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1.xml" ContentType="application/vnd.openxmlformats-officedocument.presentationml.tags+xml"/>
  <Override PartName="/ppt/notesSlides/notesSlide11.xml" ContentType="application/vnd.openxmlformats-officedocument.presentationml.notesSlide+xml"/>
  <Override PartName="/ppt/tags/tag2.xml" ContentType="application/vnd.openxmlformats-officedocument.presentationml.tags+xml"/>
  <Override PartName="/ppt/notesSlides/notesSlide12.xml" ContentType="application/vnd.openxmlformats-officedocument.presentationml.notesSlide+xml"/>
  <Override PartName="/ppt/tags/tag3.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9"/>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4" d="100"/>
          <a:sy n="144" d="100"/>
        </p:scale>
        <p:origin x="-672" y="-9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941432-9A3A-4BF8-9C76-BD6AB9D610CA}" type="datetimeFigureOut">
              <a:rPr lang="zh-CN" altLang="en-US" smtClean="0"/>
              <a:t>2021/8/6</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0C8B0E-2B60-45B5-9FE7-8BDF9B655E13}" type="slidenum">
              <a:rPr lang="zh-CN" altLang="en-US" smtClean="0"/>
              <a:t>‹#›</a:t>
            </a:fld>
            <a:endParaRPr lang="zh-CN" altLang="en-US"/>
          </a:p>
        </p:txBody>
      </p:sp>
    </p:spTree>
    <p:extLst>
      <p:ext uri="{BB962C8B-B14F-4D97-AF65-F5344CB8AC3E}">
        <p14:creationId xmlns:p14="http://schemas.microsoft.com/office/powerpoint/2010/main" val="3979056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20"/>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80"/>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80"/>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标题幻灯片">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6958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2021/8/6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2021/8/6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2021/8/6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2021/8/6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2021/8/6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3"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2021/8/6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1"/>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2021/8/6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2021/8/6</a:t>
            </a:fld>
            <a:endParaRPr lang="zh-CN" altLang="en-US"/>
          </a:p>
        </p:txBody>
      </p:sp>
      <p:sp>
        <p:nvSpPr>
          <p:cNvPr id="5" name="页脚占位符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4.jpeg"/><Relationship Id="rId4" Type="http://schemas.openxmlformats.org/officeDocument/2006/relationships/image" Target="../media/image13.jpe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10.jpeg"/></Relationships>
</file>

<file path=ppt/slides/_rels/slide4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slideLayout" Target="../slideLayouts/slideLayout2.xml"/><Relationship Id="rId1" Type="http://schemas.openxmlformats.org/officeDocument/2006/relationships/tags" Target="../tags/tag5.xml"/><Relationship Id="rId6" Type="http://schemas.openxmlformats.org/officeDocument/2006/relationships/image" Target="../media/image20.jpeg"/><Relationship Id="rId5" Type="http://schemas.openxmlformats.org/officeDocument/2006/relationships/image" Target="../media/image19.jpeg"/><Relationship Id="rId4" Type="http://schemas.openxmlformats.org/officeDocument/2006/relationships/image" Target="../media/image18.jpeg"/></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88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1027" name="文本框 2"/>
          <p:cNvSpPr txBox="1">
            <a:spLocks noChangeArrowheads="1"/>
          </p:cNvSpPr>
          <p:nvPr/>
        </p:nvSpPr>
        <p:spPr bwMode="auto">
          <a:xfrm>
            <a:off x="2320410" y="1677515"/>
            <a:ext cx="5105885" cy="707886"/>
          </a:xfrm>
          <a:prstGeom prst="rect">
            <a:avLst/>
          </a:prstGeom>
          <a:solidFill>
            <a:srgbClr val="00B050"/>
          </a:solidFill>
          <a:ln>
            <a:noFill/>
          </a:ln>
          <a:extLst/>
        </p:spPr>
        <p:txBody>
          <a:bodyPr wrap="none">
            <a:spAutoFit/>
          </a:bodyPr>
          <a:lstStyle>
            <a:lvl1pPr>
              <a:defRPr>
                <a:solidFill>
                  <a:schemeClr val="tx1"/>
                </a:solidFill>
                <a:latin typeface="Arial" pitchFamily="34" charset="0"/>
                <a:ea typeface="宋体" pitchFamily="2" charset="-122"/>
              </a:defRPr>
            </a:lvl1pPr>
            <a:lvl2pPr marL="742950" indent="-285750">
              <a:defRPr>
                <a:solidFill>
                  <a:schemeClr val="tx1"/>
                </a:solidFill>
                <a:latin typeface="Arial" pitchFamily="34" charset="0"/>
                <a:ea typeface="宋体" pitchFamily="2" charset="-122"/>
              </a:defRPr>
            </a:lvl2pPr>
            <a:lvl3pPr marL="1143000" indent="-228600">
              <a:defRPr>
                <a:solidFill>
                  <a:schemeClr val="tx1"/>
                </a:solidFill>
                <a:latin typeface="Arial" pitchFamily="34" charset="0"/>
                <a:ea typeface="宋体" pitchFamily="2" charset="-122"/>
              </a:defRPr>
            </a:lvl3pPr>
            <a:lvl4pPr marL="1600200" indent="-228600">
              <a:defRPr>
                <a:solidFill>
                  <a:schemeClr val="tx1"/>
                </a:solidFill>
                <a:latin typeface="Arial" pitchFamily="34" charset="0"/>
                <a:ea typeface="宋体" pitchFamily="2" charset="-122"/>
              </a:defRPr>
            </a:lvl4pPr>
            <a:lvl5pPr marL="2057400" indent="-22860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r>
              <a:rPr lang="zh-CN" altLang="en-US" sz="4000" b="1" dirty="0">
                <a:latin typeface="微软雅黑" pitchFamily="34" charset="-122"/>
                <a:ea typeface="微软雅黑" pitchFamily="34" charset="-122"/>
                <a:sym typeface="宋体" pitchFamily="2" charset="-122"/>
              </a:rPr>
              <a:t>第四单元 自然界的水 </a:t>
            </a:r>
            <a:endParaRPr lang="zh-CN" altLang="en-US" sz="4000" b="1" dirty="0">
              <a:latin typeface="微软雅黑" pitchFamily="34" charset="-122"/>
              <a:ea typeface="微软雅黑" pitchFamily="34" charset="-122"/>
              <a:sym typeface="宋体" pitchFamily="2" charset="-122"/>
            </a:endParaRPr>
          </a:p>
        </p:txBody>
      </p:sp>
      <p:pic>
        <p:nvPicPr>
          <p:cNvPr id="2" name="图片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4" y="87474"/>
            <a:ext cx="1974486" cy="1480865"/>
          </a:xfrm>
          <a:prstGeom prst="rect">
            <a:avLst/>
          </a:prstGeom>
        </p:spPr>
      </p:pic>
      <p:pic>
        <p:nvPicPr>
          <p:cNvPr id="3"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75" y="2061597"/>
            <a:ext cx="2305335" cy="2720625"/>
          </a:xfrm>
          <a:prstGeom prst="rect">
            <a:avLst/>
          </a:prstGeom>
        </p:spPr>
      </p:pic>
      <p:sp>
        <p:nvSpPr>
          <p:cNvPr id="4" name="矩形 3"/>
          <p:cNvSpPr/>
          <p:nvPr/>
        </p:nvSpPr>
        <p:spPr>
          <a:xfrm>
            <a:off x="579948" y="195486"/>
            <a:ext cx="2839924" cy="369332"/>
          </a:xfrm>
          <a:prstGeom prst="rect">
            <a:avLst/>
          </a:prstGeom>
        </p:spPr>
        <p:txBody>
          <a:bodyPr wrap="square">
            <a:spAutoFit/>
          </a:bodyPr>
          <a:lstStyle/>
          <a:p>
            <a:r>
              <a:rPr lang="en-US" altLang="zh-CN" b="1" dirty="0" smtClean="0">
                <a:solidFill>
                  <a:srgbClr val="3B79CE"/>
                </a:solidFill>
                <a:latin typeface="华文仿宋" pitchFamily="2" charset="-122"/>
                <a:ea typeface="华文仿宋" pitchFamily="2" charset="-122"/>
              </a:rPr>
              <a:t>人</a:t>
            </a:r>
            <a:r>
              <a:rPr lang="zh-CN" altLang="en-US" b="1" dirty="0" smtClean="0">
                <a:solidFill>
                  <a:srgbClr val="3B79CE"/>
                </a:solidFill>
                <a:latin typeface="华文仿宋" pitchFamily="2" charset="-122"/>
                <a:ea typeface="华文仿宋" pitchFamily="2" charset="-122"/>
              </a:rPr>
              <a:t>教版九年级化学</a:t>
            </a:r>
            <a:r>
              <a:rPr lang="en-US" altLang="zh-CN" b="1" dirty="0" smtClean="0">
                <a:solidFill>
                  <a:srgbClr val="3B79CE"/>
                </a:solidFill>
                <a:latin typeface="华文仿宋" pitchFamily="2" charset="-122"/>
                <a:ea typeface="华文仿宋" pitchFamily="2" charset="-122"/>
              </a:rPr>
              <a:t>上</a:t>
            </a:r>
            <a:r>
              <a:rPr lang="zh-CN" altLang="en-US" b="1" dirty="0" smtClean="0">
                <a:solidFill>
                  <a:srgbClr val="3B79CE"/>
                </a:solidFill>
                <a:latin typeface="华文仿宋" pitchFamily="2" charset="-122"/>
                <a:ea typeface="华文仿宋" pitchFamily="2" charset="-122"/>
              </a:rPr>
              <a:t>册</a:t>
            </a:r>
            <a:endParaRPr lang="zh-CN" altLang="en-US" b="1" dirty="0">
              <a:solidFill>
                <a:srgbClr val="3B79CE"/>
              </a:solidFill>
              <a:latin typeface="华文仿宋" pitchFamily="2" charset="-122"/>
              <a:ea typeface="华文仿宋" pitchFamily="2" charset="-122"/>
            </a:endParaRPr>
          </a:p>
        </p:txBody>
      </p:sp>
      <p:pic>
        <p:nvPicPr>
          <p:cNvPr id="5" name="Picture 3" descr="F:\初中化学\图标png\icons8-beaker-96.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24328" y="3972027"/>
            <a:ext cx="1527398" cy="1145549"/>
          </a:xfrm>
          <a:prstGeom prst="rect">
            <a:avLst/>
          </a:prstGeom>
          <a:noFill/>
          <a:extLst>
            <a:ext uri="{909E8E84-426E-40DD-AFC4-6F175D3DCCD1}">
              <a14:hiddenFill xmlns:a14="http://schemas.microsoft.com/office/drawing/2010/main">
                <a:solidFill>
                  <a:srgbClr val="FFFFFF"/>
                </a:solidFill>
              </a14:hiddenFill>
            </a:ext>
          </a:extLst>
        </p:spPr>
      </p:pic>
      <p:sp>
        <p:nvSpPr>
          <p:cNvPr id="6" name="矩形 5"/>
          <p:cNvSpPr/>
          <p:nvPr/>
        </p:nvSpPr>
        <p:spPr>
          <a:xfrm>
            <a:off x="4211960" y="3147814"/>
            <a:ext cx="2592288" cy="523220"/>
          </a:xfrm>
          <a:prstGeom prst="rect">
            <a:avLst/>
          </a:prstGeom>
          <a:solidFill>
            <a:schemeClr val="tx2">
              <a:lumMod val="60000"/>
              <a:lumOff val="40000"/>
            </a:schemeClr>
          </a:solidFill>
        </p:spPr>
        <p:txBody>
          <a:bodyPr wrap="square">
            <a:spAutoFit/>
          </a:bodyPr>
          <a:lstStyle/>
          <a:p>
            <a:r>
              <a:rPr lang="zh-CN" altLang="en-US" sz="2800" dirty="0" smtClean="0"/>
              <a:t>       单</a:t>
            </a:r>
            <a:r>
              <a:rPr lang="zh-CN" altLang="en-US" sz="2800" dirty="0"/>
              <a:t>元复习</a:t>
            </a:r>
          </a:p>
        </p:txBody>
      </p:sp>
    </p:spTree>
    <p:extLst>
      <p:ext uri="{BB962C8B-B14F-4D97-AF65-F5344CB8AC3E}">
        <p14:creationId xmlns:p14="http://schemas.microsoft.com/office/powerpoint/2010/main" val="25597138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3" name="文本框 2"/>
          <p:cNvSpPr txBox="1"/>
          <p:nvPr/>
        </p:nvSpPr>
        <p:spPr>
          <a:xfrm>
            <a:off x="493395" y="509587"/>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【巩固训练】</a:t>
            </a:r>
            <a:endParaRPr lang="en-US" altLang="zh-CN" sz="2100" b="1" kern="0">
              <a:latin typeface="宋体" panose="02010600030101010101" pitchFamily="2" charset="-122"/>
              <a:ea typeface="宋体" pitchFamily="2" charset="-122"/>
              <a:cs typeface="Arial"/>
              <a:sym typeface="Arial"/>
            </a:endParaRPr>
          </a:p>
        </p:txBody>
      </p:sp>
      <p:sp>
        <p:nvSpPr>
          <p:cNvPr id="100" name="文本框 99"/>
          <p:cNvSpPr txBox="1"/>
          <p:nvPr/>
        </p:nvSpPr>
        <p:spPr>
          <a:xfrm>
            <a:off x="608171" y="901065"/>
            <a:ext cx="7955280" cy="2977039"/>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临沂）“改善环境质量，推动绿色发展”是当前环保工作的重点。下列做法不符合这一要求的是（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．建立污水处理厂，处理城市生活污水</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．提倡公交出行，减少城市雾霾</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．燃放烟花爆竹，增加节日气氛</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．拆除水上娱乐设施，恢复湿地生态
</a:t>
            </a:r>
            <a:endParaRPr lang="zh-CN" altLang="en-US" sz="2100">
              <a:latin typeface="宋体" panose="02010600030101010101" pitchFamily="2" charset="-122"/>
              <a:cs typeface="宋体" panose="02010600030101010101" pitchFamily="2" charset="-122"/>
            </a:endParaRPr>
          </a:p>
        </p:txBody>
      </p:sp>
      <p:sp>
        <p:nvSpPr>
          <p:cNvPr id="10" name="Rectangle 12"/>
          <p:cNvSpPr/>
          <p:nvPr/>
        </p:nvSpPr>
        <p:spPr>
          <a:xfrm>
            <a:off x="5920264" y="1486138"/>
            <a:ext cx="274755" cy="392415"/>
          </a:xfrm>
          <a:prstGeom prst="rect">
            <a:avLst/>
          </a:prstGeom>
          <a:noFill/>
          <a:ln w="9525">
            <a:noFill/>
          </a:ln>
        </p:spPr>
        <p:txBody>
          <a:bodyPr wrap="none" lIns="68580" tIns="34290" rIns="68580" bIns="34290">
            <a:spAutoFit/>
          </a:bodyPr>
          <a:lstStyle/>
          <a:p>
            <a:pPr algn="l"/>
            <a:r>
              <a:rPr lang="en-US" altLang="zh-CN" sz="2100" b="1">
                <a:solidFill>
                  <a:srgbClr val="FF0000"/>
                </a:solidFill>
                <a:latin typeface="宋体" panose="02010600030101010101" pitchFamily="2" charset="-122"/>
                <a:ea typeface="宋体" panose="02010600030101010101" pitchFamily="2" charset="-122"/>
              </a:rPr>
              <a:t>C</a:t>
            </a:r>
          </a:p>
        </p:txBody>
      </p:sp>
    </p:spTree>
    <p:extLst>
      <p:ext uri="{BB962C8B-B14F-4D97-AF65-F5344CB8AC3E}">
        <p14:creationId xmlns:p14="http://schemas.microsoft.com/office/powerpoint/2010/main" val="365840501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347662" y="521494"/>
            <a:ext cx="8144828" cy="2492216"/>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下列有关水的说法不正确的是（　　）</a:t>
            </a:r>
            <a:r>
              <a:rPr lang="en-US" altLang="zh-CN"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．地球上水资源极其丰富，不存在水危机</a:t>
            </a:r>
            <a:r>
              <a:rPr lang="en-US" sz="2100">
                <a:latin typeface="宋体" panose="02010600030101010101" pitchFamily="2" charset="-122"/>
                <a:ea typeface="宋体" panose="02010600030101010101" pitchFamily="2" charset="-122"/>
                <a:cs typeface="宋体" panose="02010600030101010101" pitchFamily="2" charset="-122"/>
              </a:rPr>
              <a:t>	</a:t>
            </a:r>
            <a:r>
              <a:rPr lang="en-US" altLang="zh-CN" sz="2100">
                <a:latin typeface="宋体" panose="02010600030101010101" pitchFamily="2" charset="-122"/>
                <a:ea typeface="宋体" panose="02010600030101010101" pitchFamily="2" charset="-122"/>
                <a:cs typeface="宋体" panose="02010600030101010101" pitchFamily="2" charset="-122"/>
              </a:rPr>
              <a:t>B</a:t>
            </a:r>
            <a:r>
              <a:rPr lang="zh-CN" altLang="en-US" sz="2100">
                <a:latin typeface="宋体" panose="02010600030101010101" pitchFamily="2" charset="-122"/>
                <a:ea typeface="宋体" panose="02010600030101010101" pitchFamily="2" charset="-122"/>
                <a:cs typeface="宋体" panose="02010600030101010101" pitchFamily="2" charset="-122"/>
              </a:rPr>
              <a:t>．江水、湖水、海水等天然水均属于混合物</a:t>
            </a:r>
            <a:r>
              <a:rPr lang="en-US" sz="2100">
                <a:latin typeface="宋体" panose="02010600030101010101" pitchFamily="2" charset="-122"/>
                <a:ea typeface="宋体" panose="02010600030101010101" pitchFamily="2" charset="-122"/>
                <a:cs typeface="宋体" panose="02010600030101010101" pitchFamily="2" charset="-122"/>
              </a:rPr>
              <a:t>	</a:t>
            </a:r>
            <a:r>
              <a:rPr lang="en-US" altLang="zh-CN" sz="2100">
                <a:latin typeface="宋体" panose="02010600030101010101" pitchFamily="2" charset="-122"/>
                <a:ea typeface="宋体" panose="02010600030101010101" pitchFamily="2" charset="-122"/>
                <a:cs typeface="宋体" panose="02010600030101010101" pitchFamily="2" charset="-122"/>
              </a:rPr>
              <a:t>C</a:t>
            </a:r>
            <a:r>
              <a:rPr lang="zh-CN" altLang="en-US" sz="2100">
                <a:latin typeface="宋体" panose="02010600030101010101" pitchFamily="2" charset="-122"/>
                <a:ea typeface="宋体" panose="02010600030101010101" pitchFamily="2" charset="-122"/>
                <a:cs typeface="宋体" panose="02010600030101010101" pitchFamily="2" charset="-122"/>
              </a:rPr>
              <a:t>．生活中提倡使用无磷洗衣粉防止水体污染</a:t>
            </a:r>
            <a:r>
              <a:rPr lang="en-US" sz="2100">
                <a:latin typeface="宋体" panose="02010600030101010101" pitchFamily="2" charset="-122"/>
                <a:ea typeface="宋体" panose="02010600030101010101" pitchFamily="2" charset="-122"/>
                <a:cs typeface="宋体" panose="02010600030101010101" pitchFamily="2" charset="-122"/>
              </a:rPr>
              <a:t>	</a:t>
            </a:r>
            <a:r>
              <a:rPr lang="en-US" altLang="zh-CN" sz="2100">
                <a:latin typeface="宋体" panose="02010600030101010101" pitchFamily="2" charset="-122"/>
                <a:ea typeface="宋体" panose="02010600030101010101" pitchFamily="2" charset="-122"/>
                <a:cs typeface="宋体" panose="02010600030101010101" pitchFamily="2" charset="-122"/>
              </a:rPr>
              <a:t>D</a:t>
            </a:r>
            <a:r>
              <a:rPr lang="zh-CN" altLang="en-US" sz="2100">
                <a:latin typeface="宋体" panose="02010600030101010101" pitchFamily="2" charset="-122"/>
                <a:ea typeface="宋体" panose="02010600030101010101" pitchFamily="2" charset="-122"/>
                <a:cs typeface="宋体" panose="02010600030101010101" pitchFamily="2" charset="-122"/>
              </a:rPr>
              <a:t>．农业生产中不合理施用农药和化肥会对水体造成污染
</a:t>
            </a:r>
            <a:endParaRPr lang="zh-CN" altLang="en-US" sz="2100">
              <a:latin typeface="宋体" panose="02010600030101010101" pitchFamily="2" charset="-122"/>
              <a:cs typeface="宋体" panose="02010600030101010101" pitchFamily="2" charset="-122"/>
            </a:endParaRPr>
          </a:p>
        </p:txBody>
      </p:sp>
      <p:sp>
        <p:nvSpPr>
          <p:cNvPr id="10" name="Rectangle 12"/>
          <p:cNvSpPr/>
          <p:nvPr/>
        </p:nvSpPr>
        <p:spPr>
          <a:xfrm>
            <a:off x="4547712" y="643652"/>
            <a:ext cx="274755" cy="392415"/>
          </a:xfrm>
          <a:prstGeom prst="rect">
            <a:avLst/>
          </a:prstGeom>
          <a:noFill/>
          <a:ln w="9525">
            <a:noFill/>
          </a:ln>
        </p:spPr>
        <p:txBody>
          <a:bodyPr wrap="none" lIns="68580" tIns="34290" rIns="68580" bIns="34290">
            <a:spAutoFit/>
          </a:bodyPr>
          <a:lstStyle/>
          <a:p>
            <a:pPr algn="l"/>
            <a:r>
              <a:rPr lang="en-US" altLang="zh-CN" sz="2100" b="1">
                <a:solidFill>
                  <a:srgbClr val="FF0000"/>
                </a:solidFill>
                <a:latin typeface="宋体" panose="02010600030101010101" pitchFamily="2" charset="-122"/>
                <a:ea typeface="宋体" panose="02010600030101010101" pitchFamily="2" charset="-122"/>
              </a:rPr>
              <a:t>A</a:t>
            </a:r>
          </a:p>
        </p:txBody>
      </p:sp>
      <p:sp>
        <p:nvSpPr>
          <p:cNvPr id="2" name="文本框 1"/>
          <p:cNvSpPr txBox="1"/>
          <p:nvPr/>
        </p:nvSpPr>
        <p:spPr>
          <a:xfrm>
            <a:off x="347662" y="3013711"/>
            <a:ext cx="8144828" cy="2008242"/>
          </a:xfrm>
          <a:prstGeom prst="rect">
            <a:avLst/>
          </a:prstGeom>
          <a:noFill/>
          <a:ln w="9525">
            <a:noFill/>
          </a:ln>
        </p:spPr>
        <p:txBody>
          <a:bodyPr wrap="square" lIns="68580" tIns="34290" rIns="68580" bIns="34290">
            <a:spAutoFit/>
          </a:bodyPr>
          <a:lstStyle/>
          <a:p>
            <a:pPr marL="130016" indent="-130016">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下列做法，不利于节约用水的是（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．用淘米水浇花</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．将雨水收集再利用</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．刷牙时始终打开水龙头</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．农业灌溉将漫灌改为滴灌
</a:t>
            </a:r>
            <a:endParaRPr lang="zh-CN" altLang="en-US" sz="2100">
              <a:latin typeface="宋体" panose="02010600030101010101" pitchFamily="2" charset="-122"/>
              <a:cs typeface="宋体" panose="02010600030101010101" pitchFamily="2" charset="-122"/>
            </a:endParaRPr>
          </a:p>
        </p:txBody>
      </p:sp>
      <p:sp>
        <p:nvSpPr>
          <p:cNvPr id="3" name="Rectangle 12"/>
          <p:cNvSpPr/>
          <p:nvPr/>
        </p:nvSpPr>
        <p:spPr>
          <a:xfrm>
            <a:off x="4917282" y="3133963"/>
            <a:ext cx="274755" cy="392415"/>
          </a:xfrm>
          <a:prstGeom prst="rect">
            <a:avLst/>
          </a:prstGeom>
          <a:noFill/>
          <a:ln w="9525">
            <a:noFill/>
          </a:ln>
        </p:spPr>
        <p:txBody>
          <a:bodyPr wrap="none" lIns="68580" tIns="34290" rIns="68580" bIns="34290">
            <a:spAutoFit/>
          </a:bodyPr>
          <a:lstStyle/>
          <a:p>
            <a:pPr algn="l"/>
            <a:r>
              <a:rPr lang="en-US" altLang="zh-CN" sz="2100" b="1">
                <a:solidFill>
                  <a:srgbClr val="FF0000"/>
                </a:solidFill>
                <a:latin typeface="宋体" panose="02010600030101010101" pitchFamily="2" charset="-122"/>
                <a:ea typeface="宋体" panose="02010600030101010101" pitchFamily="2" charset="-122"/>
              </a:rPr>
              <a:t>C</a:t>
            </a:r>
          </a:p>
        </p:txBody>
      </p:sp>
    </p:spTree>
    <p:extLst>
      <p:ext uri="{BB962C8B-B14F-4D97-AF65-F5344CB8AC3E}">
        <p14:creationId xmlns:p14="http://schemas.microsoft.com/office/powerpoint/2010/main" val="19793059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84798" y="555307"/>
            <a:ext cx="4037171"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考点二：水的净化</a:t>
            </a:r>
          </a:p>
        </p:txBody>
      </p:sp>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4" name="文本框 3"/>
          <p:cNvSpPr txBox="1"/>
          <p:nvPr/>
        </p:nvSpPr>
        <p:spPr>
          <a:xfrm>
            <a:off x="391002" y="1041559"/>
            <a:ext cx="2849178" cy="392415"/>
          </a:xfrm>
          <a:prstGeom prst="rect">
            <a:avLst/>
          </a:prstGeom>
          <a:noFill/>
        </p:spPr>
        <p:txBody>
          <a:bodyPr wrap="none" lIns="68580" tIns="34290" rIns="68580" bIns="34290" rtlCol="0" anchor="t">
            <a:spAutoFit/>
          </a:bodyPr>
          <a:lstStyle/>
          <a:p>
            <a:r>
              <a:rPr lang="en-US" altLang="zh-CN" sz="2100" b="1">
                <a:latin typeface="宋体" panose="02010600030101010101" pitchFamily="2" charset="-122"/>
                <a:ea typeface="宋体" panose="02010600030101010101" pitchFamily="2" charset="-122"/>
                <a:sym typeface="+mn-ea"/>
              </a:rPr>
              <a:t>1.</a:t>
            </a:r>
            <a:r>
              <a:rPr lang="zh-CN" altLang="en-US" sz="2100" b="1">
                <a:latin typeface="宋体" panose="02010600030101010101" pitchFamily="2" charset="-122"/>
                <a:ea typeface="宋体" panose="02010600030101010101" pitchFamily="2" charset="-122"/>
                <a:sym typeface="+mn-ea"/>
              </a:rPr>
              <a:t>自来水厂的净水流程</a:t>
            </a:r>
            <a:endParaRPr lang="zh-CN" altLang="en-US" sz="2100" b="1"/>
          </a:p>
        </p:txBody>
      </p:sp>
      <p:sp>
        <p:nvSpPr>
          <p:cNvPr id="129027" name="Text Box 3"/>
          <p:cNvSpPr txBox="1"/>
          <p:nvPr/>
        </p:nvSpPr>
        <p:spPr>
          <a:xfrm>
            <a:off x="624364" y="1628775"/>
            <a:ext cx="952976" cy="391478"/>
          </a:xfrm>
          <a:prstGeom prst="rect">
            <a:avLst/>
          </a:prstGeom>
          <a:noFill/>
          <a:ln w="9525" cap="flat" cmpd="sng">
            <a:solidFill>
              <a:schemeClr val="tx1"/>
            </a:solidFill>
            <a:prstDash val="solid"/>
            <a:miter/>
            <a:headEnd type="none" w="med" len="med"/>
            <a:tailEnd type="none" w="med" len="med"/>
          </a:ln>
        </p:spPr>
        <p:txBody>
          <a:bodyPr wrap="square" lIns="68580" tIns="34290" rIns="68580" bIns="3429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eaLnBrk="1" hangingPunct="1">
              <a:spcBef>
                <a:spcPct val="50000"/>
              </a:spcBef>
              <a:buNone/>
            </a:pPr>
            <a:r>
              <a:rPr lang="zh-CN" altLang="en-US" sz="2100" b="1">
                <a:latin typeface="宋体" panose="02010600030101010101" pitchFamily="2" charset="-122"/>
                <a:ea typeface="宋体" panose="02010600030101010101" pitchFamily="2" charset="-122"/>
                <a:cs typeface="宋体" panose="02010600030101010101" pitchFamily="2" charset="-122"/>
              </a:rPr>
              <a:t>天然水</a:t>
            </a:r>
          </a:p>
        </p:txBody>
      </p:sp>
      <p:sp>
        <p:nvSpPr>
          <p:cNvPr id="129030" name="Text Box 6"/>
          <p:cNvSpPr txBox="1"/>
          <p:nvPr/>
        </p:nvSpPr>
        <p:spPr>
          <a:xfrm>
            <a:off x="1719263" y="3715226"/>
            <a:ext cx="4134326" cy="391478"/>
          </a:xfrm>
          <a:prstGeom prst="rect">
            <a:avLst/>
          </a:prstGeom>
          <a:noFill/>
          <a:ln w="3175" cap="flat" cmpd="sng">
            <a:noFill/>
            <a:prstDash val="solid"/>
            <a:miter/>
            <a:headEnd type="none" w="med" len="med"/>
            <a:tailEnd type="none" w="med" len="med"/>
          </a:ln>
        </p:spPr>
        <p:txBody>
          <a:bodyPr wrap="square" lIns="68580" tIns="34290" rIns="68580" bIns="3429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eaLnBrk="1" hangingPunct="1">
              <a:spcBef>
                <a:spcPct val="50000"/>
              </a:spcBef>
              <a:buNone/>
            </a:pPr>
            <a:r>
              <a:rPr lang="zh-CN" altLang="en-US" sz="2100">
                <a:latin typeface="宋体" panose="02010600030101010101" pitchFamily="2" charset="-122"/>
                <a:ea typeface="宋体" panose="02010600030101010101" pitchFamily="2" charset="-122"/>
              </a:rPr>
              <a:t>活性炭的作用：</a:t>
            </a:r>
            <a:r>
              <a:rPr lang="zh-CN" altLang="en-US" sz="2100" u="sng">
                <a:latin typeface="宋体" panose="02010600030101010101" pitchFamily="2" charset="-122"/>
                <a:ea typeface="宋体" panose="02010600030101010101" pitchFamily="2" charset="-122"/>
              </a:rPr>
              <a:t>             </a:t>
            </a:r>
            <a:r>
              <a:rPr lang="zh-CN" altLang="en-US" sz="2100">
                <a:latin typeface="宋体" panose="02010600030101010101" pitchFamily="2" charset="-122"/>
                <a:ea typeface="宋体" panose="02010600030101010101" pitchFamily="2" charset="-122"/>
              </a:rPr>
              <a:t>。</a:t>
            </a:r>
          </a:p>
        </p:txBody>
      </p:sp>
      <p:sp>
        <p:nvSpPr>
          <p:cNvPr id="129036" name="Line 12"/>
          <p:cNvSpPr/>
          <p:nvPr/>
        </p:nvSpPr>
        <p:spPr>
          <a:xfrm>
            <a:off x="1660684" y="1820704"/>
            <a:ext cx="347663" cy="2858"/>
          </a:xfrm>
          <a:prstGeom prst="line">
            <a:avLst/>
          </a:prstGeom>
          <a:ln w="57150" cap="flat" cmpd="sng">
            <a:solidFill>
              <a:schemeClr val="tx1"/>
            </a:solidFill>
            <a:prstDash val="solid"/>
            <a:headEnd type="none" w="med" len="med"/>
            <a:tailEnd type="triangle" w="med" len="med"/>
          </a:ln>
        </p:spPr>
        <p:txBody>
          <a:bodyPr lIns="68580" tIns="34290" rIns="68580" bIns="34290"/>
          <a:lstStyle/>
          <a:p>
            <a:endParaRPr/>
          </a:p>
        </p:txBody>
      </p:sp>
      <p:sp>
        <p:nvSpPr>
          <p:cNvPr id="5" name="文本框 4"/>
          <p:cNvSpPr txBox="1"/>
          <p:nvPr/>
        </p:nvSpPr>
        <p:spPr>
          <a:xfrm>
            <a:off x="2091690" y="1628775"/>
            <a:ext cx="992505" cy="391478"/>
          </a:xfrm>
          <a:prstGeom prst="rect">
            <a:avLst/>
          </a:prstGeom>
          <a:noFill/>
          <a:ln w="12700" cmpd="sng">
            <a:solidFill>
              <a:schemeClr val="tx1"/>
            </a:solidFill>
            <a:prstDash val="solid"/>
          </a:ln>
        </p:spPr>
        <p:txBody>
          <a:bodyPr wrap="square" lIns="68580" tIns="34290" rIns="68580" bIns="34290" rtlCol="0" anchor="t">
            <a:spAutoFit/>
          </a:bodyPr>
          <a:lstStyle/>
          <a:p>
            <a:r>
              <a:rPr lang="zh-CN" altLang="en-US" sz="2100" b="1">
                <a:latin typeface="宋体" panose="02010600030101010101" pitchFamily="2" charset="-122"/>
                <a:ea typeface="宋体" panose="02010600030101010101" pitchFamily="2" charset="-122"/>
                <a:sym typeface="+mn-ea"/>
              </a:rPr>
              <a:t>①</a:t>
            </a:r>
            <a:r>
              <a:rPr lang="zh-CN" altLang="en-US" sz="2100" b="1">
                <a:solidFill>
                  <a:srgbClr val="FF0000"/>
                </a:solidFill>
                <a:latin typeface="宋体" panose="02010600030101010101" pitchFamily="2" charset="-122"/>
                <a:ea typeface="宋体" panose="02010600030101010101" pitchFamily="2" charset="-122"/>
                <a:sym typeface="+mn-ea"/>
              </a:rPr>
              <a:t>沉淀</a:t>
            </a:r>
            <a:endParaRPr lang="zh-CN" altLang="en-US" sz="2100"/>
          </a:p>
        </p:txBody>
      </p:sp>
      <p:sp>
        <p:nvSpPr>
          <p:cNvPr id="6" name="Line 12"/>
          <p:cNvSpPr/>
          <p:nvPr/>
        </p:nvSpPr>
        <p:spPr>
          <a:xfrm>
            <a:off x="3149441" y="1825943"/>
            <a:ext cx="321945" cy="476"/>
          </a:xfrm>
          <a:prstGeom prst="line">
            <a:avLst/>
          </a:prstGeom>
          <a:ln w="57150" cap="flat" cmpd="sng">
            <a:solidFill>
              <a:schemeClr val="tx1"/>
            </a:solidFill>
            <a:prstDash val="solid"/>
            <a:headEnd type="none" w="med" len="med"/>
            <a:tailEnd type="triangle" w="med" len="med"/>
          </a:ln>
        </p:spPr>
        <p:txBody>
          <a:bodyPr lIns="68580" tIns="34290" rIns="68580" bIns="34290"/>
          <a:lstStyle/>
          <a:p>
            <a:endParaRPr/>
          </a:p>
        </p:txBody>
      </p:sp>
      <p:sp>
        <p:nvSpPr>
          <p:cNvPr id="7" name="文本框 6"/>
          <p:cNvSpPr txBox="1"/>
          <p:nvPr/>
        </p:nvSpPr>
        <p:spPr>
          <a:xfrm>
            <a:off x="3536633" y="1630680"/>
            <a:ext cx="951222" cy="392415"/>
          </a:xfrm>
          <a:prstGeom prst="rect">
            <a:avLst/>
          </a:prstGeom>
          <a:noFill/>
          <a:ln w="12700" cmpd="sng">
            <a:solidFill>
              <a:schemeClr val="tx1"/>
            </a:solidFill>
            <a:prstDash val="solid"/>
          </a:ln>
        </p:spPr>
        <p:txBody>
          <a:bodyPr wrap="none" lIns="68580" tIns="34290" rIns="68580" bIns="34290" rtlCol="0" anchor="t">
            <a:spAutoFit/>
          </a:bodyPr>
          <a:lstStyle/>
          <a:p>
            <a:r>
              <a:rPr lang="zh-CN" altLang="en-US" sz="2100" b="1">
                <a:latin typeface="宋体" panose="02010600030101010101" pitchFamily="2" charset="-122"/>
                <a:ea typeface="宋体" panose="02010600030101010101" pitchFamily="2" charset="-122"/>
                <a:sym typeface="+mn-ea"/>
              </a:rPr>
              <a:t>②</a:t>
            </a:r>
            <a:r>
              <a:rPr lang="zh-CN" altLang="en-US" sz="2100" b="1">
                <a:solidFill>
                  <a:srgbClr val="FF0000"/>
                </a:solidFill>
                <a:latin typeface="宋体" panose="02010600030101010101" pitchFamily="2" charset="-122"/>
                <a:ea typeface="宋体" panose="02010600030101010101" pitchFamily="2" charset="-122"/>
                <a:sym typeface="+mn-ea"/>
              </a:rPr>
              <a:t>过滤</a:t>
            </a:r>
            <a:endParaRPr lang="zh-CN" altLang="en-US" sz="2100"/>
          </a:p>
        </p:txBody>
      </p:sp>
      <p:sp>
        <p:nvSpPr>
          <p:cNvPr id="8" name="文本框 7"/>
          <p:cNvSpPr txBox="1"/>
          <p:nvPr/>
        </p:nvSpPr>
        <p:spPr>
          <a:xfrm>
            <a:off x="5009198" y="1620679"/>
            <a:ext cx="951222" cy="392415"/>
          </a:xfrm>
          <a:prstGeom prst="rect">
            <a:avLst/>
          </a:prstGeom>
          <a:noFill/>
          <a:ln w="12700" cmpd="sng">
            <a:solidFill>
              <a:schemeClr val="tx1"/>
            </a:solidFill>
            <a:prstDash val="solid"/>
          </a:ln>
        </p:spPr>
        <p:txBody>
          <a:bodyPr wrap="none" lIns="68580" tIns="34290" rIns="68580" bIns="34290" rtlCol="0" anchor="t">
            <a:spAutoFit/>
          </a:bodyPr>
          <a:lstStyle/>
          <a:p>
            <a:r>
              <a:rPr lang="zh-CN" altLang="en-US" sz="2100" b="1">
                <a:latin typeface="宋体" panose="02010600030101010101" pitchFamily="2" charset="-122"/>
                <a:ea typeface="宋体" panose="02010600030101010101" pitchFamily="2" charset="-122"/>
                <a:sym typeface="+mn-ea"/>
              </a:rPr>
              <a:t>③</a:t>
            </a:r>
            <a:r>
              <a:rPr lang="zh-CN" altLang="en-US" sz="2100" b="1">
                <a:solidFill>
                  <a:srgbClr val="FF0000"/>
                </a:solidFill>
                <a:latin typeface="宋体" panose="02010600030101010101" pitchFamily="2" charset="-122"/>
                <a:ea typeface="宋体" panose="02010600030101010101" pitchFamily="2" charset="-122"/>
                <a:sym typeface="+mn-ea"/>
              </a:rPr>
              <a:t>吸附</a:t>
            </a:r>
            <a:endParaRPr lang="zh-CN" altLang="en-US" sz="2100"/>
          </a:p>
        </p:txBody>
      </p:sp>
      <p:sp>
        <p:nvSpPr>
          <p:cNvPr id="9" name="文本框 8"/>
          <p:cNvSpPr txBox="1"/>
          <p:nvPr/>
        </p:nvSpPr>
        <p:spPr>
          <a:xfrm>
            <a:off x="6482239" y="1620679"/>
            <a:ext cx="951222" cy="392415"/>
          </a:xfrm>
          <a:prstGeom prst="rect">
            <a:avLst/>
          </a:prstGeom>
          <a:noFill/>
          <a:ln w="12700" cmpd="sng">
            <a:solidFill>
              <a:schemeClr val="tx1"/>
            </a:solidFill>
            <a:prstDash val="solid"/>
          </a:ln>
        </p:spPr>
        <p:txBody>
          <a:bodyPr wrap="none" lIns="68580" tIns="34290" rIns="68580" bIns="34290" rtlCol="0" anchor="t">
            <a:spAutoFit/>
          </a:bodyPr>
          <a:lstStyle/>
          <a:p>
            <a:r>
              <a:rPr lang="zh-CN" altLang="en-US" sz="2100" b="1">
                <a:latin typeface="宋体" panose="02010600030101010101" pitchFamily="2" charset="-122"/>
                <a:ea typeface="宋体" panose="02010600030101010101" pitchFamily="2" charset="-122"/>
                <a:sym typeface="+mn-ea"/>
              </a:rPr>
              <a:t>④</a:t>
            </a:r>
            <a:r>
              <a:rPr lang="zh-CN" altLang="en-US" sz="2100" b="1">
                <a:solidFill>
                  <a:srgbClr val="FF0000"/>
                </a:solidFill>
                <a:latin typeface="宋体" panose="02010600030101010101" pitchFamily="2" charset="-122"/>
                <a:ea typeface="宋体" panose="02010600030101010101" pitchFamily="2" charset="-122"/>
                <a:sym typeface="+mn-ea"/>
              </a:rPr>
              <a:t>消毒</a:t>
            </a:r>
            <a:endParaRPr lang="zh-CN" altLang="en-US" sz="2100"/>
          </a:p>
        </p:txBody>
      </p:sp>
      <p:sp>
        <p:nvSpPr>
          <p:cNvPr id="10" name="Text Box 11"/>
          <p:cNvSpPr txBox="1"/>
          <p:nvPr/>
        </p:nvSpPr>
        <p:spPr>
          <a:xfrm>
            <a:off x="7963853" y="1628775"/>
            <a:ext cx="781050" cy="391478"/>
          </a:xfrm>
          <a:prstGeom prst="rect">
            <a:avLst/>
          </a:prstGeom>
          <a:noFill/>
          <a:ln w="9525" cap="flat" cmpd="sng">
            <a:solidFill>
              <a:schemeClr val="tx1"/>
            </a:solidFill>
            <a:prstDash val="solid"/>
            <a:miter/>
            <a:headEnd type="none" w="med" len="med"/>
            <a:tailEnd type="none" w="med" len="med"/>
          </a:ln>
        </p:spPr>
        <p:txBody>
          <a:bodyPr wrap="square" lIns="68580" tIns="34290" rIns="68580" bIns="3429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eaLnBrk="1" hangingPunct="1">
              <a:spcBef>
                <a:spcPct val="50000"/>
              </a:spcBef>
              <a:buNone/>
            </a:pPr>
            <a:r>
              <a:rPr lang="zh-CN" altLang="en-US" sz="2100" b="1">
                <a:latin typeface="宋体" panose="02010600030101010101" pitchFamily="2" charset="-122"/>
                <a:ea typeface="宋体" panose="02010600030101010101" pitchFamily="2" charset="-122"/>
              </a:rPr>
              <a:t>用户</a:t>
            </a:r>
          </a:p>
        </p:txBody>
      </p:sp>
      <p:sp>
        <p:nvSpPr>
          <p:cNvPr id="11" name="Line 12"/>
          <p:cNvSpPr/>
          <p:nvPr/>
        </p:nvSpPr>
        <p:spPr>
          <a:xfrm>
            <a:off x="4573905" y="1820704"/>
            <a:ext cx="347663" cy="2858"/>
          </a:xfrm>
          <a:prstGeom prst="line">
            <a:avLst/>
          </a:prstGeom>
          <a:ln w="57150" cap="flat" cmpd="sng">
            <a:solidFill>
              <a:schemeClr val="tx1"/>
            </a:solidFill>
            <a:prstDash val="solid"/>
            <a:headEnd type="none" w="med" len="med"/>
            <a:tailEnd type="triangle" w="med" len="med"/>
          </a:ln>
        </p:spPr>
        <p:txBody>
          <a:bodyPr lIns="68580" tIns="34290" rIns="68580" bIns="34290"/>
          <a:lstStyle/>
          <a:p>
            <a:endParaRPr/>
          </a:p>
        </p:txBody>
      </p:sp>
      <p:sp>
        <p:nvSpPr>
          <p:cNvPr id="12" name="Line 12"/>
          <p:cNvSpPr/>
          <p:nvPr/>
        </p:nvSpPr>
        <p:spPr>
          <a:xfrm>
            <a:off x="6055995" y="1812131"/>
            <a:ext cx="347663" cy="2858"/>
          </a:xfrm>
          <a:prstGeom prst="line">
            <a:avLst/>
          </a:prstGeom>
          <a:ln w="57150" cap="flat" cmpd="sng">
            <a:solidFill>
              <a:schemeClr val="tx1"/>
            </a:solidFill>
            <a:prstDash val="solid"/>
            <a:headEnd type="none" w="med" len="med"/>
            <a:tailEnd type="triangle" w="med" len="med"/>
          </a:ln>
        </p:spPr>
        <p:txBody>
          <a:bodyPr lIns="68580" tIns="34290" rIns="68580" bIns="34290"/>
          <a:lstStyle/>
          <a:p>
            <a:endParaRPr/>
          </a:p>
        </p:txBody>
      </p:sp>
      <p:sp>
        <p:nvSpPr>
          <p:cNvPr id="13" name="Line 12"/>
          <p:cNvSpPr/>
          <p:nvPr/>
        </p:nvSpPr>
        <p:spPr>
          <a:xfrm>
            <a:off x="7539037" y="1814989"/>
            <a:ext cx="347663" cy="2858"/>
          </a:xfrm>
          <a:prstGeom prst="line">
            <a:avLst/>
          </a:prstGeom>
          <a:ln w="57150" cap="flat" cmpd="sng">
            <a:solidFill>
              <a:schemeClr val="tx1"/>
            </a:solidFill>
            <a:prstDash val="solid"/>
            <a:headEnd type="none" w="med" len="med"/>
            <a:tailEnd type="triangle" w="med" len="med"/>
          </a:ln>
        </p:spPr>
        <p:txBody>
          <a:bodyPr lIns="68580" tIns="34290" rIns="68580" bIns="34290"/>
          <a:lstStyle/>
          <a:p>
            <a:endParaRPr/>
          </a:p>
        </p:txBody>
      </p:sp>
      <p:sp>
        <p:nvSpPr>
          <p:cNvPr id="11269" name="文本框 6151"/>
          <p:cNvSpPr txBox="1"/>
          <p:nvPr/>
        </p:nvSpPr>
        <p:spPr>
          <a:xfrm>
            <a:off x="497215" y="2224726"/>
            <a:ext cx="5022850" cy="392415"/>
          </a:xfrm>
          <a:prstGeom prst="rect">
            <a:avLst/>
          </a:prstGeom>
          <a:noFill/>
          <a:ln w="9525">
            <a:noFill/>
          </a:ln>
        </p:spPr>
        <p:txBody>
          <a:bodyPr wrap="none" lIns="68580" tIns="34290" rIns="68580" bIns="34290">
            <a:spAutoFit/>
          </a:bodyPr>
          <a:lstStyle/>
          <a:p>
            <a:pPr algn="l"/>
            <a:r>
              <a:rPr lang="zh-CN" altLang="en-US" sz="2100" b="1">
                <a:latin typeface="宋体" panose="02010600030101010101" pitchFamily="2" charset="-122"/>
                <a:ea typeface="宋体" panose="02010600030101010101" pitchFamily="2" charset="-122"/>
                <a:sym typeface="+mn-ea"/>
              </a:rPr>
              <a:t>①</a:t>
            </a:r>
            <a:r>
              <a:rPr lang="zh-CN" altLang="en-US" sz="2100" b="1">
                <a:solidFill>
                  <a:srgbClr val="006666"/>
                </a:solidFill>
                <a:latin typeface="宋体" panose="02010600030101010101" pitchFamily="2" charset="-122"/>
                <a:ea typeface="宋体" panose="02010600030101010101" pitchFamily="2" charset="-122"/>
                <a:sym typeface="宋体" panose="02010600030101010101" pitchFamily="2" charset="-122"/>
              </a:rPr>
              <a:t>沉淀法</a:t>
            </a:r>
            <a:r>
              <a:rPr lang="en-US" altLang="zh-CN" sz="2100" b="1">
                <a:solidFill>
                  <a:srgbClr val="006666"/>
                </a:solidFill>
                <a:latin typeface="宋体" panose="02010600030101010101" pitchFamily="2" charset="-122"/>
                <a:ea typeface="宋体" panose="02010600030101010101" pitchFamily="2" charset="-122"/>
                <a:sym typeface="宋体" panose="02010600030101010101" pitchFamily="2" charset="-122"/>
              </a:rPr>
              <a:t>——</a:t>
            </a:r>
            <a:r>
              <a:rPr lang="zh-CN" altLang="en-US" sz="2100" b="1">
                <a:solidFill>
                  <a:srgbClr val="006666"/>
                </a:solidFill>
                <a:latin typeface="宋体" panose="02010600030101010101" pitchFamily="2" charset="-122"/>
                <a:ea typeface="宋体" panose="02010600030101010101" pitchFamily="2" charset="-122"/>
                <a:sym typeface="宋体" panose="02010600030101010101" pitchFamily="2" charset="-122"/>
              </a:rPr>
              <a:t>使水中</a:t>
            </a:r>
            <a:r>
              <a:rPr lang="zh-CN" altLang="en-US" sz="2100" b="1" u="sng">
                <a:solidFill>
                  <a:srgbClr val="006666"/>
                </a:solidFill>
                <a:latin typeface="宋体" panose="02010600030101010101" pitchFamily="2" charset="-122"/>
                <a:ea typeface="宋体" panose="02010600030101010101" pitchFamily="2" charset="-122"/>
                <a:sym typeface="宋体" panose="02010600030101010101" pitchFamily="2" charset="-122"/>
              </a:rPr>
              <a:t>          </a:t>
            </a:r>
            <a:r>
              <a:rPr lang="zh-CN" altLang="en-US" sz="2100" b="1">
                <a:solidFill>
                  <a:srgbClr val="006666"/>
                </a:solidFill>
                <a:latin typeface="宋体" panose="02010600030101010101" pitchFamily="2" charset="-122"/>
                <a:ea typeface="宋体" panose="02010600030101010101" pitchFamily="2" charset="-122"/>
                <a:sym typeface="宋体" panose="02010600030101010101" pitchFamily="2" charset="-122"/>
              </a:rPr>
              <a:t>沉淀下来</a:t>
            </a:r>
          </a:p>
        </p:txBody>
      </p:sp>
      <p:sp>
        <p:nvSpPr>
          <p:cNvPr id="14" name="文本框 13"/>
          <p:cNvSpPr txBox="1"/>
          <p:nvPr/>
        </p:nvSpPr>
        <p:spPr>
          <a:xfrm>
            <a:off x="2993231" y="2224564"/>
            <a:ext cx="1300677"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宋体" panose="02010600030101010101" pitchFamily="2" charset="-122"/>
              </a:rPr>
              <a:t>难溶性杂质</a:t>
            </a:r>
          </a:p>
        </p:txBody>
      </p:sp>
      <p:sp>
        <p:nvSpPr>
          <p:cNvPr id="15" name="文本框 14"/>
          <p:cNvSpPr txBox="1"/>
          <p:nvPr/>
        </p:nvSpPr>
        <p:spPr>
          <a:xfrm>
            <a:off x="784384" y="2762250"/>
            <a:ext cx="5811527" cy="392415"/>
          </a:xfrm>
          <a:prstGeom prst="rect">
            <a:avLst/>
          </a:prstGeom>
          <a:noFill/>
        </p:spPr>
        <p:txBody>
          <a:bodyPr wrap="none" lIns="68580" tIns="34290" rIns="68580" bIns="34290" rtlCol="0" anchor="t">
            <a:spAutoFit/>
          </a:bodyPr>
          <a:lstStyle/>
          <a:p>
            <a:pPr algn="l"/>
            <a:r>
              <a:rPr lang="zh-CN" altLang="en-US" sz="2100" b="1">
                <a:latin typeface="宋体" panose="02010600030101010101" pitchFamily="2" charset="-122"/>
                <a:ea typeface="宋体" panose="02010600030101010101" pitchFamily="2" charset="-122"/>
                <a:sym typeface="Wingdings" panose="05000000000000000000" pitchFamily="2" charset="2"/>
              </a:rPr>
              <a:t>明矾：</a:t>
            </a:r>
            <a:r>
              <a:rPr kumimoji="1" lang="zh-CN" altLang="en-US" sz="2100">
                <a:latin typeface="宋体" panose="02010600030101010101" pitchFamily="2" charset="-122"/>
                <a:ea typeface="宋体" panose="02010600030101010101" pitchFamily="2" charset="-122"/>
                <a:cs typeface="Times New Roman" panose="02020603050405020304" charset="0"/>
                <a:sym typeface="+mn-ea"/>
              </a:rPr>
              <a:t>溶于水生成胶状物，使</a:t>
            </a:r>
            <a:r>
              <a:rPr kumimoji="1" lang="zh-CN" altLang="en-US" sz="2100" b="1">
                <a:solidFill>
                  <a:srgbClr val="FF0000"/>
                </a:solidFill>
                <a:latin typeface="宋体" panose="02010600030101010101" pitchFamily="2" charset="-122"/>
                <a:ea typeface="宋体" panose="02010600030101010101" pitchFamily="2" charset="-122"/>
                <a:cs typeface="Times New Roman" panose="02020603050405020304" charset="0"/>
                <a:sym typeface="+mn-ea"/>
              </a:rPr>
              <a:t>悬浮颗粒物沉降。</a:t>
            </a:r>
            <a:endParaRPr lang="zh-CN" altLang="en-US" sz="2100"/>
          </a:p>
        </p:txBody>
      </p:sp>
      <p:sp>
        <p:nvSpPr>
          <p:cNvPr id="16" name="文本框 6151"/>
          <p:cNvSpPr txBox="1"/>
          <p:nvPr/>
        </p:nvSpPr>
        <p:spPr>
          <a:xfrm>
            <a:off x="497214" y="3244377"/>
            <a:ext cx="5014834" cy="392415"/>
          </a:xfrm>
          <a:prstGeom prst="rect">
            <a:avLst/>
          </a:prstGeom>
          <a:noFill/>
          <a:ln w="9525">
            <a:noFill/>
          </a:ln>
        </p:spPr>
        <p:txBody>
          <a:bodyPr wrap="none" lIns="68580" tIns="34290" rIns="68580" bIns="34290">
            <a:spAutoFit/>
          </a:bodyPr>
          <a:lstStyle/>
          <a:p>
            <a:pPr algn="l"/>
            <a:r>
              <a:rPr lang="zh-CN" altLang="en-US" sz="2100" b="1">
                <a:latin typeface="宋体" panose="02010600030101010101" pitchFamily="2" charset="-122"/>
                <a:ea typeface="宋体" panose="02010600030101010101" pitchFamily="2" charset="-122"/>
                <a:sym typeface="+mn-ea"/>
              </a:rPr>
              <a:t>②</a:t>
            </a:r>
            <a:r>
              <a:rPr lang="zh-CN" altLang="en-US" sz="2100" b="1">
                <a:solidFill>
                  <a:srgbClr val="006666"/>
                </a:solidFill>
                <a:latin typeface="宋体" panose="02010600030101010101" pitchFamily="2" charset="-122"/>
                <a:ea typeface="宋体" panose="02010600030101010101" pitchFamily="2" charset="-122"/>
                <a:sym typeface="宋体" panose="02010600030101010101" pitchFamily="2" charset="-122"/>
              </a:rPr>
              <a:t>过滤法</a:t>
            </a:r>
            <a:r>
              <a:rPr lang="en-US" altLang="zh-CN" sz="2100" b="1">
                <a:solidFill>
                  <a:srgbClr val="006666"/>
                </a:solidFill>
                <a:latin typeface="宋体" panose="02010600030101010101" pitchFamily="2" charset="-122"/>
                <a:ea typeface="宋体" panose="02010600030101010101" pitchFamily="2" charset="-122"/>
                <a:sym typeface="宋体" panose="02010600030101010101" pitchFamily="2" charset="-122"/>
              </a:rPr>
              <a:t>——</a:t>
            </a:r>
            <a:r>
              <a:rPr lang="zh-CN" altLang="en-US" sz="2100" b="1">
                <a:solidFill>
                  <a:srgbClr val="006666"/>
                </a:solidFill>
                <a:latin typeface="宋体" panose="02010600030101010101" pitchFamily="2" charset="-122"/>
                <a:ea typeface="宋体" panose="02010600030101010101" pitchFamily="2" charset="-122"/>
                <a:sym typeface="宋体" panose="02010600030101010101" pitchFamily="2" charset="-122"/>
              </a:rPr>
              <a:t>除去水中难溶性杂质的方法</a:t>
            </a:r>
          </a:p>
        </p:txBody>
      </p:sp>
      <p:sp>
        <p:nvSpPr>
          <p:cNvPr id="17" name="文本框 16"/>
          <p:cNvSpPr txBox="1"/>
          <p:nvPr/>
        </p:nvSpPr>
        <p:spPr>
          <a:xfrm>
            <a:off x="497206" y="3715226"/>
            <a:ext cx="951222" cy="392415"/>
          </a:xfrm>
          <a:prstGeom prst="rect">
            <a:avLst/>
          </a:prstGeom>
          <a:noFill/>
          <a:ln w="12700" cmpd="sng">
            <a:noFill/>
            <a:prstDash val="solid"/>
          </a:ln>
        </p:spPr>
        <p:txBody>
          <a:bodyPr wrap="none" lIns="68580" tIns="34290" rIns="68580" bIns="34290" rtlCol="0" anchor="t">
            <a:spAutoFit/>
          </a:bodyPr>
          <a:lstStyle/>
          <a:p>
            <a:r>
              <a:rPr lang="zh-CN" altLang="en-US" sz="2100" b="1">
                <a:latin typeface="宋体" panose="02010600030101010101" pitchFamily="2" charset="-122"/>
                <a:ea typeface="宋体" panose="02010600030101010101" pitchFamily="2" charset="-122"/>
                <a:sym typeface="+mn-ea"/>
              </a:rPr>
              <a:t>③</a:t>
            </a:r>
            <a:r>
              <a:rPr lang="zh-CN" altLang="en-US" sz="2100" b="1">
                <a:solidFill>
                  <a:srgbClr val="FF0000"/>
                </a:solidFill>
                <a:latin typeface="宋体" panose="02010600030101010101" pitchFamily="2" charset="-122"/>
                <a:ea typeface="宋体" panose="02010600030101010101" pitchFamily="2" charset="-122"/>
                <a:sym typeface="+mn-ea"/>
              </a:rPr>
              <a:t>吸附</a:t>
            </a:r>
            <a:endParaRPr lang="zh-CN" altLang="en-US" sz="2100"/>
          </a:p>
        </p:txBody>
      </p:sp>
      <p:sp>
        <p:nvSpPr>
          <p:cNvPr id="18" name="文本框 17"/>
          <p:cNvSpPr txBox="1"/>
          <p:nvPr/>
        </p:nvSpPr>
        <p:spPr>
          <a:xfrm>
            <a:off x="3604260" y="3715227"/>
            <a:ext cx="1533112"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除色素和异味</a:t>
            </a:r>
          </a:p>
        </p:txBody>
      </p:sp>
      <p:sp>
        <p:nvSpPr>
          <p:cNvPr id="19" name="文本框 18"/>
          <p:cNvSpPr txBox="1"/>
          <p:nvPr/>
        </p:nvSpPr>
        <p:spPr>
          <a:xfrm>
            <a:off x="497206" y="4183856"/>
            <a:ext cx="6080832" cy="392415"/>
          </a:xfrm>
          <a:prstGeom prst="rect">
            <a:avLst/>
          </a:prstGeom>
          <a:noFill/>
          <a:ln w="12700" cmpd="sng">
            <a:noFill/>
            <a:prstDash val="solid"/>
          </a:ln>
        </p:spPr>
        <p:txBody>
          <a:bodyPr wrap="none" lIns="68580" tIns="34290" rIns="68580" bIns="34290" rtlCol="0" anchor="t">
            <a:spAutoFit/>
          </a:bodyPr>
          <a:lstStyle/>
          <a:p>
            <a:pPr algn="l"/>
            <a:r>
              <a:rPr lang="zh-CN" altLang="en-US" sz="2100" b="1">
                <a:latin typeface="宋体" panose="02010600030101010101" pitchFamily="2" charset="-122"/>
                <a:ea typeface="宋体" panose="02010600030101010101" pitchFamily="2" charset="-122"/>
                <a:sym typeface="+mn-ea"/>
              </a:rPr>
              <a:t>④</a:t>
            </a:r>
            <a:r>
              <a:rPr lang="zh-CN" altLang="en-US" sz="2100" b="1">
                <a:solidFill>
                  <a:srgbClr val="FF0000"/>
                </a:solidFill>
                <a:latin typeface="宋体" panose="02010600030101010101" pitchFamily="2" charset="-122"/>
                <a:ea typeface="宋体" panose="02010600030101010101" pitchFamily="2" charset="-122"/>
                <a:sym typeface="+mn-ea"/>
              </a:rPr>
              <a:t>消毒：</a:t>
            </a:r>
            <a:r>
              <a:rPr lang="zh-CN" altLang="en-US" sz="2100">
                <a:latin typeface="宋体" panose="02010600030101010101" pitchFamily="2" charset="-122"/>
                <a:ea typeface="宋体" panose="02010600030101010101" pitchFamily="2" charset="-122"/>
                <a:sym typeface="+mn-ea"/>
              </a:rPr>
              <a:t>通氯气或臭氧或二氧化氯</a:t>
            </a:r>
            <a:r>
              <a:rPr lang="zh-CN" altLang="en-US" sz="2100" b="1">
                <a:solidFill>
                  <a:srgbClr val="FF0000"/>
                </a:solidFill>
                <a:latin typeface="宋体" panose="02010600030101010101" pitchFamily="2" charset="-122"/>
                <a:ea typeface="宋体" panose="02010600030101010101" pitchFamily="2" charset="-122"/>
                <a:sym typeface="+mn-ea"/>
              </a:rPr>
              <a:t>。（化学变化）</a:t>
            </a:r>
            <a:endParaRPr lang="en-US" altLang="zh-CN" sz="2100" b="1">
              <a:solidFill>
                <a:srgbClr val="FF0000"/>
              </a:solidFill>
              <a:latin typeface="宋体" panose="02010600030101010101" pitchFamily="2" charset="-122"/>
              <a:ea typeface="宋体" pitchFamily="2" charset="-122"/>
              <a:sym typeface="+mn-ea"/>
            </a:endParaRPr>
          </a:p>
        </p:txBody>
      </p:sp>
    </p:spTree>
    <p:extLst>
      <p:ext uri="{BB962C8B-B14F-4D97-AF65-F5344CB8AC3E}">
        <p14:creationId xmlns:p14="http://schemas.microsoft.com/office/powerpoint/2010/main" val="326873392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29027"/>
                                        </p:tgtEl>
                                        <p:attrNameLst>
                                          <p:attrName>style.visibility</p:attrName>
                                        </p:attrNameLst>
                                      </p:cBhvr>
                                      <p:to>
                                        <p:strVal val="visible"/>
                                      </p:to>
                                    </p:set>
                                    <p:animEffect transition="in" filter="strips(downRight)">
                                      <p:cBhvr>
                                        <p:cTn id="7" dur="500"/>
                                        <p:tgtEl>
                                          <p:spTgt spid="12902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8" presetClass="entr" presetSubtype="6" fill="hold" nodeType="clickEffect">
                                  <p:stCondLst>
                                    <p:cond delay="0"/>
                                  </p:stCondLst>
                                  <p:childTnLst>
                                    <p:set>
                                      <p:cBhvr>
                                        <p:cTn id="11" dur="1" fill="hold">
                                          <p:stCondLst>
                                            <p:cond delay="0"/>
                                          </p:stCondLst>
                                        </p:cTn>
                                        <p:tgtEl>
                                          <p:spTgt spid="129036"/>
                                        </p:tgtEl>
                                        <p:attrNameLst>
                                          <p:attrName>style.visibility</p:attrName>
                                        </p:attrNameLst>
                                      </p:cBhvr>
                                      <p:to>
                                        <p:strVal val="visible"/>
                                      </p:to>
                                    </p:set>
                                    <p:animEffect transition="in" filter="strips(downRight)">
                                      <p:cBhvr>
                                        <p:cTn id="12" dur="500"/>
                                        <p:tgtEl>
                                          <p:spTgt spid="129036"/>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childTnLst>
                          </p:cTn>
                        </p:par>
                      </p:childTnLst>
                    </p:cTn>
                  </p:par>
                  <p:par>
                    <p:cTn id="16" fill="hold" nodeType="clickPar">
                      <p:stCondLst>
                        <p:cond delay="indefinite"/>
                      </p:stCondLst>
                      <p:childTnLst>
                        <p:par>
                          <p:cTn id="17" fill="hold" nodeType="afterGroup">
                            <p:stCondLst>
                              <p:cond delay="0"/>
                            </p:stCondLst>
                            <p:childTnLst>
                              <p:par>
                                <p:cTn id="18" presetID="18" presetClass="entr" presetSubtype="6"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strips(downRight)">
                                      <p:cBhvr>
                                        <p:cTn id="20" dur="500"/>
                                        <p:tgtEl>
                                          <p:spTgt spid="6"/>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arn(inVertical)">
                                      <p:cBhvr>
                                        <p:cTn id="23" dur="500"/>
                                        <p:tgtEl>
                                          <p:spTgt spid="7"/>
                                        </p:tgtEl>
                                      </p:cBhvr>
                                    </p:animEffect>
                                  </p:childTnLst>
                                </p:cTn>
                              </p:par>
                            </p:childTnLst>
                          </p:cTn>
                        </p:par>
                      </p:childTnLst>
                    </p:cTn>
                  </p:par>
                  <p:par>
                    <p:cTn id="24" fill="hold" nodeType="clickPar">
                      <p:stCondLst>
                        <p:cond delay="indefinite"/>
                      </p:stCondLst>
                      <p:childTnLst>
                        <p:par>
                          <p:cTn id="25" fill="hold" nodeType="afterGroup">
                            <p:stCondLst>
                              <p:cond delay="0"/>
                            </p:stCondLst>
                            <p:childTnLst>
                              <p:par>
                                <p:cTn id="26" presetID="18" presetClass="entr" presetSubtype="6" fill="hold"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strips(downRight)">
                                      <p:cBhvr>
                                        <p:cTn id="28" dur="500"/>
                                        <p:tgtEl>
                                          <p:spTgt spid="11"/>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barn(inVertical)">
                                      <p:cBhvr>
                                        <p:cTn id="31" dur="500"/>
                                        <p:tgtEl>
                                          <p:spTgt spid="8"/>
                                        </p:tgtEl>
                                      </p:cBhvr>
                                    </p:animEffect>
                                  </p:childTnLst>
                                </p:cTn>
                              </p:par>
                            </p:childTnLst>
                          </p:cTn>
                        </p:par>
                      </p:childTnLst>
                    </p:cTn>
                  </p:par>
                  <p:par>
                    <p:cTn id="32" fill="hold" nodeType="clickPar">
                      <p:stCondLst>
                        <p:cond delay="indefinite"/>
                      </p:stCondLst>
                      <p:childTnLst>
                        <p:par>
                          <p:cTn id="33" fill="hold" nodeType="afterGroup">
                            <p:stCondLst>
                              <p:cond delay="0"/>
                            </p:stCondLst>
                            <p:childTnLst>
                              <p:par>
                                <p:cTn id="34" presetID="18" presetClass="entr" presetSubtype="6" fill="hold"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strips(downRight)">
                                      <p:cBhvr>
                                        <p:cTn id="36" dur="500"/>
                                        <p:tgtEl>
                                          <p:spTgt spid="12"/>
                                        </p:tgtEl>
                                      </p:cBhvr>
                                    </p:animEffect>
                                  </p:childTnLst>
                                </p:cTn>
                              </p:par>
                              <p:par>
                                <p:cTn id="37" presetID="16" presetClass="entr" presetSubtype="21"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barn(inVertical)">
                                      <p:cBhvr>
                                        <p:cTn id="39" dur="500"/>
                                        <p:tgtEl>
                                          <p:spTgt spid="9"/>
                                        </p:tgtEl>
                                      </p:cBhvr>
                                    </p:animEffect>
                                  </p:childTnLst>
                                </p:cTn>
                              </p:par>
                            </p:childTnLst>
                          </p:cTn>
                        </p:par>
                      </p:childTnLst>
                    </p:cTn>
                  </p:par>
                  <p:par>
                    <p:cTn id="40" fill="hold" nodeType="clickPar">
                      <p:stCondLst>
                        <p:cond delay="indefinite"/>
                      </p:stCondLst>
                      <p:childTnLst>
                        <p:par>
                          <p:cTn id="41" fill="hold" nodeType="afterGroup">
                            <p:stCondLst>
                              <p:cond delay="0"/>
                            </p:stCondLst>
                            <p:childTnLst>
                              <p:par>
                                <p:cTn id="42" presetID="18" presetClass="entr" presetSubtype="6" fill="hold" nodeType="click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strips(downRight)">
                                      <p:cBhvr>
                                        <p:cTn id="44" dur="500"/>
                                        <p:tgtEl>
                                          <p:spTgt spid="13"/>
                                        </p:tgtEl>
                                      </p:cBhvr>
                                    </p:animEffect>
                                  </p:childTnLst>
                                </p:cTn>
                              </p:par>
                            </p:childTnLst>
                          </p:cTn>
                        </p:par>
                        <p:par>
                          <p:cTn id="45" fill="hold" nodeType="afterGroup">
                            <p:stCondLst>
                              <p:cond delay="500"/>
                            </p:stCondLst>
                            <p:childTnLst>
                              <p:par>
                                <p:cTn id="46" presetID="18" presetClass="entr" presetSubtype="6" fill="hold" grpId="0" nodeType="afterEffect">
                                  <p:stCondLst>
                                    <p:cond delay="0"/>
                                  </p:stCondLst>
                                  <p:childTnLst>
                                    <p:set>
                                      <p:cBhvr>
                                        <p:cTn id="47" dur="1" fill="hold">
                                          <p:stCondLst>
                                            <p:cond delay="0"/>
                                          </p:stCondLst>
                                        </p:cTn>
                                        <p:tgtEl>
                                          <p:spTgt spid="10"/>
                                        </p:tgtEl>
                                        <p:attrNameLst>
                                          <p:attrName>style.visibility</p:attrName>
                                        </p:attrNameLst>
                                      </p:cBhvr>
                                      <p:to>
                                        <p:strVal val="visible"/>
                                      </p:to>
                                    </p:set>
                                    <p:animEffect transition="in" filter="strips(downRight)">
                                      <p:cBhvr>
                                        <p:cTn id="48" dur="500"/>
                                        <p:tgtEl>
                                          <p:spTgt spid="10"/>
                                        </p:tgtEl>
                                      </p:cBhvr>
                                    </p:animEffect>
                                  </p:childTnLst>
                                </p:cTn>
                              </p:par>
                            </p:childTnLst>
                          </p:cTn>
                        </p:par>
                      </p:childTnLst>
                    </p:cTn>
                  </p:par>
                  <p:par>
                    <p:cTn id="49" fill="hold" nodeType="clickPar">
                      <p:stCondLst>
                        <p:cond delay="indefinite"/>
                      </p:stCondLst>
                      <p:childTnLst>
                        <p:par>
                          <p:cTn id="50" fill="hold" nodeType="afterGroup">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11269"/>
                                        </p:tgtEl>
                                        <p:attrNameLst>
                                          <p:attrName>style.visibility</p:attrName>
                                        </p:attrNameLst>
                                      </p:cBhvr>
                                      <p:to>
                                        <p:strVal val="visible"/>
                                      </p:to>
                                    </p:set>
                                    <p:animEffect transition="in" filter="blinds(horizontal)">
                                      <p:cBhvr>
                                        <p:cTn id="53" dur="500"/>
                                        <p:tgtEl>
                                          <p:spTgt spid="11269"/>
                                        </p:tgtEl>
                                      </p:cBhvr>
                                    </p:animEffect>
                                  </p:childTnLst>
                                </p:cTn>
                              </p:par>
                            </p:childTnLst>
                          </p:cTn>
                        </p:par>
                      </p:childTnLst>
                    </p:cTn>
                  </p:par>
                  <p:par>
                    <p:cTn id="54" fill="hold" nodeType="clickPar">
                      <p:stCondLst>
                        <p:cond delay="indefinite"/>
                      </p:stCondLst>
                      <p:childTnLst>
                        <p:par>
                          <p:cTn id="55" fill="hold" nodeType="afterGroup">
                            <p:stCondLst>
                              <p:cond delay="0"/>
                            </p:stCondLst>
                            <p:childTnLst>
                              <p:par>
                                <p:cTn id="56" presetID="16" presetClass="entr" presetSubtype="21" fill="hold" grpId="0" nodeType="clickEffect">
                                  <p:stCondLst>
                                    <p:cond delay="0"/>
                                  </p:stCondLst>
                                  <p:childTnLst>
                                    <p:set>
                                      <p:cBhvr>
                                        <p:cTn id="57" dur="1" fill="hold">
                                          <p:stCondLst>
                                            <p:cond delay="0"/>
                                          </p:stCondLst>
                                        </p:cTn>
                                        <p:tgtEl>
                                          <p:spTgt spid="14"/>
                                        </p:tgtEl>
                                        <p:attrNameLst>
                                          <p:attrName>style.visibility</p:attrName>
                                        </p:attrNameLst>
                                      </p:cBhvr>
                                      <p:to>
                                        <p:strVal val="visible"/>
                                      </p:to>
                                    </p:set>
                                    <p:animEffect transition="in" filter="barn(inVertical)">
                                      <p:cBhvr>
                                        <p:cTn id="58" dur="500"/>
                                        <p:tgtEl>
                                          <p:spTgt spid="14"/>
                                        </p:tgtEl>
                                      </p:cBhvr>
                                    </p:animEffect>
                                  </p:childTnLst>
                                </p:cTn>
                              </p:par>
                            </p:childTnLst>
                          </p:cTn>
                        </p:par>
                      </p:childTnLst>
                    </p:cTn>
                  </p:par>
                  <p:par>
                    <p:cTn id="59" fill="hold" nodeType="clickPar">
                      <p:stCondLst>
                        <p:cond delay="indefinite"/>
                      </p:stCondLst>
                      <p:childTnLst>
                        <p:par>
                          <p:cTn id="60" fill="hold" nodeType="afterGroup">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15"/>
                                        </p:tgtEl>
                                        <p:attrNameLst>
                                          <p:attrName>style.visibility</p:attrName>
                                        </p:attrNameLst>
                                      </p:cBhvr>
                                      <p:to>
                                        <p:strVal val="visible"/>
                                      </p:to>
                                    </p:set>
                                    <p:animEffect transition="in" filter="barn(inVertical)">
                                      <p:cBhvr>
                                        <p:cTn id="63" dur="500"/>
                                        <p:tgtEl>
                                          <p:spTgt spid="15"/>
                                        </p:tgtEl>
                                      </p:cBhvr>
                                    </p:animEffect>
                                  </p:childTnLst>
                                </p:cTn>
                              </p:par>
                            </p:childTnLst>
                          </p:cTn>
                        </p:par>
                      </p:childTnLst>
                    </p:cTn>
                  </p:par>
                  <p:par>
                    <p:cTn id="64" fill="hold" nodeType="clickPar">
                      <p:stCondLst>
                        <p:cond delay="indefinite"/>
                      </p:stCondLst>
                      <p:childTnLst>
                        <p:par>
                          <p:cTn id="65" fill="hold" nodeType="afterGroup">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16"/>
                                        </p:tgtEl>
                                        <p:attrNameLst>
                                          <p:attrName>style.visibility</p:attrName>
                                        </p:attrNameLst>
                                      </p:cBhvr>
                                      <p:to>
                                        <p:strVal val="visible"/>
                                      </p:to>
                                    </p:set>
                                    <p:animEffect transition="in" filter="blinds(horizontal)">
                                      <p:cBhvr>
                                        <p:cTn id="68" dur="500"/>
                                        <p:tgtEl>
                                          <p:spTgt spid="16"/>
                                        </p:tgtEl>
                                      </p:cBhvr>
                                    </p:animEffect>
                                  </p:childTnLst>
                                </p:cTn>
                              </p:par>
                            </p:childTnLst>
                          </p:cTn>
                        </p:par>
                      </p:childTnLst>
                    </p:cTn>
                  </p:par>
                  <p:par>
                    <p:cTn id="69" fill="hold" nodeType="clickPar">
                      <p:stCondLst>
                        <p:cond delay="indefinite"/>
                      </p:stCondLst>
                      <p:childTnLst>
                        <p:par>
                          <p:cTn id="70" fill="hold" nodeType="afterGroup">
                            <p:stCondLst>
                              <p:cond delay="0"/>
                            </p:stCondLst>
                            <p:childTnLst>
                              <p:par>
                                <p:cTn id="71" presetID="16" presetClass="entr" presetSubtype="21" fill="hold" grpId="0" nodeType="clickEffect">
                                  <p:stCondLst>
                                    <p:cond delay="0"/>
                                  </p:stCondLst>
                                  <p:childTnLst>
                                    <p:set>
                                      <p:cBhvr>
                                        <p:cTn id="72" dur="1" fill="hold">
                                          <p:stCondLst>
                                            <p:cond delay="0"/>
                                          </p:stCondLst>
                                        </p:cTn>
                                        <p:tgtEl>
                                          <p:spTgt spid="17"/>
                                        </p:tgtEl>
                                        <p:attrNameLst>
                                          <p:attrName>style.visibility</p:attrName>
                                        </p:attrNameLst>
                                      </p:cBhvr>
                                      <p:to>
                                        <p:strVal val="visible"/>
                                      </p:to>
                                    </p:set>
                                    <p:animEffect transition="in" filter="barn(inVertical)">
                                      <p:cBhvr>
                                        <p:cTn id="73" dur="500"/>
                                        <p:tgtEl>
                                          <p:spTgt spid="17"/>
                                        </p:tgtEl>
                                      </p:cBhvr>
                                    </p:animEffect>
                                  </p:childTnLst>
                                </p:cTn>
                              </p:par>
                              <p:par>
                                <p:cTn id="74" presetID="18" presetClass="entr" presetSubtype="6" fill="hold" grpId="0" nodeType="withEffect">
                                  <p:stCondLst>
                                    <p:cond delay="0"/>
                                  </p:stCondLst>
                                  <p:childTnLst>
                                    <p:set>
                                      <p:cBhvr>
                                        <p:cTn id="75" dur="1" fill="hold">
                                          <p:stCondLst>
                                            <p:cond delay="0"/>
                                          </p:stCondLst>
                                        </p:cTn>
                                        <p:tgtEl>
                                          <p:spTgt spid="129030"/>
                                        </p:tgtEl>
                                        <p:attrNameLst>
                                          <p:attrName>style.visibility</p:attrName>
                                        </p:attrNameLst>
                                      </p:cBhvr>
                                      <p:to>
                                        <p:strVal val="visible"/>
                                      </p:to>
                                    </p:set>
                                    <p:animEffect transition="in" filter="strips(downRight)">
                                      <p:cBhvr>
                                        <p:cTn id="76" dur="500"/>
                                        <p:tgtEl>
                                          <p:spTgt spid="129030"/>
                                        </p:tgtEl>
                                      </p:cBhvr>
                                    </p:animEffect>
                                  </p:childTnLst>
                                </p:cTn>
                              </p:par>
                            </p:childTnLst>
                          </p:cTn>
                        </p:par>
                      </p:childTnLst>
                    </p:cTn>
                  </p:par>
                  <p:par>
                    <p:cTn id="77" fill="hold" nodeType="clickPar">
                      <p:stCondLst>
                        <p:cond delay="indefinite"/>
                      </p:stCondLst>
                      <p:childTnLst>
                        <p:par>
                          <p:cTn id="78" fill="hold" nodeType="afterGroup">
                            <p:stCondLst>
                              <p:cond delay="0"/>
                            </p:stCondLst>
                            <p:childTnLst>
                              <p:par>
                                <p:cTn id="79" presetID="16" presetClass="entr" presetSubtype="21" fill="hold" grpId="0" nodeType="clickEffect">
                                  <p:stCondLst>
                                    <p:cond delay="0"/>
                                  </p:stCondLst>
                                  <p:childTnLst>
                                    <p:set>
                                      <p:cBhvr>
                                        <p:cTn id="80" dur="1" fill="hold">
                                          <p:stCondLst>
                                            <p:cond delay="0"/>
                                          </p:stCondLst>
                                        </p:cTn>
                                        <p:tgtEl>
                                          <p:spTgt spid="18"/>
                                        </p:tgtEl>
                                        <p:attrNameLst>
                                          <p:attrName>style.visibility</p:attrName>
                                        </p:attrNameLst>
                                      </p:cBhvr>
                                      <p:to>
                                        <p:strVal val="visible"/>
                                      </p:to>
                                    </p:set>
                                    <p:animEffect transition="in" filter="barn(inVertical)">
                                      <p:cBhvr>
                                        <p:cTn id="81" dur="500"/>
                                        <p:tgtEl>
                                          <p:spTgt spid="18"/>
                                        </p:tgtEl>
                                      </p:cBhvr>
                                    </p:animEffect>
                                  </p:childTnLst>
                                </p:cTn>
                              </p:par>
                            </p:childTnLst>
                          </p:cTn>
                        </p:par>
                      </p:childTnLst>
                    </p:cTn>
                  </p:par>
                  <p:par>
                    <p:cTn id="82" fill="hold" nodeType="clickPar">
                      <p:stCondLst>
                        <p:cond delay="indefinite"/>
                      </p:stCondLst>
                      <p:childTnLst>
                        <p:par>
                          <p:cTn id="83" fill="hold" nodeType="afterGroup">
                            <p:stCondLst>
                              <p:cond delay="0"/>
                            </p:stCondLst>
                            <p:childTnLst>
                              <p:par>
                                <p:cTn id="84" presetID="16" presetClass="entr" presetSubtype="21" fill="hold" grpId="0" nodeType="clickEffect">
                                  <p:stCondLst>
                                    <p:cond delay="0"/>
                                  </p:stCondLst>
                                  <p:childTnLst>
                                    <p:set>
                                      <p:cBhvr>
                                        <p:cTn id="85" dur="1" fill="hold">
                                          <p:stCondLst>
                                            <p:cond delay="0"/>
                                          </p:stCondLst>
                                        </p:cTn>
                                        <p:tgtEl>
                                          <p:spTgt spid="19"/>
                                        </p:tgtEl>
                                        <p:attrNameLst>
                                          <p:attrName>style.visibility</p:attrName>
                                        </p:attrNameLst>
                                      </p:cBhvr>
                                      <p:to>
                                        <p:strVal val="visible"/>
                                      </p:to>
                                    </p:set>
                                    <p:animEffect transition="in" filter="barn(inVertical)">
                                      <p:cBhvr>
                                        <p:cTn id="86"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7" grpId="0" animBg="1"/>
      <p:bldP spid="129030" grpId="0"/>
      <p:bldP spid="5" grpId="0" animBg="1"/>
      <p:bldP spid="7" grpId="0" animBg="1"/>
      <p:bldP spid="8" grpId="0" animBg="1"/>
      <p:bldP spid="9" grpId="0" animBg="1"/>
      <p:bldP spid="10" grpId="0" animBg="1"/>
      <p:bldP spid="11269" grpId="0"/>
      <p:bldP spid="14" grpId="0"/>
      <p:bldP spid="15" grpId="0"/>
      <p:bldP spid="16" grpId="0"/>
      <p:bldP spid="17" grpId="0"/>
      <p:bldP spid="18" grpId="0"/>
      <p:bldP spid="1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4" name="文本框 3"/>
          <p:cNvSpPr txBox="1"/>
          <p:nvPr/>
        </p:nvSpPr>
        <p:spPr>
          <a:xfrm>
            <a:off x="381477" y="577691"/>
            <a:ext cx="2307363" cy="392415"/>
          </a:xfrm>
          <a:prstGeom prst="rect">
            <a:avLst/>
          </a:prstGeom>
          <a:noFill/>
        </p:spPr>
        <p:txBody>
          <a:bodyPr wrap="none" lIns="68580" tIns="34290" rIns="68580" bIns="34290" rtlCol="0" anchor="t">
            <a:spAutoFit/>
          </a:bodyPr>
          <a:lstStyle/>
          <a:p>
            <a:r>
              <a:rPr lang="en-US" altLang="zh-CN" sz="2100" b="1">
                <a:latin typeface="宋体" panose="02010600030101010101" pitchFamily="2" charset="-122"/>
                <a:ea typeface="宋体" panose="02010600030101010101" pitchFamily="2" charset="-122"/>
                <a:sym typeface="+mn-ea"/>
              </a:rPr>
              <a:t>2.</a:t>
            </a:r>
            <a:r>
              <a:rPr lang="zh-CN" altLang="en-US" sz="2100" b="1">
                <a:latin typeface="宋体" panose="02010600030101010101" pitchFamily="2" charset="-122"/>
                <a:ea typeface="宋体" panose="02010600030101010101" pitchFamily="2" charset="-122"/>
                <a:sym typeface="+mn-ea"/>
              </a:rPr>
              <a:t>过滤和蒸馏操作</a:t>
            </a:r>
          </a:p>
        </p:txBody>
      </p:sp>
      <p:sp>
        <p:nvSpPr>
          <p:cNvPr id="3" name="文本框 2"/>
          <p:cNvSpPr txBox="1"/>
          <p:nvPr/>
        </p:nvSpPr>
        <p:spPr>
          <a:xfrm>
            <a:off x="608172" y="1061085"/>
            <a:ext cx="1358385" cy="392415"/>
          </a:xfrm>
          <a:prstGeom prst="rect">
            <a:avLst/>
          </a:prstGeom>
          <a:noFill/>
        </p:spPr>
        <p:txBody>
          <a:bodyPr wrap="none" lIns="68580" tIns="34290" rIns="68580" bIns="34290" rtlCol="0" anchor="t">
            <a:spAutoFit/>
          </a:bodyPr>
          <a:lstStyle/>
          <a:p>
            <a:r>
              <a:rPr lang="zh-CN" altLang="en-US" sz="2100" b="1">
                <a:latin typeface="宋体" panose="02010600030101010101" pitchFamily="2" charset="-122"/>
                <a:ea typeface="宋体" panose="02010600030101010101" pitchFamily="2" charset="-122"/>
                <a:sym typeface="+mn-ea"/>
              </a:rPr>
              <a:t>（</a:t>
            </a:r>
            <a:r>
              <a:rPr lang="en-US" altLang="zh-CN" sz="2100" b="1">
                <a:latin typeface="宋体" panose="02010600030101010101" pitchFamily="2" charset="-122"/>
                <a:ea typeface="宋体" panose="02010600030101010101" pitchFamily="2" charset="-122"/>
                <a:sym typeface="+mn-ea"/>
              </a:rPr>
              <a:t>1</a:t>
            </a:r>
            <a:r>
              <a:rPr lang="zh-CN" altLang="en-US" sz="2100" b="1">
                <a:latin typeface="宋体" panose="02010600030101010101" pitchFamily="2" charset="-122"/>
                <a:ea typeface="宋体" panose="02010600030101010101" pitchFamily="2" charset="-122"/>
                <a:sym typeface="+mn-ea"/>
              </a:rPr>
              <a:t>）过滤</a:t>
            </a:r>
          </a:p>
        </p:txBody>
      </p:sp>
      <p:pic>
        <p:nvPicPr>
          <p:cNvPr id="5" name="图片 4" descr="QQ截图20200810223031"/>
          <p:cNvPicPr>
            <a:picLocks noChangeAspect="1"/>
          </p:cNvPicPr>
          <p:nvPr/>
        </p:nvPicPr>
        <p:blipFill>
          <a:blip r:embed="rId2"/>
          <a:stretch>
            <a:fillRect/>
          </a:stretch>
        </p:blipFill>
        <p:spPr>
          <a:xfrm>
            <a:off x="7081838" y="447675"/>
            <a:ext cx="1507331" cy="3607594"/>
          </a:xfrm>
          <a:prstGeom prst="rect">
            <a:avLst/>
          </a:prstGeom>
        </p:spPr>
      </p:pic>
      <p:sp>
        <p:nvSpPr>
          <p:cNvPr id="6" name="文本框 5"/>
          <p:cNvSpPr txBox="1"/>
          <p:nvPr/>
        </p:nvSpPr>
        <p:spPr>
          <a:xfrm>
            <a:off x="608172" y="1452563"/>
            <a:ext cx="6390799" cy="1522571"/>
          </a:xfrm>
          <a:prstGeom prst="rect">
            <a:avLst/>
          </a:prstGeom>
          <a:noFill/>
        </p:spPr>
        <p:txBody>
          <a:bodyPr wrap="square" lIns="68580" tIns="34290" rIns="68580" bIns="34290" rtlCol="0" anchor="t">
            <a:spAutoFit/>
          </a:bodyPr>
          <a:lstStyle/>
          <a:p>
            <a:pPr fontAlgn="auto">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rPr>
              <a:t>【操作要点】</a:t>
            </a:r>
          </a:p>
          <a:p>
            <a:pPr fontAlgn="auto">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rPr>
              <a:t> ①一贴：</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b="1">
                <a:solidFill>
                  <a:schemeClr val="accent2"/>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b="1">
                <a:latin typeface="宋体" panose="02010600030101010101" pitchFamily="2" charset="-122"/>
                <a:ea typeface="宋体" panose="02010600030101010101" pitchFamily="2" charset="-122"/>
                <a:cs typeface="宋体" panose="02010600030101010101" pitchFamily="2" charset="-122"/>
                <a:sym typeface="+mn-ea"/>
              </a:rPr>
              <a:t>不留气泡，提高过滤速度</a:t>
            </a:r>
            <a:r>
              <a:rPr lang="zh-CN" altLang="en-US" sz="2100" b="1">
                <a:solidFill>
                  <a:schemeClr val="accent2"/>
                </a:solidFill>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2100">
              <a:latin typeface="宋体" panose="02010600030101010101" pitchFamily="2" charset="-122"/>
              <a:ea typeface="宋体" panose="02010600030101010101" pitchFamily="2" charset="-122"/>
              <a:cs typeface="宋体" panose="02010600030101010101" pitchFamily="2" charset="-122"/>
            </a:endParaRPr>
          </a:p>
        </p:txBody>
      </p:sp>
      <p:sp>
        <p:nvSpPr>
          <p:cNvPr id="7" name="文本框 6"/>
          <p:cNvSpPr txBox="1"/>
          <p:nvPr/>
        </p:nvSpPr>
        <p:spPr>
          <a:xfrm>
            <a:off x="724852" y="2980849"/>
            <a:ext cx="6274118" cy="455771"/>
          </a:xfrm>
          <a:prstGeom prst="rect">
            <a:avLst/>
          </a:prstGeom>
          <a:noFill/>
        </p:spPr>
        <p:txBody>
          <a:bodyPr wrap="square" lIns="68580" tIns="34290" rIns="68580" bIns="34290" rtlCol="0" anchor="t">
            <a:spAutoFit/>
          </a:bodyPr>
          <a:lstStyle/>
          <a:p>
            <a:pPr algn="l">
              <a:lnSpc>
                <a:spcPct val="120000"/>
              </a:lnSpc>
            </a:pPr>
            <a:r>
              <a:rPr lang="zh-CN" altLang="en-US" sz="2100">
                <a:latin typeface="宋体" panose="02010600030101010101" pitchFamily="2" charset="-122"/>
                <a:ea typeface="宋体" panose="02010600030101010101" pitchFamily="2" charset="-122"/>
                <a:cs typeface="宋体" panose="02010600030101010101" pitchFamily="2" charset="-122"/>
                <a:sym typeface="+mn-ea"/>
              </a:rPr>
              <a:t>②</a:t>
            </a:r>
            <a:r>
              <a:rPr lang="zh-CN" altLang="en-US" sz="2100" b="1">
                <a:latin typeface="宋体" panose="02010600030101010101" pitchFamily="2" charset="-122"/>
                <a:ea typeface="宋体" panose="02010600030101010101" pitchFamily="2" charset="-122"/>
                <a:cs typeface="宋体" panose="02010600030101010101" pitchFamily="2" charset="-122"/>
                <a:sym typeface="+mn-ea"/>
              </a:rPr>
              <a:t>二低：</a:t>
            </a:r>
            <a:endParaRPr lang="zh-CN" altLang="en-US" sz="2100">
              <a:latin typeface="宋体" panose="02010600030101010101" pitchFamily="2" charset="-122"/>
              <a:ea typeface="宋体" pitchFamily="2" charset="-122"/>
              <a:cs typeface="宋体" panose="02010600030101010101" pitchFamily="2" charset="-122"/>
              <a:sym typeface="+mn-ea"/>
            </a:endParaRPr>
          </a:p>
        </p:txBody>
      </p:sp>
      <p:sp>
        <p:nvSpPr>
          <p:cNvPr id="8" name="椭圆 7"/>
          <p:cNvSpPr/>
          <p:nvPr/>
        </p:nvSpPr>
        <p:spPr>
          <a:xfrm>
            <a:off x="7409497" y="2149316"/>
            <a:ext cx="814388" cy="624840"/>
          </a:xfrm>
          <a:prstGeom prst="ellipse">
            <a:avLst/>
          </a:prstGeom>
          <a:noFill/>
          <a:ln w="285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cxnSp>
        <p:nvCxnSpPr>
          <p:cNvPr id="11" name="直接箭头连接符 10"/>
          <p:cNvCxnSpPr>
            <a:stCxn id="8" idx="2"/>
          </p:cNvCxnSpPr>
          <p:nvPr/>
        </p:nvCxnSpPr>
        <p:spPr>
          <a:xfrm flipH="1" flipV="1">
            <a:off x="6822282" y="2263141"/>
            <a:ext cx="587216" cy="198596"/>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grpSp>
        <p:nvGrpSpPr>
          <p:cNvPr id="13313" name="Group 16"/>
          <p:cNvGrpSpPr/>
          <p:nvPr/>
        </p:nvGrpSpPr>
        <p:grpSpPr>
          <a:xfrm>
            <a:off x="4180999" y="3260408"/>
            <a:ext cx="1100614" cy="1480661"/>
            <a:chOff x="384" y="816"/>
            <a:chExt cx="2065" cy="2256"/>
          </a:xfrm>
        </p:grpSpPr>
        <p:sp>
          <p:nvSpPr>
            <p:cNvPr id="13314" name="Line 5"/>
            <p:cNvSpPr/>
            <p:nvPr/>
          </p:nvSpPr>
          <p:spPr>
            <a:xfrm>
              <a:off x="384" y="816"/>
              <a:ext cx="939" cy="1224"/>
            </a:xfrm>
            <a:prstGeom prst="line">
              <a:avLst/>
            </a:prstGeom>
            <a:ln w="57150" cap="flat" cmpd="sng">
              <a:solidFill>
                <a:schemeClr val="tx1"/>
              </a:solidFill>
              <a:prstDash val="solid"/>
              <a:round/>
              <a:headEnd type="none" w="med" len="med"/>
              <a:tailEnd type="none" w="med" len="med"/>
            </a:ln>
          </p:spPr>
          <p:txBody>
            <a:bodyPr/>
            <a:lstStyle/>
            <a:p>
              <a:endParaRPr/>
            </a:p>
          </p:txBody>
        </p:sp>
        <p:sp>
          <p:nvSpPr>
            <p:cNvPr id="13315" name="Line 6"/>
            <p:cNvSpPr/>
            <p:nvPr/>
          </p:nvSpPr>
          <p:spPr>
            <a:xfrm rot="-120000" flipH="1">
              <a:off x="1317" y="2040"/>
              <a:ext cx="27" cy="1032"/>
            </a:xfrm>
            <a:prstGeom prst="line">
              <a:avLst/>
            </a:prstGeom>
            <a:ln w="57150" cap="flat" cmpd="sng">
              <a:solidFill>
                <a:schemeClr val="tx1"/>
              </a:solidFill>
              <a:prstDash val="solid"/>
              <a:round/>
              <a:headEnd type="none" w="med" len="med"/>
              <a:tailEnd type="none" w="med" len="med"/>
            </a:ln>
          </p:spPr>
          <p:txBody>
            <a:bodyPr/>
            <a:lstStyle/>
            <a:p>
              <a:endParaRPr/>
            </a:p>
          </p:txBody>
        </p:sp>
        <p:sp>
          <p:nvSpPr>
            <p:cNvPr id="13316" name="Line 7"/>
            <p:cNvSpPr/>
            <p:nvPr/>
          </p:nvSpPr>
          <p:spPr>
            <a:xfrm rot="-60000" flipH="1">
              <a:off x="1489" y="817"/>
              <a:ext cx="960" cy="1224"/>
            </a:xfrm>
            <a:prstGeom prst="line">
              <a:avLst/>
            </a:prstGeom>
            <a:ln w="57150" cap="flat" cmpd="sng">
              <a:solidFill>
                <a:schemeClr val="tx1"/>
              </a:solidFill>
              <a:prstDash val="solid"/>
              <a:round/>
              <a:headEnd type="none" w="med" len="med"/>
              <a:tailEnd type="none" w="med" len="med"/>
            </a:ln>
          </p:spPr>
          <p:txBody>
            <a:bodyPr/>
            <a:lstStyle/>
            <a:p>
              <a:endParaRPr/>
            </a:p>
          </p:txBody>
        </p:sp>
        <p:sp>
          <p:nvSpPr>
            <p:cNvPr id="13317" name="Line 8"/>
            <p:cNvSpPr/>
            <p:nvPr/>
          </p:nvSpPr>
          <p:spPr>
            <a:xfrm flipH="1">
              <a:off x="1505" y="2040"/>
              <a:ext cx="0" cy="862"/>
            </a:xfrm>
            <a:prstGeom prst="line">
              <a:avLst/>
            </a:prstGeom>
            <a:ln w="57150" cap="flat" cmpd="sng">
              <a:solidFill>
                <a:schemeClr val="tx1"/>
              </a:solidFill>
              <a:prstDash val="solid"/>
              <a:round/>
              <a:headEnd type="none" w="med" len="med"/>
              <a:tailEnd type="none" w="med" len="med"/>
            </a:ln>
          </p:spPr>
          <p:txBody>
            <a:bodyPr/>
            <a:lstStyle/>
            <a:p>
              <a:endParaRPr/>
            </a:p>
          </p:txBody>
        </p:sp>
        <p:sp>
          <p:nvSpPr>
            <p:cNvPr id="13318" name="Line 9"/>
            <p:cNvSpPr/>
            <p:nvPr/>
          </p:nvSpPr>
          <p:spPr>
            <a:xfrm flipH="1">
              <a:off x="1344" y="2880"/>
              <a:ext cx="182" cy="182"/>
            </a:xfrm>
            <a:prstGeom prst="line">
              <a:avLst/>
            </a:prstGeom>
            <a:ln w="57150" cap="flat" cmpd="sng">
              <a:solidFill>
                <a:schemeClr val="tx1"/>
              </a:solidFill>
              <a:prstDash val="solid"/>
              <a:round/>
              <a:headEnd type="none" w="med" len="med"/>
              <a:tailEnd type="none" w="med" len="med"/>
            </a:ln>
          </p:spPr>
          <p:txBody>
            <a:bodyPr/>
            <a:lstStyle/>
            <a:p>
              <a:endParaRPr/>
            </a:p>
          </p:txBody>
        </p:sp>
        <p:sp>
          <p:nvSpPr>
            <p:cNvPr id="13319" name="Line 10"/>
            <p:cNvSpPr/>
            <p:nvPr/>
          </p:nvSpPr>
          <p:spPr>
            <a:xfrm>
              <a:off x="672" y="960"/>
              <a:ext cx="742" cy="1035"/>
            </a:xfrm>
            <a:prstGeom prst="line">
              <a:avLst/>
            </a:prstGeom>
            <a:ln w="57150" cap="flat" cmpd="sng">
              <a:solidFill>
                <a:srgbClr val="FF3300"/>
              </a:solidFill>
              <a:prstDash val="solid"/>
              <a:round/>
              <a:headEnd type="none" w="med" len="med"/>
              <a:tailEnd type="none" w="med" len="med"/>
            </a:ln>
          </p:spPr>
          <p:txBody>
            <a:bodyPr/>
            <a:lstStyle/>
            <a:p>
              <a:endParaRPr/>
            </a:p>
          </p:txBody>
        </p:sp>
        <p:sp>
          <p:nvSpPr>
            <p:cNvPr id="13320" name="Line 11"/>
            <p:cNvSpPr/>
            <p:nvPr/>
          </p:nvSpPr>
          <p:spPr>
            <a:xfrm flipV="1">
              <a:off x="1392" y="960"/>
              <a:ext cx="767" cy="1036"/>
            </a:xfrm>
            <a:prstGeom prst="line">
              <a:avLst/>
            </a:prstGeom>
            <a:ln w="57150" cap="flat" cmpd="sng">
              <a:solidFill>
                <a:srgbClr val="FF3300"/>
              </a:solidFill>
              <a:prstDash val="solid"/>
              <a:round/>
              <a:headEnd type="none" w="med" len="med"/>
              <a:tailEnd type="none" w="med" len="med"/>
            </a:ln>
          </p:spPr>
          <p:txBody>
            <a:bodyPr/>
            <a:lstStyle/>
            <a:p>
              <a:endParaRPr/>
            </a:p>
          </p:txBody>
        </p:sp>
        <p:sp>
          <p:nvSpPr>
            <p:cNvPr id="13321" name="Line 12"/>
            <p:cNvSpPr/>
            <p:nvPr/>
          </p:nvSpPr>
          <p:spPr>
            <a:xfrm rot="60000" flipV="1">
              <a:off x="864" y="1104"/>
              <a:ext cx="1088" cy="27"/>
            </a:xfrm>
            <a:prstGeom prst="line">
              <a:avLst/>
            </a:prstGeom>
            <a:ln w="57150" cap="flat" cmpd="sng">
              <a:solidFill>
                <a:srgbClr val="00FF00"/>
              </a:solidFill>
              <a:prstDash val="dash"/>
              <a:round/>
              <a:headEnd type="none" w="med" len="med"/>
              <a:tailEnd type="none" w="med" len="med"/>
            </a:ln>
          </p:spPr>
          <p:txBody>
            <a:bodyPr/>
            <a:lstStyle/>
            <a:p>
              <a:endParaRPr/>
            </a:p>
          </p:txBody>
        </p:sp>
        <p:sp>
          <p:nvSpPr>
            <p:cNvPr id="13322" name="Line 13"/>
            <p:cNvSpPr/>
            <p:nvPr/>
          </p:nvSpPr>
          <p:spPr>
            <a:xfrm flipH="1">
              <a:off x="1414" y="1104"/>
              <a:ext cx="554" cy="752"/>
            </a:xfrm>
            <a:prstGeom prst="line">
              <a:avLst/>
            </a:prstGeom>
            <a:ln w="57150" cap="flat" cmpd="sng">
              <a:solidFill>
                <a:srgbClr val="00FF00"/>
              </a:solidFill>
              <a:prstDash val="dash"/>
              <a:round/>
              <a:headEnd type="none" w="med" len="med"/>
              <a:tailEnd type="none" w="med" len="med"/>
            </a:ln>
          </p:spPr>
          <p:txBody>
            <a:bodyPr/>
            <a:lstStyle/>
            <a:p>
              <a:endParaRPr/>
            </a:p>
          </p:txBody>
        </p:sp>
        <p:sp>
          <p:nvSpPr>
            <p:cNvPr id="13323" name="Line 14"/>
            <p:cNvSpPr/>
            <p:nvPr/>
          </p:nvSpPr>
          <p:spPr>
            <a:xfrm flipH="1" flipV="1">
              <a:off x="864" y="1104"/>
              <a:ext cx="550" cy="752"/>
            </a:xfrm>
            <a:prstGeom prst="line">
              <a:avLst/>
            </a:prstGeom>
            <a:ln w="57150" cap="flat" cmpd="sng">
              <a:solidFill>
                <a:srgbClr val="00FF00"/>
              </a:solidFill>
              <a:prstDash val="dash"/>
              <a:round/>
              <a:headEnd type="none" w="med" len="med"/>
              <a:tailEnd type="none" w="med" len="med"/>
            </a:ln>
          </p:spPr>
          <p:txBody>
            <a:bodyPr/>
            <a:lstStyle/>
            <a:p>
              <a:endParaRPr/>
            </a:p>
          </p:txBody>
        </p:sp>
      </p:grpSp>
      <p:sp>
        <p:nvSpPr>
          <p:cNvPr id="12" name="椭圆 11"/>
          <p:cNvSpPr/>
          <p:nvPr/>
        </p:nvSpPr>
        <p:spPr>
          <a:xfrm>
            <a:off x="3916204" y="3029902"/>
            <a:ext cx="700564" cy="454343"/>
          </a:xfrm>
          <a:prstGeom prst="ellipse">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16" name="椭圆 15"/>
          <p:cNvSpPr/>
          <p:nvPr/>
        </p:nvSpPr>
        <p:spPr>
          <a:xfrm>
            <a:off x="4616768" y="3260407"/>
            <a:ext cx="700564" cy="454343"/>
          </a:xfrm>
          <a:prstGeom prst="ellipse">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17" name="文本框 16"/>
          <p:cNvSpPr txBox="1"/>
          <p:nvPr/>
        </p:nvSpPr>
        <p:spPr>
          <a:xfrm>
            <a:off x="724853" y="3467100"/>
            <a:ext cx="3470910" cy="391478"/>
          </a:xfrm>
          <a:prstGeom prst="rect">
            <a:avLst/>
          </a:prstGeom>
          <a:noFill/>
        </p:spPr>
        <p:txBody>
          <a:bodyPr wrap="none" lIns="68580" tIns="34290" rIns="68580" bIns="34290" rtlCol="0" anchor="t">
            <a:spAutoFit/>
          </a:bodyPr>
          <a:lstStyle/>
          <a:p>
            <a:r>
              <a:rPr lang="en-US" altLang="zh-CN" sz="2100">
                <a:latin typeface="宋体" panose="02010600030101010101" pitchFamily="2" charset="-122"/>
                <a:ea typeface="宋体" panose="02010600030101010101" pitchFamily="2" charset="-122"/>
                <a:cs typeface="宋体" panose="02010600030101010101" pitchFamily="2" charset="-122"/>
                <a:sym typeface="+mn-ea"/>
              </a:rPr>
              <a:t>a.</a:t>
            </a:r>
            <a:r>
              <a:rPr lang="en-US" altLang="zh-CN"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低于</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p>
        </p:txBody>
      </p:sp>
      <p:sp>
        <p:nvSpPr>
          <p:cNvPr id="18" name="文本框 17"/>
          <p:cNvSpPr txBox="1"/>
          <p:nvPr/>
        </p:nvSpPr>
        <p:spPr>
          <a:xfrm>
            <a:off x="724853" y="3858578"/>
            <a:ext cx="3604260" cy="455771"/>
          </a:xfrm>
          <a:prstGeom prst="rect">
            <a:avLst/>
          </a:prstGeom>
          <a:noFill/>
        </p:spPr>
        <p:txBody>
          <a:bodyPr wrap="none" lIns="68580" tIns="34290" rIns="68580" bIns="34290" rtlCol="0" anchor="t">
            <a:spAutoFit/>
          </a:bodyPr>
          <a:lstStyle/>
          <a:p>
            <a:pPr algn="l">
              <a:lnSpc>
                <a:spcPct val="120000"/>
              </a:lnSpc>
            </a:pPr>
            <a:r>
              <a:rPr lang="en-US" altLang="zh-CN" sz="2100">
                <a:latin typeface="宋体" panose="02010600030101010101" pitchFamily="2" charset="-122"/>
                <a:ea typeface="宋体" panose="02010600030101010101" pitchFamily="2" charset="-122"/>
                <a:cs typeface="宋体" panose="02010600030101010101" pitchFamily="2" charset="-122"/>
                <a:sym typeface="+mn-ea"/>
              </a:rPr>
              <a:t>b.</a:t>
            </a:r>
            <a:r>
              <a:rPr lang="en-US" altLang="zh-CN"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低于</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p>
        </p:txBody>
      </p:sp>
      <p:sp>
        <p:nvSpPr>
          <p:cNvPr id="9" name="文本框 8"/>
          <p:cNvSpPr txBox="1"/>
          <p:nvPr/>
        </p:nvSpPr>
        <p:spPr>
          <a:xfrm>
            <a:off x="1863566" y="2075498"/>
            <a:ext cx="1997983"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滤纸紧贴漏斗内壁</a:t>
            </a:r>
          </a:p>
        </p:txBody>
      </p:sp>
      <p:sp>
        <p:nvSpPr>
          <p:cNvPr id="10" name="文本框 9"/>
          <p:cNvSpPr txBox="1"/>
          <p:nvPr/>
        </p:nvSpPr>
        <p:spPr>
          <a:xfrm>
            <a:off x="1040606" y="3471863"/>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滤纸边缘</a:t>
            </a:r>
          </a:p>
        </p:txBody>
      </p:sp>
      <p:sp>
        <p:nvSpPr>
          <p:cNvPr id="13" name="文本框 12"/>
          <p:cNvSpPr txBox="1"/>
          <p:nvPr/>
        </p:nvSpPr>
        <p:spPr>
          <a:xfrm>
            <a:off x="2665095" y="3484246"/>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漏斗边缘</a:t>
            </a:r>
          </a:p>
        </p:txBody>
      </p:sp>
      <p:sp>
        <p:nvSpPr>
          <p:cNvPr id="14" name="文本框 13"/>
          <p:cNvSpPr txBox="1"/>
          <p:nvPr/>
        </p:nvSpPr>
        <p:spPr>
          <a:xfrm>
            <a:off x="1040606" y="3942874"/>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液体液面</a:t>
            </a:r>
          </a:p>
        </p:txBody>
      </p:sp>
      <p:sp>
        <p:nvSpPr>
          <p:cNvPr id="15" name="文本框 14"/>
          <p:cNvSpPr txBox="1"/>
          <p:nvPr/>
        </p:nvSpPr>
        <p:spPr>
          <a:xfrm>
            <a:off x="2665095" y="3948589"/>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滤纸边缘</a:t>
            </a:r>
          </a:p>
        </p:txBody>
      </p:sp>
    </p:spTree>
    <p:extLst>
      <p:ext uri="{BB962C8B-B14F-4D97-AF65-F5344CB8AC3E}">
        <p14:creationId xmlns:p14="http://schemas.microsoft.com/office/powerpoint/2010/main" val="360674043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linds(horizontal)">
                                      <p:cBhvr>
                                        <p:cTn id="15" dur="500"/>
                                        <p:tgtEl>
                                          <p:spTgt spid="8"/>
                                        </p:tgtEl>
                                      </p:cBhvr>
                                    </p:animEffect>
                                  </p:childTnLst>
                                </p:cTn>
                              </p:par>
                              <p:par>
                                <p:cTn id="16" presetID="3" presetClass="entr" presetSubtype="10" fill="hold"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linds(horizontal)">
                                      <p:cBhvr>
                                        <p:cTn id="18" dur="500"/>
                                        <p:tgtEl>
                                          <p:spTgt spid="11"/>
                                        </p:tgtEl>
                                      </p:cBhvr>
                                    </p:animEffect>
                                  </p:childTnLst>
                                </p:cTn>
                              </p:par>
                            </p:childTnLst>
                          </p:cTn>
                        </p:par>
                      </p:childTnLst>
                    </p:cTn>
                  </p:par>
                  <p:par>
                    <p:cTn id="19" fill="hold" nodeType="clickPar">
                      <p:stCondLst>
                        <p:cond delay="indefinite"/>
                      </p:stCondLst>
                      <p:childTnLst>
                        <p:par>
                          <p:cTn id="20" fill="hold" nodeType="afterGroup">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barn(inVertical)">
                                      <p:cBhvr>
                                        <p:cTn id="23" dur="500"/>
                                        <p:tgtEl>
                                          <p:spTgt spid="9"/>
                                        </p:tgtEl>
                                      </p:cBhvr>
                                    </p:animEffect>
                                  </p:childTnLst>
                                </p:cTn>
                              </p:par>
                            </p:childTnLst>
                          </p:cTn>
                        </p:par>
                      </p:childTnLst>
                    </p:cTn>
                  </p:par>
                  <p:par>
                    <p:cTn id="24" fill="hold" nodeType="clickPar">
                      <p:stCondLst>
                        <p:cond delay="indefinite"/>
                      </p:stCondLst>
                      <p:childTnLst>
                        <p:par>
                          <p:cTn id="25" fill="hold" nodeType="after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blinds(horizontal)">
                                      <p:cBhvr>
                                        <p:cTn id="28" dur="500"/>
                                        <p:tgtEl>
                                          <p:spTgt spid="7"/>
                                        </p:tgtEl>
                                      </p:cBhvr>
                                    </p:animEffect>
                                  </p:childTnLst>
                                </p:cTn>
                              </p:par>
                              <p:par>
                                <p:cTn id="29" presetID="3" presetClass="entr" presetSubtype="10" fill="hold" nodeType="withEffect">
                                  <p:stCondLst>
                                    <p:cond delay="0"/>
                                  </p:stCondLst>
                                  <p:childTnLst>
                                    <p:set>
                                      <p:cBhvr>
                                        <p:cTn id="30" dur="1" fill="hold">
                                          <p:stCondLst>
                                            <p:cond delay="0"/>
                                          </p:stCondLst>
                                        </p:cTn>
                                        <p:tgtEl>
                                          <p:spTgt spid="13313"/>
                                        </p:tgtEl>
                                        <p:attrNameLst>
                                          <p:attrName>style.visibility</p:attrName>
                                        </p:attrNameLst>
                                      </p:cBhvr>
                                      <p:to>
                                        <p:strVal val="visible"/>
                                      </p:to>
                                    </p:set>
                                    <p:animEffect transition="in" filter="blinds(horizontal)">
                                      <p:cBhvr>
                                        <p:cTn id="31" dur="500"/>
                                        <p:tgtEl>
                                          <p:spTgt spid="13313"/>
                                        </p:tgtEl>
                                      </p:cBhvr>
                                    </p:animEffect>
                                  </p:childTnLst>
                                </p:cTn>
                              </p:par>
                            </p:childTnLst>
                          </p:cTn>
                        </p:par>
                      </p:childTnLst>
                    </p:cTn>
                  </p:par>
                  <p:par>
                    <p:cTn id="32" fill="hold" nodeType="clickPar">
                      <p:stCondLst>
                        <p:cond delay="indefinite"/>
                      </p:stCondLst>
                      <p:childTnLst>
                        <p:par>
                          <p:cTn id="33" fill="hold" nodeType="afterGroup">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blinds(horizontal)">
                                      <p:cBhvr>
                                        <p:cTn id="36" dur="500"/>
                                        <p:tgtEl>
                                          <p:spTgt spid="12"/>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blinds(horizontal)">
                                      <p:cBhvr>
                                        <p:cTn id="39" dur="500"/>
                                        <p:tgtEl>
                                          <p:spTgt spid="17"/>
                                        </p:tgtEl>
                                      </p:cBhvr>
                                    </p:animEffect>
                                  </p:childTnLst>
                                </p:cTn>
                              </p:par>
                            </p:childTnLst>
                          </p:cTn>
                        </p:par>
                      </p:childTnLst>
                    </p:cTn>
                  </p:par>
                  <p:par>
                    <p:cTn id="40" fill="hold" nodeType="clickPar">
                      <p:stCondLst>
                        <p:cond delay="indefinite"/>
                      </p:stCondLst>
                      <p:childTnLst>
                        <p:par>
                          <p:cTn id="41" fill="hold" nodeType="afterGroup">
                            <p:stCondLst>
                              <p:cond delay="0"/>
                            </p:stCondLst>
                            <p:childTnLst>
                              <p:par>
                                <p:cTn id="42" presetID="16" presetClass="entr" presetSubtype="21" fill="hold" grpId="0" nodeType="click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barn(inVertical)">
                                      <p:cBhvr>
                                        <p:cTn id="44" dur="500"/>
                                        <p:tgtEl>
                                          <p:spTgt spid="10"/>
                                        </p:tgtEl>
                                      </p:cBhvr>
                                    </p:animEffect>
                                  </p:childTnLst>
                                </p:cTn>
                              </p:par>
                              <p:par>
                                <p:cTn id="45" presetID="16" presetClass="entr" presetSubtype="21" fill="hold" grpId="0" nodeType="with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arn(inVertical)">
                                      <p:cBhvr>
                                        <p:cTn id="47" dur="500"/>
                                        <p:tgtEl>
                                          <p:spTgt spid="13"/>
                                        </p:tgtEl>
                                      </p:cBhvr>
                                    </p:animEffect>
                                  </p:childTnLst>
                                </p:cTn>
                              </p:par>
                            </p:childTnLst>
                          </p:cTn>
                        </p:par>
                      </p:childTnLst>
                    </p:cTn>
                  </p:par>
                  <p:par>
                    <p:cTn id="48" fill="hold" nodeType="clickPar">
                      <p:stCondLst>
                        <p:cond delay="indefinite"/>
                      </p:stCondLst>
                      <p:childTnLst>
                        <p:par>
                          <p:cTn id="49" fill="hold" nodeType="after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blinds(horizontal)">
                                      <p:cBhvr>
                                        <p:cTn id="52" dur="500"/>
                                        <p:tgtEl>
                                          <p:spTgt spid="16"/>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18"/>
                                        </p:tgtEl>
                                        <p:attrNameLst>
                                          <p:attrName>style.visibility</p:attrName>
                                        </p:attrNameLst>
                                      </p:cBhvr>
                                      <p:to>
                                        <p:strVal val="visible"/>
                                      </p:to>
                                    </p:set>
                                    <p:animEffect transition="in" filter="blinds(horizontal)">
                                      <p:cBhvr>
                                        <p:cTn id="55" dur="500"/>
                                        <p:tgtEl>
                                          <p:spTgt spid="18"/>
                                        </p:tgtEl>
                                      </p:cBhvr>
                                    </p:animEffect>
                                  </p:childTnLst>
                                </p:cTn>
                              </p:par>
                            </p:childTnLst>
                          </p:cTn>
                        </p:par>
                      </p:childTnLst>
                    </p:cTn>
                  </p:par>
                  <p:par>
                    <p:cTn id="56" fill="hold" nodeType="clickPar">
                      <p:stCondLst>
                        <p:cond delay="indefinite"/>
                      </p:stCondLst>
                      <p:childTnLst>
                        <p:par>
                          <p:cTn id="57" fill="hold" nodeType="afterGroup">
                            <p:stCondLst>
                              <p:cond delay="0"/>
                            </p:stCondLst>
                            <p:childTnLst>
                              <p:par>
                                <p:cTn id="58" presetID="16" presetClass="entr" presetSubtype="21" fill="hold" grpId="0" nodeType="clickEffect">
                                  <p:stCondLst>
                                    <p:cond delay="0"/>
                                  </p:stCondLst>
                                  <p:childTnLst>
                                    <p:set>
                                      <p:cBhvr>
                                        <p:cTn id="59" dur="1" fill="hold">
                                          <p:stCondLst>
                                            <p:cond delay="0"/>
                                          </p:stCondLst>
                                        </p:cTn>
                                        <p:tgtEl>
                                          <p:spTgt spid="14"/>
                                        </p:tgtEl>
                                        <p:attrNameLst>
                                          <p:attrName>style.visibility</p:attrName>
                                        </p:attrNameLst>
                                      </p:cBhvr>
                                      <p:to>
                                        <p:strVal val="visible"/>
                                      </p:to>
                                    </p:set>
                                    <p:animEffect transition="in" filter="barn(inVertical)">
                                      <p:cBhvr>
                                        <p:cTn id="60" dur="500"/>
                                        <p:tgtEl>
                                          <p:spTgt spid="14"/>
                                        </p:tgtEl>
                                      </p:cBhvr>
                                    </p:animEffect>
                                  </p:childTnLst>
                                </p:cTn>
                              </p:par>
                              <p:par>
                                <p:cTn id="61" presetID="16" presetClass="entr" presetSubtype="21" fill="hold" grpId="0" nodeType="withEffect">
                                  <p:stCondLst>
                                    <p:cond delay="0"/>
                                  </p:stCondLst>
                                  <p:childTnLst>
                                    <p:set>
                                      <p:cBhvr>
                                        <p:cTn id="62" dur="1" fill="hold">
                                          <p:stCondLst>
                                            <p:cond delay="0"/>
                                          </p:stCondLst>
                                        </p:cTn>
                                        <p:tgtEl>
                                          <p:spTgt spid="15"/>
                                        </p:tgtEl>
                                        <p:attrNameLst>
                                          <p:attrName>style.visibility</p:attrName>
                                        </p:attrNameLst>
                                      </p:cBhvr>
                                      <p:to>
                                        <p:strVal val="visible"/>
                                      </p:to>
                                    </p:set>
                                    <p:animEffect transition="in" filter="barn(inVertical)">
                                      <p:cBhvr>
                                        <p:cTn id="6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animBg="1"/>
      <p:bldP spid="12" grpId="0" animBg="1"/>
      <p:bldP spid="16" grpId="0" animBg="1"/>
      <p:bldP spid="17" grpId="0"/>
      <p:bldP spid="18" grpId="0"/>
      <p:bldP spid="9" grpId="0"/>
      <p:bldP spid="10" grpId="0"/>
      <p:bldP spid="13" grpId="0"/>
      <p:bldP spid="14" grpId="0"/>
      <p:bldP spid="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p:cNvSpPr/>
          <p:nvPr/>
        </p:nvSpPr>
        <p:spPr>
          <a:xfrm>
            <a:off x="6066473" y="805816"/>
            <a:ext cx="2991326" cy="417433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6" name="文本框 5"/>
          <p:cNvSpPr txBox="1"/>
          <p:nvPr/>
        </p:nvSpPr>
        <p:spPr>
          <a:xfrm>
            <a:off x="319564" y="578167"/>
            <a:ext cx="1039387" cy="392415"/>
          </a:xfrm>
          <a:prstGeom prst="rect">
            <a:avLst/>
          </a:prstGeom>
          <a:noFill/>
        </p:spPr>
        <p:txBody>
          <a:bodyPr wrap="none" lIns="68580" tIns="34290" rIns="68580" bIns="34290" rtlCol="0" anchor="t">
            <a:spAutoFit/>
          </a:bodyPr>
          <a:lstStyle/>
          <a:p>
            <a:pPr algn="l"/>
            <a:r>
              <a:rPr lang="zh-CN" altLang="en-US" sz="2100">
                <a:latin typeface="宋体" panose="02010600030101010101" pitchFamily="2" charset="-122"/>
                <a:ea typeface="宋体" panose="02010600030101010101" pitchFamily="2" charset="-122"/>
                <a:cs typeface="宋体" panose="02010600030101010101" pitchFamily="2" charset="-122"/>
                <a:sym typeface="+mn-ea"/>
              </a:rPr>
              <a:t>③</a:t>
            </a:r>
            <a:r>
              <a:rPr lang="zh-CN" altLang="en-US" sz="2100" b="1">
                <a:latin typeface="Arial" panose="020B0604020202020204" pitchFamily="34" charset="0"/>
                <a:ea typeface="宋体" panose="02010600030101010101" pitchFamily="2" charset="-122"/>
                <a:sym typeface="+mn-ea"/>
              </a:rPr>
              <a:t>三靠</a:t>
            </a:r>
            <a:r>
              <a:rPr lang="en-US" altLang="zh-CN" sz="2100" b="1">
                <a:latin typeface="Arial" panose="020B0604020202020204" pitchFamily="34" charset="0"/>
                <a:ea typeface="宋体" panose="02010600030101010101" pitchFamily="2" charset="-122"/>
                <a:sym typeface="+mn-ea"/>
              </a:rPr>
              <a:t>:</a:t>
            </a:r>
          </a:p>
        </p:txBody>
      </p:sp>
      <p:pic>
        <p:nvPicPr>
          <p:cNvPr id="3" name="图片 2" descr="QQ截图20200810223031"/>
          <p:cNvPicPr>
            <a:picLocks noChangeAspect="1"/>
          </p:cNvPicPr>
          <p:nvPr/>
        </p:nvPicPr>
        <p:blipFill>
          <a:blip r:embed="rId2"/>
          <a:stretch>
            <a:fillRect/>
          </a:stretch>
        </p:blipFill>
        <p:spPr>
          <a:xfrm>
            <a:off x="480537" y="1157764"/>
            <a:ext cx="1507331" cy="3607594"/>
          </a:xfrm>
          <a:prstGeom prst="rect">
            <a:avLst/>
          </a:prstGeom>
        </p:spPr>
      </p:pic>
      <p:sp>
        <p:nvSpPr>
          <p:cNvPr id="12" name="椭圆 11"/>
          <p:cNvSpPr/>
          <p:nvPr/>
        </p:nvSpPr>
        <p:spPr>
          <a:xfrm>
            <a:off x="969169" y="2553177"/>
            <a:ext cx="530066" cy="311944"/>
          </a:xfrm>
          <a:prstGeom prst="ellipse">
            <a:avLst/>
          </a:prstGeom>
          <a:noFill/>
          <a:ln w="28575" cmpd="sng">
            <a:solidFill>
              <a:srgbClr val="00B0F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sz="2100">
              <a:latin typeface="宋体" panose="02010600030101010101" pitchFamily="2" charset="-122"/>
              <a:ea typeface="宋体" panose="02010600030101010101" pitchFamily="2" charset="-122"/>
            </a:endParaRPr>
          </a:p>
        </p:txBody>
      </p:sp>
      <p:sp>
        <p:nvSpPr>
          <p:cNvPr id="4" name="椭圆 3"/>
          <p:cNvSpPr/>
          <p:nvPr/>
        </p:nvSpPr>
        <p:spPr>
          <a:xfrm>
            <a:off x="818198" y="2979420"/>
            <a:ext cx="530066" cy="311944"/>
          </a:xfrm>
          <a:prstGeom prst="ellipse">
            <a:avLst/>
          </a:prstGeom>
          <a:noFill/>
          <a:ln w="28575" cmpd="sng">
            <a:solidFill>
              <a:srgbClr val="00B0F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sz="2100">
              <a:latin typeface="宋体" panose="02010600030101010101" pitchFamily="2" charset="-122"/>
              <a:ea typeface="宋体" panose="02010600030101010101" pitchFamily="2" charset="-122"/>
            </a:endParaRPr>
          </a:p>
        </p:txBody>
      </p:sp>
      <p:sp>
        <p:nvSpPr>
          <p:cNvPr id="5" name="椭圆 4"/>
          <p:cNvSpPr/>
          <p:nvPr/>
        </p:nvSpPr>
        <p:spPr>
          <a:xfrm>
            <a:off x="969169" y="3774758"/>
            <a:ext cx="530066" cy="311944"/>
          </a:xfrm>
          <a:prstGeom prst="ellipse">
            <a:avLst/>
          </a:prstGeom>
          <a:noFill/>
          <a:ln w="28575" cmpd="sng">
            <a:solidFill>
              <a:srgbClr val="00B0F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sz="2100">
              <a:latin typeface="宋体" panose="02010600030101010101" pitchFamily="2" charset="-122"/>
              <a:ea typeface="宋体" panose="02010600030101010101" pitchFamily="2" charset="-122"/>
            </a:endParaRPr>
          </a:p>
        </p:txBody>
      </p:sp>
      <p:sp>
        <p:nvSpPr>
          <p:cNvPr id="54277" name="Rectangle 5"/>
          <p:cNvSpPr/>
          <p:nvPr/>
        </p:nvSpPr>
        <p:spPr>
          <a:xfrm>
            <a:off x="2506980" y="2218849"/>
            <a:ext cx="3365183" cy="1003459"/>
          </a:xfrm>
          <a:prstGeom prst="rect">
            <a:avLst/>
          </a:prstGeom>
          <a:noFill/>
          <a:ln w="28575" cmpd="sng">
            <a:solidFill>
              <a:srgbClr val="00B0F0"/>
            </a:solidFill>
            <a:prstDash val="solid"/>
          </a:ln>
        </p:spPr>
        <p:txBody>
          <a:bodyPr wrap="square" lIns="68580" tIns="34290" rIns="68580" bIns="34290" anchor="t">
            <a:spAutoFit/>
          </a:bodyPr>
          <a:lstStyle/>
          <a:p>
            <a:pPr fontAlgn="auto">
              <a:lnSpc>
                <a:spcPct val="150000"/>
              </a:lnSpc>
            </a:pPr>
            <a:r>
              <a:rPr lang="en-US" altLang="zh-CN" sz="2000">
                <a:latin typeface="宋体" panose="02010600030101010101" pitchFamily="2" charset="-122"/>
                <a:ea typeface="宋体" panose="02010600030101010101" pitchFamily="2" charset="-122"/>
              </a:rPr>
              <a:t>c.</a:t>
            </a:r>
            <a:r>
              <a:rPr lang="zh-CN" altLang="en-US" sz="2000">
                <a:latin typeface="宋体" panose="02010600030101010101" pitchFamily="2" charset="-122"/>
                <a:ea typeface="宋体" panose="02010600030101010101" pitchFamily="2" charset="-122"/>
              </a:rPr>
              <a:t>漏斗的末端紧靠烧杯内壁。</a:t>
            </a:r>
          </a:p>
          <a:p>
            <a:pPr fontAlgn="auto">
              <a:lnSpc>
                <a:spcPct val="150000"/>
              </a:lnSpc>
            </a:pPr>
            <a:r>
              <a:rPr lang="zh-CN" altLang="en-US" sz="2000">
                <a:latin typeface="宋体" panose="02010600030101010101" pitchFamily="2" charset="-122"/>
                <a:ea typeface="宋体" panose="02010600030101010101" pitchFamily="2" charset="-122"/>
              </a:rPr>
              <a:t>原因：</a:t>
            </a:r>
            <a:r>
              <a:rPr lang="zh-CN" altLang="en-US" sz="2000" u="sng">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a:t>
            </a:r>
          </a:p>
        </p:txBody>
      </p:sp>
      <p:sp>
        <p:nvSpPr>
          <p:cNvPr id="148489" name="Rectangle 11"/>
          <p:cNvSpPr/>
          <p:nvPr/>
        </p:nvSpPr>
        <p:spPr>
          <a:xfrm>
            <a:off x="2506980" y="967741"/>
            <a:ext cx="3365659" cy="535781"/>
          </a:xfrm>
          <a:prstGeom prst="rect">
            <a:avLst/>
          </a:prstGeom>
          <a:noFill/>
          <a:ln w="28575" cmpd="sng">
            <a:solidFill>
              <a:srgbClr val="00B0F0"/>
            </a:solidFill>
            <a:prstDash val="solid"/>
          </a:ln>
        </p:spPr>
        <p:txBody>
          <a:bodyPr wrap="square" lIns="68580" tIns="34290" rIns="68580" bIns="34290" anchor="t">
            <a:spAutoFit/>
          </a:bodyPr>
          <a:lstStyle/>
          <a:p>
            <a:pPr fontAlgn="auto">
              <a:lnSpc>
                <a:spcPct val="150000"/>
              </a:lnSpc>
            </a:pPr>
            <a:r>
              <a:rPr lang="en-US" altLang="zh-CN" sz="2000">
                <a:latin typeface="宋体" panose="02010600030101010101" pitchFamily="2" charset="-122"/>
                <a:ea typeface="宋体" panose="02010600030101010101" pitchFamily="2" charset="-122"/>
              </a:rPr>
              <a:t>a.</a:t>
            </a:r>
            <a:r>
              <a:rPr lang="zh-CN" altLang="en-US" sz="2000">
                <a:latin typeface="宋体" panose="02010600030101010101" pitchFamily="2" charset="-122"/>
                <a:ea typeface="宋体" panose="02010600030101010101" pitchFamily="2" charset="-122"/>
              </a:rPr>
              <a:t>烧杯紧靠玻璃棒</a:t>
            </a:r>
            <a:r>
              <a:rPr lang="zh-CN" altLang="en-US" sz="2000" u="sng">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a:t>
            </a:r>
            <a:endParaRPr lang="en-US" altLang="zh-CN" sz="2000">
              <a:latin typeface="宋体" panose="02010600030101010101" pitchFamily="2" charset="-122"/>
              <a:ea typeface="宋体" pitchFamily="2" charset="-122"/>
            </a:endParaRPr>
          </a:p>
        </p:txBody>
      </p:sp>
      <p:sp>
        <p:nvSpPr>
          <p:cNvPr id="54285" name="Rectangle 13"/>
          <p:cNvSpPr/>
          <p:nvPr/>
        </p:nvSpPr>
        <p:spPr>
          <a:xfrm>
            <a:off x="2506980" y="1596391"/>
            <a:ext cx="3365183" cy="535781"/>
          </a:xfrm>
          <a:prstGeom prst="rect">
            <a:avLst/>
          </a:prstGeom>
          <a:noFill/>
          <a:ln w="28575" cmpd="sng">
            <a:solidFill>
              <a:srgbClr val="00B0F0"/>
            </a:solidFill>
            <a:prstDash val="solid"/>
          </a:ln>
        </p:spPr>
        <p:txBody>
          <a:bodyPr wrap="square" lIns="68580" tIns="34290" rIns="68580" bIns="34290" anchor="t">
            <a:spAutoFit/>
          </a:bodyPr>
          <a:lstStyle/>
          <a:p>
            <a:pPr fontAlgn="auto">
              <a:lnSpc>
                <a:spcPct val="150000"/>
              </a:lnSpc>
            </a:pPr>
            <a:r>
              <a:rPr lang="en-US" altLang="zh-CN" sz="2000">
                <a:latin typeface="宋体" panose="02010600030101010101" pitchFamily="2" charset="-122"/>
                <a:ea typeface="宋体" panose="02010600030101010101" pitchFamily="2" charset="-122"/>
              </a:rPr>
              <a:t>b.</a:t>
            </a:r>
            <a:r>
              <a:rPr lang="zh-CN" altLang="en-US" sz="2000">
                <a:latin typeface="宋体" panose="02010600030101010101" pitchFamily="2" charset="-122"/>
                <a:ea typeface="宋体" panose="02010600030101010101" pitchFamily="2" charset="-122"/>
              </a:rPr>
              <a:t>玻璃棒轻靠</a:t>
            </a:r>
            <a:r>
              <a:rPr lang="zh-CN" altLang="en-US" sz="2000" u="sng">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一侧；</a:t>
            </a:r>
            <a:endParaRPr lang="en-US" altLang="zh-CN" sz="2000">
              <a:latin typeface="宋体" panose="02010600030101010101" pitchFamily="2" charset="-122"/>
              <a:ea typeface="宋体" panose="02010600030101010101" pitchFamily="2" charset="-122"/>
            </a:endParaRPr>
          </a:p>
        </p:txBody>
      </p:sp>
      <p:sp>
        <p:nvSpPr>
          <p:cNvPr id="201740" name="文本框 201739"/>
          <p:cNvSpPr txBox="1"/>
          <p:nvPr/>
        </p:nvSpPr>
        <p:spPr>
          <a:xfrm>
            <a:off x="3419714" y="2743915"/>
            <a:ext cx="1533112" cy="346249"/>
          </a:xfrm>
          <a:prstGeom prst="rect">
            <a:avLst/>
          </a:prstGeom>
          <a:noFill/>
          <a:ln w="9525">
            <a:noFill/>
          </a:ln>
        </p:spPr>
        <p:txBody>
          <a:bodyPr wrap="none" lIns="68580" tIns="34290" rIns="68580" bIns="34290" anchor="t">
            <a:spAutoFit/>
          </a:bodyPr>
          <a:lstStyle/>
          <a:p>
            <a:r>
              <a:rPr lang="zh-CN" altLang="en-US" b="1">
                <a:solidFill>
                  <a:srgbClr val="FF0000"/>
                </a:solidFill>
                <a:latin typeface="宋体" panose="02010600030101010101" pitchFamily="2" charset="-122"/>
                <a:ea typeface="宋体" panose="02010600030101010101" pitchFamily="2" charset="-122"/>
              </a:rPr>
              <a:t>防止液体飞溅</a:t>
            </a:r>
          </a:p>
        </p:txBody>
      </p:sp>
      <p:cxnSp>
        <p:nvCxnSpPr>
          <p:cNvPr id="11" name="直接连接符 10"/>
          <p:cNvCxnSpPr>
            <a:stCxn id="4" idx="6"/>
            <a:endCxn id="54285" idx="1"/>
          </p:cNvCxnSpPr>
          <p:nvPr/>
        </p:nvCxnSpPr>
        <p:spPr>
          <a:xfrm flipV="1">
            <a:off x="1348264" y="1864519"/>
            <a:ext cx="1158716" cy="1271111"/>
          </a:xfrm>
          <a:prstGeom prst="line">
            <a:avLst/>
          </a:prstGeom>
          <a:ln w="28575" cmpd="sng">
            <a:solidFill>
              <a:srgbClr val="00B0F0"/>
            </a:solidFill>
            <a:prstDash val="solid"/>
          </a:ln>
        </p:spPr>
        <p:style>
          <a:lnRef idx="1">
            <a:schemeClr val="accent1"/>
          </a:lnRef>
          <a:fillRef idx="0">
            <a:schemeClr val="accent1"/>
          </a:fillRef>
          <a:effectRef idx="0">
            <a:schemeClr val="accent1"/>
          </a:effectRef>
          <a:fontRef idx="minor">
            <a:schemeClr val="tx1"/>
          </a:fontRef>
        </p:style>
      </p:cxnSp>
      <p:cxnSp>
        <p:nvCxnSpPr>
          <p:cNvPr id="15" name="直接连接符 14"/>
          <p:cNvCxnSpPr>
            <a:stCxn id="5" idx="6"/>
            <a:endCxn id="54277" idx="1"/>
          </p:cNvCxnSpPr>
          <p:nvPr/>
        </p:nvCxnSpPr>
        <p:spPr>
          <a:xfrm flipV="1">
            <a:off x="1499235" y="2720817"/>
            <a:ext cx="1007745" cy="1210151"/>
          </a:xfrm>
          <a:prstGeom prst="line">
            <a:avLst/>
          </a:prstGeom>
          <a:ln w="28575" cmpd="sng">
            <a:solidFill>
              <a:srgbClr val="00B0F0"/>
            </a:solidFill>
            <a:prstDash val="solid"/>
          </a:ln>
        </p:spPr>
        <p:style>
          <a:lnRef idx="1">
            <a:schemeClr val="accent1"/>
          </a:lnRef>
          <a:fillRef idx="0">
            <a:schemeClr val="accent1"/>
          </a:fillRef>
          <a:effectRef idx="0">
            <a:schemeClr val="accent1"/>
          </a:effectRef>
          <a:fontRef idx="minor">
            <a:schemeClr val="tx1"/>
          </a:fontRef>
        </p:style>
      </p:cxnSp>
      <p:cxnSp>
        <p:nvCxnSpPr>
          <p:cNvPr id="16" name="直接连接符 15"/>
          <p:cNvCxnSpPr>
            <a:stCxn id="12" idx="7"/>
            <a:endCxn id="148489" idx="1"/>
          </p:cNvCxnSpPr>
          <p:nvPr/>
        </p:nvCxnSpPr>
        <p:spPr>
          <a:xfrm flipV="1">
            <a:off x="1421607" y="1235869"/>
            <a:ext cx="1085374" cy="1363028"/>
          </a:xfrm>
          <a:prstGeom prst="line">
            <a:avLst/>
          </a:prstGeom>
          <a:ln w="28575" cmpd="sng">
            <a:solidFill>
              <a:srgbClr val="00B0F0"/>
            </a:solidFill>
            <a:prstDash val="solid"/>
          </a:ln>
        </p:spPr>
        <p:style>
          <a:lnRef idx="1">
            <a:schemeClr val="accent1"/>
          </a:lnRef>
          <a:fillRef idx="0">
            <a:schemeClr val="accent1"/>
          </a:fillRef>
          <a:effectRef idx="0">
            <a:schemeClr val="accent1"/>
          </a:effectRef>
          <a:fontRef idx="minor">
            <a:schemeClr val="tx1"/>
          </a:fontRef>
        </p:style>
      </p:cxnSp>
      <p:sp>
        <p:nvSpPr>
          <p:cNvPr id="18" name="Rectangle 6"/>
          <p:cNvSpPr/>
          <p:nvPr/>
        </p:nvSpPr>
        <p:spPr>
          <a:xfrm>
            <a:off x="4493419" y="3318432"/>
            <a:ext cx="603370" cy="346249"/>
          </a:xfrm>
          <a:prstGeom prst="rect">
            <a:avLst/>
          </a:prstGeom>
          <a:noFill/>
          <a:ln w="9525">
            <a:noFill/>
          </a:ln>
        </p:spPr>
        <p:txBody>
          <a:bodyPr wrap="none" lIns="68580" tIns="34290" rIns="68580" bIns="34290" anchor="t">
            <a:spAutoFit/>
          </a:bodyPr>
          <a:lstStyle/>
          <a:p>
            <a:r>
              <a:rPr lang="zh-CN" altLang="en-US" b="1">
                <a:solidFill>
                  <a:srgbClr val="FF3300"/>
                </a:solidFill>
                <a:latin typeface="宋体" panose="02010600030101010101" pitchFamily="2" charset="-122"/>
                <a:ea typeface="宋体" panose="02010600030101010101" pitchFamily="2" charset="-122"/>
              </a:rPr>
              <a:t>引流</a:t>
            </a:r>
          </a:p>
        </p:txBody>
      </p:sp>
      <p:sp>
        <p:nvSpPr>
          <p:cNvPr id="19" name="文本框 18"/>
          <p:cNvSpPr txBox="1"/>
          <p:nvPr/>
        </p:nvSpPr>
        <p:spPr>
          <a:xfrm>
            <a:off x="2261235" y="3383280"/>
            <a:ext cx="3666709" cy="392415"/>
          </a:xfrm>
          <a:prstGeom prst="rect">
            <a:avLst/>
          </a:prstGeom>
          <a:noFill/>
        </p:spPr>
        <p:txBody>
          <a:bodyPr wrap="none" lIns="68580" tIns="34290" rIns="68580" bIns="34290" rtlCol="0" anchor="t">
            <a:spAutoFit/>
          </a:bodyPr>
          <a:lstStyle/>
          <a:p>
            <a:r>
              <a:rPr lang="zh-CN" altLang="en-US" sz="2100" b="1">
                <a:latin typeface="宋体" panose="02010600030101010101" pitchFamily="2" charset="-122"/>
                <a:ea typeface="宋体" panose="02010600030101010101" pitchFamily="2" charset="-122"/>
                <a:cs typeface="宋体" panose="02010600030101010101" pitchFamily="2" charset="-122"/>
              </a:rPr>
              <a:t>【玻璃棒的作用】</a:t>
            </a:r>
            <a:r>
              <a:rPr lang="zh-CN" altLang="en-US" sz="2100" b="1" u="sng">
                <a:latin typeface="宋体" panose="02010600030101010101" pitchFamily="2" charset="-122"/>
                <a:ea typeface="宋体" panose="02010600030101010101" pitchFamily="2" charset="-122"/>
                <a:cs typeface="宋体" panose="02010600030101010101" pitchFamily="2" charset="-122"/>
              </a:rPr>
              <a:t>        </a:t>
            </a:r>
            <a:r>
              <a:rPr lang="zh-CN" altLang="en-US" sz="2100" b="1">
                <a:latin typeface="宋体" panose="02010600030101010101" pitchFamily="2" charset="-122"/>
                <a:ea typeface="宋体" panose="02010600030101010101" pitchFamily="2" charset="-122"/>
                <a:cs typeface="宋体" panose="02010600030101010101" pitchFamily="2" charset="-122"/>
              </a:rPr>
              <a:t>。</a:t>
            </a:r>
          </a:p>
        </p:txBody>
      </p:sp>
      <p:sp>
        <p:nvSpPr>
          <p:cNvPr id="7" name="文本框 6"/>
          <p:cNvSpPr txBox="1"/>
          <p:nvPr/>
        </p:nvSpPr>
        <p:spPr>
          <a:xfrm>
            <a:off x="4662964" y="1097281"/>
            <a:ext cx="835806"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中下部</a:t>
            </a:r>
          </a:p>
        </p:txBody>
      </p:sp>
      <p:sp>
        <p:nvSpPr>
          <p:cNvPr id="8" name="文本框 7"/>
          <p:cNvSpPr txBox="1"/>
          <p:nvPr/>
        </p:nvSpPr>
        <p:spPr>
          <a:xfrm>
            <a:off x="4160520" y="1658303"/>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滤纸三层</a:t>
            </a:r>
          </a:p>
        </p:txBody>
      </p:sp>
      <p:sp>
        <p:nvSpPr>
          <p:cNvPr id="10" name="文本框 9"/>
          <p:cNvSpPr txBox="1"/>
          <p:nvPr/>
        </p:nvSpPr>
        <p:spPr>
          <a:xfrm>
            <a:off x="6050280" y="795338"/>
            <a:ext cx="2937510" cy="1522571"/>
          </a:xfrm>
          <a:prstGeom prst="rect">
            <a:avLst/>
          </a:prstGeom>
          <a:noFill/>
        </p:spPr>
        <p:txBody>
          <a:bodyPr wrap="square" lIns="68580" tIns="34290" rIns="68580" bIns="34290" rtlCol="0" anchor="t">
            <a:spAutoFit/>
          </a:bodyPr>
          <a:lstStyle/>
          <a:p>
            <a:pPr fontAlgn="auto">
              <a:lnSpc>
                <a:spcPct val="150000"/>
              </a:lnSpc>
            </a:pPr>
            <a:r>
              <a:rPr lang="zh-CN" altLang="en-US" sz="2100" b="1">
                <a:latin typeface="宋体" panose="02010600030101010101" pitchFamily="2" charset="-122"/>
                <a:ea typeface="宋体" panose="02010600030101010101" pitchFamily="2" charset="-122"/>
                <a:cs typeface="宋体" panose="02010600030101010101" pitchFamily="2" charset="-122"/>
                <a:sym typeface="+mn-ea"/>
              </a:rPr>
              <a:t>【思考】过滤后，滤液仍然浑浊可能的原因有哪些？该怎么办？</a:t>
            </a:r>
            <a:endParaRPr lang="zh-CN" altLang="en-US" sz="2100">
              <a:latin typeface="宋体" panose="02010600030101010101" pitchFamily="2" charset="-122"/>
              <a:ea typeface="宋体" panose="02010600030101010101" pitchFamily="2" charset="-122"/>
              <a:cs typeface="宋体" panose="02010600030101010101" pitchFamily="2" charset="-122"/>
            </a:endParaRPr>
          </a:p>
        </p:txBody>
      </p:sp>
      <p:sp>
        <p:nvSpPr>
          <p:cNvPr id="38917" name="Text Box 5"/>
          <p:cNvSpPr txBox="1"/>
          <p:nvPr/>
        </p:nvSpPr>
        <p:spPr>
          <a:xfrm>
            <a:off x="6050280" y="3840480"/>
            <a:ext cx="3057049" cy="1037749"/>
          </a:xfrm>
          <a:prstGeom prst="rect">
            <a:avLst/>
          </a:prstGeom>
          <a:noFill/>
          <a:ln w="9525">
            <a:noFill/>
          </a:ln>
        </p:spPr>
        <p:txBody>
          <a:bodyPr wrap="square" lIns="68580" tIns="34290" rIns="68580" bIns="34290" anchor="t">
            <a:spAutoFit/>
          </a:bodyPr>
          <a:lstStyle/>
          <a:p>
            <a:pPr fontAlgn="auto">
              <a:lnSpc>
                <a:spcPct val="150000"/>
              </a:lnSpc>
              <a:spcBef>
                <a:spcPct val="0"/>
              </a:spcBef>
            </a:pPr>
            <a:r>
              <a:rPr lang="zh-CN" altLang="en-US" sz="2100" b="1">
                <a:solidFill>
                  <a:srgbClr val="FF0000"/>
                </a:solidFill>
                <a:latin typeface="宋体" panose="02010600030101010101" pitchFamily="2" charset="-122"/>
                <a:ea typeface="宋体" panose="02010600030101010101" pitchFamily="2" charset="-122"/>
              </a:rPr>
              <a:t>【解决方法】</a:t>
            </a:r>
            <a:r>
              <a:rPr lang="zh-CN" altLang="en-US" sz="2100" b="1">
                <a:latin typeface="宋体" panose="02010600030101010101" pitchFamily="2" charset="-122"/>
                <a:ea typeface="宋体" panose="02010600030101010101" pitchFamily="2" charset="-122"/>
              </a:rPr>
              <a:t>应该再过滤一次，直到澄清为止。</a:t>
            </a:r>
          </a:p>
        </p:txBody>
      </p:sp>
      <p:sp>
        <p:nvSpPr>
          <p:cNvPr id="38918" name="Rectangle 6"/>
          <p:cNvSpPr/>
          <p:nvPr/>
        </p:nvSpPr>
        <p:spPr>
          <a:xfrm>
            <a:off x="6050281" y="2317909"/>
            <a:ext cx="2937986" cy="1522571"/>
          </a:xfrm>
          <a:prstGeom prst="rect">
            <a:avLst/>
          </a:prstGeom>
          <a:noFill/>
          <a:ln w="9525">
            <a:noFill/>
          </a:ln>
        </p:spPr>
        <p:txBody>
          <a:bodyPr wrap="square" lIns="68580" tIns="34290" rIns="68580" bIns="34290" anchor="t">
            <a:spAutoFit/>
          </a:bodyPr>
          <a:lstStyle/>
          <a:p>
            <a:pPr fontAlgn="auto">
              <a:lnSpc>
                <a:spcPct val="150000"/>
              </a:lnSpc>
            </a:pP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rPr>
              <a:t>【原因】</a:t>
            </a:r>
            <a:r>
              <a:rPr lang="zh-CN" altLang="en-US" sz="2100" b="1">
                <a:latin typeface="宋体" panose="02010600030101010101" pitchFamily="2" charset="-122"/>
                <a:ea typeface="宋体" panose="02010600030101010101" pitchFamily="2" charset="-122"/>
                <a:cs typeface="宋体" panose="02010600030101010101" pitchFamily="2" charset="-122"/>
              </a:rPr>
              <a:t>滤纸破损；或</a:t>
            </a:r>
            <a:r>
              <a:rPr lang="zh-CN" altLang="en-US" sz="2100" b="1">
                <a:latin typeface="宋体" panose="02010600030101010101" pitchFamily="2" charset="-122"/>
                <a:ea typeface="宋体" panose="02010600030101010101" pitchFamily="2" charset="-122"/>
                <a:cs typeface="宋体" panose="02010600030101010101" pitchFamily="2" charset="-122"/>
                <a:sym typeface="+mn-ea"/>
              </a:rPr>
              <a:t>滤液边缘高于滤纸边缘；或仪器不干净等</a:t>
            </a:r>
            <a:endParaRPr lang="zh-CN" altLang="en-US" sz="2100" b="1">
              <a:latin typeface="宋体" panose="02010600030101010101" pitchFamily="2" charset="-122"/>
              <a:ea typeface="宋体" panose="02010600030101010101" pitchFamily="2" charset="-122"/>
              <a:cs typeface="宋体" panose="02010600030101010101" pitchFamily="2" charset="-122"/>
            </a:endParaRPr>
          </a:p>
        </p:txBody>
      </p:sp>
    </p:spTree>
    <p:extLst>
      <p:ext uri="{BB962C8B-B14F-4D97-AF65-F5344CB8AC3E}">
        <p14:creationId xmlns:p14="http://schemas.microsoft.com/office/powerpoint/2010/main" val="23105931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par>
                                <p:cTn id="8" presetID="3" presetClass="entr" presetSubtype="10"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blinds(horizontal)">
                                      <p:cBhvr>
                                        <p:cTn id="10" dur="500"/>
                                        <p:tgtEl>
                                          <p:spTgt spid="16"/>
                                        </p:tgtEl>
                                      </p:cBhvr>
                                    </p:animEffect>
                                  </p:childTnLst>
                                </p:cTn>
                              </p:par>
                            </p:childTnLst>
                          </p:cTn>
                        </p:par>
                        <p:par>
                          <p:cTn id="11" fill="hold" nodeType="afterGroup">
                            <p:stCondLst>
                              <p:cond delay="500"/>
                            </p:stCondLst>
                            <p:childTnLst>
                              <p:par>
                                <p:cTn id="12" presetID="22" presetClass="entr" presetSubtype="8" fill="hold" grpId="0" nodeType="afterEffect">
                                  <p:stCondLst>
                                    <p:cond delay="0"/>
                                  </p:stCondLst>
                                  <p:childTnLst>
                                    <p:set>
                                      <p:cBhvr>
                                        <p:cTn id="13" dur="1" fill="hold">
                                          <p:stCondLst>
                                            <p:cond delay="0"/>
                                          </p:stCondLst>
                                        </p:cTn>
                                        <p:tgtEl>
                                          <p:spTgt spid="148489"/>
                                        </p:tgtEl>
                                        <p:attrNameLst>
                                          <p:attrName>style.visibility</p:attrName>
                                        </p:attrNameLst>
                                      </p:cBhvr>
                                      <p:to>
                                        <p:strVal val="visible"/>
                                      </p:to>
                                    </p:set>
                                    <p:animEffect transition="in" filter="wipe(left)">
                                      <p:cBhvr>
                                        <p:cTn id="14" dur="1000"/>
                                        <p:tgtEl>
                                          <p:spTgt spid="148489"/>
                                        </p:tgtEl>
                                      </p:cBhvr>
                                    </p:animEffect>
                                  </p:childTnLst>
                                </p:cTn>
                              </p:par>
                            </p:childTnLst>
                          </p:cTn>
                        </p:par>
                      </p:childTnLst>
                    </p:cTn>
                  </p:par>
                  <p:par>
                    <p:cTn id="15" fill="hold" nodeType="clickPar">
                      <p:stCondLst>
                        <p:cond delay="indefinite"/>
                      </p:stCondLst>
                      <p:childTnLst>
                        <p:par>
                          <p:cTn id="16" fill="hold" nodeType="after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arn(inVertical)">
                                      <p:cBhvr>
                                        <p:cTn id="19" dur="500"/>
                                        <p:tgtEl>
                                          <p:spTgt spid="7"/>
                                        </p:tgtEl>
                                      </p:cBhvr>
                                    </p:animEffect>
                                  </p:childTnLst>
                                </p:cTn>
                              </p:par>
                            </p:childTnLst>
                          </p:cTn>
                        </p:par>
                      </p:childTnLst>
                    </p:cTn>
                  </p:par>
                  <p:par>
                    <p:cTn id="20" fill="hold" nodeType="clickPar">
                      <p:stCondLst>
                        <p:cond delay="indefinite"/>
                      </p:stCondLst>
                      <p:childTnLst>
                        <p:par>
                          <p:cTn id="21" fill="hold" nodeType="afterGroup">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blinds(horizontal)">
                                      <p:cBhvr>
                                        <p:cTn id="24" dur="500"/>
                                        <p:tgtEl>
                                          <p:spTgt spid="4"/>
                                        </p:tgtEl>
                                      </p:cBhvr>
                                    </p:animEffect>
                                  </p:childTnLst>
                                </p:cTn>
                              </p:par>
                              <p:par>
                                <p:cTn id="25" presetID="3" presetClass="entr" presetSubtype="1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linds(horizontal)">
                                      <p:cBhvr>
                                        <p:cTn id="27" dur="500"/>
                                        <p:tgtEl>
                                          <p:spTgt spid="11"/>
                                        </p:tgtEl>
                                      </p:cBhvr>
                                    </p:animEffect>
                                  </p:childTnLst>
                                </p:cTn>
                              </p:par>
                            </p:childTnLst>
                          </p:cTn>
                        </p:par>
                        <p:par>
                          <p:cTn id="28" fill="hold" nodeType="afterGroup">
                            <p:stCondLst>
                              <p:cond delay="500"/>
                            </p:stCondLst>
                            <p:childTnLst>
                              <p:par>
                                <p:cTn id="29" presetID="22" presetClass="entr" presetSubtype="1" fill="hold" grpId="0" nodeType="afterEffect">
                                  <p:stCondLst>
                                    <p:cond delay="0"/>
                                  </p:stCondLst>
                                  <p:childTnLst>
                                    <p:set>
                                      <p:cBhvr>
                                        <p:cTn id="30" dur="1" fill="hold">
                                          <p:stCondLst>
                                            <p:cond delay="0"/>
                                          </p:stCondLst>
                                        </p:cTn>
                                        <p:tgtEl>
                                          <p:spTgt spid="54285"/>
                                        </p:tgtEl>
                                        <p:attrNameLst>
                                          <p:attrName>style.visibility</p:attrName>
                                        </p:attrNameLst>
                                      </p:cBhvr>
                                      <p:to>
                                        <p:strVal val="visible"/>
                                      </p:to>
                                    </p:set>
                                    <p:animEffect transition="in" filter="wipe(up)">
                                      <p:cBhvr>
                                        <p:cTn id="31" dur="1000"/>
                                        <p:tgtEl>
                                          <p:spTgt spid="54285"/>
                                        </p:tgtEl>
                                      </p:cBhvr>
                                    </p:animEffect>
                                  </p:childTnLst>
                                </p:cTn>
                              </p:par>
                            </p:childTnLst>
                          </p:cTn>
                        </p:par>
                      </p:childTnLst>
                    </p:cTn>
                  </p:par>
                  <p:par>
                    <p:cTn id="32" fill="hold" nodeType="clickPar">
                      <p:stCondLst>
                        <p:cond delay="indefinite"/>
                      </p:stCondLst>
                      <p:childTnLst>
                        <p:par>
                          <p:cTn id="33" fill="hold" nodeType="afterGroup">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barn(inVertical)">
                                      <p:cBhvr>
                                        <p:cTn id="36" dur="500"/>
                                        <p:tgtEl>
                                          <p:spTgt spid="8"/>
                                        </p:tgtEl>
                                      </p:cBhvr>
                                    </p:animEffect>
                                  </p:childTnLst>
                                </p:cTn>
                              </p:par>
                            </p:childTnLst>
                          </p:cTn>
                        </p:par>
                      </p:childTnLst>
                    </p:cTn>
                  </p:par>
                  <p:par>
                    <p:cTn id="37" fill="hold" nodeType="clickPar">
                      <p:stCondLst>
                        <p:cond delay="indefinite"/>
                      </p:stCondLst>
                      <p:childTnLst>
                        <p:par>
                          <p:cTn id="38" fill="hold" nodeType="afterGroup">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5"/>
                                        </p:tgtEl>
                                        <p:attrNameLst>
                                          <p:attrName>style.visibility</p:attrName>
                                        </p:attrNameLst>
                                      </p:cBhvr>
                                      <p:to>
                                        <p:strVal val="visible"/>
                                      </p:to>
                                    </p:set>
                                    <p:animEffect transition="in" filter="blinds(horizontal)">
                                      <p:cBhvr>
                                        <p:cTn id="41" dur="500"/>
                                        <p:tgtEl>
                                          <p:spTgt spid="5"/>
                                        </p:tgtEl>
                                      </p:cBhvr>
                                    </p:animEffect>
                                  </p:childTnLst>
                                </p:cTn>
                              </p:par>
                              <p:par>
                                <p:cTn id="42" presetID="3" presetClass="entr" presetSubtype="10" fill="hold" nodeType="with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blinds(horizontal)">
                                      <p:cBhvr>
                                        <p:cTn id="44" dur="500"/>
                                        <p:tgtEl>
                                          <p:spTgt spid="15"/>
                                        </p:tgtEl>
                                      </p:cBhvr>
                                    </p:animEffect>
                                  </p:childTnLst>
                                </p:cTn>
                              </p:par>
                            </p:childTnLst>
                          </p:cTn>
                        </p:par>
                        <p:par>
                          <p:cTn id="45" fill="hold" nodeType="afterGroup">
                            <p:stCondLst>
                              <p:cond delay="500"/>
                            </p:stCondLst>
                            <p:childTnLst>
                              <p:par>
                                <p:cTn id="46" presetID="22" presetClass="entr" presetSubtype="1" fill="hold" grpId="0" nodeType="afterEffect">
                                  <p:stCondLst>
                                    <p:cond delay="0"/>
                                  </p:stCondLst>
                                  <p:childTnLst>
                                    <p:set>
                                      <p:cBhvr>
                                        <p:cTn id="47" dur="1" fill="hold">
                                          <p:stCondLst>
                                            <p:cond delay="0"/>
                                          </p:stCondLst>
                                        </p:cTn>
                                        <p:tgtEl>
                                          <p:spTgt spid="54277"/>
                                        </p:tgtEl>
                                        <p:attrNameLst>
                                          <p:attrName>style.visibility</p:attrName>
                                        </p:attrNameLst>
                                      </p:cBhvr>
                                      <p:to>
                                        <p:strVal val="visible"/>
                                      </p:to>
                                    </p:set>
                                    <p:animEffect transition="in" filter="wipe(up)">
                                      <p:cBhvr>
                                        <p:cTn id="48" dur="1000"/>
                                        <p:tgtEl>
                                          <p:spTgt spid="54277"/>
                                        </p:tgtEl>
                                      </p:cBhvr>
                                    </p:animEffect>
                                  </p:childTnLst>
                                </p:cTn>
                              </p:par>
                            </p:childTnLst>
                          </p:cTn>
                        </p:par>
                      </p:childTnLst>
                    </p:cTn>
                  </p:par>
                  <p:par>
                    <p:cTn id="49" fill="hold" nodeType="clickPar">
                      <p:stCondLst>
                        <p:cond delay="indefinite"/>
                      </p:stCondLst>
                      <p:childTnLst>
                        <p:par>
                          <p:cTn id="50" fill="hold" nodeType="afterGroup">
                            <p:stCondLst>
                              <p:cond delay="0"/>
                            </p:stCondLst>
                            <p:childTnLst>
                              <p:par>
                                <p:cTn id="51" presetID="47" presetClass="entr" presetSubtype="0" fill="hold" grpId="0" nodeType="clickEffect">
                                  <p:stCondLst>
                                    <p:cond delay="0"/>
                                  </p:stCondLst>
                                  <p:childTnLst>
                                    <p:set>
                                      <p:cBhvr>
                                        <p:cTn id="52" dur="1" fill="hold">
                                          <p:stCondLst>
                                            <p:cond delay="0"/>
                                          </p:stCondLst>
                                        </p:cTn>
                                        <p:tgtEl>
                                          <p:spTgt spid="201740"/>
                                        </p:tgtEl>
                                        <p:attrNameLst>
                                          <p:attrName>style.visibility</p:attrName>
                                        </p:attrNameLst>
                                      </p:cBhvr>
                                      <p:to>
                                        <p:strVal val="visible"/>
                                      </p:to>
                                    </p:set>
                                    <p:animEffect transition="in" filter="fade">
                                      <p:cBhvr>
                                        <p:cTn id="53" dur="1000"/>
                                        <p:tgtEl>
                                          <p:spTgt spid="201740"/>
                                        </p:tgtEl>
                                      </p:cBhvr>
                                    </p:animEffect>
                                    <p:anim calcmode="lin" valueType="num">
                                      <p:cBhvr>
                                        <p:cTn id="54" dur="1000" fill="hold"/>
                                        <p:tgtEl>
                                          <p:spTgt spid="201740"/>
                                        </p:tgtEl>
                                        <p:attrNameLst>
                                          <p:attrName>ppt_x</p:attrName>
                                        </p:attrNameLst>
                                      </p:cBhvr>
                                      <p:tavLst>
                                        <p:tav tm="0">
                                          <p:val>
                                            <p:strVal val="#ppt_x"/>
                                          </p:val>
                                        </p:tav>
                                        <p:tav tm="100000">
                                          <p:val>
                                            <p:strVal val="#ppt_x"/>
                                          </p:val>
                                        </p:tav>
                                      </p:tavLst>
                                    </p:anim>
                                    <p:anim calcmode="lin" valueType="num">
                                      <p:cBhvr>
                                        <p:cTn id="55" dur="1000" fill="hold"/>
                                        <p:tgtEl>
                                          <p:spTgt spid="201740"/>
                                        </p:tgtEl>
                                        <p:attrNameLst>
                                          <p:attrName>ppt_y</p:attrName>
                                        </p:attrNameLst>
                                      </p:cBhvr>
                                      <p:tavLst>
                                        <p:tav tm="0">
                                          <p:val>
                                            <p:strVal val="#ppt_y-.1"/>
                                          </p:val>
                                        </p:tav>
                                        <p:tav tm="100000">
                                          <p:val>
                                            <p:strVal val="#ppt_y"/>
                                          </p:val>
                                        </p:tav>
                                      </p:tavLst>
                                    </p:anim>
                                  </p:childTnLst>
                                </p:cTn>
                              </p:par>
                            </p:childTnLst>
                          </p:cTn>
                        </p:par>
                      </p:childTnLst>
                    </p:cTn>
                  </p:par>
                  <p:par>
                    <p:cTn id="56" fill="hold" nodeType="clickPar">
                      <p:stCondLst>
                        <p:cond delay="indefinite"/>
                      </p:stCondLst>
                      <p:childTnLst>
                        <p:par>
                          <p:cTn id="57" fill="hold" nodeType="afterGroup">
                            <p:stCondLst>
                              <p:cond delay="0"/>
                            </p:stCondLst>
                            <p:childTnLst>
                              <p:par>
                                <p:cTn id="58" presetID="3" presetClass="entr" presetSubtype="10" fill="hold" grpId="0" nodeType="clickEffect">
                                  <p:stCondLst>
                                    <p:cond delay="0"/>
                                  </p:stCondLst>
                                  <p:childTnLst>
                                    <p:set>
                                      <p:cBhvr>
                                        <p:cTn id="59" dur="1" fill="hold">
                                          <p:stCondLst>
                                            <p:cond delay="0"/>
                                          </p:stCondLst>
                                        </p:cTn>
                                        <p:tgtEl>
                                          <p:spTgt spid="19"/>
                                        </p:tgtEl>
                                        <p:attrNameLst>
                                          <p:attrName>style.visibility</p:attrName>
                                        </p:attrNameLst>
                                      </p:cBhvr>
                                      <p:to>
                                        <p:strVal val="visible"/>
                                      </p:to>
                                    </p:set>
                                    <p:animEffect transition="in" filter="blinds(horizontal)">
                                      <p:cBhvr>
                                        <p:cTn id="60" dur="500"/>
                                        <p:tgtEl>
                                          <p:spTgt spid="19"/>
                                        </p:tgtEl>
                                      </p:cBhvr>
                                    </p:animEffect>
                                  </p:childTnLst>
                                </p:cTn>
                              </p:par>
                              <p:par>
                                <p:cTn id="61" presetID="10" presetClass="entr" presetSubtype="0" fill="hold" nodeType="withEffect">
                                  <p:stCondLst>
                                    <p:cond delay="0"/>
                                  </p:stCondLst>
                                  <p:childTnLst>
                                    <p:set>
                                      <p:cBhvr>
                                        <p:cTn id="62" dur="1" fill="hold">
                                          <p:stCondLst>
                                            <p:cond delay="0"/>
                                          </p:stCondLst>
                                        </p:cTn>
                                        <p:tgtEl>
                                          <p:spTgt spid="18">
                                            <p:txEl>
                                              <p:pRg st="0" end="0"/>
                                            </p:txEl>
                                          </p:spTgt>
                                        </p:tgtEl>
                                        <p:attrNameLst>
                                          <p:attrName>style.visibility</p:attrName>
                                        </p:attrNameLst>
                                      </p:cBhvr>
                                      <p:to>
                                        <p:strVal val="visible"/>
                                      </p:to>
                                    </p:set>
                                    <p:animEffect transition="in" filter="fade">
                                      <p:cBhvr>
                                        <p:cTn id="63" dur="1000"/>
                                        <p:tgtEl>
                                          <p:spTgt spid="18">
                                            <p:txEl>
                                              <p:pRg st="0" end="0"/>
                                            </p:txEl>
                                          </p:spTgt>
                                        </p:tgtEl>
                                      </p:cBhvr>
                                    </p:animEffect>
                                  </p:childTnLst>
                                </p:cTn>
                              </p:par>
                            </p:childTnLst>
                          </p:cTn>
                        </p:par>
                      </p:childTnLst>
                    </p:cTn>
                  </p:par>
                  <p:par>
                    <p:cTn id="64" fill="hold" nodeType="clickPar">
                      <p:stCondLst>
                        <p:cond delay="indefinite"/>
                      </p:stCondLst>
                      <p:childTnLst>
                        <p:par>
                          <p:cTn id="65" fill="hold" nodeType="afterGroup">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10"/>
                                        </p:tgtEl>
                                        <p:attrNameLst>
                                          <p:attrName>style.visibility</p:attrName>
                                        </p:attrNameLst>
                                      </p:cBhvr>
                                      <p:to>
                                        <p:strVal val="visible"/>
                                      </p:to>
                                    </p:set>
                                    <p:animEffect transition="in" filter="blinds(horizontal)">
                                      <p:cBhvr>
                                        <p:cTn id="68" dur="500"/>
                                        <p:tgtEl>
                                          <p:spTgt spid="10"/>
                                        </p:tgtEl>
                                      </p:cBhvr>
                                    </p:animEffect>
                                  </p:childTnLst>
                                </p:cTn>
                              </p:par>
                              <p:par>
                                <p:cTn id="69" presetID="16" presetClass="entr" presetSubtype="21" fill="hold" grpId="0" nodeType="withEffect">
                                  <p:stCondLst>
                                    <p:cond delay="0"/>
                                  </p:stCondLst>
                                  <p:childTnLst>
                                    <p:set>
                                      <p:cBhvr>
                                        <p:cTn id="70" dur="1" fill="hold">
                                          <p:stCondLst>
                                            <p:cond delay="0"/>
                                          </p:stCondLst>
                                        </p:cTn>
                                        <p:tgtEl>
                                          <p:spTgt spid="13"/>
                                        </p:tgtEl>
                                        <p:attrNameLst>
                                          <p:attrName>style.visibility</p:attrName>
                                        </p:attrNameLst>
                                      </p:cBhvr>
                                      <p:to>
                                        <p:strVal val="visible"/>
                                      </p:to>
                                    </p:set>
                                    <p:animEffect transition="in" filter="barn(inVertical)">
                                      <p:cBhvr>
                                        <p:cTn id="71" dur="500"/>
                                        <p:tgtEl>
                                          <p:spTgt spid="13"/>
                                        </p:tgtEl>
                                      </p:cBhvr>
                                    </p:animEffect>
                                  </p:childTnLst>
                                </p:cTn>
                              </p:par>
                            </p:childTnLst>
                          </p:cTn>
                        </p:par>
                      </p:childTnLst>
                    </p:cTn>
                  </p:par>
                  <p:par>
                    <p:cTn id="72" fill="hold" nodeType="clickPar">
                      <p:stCondLst>
                        <p:cond delay="indefinite"/>
                      </p:stCondLst>
                      <p:childTnLst>
                        <p:par>
                          <p:cTn id="73" fill="hold" nodeType="afterGroup">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38918"/>
                                        </p:tgtEl>
                                        <p:attrNameLst>
                                          <p:attrName>style.visibility</p:attrName>
                                        </p:attrNameLst>
                                      </p:cBhvr>
                                      <p:to>
                                        <p:strVal val="visible"/>
                                      </p:to>
                                    </p:set>
                                    <p:animEffect transition="in" filter="fade">
                                      <p:cBhvr>
                                        <p:cTn id="76" dur="1000"/>
                                        <p:tgtEl>
                                          <p:spTgt spid="38918"/>
                                        </p:tgtEl>
                                      </p:cBhvr>
                                    </p:animEffect>
                                  </p:childTnLst>
                                </p:cTn>
                              </p:par>
                            </p:childTnLst>
                          </p:cTn>
                        </p:par>
                      </p:childTnLst>
                    </p:cTn>
                  </p:par>
                  <p:par>
                    <p:cTn id="77" fill="hold" nodeType="clickPar">
                      <p:stCondLst>
                        <p:cond delay="indefinite"/>
                      </p:stCondLst>
                      <p:childTnLst>
                        <p:par>
                          <p:cTn id="78" fill="hold" nodeType="afterGroup">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38917"/>
                                        </p:tgtEl>
                                        <p:attrNameLst>
                                          <p:attrName>style.visibility</p:attrName>
                                        </p:attrNameLst>
                                      </p:cBhvr>
                                      <p:to>
                                        <p:strVal val="visible"/>
                                      </p:to>
                                    </p:set>
                                    <p:animEffect transition="in" filter="fade">
                                      <p:cBhvr>
                                        <p:cTn id="81" dur="1000"/>
                                        <p:tgtEl>
                                          <p:spTgt spid="389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2" grpId="0" animBg="1"/>
      <p:bldP spid="4" grpId="0" animBg="1"/>
      <p:bldP spid="5" grpId="0" animBg="1"/>
      <p:bldP spid="54277" grpId="0" animBg="1"/>
      <p:bldP spid="148489" grpId="0" animBg="1"/>
      <p:bldP spid="54285" grpId="0" animBg="1"/>
      <p:bldP spid="201740" grpId="0"/>
      <p:bldP spid="19" grpId="0"/>
      <p:bldP spid="7" grpId="0"/>
      <p:bldP spid="8" grpId="0"/>
      <p:bldP spid="10" grpId="0"/>
      <p:bldP spid="38917" grpId="0"/>
      <p:bldP spid="3891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3" name="文本框 2"/>
          <p:cNvSpPr txBox="1"/>
          <p:nvPr/>
        </p:nvSpPr>
        <p:spPr>
          <a:xfrm>
            <a:off x="428149" y="559117"/>
            <a:ext cx="1358385" cy="392415"/>
          </a:xfrm>
          <a:prstGeom prst="rect">
            <a:avLst/>
          </a:prstGeom>
          <a:noFill/>
        </p:spPr>
        <p:txBody>
          <a:bodyPr wrap="none" lIns="68580" tIns="34290" rIns="68580" bIns="34290" rtlCol="0" anchor="t">
            <a:spAutoFit/>
          </a:bodyPr>
          <a:lstStyle/>
          <a:p>
            <a:r>
              <a:rPr lang="zh-CN" altLang="en-US" sz="2100" b="1">
                <a:latin typeface="宋体" panose="02010600030101010101" pitchFamily="2" charset="-122"/>
                <a:ea typeface="宋体" panose="02010600030101010101" pitchFamily="2" charset="-122"/>
                <a:sym typeface="+mn-ea"/>
              </a:rPr>
              <a:t>（</a:t>
            </a:r>
            <a:r>
              <a:rPr lang="en-US" altLang="zh-CN" sz="2100" b="1">
                <a:latin typeface="宋体" panose="02010600030101010101" pitchFamily="2" charset="-122"/>
                <a:ea typeface="宋体" panose="02010600030101010101" pitchFamily="2" charset="-122"/>
                <a:sym typeface="+mn-ea"/>
              </a:rPr>
              <a:t>2</a:t>
            </a:r>
            <a:r>
              <a:rPr lang="zh-CN" altLang="en-US" sz="2100" b="1">
                <a:latin typeface="宋体" panose="02010600030101010101" pitchFamily="2" charset="-122"/>
                <a:ea typeface="宋体" panose="02010600030101010101" pitchFamily="2" charset="-122"/>
                <a:sym typeface="+mn-ea"/>
              </a:rPr>
              <a:t>）蒸馏</a:t>
            </a:r>
          </a:p>
        </p:txBody>
      </p:sp>
      <p:pic>
        <p:nvPicPr>
          <p:cNvPr id="11266" name="Picture 2" descr="P066(1)@U5"/>
          <p:cNvPicPr>
            <a:picLocks noChangeAspect="1"/>
          </p:cNvPicPr>
          <p:nvPr/>
        </p:nvPicPr>
        <p:blipFill>
          <a:blip r:embed="rId3"/>
          <a:stretch>
            <a:fillRect/>
          </a:stretch>
        </p:blipFill>
        <p:spPr>
          <a:xfrm>
            <a:off x="6073616" y="1069658"/>
            <a:ext cx="2626043" cy="1977390"/>
          </a:xfrm>
          <a:prstGeom prst="rect">
            <a:avLst/>
          </a:prstGeom>
          <a:noFill/>
          <a:ln w="9525">
            <a:noFill/>
          </a:ln>
        </p:spPr>
      </p:pic>
      <p:sp>
        <p:nvSpPr>
          <p:cNvPr id="111627" name="Rectangle 11"/>
          <p:cNvSpPr/>
          <p:nvPr/>
        </p:nvSpPr>
        <p:spPr>
          <a:xfrm>
            <a:off x="718186" y="883920"/>
            <a:ext cx="4886801" cy="1037749"/>
          </a:xfrm>
          <a:prstGeom prst="rect">
            <a:avLst/>
          </a:prstGeom>
          <a:noFill/>
          <a:ln w="28575" cmpd="sng">
            <a:noFill/>
            <a:prstDash val="solid"/>
          </a:ln>
        </p:spPr>
        <p:txBody>
          <a:bodyPr wrap="square" lIns="68580" tIns="34290" rIns="68580" bIns="3429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eaLnBrk="1" hangingPunct="1">
              <a:lnSpc>
                <a:spcPct val="150000"/>
              </a:lnSpc>
              <a:spcBef>
                <a:spcPct val="0"/>
              </a:spcBef>
              <a:buNone/>
            </a:pPr>
            <a:r>
              <a:rPr lang="zh-CN" altLang="en-US" sz="2100">
                <a:latin typeface="宋体" panose="02010600030101010101" pitchFamily="2" charset="-122"/>
                <a:ea typeface="宋体" panose="02010600030101010101" pitchFamily="2" charset="-122"/>
                <a:cs typeface="宋体" panose="02010600030101010101" pitchFamily="2" charset="-122"/>
                <a:sym typeface="+mn-ea"/>
              </a:rPr>
              <a:t>①</a:t>
            </a:r>
            <a:r>
              <a:rPr lang="zh-CN" altLang="en-US" sz="2100" b="1">
                <a:solidFill>
                  <a:srgbClr val="FF0000"/>
                </a:solidFill>
                <a:latin typeface="宋体" panose="02010600030101010101" pitchFamily="2" charset="-122"/>
                <a:ea typeface="宋体" panose="02010600030101010101" pitchFamily="2" charset="-122"/>
              </a:rPr>
              <a:t>原理：</a:t>
            </a:r>
            <a:r>
              <a:rPr lang="zh-CN" altLang="en-US" sz="2100" b="1">
                <a:latin typeface="宋体" panose="02010600030101010101" pitchFamily="2" charset="-122"/>
                <a:ea typeface="宋体" panose="02010600030101010101" pitchFamily="2" charset="-122"/>
                <a:sym typeface="+mn-ea"/>
              </a:rPr>
              <a:t>利用</a:t>
            </a:r>
            <a:r>
              <a:rPr lang="zh-CN" altLang="en-US" sz="2100" b="1">
                <a:latin typeface="宋体" panose="02010600030101010101" pitchFamily="2" charset="-122"/>
                <a:ea typeface="宋体" panose="02010600030101010101" pitchFamily="2" charset="-122"/>
              </a:rPr>
              <a:t>各物质的沸点不同，加热使水汽化，再遇冷液化的状态变化。</a:t>
            </a:r>
          </a:p>
        </p:txBody>
      </p:sp>
      <p:sp>
        <p:nvSpPr>
          <p:cNvPr id="4" name="文本框 3"/>
          <p:cNvSpPr txBox="1"/>
          <p:nvPr/>
        </p:nvSpPr>
        <p:spPr>
          <a:xfrm>
            <a:off x="718185" y="1921669"/>
            <a:ext cx="5233988" cy="1522571"/>
          </a:xfrm>
          <a:prstGeom prst="rect">
            <a:avLst/>
          </a:prstGeom>
          <a:noFill/>
          <a:ln w="9525">
            <a:noFill/>
          </a:ln>
        </p:spPr>
        <p:txBody>
          <a:bodyPr wrap="square" lIns="68580" tIns="34290" rIns="68580" bIns="34290">
            <a:spAutoFit/>
          </a:bodyPr>
          <a:lstStyle/>
          <a:p>
            <a:pPr>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sym typeface="+mn-ea"/>
              </a:rPr>
              <a:t>②</a:t>
            </a:r>
            <a:r>
              <a:rPr lang="zh-CN" altLang="en-US" sz="2100" b="1">
                <a:solidFill>
                  <a:srgbClr val="C00000"/>
                </a:solidFill>
                <a:ea typeface="宋体" panose="02010600030101010101" pitchFamily="2" charset="-122"/>
              </a:rPr>
              <a:t>所需仪器：</a:t>
            </a:r>
            <a:r>
              <a:rPr lang="zh-CN" altLang="en-US" sz="2100">
                <a:ea typeface="宋体" panose="02010600030101010101" pitchFamily="2" charset="-122"/>
              </a:rPr>
              <a:t>蒸馏瓶（蒸馏烧瓶）、铁架台、酒精灯、冷凝管、温度计、橡皮塞、锥形瓶、尾接管、石棉网等</a:t>
            </a:r>
            <a:endParaRPr lang="zh-CN" altLang="en-US" sz="2100"/>
          </a:p>
        </p:txBody>
      </p:sp>
      <p:sp>
        <p:nvSpPr>
          <p:cNvPr id="6" name="Rectangle 12"/>
          <p:cNvSpPr/>
          <p:nvPr/>
        </p:nvSpPr>
        <p:spPr>
          <a:xfrm>
            <a:off x="718185" y="3550920"/>
            <a:ext cx="2837956" cy="392415"/>
          </a:xfrm>
          <a:prstGeom prst="rect">
            <a:avLst/>
          </a:prstGeom>
          <a:noFill/>
          <a:ln w="9525">
            <a:noFill/>
          </a:ln>
        </p:spPr>
        <p:txBody>
          <a:bodyPr wrap="none" lIns="68580" tIns="34290" rIns="68580" bIns="3429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eaLnBrk="1" hangingPunct="1">
              <a:spcBef>
                <a:spcPct val="0"/>
              </a:spcBef>
              <a:buNone/>
            </a:pPr>
            <a:r>
              <a:rPr lang="zh-CN" altLang="en-US" sz="2100">
                <a:latin typeface="宋体" panose="02010600030101010101" pitchFamily="2" charset="-122"/>
                <a:ea typeface="宋体" panose="02010600030101010101" pitchFamily="2" charset="-122"/>
                <a:cs typeface="宋体" panose="02010600030101010101" pitchFamily="2" charset="-122"/>
                <a:sym typeface="+mn-ea"/>
              </a:rPr>
              <a:t>③</a:t>
            </a:r>
            <a:r>
              <a:rPr lang="zh-CN" altLang="en-US" sz="2100" b="1">
                <a:solidFill>
                  <a:srgbClr val="C00000"/>
                </a:solidFill>
                <a:latin typeface="宋体" panose="02010600030101010101" pitchFamily="2" charset="-122"/>
                <a:ea typeface="宋体" panose="02010600030101010101" pitchFamily="2" charset="-122"/>
              </a:rPr>
              <a:t>装置图：</a:t>
            </a:r>
            <a:r>
              <a:rPr lang="zh-CN" altLang="en-US" sz="2100">
                <a:latin typeface="宋体" panose="02010600030101010101" pitchFamily="2" charset="-122"/>
                <a:ea typeface="宋体" panose="02010600030101010101" pitchFamily="2" charset="-122"/>
              </a:rPr>
              <a:t>如右图所示</a:t>
            </a:r>
          </a:p>
        </p:txBody>
      </p:sp>
    </p:spTree>
    <p:extLst>
      <p:ext uri="{BB962C8B-B14F-4D97-AF65-F5344CB8AC3E}">
        <p14:creationId xmlns:p14="http://schemas.microsoft.com/office/powerpoint/2010/main" val="36992628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2" presetClass="entr" presetSubtype="4" fill="hold"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slide(fromBottom)">
                                      <p:cBhvr>
                                        <p:cTn id="7" dur="500"/>
                                        <p:tgtEl>
                                          <p:spTgt spid="11266"/>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111627"/>
                                        </p:tgtEl>
                                        <p:attrNameLst>
                                          <p:attrName>style.visibility</p:attrName>
                                        </p:attrNameLst>
                                      </p:cBhvr>
                                      <p:to>
                                        <p:strVal val="visible"/>
                                      </p:to>
                                    </p:set>
                                    <p:animEffect transition="in" filter="barn(inHorizontal)">
                                      <p:cBhvr>
                                        <p:cTn id="12" dur="500"/>
                                        <p:tgtEl>
                                          <p:spTgt spid="111627"/>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48" presetClass="entr" presetSubtype="0" accel="5000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p:cTn id="22" dur="1000" fill="hold"/>
                                        <p:tgtEl>
                                          <p:spTgt spid="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3" dur="1000" fill="hold"/>
                                        <p:tgtEl>
                                          <p:spTgt spid="6"/>
                                        </p:tgtEl>
                                        <p:attrNameLst>
                                          <p:attrName>ppt_x</p:attrName>
                                        </p:attrNameLst>
                                      </p:cBhvr>
                                      <p:tavLst>
                                        <p:tav tm="0">
                                          <p:val>
                                            <p:fltVal val="-1"/>
                                          </p:val>
                                        </p:tav>
                                        <p:tav tm="50000">
                                          <p:val>
                                            <p:fltVal val="0.95"/>
                                          </p:val>
                                        </p:tav>
                                        <p:tav tm="100000">
                                          <p:val>
                                            <p:strVal val="#ppt_x"/>
                                          </p:val>
                                        </p:tav>
                                      </p:tavLst>
                                    </p:anim>
                                    <p:anim calcmode="lin" valueType="num">
                                      <p:cBhvr>
                                        <p:cTn id="24" dur="1000" fill="hold"/>
                                        <p:tgtEl>
                                          <p:spTgt spid="6"/>
                                        </p:tgtEl>
                                        <p:attrNameLst>
                                          <p:attrName>ppt_y</p:attrName>
                                        </p:attrNameLst>
                                      </p:cBhvr>
                                      <p:tavLst>
                                        <p:tav tm="0">
                                          <p:val>
                                            <p:strVal val="#ppt_y"/>
                                          </p:val>
                                        </p:tav>
                                        <p:tav tm="100000">
                                          <p:val>
                                            <p:strVal val="#ppt_y"/>
                                          </p:val>
                                        </p:tav>
                                      </p:tavLst>
                                    </p:anim>
                                    <p:animEffect transition="in" filter="fade">
                                      <p:cBhvr>
                                        <p:cTn id="2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27" grpId="0"/>
      <p:bldP spid="4"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00" name="文本框 99"/>
          <p:cNvSpPr txBox="1"/>
          <p:nvPr/>
        </p:nvSpPr>
        <p:spPr>
          <a:xfrm>
            <a:off x="301466" y="517684"/>
            <a:ext cx="8329613" cy="3946684"/>
          </a:xfrm>
          <a:prstGeom prst="rect">
            <a:avLst/>
          </a:prstGeom>
          <a:noFill/>
          <a:ln w="9525">
            <a:noFill/>
          </a:ln>
        </p:spPr>
        <p:txBody>
          <a:bodyPr wrap="square" lIns="68580" tIns="34290" rIns="68580" bIns="34290">
            <a:spAutoFit/>
          </a:bodyPr>
          <a:lstStyle/>
          <a:p>
            <a:pPr>
              <a:lnSpc>
                <a:spcPct val="150000"/>
              </a:lnSpc>
            </a:pPr>
            <a:r>
              <a:rPr lang="zh-CN" altLang="en-US" sz="2100" b="1">
                <a:solidFill>
                  <a:srgbClr val="C00000"/>
                </a:solidFill>
                <a:latin typeface="宋体" panose="02010600030101010101" pitchFamily="2" charset="-122"/>
                <a:ea typeface="宋体" panose="02010600030101010101" pitchFamily="2" charset="-122"/>
                <a:cs typeface="宋体" panose="02010600030101010101" pitchFamily="2" charset="-122"/>
              </a:rPr>
              <a:t>④注意事项：</a:t>
            </a:r>
            <a:endParaRPr lang="zh-CN" altLang="en-US" sz="2100">
              <a:latin typeface="宋体" panose="02010600030101010101" pitchFamily="2" charset="-122"/>
              <a:ea typeface="宋体" pitchFamily="2" charset="-122"/>
              <a:cs typeface="宋体" panose="02010600030101010101" pitchFamily="2" charset="-122"/>
            </a:endParaRPr>
          </a:p>
          <a:p>
            <a:pPr>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a:latin typeface="宋体" panose="02010600030101010101" pitchFamily="2" charset="-122"/>
                <a:ea typeface="宋体" panose="02010600030101010101" pitchFamily="2" charset="-122"/>
                <a:cs typeface="宋体" panose="02010600030101010101" pitchFamily="2" charset="-122"/>
              </a:rPr>
              <a:t>加热时要垫</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（也可以用其它热浴加热），使之均匀受热．</a:t>
            </a:r>
            <a:r>
              <a:rPr lang="en-US" sz="2100">
                <a:latin typeface="宋体" panose="02010600030101010101" pitchFamily="2" charset="-122"/>
                <a:ea typeface="宋体" panose="02010600030101010101" pitchFamily="2" charset="-122"/>
                <a:cs typeface="宋体" panose="02010600030101010101" pitchFamily="2" charset="-122"/>
              </a:rPr>
              <a:t> </a:t>
            </a:r>
            <a:endParaRPr lang="zh-CN" altLang="en-US" sz="21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a:latin typeface="宋体" panose="02010600030101010101" pitchFamily="2" charset="-122"/>
                <a:ea typeface="宋体" panose="02010600030101010101" pitchFamily="2" charset="-122"/>
                <a:cs typeface="宋体" panose="02010600030101010101" pitchFamily="2" charset="-122"/>
              </a:rPr>
              <a:t>加热时，液体量不超过容积的</a:t>
            </a:r>
            <a:r>
              <a:rPr lang="en-US" altLang="zh-CN" sz="2100">
                <a:latin typeface="宋体" panose="02010600030101010101" pitchFamily="2" charset="-122"/>
                <a:ea typeface="宋体" panose="02010600030101010101" pitchFamily="2" charset="-122"/>
                <a:cs typeface="宋体" panose="02010600030101010101" pitchFamily="2" charset="-122"/>
              </a:rPr>
              <a:t>2/3</a:t>
            </a:r>
            <a:r>
              <a:rPr lang="zh-CN" altLang="en-US" sz="2100">
                <a:latin typeface="宋体" panose="02010600030101010101" pitchFamily="2" charset="-122"/>
                <a:ea typeface="宋体" panose="02010600030101010101" pitchFamily="2" charset="-122"/>
                <a:cs typeface="宋体" panose="02010600030101010101" pitchFamily="2" charset="-122"/>
              </a:rPr>
              <a:t>，不少于容积的</a:t>
            </a:r>
            <a:r>
              <a:rPr lang="en-US" altLang="zh-CN" sz="2100">
                <a:latin typeface="宋体" panose="02010600030101010101" pitchFamily="2" charset="-122"/>
                <a:ea typeface="宋体" panose="02010600030101010101" pitchFamily="2" charset="-122"/>
                <a:cs typeface="宋体" panose="02010600030101010101" pitchFamily="2" charset="-122"/>
              </a:rPr>
              <a:t>1/3</a:t>
            </a:r>
            <a:r>
              <a:rPr lang="zh-CN" altLang="en-US" sz="2100">
                <a:latin typeface="宋体" panose="02010600030101010101" pitchFamily="2" charset="-122"/>
                <a:ea typeface="宋体" panose="02010600030101010101" pitchFamily="2" charset="-122"/>
                <a:cs typeface="宋体" panose="02010600030101010101" pitchFamily="2" charset="-122"/>
              </a:rPr>
              <a:t>． </a:t>
            </a:r>
          </a:p>
          <a:p>
            <a:pPr>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a:latin typeface="宋体" panose="02010600030101010101" pitchFamily="2" charset="-122"/>
                <a:ea typeface="宋体" panose="02010600030101010101" pitchFamily="2" charset="-122"/>
                <a:cs typeface="宋体" panose="02010600030101010101" pitchFamily="2" charset="-122"/>
              </a:rPr>
              <a:t>配置附件（如温度计等）时，应选用合适的橡胶塞，特别注意检查气密性是否良好．</a:t>
            </a:r>
            <a:r>
              <a:rPr lang="en-US" sz="2100">
                <a:latin typeface="宋体" panose="02010600030101010101" pitchFamily="2" charset="-122"/>
                <a:ea typeface="宋体" panose="02010600030101010101" pitchFamily="2" charset="-122"/>
                <a:cs typeface="宋体" panose="02010600030101010101" pitchFamily="2" charset="-122"/>
              </a:rPr>
              <a:t> </a:t>
            </a:r>
            <a:endParaRPr lang="zh-CN" altLang="en-US" sz="21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a:latin typeface="宋体" panose="02010600030101010101" pitchFamily="2" charset="-122"/>
                <a:ea typeface="宋体" panose="02010600030101010101" pitchFamily="2" charset="-122"/>
                <a:cs typeface="宋体" panose="02010600030101010101" pitchFamily="2" charset="-122"/>
              </a:rPr>
              <a:t>蒸馏时最好事先在瓶底加入少量沸石，以防</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 </a:t>
            </a:r>
            <a:endParaRPr lang="zh-CN" altLang="en-US" sz="21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冷凝水的进水方向要</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进</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出</a:t>
            </a:r>
            <a:endParaRPr lang="en-US" altLang="zh-CN" sz="2100">
              <a:latin typeface="宋体" panose="02010600030101010101" pitchFamily="2" charset="-122"/>
              <a:ea typeface="宋体" pitchFamily="2" charset="-122"/>
              <a:cs typeface="宋体" panose="02010600030101010101" pitchFamily="2" charset="-122"/>
              <a:sym typeface="+mn-ea"/>
            </a:endParaRPr>
          </a:p>
          <a:p>
            <a:pPr>
              <a:lnSpc>
                <a:spcPct val="150000"/>
              </a:lnSpc>
            </a:pPr>
            <a:r>
              <a:rPr lang="en-US" altLang="zh-CN" sz="2100">
                <a:latin typeface="宋体" panose="02010600030101010101" pitchFamily="2" charset="-122"/>
                <a:ea typeface="宋体" pitchFamily="2" charset="-122"/>
                <a:cs typeface="宋体" panose="02010600030101010101" pitchFamily="2" charset="-122"/>
                <a:sym typeface="+mn-ea"/>
              </a:rPr>
              <a:t>·</a:t>
            </a:r>
            <a:r>
              <a:rPr lang="zh-CN" altLang="en-US" sz="2100">
                <a:latin typeface="宋体" panose="02010600030101010101" pitchFamily="2" charset="-122"/>
                <a:ea typeface="宋体" panose="02010600030101010101" pitchFamily="2" charset="-122"/>
                <a:cs typeface="宋体" panose="02010600030101010101" pitchFamily="2" charset="-122"/>
              </a:rPr>
              <a:t>蒸馏完毕必须先关闭活塞后再停止加热，防止倒吸．</a:t>
            </a:r>
            <a:endParaRPr lang="zh-CN" altLang="en-US" sz="2100">
              <a:latin typeface="宋体" panose="02010600030101010101" pitchFamily="2" charset="-122"/>
              <a:cs typeface="宋体" panose="02010600030101010101" pitchFamily="2" charset="-122"/>
            </a:endParaRPr>
          </a:p>
        </p:txBody>
      </p:sp>
      <p:sp>
        <p:nvSpPr>
          <p:cNvPr id="3" name="文本框 2"/>
          <p:cNvSpPr txBox="1"/>
          <p:nvPr/>
        </p:nvSpPr>
        <p:spPr>
          <a:xfrm>
            <a:off x="2021681" y="1079659"/>
            <a:ext cx="835806" cy="346249"/>
          </a:xfrm>
          <a:prstGeom prst="rect">
            <a:avLst/>
          </a:prstGeom>
          <a:noFill/>
        </p:spPr>
        <p:txBody>
          <a:bodyPr wrap="none" lIns="68580" tIns="34290" rIns="68580" bIns="34290" rtlCol="0" anchor="t">
            <a:spAutoFit/>
          </a:bodyPr>
          <a:lstStyle/>
          <a:p>
            <a:r>
              <a:rPr lang="zh-CN" altLang="en-US" b="1">
                <a:solidFill>
                  <a:srgbClr val="FF0000"/>
                </a:solidFill>
                <a:ea typeface="宋体" panose="02010600030101010101" pitchFamily="2" charset="-122"/>
                <a:sym typeface="+mn-ea"/>
              </a:rPr>
              <a:t>石棉网</a:t>
            </a:r>
          </a:p>
        </p:txBody>
      </p:sp>
      <p:sp>
        <p:nvSpPr>
          <p:cNvPr id="4" name="文本框 3"/>
          <p:cNvSpPr txBox="1"/>
          <p:nvPr/>
        </p:nvSpPr>
        <p:spPr>
          <a:xfrm>
            <a:off x="5675948" y="3020854"/>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暴沸</a:t>
            </a:r>
          </a:p>
        </p:txBody>
      </p:sp>
      <p:sp>
        <p:nvSpPr>
          <p:cNvPr id="5" name="文本框 4"/>
          <p:cNvSpPr txBox="1"/>
          <p:nvPr/>
        </p:nvSpPr>
        <p:spPr>
          <a:xfrm>
            <a:off x="3120866" y="3541396"/>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下</a:t>
            </a:r>
          </a:p>
        </p:txBody>
      </p:sp>
      <p:sp>
        <p:nvSpPr>
          <p:cNvPr id="6" name="文本框 5"/>
          <p:cNvSpPr txBox="1"/>
          <p:nvPr/>
        </p:nvSpPr>
        <p:spPr>
          <a:xfrm>
            <a:off x="3963352" y="3541396"/>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上</a:t>
            </a:r>
          </a:p>
        </p:txBody>
      </p:sp>
    </p:spTree>
    <p:extLst>
      <p:ext uri="{BB962C8B-B14F-4D97-AF65-F5344CB8AC3E}">
        <p14:creationId xmlns:p14="http://schemas.microsoft.com/office/powerpoint/2010/main" val="213618865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p:nvPr/>
        </p:nvPicPr>
        <p:blipFill>
          <a:blip r:embed="rId3"/>
          <a:stretch>
            <a:fillRect/>
          </a:stretch>
        </p:blipFill>
        <p:spPr>
          <a:xfrm>
            <a:off x="1969294" y="1618774"/>
            <a:ext cx="5746909" cy="974408"/>
          </a:xfrm>
          <a:prstGeom prst="rect">
            <a:avLst/>
          </a:prstGeom>
          <a:noFill/>
          <a:ln w="9525">
            <a:noFill/>
          </a:ln>
        </p:spPr>
      </p:pic>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3" name="文本框 2"/>
          <p:cNvSpPr txBox="1"/>
          <p:nvPr/>
        </p:nvSpPr>
        <p:spPr>
          <a:xfrm>
            <a:off x="285750" y="500062"/>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【巩固训练】</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100" name="文本框 99"/>
          <p:cNvSpPr txBox="1"/>
          <p:nvPr/>
        </p:nvSpPr>
        <p:spPr>
          <a:xfrm>
            <a:off x="419100" y="891540"/>
            <a:ext cx="8192929" cy="1037749"/>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2020•</a:t>
            </a:r>
            <a:r>
              <a:rPr lang="zh-CN" altLang="en-US" sz="2100">
                <a:latin typeface="宋体" panose="02010600030101010101" pitchFamily="2" charset="-122"/>
                <a:ea typeface="宋体" panose="02010600030101010101" pitchFamily="2" charset="-122"/>
                <a:cs typeface="宋体" panose="02010600030101010101" pitchFamily="2" charset="-122"/>
              </a:rPr>
              <a:t>秦淮区二模）河水净化的主要流程如图所示，下列说法不正确的是（　　）</a:t>
            </a:r>
            <a:endParaRPr lang="zh-CN" altLang="en-US" sz="2100">
              <a:latin typeface="宋体" panose="02010600030101010101" pitchFamily="2" charset="-122"/>
              <a:cs typeface="宋体" panose="02010600030101010101" pitchFamily="2" charset="-122"/>
            </a:endParaRPr>
          </a:p>
        </p:txBody>
      </p:sp>
      <p:sp>
        <p:nvSpPr>
          <p:cNvPr id="101" name="文本框 100"/>
          <p:cNvSpPr txBox="1"/>
          <p:nvPr/>
        </p:nvSpPr>
        <p:spPr>
          <a:xfrm>
            <a:off x="608171" y="2744153"/>
            <a:ext cx="6441758" cy="2007394"/>
          </a:xfrm>
          <a:prstGeom prst="rect">
            <a:avLst/>
          </a:prstGeom>
          <a:noFill/>
          <a:ln w="9525">
            <a:noFill/>
          </a:ln>
        </p:spPr>
        <p:txBody>
          <a:bodyPr wrap="square" lIns="68580" tIns="34290" rIns="68580" bIns="34290">
            <a:spAutoFit/>
          </a:bodyPr>
          <a:lstStyle/>
          <a:p>
            <a:pPr indent="130016">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X</a:t>
            </a:r>
            <a:r>
              <a:rPr lang="zh-CN" altLang="en-US" sz="2100">
                <a:latin typeface="宋体" panose="02010600030101010101" pitchFamily="2" charset="-122"/>
                <a:ea typeface="宋体" panose="02010600030101010101" pitchFamily="2" charset="-122"/>
                <a:cs typeface="宋体" panose="02010600030101010101" pitchFamily="2" charset="-122"/>
              </a:rPr>
              <a:t>可以是明矾</a:t>
            </a:r>
            <a:r>
              <a:rPr lang="en-US" sz="2100">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 </a:t>
            </a:r>
            <a:r>
              <a:rPr lang="en-US" altLang="zh-CN" sz="2100">
                <a:latin typeface="宋体" panose="02010600030101010101" pitchFamily="2" charset="-122"/>
                <a:ea typeface="宋体" panose="02010600030101010101" pitchFamily="2" charset="-122"/>
                <a:cs typeface="宋体" panose="02010600030101010101" pitchFamily="2" charset="-122"/>
              </a:rPr>
              <a:t>B</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Y</a:t>
            </a:r>
            <a:r>
              <a:rPr lang="zh-CN" altLang="en-US" sz="2100">
                <a:latin typeface="宋体" panose="02010600030101010101" pitchFamily="2" charset="-122"/>
                <a:ea typeface="宋体" panose="02010600030101010101" pitchFamily="2" charset="-122"/>
                <a:cs typeface="宋体" panose="02010600030101010101" pitchFamily="2" charset="-122"/>
              </a:rPr>
              <a:t>可以是活性炭</a:t>
            </a:r>
            <a:r>
              <a:rPr lang="en-US" sz="2100">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 </a:t>
            </a:r>
            <a:r>
              <a:rPr lang="en-US" altLang="zh-CN" sz="2100">
                <a:latin typeface="宋体" panose="02010600030101010101" pitchFamily="2" charset="-122"/>
                <a:ea typeface="宋体" panose="02010600030101010101" pitchFamily="2" charset="-122"/>
                <a:cs typeface="宋体" panose="02010600030101010101" pitchFamily="2" charset="-122"/>
              </a:rPr>
              <a:t>C</a:t>
            </a:r>
            <a:r>
              <a:rPr lang="zh-CN" altLang="en-US" sz="2100">
                <a:latin typeface="宋体" panose="02010600030101010101" pitchFamily="2" charset="-122"/>
                <a:ea typeface="宋体" panose="02010600030101010101" pitchFamily="2" charset="-122"/>
                <a:cs typeface="宋体" panose="02010600030101010101" pitchFamily="2" charset="-122"/>
              </a:rPr>
              <a:t>．步骤</a:t>
            </a:r>
            <a:r>
              <a:rPr lang="en-US" altLang="zh-CN" sz="2100">
                <a:latin typeface="宋体" panose="02010600030101010101" pitchFamily="2" charset="-122"/>
                <a:ea typeface="宋体" panose="02010600030101010101" pitchFamily="2" charset="-122"/>
                <a:cs typeface="宋体" panose="02010600030101010101" pitchFamily="2" charset="-122"/>
              </a:rPr>
              <a:t>Ⅰ</a:t>
            </a:r>
            <a:r>
              <a:rPr lang="zh-CN" altLang="en-US" sz="2100">
                <a:latin typeface="宋体" panose="02010600030101010101" pitchFamily="2" charset="-122"/>
                <a:ea typeface="宋体" panose="02010600030101010101" pitchFamily="2" charset="-122"/>
                <a:cs typeface="宋体" panose="02010600030101010101" pitchFamily="2" charset="-122"/>
              </a:rPr>
              <a:t>的目的是除去不溶性杂质</a:t>
            </a:r>
            <a:r>
              <a:rPr lang="en-US" sz="2100">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 </a:t>
            </a:r>
            <a:r>
              <a:rPr lang="en-US" altLang="zh-CN" sz="2100">
                <a:latin typeface="宋体" panose="02010600030101010101" pitchFamily="2" charset="-122"/>
                <a:ea typeface="宋体" panose="02010600030101010101" pitchFamily="2" charset="-122"/>
                <a:cs typeface="宋体" panose="02010600030101010101" pitchFamily="2" charset="-122"/>
              </a:rPr>
              <a:t>D</a:t>
            </a:r>
            <a:r>
              <a:rPr lang="zh-CN" altLang="en-US" sz="2100">
                <a:latin typeface="宋体" panose="02010600030101010101" pitchFamily="2" charset="-122"/>
                <a:ea typeface="宋体" panose="02010600030101010101" pitchFamily="2" charset="-122"/>
                <a:cs typeface="宋体" panose="02010600030101010101" pitchFamily="2" charset="-122"/>
              </a:rPr>
              <a:t>．河水经该流程净化后变为纯水
</a:t>
            </a:r>
            <a:endParaRPr lang="zh-CN" altLang="en-US" sz="2100">
              <a:latin typeface="宋体" panose="02010600030101010101" pitchFamily="2" charset="-122"/>
              <a:cs typeface="宋体" panose="02010600030101010101" pitchFamily="2" charset="-122"/>
            </a:endParaRPr>
          </a:p>
        </p:txBody>
      </p:sp>
      <p:sp>
        <p:nvSpPr>
          <p:cNvPr id="10" name="Rectangle 12"/>
          <p:cNvSpPr/>
          <p:nvPr/>
        </p:nvSpPr>
        <p:spPr>
          <a:xfrm>
            <a:off x="2037874" y="1457088"/>
            <a:ext cx="274755" cy="553998"/>
          </a:xfrm>
          <a:prstGeom prst="rect">
            <a:avLst/>
          </a:prstGeom>
          <a:noFill/>
          <a:ln w="9525">
            <a:noFill/>
          </a:ln>
        </p:spPr>
        <p:txBody>
          <a:bodyPr wrap="none" lIns="68580" tIns="34290" rIns="68580" bIns="34290">
            <a:spAutoFit/>
          </a:bodyPr>
          <a:lstStyle/>
          <a:p>
            <a:pPr algn="l" fontAlgn="auto">
              <a:lnSpc>
                <a:spcPct val="150000"/>
              </a:lnSpc>
            </a:pPr>
            <a:r>
              <a:rPr lang="en-US" altLang="zh-CN" sz="2100" b="1">
                <a:solidFill>
                  <a:srgbClr val="FF0000"/>
                </a:solidFill>
                <a:latin typeface="宋体" panose="02010600030101010101" pitchFamily="2" charset="-122"/>
                <a:ea typeface="宋体" panose="02010600030101010101" pitchFamily="2" charset="-122"/>
              </a:rPr>
              <a:t>D</a:t>
            </a:r>
          </a:p>
        </p:txBody>
      </p:sp>
    </p:spTree>
    <p:extLst>
      <p:ext uri="{BB962C8B-B14F-4D97-AF65-F5344CB8AC3E}">
        <p14:creationId xmlns:p14="http://schemas.microsoft.com/office/powerpoint/2010/main" val="250887821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3" name="文本框 2"/>
          <p:cNvSpPr txBox="1"/>
          <p:nvPr/>
        </p:nvSpPr>
        <p:spPr>
          <a:xfrm>
            <a:off x="428149" y="423863"/>
            <a:ext cx="8287226" cy="2008242"/>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铁岭一模）</a:t>
            </a:r>
            <a:r>
              <a:rPr lang="en-US" sz="2100">
                <a:latin typeface="宋体" panose="02010600030101010101" pitchFamily="2" charset="-122"/>
                <a:ea typeface="宋体" panose="02010600030101010101" pitchFamily="2" charset="-122"/>
                <a:cs typeface="宋体" panose="02010600030101010101" pitchFamily="2" charset="-122"/>
              </a:rPr>
              <a:t>①</a:t>
            </a:r>
            <a:r>
              <a:rPr lang="zh-CN" altLang="en-US" sz="2100">
                <a:latin typeface="宋体" panose="02010600030101010101" pitchFamily="2" charset="-122"/>
                <a:ea typeface="宋体" panose="02010600030101010101" pitchFamily="2" charset="-122"/>
                <a:cs typeface="宋体" panose="02010600030101010101" pitchFamily="2" charset="-122"/>
              </a:rPr>
              <a:t>静置沉淀；</a:t>
            </a:r>
            <a:r>
              <a:rPr lang="en-US" sz="2100">
                <a:latin typeface="宋体" panose="02010600030101010101" pitchFamily="2" charset="-122"/>
                <a:ea typeface="宋体" panose="02010600030101010101" pitchFamily="2" charset="-122"/>
                <a:cs typeface="宋体" panose="02010600030101010101" pitchFamily="2" charset="-122"/>
              </a:rPr>
              <a:t>②</a:t>
            </a:r>
            <a:r>
              <a:rPr lang="zh-CN" altLang="en-US" sz="2100">
                <a:latin typeface="宋体" panose="02010600030101010101" pitchFamily="2" charset="-122"/>
                <a:ea typeface="宋体" panose="02010600030101010101" pitchFamily="2" charset="-122"/>
                <a:cs typeface="宋体" panose="02010600030101010101" pitchFamily="2" charset="-122"/>
              </a:rPr>
              <a:t>过滤；</a:t>
            </a:r>
            <a:r>
              <a:rPr lang="en-US" sz="2100">
                <a:latin typeface="宋体" panose="02010600030101010101" pitchFamily="2" charset="-122"/>
                <a:ea typeface="宋体" panose="02010600030101010101" pitchFamily="2" charset="-122"/>
                <a:cs typeface="宋体" panose="02010600030101010101" pitchFamily="2" charset="-122"/>
              </a:rPr>
              <a:t>③</a:t>
            </a:r>
            <a:r>
              <a:rPr lang="zh-CN" altLang="en-US" sz="2100">
                <a:latin typeface="宋体" panose="02010600030101010101" pitchFamily="2" charset="-122"/>
                <a:ea typeface="宋体" panose="02010600030101010101" pitchFamily="2" charset="-122"/>
                <a:cs typeface="宋体" panose="02010600030101010101" pitchFamily="2" charset="-122"/>
              </a:rPr>
              <a:t>蒸馏；</a:t>
            </a:r>
            <a:r>
              <a:rPr lang="en-US" sz="2100">
                <a:latin typeface="宋体" panose="02010600030101010101" pitchFamily="2" charset="-122"/>
                <a:ea typeface="宋体" panose="02010600030101010101" pitchFamily="2" charset="-122"/>
                <a:cs typeface="宋体" panose="02010600030101010101" pitchFamily="2" charset="-122"/>
              </a:rPr>
              <a:t>④</a:t>
            </a:r>
            <a:r>
              <a:rPr lang="zh-CN" altLang="en-US" sz="2100">
                <a:latin typeface="宋体" panose="02010600030101010101" pitchFamily="2" charset="-122"/>
                <a:ea typeface="宋体" panose="02010600030101010101" pitchFamily="2" charset="-122"/>
                <a:cs typeface="宋体" panose="02010600030101010101" pitchFamily="2" charset="-122"/>
              </a:rPr>
              <a:t>明矾吸附，上述水的净化措施中，净化程度由低到高的顺序是（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①②③④	B</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①②④③	C</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①④②③	D</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③②④①
</a:t>
            </a:r>
            <a:endParaRPr lang="zh-CN" altLang="en-US" sz="2100">
              <a:latin typeface="宋体" panose="02010600030101010101" pitchFamily="2" charset="-122"/>
              <a:cs typeface="宋体" panose="02010600030101010101" pitchFamily="2" charset="-122"/>
            </a:endParaRPr>
          </a:p>
        </p:txBody>
      </p:sp>
      <p:sp>
        <p:nvSpPr>
          <p:cNvPr id="4" name="Rectangle 12"/>
          <p:cNvSpPr/>
          <p:nvPr/>
        </p:nvSpPr>
        <p:spPr>
          <a:xfrm>
            <a:off x="6870383" y="908448"/>
            <a:ext cx="274755" cy="553998"/>
          </a:xfrm>
          <a:prstGeom prst="rect">
            <a:avLst/>
          </a:prstGeom>
          <a:noFill/>
          <a:ln w="9525">
            <a:noFill/>
          </a:ln>
        </p:spPr>
        <p:txBody>
          <a:bodyPr wrap="none" lIns="68580" tIns="34290" rIns="68580" bIns="34290">
            <a:spAutoFit/>
          </a:bodyPr>
          <a:lstStyle/>
          <a:p>
            <a:pPr algn="l" fontAlgn="auto">
              <a:lnSpc>
                <a:spcPct val="150000"/>
              </a:lnSpc>
            </a:pPr>
            <a:r>
              <a:rPr lang="en-US" altLang="zh-CN" sz="2100" b="1">
                <a:solidFill>
                  <a:srgbClr val="FF0000"/>
                </a:solidFill>
                <a:latin typeface="宋体" panose="02010600030101010101" pitchFamily="2" charset="-122"/>
                <a:ea typeface="宋体" panose="02010600030101010101" pitchFamily="2" charset="-122"/>
              </a:rPr>
              <a:t>C</a:t>
            </a:r>
          </a:p>
        </p:txBody>
      </p:sp>
      <p:sp>
        <p:nvSpPr>
          <p:cNvPr id="5" name="文本框 4"/>
          <p:cNvSpPr txBox="1"/>
          <p:nvPr/>
        </p:nvSpPr>
        <p:spPr>
          <a:xfrm>
            <a:off x="428149" y="1946434"/>
            <a:ext cx="8287703" cy="2977738"/>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苏州模拟）下列有关过滤描述正确的是（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．过滤可以除去水中一切杂质</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．从酒精和水的混合物中分离出酒精不可以用过滤的方法</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．过滤用到漏斗、玻璃棒、烧杯、铁架台、酒精灯等仪器</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．如果因滤纸破了导致滤液浑浊，需要用原来的过滤器重新过滤
</a:t>
            </a:r>
            <a:endParaRPr lang="zh-CN" altLang="en-US" sz="2100">
              <a:latin typeface="宋体" panose="02010600030101010101" pitchFamily="2" charset="-122"/>
              <a:cs typeface="宋体" panose="02010600030101010101" pitchFamily="2" charset="-122"/>
            </a:endParaRPr>
          </a:p>
        </p:txBody>
      </p:sp>
      <p:sp>
        <p:nvSpPr>
          <p:cNvPr id="6" name="Rectangle 12"/>
          <p:cNvSpPr/>
          <p:nvPr/>
        </p:nvSpPr>
        <p:spPr>
          <a:xfrm>
            <a:off x="6757512" y="1946197"/>
            <a:ext cx="274755" cy="553998"/>
          </a:xfrm>
          <a:prstGeom prst="rect">
            <a:avLst/>
          </a:prstGeom>
          <a:noFill/>
          <a:ln w="9525">
            <a:noFill/>
          </a:ln>
        </p:spPr>
        <p:txBody>
          <a:bodyPr wrap="none" lIns="68580" tIns="34290" rIns="68580" bIns="34290">
            <a:spAutoFit/>
          </a:bodyPr>
          <a:lstStyle/>
          <a:p>
            <a:pPr algn="l" fontAlgn="auto">
              <a:lnSpc>
                <a:spcPct val="150000"/>
              </a:lnSpc>
            </a:pPr>
            <a:r>
              <a:rPr lang="en-US" altLang="zh-CN" sz="2100" b="1">
                <a:solidFill>
                  <a:srgbClr val="FF0000"/>
                </a:solidFill>
                <a:latin typeface="宋体" panose="02010600030101010101" pitchFamily="2" charset="-122"/>
                <a:ea typeface="宋体" panose="02010600030101010101" pitchFamily="2" charset="-122"/>
              </a:rPr>
              <a:t>B</a:t>
            </a:r>
          </a:p>
        </p:txBody>
      </p:sp>
    </p:spTree>
    <p:extLst>
      <p:ext uri="{BB962C8B-B14F-4D97-AF65-F5344CB8AC3E}">
        <p14:creationId xmlns:p14="http://schemas.microsoft.com/office/powerpoint/2010/main" val="236831581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84798" y="555307"/>
            <a:ext cx="4037171"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考点三：硬水和软水</a:t>
            </a:r>
          </a:p>
        </p:txBody>
      </p:sp>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15716" name="Rectangle 4"/>
          <p:cNvSpPr/>
          <p:nvPr/>
        </p:nvSpPr>
        <p:spPr>
          <a:xfrm>
            <a:off x="542925" y="1489710"/>
            <a:ext cx="1039178" cy="391478"/>
          </a:xfrm>
          <a:prstGeom prst="rect">
            <a:avLst/>
          </a:prstGeom>
          <a:noFill/>
          <a:ln w="9525">
            <a:noFill/>
          </a:ln>
        </p:spPr>
        <p:txBody>
          <a:bodyPr wrap="square" lIns="68580" tIns="34290" rIns="68580" bIns="3429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eaLnBrk="1" hangingPunct="1">
              <a:spcBef>
                <a:spcPct val="0"/>
              </a:spcBef>
              <a:buNone/>
            </a:pPr>
            <a:r>
              <a:rPr lang="en-US" altLang="zh-CN" sz="2100" b="1">
                <a:latin typeface="宋体" panose="02010600030101010101" pitchFamily="2" charset="-122"/>
                <a:ea typeface="宋体" panose="02010600030101010101" pitchFamily="2" charset="-122"/>
              </a:rPr>
              <a:t>2.</a:t>
            </a:r>
            <a:r>
              <a:rPr lang="zh-CN" altLang="en-US" sz="2100" b="1">
                <a:latin typeface="宋体" panose="02010600030101010101" pitchFamily="2" charset="-122"/>
                <a:ea typeface="宋体" panose="02010600030101010101" pitchFamily="2" charset="-122"/>
              </a:rPr>
              <a:t>软水：</a:t>
            </a:r>
            <a:endParaRPr lang="zh-CN" altLang="en-US" sz="2100">
              <a:latin typeface="宋体" panose="02010600030101010101" pitchFamily="2" charset="-122"/>
              <a:ea typeface="宋体" panose="02010600030101010101" pitchFamily="2" charset="-122"/>
            </a:endParaRPr>
          </a:p>
        </p:txBody>
      </p:sp>
      <p:sp>
        <p:nvSpPr>
          <p:cNvPr id="115717" name="Rectangle 5"/>
          <p:cNvSpPr/>
          <p:nvPr/>
        </p:nvSpPr>
        <p:spPr>
          <a:xfrm>
            <a:off x="542925" y="1010126"/>
            <a:ext cx="7074694" cy="391478"/>
          </a:xfrm>
          <a:prstGeom prst="rect">
            <a:avLst/>
          </a:prstGeom>
          <a:noFill/>
          <a:ln w="9525">
            <a:noFill/>
          </a:ln>
        </p:spPr>
        <p:txBody>
          <a:bodyPr wrap="square" lIns="68580" tIns="34290" rIns="68580" bIns="3429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eaLnBrk="1" hangingPunct="1">
              <a:spcBef>
                <a:spcPct val="0"/>
              </a:spcBef>
              <a:buNone/>
            </a:pPr>
            <a:r>
              <a:rPr lang="en-US" altLang="zh-CN" sz="2100" b="1">
                <a:latin typeface="宋体" panose="02010600030101010101" pitchFamily="2" charset="-122"/>
                <a:ea typeface="宋体" panose="02010600030101010101" pitchFamily="2" charset="-122"/>
              </a:rPr>
              <a:t>1.</a:t>
            </a:r>
            <a:r>
              <a:rPr lang="zh-CN" altLang="en-US" sz="2100" b="1">
                <a:latin typeface="宋体" panose="02010600030101010101" pitchFamily="2" charset="-122"/>
                <a:ea typeface="宋体" panose="02010600030101010101" pitchFamily="2" charset="-122"/>
              </a:rPr>
              <a:t>硬水：</a:t>
            </a:r>
            <a:endParaRPr lang="zh-CN" altLang="en-US" sz="2100">
              <a:latin typeface="宋体" panose="02010600030101010101" pitchFamily="2" charset="-122"/>
              <a:ea typeface="宋体" panose="02010600030101010101" pitchFamily="2" charset="-122"/>
            </a:endParaRPr>
          </a:p>
        </p:txBody>
      </p:sp>
      <p:sp>
        <p:nvSpPr>
          <p:cNvPr id="4" name="文本框 3"/>
          <p:cNvSpPr txBox="1"/>
          <p:nvPr/>
        </p:nvSpPr>
        <p:spPr>
          <a:xfrm>
            <a:off x="542926" y="1969294"/>
            <a:ext cx="1154481" cy="39241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34289" tIns="34289" rIns="34289" bIns="34289" numCol="1" spcCol="28575" rtlCol="0" anchor="t" forceAA="0">
            <a:spAutoFit/>
          </a:bodyPr>
          <a:lstStyle/>
          <a:p>
            <a:pPr defTabSz="685800" latinLnBrk="1" hangingPunct="0">
              <a:spcBef>
                <a:spcPct val="0"/>
              </a:spcBef>
              <a:spcAft>
                <a:spcPct val="0"/>
              </a:spcAft>
            </a:pPr>
            <a:r>
              <a:rPr lang="en-US" altLang="zh-CN" sz="2100" b="1">
                <a:solidFill>
                  <a:srgbClr val="000000"/>
                </a:solidFill>
                <a:latin typeface="宋体" panose="02010600030101010101" pitchFamily="2" charset="-122"/>
                <a:ea typeface="宋体" panose="02010600030101010101" pitchFamily="2" charset="-122"/>
                <a:cs typeface="Arial"/>
                <a:sym typeface="Arial"/>
              </a:rPr>
              <a:t>3.</a:t>
            </a:r>
            <a:r>
              <a:rPr lang="zh-CN" altLang="en-US" sz="2100" b="1">
                <a:solidFill>
                  <a:srgbClr val="000000"/>
                </a:solidFill>
                <a:latin typeface="宋体" panose="02010600030101010101" pitchFamily="2" charset="-122"/>
                <a:ea typeface="宋体" panose="02010600030101010101" pitchFamily="2" charset="-122"/>
                <a:cs typeface="Arial"/>
                <a:sym typeface="Arial"/>
              </a:rPr>
              <a:t>鉴别：</a:t>
            </a:r>
          </a:p>
        </p:txBody>
      </p:sp>
      <p:sp>
        <p:nvSpPr>
          <p:cNvPr id="5" name="文本框 4"/>
          <p:cNvSpPr txBox="1"/>
          <p:nvPr/>
        </p:nvSpPr>
        <p:spPr>
          <a:xfrm>
            <a:off x="1582102" y="1881188"/>
            <a:ext cx="7030403" cy="551974"/>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square" lIns="34289" tIns="34289" rIns="34289" bIns="34289" numCol="1" spcCol="28575" rtlCol="0" anchor="t" forceAA="0">
            <a:spAutoFit/>
          </a:bodyPr>
          <a:lstStyle/>
          <a:p>
            <a:pPr defTabSz="685800" latinLnBrk="1" hangingPunct="0">
              <a:lnSpc>
                <a:spcPct val="150000"/>
              </a:lnSpc>
              <a:spcBef>
                <a:spcPct val="0"/>
              </a:spcBef>
              <a:spcAft>
                <a:spcPct val="0"/>
              </a:spcAft>
            </a:pPr>
            <a:r>
              <a:rPr lang="zh-CN" altLang="en-US" sz="2100" b="1">
                <a:latin typeface="宋体" panose="02010600030101010101" pitchFamily="2" charset="-122"/>
                <a:ea typeface="宋体" panose="02010600030101010101" pitchFamily="2" charset="-122"/>
                <a:sym typeface="+mn-ea"/>
              </a:rPr>
              <a:t>用</a:t>
            </a:r>
            <a:r>
              <a:rPr lang="zh-CN" altLang="en-US" sz="2100" b="1" u="sng">
                <a:latin typeface="宋体" panose="02010600030101010101" pitchFamily="2" charset="-122"/>
                <a:ea typeface="宋体" panose="02010600030101010101" pitchFamily="2" charset="-122"/>
                <a:sym typeface="+mn-ea"/>
              </a:rPr>
              <a:t>       </a:t>
            </a:r>
            <a:r>
              <a:rPr lang="en-US" altLang="zh-CN" sz="2100" b="1">
                <a:latin typeface="宋体" panose="02010600030101010101" pitchFamily="2" charset="-122"/>
                <a:ea typeface="宋体" panose="02010600030101010101" pitchFamily="2" charset="-122"/>
                <a:sym typeface="+mn-ea"/>
              </a:rPr>
              <a:t>,</a:t>
            </a:r>
            <a:r>
              <a:rPr lang="en-US" altLang="zh-CN" sz="2100" b="1" u="sng">
                <a:latin typeface="宋体" panose="02010600030101010101" pitchFamily="2" charset="-122"/>
                <a:ea typeface="宋体" panose="02010600030101010101" pitchFamily="2" charset="-122"/>
                <a:sym typeface="+mn-ea"/>
              </a:rPr>
              <a:t>        </a:t>
            </a:r>
            <a:r>
              <a:rPr lang="zh-CN" altLang="en-US" sz="2100" b="1">
                <a:latin typeface="宋体" panose="02010600030101010101" pitchFamily="2" charset="-122"/>
                <a:ea typeface="宋体" panose="02010600030101010101" pitchFamily="2" charset="-122"/>
                <a:sym typeface="+mn-ea"/>
              </a:rPr>
              <a:t>的是软水；</a:t>
            </a:r>
            <a:r>
              <a:rPr lang="zh-CN" altLang="en-US" sz="2100" b="1" u="sng">
                <a:latin typeface="宋体" panose="02010600030101010101" pitchFamily="2" charset="-122"/>
                <a:ea typeface="宋体" panose="02010600030101010101" pitchFamily="2" charset="-122"/>
                <a:sym typeface="+mn-ea"/>
              </a:rPr>
              <a:t>             </a:t>
            </a:r>
            <a:r>
              <a:rPr lang="zh-CN" altLang="en-US" sz="2100" b="1">
                <a:latin typeface="宋体" panose="02010600030101010101" pitchFamily="2" charset="-122"/>
                <a:ea typeface="宋体" panose="02010600030101010101" pitchFamily="2" charset="-122"/>
                <a:sym typeface="+mn-ea"/>
              </a:rPr>
              <a:t>的是硬水。</a:t>
            </a:r>
            <a:endParaRPr lang="zh-CN" altLang="en-US" sz="2100" b="1">
              <a:latin typeface="宋体" panose="02010600030101010101" pitchFamily="2" charset="-122"/>
              <a:ea typeface="宋体" pitchFamily="2" charset="-122"/>
              <a:cs typeface="Arial"/>
              <a:sym typeface="+mn-ea"/>
            </a:endParaRPr>
          </a:p>
        </p:txBody>
      </p:sp>
      <p:sp>
        <p:nvSpPr>
          <p:cNvPr id="117766" name="Rectangle 6"/>
          <p:cNvSpPr/>
          <p:nvPr/>
        </p:nvSpPr>
        <p:spPr>
          <a:xfrm>
            <a:off x="542996" y="2433037"/>
            <a:ext cx="2036455" cy="392415"/>
          </a:xfrm>
          <a:prstGeom prst="rect">
            <a:avLst/>
          </a:prstGeom>
          <a:noFill/>
          <a:ln w="9525">
            <a:noFill/>
          </a:ln>
        </p:spPr>
        <p:txBody>
          <a:bodyPr wrap="none" lIns="68580" tIns="34290" rIns="68580" bIns="3429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eaLnBrk="1" hangingPunct="1">
              <a:spcBef>
                <a:spcPct val="0"/>
              </a:spcBef>
              <a:buNone/>
            </a:pPr>
            <a:r>
              <a:rPr lang="en-US" altLang="zh-CN" sz="2100" b="1">
                <a:latin typeface="宋体" panose="02010600030101010101" pitchFamily="2" charset="-122"/>
                <a:ea typeface="宋体" panose="02010600030101010101" pitchFamily="2" charset="-122"/>
              </a:rPr>
              <a:t>4.</a:t>
            </a:r>
            <a:r>
              <a:rPr lang="zh-CN" altLang="en-US" sz="2100" b="1">
                <a:latin typeface="宋体" panose="02010600030101010101" pitchFamily="2" charset="-122"/>
                <a:ea typeface="宋体" panose="02010600030101010101" pitchFamily="2" charset="-122"/>
              </a:rPr>
              <a:t>硬水软化方法</a:t>
            </a:r>
          </a:p>
        </p:txBody>
      </p:sp>
      <p:sp>
        <p:nvSpPr>
          <p:cNvPr id="117768" name="Rectangle 8"/>
          <p:cNvSpPr/>
          <p:nvPr/>
        </p:nvSpPr>
        <p:spPr>
          <a:xfrm>
            <a:off x="873522" y="3324851"/>
            <a:ext cx="3370153" cy="392415"/>
          </a:xfrm>
          <a:prstGeom prst="rect">
            <a:avLst/>
          </a:prstGeom>
          <a:noFill/>
          <a:ln w="9525">
            <a:noFill/>
          </a:ln>
        </p:spPr>
        <p:txBody>
          <a:bodyPr wrap="none" lIns="68580" tIns="34290" rIns="68580" bIns="3429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eaLnBrk="1" hangingPunct="1">
              <a:spcBef>
                <a:spcPct val="0"/>
              </a:spcBef>
              <a:buNone/>
            </a:pPr>
            <a:r>
              <a:rPr lang="zh-CN" altLang="en-US" sz="2100">
                <a:latin typeface="宋体" panose="02010600030101010101" pitchFamily="2" charset="-122"/>
                <a:ea typeface="宋体" panose="02010600030101010101" pitchFamily="2" charset="-122"/>
              </a:rPr>
              <a:t>（</a:t>
            </a:r>
            <a:r>
              <a:rPr lang="en-US" altLang="zh-CN" sz="2100">
                <a:latin typeface="宋体" panose="02010600030101010101" pitchFamily="2" charset="-122"/>
                <a:ea typeface="宋体" panose="02010600030101010101" pitchFamily="2" charset="-122"/>
              </a:rPr>
              <a:t>2</a:t>
            </a:r>
            <a:r>
              <a:rPr lang="zh-CN" altLang="en-US" sz="2100">
                <a:latin typeface="宋体" panose="02010600030101010101" pitchFamily="2" charset="-122"/>
                <a:ea typeface="宋体" panose="02010600030101010101" pitchFamily="2" charset="-122"/>
              </a:rPr>
              <a:t>）工业上：</a:t>
            </a:r>
            <a:r>
              <a:rPr lang="zh-CN" altLang="en-US" sz="2100" u="sng">
                <a:latin typeface="宋体" panose="02010600030101010101" pitchFamily="2" charset="-122"/>
                <a:ea typeface="宋体" panose="02010600030101010101" pitchFamily="2" charset="-122"/>
              </a:rPr>
              <a:t>           </a:t>
            </a:r>
          </a:p>
        </p:txBody>
      </p:sp>
      <p:sp>
        <p:nvSpPr>
          <p:cNvPr id="117769" name="Rectangle 9"/>
          <p:cNvSpPr/>
          <p:nvPr/>
        </p:nvSpPr>
        <p:spPr>
          <a:xfrm>
            <a:off x="873540" y="2933303"/>
            <a:ext cx="3370153" cy="392415"/>
          </a:xfrm>
          <a:prstGeom prst="rect">
            <a:avLst/>
          </a:prstGeom>
          <a:noFill/>
          <a:ln w="9525">
            <a:noFill/>
          </a:ln>
        </p:spPr>
        <p:txBody>
          <a:bodyPr wrap="none" lIns="68580" tIns="34290" rIns="68580" bIns="3429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eaLnBrk="1" hangingPunct="1">
              <a:spcBef>
                <a:spcPct val="0"/>
              </a:spcBef>
              <a:buNone/>
            </a:pPr>
            <a:r>
              <a:rPr lang="zh-CN" altLang="en-US" sz="2100">
                <a:latin typeface="宋体" panose="02010600030101010101" pitchFamily="2" charset="-122"/>
                <a:ea typeface="宋体" panose="02010600030101010101" pitchFamily="2" charset="-122"/>
              </a:rPr>
              <a:t>（</a:t>
            </a:r>
            <a:r>
              <a:rPr lang="en-US" altLang="zh-CN" sz="2100">
                <a:latin typeface="宋体" panose="02010600030101010101" pitchFamily="2" charset="-122"/>
                <a:ea typeface="宋体" panose="02010600030101010101" pitchFamily="2" charset="-122"/>
              </a:rPr>
              <a:t>1</a:t>
            </a:r>
            <a:r>
              <a:rPr lang="zh-CN" altLang="en-US" sz="2100">
                <a:latin typeface="宋体" panose="02010600030101010101" pitchFamily="2" charset="-122"/>
                <a:ea typeface="宋体" panose="02010600030101010101" pitchFamily="2" charset="-122"/>
              </a:rPr>
              <a:t>）生活中：</a:t>
            </a:r>
            <a:r>
              <a:rPr lang="zh-CN" altLang="en-US" sz="2100" u="sng">
                <a:latin typeface="宋体" panose="02010600030101010101" pitchFamily="2" charset="-122"/>
                <a:ea typeface="宋体" panose="02010600030101010101" pitchFamily="2" charset="-122"/>
              </a:rPr>
              <a:t>           </a:t>
            </a:r>
          </a:p>
        </p:txBody>
      </p:sp>
      <p:sp>
        <p:nvSpPr>
          <p:cNvPr id="7" name="文本框 6"/>
          <p:cNvSpPr txBox="1"/>
          <p:nvPr/>
        </p:nvSpPr>
        <p:spPr>
          <a:xfrm>
            <a:off x="1582103" y="1010126"/>
            <a:ext cx="4404360" cy="391478"/>
          </a:xfrm>
          <a:prstGeom prst="rect">
            <a:avLst/>
          </a:prstGeom>
          <a:noFill/>
        </p:spPr>
        <p:txBody>
          <a:bodyPr wrap="none" lIns="68580" tIns="34290" rIns="68580" bIns="34290" rtlCol="0" anchor="t">
            <a:spAutoFit/>
          </a:bodyPr>
          <a:lstStyle/>
          <a:p>
            <a:r>
              <a:rPr lang="zh-CN" altLang="en-US" sz="2100">
                <a:latin typeface="宋体" panose="02010600030101010101" pitchFamily="2" charset="-122"/>
                <a:ea typeface="宋体" panose="02010600030101010101" pitchFamily="2" charset="-122"/>
                <a:sym typeface="+mn-ea"/>
              </a:rPr>
              <a:t>含有</a:t>
            </a:r>
            <a:r>
              <a:rPr lang="zh-CN" altLang="en-US" sz="2100">
                <a:solidFill>
                  <a:srgbClr val="FF0000"/>
                </a:solidFill>
                <a:latin typeface="宋体" panose="02010600030101010101" pitchFamily="2" charset="-122"/>
                <a:ea typeface="宋体" panose="02010600030101010101" pitchFamily="2" charset="-122"/>
                <a:sym typeface="+mn-ea"/>
              </a:rPr>
              <a:t>较多可溶性钙、镁化合物</a:t>
            </a:r>
            <a:r>
              <a:rPr lang="zh-CN" altLang="en-US" sz="2100">
                <a:latin typeface="宋体" panose="02010600030101010101" pitchFamily="2" charset="-122"/>
                <a:ea typeface="宋体" panose="02010600030101010101" pitchFamily="2" charset="-122"/>
                <a:sym typeface="+mn-ea"/>
              </a:rPr>
              <a:t>的水。</a:t>
            </a:r>
            <a:endParaRPr lang="zh-CN" altLang="en-US" sz="2100"/>
          </a:p>
        </p:txBody>
      </p:sp>
      <p:sp>
        <p:nvSpPr>
          <p:cNvPr id="8" name="文本框 7"/>
          <p:cNvSpPr txBox="1"/>
          <p:nvPr/>
        </p:nvSpPr>
        <p:spPr>
          <a:xfrm>
            <a:off x="1582103" y="1489710"/>
            <a:ext cx="4937760" cy="391478"/>
          </a:xfrm>
          <a:prstGeom prst="rect">
            <a:avLst/>
          </a:prstGeom>
          <a:noFill/>
        </p:spPr>
        <p:txBody>
          <a:bodyPr wrap="none" lIns="68580" tIns="34290" rIns="68580" bIns="34290" rtlCol="0" anchor="t">
            <a:spAutoFit/>
          </a:bodyPr>
          <a:lstStyle/>
          <a:p>
            <a:r>
              <a:rPr lang="zh-CN" altLang="en-US" sz="2100">
                <a:solidFill>
                  <a:srgbClr val="FF0000"/>
                </a:solidFill>
                <a:latin typeface="宋体" panose="02010600030101010101" pitchFamily="2" charset="-122"/>
                <a:ea typeface="宋体" panose="02010600030101010101" pitchFamily="2" charset="-122"/>
                <a:sym typeface="+mn-ea"/>
              </a:rPr>
              <a:t>不含或含较少可溶性钙、镁化合物</a:t>
            </a:r>
            <a:r>
              <a:rPr lang="zh-CN" altLang="en-US" sz="2100">
                <a:latin typeface="宋体" panose="02010600030101010101" pitchFamily="2" charset="-122"/>
                <a:ea typeface="宋体" panose="02010600030101010101" pitchFamily="2" charset="-122"/>
                <a:sym typeface="+mn-ea"/>
              </a:rPr>
              <a:t>的水。</a:t>
            </a:r>
            <a:endParaRPr lang="zh-CN" altLang="en-US" sz="2100"/>
          </a:p>
        </p:txBody>
      </p:sp>
      <p:sp>
        <p:nvSpPr>
          <p:cNvPr id="10" name="文本框 9"/>
          <p:cNvSpPr txBox="1"/>
          <p:nvPr/>
        </p:nvSpPr>
        <p:spPr>
          <a:xfrm>
            <a:off x="1938337" y="1957864"/>
            <a:ext cx="835806"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肥皂水</a:t>
            </a:r>
          </a:p>
        </p:txBody>
      </p:sp>
      <p:sp>
        <p:nvSpPr>
          <p:cNvPr id="11" name="文本框 10"/>
          <p:cNvSpPr txBox="1"/>
          <p:nvPr/>
        </p:nvSpPr>
        <p:spPr>
          <a:xfrm>
            <a:off x="2988945" y="1957864"/>
            <a:ext cx="835806"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泡沫多</a:t>
            </a:r>
          </a:p>
        </p:txBody>
      </p:sp>
      <p:sp>
        <p:nvSpPr>
          <p:cNvPr id="12" name="文本框 11"/>
          <p:cNvSpPr txBox="1"/>
          <p:nvPr/>
        </p:nvSpPr>
        <p:spPr>
          <a:xfrm>
            <a:off x="5308282" y="2014538"/>
            <a:ext cx="1765548"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泡沫少，有浮渣</a:t>
            </a:r>
          </a:p>
        </p:txBody>
      </p:sp>
      <p:sp>
        <p:nvSpPr>
          <p:cNvPr id="13" name="文本框 12"/>
          <p:cNvSpPr txBox="1"/>
          <p:nvPr/>
        </p:nvSpPr>
        <p:spPr>
          <a:xfrm>
            <a:off x="2744153" y="2933224"/>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煮沸</a:t>
            </a:r>
          </a:p>
        </p:txBody>
      </p:sp>
      <p:sp>
        <p:nvSpPr>
          <p:cNvPr id="14" name="文本框 13"/>
          <p:cNvSpPr txBox="1"/>
          <p:nvPr/>
        </p:nvSpPr>
        <p:spPr>
          <a:xfrm>
            <a:off x="2764155" y="3382328"/>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蒸馏</a:t>
            </a:r>
          </a:p>
        </p:txBody>
      </p:sp>
    </p:spTree>
    <p:extLst>
      <p:ext uri="{BB962C8B-B14F-4D97-AF65-F5344CB8AC3E}">
        <p14:creationId xmlns:p14="http://schemas.microsoft.com/office/powerpoint/2010/main" val="58313273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115717"/>
                                        </p:tgtEl>
                                        <p:attrNameLst>
                                          <p:attrName>style.visibility</p:attrName>
                                        </p:attrNameLst>
                                      </p:cBhvr>
                                      <p:to>
                                        <p:strVal val="visible"/>
                                      </p:to>
                                    </p:set>
                                    <p:animEffect transition="in" filter="fade">
                                      <p:cBhvr>
                                        <p:cTn id="7" dur="2000"/>
                                        <p:tgtEl>
                                          <p:spTgt spid="115717"/>
                                        </p:tgtEl>
                                      </p:cBhvr>
                                    </p:animEffect>
                                    <p:anim calcmode="lin" valueType="num">
                                      <p:cBhvr>
                                        <p:cTn id="8" dur="2000" fill="hold"/>
                                        <p:tgtEl>
                                          <p:spTgt spid="115717"/>
                                        </p:tgtEl>
                                        <p:attrNameLst>
                                          <p:attrName>style.rotation</p:attrName>
                                        </p:attrNameLst>
                                      </p:cBhvr>
                                      <p:tavLst>
                                        <p:tav tm="0">
                                          <p:val>
                                            <p:fltVal val="720"/>
                                          </p:val>
                                        </p:tav>
                                        <p:tav tm="100000">
                                          <p:val>
                                            <p:fltVal val="0"/>
                                          </p:val>
                                        </p:tav>
                                      </p:tavLst>
                                    </p:anim>
                                    <p:anim calcmode="lin" valueType="num">
                                      <p:cBhvr>
                                        <p:cTn id="9" dur="2000" fill="hold"/>
                                        <p:tgtEl>
                                          <p:spTgt spid="115717"/>
                                        </p:tgtEl>
                                        <p:attrNameLst>
                                          <p:attrName>ppt_h</p:attrName>
                                        </p:attrNameLst>
                                      </p:cBhvr>
                                      <p:tavLst>
                                        <p:tav tm="0">
                                          <p:val>
                                            <p:fltVal val="0"/>
                                          </p:val>
                                        </p:tav>
                                        <p:tav tm="100000">
                                          <p:val>
                                            <p:strVal val="#ppt_h"/>
                                          </p:val>
                                        </p:tav>
                                      </p:tavLst>
                                    </p:anim>
                                    <p:anim calcmode="lin" valueType="num">
                                      <p:cBhvr>
                                        <p:cTn id="10" dur="2000" fill="hold"/>
                                        <p:tgtEl>
                                          <p:spTgt spid="115717"/>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afterGroup">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arn(inVertical)">
                                      <p:cBhvr>
                                        <p:cTn id="15" dur="500"/>
                                        <p:tgtEl>
                                          <p:spTgt spid="7"/>
                                        </p:tgtEl>
                                      </p:cBhvr>
                                    </p:animEffect>
                                  </p:childTnLst>
                                </p:cTn>
                              </p:par>
                            </p:childTnLst>
                          </p:cTn>
                        </p:par>
                      </p:childTnLst>
                    </p:cTn>
                  </p:par>
                  <p:par>
                    <p:cTn id="16" fill="hold" nodeType="clickPar">
                      <p:stCondLst>
                        <p:cond delay="indefinite"/>
                      </p:stCondLst>
                      <p:childTnLst>
                        <p:par>
                          <p:cTn id="17" fill="hold" nodeType="afterGroup">
                            <p:stCondLst>
                              <p:cond delay="0"/>
                            </p:stCondLst>
                            <p:childTnLst>
                              <p:par>
                                <p:cTn id="18" presetID="52" presetClass="entr" presetSubtype="0" fill="hold" grpId="0" nodeType="clickEffect">
                                  <p:stCondLst>
                                    <p:cond delay="0"/>
                                  </p:stCondLst>
                                  <p:childTnLst>
                                    <p:set>
                                      <p:cBhvr>
                                        <p:cTn id="19" dur="1" fill="hold">
                                          <p:stCondLst>
                                            <p:cond delay="0"/>
                                          </p:stCondLst>
                                        </p:cTn>
                                        <p:tgtEl>
                                          <p:spTgt spid="115716"/>
                                        </p:tgtEl>
                                        <p:attrNameLst>
                                          <p:attrName>style.visibility</p:attrName>
                                        </p:attrNameLst>
                                      </p:cBhvr>
                                      <p:to>
                                        <p:strVal val="visible"/>
                                      </p:to>
                                    </p:set>
                                    <p:animScale>
                                      <p:cBhvr>
                                        <p:cTn id="20" dur="1000" decel="50000" fill="hold">
                                          <p:stCondLst>
                                            <p:cond delay="0"/>
                                          </p:stCondLst>
                                        </p:cTn>
                                        <p:tgtEl>
                                          <p:spTgt spid="115716"/>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id="21" dur="1000" decel="50000" fill="hold">
                                          <p:stCondLst>
                                            <p:cond delay="0"/>
                                          </p:stCondLst>
                                        </p:cTn>
                                        <p:tgtEl>
                                          <p:spTgt spid="115716"/>
                                        </p:tgtEl>
                                        <p:attrNameLst>
                                          <p:attrName>ppt_x</p:attrName>
                                          <p:attrName>ppt_y</p:attrName>
                                        </p:attrNameLst>
                                      </p:cBhvr>
                                    </p:animMotion>
                                    <p:animEffect transition="in" filter="fade">
                                      <p:cBhvr>
                                        <p:cTn id="22" dur="1000"/>
                                        <p:tgtEl>
                                          <p:spTgt spid="11571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Vertical)">
                                      <p:cBhvr>
                                        <p:cTn id="27" dur="500"/>
                                        <p:tgtEl>
                                          <p:spTgt spid="8"/>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blinds(horizontal)">
                                      <p:cBhvr>
                                        <p:cTn id="32" dur="500"/>
                                        <p:tgtEl>
                                          <p:spTgt spid="4"/>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blinds(horizontal)">
                                      <p:cBhvr>
                                        <p:cTn id="35" dur="500"/>
                                        <p:tgtEl>
                                          <p:spTgt spid="5"/>
                                        </p:tgtEl>
                                      </p:cBhvr>
                                    </p:animEffect>
                                  </p:childTnLst>
                                </p:cTn>
                              </p:par>
                            </p:childTnLst>
                          </p:cTn>
                        </p:par>
                      </p:childTnLst>
                    </p:cTn>
                  </p:par>
                  <p:par>
                    <p:cTn id="36" fill="hold" nodeType="clickPar">
                      <p:stCondLst>
                        <p:cond delay="indefinite"/>
                      </p:stCondLst>
                      <p:childTnLst>
                        <p:par>
                          <p:cTn id="37" fill="hold" nodeType="afterGroup">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barn(inVertical)">
                                      <p:cBhvr>
                                        <p:cTn id="40" dur="500"/>
                                        <p:tgtEl>
                                          <p:spTgt spid="10"/>
                                        </p:tgtEl>
                                      </p:cBhvr>
                                    </p:animEffect>
                                  </p:childTnLst>
                                </p:cTn>
                              </p:par>
                            </p:childTnLst>
                          </p:cTn>
                        </p:par>
                      </p:childTnLst>
                    </p:cTn>
                  </p:par>
                  <p:par>
                    <p:cTn id="41" fill="hold" nodeType="clickPar">
                      <p:stCondLst>
                        <p:cond delay="indefinite"/>
                      </p:stCondLst>
                      <p:childTnLst>
                        <p:par>
                          <p:cTn id="42" fill="hold" nodeType="afterGroup">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barn(inVertical)">
                                      <p:cBhvr>
                                        <p:cTn id="45" dur="500"/>
                                        <p:tgtEl>
                                          <p:spTgt spid="11"/>
                                        </p:tgtEl>
                                      </p:cBhvr>
                                    </p:animEffect>
                                  </p:childTnLst>
                                </p:cTn>
                              </p:par>
                              <p:par>
                                <p:cTn id="46" presetID="16" presetClass="entr" presetSubtype="21" fill="hold" grpId="0" nodeType="with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barn(inVertical)">
                                      <p:cBhvr>
                                        <p:cTn id="48" dur="500"/>
                                        <p:tgtEl>
                                          <p:spTgt spid="12"/>
                                        </p:tgtEl>
                                      </p:cBhvr>
                                    </p:animEffect>
                                  </p:childTnLst>
                                </p:cTn>
                              </p:par>
                            </p:childTnLst>
                          </p:cTn>
                        </p:par>
                      </p:childTnLst>
                    </p:cTn>
                  </p:par>
                  <p:par>
                    <p:cTn id="49" fill="hold" nodeType="clickPar">
                      <p:stCondLst>
                        <p:cond delay="indefinite"/>
                      </p:stCondLst>
                      <p:childTnLst>
                        <p:par>
                          <p:cTn id="50" fill="hold" nodeType="afterGroup">
                            <p:stCondLst>
                              <p:cond delay="0"/>
                            </p:stCondLst>
                            <p:childTnLst>
                              <p:par>
                                <p:cTn id="51" presetID="23" presetClass="entr" presetSubtype="16" fill="hold" grpId="0" nodeType="clickEffect">
                                  <p:stCondLst>
                                    <p:cond delay="0"/>
                                  </p:stCondLst>
                                  <p:childTnLst>
                                    <p:set>
                                      <p:cBhvr>
                                        <p:cTn id="52" dur="1" fill="hold">
                                          <p:stCondLst>
                                            <p:cond delay="0"/>
                                          </p:stCondLst>
                                        </p:cTn>
                                        <p:tgtEl>
                                          <p:spTgt spid="117766"/>
                                        </p:tgtEl>
                                        <p:attrNameLst>
                                          <p:attrName>style.visibility</p:attrName>
                                        </p:attrNameLst>
                                      </p:cBhvr>
                                      <p:to>
                                        <p:strVal val="visible"/>
                                      </p:to>
                                    </p:set>
                                    <p:anim calcmode="lin" valueType="num">
                                      <p:cBhvr>
                                        <p:cTn id="53" dur="500" fill="hold"/>
                                        <p:tgtEl>
                                          <p:spTgt spid="117766"/>
                                        </p:tgtEl>
                                        <p:attrNameLst>
                                          <p:attrName>ppt_w</p:attrName>
                                        </p:attrNameLst>
                                      </p:cBhvr>
                                      <p:tavLst>
                                        <p:tav tm="0">
                                          <p:val>
                                            <p:fltVal val="0"/>
                                          </p:val>
                                        </p:tav>
                                        <p:tav tm="100000">
                                          <p:val>
                                            <p:strVal val="#ppt_w"/>
                                          </p:val>
                                        </p:tav>
                                      </p:tavLst>
                                    </p:anim>
                                    <p:anim calcmode="lin" valueType="num">
                                      <p:cBhvr>
                                        <p:cTn id="54" dur="500" fill="hold"/>
                                        <p:tgtEl>
                                          <p:spTgt spid="117766"/>
                                        </p:tgtEl>
                                        <p:attrNameLst>
                                          <p:attrName>ppt_h</p:attrName>
                                        </p:attrNameLst>
                                      </p:cBhvr>
                                      <p:tavLst>
                                        <p:tav tm="0">
                                          <p:val>
                                            <p:fltVal val="0"/>
                                          </p:val>
                                        </p:tav>
                                        <p:tav tm="100000">
                                          <p:val>
                                            <p:strVal val="#ppt_h"/>
                                          </p:val>
                                        </p:tav>
                                      </p:tavLst>
                                    </p:anim>
                                  </p:childTnLst>
                                </p:cTn>
                              </p:par>
                              <p:par>
                                <p:cTn id="55" presetID="29" presetClass="entr" presetSubtype="0" fill="hold" grpId="0" nodeType="withEffect">
                                  <p:stCondLst>
                                    <p:cond delay="0"/>
                                  </p:stCondLst>
                                  <p:childTnLst>
                                    <p:set>
                                      <p:cBhvr>
                                        <p:cTn id="56" dur="1" fill="hold">
                                          <p:stCondLst>
                                            <p:cond delay="0"/>
                                          </p:stCondLst>
                                        </p:cTn>
                                        <p:tgtEl>
                                          <p:spTgt spid="117769"/>
                                        </p:tgtEl>
                                        <p:attrNameLst>
                                          <p:attrName>style.visibility</p:attrName>
                                        </p:attrNameLst>
                                      </p:cBhvr>
                                      <p:to>
                                        <p:strVal val="visible"/>
                                      </p:to>
                                    </p:set>
                                    <p:anim calcmode="lin" valueType="num">
                                      <p:cBhvr>
                                        <p:cTn id="57" dur="1000" fill="hold"/>
                                        <p:tgtEl>
                                          <p:spTgt spid="117769"/>
                                        </p:tgtEl>
                                        <p:attrNameLst>
                                          <p:attrName>ppt_x</p:attrName>
                                        </p:attrNameLst>
                                      </p:cBhvr>
                                      <p:tavLst>
                                        <p:tav tm="0">
                                          <p:val>
                                            <p:strVal val="#ppt_x-.2"/>
                                          </p:val>
                                        </p:tav>
                                        <p:tav tm="100000">
                                          <p:val>
                                            <p:strVal val="#ppt_x"/>
                                          </p:val>
                                        </p:tav>
                                      </p:tavLst>
                                    </p:anim>
                                    <p:anim calcmode="lin" valueType="num">
                                      <p:cBhvr>
                                        <p:cTn id="58" dur="1000" fill="hold"/>
                                        <p:tgtEl>
                                          <p:spTgt spid="117769"/>
                                        </p:tgtEl>
                                        <p:attrNameLst>
                                          <p:attrName>ppt_y</p:attrName>
                                        </p:attrNameLst>
                                      </p:cBhvr>
                                      <p:tavLst>
                                        <p:tav tm="0">
                                          <p:val>
                                            <p:strVal val="#ppt_y"/>
                                          </p:val>
                                        </p:tav>
                                        <p:tav tm="100000">
                                          <p:val>
                                            <p:strVal val="#ppt_y"/>
                                          </p:val>
                                        </p:tav>
                                      </p:tavLst>
                                    </p:anim>
                                    <p:animEffect transition="in" filter="wipe(right)" prLst="gradientSize: 0.1">
                                      <p:cBhvr>
                                        <p:cTn id="59" dur="1000"/>
                                        <p:tgtEl>
                                          <p:spTgt spid="117769"/>
                                        </p:tgtEl>
                                      </p:cBhvr>
                                    </p:animEffect>
                                  </p:childTnLst>
                                </p:cTn>
                              </p:par>
                              <p:par>
                                <p:cTn id="60" presetID="29" presetClass="entr" presetSubtype="0" fill="hold" grpId="0" nodeType="withEffect">
                                  <p:stCondLst>
                                    <p:cond delay="0"/>
                                  </p:stCondLst>
                                  <p:childTnLst>
                                    <p:set>
                                      <p:cBhvr>
                                        <p:cTn id="61" dur="1" fill="hold">
                                          <p:stCondLst>
                                            <p:cond delay="0"/>
                                          </p:stCondLst>
                                        </p:cTn>
                                        <p:tgtEl>
                                          <p:spTgt spid="117768"/>
                                        </p:tgtEl>
                                        <p:attrNameLst>
                                          <p:attrName>style.visibility</p:attrName>
                                        </p:attrNameLst>
                                      </p:cBhvr>
                                      <p:to>
                                        <p:strVal val="visible"/>
                                      </p:to>
                                    </p:set>
                                    <p:anim calcmode="lin" valueType="num">
                                      <p:cBhvr>
                                        <p:cTn id="62" dur="1000" fill="hold"/>
                                        <p:tgtEl>
                                          <p:spTgt spid="117768"/>
                                        </p:tgtEl>
                                        <p:attrNameLst>
                                          <p:attrName>ppt_x</p:attrName>
                                        </p:attrNameLst>
                                      </p:cBhvr>
                                      <p:tavLst>
                                        <p:tav tm="0">
                                          <p:val>
                                            <p:strVal val="#ppt_x-.2"/>
                                          </p:val>
                                        </p:tav>
                                        <p:tav tm="100000">
                                          <p:val>
                                            <p:strVal val="#ppt_x"/>
                                          </p:val>
                                        </p:tav>
                                      </p:tavLst>
                                    </p:anim>
                                    <p:anim calcmode="lin" valueType="num">
                                      <p:cBhvr>
                                        <p:cTn id="63" dur="1000" fill="hold"/>
                                        <p:tgtEl>
                                          <p:spTgt spid="117768"/>
                                        </p:tgtEl>
                                        <p:attrNameLst>
                                          <p:attrName>ppt_y</p:attrName>
                                        </p:attrNameLst>
                                      </p:cBhvr>
                                      <p:tavLst>
                                        <p:tav tm="0">
                                          <p:val>
                                            <p:strVal val="#ppt_y"/>
                                          </p:val>
                                        </p:tav>
                                        <p:tav tm="100000">
                                          <p:val>
                                            <p:strVal val="#ppt_y"/>
                                          </p:val>
                                        </p:tav>
                                      </p:tavLst>
                                    </p:anim>
                                    <p:animEffect transition="in" filter="wipe(right)" prLst="gradientSize: 0.1">
                                      <p:cBhvr>
                                        <p:cTn id="64" dur="1000"/>
                                        <p:tgtEl>
                                          <p:spTgt spid="117768"/>
                                        </p:tgtEl>
                                      </p:cBhvr>
                                    </p:animEffect>
                                  </p:childTnLst>
                                </p:cTn>
                              </p:par>
                            </p:childTnLst>
                          </p:cTn>
                        </p:par>
                      </p:childTnLst>
                    </p:cTn>
                  </p:par>
                  <p:par>
                    <p:cTn id="65" fill="hold" nodeType="clickPar">
                      <p:stCondLst>
                        <p:cond delay="indefinite"/>
                      </p:stCondLst>
                      <p:childTnLst>
                        <p:par>
                          <p:cTn id="66" fill="hold" nodeType="afterGroup">
                            <p:stCondLst>
                              <p:cond delay="0"/>
                            </p:stCondLst>
                            <p:childTnLst>
                              <p:par>
                                <p:cTn id="67" presetID="16" presetClass="entr" presetSubtype="21" fill="hold" grpId="0" nodeType="clickEffect">
                                  <p:stCondLst>
                                    <p:cond delay="0"/>
                                  </p:stCondLst>
                                  <p:childTnLst>
                                    <p:set>
                                      <p:cBhvr>
                                        <p:cTn id="68" dur="1" fill="hold">
                                          <p:stCondLst>
                                            <p:cond delay="0"/>
                                          </p:stCondLst>
                                        </p:cTn>
                                        <p:tgtEl>
                                          <p:spTgt spid="13"/>
                                        </p:tgtEl>
                                        <p:attrNameLst>
                                          <p:attrName>style.visibility</p:attrName>
                                        </p:attrNameLst>
                                      </p:cBhvr>
                                      <p:to>
                                        <p:strVal val="visible"/>
                                      </p:to>
                                    </p:set>
                                    <p:animEffect transition="in" filter="barn(inVertical)">
                                      <p:cBhvr>
                                        <p:cTn id="69" dur="500"/>
                                        <p:tgtEl>
                                          <p:spTgt spid="13"/>
                                        </p:tgtEl>
                                      </p:cBhvr>
                                    </p:animEffect>
                                  </p:childTnLst>
                                </p:cTn>
                              </p:par>
                              <p:par>
                                <p:cTn id="70" presetID="16" presetClass="entr" presetSubtype="21" fill="hold" grpId="0" nodeType="withEffect">
                                  <p:stCondLst>
                                    <p:cond delay="0"/>
                                  </p:stCondLst>
                                  <p:childTnLst>
                                    <p:set>
                                      <p:cBhvr>
                                        <p:cTn id="71" dur="1" fill="hold">
                                          <p:stCondLst>
                                            <p:cond delay="0"/>
                                          </p:stCondLst>
                                        </p:cTn>
                                        <p:tgtEl>
                                          <p:spTgt spid="14"/>
                                        </p:tgtEl>
                                        <p:attrNameLst>
                                          <p:attrName>style.visibility</p:attrName>
                                        </p:attrNameLst>
                                      </p:cBhvr>
                                      <p:to>
                                        <p:strVal val="visible"/>
                                      </p:to>
                                    </p:set>
                                    <p:animEffect transition="in" filter="barn(inVertical)">
                                      <p:cBhvr>
                                        <p:cTn id="7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6" grpId="0"/>
      <p:bldP spid="115717" grpId="0"/>
      <p:bldP spid="4" grpId="0"/>
      <p:bldP spid="5" grpId="0"/>
      <p:bldP spid="117766" grpId="0"/>
      <p:bldP spid="117768" grpId="0"/>
      <p:bldP spid="117769" grpId="0"/>
      <p:bldP spid="7" grpId="0"/>
      <p:bldP spid="8" grpId="0"/>
      <p:bldP spid="10" grpId="0"/>
      <p:bldP spid="11" grpId="0"/>
      <p:bldP spid="12" grpId="0"/>
      <p:bldP spid="13"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本框 10"/>
          <p:cNvSpPr txBox="1"/>
          <p:nvPr/>
        </p:nvSpPr>
        <p:spPr>
          <a:xfrm>
            <a:off x="2675193" y="999325"/>
            <a:ext cx="1152878" cy="39241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none" lIns="34289" tIns="34289" rIns="34289" bIns="34289" numCol="1" spcCol="28575" rtlCol="0" anchor="t">
            <a:spAutoFit/>
          </a:bodyPr>
          <a:lstStyle/>
          <a:p>
            <a:pPr defTabSz="685800" latinLnBrk="1" hangingPunct="0">
              <a:spcBef>
                <a:spcPct val="0"/>
              </a:spcBef>
              <a:spcAft>
                <a:spcPct val="0"/>
              </a:spcAft>
              <a:defRPr/>
            </a:pPr>
            <a:r>
              <a:rPr lang="zh-CN" altLang="en-US" sz="2100" b="1" kern="0">
                <a:solidFill>
                  <a:schemeClr val="accent1">
                    <a:lumMod val="75000"/>
                  </a:schemeClr>
                </a:solidFill>
                <a:latin typeface="宋体" panose="02010600030101010101" pitchFamily="2" charset="-122"/>
                <a:ea typeface="宋体" panose="02010600030101010101" pitchFamily="2" charset="-122"/>
                <a:cs typeface="Arial"/>
                <a:sym typeface="Arial"/>
              </a:rPr>
              <a:t>知识框架</a:t>
            </a:r>
          </a:p>
        </p:txBody>
      </p:sp>
      <p:cxnSp>
        <p:nvCxnSpPr>
          <p:cNvPr id="12" name="直接连接符 11"/>
          <p:cNvCxnSpPr/>
          <p:nvPr/>
        </p:nvCxnSpPr>
        <p:spPr>
          <a:xfrm>
            <a:off x="2573223" y="1367198"/>
            <a:ext cx="3501829" cy="0"/>
          </a:xfrm>
          <a:prstGeom prst="line">
            <a:avLst/>
          </a:prstGeom>
          <a:noFill/>
          <a:ln w="28575" cap="flat" cmpd="sng">
            <a:solidFill>
              <a:schemeClr val="accent1">
                <a:lumMod val="75000"/>
              </a:schemeClr>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5" name="文本框 14"/>
          <p:cNvSpPr txBox="1"/>
          <p:nvPr/>
        </p:nvSpPr>
        <p:spPr>
          <a:xfrm>
            <a:off x="2669002" y="2006117"/>
            <a:ext cx="1152878" cy="39241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none" lIns="34289" tIns="34289" rIns="34289" bIns="34289" numCol="1" spcCol="28575" rtlCol="0" anchor="t">
            <a:spAutoFit/>
          </a:bodyPr>
          <a:lstStyle/>
          <a:p>
            <a:pPr defTabSz="685800" latinLnBrk="1" hangingPunct="0">
              <a:spcBef>
                <a:spcPct val="0"/>
              </a:spcBef>
              <a:spcAft>
                <a:spcPct val="0"/>
              </a:spcAft>
              <a:defRPr/>
            </a:pPr>
            <a:r>
              <a:rPr lang="zh-CN" altLang="en-US" sz="2100" b="1" kern="0">
                <a:solidFill>
                  <a:schemeClr val="accent1">
                    <a:lumMod val="75000"/>
                  </a:schemeClr>
                </a:solidFill>
                <a:latin typeface="宋体" panose="02010600030101010101" pitchFamily="2" charset="-122"/>
                <a:ea typeface="宋体" panose="02010600030101010101" pitchFamily="2" charset="-122"/>
                <a:cs typeface="Arial"/>
                <a:sym typeface="Arial"/>
              </a:rPr>
              <a:t>考点讲练</a:t>
            </a:r>
          </a:p>
        </p:txBody>
      </p:sp>
      <p:cxnSp>
        <p:nvCxnSpPr>
          <p:cNvPr id="16" name="直接连接符 15"/>
          <p:cNvCxnSpPr/>
          <p:nvPr/>
        </p:nvCxnSpPr>
        <p:spPr>
          <a:xfrm>
            <a:off x="2560840" y="2373990"/>
            <a:ext cx="3501829" cy="0"/>
          </a:xfrm>
          <a:prstGeom prst="line">
            <a:avLst/>
          </a:prstGeom>
          <a:noFill/>
          <a:ln w="28575" cap="flat" cmpd="sng">
            <a:solidFill>
              <a:schemeClr val="accent1">
                <a:lumMod val="75000"/>
              </a:schemeClr>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8" name="椭圆 7"/>
          <p:cNvSpPr/>
          <p:nvPr/>
        </p:nvSpPr>
        <p:spPr>
          <a:xfrm>
            <a:off x="1858800" y="843450"/>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01</a:t>
            </a:r>
            <a:endParaRPr lang="zh-CN" altLang="en-US" sz="2700" b="1">
              <a:solidFill>
                <a:srgbClr val="0070C0"/>
              </a:solidFill>
            </a:endParaRPr>
          </a:p>
        </p:txBody>
      </p:sp>
      <p:sp>
        <p:nvSpPr>
          <p:cNvPr id="4" name="文本框 3"/>
          <p:cNvSpPr txBox="1"/>
          <p:nvPr/>
        </p:nvSpPr>
        <p:spPr>
          <a:xfrm>
            <a:off x="2669002" y="3024816"/>
            <a:ext cx="1152878" cy="39241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none" lIns="34289" tIns="34289" rIns="34289" bIns="34289" numCol="1" spcCol="28575" rtlCol="0" anchor="t">
            <a:spAutoFit/>
          </a:bodyPr>
          <a:lstStyle/>
          <a:p>
            <a:pPr defTabSz="685800" latinLnBrk="1" hangingPunct="0">
              <a:spcBef>
                <a:spcPct val="0"/>
              </a:spcBef>
              <a:spcAft>
                <a:spcPct val="0"/>
              </a:spcAft>
              <a:defRPr/>
            </a:pPr>
            <a:r>
              <a:rPr lang="zh-CN" altLang="en-US" sz="2100" b="1" kern="0">
                <a:solidFill>
                  <a:schemeClr val="accent1">
                    <a:lumMod val="75000"/>
                  </a:schemeClr>
                </a:solidFill>
                <a:latin typeface="宋体" panose="02010600030101010101" pitchFamily="2" charset="-122"/>
                <a:ea typeface="宋体" panose="02010600030101010101" pitchFamily="2" charset="-122"/>
                <a:cs typeface="Arial"/>
                <a:sym typeface="Arial"/>
              </a:rPr>
              <a:t>难点突破</a:t>
            </a:r>
          </a:p>
        </p:txBody>
      </p:sp>
      <p:cxnSp>
        <p:nvCxnSpPr>
          <p:cNvPr id="5" name="直接连接符 4"/>
          <p:cNvCxnSpPr/>
          <p:nvPr/>
        </p:nvCxnSpPr>
        <p:spPr>
          <a:xfrm>
            <a:off x="2560840" y="3392689"/>
            <a:ext cx="3501829" cy="0"/>
          </a:xfrm>
          <a:prstGeom prst="line">
            <a:avLst/>
          </a:prstGeom>
          <a:noFill/>
          <a:ln w="28575" cap="flat" cmpd="sng">
            <a:solidFill>
              <a:schemeClr val="accent1">
                <a:lumMod val="75000"/>
              </a:schemeClr>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7" name="文本框 6"/>
          <p:cNvSpPr txBox="1"/>
          <p:nvPr/>
        </p:nvSpPr>
        <p:spPr>
          <a:xfrm>
            <a:off x="2669002" y="4068756"/>
            <a:ext cx="1152878" cy="39241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none" lIns="34289" tIns="34289" rIns="34289" bIns="34289" numCol="1" spcCol="28575" rtlCol="0" anchor="t">
            <a:spAutoFit/>
          </a:bodyPr>
          <a:lstStyle/>
          <a:p>
            <a:pPr defTabSz="685800" latinLnBrk="1" hangingPunct="0">
              <a:spcBef>
                <a:spcPct val="0"/>
              </a:spcBef>
              <a:spcAft>
                <a:spcPct val="0"/>
              </a:spcAft>
              <a:defRPr/>
            </a:pPr>
            <a:r>
              <a:rPr lang="zh-CN" altLang="en-US" sz="2100" b="1" kern="0">
                <a:solidFill>
                  <a:schemeClr val="accent1">
                    <a:lumMod val="75000"/>
                  </a:schemeClr>
                </a:solidFill>
                <a:latin typeface="宋体" panose="02010600030101010101" pitchFamily="2" charset="-122"/>
                <a:ea typeface="宋体" panose="02010600030101010101" pitchFamily="2" charset="-122"/>
                <a:cs typeface="Arial"/>
                <a:sym typeface="Arial"/>
              </a:rPr>
              <a:t>趁热打铁</a:t>
            </a:r>
          </a:p>
        </p:txBody>
      </p:sp>
      <p:cxnSp>
        <p:nvCxnSpPr>
          <p:cNvPr id="9" name="直接连接符 8"/>
          <p:cNvCxnSpPr/>
          <p:nvPr/>
        </p:nvCxnSpPr>
        <p:spPr>
          <a:xfrm>
            <a:off x="2560840" y="4436629"/>
            <a:ext cx="3501829" cy="0"/>
          </a:xfrm>
          <a:prstGeom prst="line">
            <a:avLst/>
          </a:prstGeom>
          <a:noFill/>
          <a:ln w="28575" cap="flat" cmpd="sng">
            <a:solidFill>
              <a:schemeClr val="accent1">
                <a:lumMod val="75000"/>
              </a:schemeClr>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3" name="椭圆 12"/>
          <p:cNvSpPr/>
          <p:nvPr/>
        </p:nvSpPr>
        <p:spPr>
          <a:xfrm>
            <a:off x="1858800" y="1850243"/>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a:t>
            </a:r>
            <a:r>
              <a:rPr lang="en-US" sz="2700" b="1">
                <a:solidFill>
                  <a:srgbClr val="0070C0"/>
                </a:solidFill>
              </a:rPr>
              <a:t>2</a:t>
            </a:r>
            <a:endParaRPr lang="en-US" sz="2700" b="1">
              <a:solidFill>
                <a:srgbClr val="0070C0"/>
              </a:solidFill>
            </a:endParaRPr>
          </a:p>
        </p:txBody>
      </p:sp>
      <p:sp>
        <p:nvSpPr>
          <p:cNvPr id="14" name="椭圆 13"/>
          <p:cNvSpPr/>
          <p:nvPr/>
        </p:nvSpPr>
        <p:spPr>
          <a:xfrm>
            <a:off x="1858800" y="2868941"/>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03</a:t>
            </a:r>
            <a:endParaRPr lang="zh-CN" altLang="en-US" sz="2700" b="1">
              <a:solidFill>
                <a:srgbClr val="0070C0"/>
              </a:solidFill>
            </a:endParaRPr>
          </a:p>
        </p:txBody>
      </p:sp>
      <p:sp>
        <p:nvSpPr>
          <p:cNvPr id="17" name="椭圆 16"/>
          <p:cNvSpPr/>
          <p:nvPr/>
        </p:nvSpPr>
        <p:spPr>
          <a:xfrm>
            <a:off x="1858800" y="3912881"/>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04</a:t>
            </a:r>
            <a:endParaRPr lang="zh-CN" altLang="en-US" sz="2700" b="1">
              <a:solidFill>
                <a:srgbClr val="0070C0"/>
              </a:solidFill>
            </a:endParaRPr>
          </a:p>
        </p:txBody>
      </p:sp>
    </p:spTree>
    <p:extLst>
      <p:ext uri="{BB962C8B-B14F-4D97-AF65-F5344CB8AC3E}">
        <p14:creationId xmlns:p14="http://schemas.microsoft.com/office/powerpoint/2010/main" val="148899274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02" name="文本框 101"/>
          <p:cNvSpPr txBox="1"/>
          <p:nvPr/>
        </p:nvSpPr>
        <p:spPr>
          <a:xfrm>
            <a:off x="285750" y="891540"/>
            <a:ext cx="8125778" cy="2977039"/>
          </a:xfrm>
          <a:prstGeom prst="rect">
            <a:avLst/>
          </a:prstGeom>
          <a:noFill/>
          <a:ln w="9525">
            <a:noFill/>
          </a:ln>
        </p:spPr>
        <p:txBody>
          <a:bodyPr wrap="square" lIns="68580" tIns="34290" rIns="68580" bIns="34290">
            <a:spAutoFit/>
          </a:bodyPr>
          <a:lstStyle/>
          <a:p>
            <a:pPr marL="130016" indent="-130016">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咸宁）水是我们日常生活必不可少的物质，下列有关水的说法正确的是（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．鉴别软水和硬水：加入肥皂水，振荡，泡沫较多的是硬水</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．湿衣服晾晒一段时间后变干，说明水分子在不断运动</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．电解水实验中，正负极产生的气体体积之比约为</a:t>
            </a: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1	D</a:t>
            </a:r>
            <a:r>
              <a:rPr lang="zh-CN" altLang="en-US" sz="2100">
                <a:latin typeface="宋体" panose="02010600030101010101" pitchFamily="2" charset="-122"/>
                <a:ea typeface="宋体" panose="02010600030101010101" pitchFamily="2" charset="-122"/>
                <a:cs typeface="宋体" panose="02010600030101010101" pitchFamily="2" charset="-122"/>
              </a:rPr>
              <a:t>．地球表面约</a:t>
            </a:r>
            <a:r>
              <a:rPr lang="en-US" sz="2100">
                <a:latin typeface="宋体" panose="02010600030101010101" pitchFamily="2" charset="-122"/>
                <a:ea typeface="宋体" panose="02010600030101010101" pitchFamily="2" charset="-122"/>
                <a:cs typeface="宋体" panose="02010600030101010101" pitchFamily="2" charset="-122"/>
              </a:rPr>
              <a:t>71%</a:t>
            </a:r>
            <a:r>
              <a:rPr lang="zh-CN" altLang="en-US" sz="2100">
                <a:latin typeface="宋体" panose="02010600030101010101" pitchFamily="2" charset="-122"/>
                <a:ea typeface="宋体" panose="02010600030101010101" pitchFamily="2" charset="-122"/>
                <a:cs typeface="宋体" panose="02010600030101010101" pitchFamily="2" charset="-122"/>
              </a:rPr>
              <a:t>被水覆盖着，所以不必节约用水
</a:t>
            </a:r>
            <a:endParaRPr lang="zh-CN" altLang="en-US" sz="2100">
              <a:latin typeface="宋体" panose="02010600030101010101" pitchFamily="2" charset="-122"/>
              <a:cs typeface="宋体" panose="02010600030101010101" pitchFamily="2" charset="-122"/>
            </a:endParaRPr>
          </a:p>
        </p:txBody>
      </p:sp>
      <p:sp>
        <p:nvSpPr>
          <p:cNvPr id="3" name="文本框 2"/>
          <p:cNvSpPr txBox="1"/>
          <p:nvPr/>
        </p:nvSpPr>
        <p:spPr>
          <a:xfrm>
            <a:off x="285750" y="500062"/>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【巩固训练】</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6" name="Rectangle 12"/>
          <p:cNvSpPr/>
          <p:nvPr/>
        </p:nvSpPr>
        <p:spPr>
          <a:xfrm>
            <a:off x="2185512" y="1453754"/>
            <a:ext cx="274755" cy="553998"/>
          </a:xfrm>
          <a:prstGeom prst="rect">
            <a:avLst/>
          </a:prstGeom>
          <a:noFill/>
          <a:ln w="9525">
            <a:noFill/>
          </a:ln>
        </p:spPr>
        <p:txBody>
          <a:bodyPr wrap="none" lIns="68580" tIns="34290" rIns="68580" bIns="34290">
            <a:spAutoFit/>
          </a:bodyPr>
          <a:lstStyle/>
          <a:p>
            <a:pPr algn="l" fontAlgn="auto">
              <a:lnSpc>
                <a:spcPct val="150000"/>
              </a:lnSpc>
            </a:pPr>
            <a:r>
              <a:rPr lang="en-US" altLang="zh-CN" sz="2100" b="1">
                <a:solidFill>
                  <a:srgbClr val="FF0000"/>
                </a:solidFill>
                <a:latin typeface="宋体" panose="02010600030101010101" pitchFamily="2" charset="-122"/>
                <a:ea typeface="宋体" panose="02010600030101010101" pitchFamily="2" charset="-122"/>
              </a:rPr>
              <a:t>B</a:t>
            </a:r>
          </a:p>
        </p:txBody>
      </p:sp>
    </p:spTree>
    <p:extLst>
      <p:ext uri="{BB962C8B-B14F-4D97-AF65-F5344CB8AC3E}">
        <p14:creationId xmlns:p14="http://schemas.microsoft.com/office/powerpoint/2010/main" val="196223956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3" name="文本框 2"/>
          <p:cNvSpPr txBox="1"/>
          <p:nvPr/>
        </p:nvSpPr>
        <p:spPr>
          <a:xfrm>
            <a:off x="284798" y="555307"/>
            <a:ext cx="5266849"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考点四：氢气的燃烧实验</a:t>
            </a:r>
            <a:r>
              <a:rPr lang="en-US" altLang="zh-CN" sz="2100" b="1" kern="0">
                <a:latin typeface="宋体" panose="02010600030101010101" pitchFamily="2" charset="-122"/>
                <a:ea typeface="宋体" panose="02010600030101010101" pitchFamily="2" charset="-122"/>
                <a:cs typeface="Arial"/>
                <a:sym typeface="Arial"/>
              </a:rPr>
              <a:t>——</a:t>
            </a:r>
            <a:r>
              <a:rPr lang="zh-CN" altLang="en-US" sz="2100" b="1" kern="0">
                <a:latin typeface="宋体" panose="02010600030101010101" pitchFamily="2" charset="-122"/>
                <a:ea typeface="宋体" panose="02010600030101010101" pitchFamily="2" charset="-122"/>
                <a:cs typeface="Arial"/>
                <a:sym typeface="Arial"/>
              </a:rPr>
              <a:t>水的合成</a:t>
            </a:r>
          </a:p>
        </p:txBody>
      </p:sp>
      <p:sp>
        <p:nvSpPr>
          <p:cNvPr id="6" name="文本框 5"/>
          <p:cNvSpPr txBox="1"/>
          <p:nvPr/>
        </p:nvSpPr>
        <p:spPr>
          <a:xfrm>
            <a:off x="464344" y="855821"/>
            <a:ext cx="6568916" cy="649605"/>
          </a:xfrm>
          <a:prstGeom prst="rect">
            <a:avLst/>
          </a:prstGeom>
          <a:noFill/>
        </p:spPr>
        <p:txBody>
          <a:bodyPr wrap="square" lIns="68580" tIns="34290" rIns="68580" bIns="34290" rtlCol="0" anchor="t">
            <a:spAutoFit/>
          </a:bodyPr>
          <a:lstStyle/>
          <a:p>
            <a:pPr marL="257175" indent="-257175" eaLnBrk="0" hangingPunct="0">
              <a:lnSpc>
                <a:spcPct val="180000"/>
              </a:lnSpc>
              <a:spcBef>
                <a:spcPct val="20000"/>
              </a:spcBef>
            </a:pPr>
            <a:r>
              <a:rPr lang="en-US" altLang="zh-CN" sz="2100" b="1">
                <a:solidFill>
                  <a:srgbClr val="FF0000"/>
                </a:solidFill>
                <a:latin typeface="宋体" panose="02010600030101010101" pitchFamily="2" charset="-122"/>
                <a:ea typeface="宋体" panose="02010600030101010101" pitchFamily="2" charset="-122"/>
                <a:sym typeface="+mn-ea"/>
              </a:rPr>
              <a:t>1.</a:t>
            </a:r>
            <a:r>
              <a:rPr lang="zh-CN" altLang="en-US" sz="2100" b="1">
                <a:solidFill>
                  <a:srgbClr val="FF0000"/>
                </a:solidFill>
                <a:latin typeface="宋体" panose="02010600030101010101" pitchFamily="2" charset="-122"/>
                <a:ea typeface="宋体" panose="02010600030101010101" pitchFamily="2" charset="-122"/>
                <a:sym typeface="+mn-ea"/>
              </a:rPr>
              <a:t>氢气的物理性质：</a:t>
            </a:r>
            <a:endParaRPr lang="zh-CN" altLang="en-US" sz="2100">
              <a:latin typeface="宋体" panose="02010600030101010101" pitchFamily="2" charset="-122"/>
              <a:ea typeface="宋体" panose="02010600030101010101" pitchFamily="2" charset="-122"/>
            </a:endParaRPr>
          </a:p>
        </p:txBody>
      </p:sp>
      <p:sp>
        <p:nvSpPr>
          <p:cNvPr id="8" name="文本框 7"/>
          <p:cNvSpPr txBox="1"/>
          <p:nvPr/>
        </p:nvSpPr>
        <p:spPr>
          <a:xfrm>
            <a:off x="778193" y="1505426"/>
            <a:ext cx="7738110" cy="391478"/>
          </a:xfrm>
          <a:prstGeom prst="rect">
            <a:avLst/>
          </a:prstGeom>
          <a:noFill/>
        </p:spPr>
        <p:txBody>
          <a:bodyPr wrap="none" lIns="68580" tIns="34290" rIns="68580" bIns="34290" rtlCol="0" anchor="t">
            <a:spAutoFit/>
          </a:bodyPr>
          <a:lstStyle/>
          <a:p>
            <a:r>
              <a:rPr lang="zh-CN" altLang="en-US" sz="2100">
                <a:latin typeface="宋体" panose="02010600030101010101" pitchFamily="2" charset="-122"/>
                <a:ea typeface="宋体" panose="02010600030101010101" pitchFamily="2" charset="-122"/>
                <a:sym typeface="+mn-ea"/>
              </a:rPr>
              <a:t>氢气是</a:t>
            </a:r>
            <a:r>
              <a:rPr lang="zh-CN" altLang="en-US" sz="2100" u="sng">
                <a:latin typeface="宋体" panose="02010600030101010101" pitchFamily="2" charset="-122"/>
                <a:ea typeface="宋体" panose="02010600030101010101" pitchFamily="2" charset="-122"/>
                <a:sym typeface="+mn-ea"/>
              </a:rPr>
              <a:t>      </a:t>
            </a:r>
            <a:r>
              <a:rPr lang="zh-CN" altLang="en-US" sz="2100">
                <a:latin typeface="宋体" panose="02010600030101010101" pitchFamily="2" charset="-122"/>
                <a:ea typeface="宋体" panose="02010600030101010101" pitchFamily="2" charset="-122"/>
                <a:sym typeface="+mn-ea"/>
              </a:rPr>
              <a:t>、</a:t>
            </a:r>
            <a:r>
              <a:rPr lang="zh-CN" altLang="en-US" sz="2100" u="sng">
                <a:latin typeface="宋体" panose="02010600030101010101" pitchFamily="2" charset="-122"/>
                <a:ea typeface="宋体" panose="02010600030101010101" pitchFamily="2" charset="-122"/>
                <a:sym typeface="+mn-ea"/>
              </a:rPr>
              <a:t>       </a:t>
            </a:r>
            <a:r>
              <a:rPr lang="zh-CN" altLang="en-US" sz="2100">
                <a:latin typeface="宋体" panose="02010600030101010101" pitchFamily="2" charset="-122"/>
                <a:ea typeface="宋体" panose="02010600030101010101" pitchFamily="2" charset="-122"/>
                <a:sym typeface="+mn-ea"/>
              </a:rPr>
              <a:t>的气体，</a:t>
            </a:r>
            <a:r>
              <a:rPr lang="zh-CN" altLang="en-US" sz="2100" u="sng">
                <a:latin typeface="宋体" panose="02010600030101010101" pitchFamily="2" charset="-122"/>
                <a:ea typeface="宋体" panose="02010600030101010101" pitchFamily="2" charset="-122"/>
                <a:sym typeface="+mn-ea"/>
              </a:rPr>
              <a:t>    </a:t>
            </a:r>
            <a:r>
              <a:rPr lang="zh-CN" altLang="en-US" sz="2100">
                <a:latin typeface="宋体" panose="02010600030101010101" pitchFamily="2" charset="-122"/>
                <a:ea typeface="宋体" panose="02010600030101010101" pitchFamily="2" charset="-122"/>
                <a:sym typeface="+mn-ea"/>
              </a:rPr>
              <a:t>溶于水，密度比空气</a:t>
            </a:r>
            <a:r>
              <a:rPr lang="zh-CN" altLang="en-US" sz="2100" u="sng">
                <a:latin typeface="宋体" panose="02010600030101010101" pitchFamily="2" charset="-122"/>
                <a:ea typeface="宋体" panose="02010600030101010101" pitchFamily="2" charset="-122"/>
                <a:sym typeface="+mn-ea"/>
              </a:rPr>
              <a:t>    </a:t>
            </a:r>
            <a:r>
              <a:rPr lang="zh-CN" altLang="en-US" sz="2100">
                <a:latin typeface="宋体" panose="02010600030101010101" pitchFamily="2" charset="-122"/>
                <a:ea typeface="宋体" panose="02010600030101010101" pitchFamily="2" charset="-122"/>
                <a:sym typeface="+mn-ea"/>
              </a:rPr>
              <a:t>。</a:t>
            </a:r>
            <a:endParaRPr lang="zh-CN" altLang="en-US" sz="2100"/>
          </a:p>
        </p:txBody>
      </p:sp>
      <p:sp>
        <p:nvSpPr>
          <p:cNvPr id="9" name="文本框 8"/>
          <p:cNvSpPr txBox="1"/>
          <p:nvPr/>
        </p:nvSpPr>
        <p:spPr>
          <a:xfrm>
            <a:off x="464344" y="1782604"/>
            <a:ext cx="6568916" cy="649605"/>
          </a:xfrm>
          <a:prstGeom prst="rect">
            <a:avLst/>
          </a:prstGeom>
          <a:noFill/>
        </p:spPr>
        <p:txBody>
          <a:bodyPr wrap="square" lIns="68580" tIns="34290" rIns="68580" bIns="34290" rtlCol="0" anchor="t">
            <a:spAutoFit/>
          </a:bodyPr>
          <a:lstStyle/>
          <a:p>
            <a:pPr marL="257175" indent="-257175" eaLnBrk="0" hangingPunct="0">
              <a:lnSpc>
                <a:spcPct val="180000"/>
              </a:lnSpc>
              <a:spcBef>
                <a:spcPct val="20000"/>
              </a:spcBef>
            </a:pPr>
            <a:r>
              <a:rPr lang="en-US" altLang="zh-CN" sz="2100" b="1">
                <a:solidFill>
                  <a:srgbClr val="FF0000"/>
                </a:solidFill>
                <a:latin typeface="宋体" panose="02010600030101010101" pitchFamily="2" charset="-122"/>
                <a:ea typeface="宋体" panose="02010600030101010101" pitchFamily="2" charset="-122"/>
                <a:sym typeface="+mn-ea"/>
              </a:rPr>
              <a:t>2.</a:t>
            </a:r>
            <a:r>
              <a:rPr lang="zh-CN" altLang="en-US" sz="2100" b="1">
                <a:solidFill>
                  <a:srgbClr val="FF0000"/>
                </a:solidFill>
                <a:latin typeface="宋体" panose="02010600030101010101" pitchFamily="2" charset="-122"/>
                <a:ea typeface="宋体" panose="02010600030101010101" pitchFamily="2" charset="-122"/>
                <a:sym typeface="+mn-ea"/>
              </a:rPr>
              <a:t>氢气的化学性质：</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氢气具有</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性。</a:t>
            </a:r>
            <a:endParaRPr lang="zh-CN" altLang="en-US" sz="2100">
              <a:latin typeface="宋体" panose="02010600030101010101" pitchFamily="2" charset="-122"/>
              <a:ea typeface="宋体" panose="02010600030101010101" pitchFamily="2" charset="-122"/>
            </a:endParaRPr>
          </a:p>
        </p:txBody>
      </p:sp>
      <p:sp>
        <p:nvSpPr>
          <p:cNvPr id="10" name="文本框 9"/>
          <p:cNvSpPr txBox="1"/>
          <p:nvPr/>
        </p:nvSpPr>
        <p:spPr>
          <a:xfrm>
            <a:off x="611981" y="2321243"/>
            <a:ext cx="7920038" cy="1522571"/>
          </a:xfrm>
          <a:prstGeom prst="rect">
            <a:avLst/>
          </a:prstGeom>
          <a:noFill/>
        </p:spPr>
        <p:txBody>
          <a:bodyPr wrap="square" lIns="68580" tIns="34290" rIns="68580" bIns="34290" rtlCol="0" anchor="t">
            <a:spAutoFit/>
          </a:bodyPr>
          <a:lstStyle/>
          <a:p>
            <a:pPr marL="257175" indent="-257175" eaLnBrk="0" hangingPunct="0">
              <a:lnSpc>
                <a:spcPct val="150000"/>
              </a:lnSpc>
              <a:spcBef>
                <a:spcPct val="0"/>
              </a:spcBef>
            </a:pP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1</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）氢气的燃烧</a:t>
            </a:r>
          </a:p>
          <a:p>
            <a:pPr marL="257175" indent="-257175" eaLnBrk="0" hangingPunct="0">
              <a:lnSpc>
                <a:spcPct val="150000"/>
              </a:lnSpc>
              <a:spcBef>
                <a:spcPct val="0"/>
              </a:spcBef>
            </a:pPr>
            <a:r>
              <a:rPr lang="en-US" sz="2100">
                <a:latin typeface="宋体" panose="02010600030101010101" pitchFamily="2" charset="-122"/>
                <a:ea typeface="宋体" panose="02010600030101010101" pitchFamily="2" charset="-122"/>
                <a:cs typeface="宋体" panose="02010600030101010101" pitchFamily="2" charset="-122"/>
                <a:sym typeface="+mn-ea"/>
              </a:rPr>
              <a:t>  ①</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燃烧现象：纯净的氢气</a:t>
            </a: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安静的燃烧，</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火焰呈</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a:latin typeface="宋体" panose="02010600030101010101" pitchFamily="2" charset="-122"/>
                <a:ea typeface="宋体" panose="02010600030101010101" pitchFamily="2" charset="-122"/>
                <a:sym typeface="+mn-ea"/>
              </a:rPr>
              <a:t>烧杯壁上有</a:t>
            </a:r>
            <a:r>
              <a:rPr lang="zh-CN" altLang="en-US" sz="2100" u="sng">
                <a:latin typeface="宋体" panose="02010600030101010101" pitchFamily="2" charset="-122"/>
                <a:ea typeface="宋体" panose="02010600030101010101" pitchFamily="2" charset="-122"/>
                <a:sym typeface="+mn-ea"/>
              </a:rPr>
              <a:t>      </a:t>
            </a:r>
            <a:r>
              <a:rPr lang="zh-CN" altLang="en-US" sz="2100">
                <a:latin typeface="宋体" panose="02010600030101010101" pitchFamily="2" charset="-122"/>
                <a:ea typeface="宋体" panose="02010600030101010101" pitchFamily="2" charset="-122"/>
                <a:sym typeface="+mn-ea"/>
              </a:rPr>
              <a:t>生成。</a:t>
            </a:r>
            <a:endParaRPr lang="zh-CN" altLang="en-US" sz="2100">
              <a:ea typeface="宋体" pitchFamily="2" charset="-122"/>
              <a:cs typeface="宋体" panose="02010600030101010101" pitchFamily="2" charset="-122"/>
            </a:endParaRPr>
          </a:p>
        </p:txBody>
      </p:sp>
      <p:sp>
        <p:nvSpPr>
          <p:cNvPr id="37915" name="Rectangle 27"/>
          <p:cNvSpPr/>
          <p:nvPr/>
        </p:nvSpPr>
        <p:spPr>
          <a:xfrm>
            <a:off x="6267927" y="2909888"/>
            <a:ext cx="886301" cy="345281"/>
          </a:xfrm>
          <a:prstGeom prst="rect">
            <a:avLst/>
          </a:prstGeom>
          <a:noFill/>
          <a:ln w="9525">
            <a:noFill/>
          </a:ln>
        </p:spPr>
        <p:txBody>
          <a:bodyPr wrap="square" lIns="68580" tIns="34290" rIns="68580" bIns="34290" anchor="ctr">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淡蓝色</a:t>
            </a:r>
          </a:p>
        </p:txBody>
      </p:sp>
      <p:sp>
        <p:nvSpPr>
          <p:cNvPr id="37920" name="Rectangle 32"/>
          <p:cNvSpPr/>
          <p:nvPr/>
        </p:nvSpPr>
        <p:spPr>
          <a:xfrm>
            <a:off x="3961686" y="1935005"/>
            <a:ext cx="796528" cy="345281"/>
          </a:xfrm>
          <a:prstGeom prst="rect">
            <a:avLst/>
          </a:prstGeom>
          <a:noFill/>
          <a:ln w="9525">
            <a:noFill/>
          </a:ln>
        </p:spPr>
        <p:txBody>
          <a:bodyPr lIns="68580" tIns="34290" rIns="68580" bIns="34290" anchor="ctr">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可燃</a:t>
            </a:r>
          </a:p>
        </p:txBody>
      </p:sp>
      <p:sp>
        <p:nvSpPr>
          <p:cNvPr id="4" name="文本框 3"/>
          <p:cNvSpPr txBox="1"/>
          <p:nvPr/>
        </p:nvSpPr>
        <p:spPr>
          <a:xfrm>
            <a:off x="1699736" y="1505427"/>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无色</a:t>
            </a:r>
          </a:p>
        </p:txBody>
      </p:sp>
      <p:sp>
        <p:nvSpPr>
          <p:cNvPr id="5" name="文本框 4"/>
          <p:cNvSpPr txBox="1"/>
          <p:nvPr/>
        </p:nvSpPr>
        <p:spPr>
          <a:xfrm>
            <a:off x="2854166" y="1505427"/>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无味</a:t>
            </a:r>
          </a:p>
        </p:txBody>
      </p:sp>
      <p:sp>
        <p:nvSpPr>
          <p:cNvPr id="7" name="文本框 6"/>
          <p:cNvSpPr txBox="1"/>
          <p:nvPr/>
        </p:nvSpPr>
        <p:spPr>
          <a:xfrm>
            <a:off x="4758214" y="1505427"/>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难</a:t>
            </a:r>
          </a:p>
        </p:txBody>
      </p:sp>
      <p:sp>
        <p:nvSpPr>
          <p:cNvPr id="11" name="文本框 10"/>
          <p:cNvSpPr txBox="1"/>
          <p:nvPr/>
        </p:nvSpPr>
        <p:spPr>
          <a:xfrm>
            <a:off x="7740015" y="1505427"/>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小</a:t>
            </a:r>
          </a:p>
        </p:txBody>
      </p:sp>
      <p:sp>
        <p:nvSpPr>
          <p:cNvPr id="12" name="文本框 11"/>
          <p:cNvSpPr txBox="1"/>
          <p:nvPr/>
        </p:nvSpPr>
        <p:spPr>
          <a:xfrm>
            <a:off x="1313974" y="3408522"/>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水雾</a:t>
            </a:r>
          </a:p>
        </p:txBody>
      </p:sp>
      <p:grpSp>
        <p:nvGrpSpPr>
          <p:cNvPr id="30747" name="组合 30746"/>
          <p:cNvGrpSpPr/>
          <p:nvPr/>
        </p:nvGrpSpPr>
        <p:grpSpPr>
          <a:xfrm>
            <a:off x="2897982" y="3691689"/>
            <a:ext cx="3581332" cy="995965"/>
            <a:chOff x="3515" y="1902"/>
            <a:chExt cx="2087" cy="1118"/>
          </a:xfrm>
        </p:grpSpPr>
        <p:grpSp>
          <p:nvGrpSpPr>
            <p:cNvPr id="7195" name="组合 30747"/>
            <p:cNvGrpSpPr/>
            <p:nvPr/>
          </p:nvGrpSpPr>
          <p:grpSpPr>
            <a:xfrm>
              <a:off x="3515" y="1902"/>
              <a:ext cx="2087" cy="748"/>
              <a:chOff x="3424" y="1902"/>
              <a:chExt cx="2087" cy="748"/>
            </a:xfrm>
          </p:grpSpPr>
          <p:sp>
            <p:nvSpPr>
              <p:cNvPr id="7196" name="直接连接符 30748"/>
              <p:cNvSpPr/>
              <p:nvPr/>
            </p:nvSpPr>
            <p:spPr>
              <a:xfrm>
                <a:off x="4558" y="2341"/>
                <a:ext cx="408" cy="1"/>
              </a:xfrm>
              <a:prstGeom prst="line">
                <a:avLst/>
              </a:prstGeom>
              <a:ln w="38100" cap="flat" cmpd="sng">
                <a:solidFill>
                  <a:schemeClr val="tx1"/>
                </a:solidFill>
                <a:prstDash val="solid"/>
                <a:round/>
                <a:headEnd type="none" w="med" len="med"/>
                <a:tailEnd type="triangle" w="med" len="med"/>
              </a:ln>
            </p:spPr>
            <p:txBody>
              <a:bodyPr/>
              <a:lstStyle/>
              <a:p>
                <a:endParaRPr/>
              </a:p>
            </p:txBody>
          </p:sp>
          <p:sp>
            <p:nvSpPr>
              <p:cNvPr id="7197" name="文本框 30749"/>
              <p:cNvSpPr txBox="1"/>
              <p:nvPr/>
            </p:nvSpPr>
            <p:spPr>
              <a:xfrm>
                <a:off x="5012" y="2157"/>
                <a:ext cx="499" cy="466"/>
              </a:xfrm>
              <a:prstGeom prst="rect">
                <a:avLst/>
              </a:prstGeom>
              <a:noFill/>
              <a:ln w="9525">
                <a:noFill/>
              </a:ln>
            </p:spPr>
            <p:txBody>
              <a:bodyPr anchor="t">
                <a:spAutoFit/>
              </a:bodyPr>
              <a:lstStyle/>
              <a:p>
                <a:pPr>
                  <a:spcBef>
                    <a:spcPct val="50000"/>
                  </a:spcBef>
                </a:pPr>
                <a:r>
                  <a:rPr lang="zh-CN" altLang="en-US" sz="2100" b="1">
                    <a:latin typeface="宋体" panose="02010600030101010101" pitchFamily="2" charset="-122"/>
                    <a:ea typeface="宋体" panose="02010600030101010101" pitchFamily="2" charset="-122"/>
                  </a:rPr>
                  <a:t>水</a:t>
                </a:r>
              </a:p>
            </p:txBody>
          </p:sp>
          <p:sp>
            <p:nvSpPr>
              <p:cNvPr id="7198" name="文本框 30750"/>
              <p:cNvSpPr txBox="1"/>
              <p:nvPr/>
            </p:nvSpPr>
            <p:spPr>
              <a:xfrm>
                <a:off x="3424" y="2184"/>
                <a:ext cx="1951" cy="466"/>
              </a:xfrm>
              <a:prstGeom prst="rect">
                <a:avLst/>
              </a:prstGeom>
              <a:noFill/>
              <a:ln w="9525">
                <a:noFill/>
              </a:ln>
            </p:spPr>
            <p:txBody>
              <a:bodyPr anchor="t">
                <a:spAutoFit/>
              </a:bodyPr>
              <a:lstStyle/>
              <a:p>
                <a:pPr>
                  <a:spcBef>
                    <a:spcPct val="50000"/>
                  </a:spcBef>
                </a:pPr>
                <a:r>
                  <a:rPr lang="zh-CN" altLang="en-US" sz="2100" b="1">
                    <a:latin typeface="宋体" panose="02010600030101010101" pitchFamily="2" charset="-122"/>
                    <a:ea typeface="宋体" panose="02010600030101010101" pitchFamily="2" charset="-122"/>
                    <a:cs typeface="宋体" panose="02010600030101010101" pitchFamily="2" charset="-122"/>
                  </a:rPr>
                  <a:t>氢气 </a:t>
                </a:r>
                <a:r>
                  <a:rPr lang="en-US" altLang="zh-CN" sz="2100" b="1">
                    <a:latin typeface="宋体" panose="02010600030101010101" pitchFamily="2" charset="-122"/>
                    <a:ea typeface="宋体" panose="02010600030101010101" pitchFamily="2" charset="-122"/>
                    <a:cs typeface="宋体" panose="02010600030101010101" pitchFamily="2" charset="-122"/>
                  </a:rPr>
                  <a:t>+ </a:t>
                </a:r>
                <a:r>
                  <a:rPr lang="zh-CN" altLang="en-US" sz="2100" b="1">
                    <a:latin typeface="宋体" panose="02010600030101010101" pitchFamily="2" charset="-122"/>
                    <a:ea typeface="宋体" panose="02010600030101010101" pitchFamily="2" charset="-122"/>
                    <a:cs typeface="宋体" panose="02010600030101010101" pitchFamily="2" charset="-122"/>
                  </a:rPr>
                  <a:t>氧气</a:t>
                </a:r>
              </a:p>
            </p:txBody>
          </p:sp>
          <p:sp>
            <p:nvSpPr>
              <p:cNvPr id="7199" name="文本框 30751"/>
              <p:cNvSpPr txBox="1"/>
              <p:nvPr/>
            </p:nvSpPr>
            <p:spPr>
              <a:xfrm>
                <a:off x="4558" y="1902"/>
                <a:ext cx="461" cy="466"/>
              </a:xfrm>
              <a:prstGeom prst="rect">
                <a:avLst/>
              </a:prstGeom>
              <a:noFill/>
              <a:ln w="9525">
                <a:noFill/>
              </a:ln>
            </p:spPr>
            <p:txBody>
              <a:bodyPr wrap="square" anchor="t">
                <a:spAutoFit/>
              </a:bodyPr>
              <a:lstStyle/>
              <a:p>
                <a:pPr>
                  <a:spcBef>
                    <a:spcPct val="50000"/>
                  </a:spcBef>
                </a:pPr>
                <a:r>
                  <a:rPr lang="zh-CN" altLang="en-US" sz="2100" b="1">
                    <a:latin typeface="宋体" panose="02010600030101010101" pitchFamily="2" charset="-122"/>
                    <a:ea typeface="宋体" panose="02010600030101010101" pitchFamily="2" charset="-122"/>
                  </a:rPr>
                  <a:t>点燃</a:t>
                </a:r>
              </a:p>
            </p:txBody>
          </p:sp>
        </p:grpSp>
        <p:sp>
          <p:nvSpPr>
            <p:cNvPr id="7200" name="文本框 30752"/>
            <p:cNvSpPr txBox="1"/>
            <p:nvPr/>
          </p:nvSpPr>
          <p:spPr>
            <a:xfrm>
              <a:off x="3613" y="2551"/>
              <a:ext cx="454" cy="466"/>
            </a:xfrm>
            <a:prstGeom prst="rect">
              <a:avLst/>
            </a:prstGeom>
            <a:noFill/>
            <a:ln w="9525">
              <a:noFill/>
            </a:ln>
          </p:spPr>
          <p:txBody>
            <a:bodyPr anchor="t">
              <a:spAutoFit/>
            </a:bodyPr>
            <a:lstStyle/>
            <a:p>
              <a:pPr>
                <a:spcBef>
                  <a:spcPct val="50000"/>
                </a:spcBef>
              </a:pPr>
              <a:r>
                <a:rPr lang="en-US" altLang="zh-CN" sz="2100" b="1">
                  <a:solidFill>
                    <a:srgbClr val="FF0000"/>
                  </a:solidFill>
                  <a:latin typeface="宋体" panose="02010600030101010101" pitchFamily="2" charset="-122"/>
                  <a:ea typeface="宋体" panose="02010600030101010101" pitchFamily="2" charset="-122"/>
                </a:rPr>
                <a:t>H</a:t>
              </a:r>
              <a:r>
                <a:rPr lang="en-US" altLang="zh-CN" sz="2100" b="1" baseline="-25000">
                  <a:solidFill>
                    <a:srgbClr val="FF0000"/>
                  </a:solidFill>
                  <a:latin typeface="宋体" panose="02010600030101010101" pitchFamily="2" charset="-122"/>
                  <a:ea typeface="宋体" panose="02010600030101010101" pitchFamily="2" charset="-122"/>
                </a:rPr>
                <a:t>2</a:t>
              </a:r>
              <a:endParaRPr lang="en-US" altLang="zh-CN" sz="2100" b="1">
                <a:solidFill>
                  <a:srgbClr val="FF0000"/>
                </a:solidFill>
                <a:latin typeface="宋体" panose="02010600030101010101" pitchFamily="2" charset="-122"/>
                <a:ea typeface="宋体" panose="02010600030101010101" pitchFamily="2" charset="-122"/>
              </a:endParaRPr>
            </a:p>
          </p:txBody>
        </p:sp>
        <p:sp>
          <p:nvSpPr>
            <p:cNvPr id="7201" name="文本框 30753"/>
            <p:cNvSpPr txBox="1"/>
            <p:nvPr/>
          </p:nvSpPr>
          <p:spPr>
            <a:xfrm>
              <a:off x="4150" y="2554"/>
              <a:ext cx="454" cy="466"/>
            </a:xfrm>
            <a:prstGeom prst="rect">
              <a:avLst/>
            </a:prstGeom>
            <a:noFill/>
            <a:ln w="9525">
              <a:noFill/>
            </a:ln>
          </p:spPr>
          <p:txBody>
            <a:bodyPr anchor="t">
              <a:spAutoFit/>
            </a:bodyPr>
            <a:lstStyle/>
            <a:p>
              <a:pPr>
                <a:spcBef>
                  <a:spcPct val="50000"/>
                </a:spcBef>
              </a:pPr>
              <a:r>
                <a:rPr lang="en-US" altLang="zh-CN" sz="2100" b="1">
                  <a:solidFill>
                    <a:srgbClr val="FF0000"/>
                  </a:solidFill>
                  <a:latin typeface="宋体" panose="02010600030101010101" pitchFamily="2" charset="-122"/>
                  <a:ea typeface="宋体" panose="02010600030101010101" pitchFamily="2" charset="-122"/>
                </a:rPr>
                <a:t>O</a:t>
              </a:r>
              <a:r>
                <a:rPr lang="en-US" altLang="zh-CN" sz="2100" b="1" baseline="-25000">
                  <a:solidFill>
                    <a:srgbClr val="FF0000"/>
                  </a:solidFill>
                  <a:latin typeface="宋体" panose="02010600030101010101" pitchFamily="2" charset="-122"/>
                  <a:ea typeface="宋体" panose="02010600030101010101" pitchFamily="2" charset="-122"/>
                </a:rPr>
                <a:t>2</a:t>
              </a:r>
              <a:endParaRPr lang="en-US" altLang="zh-CN" sz="2100" b="1">
                <a:solidFill>
                  <a:srgbClr val="FF0000"/>
                </a:solidFill>
                <a:latin typeface="宋体" panose="02010600030101010101" pitchFamily="2" charset="-122"/>
                <a:ea typeface="宋体" panose="02010600030101010101" pitchFamily="2" charset="-122"/>
              </a:endParaRPr>
            </a:p>
          </p:txBody>
        </p:sp>
        <p:sp>
          <p:nvSpPr>
            <p:cNvPr id="7202" name="文本框 30754"/>
            <p:cNvSpPr txBox="1"/>
            <p:nvPr/>
          </p:nvSpPr>
          <p:spPr>
            <a:xfrm>
              <a:off x="5103" y="2554"/>
              <a:ext cx="432" cy="466"/>
            </a:xfrm>
            <a:prstGeom prst="rect">
              <a:avLst/>
            </a:prstGeom>
            <a:noFill/>
            <a:ln w="9525">
              <a:noFill/>
            </a:ln>
          </p:spPr>
          <p:txBody>
            <a:bodyPr wrap="square" anchor="t">
              <a:spAutoFit/>
            </a:bodyPr>
            <a:lstStyle/>
            <a:p>
              <a:pPr>
                <a:spcBef>
                  <a:spcPct val="50000"/>
                </a:spcBef>
              </a:pPr>
              <a:r>
                <a:rPr lang="en-US" altLang="zh-CN" sz="2100" b="1">
                  <a:solidFill>
                    <a:srgbClr val="FF0000"/>
                  </a:solidFill>
                  <a:latin typeface="宋体" panose="02010600030101010101" pitchFamily="2" charset="-122"/>
                  <a:ea typeface="宋体" panose="02010600030101010101" pitchFamily="2" charset="-122"/>
                </a:rPr>
                <a:t>H</a:t>
              </a:r>
              <a:r>
                <a:rPr lang="en-US" altLang="zh-CN" sz="2100" b="1" baseline="-15000">
                  <a:solidFill>
                    <a:srgbClr val="FF0000"/>
                  </a:solidFill>
                  <a:latin typeface="宋体" panose="02010600030101010101" pitchFamily="2" charset="-122"/>
                  <a:ea typeface="宋体" panose="02010600030101010101" pitchFamily="2" charset="-122"/>
                </a:rPr>
                <a:t>2</a:t>
              </a:r>
              <a:r>
                <a:rPr lang="en-US" altLang="zh-CN" sz="2100" b="1">
                  <a:solidFill>
                    <a:srgbClr val="FF0000"/>
                  </a:solidFill>
                  <a:latin typeface="宋体" panose="02010600030101010101" pitchFamily="2" charset="-122"/>
                  <a:ea typeface="宋体" panose="02010600030101010101" pitchFamily="2" charset="-122"/>
                </a:rPr>
                <a:t>O</a:t>
              </a:r>
            </a:p>
          </p:txBody>
        </p:sp>
      </p:grpSp>
      <p:sp>
        <p:nvSpPr>
          <p:cNvPr id="16" name="文本框 15"/>
          <p:cNvSpPr txBox="1"/>
          <p:nvPr/>
        </p:nvSpPr>
        <p:spPr>
          <a:xfrm>
            <a:off x="870109" y="3942397"/>
            <a:ext cx="2033249" cy="392415"/>
          </a:xfrm>
          <a:prstGeom prst="rect">
            <a:avLst/>
          </a:prstGeom>
          <a:noFill/>
        </p:spPr>
        <p:txBody>
          <a:bodyPr wrap="none" lIns="68580" tIns="34290" rIns="68580" bIns="34290" rtlCol="0" anchor="t">
            <a:spAutoFit/>
          </a:bodyPr>
          <a:lstStyle/>
          <a:p>
            <a:pPr algn="l"/>
            <a:r>
              <a:rPr lang="en-US" sz="2100">
                <a:latin typeface="宋体" panose="02010600030101010101" pitchFamily="2" charset="-122"/>
                <a:ea typeface="宋体" panose="02010600030101010101" pitchFamily="2" charset="-122"/>
                <a:cs typeface="宋体" panose="02010600030101010101" pitchFamily="2" charset="-122"/>
                <a:sym typeface="+mn-ea"/>
              </a:rPr>
              <a:t>②</a:t>
            </a:r>
            <a:r>
              <a:rPr lang="zh-CN" altLang="en-US" sz="2100" b="1">
                <a:solidFill>
                  <a:srgbClr val="3333CC"/>
                </a:solidFill>
                <a:latin typeface="宋体" panose="02010600030101010101" pitchFamily="2" charset="-122"/>
                <a:ea typeface="宋体" panose="02010600030101010101" pitchFamily="2" charset="-122"/>
                <a:sym typeface="+mn-ea"/>
              </a:rPr>
              <a:t>文字表达式：</a:t>
            </a:r>
          </a:p>
        </p:txBody>
      </p:sp>
      <p:sp>
        <p:nvSpPr>
          <p:cNvPr id="17" name="文本框 16"/>
          <p:cNvSpPr txBox="1"/>
          <p:nvPr/>
        </p:nvSpPr>
        <p:spPr>
          <a:xfrm>
            <a:off x="870109" y="4661059"/>
            <a:ext cx="5604510" cy="391478"/>
          </a:xfrm>
          <a:prstGeom prst="rect">
            <a:avLst/>
          </a:prstGeom>
          <a:noFill/>
        </p:spPr>
        <p:txBody>
          <a:bodyPr wrap="none" lIns="68580" tIns="34290" rIns="68580" bIns="34290" rtlCol="0" anchor="t">
            <a:spAutoFit/>
          </a:bodyPr>
          <a:lstStyle/>
          <a:p>
            <a:r>
              <a:rPr lang="en-US" sz="2100">
                <a:latin typeface="宋体" panose="02010600030101010101" pitchFamily="2" charset="-122"/>
                <a:ea typeface="宋体" panose="02010600030101010101" pitchFamily="2" charset="-122"/>
                <a:cs typeface="宋体" panose="02010600030101010101" pitchFamily="2" charset="-122"/>
                <a:sym typeface="+mn-ea"/>
              </a:rPr>
              <a:t>③</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结论：水是由</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和</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组成的。</a:t>
            </a:r>
          </a:p>
        </p:txBody>
      </p:sp>
      <p:sp>
        <p:nvSpPr>
          <p:cNvPr id="18" name="Rectangle 32"/>
          <p:cNvSpPr/>
          <p:nvPr/>
        </p:nvSpPr>
        <p:spPr>
          <a:xfrm>
            <a:off x="2854166" y="4661059"/>
            <a:ext cx="991553" cy="345281"/>
          </a:xfrm>
          <a:prstGeom prst="rect">
            <a:avLst/>
          </a:prstGeom>
          <a:noFill/>
          <a:ln w="9525">
            <a:noFill/>
          </a:ln>
        </p:spPr>
        <p:txBody>
          <a:bodyPr wrap="square" lIns="68580" tIns="34290" rIns="68580" bIns="34290" anchor="ctr">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氢元素</a:t>
            </a:r>
          </a:p>
        </p:txBody>
      </p:sp>
      <p:sp>
        <p:nvSpPr>
          <p:cNvPr id="19" name="Rectangle 32"/>
          <p:cNvSpPr/>
          <p:nvPr/>
        </p:nvSpPr>
        <p:spPr>
          <a:xfrm>
            <a:off x="4238625" y="4661059"/>
            <a:ext cx="991553" cy="345281"/>
          </a:xfrm>
          <a:prstGeom prst="rect">
            <a:avLst/>
          </a:prstGeom>
          <a:noFill/>
          <a:ln w="9525">
            <a:noFill/>
          </a:ln>
        </p:spPr>
        <p:txBody>
          <a:bodyPr wrap="square" lIns="68580" tIns="34290" rIns="68580" bIns="34290" anchor="ctr">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氧元素</a:t>
            </a:r>
          </a:p>
        </p:txBody>
      </p:sp>
    </p:spTree>
    <p:extLst>
      <p:ext uri="{BB962C8B-B14F-4D97-AF65-F5344CB8AC3E}">
        <p14:creationId xmlns:p14="http://schemas.microsoft.com/office/powerpoint/2010/main" val="38960482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linds(horizontal)">
                                      <p:cBhvr>
                                        <p:cTn id="10" dur="500"/>
                                        <p:tgtEl>
                                          <p:spTgt spid="8"/>
                                        </p:tgtEl>
                                      </p:cBhvr>
                                    </p:animEffect>
                                  </p:childTnLst>
                                </p:cTn>
                              </p:par>
                            </p:childTnLst>
                          </p:cTn>
                        </p:par>
                      </p:childTnLst>
                    </p:cTn>
                  </p:par>
                  <p:par>
                    <p:cTn id="11" fill="hold" nodeType="clickPar">
                      <p:stCondLst>
                        <p:cond delay="indefinite"/>
                      </p:stCondLst>
                      <p:childTnLst>
                        <p:par>
                          <p:cTn id="12" fill="hold" nodeType="after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nodeType="clickPar">
                      <p:stCondLst>
                        <p:cond delay="indefinite"/>
                      </p:stCondLst>
                      <p:childTnLst>
                        <p:par>
                          <p:cTn id="17" fill="hold" nodeType="after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linds(horizontal)">
                                      <p:cBhvr>
                                        <p:cTn id="20" dur="500"/>
                                        <p:tgtEl>
                                          <p:spTgt spid="5"/>
                                        </p:tgtEl>
                                      </p:cBhvr>
                                    </p:animEffect>
                                  </p:childTnLst>
                                </p:cTn>
                              </p:par>
                            </p:childTnLst>
                          </p:cTn>
                        </p:par>
                      </p:childTnLst>
                    </p:cTn>
                  </p:par>
                  <p:par>
                    <p:cTn id="21" fill="hold" nodeType="clickPar">
                      <p:stCondLst>
                        <p:cond delay="indefinite"/>
                      </p:stCondLst>
                      <p:childTnLst>
                        <p:par>
                          <p:cTn id="22" fill="hold" nodeType="afterGroup">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linds(horizontal)">
                                      <p:cBhvr>
                                        <p:cTn id="25" dur="500"/>
                                        <p:tgtEl>
                                          <p:spTgt spid="7"/>
                                        </p:tgtEl>
                                      </p:cBhvr>
                                    </p:animEffect>
                                  </p:childTnLst>
                                </p:cTn>
                              </p:par>
                            </p:childTnLst>
                          </p:cTn>
                        </p:par>
                      </p:childTnLst>
                    </p:cTn>
                  </p:par>
                  <p:par>
                    <p:cTn id="26" fill="hold" nodeType="clickPar">
                      <p:stCondLst>
                        <p:cond delay="indefinite"/>
                      </p:stCondLst>
                      <p:childTnLst>
                        <p:par>
                          <p:cTn id="27" fill="hold" nodeType="afterGroup">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blinds(horizontal)">
                                      <p:cBhvr>
                                        <p:cTn id="30" dur="500"/>
                                        <p:tgtEl>
                                          <p:spTgt spid="11"/>
                                        </p:tgtEl>
                                      </p:cBhvr>
                                    </p:animEffect>
                                  </p:childTnLst>
                                </p:cTn>
                              </p:par>
                            </p:childTnLst>
                          </p:cTn>
                        </p:par>
                      </p:childTnLst>
                    </p:cTn>
                  </p:par>
                  <p:par>
                    <p:cTn id="31" fill="hold" nodeType="clickPar">
                      <p:stCondLst>
                        <p:cond delay="indefinite"/>
                      </p:stCondLst>
                      <p:childTnLst>
                        <p:par>
                          <p:cTn id="32" fill="hold" nodeType="afterGroup">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blinds(horizontal)">
                                      <p:cBhvr>
                                        <p:cTn id="35" dur="500"/>
                                        <p:tgtEl>
                                          <p:spTgt spid="9"/>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blinds(horizontal)">
                                      <p:cBhvr>
                                        <p:cTn id="38" dur="500"/>
                                        <p:tgtEl>
                                          <p:spTgt spid="10"/>
                                        </p:tgtEl>
                                      </p:cBhvr>
                                    </p:animEffect>
                                  </p:childTnLst>
                                </p:cTn>
                              </p:par>
                            </p:childTnLst>
                          </p:cTn>
                        </p:par>
                      </p:childTnLst>
                    </p:cTn>
                  </p:par>
                  <p:par>
                    <p:cTn id="39" fill="hold" nodeType="clickPar">
                      <p:stCondLst>
                        <p:cond delay="indefinite"/>
                      </p:stCondLst>
                      <p:childTnLst>
                        <p:par>
                          <p:cTn id="40" fill="hold" nodeType="afterGroup">
                            <p:stCondLst>
                              <p:cond delay="0"/>
                            </p:stCondLst>
                            <p:childTnLst>
                              <p:par>
                                <p:cTn id="41" presetID="1" presetClass="entr" presetSubtype="0" fill="hold" nodeType="clickEffect">
                                  <p:stCondLst>
                                    <p:cond delay="0"/>
                                  </p:stCondLst>
                                  <p:childTnLst>
                                    <p:set>
                                      <p:cBhvr>
                                        <p:cTn id="42" dur="1" fill="hold">
                                          <p:stCondLst>
                                            <p:cond delay="0"/>
                                          </p:stCondLst>
                                        </p:cTn>
                                        <p:tgtEl>
                                          <p:spTgt spid="37920">
                                            <p:txEl>
                                              <p:pRg st="0" end="0"/>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afterGroup">
                            <p:stCondLst>
                              <p:cond delay="0"/>
                            </p:stCondLst>
                            <p:childTnLst>
                              <p:par>
                                <p:cTn id="45" presetID="1" presetClass="entr" presetSubtype="0" fill="hold" nodeType="clickEffect">
                                  <p:stCondLst>
                                    <p:cond delay="0"/>
                                  </p:stCondLst>
                                  <p:childTnLst>
                                    <p:set>
                                      <p:cBhvr>
                                        <p:cTn id="46" dur="1" fill="hold">
                                          <p:stCondLst>
                                            <p:cond delay="0"/>
                                          </p:stCondLst>
                                        </p:cTn>
                                        <p:tgtEl>
                                          <p:spTgt spid="37915">
                                            <p:txEl>
                                              <p:pRg st="0" end="0"/>
                                            </p:txEl>
                                          </p:spTgt>
                                        </p:tgtEl>
                                        <p:attrNameLst>
                                          <p:attrName>style.visibility</p:attrName>
                                        </p:attrNameLst>
                                      </p:cBhvr>
                                      <p:to>
                                        <p:strVal val="visible"/>
                                      </p:to>
                                    </p:set>
                                  </p:childTnLst>
                                </p:cTn>
                              </p:par>
                              <p:par>
                                <p:cTn id="47" presetID="3" presetClass="entr" presetSubtype="10" fill="hold" grpId="0" nodeType="with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blinds(horizontal)">
                                      <p:cBhvr>
                                        <p:cTn id="49" dur="500"/>
                                        <p:tgtEl>
                                          <p:spTgt spid="12"/>
                                        </p:tgtEl>
                                      </p:cBhvr>
                                    </p:animEffect>
                                  </p:childTnLst>
                                </p:cTn>
                              </p:par>
                            </p:childTnLst>
                          </p:cTn>
                        </p:par>
                      </p:childTnLst>
                    </p:cTn>
                  </p:par>
                  <p:par>
                    <p:cTn id="50" fill="hold" nodeType="clickPar">
                      <p:stCondLst>
                        <p:cond delay="indefinite"/>
                      </p:stCondLst>
                      <p:childTnLst>
                        <p:par>
                          <p:cTn id="51" fill="hold" nodeType="afterGroup">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16"/>
                                        </p:tgtEl>
                                        <p:attrNameLst>
                                          <p:attrName>style.visibility</p:attrName>
                                        </p:attrNameLst>
                                      </p:cBhvr>
                                      <p:to>
                                        <p:strVal val="visible"/>
                                      </p:to>
                                    </p:set>
                                    <p:animEffect transition="in" filter="blinds(horizontal)">
                                      <p:cBhvr>
                                        <p:cTn id="54" dur="500"/>
                                        <p:tgtEl>
                                          <p:spTgt spid="16"/>
                                        </p:tgtEl>
                                      </p:cBhvr>
                                    </p:animEffect>
                                  </p:childTnLst>
                                </p:cTn>
                              </p:par>
                            </p:childTnLst>
                          </p:cTn>
                        </p:par>
                      </p:childTnLst>
                    </p:cTn>
                  </p:par>
                  <p:par>
                    <p:cTn id="55" fill="hold" nodeType="clickPar">
                      <p:stCondLst>
                        <p:cond delay="indefinite"/>
                      </p:stCondLst>
                      <p:childTnLst>
                        <p:par>
                          <p:cTn id="56" fill="hold" nodeType="afterGroup">
                            <p:stCondLst>
                              <p:cond delay="0"/>
                            </p:stCondLst>
                            <p:childTnLst>
                              <p:par>
                                <p:cTn id="57" presetID="3" presetClass="entr" presetSubtype="10" fill="hold" nodeType="clickEffect">
                                  <p:stCondLst>
                                    <p:cond delay="0"/>
                                  </p:stCondLst>
                                  <p:childTnLst>
                                    <p:set>
                                      <p:cBhvr>
                                        <p:cTn id="58" dur="1" fill="hold">
                                          <p:stCondLst>
                                            <p:cond delay="0"/>
                                          </p:stCondLst>
                                        </p:cTn>
                                        <p:tgtEl>
                                          <p:spTgt spid="30747"/>
                                        </p:tgtEl>
                                        <p:attrNameLst>
                                          <p:attrName>style.visibility</p:attrName>
                                        </p:attrNameLst>
                                      </p:cBhvr>
                                      <p:to>
                                        <p:strVal val="visible"/>
                                      </p:to>
                                    </p:set>
                                    <p:animEffect transition="in" filter="blinds(horizontal)">
                                      <p:cBhvr>
                                        <p:cTn id="59" dur="500"/>
                                        <p:tgtEl>
                                          <p:spTgt spid="30747"/>
                                        </p:tgtEl>
                                      </p:cBhvr>
                                    </p:animEffect>
                                  </p:childTnLst>
                                </p:cTn>
                              </p:par>
                            </p:childTnLst>
                          </p:cTn>
                        </p:par>
                      </p:childTnLst>
                    </p:cTn>
                  </p:par>
                  <p:par>
                    <p:cTn id="60" fill="hold" nodeType="clickPar">
                      <p:stCondLst>
                        <p:cond delay="indefinite"/>
                      </p:stCondLst>
                      <p:childTnLst>
                        <p:par>
                          <p:cTn id="61" fill="hold" nodeType="afterGroup">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17"/>
                                        </p:tgtEl>
                                        <p:attrNameLst>
                                          <p:attrName>style.visibility</p:attrName>
                                        </p:attrNameLst>
                                      </p:cBhvr>
                                      <p:to>
                                        <p:strVal val="visible"/>
                                      </p:to>
                                    </p:set>
                                    <p:animEffect transition="in" filter="blinds(horizontal)">
                                      <p:cBhvr>
                                        <p:cTn id="64" dur="500"/>
                                        <p:tgtEl>
                                          <p:spTgt spid="17"/>
                                        </p:tgtEl>
                                      </p:cBhvr>
                                    </p:animEffect>
                                  </p:childTnLst>
                                </p:cTn>
                              </p:par>
                            </p:childTnLst>
                          </p:cTn>
                        </p:par>
                      </p:childTnLst>
                    </p:cTn>
                  </p:par>
                  <p:par>
                    <p:cTn id="65" fill="hold" nodeType="clickPar">
                      <p:stCondLst>
                        <p:cond delay="indefinite"/>
                      </p:stCondLst>
                      <p:childTnLst>
                        <p:par>
                          <p:cTn id="66" fill="hold" nodeType="afterGroup">
                            <p:stCondLst>
                              <p:cond delay="0"/>
                            </p:stCondLst>
                            <p:childTnLst>
                              <p:par>
                                <p:cTn id="67" presetID="1" presetClass="entr" presetSubtype="0" fill="hold" nodeType="clickEffect">
                                  <p:stCondLst>
                                    <p:cond delay="0"/>
                                  </p:stCondLst>
                                  <p:childTnLst>
                                    <p:set>
                                      <p:cBhvr>
                                        <p:cTn id="68" dur="1" fill="hold">
                                          <p:stCondLst>
                                            <p:cond delay="0"/>
                                          </p:stCondLst>
                                        </p:cTn>
                                        <p:tgtEl>
                                          <p:spTgt spid="18">
                                            <p:txEl>
                                              <p:charRg st="0" end="3"/>
                                            </p:txEl>
                                          </p:spTgt>
                                        </p:tgtEl>
                                        <p:attrNameLst>
                                          <p:attrName>style.visibility</p:attrName>
                                        </p:attrNameLst>
                                      </p:cBhvr>
                                      <p:to>
                                        <p:strVal val="visible"/>
                                      </p:to>
                                    </p:set>
                                  </p:childTnLst>
                                </p:cTn>
                              </p:par>
                            </p:childTnLst>
                          </p:cTn>
                        </p:par>
                      </p:childTnLst>
                    </p:cTn>
                  </p:par>
                  <p:par>
                    <p:cTn id="69" fill="hold" nodeType="clickPar">
                      <p:stCondLst>
                        <p:cond delay="indefinite"/>
                      </p:stCondLst>
                      <p:childTnLst>
                        <p:par>
                          <p:cTn id="70" fill="hold" nodeType="afterGroup">
                            <p:stCondLst>
                              <p:cond delay="0"/>
                            </p:stCondLst>
                            <p:childTnLst>
                              <p:par>
                                <p:cTn id="71" presetID="1" presetClass="entr" presetSubtype="0" fill="hold" nodeType="clickEffect">
                                  <p:stCondLst>
                                    <p:cond delay="0"/>
                                  </p:stCondLst>
                                  <p:childTnLst>
                                    <p:set>
                                      <p:cBhvr>
                                        <p:cTn id="72" dur="1" fill="hold">
                                          <p:stCondLst>
                                            <p:cond delay="0"/>
                                          </p:stCondLst>
                                        </p:cTn>
                                        <p:tgtEl>
                                          <p:spTgt spid="19">
                                            <p:txEl>
                                              <p:charRg st="0"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0" grpId="0"/>
      <p:bldP spid="4" grpId="0"/>
      <p:bldP spid="5" grpId="0"/>
      <p:bldP spid="7" grpId="0"/>
      <p:bldP spid="11" grpId="0"/>
      <p:bldP spid="12" grpId="0"/>
      <p:bldP spid="16" grpId="0"/>
      <p:bldP spid="1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8196" name="Text Box 8"/>
          <p:cNvSpPr txBox="1"/>
          <p:nvPr/>
        </p:nvSpPr>
        <p:spPr>
          <a:xfrm>
            <a:off x="1085612" y="1078945"/>
            <a:ext cx="3708797" cy="391478"/>
          </a:xfrm>
          <a:prstGeom prst="rect">
            <a:avLst/>
          </a:prstGeom>
          <a:noFill/>
          <a:ln w="9525">
            <a:noFill/>
          </a:ln>
        </p:spPr>
        <p:txBody>
          <a:bodyPr lIns="68580" tIns="34290" rIns="68580" bIns="34290">
            <a:spAutoFit/>
          </a:bodyPr>
          <a:lstStyle/>
          <a:p>
            <a:pPr>
              <a:spcBef>
                <a:spcPct val="50000"/>
              </a:spcBef>
            </a:pPr>
            <a:r>
              <a:rPr lang="zh-CN" altLang="en-US" sz="2100">
                <a:latin typeface="宋体" panose="02010600030101010101" pitchFamily="2" charset="-122"/>
                <a:ea typeface="宋体" panose="02010600030101010101" pitchFamily="2" charset="-122"/>
                <a:cs typeface="宋体" panose="02010600030101010101" pitchFamily="2" charset="-122"/>
              </a:rPr>
              <a:t>氢气验纯方法：</a:t>
            </a:r>
          </a:p>
        </p:txBody>
      </p:sp>
      <p:pic>
        <p:nvPicPr>
          <p:cNvPr id="19" name="Picture 10" descr="pic_33454"/>
          <p:cNvPicPr>
            <a:picLocks noChangeAspect="1"/>
          </p:cNvPicPr>
          <p:nvPr/>
        </p:nvPicPr>
        <p:blipFill>
          <a:blip r:embed="rId2">
            <a:clrChange>
              <a:clrFrom>
                <a:srgbClr val="FFFFFF"/>
              </a:clrFrom>
              <a:clrTo>
                <a:srgbClr val="FFFFFF">
                  <a:alpha val="0"/>
                </a:srgbClr>
              </a:clrTo>
            </a:clrChange>
          </a:blip>
          <a:stretch>
            <a:fillRect/>
          </a:stretch>
        </p:blipFill>
        <p:spPr>
          <a:xfrm>
            <a:off x="1194240" y="1136968"/>
            <a:ext cx="3098483" cy="2020253"/>
          </a:xfrm>
          <a:prstGeom prst="rect">
            <a:avLst/>
          </a:prstGeom>
          <a:noFill/>
          <a:ln w="9525">
            <a:noFill/>
          </a:ln>
        </p:spPr>
      </p:pic>
      <p:sp>
        <p:nvSpPr>
          <p:cNvPr id="16" name="文本框 15"/>
          <p:cNvSpPr txBox="1"/>
          <p:nvPr/>
        </p:nvSpPr>
        <p:spPr>
          <a:xfrm>
            <a:off x="4540568" y="1136809"/>
            <a:ext cx="4142899" cy="483870"/>
          </a:xfrm>
          <a:prstGeom prst="rect">
            <a:avLst/>
          </a:prstGeom>
          <a:noFill/>
        </p:spPr>
        <p:txBody>
          <a:bodyPr wrap="square" lIns="68580" tIns="34290" rIns="68580" bIns="34290" rtlCol="0" anchor="t">
            <a:spAutoFit/>
          </a:bodyPr>
          <a:lstStyle/>
          <a:p>
            <a:pPr fontAlgn="auto">
              <a:lnSpc>
                <a:spcPct val="150000"/>
              </a:lnSpc>
            </a:pPr>
            <a:r>
              <a:rPr lang="zh-CN" altLang="en-US">
                <a:latin typeface="Arial" panose="020B0604020202020204" pitchFamily="34" charset="0"/>
                <a:ea typeface="宋体" panose="02010600030101010101" pitchFamily="2" charset="-122"/>
                <a:sym typeface="+mn-ea"/>
              </a:rPr>
              <a:t>①用拇指堵住集满氢气的试管口</a:t>
            </a:r>
          </a:p>
        </p:txBody>
      </p:sp>
      <p:sp>
        <p:nvSpPr>
          <p:cNvPr id="17" name="文本框 16"/>
          <p:cNvSpPr txBox="1"/>
          <p:nvPr/>
        </p:nvSpPr>
        <p:spPr>
          <a:xfrm>
            <a:off x="4540568" y="1690688"/>
            <a:ext cx="2880360" cy="345281"/>
          </a:xfrm>
          <a:prstGeom prst="rect">
            <a:avLst/>
          </a:prstGeom>
          <a:noFill/>
        </p:spPr>
        <p:txBody>
          <a:bodyPr wrap="none" lIns="68580" tIns="34290" rIns="68580" bIns="34290" rtlCol="0" anchor="t">
            <a:spAutoFit/>
          </a:bodyPr>
          <a:lstStyle/>
          <a:p>
            <a:pPr algn="l"/>
            <a:r>
              <a:rPr lang="zh-CN" altLang="en-US">
                <a:latin typeface="Arial" panose="020B0604020202020204" pitchFamily="34" charset="0"/>
                <a:ea typeface="宋体" panose="02010600030101010101" pitchFamily="2" charset="-122"/>
                <a:sym typeface="+mn-ea"/>
              </a:rPr>
              <a:t>②靠近火焰，移开拇指点火</a:t>
            </a:r>
          </a:p>
        </p:txBody>
      </p:sp>
      <p:sp>
        <p:nvSpPr>
          <p:cNvPr id="18" name="文本框 17"/>
          <p:cNvSpPr txBox="1"/>
          <p:nvPr/>
        </p:nvSpPr>
        <p:spPr>
          <a:xfrm>
            <a:off x="4540568" y="1965960"/>
            <a:ext cx="4339114" cy="899160"/>
          </a:xfrm>
          <a:prstGeom prst="rect">
            <a:avLst/>
          </a:prstGeom>
          <a:noFill/>
        </p:spPr>
        <p:txBody>
          <a:bodyPr wrap="square" lIns="68580" tIns="34290" rIns="68580" bIns="34290" rtlCol="0" anchor="t">
            <a:spAutoFit/>
          </a:bodyPr>
          <a:lstStyle/>
          <a:p>
            <a:pPr algn="l" fontAlgn="auto">
              <a:lnSpc>
                <a:spcPct val="150000"/>
              </a:lnSpc>
            </a:pPr>
            <a:r>
              <a:rPr lang="zh-CN" altLang="en-US">
                <a:latin typeface="Arial" panose="020B0604020202020204" pitchFamily="34" charset="0"/>
                <a:ea typeface="宋体" panose="02010600030101010101" pitchFamily="2" charset="-122"/>
                <a:sym typeface="+mn-ea"/>
              </a:rPr>
              <a:t>③若发出</a:t>
            </a:r>
            <a:r>
              <a:rPr lang="zh-CN" altLang="en-US" u="sng">
                <a:latin typeface="Arial" panose="020B0604020202020204" pitchFamily="34" charset="0"/>
                <a:ea typeface="宋体" panose="02010600030101010101" pitchFamily="2" charset="-122"/>
                <a:sym typeface="+mn-ea"/>
              </a:rPr>
              <a:t>                     </a:t>
            </a:r>
            <a:r>
              <a:rPr lang="zh-CN" altLang="en-US">
                <a:latin typeface="Arial" panose="020B0604020202020204" pitchFamily="34" charset="0"/>
                <a:ea typeface="宋体" panose="02010600030101010101" pitchFamily="2" charset="-122"/>
                <a:sym typeface="+mn-ea"/>
              </a:rPr>
              <a:t>则表明氢气不纯，声音很小表示氢气较纯</a:t>
            </a:r>
          </a:p>
        </p:txBody>
      </p:sp>
      <p:sp>
        <p:nvSpPr>
          <p:cNvPr id="13" name="文本框 12"/>
          <p:cNvSpPr txBox="1"/>
          <p:nvPr/>
        </p:nvSpPr>
        <p:spPr>
          <a:xfrm>
            <a:off x="442436" y="568642"/>
            <a:ext cx="7738110" cy="391478"/>
          </a:xfrm>
          <a:prstGeom prst="rect">
            <a:avLst/>
          </a:prstGeom>
          <a:noFill/>
        </p:spPr>
        <p:txBody>
          <a:bodyPr wrap="none" lIns="68580" tIns="34290" rIns="68580" bIns="34290" rtlCol="0" anchor="t">
            <a:spAutoFit/>
          </a:bodyPr>
          <a:lstStyle/>
          <a:p>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2</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）不纯的氢气遇明火会发生</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，因此点燃前必须</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2100"/>
          </a:p>
        </p:txBody>
      </p:sp>
      <p:sp>
        <p:nvSpPr>
          <p:cNvPr id="14" name="Rectangle 27"/>
          <p:cNvSpPr/>
          <p:nvPr/>
        </p:nvSpPr>
        <p:spPr>
          <a:xfrm>
            <a:off x="4115276" y="568643"/>
            <a:ext cx="697230" cy="345281"/>
          </a:xfrm>
          <a:prstGeom prst="rect">
            <a:avLst/>
          </a:prstGeom>
          <a:noFill/>
          <a:ln w="9525">
            <a:noFill/>
          </a:ln>
        </p:spPr>
        <p:txBody>
          <a:bodyPr wrap="square" lIns="68580" tIns="34290" rIns="68580" bIns="34290" anchor="ctr">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爆炸</a:t>
            </a:r>
          </a:p>
        </p:txBody>
      </p:sp>
      <p:sp>
        <p:nvSpPr>
          <p:cNvPr id="15" name="Rectangle 27"/>
          <p:cNvSpPr/>
          <p:nvPr/>
        </p:nvSpPr>
        <p:spPr>
          <a:xfrm>
            <a:off x="7032307" y="568643"/>
            <a:ext cx="697230" cy="345281"/>
          </a:xfrm>
          <a:prstGeom prst="rect">
            <a:avLst/>
          </a:prstGeom>
          <a:noFill/>
          <a:ln w="9525">
            <a:noFill/>
          </a:ln>
        </p:spPr>
        <p:txBody>
          <a:bodyPr wrap="square" lIns="68580" tIns="34290" rIns="68580" bIns="34290" anchor="ctr">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验纯</a:t>
            </a:r>
          </a:p>
        </p:txBody>
      </p:sp>
      <p:sp>
        <p:nvSpPr>
          <p:cNvPr id="3" name="文本框 2"/>
          <p:cNvSpPr txBox="1"/>
          <p:nvPr/>
        </p:nvSpPr>
        <p:spPr>
          <a:xfrm>
            <a:off x="5551646" y="2035969"/>
            <a:ext cx="1300677" cy="346249"/>
          </a:xfrm>
          <a:prstGeom prst="rect">
            <a:avLst/>
          </a:prstGeom>
          <a:noFill/>
        </p:spPr>
        <p:txBody>
          <a:bodyPr wrap="none" lIns="68580" tIns="34290" rIns="68580" bIns="34290" rtlCol="0" anchor="t">
            <a:spAutoFit/>
          </a:bodyPr>
          <a:lstStyle/>
          <a:p>
            <a:r>
              <a:rPr lang="zh-CN" altLang="en-US" b="1">
                <a:solidFill>
                  <a:srgbClr val="FF0000"/>
                </a:solidFill>
                <a:latin typeface="Arial" panose="020B0604020202020204" pitchFamily="34" charset="0"/>
                <a:ea typeface="宋体" panose="02010600030101010101" pitchFamily="2" charset="-122"/>
                <a:sym typeface="+mn-ea"/>
              </a:rPr>
              <a:t>尖锐爆鸣声</a:t>
            </a:r>
          </a:p>
        </p:txBody>
      </p:sp>
    </p:spTree>
    <p:extLst>
      <p:ext uri="{BB962C8B-B14F-4D97-AF65-F5344CB8AC3E}">
        <p14:creationId xmlns:p14="http://schemas.microsoft.com/office/powerpoint/2010/main" val="1287638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8196"/>
                                        </p:tgtEl>
                                        <p:attrNameLst>
                                          <p:attrName>style.visibility</p:attrName>
                                        </p:attrNameLst>
                                      </p:cBhvr>
                                      <p:to>
                                        <p:strVal val="visible"/>
                                      </p:to>
                                    </p:set>
                                    <p:animEffect transition="in" filter="blinds(horizontal)">
                                      <p:cBhvr>
                                        <p:cTn id="13" dur="500"/>
                                        <p:tgtEl>
                                          <p:spTgt spid="8196"/>
                                        </p:tgtEl>
                                      </p:cBhvr>
                                    </p:animEffect>
                                  </p:childTnLst>
                                </p:cTn>
                              </p:par>
                              <p:par>
                                <p:cTn id="14" presetID="3" presetClass="entr" presetSubtype="10" fill="hold"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blinds(horizontal)">
                                      <p:cBhvr>
                                        <p:cTn id="16" dur="500"/>
                                        <p:tgtEl>
                                          <p:spTgt spid="19"/>
                                        </p:tgtEl>
                                      </p:cBhvr>
                                    </p:animEffect>
                                  </p:childTnLst>
                                </p:cTn>
                              </p:par>
                            </p:childTnLst>
                          </p:cTn>
                        </p:par>
                      </p:childTnLst>
                    </p:cTn>
                  </p:par>
                  <p:par>
                    <p:cTn id="17" fill="hold" nodeType="clickPar">
                      <p:stCondLst>
                        <p:cond delay="indefinite"/>
                      </p:stCondLst>
                      <p:childTnLst>
                        <p:par>
                          <p:cTn id="18" fill="hold" nodeType="afterGroup">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blinds(horizontal)">
                                      <p:cBhvr>
                                        <p:cTn id="21" dur="500"/>
                                        <p:tgtEl>
                                          <p:spTgt spid="16"/>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blinds(horizontal)">
                                      <p:cBhvr>
                                        <p:cTn id="24" dur="500"/>
                                        <p:tgtEl>
                                          <p:spTgt spid="17"/>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blinds(horizontal)">
                                      <p:cBhvr>
                                        <p:cTn id="27" dur="500"/>
                                        <p:tgtEl>
                                          <p:spTgt spid="18"/>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blinds(horizontal)">
                                      <p:cBhvr>
                                        <p:cTn id="3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p:bldP spid="16" grpId="0"/>
      <p:bldP spid="17" grpId="0"/>
      <p:bldP spid="18" grpId="0"/>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3" name="文本框 2"/>
          <p:cNvSpPr txBox="1"/>
          <p:nvPr/>
        </p:nvSpPr>
        <p:spPr>
          <a:xfrm>
            <a:off x="265272" y="556260"/>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【巩固训练】</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104" name="文本框 103"/>
          <p:cNvSpPr txBox="1"/>
          <p:nvPr/>
        </p:nvSpPr>
        <p:spPr>
          <a:xfrm>
            <a:off x="474822" y="947738"/>
            <a:ext cx="8029099" cy="2008242"/>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．检验氢气纯度时，用手拿住充满气体的试管，在点火时（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．管口朝上</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．管口稍向上倾斜</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．管口向下</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．试管保持水平
</a:t>
            </a:r>
            <a:endParaRPr lang="zh-CN" altLang="en-US" sz="2100">
              <a:latin typeface="宋体" panose="02010600030101010101" pitchFamily="2" charset="-122"/>
              <a:cs typeface="宋体" panose="02010600030101010101" pitchFamily="2" charset="-122"/>
            </a:endParaRPr>
          </a:p>
        </p:txBody>
      </p:sp>
      <p:sp>
        <p:nvSpPr>
          <p:cNvPr id="4" name="文本框 3"/>
          <p:cNvSpPr txBox="1"/>
          <p:nvPr/>
        </p:nvSpPr>
        <p:spPr>
          <a:xfrm>
            <a:off x="474822" y="2470309"/>
            <a:ext cx="8029099" cy="2008242"/>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．下列关于氢气在空气中燃烧的现象叙述错误的是（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．产生淡蓝色火焰</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．放出大量的热</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．产物是水</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．在火焰上方罩一个小烧杯，烧杯内壁有小液滴出现
</a:t>
            </a:r>
            <a:endParaRPr lang="zh-CN" altLang="en-US" sz="2100">
              <a:latin typeface="宋体" panose="02010600030101010101" pitchFamily="2" charset="-122"/>
              <a:cs typeface="宋体" panose="02010600030101010101" pitchFamily="2" charset="-122"/>
            </a:endParaRPr>
          </a:p>
        </p:txBody>
      </p:sp>
      <p:sp>
        <p:nvSpPr>
          <p:cNvPr id="6" name="Rectangle 12"/>
          <p:cNvSpPr/>
          <p:nvPr/>
        </p:nvSpPr>
        <p:spPr>
          <a:xfrm>
            <a:off x="7700487" y="947500"/>
            <a:ext cx="274755" cy="553998"/>
          </a:xfrm>
          <a:prstGeom prst="rect">
            <a:avLst/>
          </a:prstGeom>
          <a:noFill/>
          <a:ln w="9525">
            <a:noFill/>
          </a:ln>
        </p:spPr>
        <p:txBody>
          <a:bodyPr wrap="none" lIns="68580" tIns="34290" rIns="68580" bIns="34290">
            <a:spAutoFit/>
          </a:bodyPr>
          <a:lstStyle/>
          <a:p>
            <a:pPr algn="l" fontAlgn="auto">
              <a:lnSpc>
                <a:spcPct val="150000"/>
              </a:lnSpc>
            </a:pPr>
            <a:r>
              <a:rPr lang="en-US" altLang="zh-CN" sz="2100" b="1">
                <a:solidFill>
                  <a:srgbClr val="FF0000"/>
                </a:solidFill>
                <a:latin typeface="宋体" panose="02010600030101010101" pitchFamily="2" charset="-122"/>
                <a:ea typeface="宋体" panose="02010600030101010101" pitchFamily="2" charset="-122"/>
              </a:rPr>
              <a:t>C</a:t>
            </a:r>
          </a:p>
        </p:txBody>
      </p:sp>
      <p:sp>
        <p:nvSpPr>
          <p:cNvPr id="5" name="Rectangle 12"/>
          <p:cNvSpPr/>
          <p:nvPr/>
        </p:nvSpPr>
        <p:spPr>
          <a:xfrm>
            <a:off x="6900387" y="2470072"/>
            <a:ext cx="274755" cy="553998"/>
          </a:xfrm>
          <a:prstGeom prst="rect">
            <a:avLst/>
          </a:prstGeom>
          <a:noFill/>
          <a:ln w="9525">
            <a:noFill/>
          </a:ln>
        </p:spPr>
        <p:txBody>
          <a:bodyPr wrap="none" lIns="68580" tIns="34290" rIns="68580" bIns="34290">
            <a:spAutoFit/>
          </a:bodyPr>
          <a:lstStyle/>
          <a:p>
            <a:pPr algn="l" fontAlgn="auto">
              <a:lnSpc>
                <a:spcPct val="150000"/>
              </a:lnSpc>
            </a:pPr>
            <a:r>
              <a:rPr lang="en-US" altLang="zh-CN" sz="2100" b="1">
                <a:solidFill>
                  <a:srgbClr val="FF0000"/>
                </a:solidFill>
                <a:latin typeface="宋体" panose="02010600030101010101" pitchFamily="2" charset="-122"/>
                <a:ea typeface="宋体" panose="02010600030101010101" pitchFamily="2" charset="-122"/>
              </a:rPr>
              <a:t>C</a:t>
            </a:r>
          </a:p>
        </p:txBody>
      </p:sp>
    </p:spTree>
    <p:extLst>
      <p:ext uri="{BB962C8B-B14F-4D97-AF65-F5344CB8AC3E}">
        <p14:creationId xmlns:p14="http://schemas.microsoft.com/office/powerpoint/2010/main" val="348400949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84798" y="555307"/>
            <a:ext cx="4037171"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考点五：水的分解实验</a:t>
            </a:r>
          </a:p>
        </p:txBody>
      </p:sp>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pic>
        <p:nvPicPr>
          <p:cNvPr id="8197" name="内容占位符 9221" descr="电解水"/>
          <p:cNvPicPr>
            <a:picLocks noGrp="1" noChangeAspect="1"/>
          </p:cNvPicPr>
          <p:nvPr>
            <p:ph sz="half" idx="4294967295"/>
          </p:nvPr>
        </p:nvPicPr>
        <p:blipFill>
          <a:blip r:embed="rId3"/>
          <a:stretch>
            <a:fillRect/>
          </a:stretch>
        </p:blipFill>
        <p:spPr>
          <a:xfrm>
            <a:off x="6625008" y="479778"/>
            <a:ext cx="2288670" cy="1910986"/>
          </a:xfrm>
          <a:solidFill>
            <a:srgbClr val="FFFFFF"/>
          </a:solidFill>
        </p:spPr>
      </p:pic>
      <p:sp>
        <p:nvSpPr>
          <p:cNvPr id="100" name="文本框 99"/>
          <p:cNvSpPr txBox="1"/>
          <p:nvPr/>
        </p:nvSpPr>
        <p:spPr>
          <a:xfrm>
            <a:off x="688181" y="1016794"/>
            <a:ext cx="3633788" cy="391478"/>
          </a:xfrm>
          <a:prstGeom prst="rect">
            <a:avLst/>
          </a:prstGeom>
          <a:noFill/>
          <a:ln w="9525">
            <a:noFill/>
          </a:ln>
        </p:spPr>
        <p:txBody>
          <a:bodyPr wrap="square" lIns="68580" tIns="34290" rIns="68580" bIns="34290">
            <a:spAutoFit/>
          </a:bodyPr>
          <a:lstStyle/>
          <a:p>
            <a:r>
              <a:rPr lang="en-US" altLang="zh-CN" sz="2100" b="1">
                <a:latin typeface="宋体" panose="02010600030101010101" pitchFamily="2" charset="-122"/>
                <a:ea typeface="宋体" panose="02010600030101010101" pitchFamily="2" charset="-122"/>
                <a:cs typeface="宋体" panose="02010600030101010101" pitchFamily="2" charset="-122"/>
              </a:rPr>
              <a:t>1.</a:t>
            </a:r>
            <a:r>
              <a:rPr lang="zh-CN" altLang="en-US" sz="2100" b="1">
                <a:latin typeface="宋体" panose="02010600030101010101" pitchFamily="2" charset="-122"/>
                <a:ea typeface="宋体" panose="02010600030101010101" pitchFamily="2" charset="-122"/>
                <a:cs typeface="宋体" panose="02010600030101010101" pitchFamily="2" charset="-122"/>
              </a:rPr>
              <a:t>实验装置简图：见右图</a:t>
            </a:r>
          </a:p>
        </p:txBody>
      </p:sp>
      <p:sp>
        <p:nvSpPr>
          <p:cNvPr id="4" name="文本框 3"/>
          <p:cNvSpPr txBox="1"/>
          <p:nvPr/>
        </p:nvSpPr>
        <p:spPr>
          <a:xfrm>
            <a:off x="688182" y="1414462"/>
            <a:ext cx="1765548" cy="392415"/>
          </a:xfrm>
          <a:prstGeom prst="rect">
            <a:avLst/>
          </a:prstGeom>
          <a:noFill/>
        </p:spPr>
        <p:txBody>
          <a:bodyPr wrap="none" lIns="68580" tIns="34290" rIns="68580" bIns="34290" rtlCol="0" anchor="t">
            <a:spAutoFit/>
          </a:bodyPr>
          <a:lstStyle/>
          <a:p>
            <a:r>
              <a:rPr lang="en-US" altLang="zh-CN" sz="2100" b="1">
                <a:latin typeface="宋体" panose="02010600030101010101" pitchFamily="2" charset="-122"/>
                <a:ea typeface="宋体" panose="02010600030101010101" pitchFamily="2" charset="-122"/>
                <a:cs typeface="宋体" panose="02010600030101010101" pitchFamily="2" charset="-122"/>
                <a:sym typeface="+mn-ea"/>
              </a:rPr>
              <a:t>2.</a:t>
            </a:r>
            <a:r>
              <a:rPr lang="zh-CN" altLang="en-US" sz="2100" b="1">
                <a:latin typeface="宋体" panose="02010600030101010101" pitchFamily="2" charset="-122"/>
                <a:ea typeface="宋体" panose="02010600030101010101" pitchFamily="2" charset="-122"/>
                <a:cs typeface="宋体" panose="02010600030101010101" pitchFamily="2" charset="-122"/>
                <a:sym typeface="+mn-ea"/>
              </a:rPr>
              <a:t>实验现象：</a:t>
            </a:r>
          </a:p>
        </p:txBody>
      </p:sp>
      <p:sp>
        <p:nvSpPr>
          <p:cNvPr id="5" name="文本框 4"/>
          <p:cNvSpPr txBox="1"/>
          <p:nvPr/>
        </p:nvSpPr>
        <p:spPr>
          <a:xfrm>
            <a:off x="898684" y="1805941"/>
            <a:ext cx="5835491" cy="1522571"/>
          </a:xfrm>
          <a:prstGeom prst="rect">
            <a:avLst/>
          </a:prstGeom>
          <a:noFill/>
          <a:ln w="9525">
            <a:noFill/>
          </a:ln>
        </p:spPr>
        <p:txBody>
          <a:bodyPr wrap="square" lIns="68580" tIns="34290" rIns="68580" bIns="34290">
            <a:spAutoFit/>
          </a:bodyPr>
          <a:lstStyle/>
          <a:p>
            <a:pPr>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）接通直流电源后，电极上有</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产生，一段时间后，与正极相连的玻璃管内的气体和与负极相连的玻璃管内的气体的体积比约为</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a:t>
            </a:r>
            <a:endParaRPr lang="en-US" altLang="en-US" sz="2100">
              <a:solidFill>
                <a:srgbClr val="FF0000"/>
              </a:solidFill>
              <a:latin typeface="宋体" panose="02010600030101010101" pitchFamily="2" charset="-122"/>
              <a:ea typeface="宋体" pitchFamily="2" charset="-122"/>
              <a:cs typeface="宋体" panose="02010600030101010101" pitchFamily="2" charset="-122"/>
            </a:endParaRPr>
          </a:p>
        </p:txBody>
      </p:sp>
      <p:sp>
        <p:nvSpPr>
          <p:cNvPr id="6" name="文本框 5"/>
          <p:cNvSpPr txBox="1"/>
          <p:nvPr/>
        </p:nvSpPr>
        <p:spPr>
          <a:xfrm>
            <a:off x="898684" y="3328512"/>
            <a:ext cx="7665244" cy="1522571"/>
          </a:xfrm>
          <a:prstGeom prst="rect">
            <a:avLst/>
          </a:prstGeom>
          <a:noFill/>
          <a:ln w="9525">
            <a:noFill/>
          </a:ln>
        </p:spPr>
        <p:txBody>
          <a:bodyPr wrap="square" lIns="68580" tIns="34290" rIns="68580" bIns="34290">
            <a:spAutoFit/>
          </a:bodyPr>
          <a:lstStyle/>
          <a:p>
            <a:pPr>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）断开直流电源后，正极产生的气体用带火星的木条检验，发现</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，说明该气体是</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；负极产生的气体接近火焰时，气体能够燃烧，火焰呈</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，说明该气体是</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a:t>
            </a:r>
            <a:endParaRPr lang="zh-CN" altLang="en-US" sz="2100">
              <a:solidFill>
                <a:srgbClr val="FF0000"/>
              </a:solidFill>
              <a:latin typeface="宋体" panose="02010600030101010101" pitchFamily="2" charset="-122"/>
              <a:ea typeface="宋体" pitchFamily="2" charset="-122"/>
              <a:cs typeface="宋体" panose="02010600030101010101" pitchFamily="2" charset="-122"/>
            </a:endParaRPr>
          </a:p>
        </p:txBody>
      </p:sp>
      <p:sp>
        <p:nvSpPr>
          <p:cNvPr id="8" name="文本框 7"/>
          <p:cNvSpPr txBox="1"/>
          <p:nvPr/>
        </p:nvSpPr>
        <p:spPr>
          <a:xfrm>
            <a:off x="4878229" y="1917859"/>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气泡</a:t>
            </a:r>
          </a:p>
        </p:txBody>
      </p:sp>
      <p:sp>
        <p:nvSpPr>
          <p:cNvPr id="9" name="文本框 8"/>
          <p:cNvSpPr txBox="1"/>
          <p:nvPr/>
        </p:nvSpPr>
        <p:spPr>
          <a:xfrm>
            <a:off x="5576411" y="2886552"/>
            <a:ext cx="489558"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1:2</a:t>
            </a:r>
            <a:endParaRPr lang="en-US" altLang="en-US" b="1">
              <a:solidFill>
                <a:srgbClr val="FF0000"/>
              </a:solidFill>
              <a:latin typeface="宋体" panose="02010600030101010101" pitchFamily="2" charset="-122"/>
              <a:ea typeface="宋体" pitchFamily="2" charset="-122"/>
              <a:cs typeface="宋体" panose="02010600030101010101" pitchFamily="2" charset="-122"/>
              <a:sym typeface="+mn-ea"/>
            </a:endParaRPr>
          </a:p>
        </p:txBody>
      </p:sp>
      <p:sp>
        <p:nvSpPr>
          <p:cNvPr id="10" name="文本框 9"/>
          <p:cNvSpPr txBox="1"/>
          <p:nvPr/>
        </p:nvSpPr>
        <p:spPr>
          <a:xfrm>
            <a:off x="1612583" y="3951447"/>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木条复燃</a:t>
            </a:r>
          </a:p>
        </p:txBody>
      </p:sp>
      <p:sp>
        <p:nvSpPr>
          <p:cNvPr id="11" name="文本框 10"/>
          <p:cNvSpPr txBox="1"/>
          <p:nvPr/>
        </p:nvSpPr>
        <p:spPr>
          <a:xfrm>
            <a:off x="4878229" y="3951447"/>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氧气</a:t>
            </a:r>
          </a:p>
        </p:txBody>
      </p:sp>
      <p:sp>
        <p:nvSpPr>
          <p:cNvPr id="12" name="文本框 11"/>
          <p:cNvSpPr txBox="1"/>
          <p:nvPr/>
        </p:nvSpPr>
        <p:spPr>
          <a:xfrm>
            <a:off x="4479131" y="4432459"/>
            <a:ext cx="835806"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淡蓝色</a:t>
            </a:r>
          </a:p>
        </p:txBody>
      </p:sp>
      <p:sp>
        <p:nvSpPr>
          <p:cNvPr id="13" name="文本框 12"/>
          <p:cNvSpPr txBox="1"/>
          <p:nvPr/>
        </p:nvSpPr>
        <p:spPr>
          <a:xfrm>
            <a:off x="7333774" y="4432459"/>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氢气</a:t>
            </a:r>
          </a:p>
        </p:txBody>
      </p:sp>
    </p:spTree>
    <p:extLst>
      <p:ext uri="{BB962C8B-B14F-4D97-AF65-F5344CB8AC3E}">
        <p14:creationId xmlns:p14="http://schemas.microsoft.com/office/powerpoint/2010/main" val="162085682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blinds(horizontal)">
                                      <p:cBhvr>
                                        <p:cTn id="7" dur="500"/>
                                        <p:tgtEl>
                                          <p:spTgt spid="100"/>
                                        </p:tgtEl>
                                      </p:cBhvr>
                                    </p:animEffect>
                                  </p:childTnLst>
                                </p:cTn>
                              </p:par>
                            </p:childTnLst>
                          </p:cTn>
                        </p:par>
                      </p:childTnLst>
                    </p:cTn>
                  </p:par>
                  <p:par>
                    <p:cTn id="8" fill="hold" nodeType="clickPar">
                      <p:stCondLst>
                        <p:cond delay="indefinite"/>
                        <p:cond evt="onBegin" delay="0">
                          <p:tn val="7"/>
                        </p:cond>
                      </p:stCondLst>
                      <p:childTnLst>
                        <p:par>
                          <p:cTn id="9" fill="hold" nodeType="after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8197"/>
                                        </p:tgtEl>
                                        <p:attrNameLst>
                                          <p:attrName>style.visibility</p:attrName>
                                        </p:attrNameLst>
                                      </p:cBhvr>
                                      <p:to>
                                        <p:strVal val="visible"/>
                                      </p:to>
                                    </p:set>
                                    <p:animEffect transition="in" filter="blinds(horizontal)">
                                      <p:cBhvr>
                                        <p:cTn id="12" dur="500"/>
                                        <p:tgtEl>
                                          <p:spTgt spid="8197"/>
                                        </p:tgtEl>
                                      </p:cBhvr>
                                    </p:animEffect>
                                  </p:childTnLst>
                                </p:cTn>
                              </p:par>
                            </p:childTnLst>
                          </p:cTn>
                        </p:par>
                      </p:childTnLst>
                    </p:cTn>
                  </p:par>
                  <p:par>
                    <p:cTn id="13" fill="hold" nodeType="clickPar">
                      <p:stCondLst>
                        <p:cond delay="indefinite"/>
                        <p:cond evt="onBegin" delay="0">
                          <p:tn val="12"/>
                        </p:cond>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linds(horizontal)">
                                      <p:cBhvr>
                                        <p:cTn id="20" dur="500"/>
                                        <p:tgtEl>
                                          <p:spTgt spid="5"/>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blinds(horizontal)">
                                      <p:cBhvr>
                                        <p:cTn id="23" dur="500"/>
                                        <p:tgtEl>
                                          <p:spTgt spid="6"/>
                                        </p:tgtEl>
                                      </p:cBhvr>
                                    </p:animEffect>
                                  </p:childTnLst>
                                </p:cTn>
                              </p:par>
                            </p:childTnLst>
                          </p:cTn>
                        </p:par>
                      </p:childTnLst>
                    </p:cTn>
                  </p:par>
                  <p:par>
                    <p:cTn id="24" fill="hold" nodeType="clickPar">
                      <p:stCondLst>
                        <p:cond delay="indefinite"/>
                        <p:cond evt="onBegin" delay="0">
                          <p:tn val="23"/>
                        </p:cond>
                      </p:stCondLst>
                      <p:childTnLst>
                        <p:par>
                          <p:cTn id="25" fill="hold" nodeType="after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blinds(horizontal)">
                                      <p:cBhvr>
                                        <p:cTn id="28" dur="500"/>
                                        <p:tgtEl>
                                          <p:spTgt spid="8"/>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linds(horizontal)">
                                      <p:cBhvr>
                                        <p:cTn id="31" dur="500"/>
                                        <p:tgtEl>
                                          <p:spTgt spid="9"/>
                                        </p:tgtEl>
                                      </p:cBhvr>
                                    </p:animEffect>
                                  </p:childTnLst>
                                </p:cTn>
                              </p:par>
                            </p:childTnLst>
                          </p:cTn>
                        </p:par>
                      </p:childTnLst>
                    </p:cTn>
                  </p:par>
                  <p:par>
                    <p:cTn id="32" fill="hold" nodeType="clickPar">
                      <p:stCondLst>
                        <p:cond delay="indefinite"/>
                        <p:cond evt="onBegin" delay="0">
                          <p:tn val="31"/>
                        </p:cond>
                      </p:stCondLst>
                      <p:childTnLst>
                        <p:par>
                          <p:cTn id="33" fill="hold" nodeType="afterGroup">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blinds(horizontal)">
                                      <p:cBhvr>
                                        <p:cTn id="36" dur="500"/>
                                        <p:tgtEl>
                                          <p:spTgt spid="10"/>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blinds(horizontal)">
                                      <p:cBhvr>
                                        <p:cTn id="39" dur="500"/>
                                        <p:tgtEl>
                                          <p:spTgt spid="11"/>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linds(horizontal)">
                                      <p:cBhvr>
                                        <p:cTn id="42" dur="500"/>
                                        <p:tgtEl>
                                          <p:spTgt spid="12"/>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13"/>
                                        </p:tgtEl>
                                        <p:attrNameLst>
                                          <p:attrName>style.visibility</p:attrName>
                                        </p:attrNameLst>
                                      </p:cBhvr>
                                      <p:to>
                                        <p:strVal val="visible"/>
                                      </p:to>
                                    </p:set>
                                    <p:animEffect transition="in" filter="blinds(horizontal)">
                                      <p:cBhvr>
                                        <p:cTn id="4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4" grpId="0"/>
      <p:bldP spid="5" grpId="0"/>
      <p:bldP spid="6" grpId="0"/>
      <p:bldP spid="8" grpId="0"/>
      <p:bldP spid="9" grpId="0"/>
      <p:bldP spid="10" grpId="0"/>
      <p:bldP spid="11" grpId="0"/>
      <p:bldP spid="12" grpId="0"/>
      <p:bldP spid="1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00" name="文本框 99"/>
          <p:cNvSpPr txBox="1"/>
          <p:nvPr/>
        </p:nvSpPr>
        <p:spPr>
          <a:xfrm>
            <a:off x="416243" y="618172"/>
            <a:ext cx="1569244" cy="391478"/>
          </a:xfrm>
          <a:prstGeom prst="rect">
            <a:avLst/>
          </a:prstGeom>
          <a:noFill/>
          <a:ln w="9525">
            <a:noFill/>
          </a:ln>
        </p:spPr>
        <p:txBody>
          <a:bodyPr wrap="square" lIns="68580" tIns="34290" rIns="68580" bIns="34290">
            <a:spAutoFit/>
          </a:bodyPr>
          <a:lstStyle/>
          <a:p>
            <a:r>
              <a:rPr lang="en-US" altLang="zh-CN" sz="2100" b="1">
                <a:latin typeface="宋体" panose="02010600030101010101" pitchFamily="2" charset="-122"/>
                <a:ea typeface="宋体" panose="02010600030101010101" pitchFamily="2" charset="-122"/>
                <a:cs typeface="宋体" panose="02010600030101010101" pitchFamily="2" charset="-122"/>
              </a:rPr>
              <a:t>3.</a:t>
            </a:r>
            <a:r>
              <a:rPr lang="zh-CN" altLang="en-US" sz="2100" b="1">
                <a:latin typeface="宋体" panose="02010600030101010101" pitchFamily="2" charset="-122"/>
                <a:ea typeface="宋体" panose="02010600030101010101" pitchFamily="2" charset="-122"/>
                <a:cs typeface="宋体" panose="02010600030101010101" pitchFamily="2" charset="-122"/>
              </a:rPr>
              <a:t>实验结论：</a:t>
            </a:r>
          </a:p>
        </p:txBody>
      </p:sp>
      <p:sp>
        <p:nvSpPr>
          <p:cNvPr id="7" name="文本框 6"/>
          <p:cNvSpPr txBox="1"/>
          <p:nvPr/>
        </p:nvSpPr>
        <p:spPr>
          <a:xfrm>
            <a:off x="2073593" y="461487"/>
            <a:ext cx="6387941" cy="1522571"/>
          </a:xfrm>
          <a:prstGeom prst="rect">
            <a:avLst/>
          </a:prstGeom>
          <a:noFill/>
          <a:ln w="9525">
            <a:noFill/>
          </a:ln>
        </p:spPr>
        <p:txBody>
          <a:bodyPr wrap="square" lIns="68580" tIns="34290" rIns="68580" bIns="34290" anchor="t">
            <a:spAutoFit/>
          </a:bodyPr>
          <a:lstStyle/>
          <a:p>
            <a:pPr fontAlgn="auto">
              <a:lnSpc>
                <a:spcPct val="150000"/>
              </a:lnSpc>
              <a:spcBef>
                <a:spcPct val="0"/>
              </a:spcBef>
            </a:pPr>
            <a:r>
              <a:rPr lang="zh-CN" altLang="en-US" sz="210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①</a:t>
            </a:r>
            <a:r>
              <a:rPr lang="zh-CN" altLang="en-US" sz="2100">
                <a:latin typeface="宋体" panose="02010600030101010101" pitchFamily="2" charset="-122"/>
                <a:ea typeface="宋体" panose="02010600030101010101" pitchFamily="2" charset="-122"/>
                <a:cs typeface="宋体" panose="02010600030101010101" pitchFamily="2" charset="-122"/>
              </a:rPr>
              <a:t>水电解负极产生氢气，正极产生氧气，二者的体积比是</a:t>
            </a:r>
            <a:r>
              <a:rPr lang="en-US" altLang="zh-CN" sz="2100">
                <a:latin typeface="宋体" panose="02010600030101010101" pitchFamily="2" charset="-122"/>
                <a:ea typeface="宋体" panose="02010600030101010101" pitchFamily="2" charset="-122"/>
                <a:cs typeface="宋体" panose="02010600030101010101" pitchFamily="2" charset="-122"/>
              </a:rPr>
              <a:t>2:1</a:t>
            </a:r>
            <a:r>
              <a:rPr lang="zh-CN" altLang="en-US" sz="2100">
                <a:latin typeface="宋体" panose="02010600030101010101" pitchFamily="2" charset="-122"/>
                <a:ea typeface="宋体" panose="02010600030101010101" pitchFamily="2" charset="-122"/>
                <a:cs typeface="宋体" panose="02010600030101010101" pitchFamily="2" charset="-122"/>
              </a:rPr>
              <a:t>；</a:t>
            </a:r>
          </a:p>
          <a:p>
            <a:pPr fontAlgn="auto">
              <a:lnSpc>
                <a:spcPct val="150000"/>
              </a:lnSpc>
              <a:spcBef>
                <a:spcPct val="0"/>
              </a:spcBef>
            </a:pPr>
            <a:r>
              <a:rPr lang="zh-CN" altLang="en-US" sz="2100">
                <a:solidFill>
                  <a:srgbClr val="FF0000"/>
                </a:solidFill>
                <a:latin typeface="宋体" panose="02010600030101010101" pitchFamily="2" charset="-122"/>
                <a:ea typeface="宋体" panose="02010600030101010101" pitchFamily="2" charset="-122"/>
                <a:sym typeface="+mn-ea"/>
              </a:rPr>
              <a:t>②</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水是由氢元素和氧元素组成的</a:t>
            </a:r>
            <a:endParaRPr lang="en-US" altLang="zh-CN" sz="2100">
              <a:latin typeface="宋体" panose="02010600030101010101" pitchFamily="2" charset="-122"/>
              <a:ea typeface="宋体" pitchFamily="2" charset="-122"/>
              <a:cs typeface="宋体" panose="02010600030101010101" pitchFamily="2" charset="-122"/>
            </a:endParaRPr>
          </a:p>
        </p:txBody>
      </p:sp>
      <p:sp>
        <p:nvSpPr>
          <p:cNvPr id="3" name="文本框 2"/>
          <p:cNvSpPr txBox="1"/>
          <p:nvPr/>
        </p:nvSpPr>
        <p:spPr>
          <a:xfrm>
            <a:off x="416243" y="2105025"/>
            <a:ext cx="2036455" cy="392415"/>
          </a:xfrm>
          <a:prstGeom prst="rect">
            <a:avLst/>
          </a:prstGeom>
          <a:noFill/>
        </p:spPr>
        <p:txBody>
          <a:bodyPr wrap="none" lIns="68580" tIns="34290" rIns="68580" bIns="34290" rtlCol="0" anchor="t">
            <a:spAutoFit/>
          </a:bodyPr>
          <a:lstStyle/>
          <a:p>
            <a:r>
              <a:rPr lang="en-US" altLang="zh-CN" sz="2100" b="1">
                <a:latin typeface="宋体" panose="02010600030101010101" pitchFamily="2" charset="-122"/>
                <a:ea typeface="宋体" panose="02010600030101010101" pitchFamily="2" charset="-122"/>
                <a:sym typeface="+mn-ea"/>
              </a:rPr>
              <a:t>4.</a:t>
            </a:r>
            <a:r>
              <a:rPr lang="zh-CN" altLang="en-US" sz="2100" b="1">
                <a:latin typeface="宋体" panose="02010600030101010101" pitchFamily="2" charset="-122"/>
                <a:ea typeface="宋体" panose="02010600030101010101" pitchFamily="2" charset="-122"/>
                <a:sym typeface="+mn-ea"/>
              </a:rPr>
              <a:t>文字表达式：</a:t>
            </a:r>
          </a:p>
        </p:txBody>
      </p:sp>
      <p:grpSp>
        <p:nvGrpSpPr>
          <p:cNvPr id="16388" name="组合 17411"/>
          <p:cNvGrpSpPr/>
          <p:nvPr/>
        </p:nvGrpSpPr>
        <p:grpSpPr>
          <a:xfrm>
            <a:off x="2341939" y="1912789"/>
            <a:ext cx="3674698" cy="999278"/>
            <a:chOff x="7" y="14"/>
            <a:chExt cx="3094" cy="1123"/>
          </a:xfrm>
        </p:grpSpPr>
        <p:sp>
          <p:nvSpPr>
            <p:cNvPr id="16389" name="文本框 17412"/>
            <p:cNvSpPr txBox="1"/>
            <p:nvPr/>
          </p:nvSpPr>
          <p:spPr>
            <a:xfrm>
              <a:off x="491" y="14"/>
              <a:ext cx="632" cy="467"/>
            </a:xfrm>
            <a:prstGeom prst="rect">
              <a:avLst/>
            </a:prstGeom>
            <a:noFill/>
            <a:ln w="9525">
              <a:noFill/>
            </a:ln>
          </p:spPr>
          <p:txBody>
            <a:bodyPr wrap="square" anchor="t">
              <a:spAutoFit/>
            </a:bodyPr>
            <a:lstStyle/>
            <a:p>
              <a:pPr>
                <a:spcBef>
                  <a:spcPct val="50000"/>
                </a:spcBef>
              </a:pPr>
              <a:r>
                <a:rPr lang="zh-CN" altLang="en-US" sz="2100" b="1">
                  <a:solidFill>
                    <a:srgbClr val="970D2E"/>
                  </a:solidFill>
                  <a:latin typeface="宋体" panose="02010600030101010101" pitchFamily="2" charset="-122"/>
                  <a:ea typeface="宋体" panose="02010600030101010101" pitchFamily="2" charset="-122"/>
                </a:rPr>
                <a:t>通电</a:t>
              </a:r>
            </a:p>
          </p:txBody>
        </p:sp>
        <p:sp>
          <p:nvSpPr>
            <p:cNvPr id="16390" name="矩形 17413"/>
            <p:cNvSpPr/>
            <p:nvPr/>
          </p:nvSpPr>
          <p:spPr>
            <a:xfrm>
              <a:off x="43" y="230"/>
              <a:ext cx="382" cy="467"/>
            </a:xfrm>
            <a:prstGeom prst="rect">
              <a:avLst/>
            </a:prstGeom>
            <a:noFill/>
            <a:ln w="9525">
              <a:noFill/>
            </a:ln>
          </p:spPr>
          <p:txBody>
            <a:bodyPr wrap="none" anchor="t">
              <a:spAutoFit/>
            </a:bodyPr>
            <a:lstStyle/>
            <a:p>
              <a:r>
                <a:rPr lang="zh-CN" altLang="en-US" sz="2100">
                  <a:solidFill>
                    <a:srgbClr val="970D2E"/>
                  </a:solidFill>
                  <a:latin typeface="宋体" panose="02010600030101010101" pitchFamily="2" charset="-122"/>
                  <a:ea typeface="宋体" panose="02010600030101010101" pitchFamily="2" charset="-122"/>
                </a:rPr>
                <a:t>水</a:t>
              </a:r>
            </a:p>
          </p:txBody>
        </p:sp>
        <p:sp>
          <p:nvSpPr>
            <p:cNvPr id="16391" name="右箭头 17414"/>
            <p:cNvSpPr/>
            <p:nvPr/>
          </p:nvSpPr>
          <p:spPr>
            <a:xfrm>
              <a:off x="413" y="393"/>
              <a:ext cx="929" cy="93"/>
            </a:xfrm>
            <a:prstGeom prst="rightArrow">
              <a:avLst>
                <a:gd name="adj1" fmla="val 50000"/>
                <a:gd name="adj2" fmla="val 249592"/>
              </a:avLst>
            </a:prstGeom>
            <a:solidFill>
              <a:schemeClr val="accent1"/>
            </a:solidFill>
            <a:ln w="9525" cap="flat" cmpd="sng">
              <a:solidFill>
                <a:schemeClr val="tx1"/>
              </a:solidFill>
              <a:prstDash val="solid"/>
              <a:miter/>
              <a:headEnd type="none" w="med" len="med"/>
              <a:tailEnd type="none" w="med" len="med"/>
            </a:ln>
          </p:spPr>
          <p:txBody>
            <a:bodyPr anchor="t"/>
            <a:lstStyle/>
            <a:p>
              <a:endParaRPr lang="zh-CN" altLang="en-US" sz="2100">
                <a:latin typeface="宋体" panose="02010600030101010101" pitchFamily="2" charset="-122"/>
                <a:ea typeface="宋体" panose="02010600030101010101" pitchFamily="2" charset="-122"/>
              </a:endParaRPr>
            </a:p>
          </p:txBody>
        </p:sp>
        <p:sp>
          <p:nvSpPr>
            <p:cNvPr id="16392" name="矩形 17415"/>
            <p:cNvSpPr/>
            <p:nvPr/>
          </p:nvSpPr>
          <p:spPr>
            <a:xfrm>
              <a:off x="1452" y="230"/>
              <a:ext cx="692" cy="467"/>
            </a:xfrm>
            <a:prstGeom prst="rect">
              <a:avLst/>
            </a:prstGeom>
            <a:noFill/>
            <a:ln w="9525">
              <a:noFill/>
            </a:ln>
          </p:spPr>
          <p:txBody>
            <a:bodyPr anchor="t">
              <a:spAutoFit/>
            </a:bodyPr>
            <a:lstStyle/>
            <a:p>
              <a:r>
                <a:rPr lang="zh-CN" altLang="en-US" sz="2100">
                  <a:solidFill>
                    <a:srgbClr val="970D2E"/>
                  </a:solidFill>
                  <a:latin typeface="宋体" panose="02010600030101010101" pitchFamily="2" charset="-122"/>
                  <a:ea typeface="宋体" panose="02010600030101010101" pitchFamily="2" charset="-122"/>
                </a:rPr>
                <a:t>氢气</a:t>
              </a:r>
            </a:p>
          </p:txBody>
        </p:sp>
        <p:sp>
          <p:nvSpPr>
            <p:cNvPr id="16393" name="矩形 17416"/>
            <p:cNvSpPr/>
            <p:nvPr/>
          </p:nvSpPr>
          <p:spPr>
            <a:xfrm>
              <a:off x="2144" y="230"/>
              <a:ext cx="270" cy="467"/>
            </a:xfrm>
            <a:prstGeom prst="rect">
              <a:avLst/>
            </a:prstGeom>
            <a:noFill/>
            <a:ln w="9525">
              <a:noFill/>
            </a:ln>
          </p:spPr>
          <p:txBody>
            <a:bodyPr wrap="none" anchor="t">
              <a:spAutoFit/>
            </a:bodyPr>
            <a:lstStyle/>
            <a:p>
              <a:r>
                <a:rPr lang="en-US" altLang="zh-CN" sz="2100" b="1">
                  <a:solidFill>
                    <a:srgbClr val="970D2E"/>
                  </a:solidFill>
                  <a:latin typeface="宋体" panose="02010600030101010101" pitchFamily="2" charset="-122"/>
                  <a:ea typeface="宋体" panose="02010600030101010101" pitchFamily="2" charset="-122"/>
                </a:rPr>
                <a:t>+</a:t>
              </a:r>
            </a:p>
          </p:txBody>
        </p:sp>
        <p:sp>
          <p:nvSpPr>
            <p:cNvPr id="16394" name="矩形 17417"/>
            <p:cNvSpPr/>
            <p:nvPr/>
          </p:nvSpPr>
          <p:spPr>
            <a:xfrm>
              <a:off x="2492" y="230"/>
              <a:ext cx="609" cy="467"/>
            </a:xfrm>
            <a:prstGeom prst="rect">
              <a:avLst/>
            </a:prstGeom>
            <a:noFill/>
            <a:ln w="9525">
              <a:noFill/>
            </a:ln>
          </p:spPr>
          <p:txBody>
            <a:bodyPr wrap="none" anchor="t">
              <a:spAutoFit/>
            </a:bodyPr>
            <a:lstStyle/>
            <a:p>
              <a:r>
                <a:rPr lang="zh-CN" altLang="en-US" sz="2100">
                  <a:solidFill>
                    <a:srgbClr val="970D2E"/>
                  </a:solidFill>
                  <a:latin typeface="宋体" panose="02010600030101010101" pitchFamily="2" charset="-122"/>
                  <a:ea typeface="宋体" panose="02010600030101010101" pitchFamily="2" charset="-122"/>
                </a:rPr>
                <a:t>氧气</a:t>
              </a:r>
            </a:p>
          </p:txBody>
        </p:sp>
        <p:sp>
          <p:nvSpPr>
            <p:cNvPr id="16395" name="矩形 17418"/>
            <p:cNvSpPr/>
            <p:nvPr/>
          </p:nvSpPr>
          <p:spPr>
            <a:xfrm>
              <a:off x="7" y="670"/>
              <a:ext cx="458" cy="467"/>
            </a:xfrm>
            <a:prstGeom prst="rect">
              <a:avLst/>
            </a:prstGeom>
            <a:noFill/>
            <a:ln w="9525">
              <a:noFill/>
            </a:ln>
          </p:spPr>
          <p:txBody>
            <a:bodyPr wrap="none" anchor="t">
              <a:spAutoFit/>
            </a:bodyPr>
            <a:lstStyle/>
            <a:p>
              <a:r>
                <a:rPr lang="en-US" altLang="zh-CN" sz="2100">
                  <a:latin typeface="宋体" panose="02010600030101010101" pitchFamily="2" charset="-122"/>
                  <a:ea typeface="宋体" panose="02010600030101010101" pitchFamily="2" charset="-122"/>
                </a:rPr>
                <a:t>H</a:t>
              </a:r>
              <a:r>
                <a:rPr lang="en-US" altLang="zh-CN" sz="2100" baseline="-25000">
                  <a:latin typeface="宋体" panose="02010600030101010101" pitchFamily="2" charset="-122"/>
                  <a:ea typeface="宋体" panose="02010600030101010101" pitchFamily="2" charset="-122"/>
                </a:rPr>
                <a:t>2</a:t>
              </a:r>
              <a:r>
                <a:rPr lang="en-US" altLang="zh-CN" sz="2100">
                  <a:latin typeface="宋体" panose="02010600030101010101" pitchFamily="2" charset="-122"/>
                  <a:ea typeface="宋体" panose="02010600030101010101" pitchFamily="2" charset="-122"/>
                </a:rPr>
                <a:t>O</a:t>
              </a:r>
            </a:p>
          </p:txBody>
        </p:sp>
        <p:sp>
          <p:nvSpPr>
            <p:cNvPr id="16396" name="矩形 17419"/>
            <p:cNvSpPr/>
            <p:nvPr/>
          </p:nvSpPr>
          <p:spPr>
            <a:xfrm>
              <a:off x="1558" y="670"/>
              <a:ext cx="344" cy="467"/>
            </a:xfrm>
            <a:prstGeom prst="rect">
              <a:avLst/>
            </a:prstGeom>
            <a:noFill/>
            <a:ln w="9525">
              <a:noFill/>
            </a:ln>
          </p:spPr>
          <p:txBody>
            <a:bodyPr wrap="none" anchor="t">
              <a:spAutoFit/>
            </a:bodyPr>
            <a:lstStyle/>
            <a:p>
              <a:r>
                <a:rPr lang="en-US" altLang="zh-CN" sz="2100">
                  <a:latin typeface="宋体" panose="02010600030101010101" pitchFamily="2" charset="-122"/>
                  <a:ea typeface="宋体" panose="02010600030101010101" pitchFamily="2" charset="-122"/>
                </a:rPr>
                <a:t>H</a:t>
              </a:r>
              <a:r>
                <a:rPr lang="en-US" altLang="zh-CN" sz="2100" baseline="-25000">
                  <a:latin typeface="宋体" panose="02010600030101010101" pitchFamily="2" charset="-122"/>
                  <a:ea typeface="宋体" panose="02010600030101010101" pitchFamily="2" charset="-122"/>
                </a:rPr>
                <a:t>2</a:t>
              </a:r>
            </a:p>
          </p:txBody>
        </p:sp>
        <p:sp>
          <p:nvSpPr>
            <p:cNvPr id="16397" name="矩形 17420"/>
            <p:cNvSpPr/>
            <p:nvPr/>
          </p:nvSpPr>
          <p:spPr>
            <a:xfrm>
              <a:off x="2625" y="670"/>
              <a:ext cx="344" cy="467"/>
            </a:xfrm>
            <a:prstGeom prst="rect">
              <a:avLst/>
            </a:prstGeom>
            <a:noFill/>
            <a:ln w="9525">
              <a:noFill/>
            </a:ln>
          </p:spPr>
          <p:txBody>
            <a:bodyPr wrap="none" anchor="t">
              <a:spAutoFit/>
            </a:bodyPr>
            <a:lstStyle/>
            <a:p>
              <a:r>
                <a:rPr lang="en-US" altLang="zh-CN" sz="2100">
                  <a:latin typeface="宋体" panose="02010600030101010101" pitchFamily="2" charset="-122"/>
                  <a:ea typeface="宋体" panose="02010600030101010101" pitchFamily="2" charset="-122"/>
                </a:rPr>
                <a:t>O</a:t>
              </a:r>
              <a:r>
                <a:rPr lang="en-US" altLang="zh-CN" sz="2100" baseline="-25000">
                  <a:latin typeface="宋体" panose="02010600030101010101" pitchFamily="2" charset="-122"/>
                  <a:ea typeface="宋体" panose="02010600030101010101" pitchFamily="2" charset="-122"/>
                </a:rPr>
                <a:t>2</a:t>
              </a:r>
            </a:p>
          </p:txBody>
        </p:sp>
      </p:grpSp>
      <p:sp>
        <p:nvSpPr>
          <p:cNvPr id="4" name="文本框 3"/>
          <p:cNvSpPr txBox="1"/>
          <p:nvPr/>
        </p:nvSpPr>
        <p:spPr>
          <a:xfrm>
            <a:off x="416243" y="2966085"/>
            <a:ext cx="1657826" cy="391478"/>
          </a:xfrm>
          <a:prstGeom prst="rect">
            <a:avLst/>
          </a:prstGeom>
          <a:noFill/>
          <a:ln w="9525">
            <a:noFill/>
          </a:ln>
        </p:spPr>
        <p:txBody>
          <a:bodyPr wrap="square" lIns="68580" tIns="34290" rIns="68580" bIns="34290">
            <a:spAutoFit/>
          </a:bodyPr>
          <a:lstStyle/>
          <a:p>
            <a:r>
              <a:rPr lang="en-US" altLang="zh-CN" sz="2100" b="1">
                <a:latin typeface="宋体" panose="02010600030101010101" pitchFamily="2" charset="-122"/>
                <a:ea typeface="宋体" panose="02010600030101010101" pitchFamily="2" charset="-122"/>
                <a:cs typeface="宋体" panose="02010600030101010101" pitchFamily="2" charset="-122"/>
              </a:rPr>
              <a:t>5.</a:t>
            </a:r>
            <a:r>
              <a:rPr lang="zh-CN" altLang="en-US" sz="2100" b="1">
                <a:latin typeface="宋体" panose="02010600030101010101" pitchFamily="2" charset="-122"/>
                <a:ea typeface="宋体" panose="02010600030101010101" pitchFamily="2" charset="-122"/>
                <a:cs typeface="宋体" panose="02010600030101010101" pitchFamily="2" charset="-122"/>
              </a:rPr>
              <a:t>误差分析：</a:t>
            </a:r>
          </a:p>
        </p:txBody>
      </p:sp>
      <p:sp>
        <p:nvSpPr>
          <p:cNvPr id="5" name="文本框 4"/>
          <p:cNvSpPr txBox="1"/>
          <p:nvPr/>
        </p:nvSpPr>
        <p:spPr>
          <a:xfrm>
            <a:off x="2074069" y="2889409"/>
            <a:ext cx="6588919" cy="1231106"/>
          </a:xfrm>
          <a:prstGeom prst="rect">
            <a:avLst/>
          </a:prstGeom>
          <a:noFill/>
          <a:ln w="9525">
            <a:noFill/>
          </a:ln>
        </p:spPr>
        <p:txBody>
          <a:bodyPr wrap="square" lIns="68580" tIns="34290" rIns="68580" bIns="34290">
            <a:spAutoFit/>
          </a:bodyPr>
          <a:lstStyle/>
          <a:p>
            <a:pPr>
              <a:lnSpc>
                <a:spcPct val="120000"/>
              </a:lnSpc>
            </a:pPr>
            <a:r>
              <a:rPr lang="zh-CN" altLang="en-US" sz="2100">
                <a:ea typeface="宋体" panose="02010600030101010101" pitchFamily="2" charset="-122"/>
              </a:rPr>
              <a:t>在实验操作中两极产生的气体体积比往往小于</a:t>
            </a:r>
            <a:r>
              <a:rPr lang="en-US" altLang="zh-CN" sz="2100">
                <a:ea typeface="宋体" panose="02010600030101010101" pitchFamily="2" charset="-122"/>
              </a:rPr>
              <a:t>1∶2</a:t>
            </a:r>
            <a:r>
              <a:rPr lang="zh-CN" altLang="en-US" sz="2100">
                <a:ea typeface="宋体" panose="02010600030101010101" pitchFamily="2" charset="-122"/>
              </a:rPr>
              <a:t>的原因：①氧气在水中溶解性比氢气稍大；②氧气氧化性很强，有时在电极上就与电极发生了氧化反应</a:t>
            </a:r>
          </a:p>
        </p:txBody>
      </p:sp>
      <p:sp>
        <p:nvSpPr>
          <p:cNvPr id="6" name="文本框 5"/>
          <p:cNvSpPr txBox="1"/>
          <p:nvPr/>
        </p:nvSpPr>
        <p:spPr>
          <a:xfrm>
            <a:off x="415767" y="4197191"/>
            <a:ext cx="1657826" cy="391478"/>
          </a:xfrm>
          <a:prstGeom prst="rect">
            <a:avLst/>
          </a:prstGeom>
          <a:noFill/>
          <a:ln w="9525">
            <a:noFill/>
          </a:ln>
        </p:spPr>
        <p:txBody>
          <a:bodyPr wrap="square" lIns="68580" tIns="34290" rIns="68580" bIns="34290">
            <a:spAutoFit/>
          </a:bodyPr>
          <a:lstStyle/>
          <a:p>
            <a:r>
              <a:rPr lang="en-US" altLang="zh-CN" sz="2100" b="1">
                <a:latin typeface="宋体" panose="02010600030101010101" pitchFamily="2" charset="-122"/>
                <a:ea typeface="宋体" panose="02010600030101010101" pitchFamily="2" charset="-122"/>
                <a:cs typeface="宋体" panose="02010600030101010101" pitchFamily="2" charset="-122"/>
              </a:rPr>
              <a:t>6.</a:t>
            </a:r>
            <a:r>
              <a:rPr lang="zh-CN" altLang="en-US" sz="2100" b="1">
                <a:latin typeface="宋体" panose="02010600030101010101" pitchFamily="2" charset="-122"/>
                <a:ea typeface="宋体" panose="02010600030101010101" pitchFamily="2" charset="-122"/>
                <a:cs typeface="宋体" panose="02010600030101010101" pitchFamily="2" charset="-122"/>
              </a:rPr>
              <a:t>注意事项：</a:t>
            </a:r>
          </a:p>
        </p:txBody>
      </p:sp>
      <p:sp>
        <p:nvSpPr>
          <p:cNvPr id="8" name="文本框 7"/>
          <p:cNvSpPr txBox="1"/>
          <p:nvPr/>
        </p:nvSpPr>
        <p:spPr>
          <a:xfrm>
            <a:off x="2073593" y="4120515"/>
            <a:ext cx="6588919" cy="843439"/>
          </a:xfrm>
          <a:prstGeom prst="rect">
            <a:avLst/>
          </a:prstGeom>
          <a:noFill/>
          <a:ln w="9525">
            <a:noFill/>
          </a:ln>
        </p:spPr>
        <p:txBody>
          <a:bodyPr wrap="square" lIns="68580" tIns="34290" rIns="68580" bIns="34290">
            <a:spAutoFit/>
          </a:bodyPr>
          <a:lstStyle/>
          <a:p>
            <a:pPr>
              <a:lnSpc>
                <a:spcPct val="120000"/>
              </a:lnSpc>
            </a:pPr>
            <a:r>
              <a:rPr lang="zh-CN" altLang="en-US" sz="2100">
                <a:ea typeface="宋体" panose="02010600030101010101" pitchFamily="2" charset="-122"/>
              </a:rPr>
              <a:t>电解水时通常在水中加入少量稀硫酸（或氢氧化钠）是为了</a:t>
            </a:r>
            <a:r>
              <a:rPr lang="zh-CN" altLang="en-US" sz="2100" u="sng">
                <a:ea typeface="宋体" panose="02010600030101010101" pitchFamily="2" charset="-122"/>
              </a:rPr>
              <a:t>                              </a:t>
            </a:r>
            <a:r>
              <a:rPr lang="zh-CN" altLang="en-US" sz="2100">
                <a:ea typeface="宋体" panose="02010600030101010101" pitchFamily="2" charset="-122"/>
              </a:rPr>
              <a:t>，它们本身并未参加反应</a:t>
            </a:r>
            <a:endParaRPr lang="zh-CN" altLang="en-US" sz="2100"/>
          </a:p>
        </p:txBody>
      </p:sp>
      <p:sp>
        <p:nvSpPr>
          <p:cNvPr id="9" name="文本框 8"/>
          <p:cNvSpPr txBox="1"/>
          <p:nvPr/>
        </p:nvSpPr>
        <p:spPr>
          <a:xfrm>
            <a:off x="2589847" y="4588669"/>
            <a:ext cx="1765548" cy="346249"/>
          </a:xfrm>
          <a:prstGeom prst="rect">
            <a:avLst/>
          </a:prstGeom>
          <a:noFill/>
        </p:spPr>
        <p:txBody>
          <a:bodyPr wrap="none" lIns="68580" tIns="34290" rIns="68580" bIns="34290" rtlCol="0" anchor="t">
            <a:spAutoFit/>
          </a:bodyPr>
          <a:lstStyle/>
          <a:p>
            <a:r>
              <a:rPr lang="zh-CN" altLang="en-US" b="1">
                <a:solidFill>
                  <a:srgbClr val="FF0000"/>
                </a:solidFill>
                <a:ea typeface="宋体" panose="02010600030101010101" pitchFamily="2" charset="-122"/>
                <a:sym typeface="+mn-ea"/>
              </a:rPr>
              <a:t>增强水的导电性</a:t>
            </a:r>
          </a:p>
        </p:txBody>
      </p:sp>
    </p:spTree>
    <p:extLst>
      <p:ext uri="{BB962C8B-B14F-4D97-AF65-F5344CB8AC3E}">
        <p14:creationId xmlns:p14="http://schemas.microsoft.com/office/powerpoint/2010/main" val="36769221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linds(horizontal)">
                                      <p:cBhvr>
                                        <p:cTn id="13" dur="500"/>
                                        <p:tgtEl>
                                          <p:spTgt spid="3"/>
                                        </p:tgtEl>
                                      </p:cBhvr>
                                    </p:animEffect>
                                  </p:childTnLst>
                                </p:cTn>
                              </p:par>
                            </p:childTnLst>
                          </p:cTn>
                        </p:par>
                      </p:childTnLst>
                    </p:cTn>
                  </p:par>
                  <p:par>
                    <p:cTn id="14" fill="hold" nodeType="clickPar">
                      <p:stCondLst>
                        <p:cond delay="indefinite"/>
                      </p:stCondLst>
                      <p:childTnLst>
                        <p:par>
                          <p:cTn id="15" fill="hold" nodeType="afterGroup">
                            <p:stCondLst>
                              <p:cond delay="0"/>
                            </p:stCondLst>
                            <p:childTnLst>
                              <p:par>
                                <p:cTn id="16" presetID="3" presetClass="entr" presetSubtype="10" fill="hold" nodeType="clickEffect">
                                  <p:stCondLst>
                                    <p:cond delay="0"/>
                                  </p:stCondLst>
                                  <p:childTnLst>
                                    <p:set>
                                      <p:cBhvr>
                                        <p:cTn id="17" dur="1" fill="hold">
                                          <p:stCondLst>
                                            <p:cond delay="0"/>
                                          </p:stCondLst>
                                        </p:cTn>
                                        <p:tgtEl>
                                          <p:spTgt spid="16388"/>
                                        </p:tgtEl>
                                        <p:attrNameLst>
                                          <p:attrName>style.visibility</p:attrName>
                                        </p:attrNameLst>
                                      </p:cBhvr>
                                      <p:to>
                                        <p:strVal val="visible"/>
                                      </p:to>
                                    </p:set>
                                    <p:animEffect transition="in" filter="blinds(horizontal)">
                                      <p:cBhvr>
                                        <p:cTn id="18" dur="500"/>
                                        <p:tgtEl>
                                          <p:spTgt spid="16388"/>
                                        </p:tgtEl>
                                      </p:cBhvr>
                                    </p:animEffect>
                                  </p:childTnLst>
                                </p:cTn>
                              </p:par>
                            </p:childTnLst>
                          </p:cTn>
                        </p:par>
                      </p:childTnLst>
                    </p:cTn>
                  </p:par>
                  <p:par>
                    <p:cTn id="19" fill="hold" nodeType="clickPar">
                      <p:stCondLst>
                        <p:cond delay="indefinite"/>
                      </p:stCondLst>
                      <p:childTnLst>
                        <p:par>
                          <p:cTn id="20" fill="hold" nodeType="after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blinds(horizontal)">
                                      <p:cBhvr>
                                        <p:cTn id="23" dur="500"/>
                                        <p:tgtEl>
                                          <p:spTgt spid="4"/>
                                        </p:tgtEl>
                                      </p:cBhvr>
                                    </p:animEffect>
                                  </p:childTnLst>
                                </p:cTn>
                              </p:par>
                            </p:childTnLst>
                          </p:cTn>
                        </p:par>
                      </p:childTnLst>
                    </p:cTn>
                  </p:par>
                  <p:par>
                    <p:cTn id="24" fill="hold" nodeType="clickPar">
                      <p:stCondLst>
                        <p:cond delay="indefinite"/>
                      </p:stCondLst>
                      <p:childTnLst>
                        <p:par>
                          <p:cTn id="25" fill="hold" nodeType="after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blinds(horizontal)">
                                      <p:cBhvr>
                                        <p:cTn id="28" dur="500"/>
                                        <p:tgtEl>
                                          <p:spTgt spid="5"/>
                                        </p:tgtEl>
                                      </p:cBhvr>
                                    </p:animEffect>
                                  </p:childTnLst>
                                </p:cTn>
                              </p:par>
                            </p:childTnLst>
                          </p:cTn>
                        </p:par>
                      </p:childTnLst>
                    </p:cTn>
                  </p:par>
                  <p:par>
                    <p:cTn id="29" fill="hold" nodeType="clickPar">
                      <p:stCondLst>
                        <p:cond delay="indefinite"/>
                      </p:stCondLst>
                      <p:childTnLst>
                        <p:par>
                          <p:cTn id="30" fill="hold" nodeType="after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blinds(horizontal)">
                                      <p:cBhvr>
                                        <p:cTn id="33" dur="500"/>
                                        <p:tgtEl>
                                          <p:spTgt spid="6"/>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blinds(horizontal)">
                                      <p:cBhvr>
                                        <p:cTn id="36" dur="500"/>
                                        <p:tgtEl>
                                          <p:spTgt spid="8"/>
                                        </p:tgtEl>
                                      </p:cBhvr>
                                    </p:animEffect>
                                  </p:childTnLst>
                                </p:cTn>
                              </p:par>
                            </p:childTnLst>
                          </p:cTn>
                        </p:par>
                      </p:childTnLst>
                    </p:cTn>
                  </p:par>
                  <p:par>
                    <p:cTn id="37" fill="hold" nodeType="clickPar">
                      <p:stCondLst>
                        <p:cond delay="indefinite"/>
                      </p:stCondLst>
                      <p:childTnLst>
                        <p:par>
                          <p:cTn id="38" fill="hold" nodeType="afterGroup">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blinds(horizontal)">
                                      <p:cBhvr>
                                        <p:cTn id="4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P spid="4" grpId="0"/>
      <p:bldP spid="5" grpId="0"/>
      <p:bldP spid="6" grpId="0"/>
      <p:bldP spid="8" grpId="0"/>
      <p:bldP spid="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3" name="文本框 2"/>
          <p:cNvSpPr txBox="1"/>
          <p:nvPr/>
        </p:nvSpPr>
        <p:spPr>
          <a:xfrm>
            <a:off x="474822" y="613410"/>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【巩固训练】</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101" name="文本框 100"/>
          <p:cNvSpPr txBox="1"/>
          <p:nvPr/>
        </p:nvSpPr>
        <p:spPr>
          <a:xfrm>
            <a:off x="608171" y="1004888"/>
            <a:ext cx="7794308" cy="1037749"/>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连山区三模）电解水实验如图所示，以下说法正确的是（　　）</a:t>
            </a:r>
            <a:endParaRPr lang="zh-CN" altLang="en-US" sz="2100">
              <a:latin typeface="宋体" panose="02010600030101010101" pitchFamily="2" charset="-122"/>
              <a:cs typeface="宋体" panose="02010600030101010101" pitchFamily="2" charset="-122"/>
            </a:endParaRPr>
          </a:p>
        </p:txBody>
      </p:sp>
      <p:pic>
        <p:nvPicPr>
          <p:cNvPr id="4" name="图片 3"/>
          <p:cNvPicPr/>
          <p:nvPr/>
        </p:nvPicPr>
        <p:blipFill>
          <a:blip r:embed="rId3"/>
          <a:stretch>
            <a:fillRect/>
          </a:stretch>
        </p:blipFill>
        <p:spPr>
          <a:xfrm>
            <a:off x="6963728" y="1657826"/>
            <a:ext cx="1678305" cy="2840355"/>
          </a:xfrm>
          <a:prstGeom prst="rect">
            <a:avLst/>
          </a:prstGeom>
          <a:noFill/>
          <a:ln w="9525">
            <a:noFill/>
          </a:ln>
        </p:spPr>
      </p:pic>
      <p:sp>
        <p:nvSpPr>
          <p:cNvPr id="102" name="文本框 101"/>
          <p:cNvSpPr txBox="1"/>
          <p:nvPr/>
        </p:nvSpPr>
        <p:spPr>
          <a:xfrm>
            <a:off x="768668" y="2141697"/>
            <a:ext cx="6195060" cy="2492990"/>
          </a:xfrm>
          <a:prstGeom prst="rect">
            <a:avLst/>
          </a:prstGeom>
          <a:noFill/>
          <a:ln w="9525">
            <a:noFill/>
          </a:ln>
        </p:spPr>
        <p:txBody>
          <a:bodyPr wrap="square" lIns="68580" tIns="34290" rIns="68580" bIns="34290">
            <a:spAutoFit/>
          </a:bodyPr>
          <a:lstStyle/>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中生成的气体是氢气</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．该实验证明水是由氢气和氧气组成</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．生成氢气和氧气的分子个数比为</a:t>
            </a: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1	D</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b</a:t>
            </a:r>
            <a:r>
              <a:rPr lang="zh-CN" altLang="en-US" sz="2100">
                <a:latin typeface="宋体" panose="02010600030101010101" pitchFamily="2" charset="-122"/>
                <a:ea typeface="宋体" panose="02010600030101010101" pitchFamily="2" charset="-122"/>
                <a:cs typeface="宋体" panose="02010600030101010101" pitchFamily="2" charset="-122"/>
              </a:rPr>
              <a:t>中生成气体的质量大于</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中生成的气体的质量
</a:t>
            </a:r>
            <a:endParaRPr lang="zh-CN" altLang="en-US" sz="2100">
              <a:latin typeface="宋体" panose="02010600030101010101" pitchFamily="2" charset="-122"/>
              <a:cs typeface="宋体" panose="02010600030101010101" pitchFamily="2" charset="-122"/>
            </a:endParaRPr>
          </a:p>
        </p:txBody>
      </p:sp>
      <p:sp>
        <p:nvSpPr>
          <p:cNvPr id="10" name="Rectangle 12"/>
          <p:cNvSpPr/>
          <p:nvPr/>
        </p:nvSpPr>
        <p:spPr>
          <a:xfrm>
            <a:off x="1476375" y="1588533"/>
            <a:ext cx="274755" cy="553998"/>
          </a:xfrm>
          <a:prstGeom prst="rect">
            <a:avLst/>
          </a:prstGeom>
          <a:noFill/>
          <a:ln w="9525">
            <a:noFill/>
          </a:ln>
        </p:spPr>
        <p:txBody>
          <a:bodyPr wrap="none" lIns="68580" tIns="34290" rIns="68580" bIns="34290">
            <a:spAutoFit/>
          </a:bodyPr>
          <a:lstStyle/>
          <a:p>
            <a:pPr algn="l" fontAlgn="auto">
              <a:lnSpc>
                <a:spcPct val="150000"/>
              </a:lnSpc>
            </a:pPr>
            <a:r>
              <a:rPr lang="en-US" altLang="zh-CN" sz="2100" b="1">
                <a:solidFill>
                  <a:srgbClr val="FF0000"/>
                </a:solidFill>
                <a:latin typeface="宋体" panose="02010600030101010101" pitchFamily="2" charset="-122"/>
                <a:ea typeface="宋体" panose="02010600030101010101" pitchFamily="2" charset="-122"/>
              </a:rPr>
              <a:t>C</a:t>
            </a:r>
          </a:p>
        </p:txBody>
      </p:sp>
    </p:spTree>
    <p:extLst>
      <p:ext uri="{BB962C8B-B14F-4D97-AF65-F5344CB8AC3E}">
        <p14:creationId xmlns:p14="http://schemas.microsoft.com/office/powerpoint/2010/main" val="133132167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02" name="文本框 101"/>
          <p:cNvSpPr txBox="1"/>
          <p:nvPr/>
        </p:nvSpPr>
        <p:spPr>
          <a:xfrm>
            <a:off x="489586" y="662941"/>
            <a:ext cx="7965281" cy="2816156"/>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重庆）课本中用加入少量</a:t>
            </a:r>
            <a:r>
              <a:rPr lang="en-US" sz="2100">
                <a:latin typeface="宋体" panose="02010600030101010101" pitchFamily="2" charset="-122"/>
                <a:ea typeface="宋体" panose="02010600030101010101" pitchFamily="2" charset="-122"/>
                <a:cs typeface="宋体" panose="02010600030101010101" pitchFamily="2" charset="-122"/>
              </a:rPr>
              <a:t>Na</a:t>
            </a:r>
            <a:r>
              <a:rPr lang="en-US" sz="2100" baseline="-25000">
                <a:latin typeface="宋体" panose="02010600030101010101" pitchFamily="2" charset="-122"/>
                <a:ea typeface="宋体" panose="02010600030101010101" pitchFamily="2" charset="-122"/>
                <a:cs typeface="宋体" panose="02010600030101010101" pitchFamily="2" charset="-122"/>
              </a:rPr>
              <a:t>2</a:t>
            </a:r>
            <a:r>
              <a:rPr lang="en-US" sz="2100">
                <a:latin typeface="宋体" panose="02010600030101010101" pitchFamily="2" charset="-122"/>
                <a:ea typeface="宋体" panose="02010600030101010101" pitchFamily="2" charset="-122"/>
                <a:cs typeface="宋体" panose="02010600030101010101" pitchFamily="2" charset="-122"/>
              </a:rPr>
              <a:t>SO</a:t>
            </a:r>
            <a:r>
              <a:rPr lang="en-US" sz="2100" baseline="-25000">
                <a:latin typeface="宋体" panose="02010600030101010101" pitchFamily="2" charset="-122"/>
                <a:ea typeface="宋体" panose="02010600030101010101" pitchFamily="2" charset="-122"/>
                <a:cs typeface="宋体" panose="02010600030101010101" pitchFamily="2" charset="-122"/>
              </a:rPr>
              <a:t>4</a:t>
            </a:r>
            <a:r>
              <a:rPr lang="zh-CN" altLang="en-US" sz="2100">
                <a:latin typeface="宋体" panose="02010600030101010101" pitchFamily="2" charset="-122"/>
                <a:ea typeface="宋体" panose="02010600030101010101" pitchFamily="2" charset="-122"/>
                <a:cs typeface="宋体" panose="02010600030101010101" pitchFamily="2" charset="-122"/>
              </a:rPr>
              <a:t>的水进行电解水实验，从该实验中不能获取的信息是（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．纯水的导电能力弱</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．负极产生气体的速率比正极快</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．常温下，水的</a:t>
            </a:r>
            <a:r>
              <a:rPr lang="en-US" sz="2100">
                <a:latin typeface="宋体" panose="02010600030101010101" pitchFamily="2" charset="-122"/>
                <a:ea typeface="宋体" panose="02010600030101010101" pitchFamily="2" charset="-122"/>
                <a:cs typeface="宋体" panose="02010600030101010101" pitchFamily="2" charset="-122"/>
              </a:rPr>
              <a:t>pH</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7	D</a:t>
            </a:r>
            <a:r>
              <a:rPr lang="zh-CN" altLang="en-US" sz="2100">
                <a:latin typeface="宋体" panose="02010600030101010101" pitchFamily="2" charset="-122"/>
                <a:ea typeface="宋体" panose="02010600030101010101" pitchFamily="2" charset="-122"/>
                <a:cs typeface="宋体" panose="02010600030101010101" pitchFamily="2" charset="-122"/>
              </a:rPr>
              <a:t>．水由氢元素和氧元素组成
</a:t>
            </a:r>
            <a:endParaRPr lang="zh-CN" altLang="en-US" sz="2100">
              <a:solidFill>
                <a:srgbClr val="0000FF"/>
              </a:solidFill>
              <a:latin typeface="宋体" panose="02010600030101010101" pitchFamily="2" charset="-122"/>
              <a:ea typeface="宋体" pitchFamily="2" charset="-122"/>
              <a:cs typeface="宋体" panose="02010600030101010101" pitchFamily="2" charset="-122"/>
            </a:endParaRPr>
          </a:p>
          <a:p>
            <a:endParaRPr lang="zh-CN" altLang="en-US" sz="2100">
              <a:latin typeface="宋体" panose="02010600030101010101" pitchFamily="2" charset="-122"/>
              <a:cs typeface="宋体" panose="02010600030101010101" pitchFamily="2" charset="-122"/>
            </a:endParaRPr>
          </a:p>
        </p:txBody>
      </p:sp>
      <p:sp>
        <p:nvSpPr>
          <p:cNvPr id="10" name="Rectangle 12"/>
          <p:cNvSpPr/>
          <p:nvPr/>
        </p:nvSpPr>
        <p:spPr>
          <a:xfrm>
            <a:off x="4524375" y="1219439"/>
            <a:ext cx="274755" cy="553998"/>
          </a:xfrm>
          <a:prstGeom prst="rect">
            <a:avLst/>
          </a:prstGeom>
          <a:noFill/>
          <a:ln w="9525">
            <a:noFill/>
          </a:ln>
        </p:spPr>
        <p:txBody>
          <a:bodyPr wrap="none" lIns="68580" tIns="34290" rIns="68580" bIns="34290">
            <a:spAutoFit/>
          </a:bodyPr>
          <a:lstStyle/>
          <a:p>
            <a:pPr algn="l" fontAlgn="auto">
              <a:lnSpc>
                <a:spcPct val="150000"/>
              </a:lnSpc>
            </a:pPr>
            <a:r>
              <a:rPr lang="en-US" altLang="zh-CN" sz="2100" b="1">
                <a:solidFill>
                  <a:srgbClr val="FF0000"/>
                </a:solidFill>
                <a:latin typeface="宋体" panose="02010600030101010101" pitchFamily="2" charset="-122"/>
                <a:ea typeface="宋体" panose="02010600030101010101" pitchFamily="2" charset="-122"/>
              </a:rPr>
              <a:t>C</a:t>
            </a:r>
          </a:p>
        </p:txBody>
      </p:sp>
    </p:spTree>
    <p:extLst>
      <p:ext uri="{BB962C8B-B14F-4D97-AF65-F5344CB8AC3E}">
        <p14:creationId xmlns:p14="http://schemas.microsoft.com/office/powerpoint/2010/main" val="371273684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84798" y="555307"/>
            <a:ext cx="4037171"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考点六：单质和化合物</a:t>
            </a:r>
          </a:p>
        </p:txBody>
      </p:sp>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8437" name="Text Box 10"/>
          <p:cNvSpPr txBox="1"/>
          <p:nvPr/>
        </p:nvSpPr>
        <p:spPr>
          <a:xfrm>
            <a:off x="504349" y="1888331"/>
            <a:ext cx="770573" cy="391478"/>
          </a:xfrm>
          <a:prstGeom prst="rect">
            <a:avLst/>
          </a:prstGeom>
          <a:solidFill>
            <a:schemeClr val="accent6">
              <a:lumMod val="60000"/>
              <a:lumOff val="40000"/>
            </a:schemeClr>
          </a:solidFill>
          <a:ln w="9525">
            <a:noFill/>
          </a:ln>
        </p:spPr>
        <p:txBody>
          <a:bodyPr wrap="square" lIns="68580" tIns="34290" rIns="68580" bIns="34290">
            <a:spAutoFit/>
          </a:bodyPr>
          <a:lstStyle/>
          <a:p>
            <a:r>
              <a:rPr lang="zh-CN" altLang="en-US" sz="2100" b="1">
                <a:latin typeface="宋体" panose="02010600030101010101" pitchFamily="2" charset="-122"/>
                <a:ea typeface="宋体" panose="02010600030101010101" pitchFamily="2" charset="-122"/>
              </a:rPr>
              <a:t>物质</a:t>
            </a:r>
          </a:p>
        </p:txBody>
      </p:sp>
      <p:sp>
        <p:nvSpPr>
          <p:cNvPr id="98315" name="AutoShape 11"/>
          <p:cNvSpPr/>
          <p:nvPr/>
        </p:nvSpPr>
        <p:spPr>
          <a:xfrm>
            <a:off x="1342073" y="1253491"/>
            <a:ext cx="235744" cy="1661636"/>
          </a:xfrm>
          <a:prstGeom prst="leftBrace">
            <a:avLst>
              <a:gd name="adj1" fmla="val 40045"/>
              <a:gd name="adj2" fmla="val 50000"/>
            </a:avLst>
          </a:prstGeom>
          <a:noFill/>
          <a:ln w="19050" cap="flat" cmpd="sng">
            <a:solidFill>
              <a:schemeClr val="tx1"/>
            </a:solidFill>
            <a:prstDash val="solid"/>
            <a:headEnd type="none" w="med" len="med"/>
            <a:tailEnd type="none" w="med" len="med"/>
          </a:ln>
        </p:spPr>
        <p:txBody>
          <a:bodyPr wrap="none" lIns="68580" tIns="34290" rIns="68580" bIns="34290" anchor="ctr"/>
          <a:lstStyle/>
          <a:p>
            <a:endParaRPr lang="zh-CN" altLang="en-US" sz="2100">
              <a:latin typeface="宋体" panose="02010600030101010101" pitchFamily="2" charset="-122"/>
              <a:ea typeface="宋体" panose="02010600030101010101" pitchFamily="2" charset="-122"/>
            </a:endParaRPr>
          </a:p>
        </p:txBody>
      </p:sp>
      <p:sp>
        <p:nvSpPr>
          <p:cNvPr id="98316" name="AutoShape 12"/>
          <p:cNvSpPr/>
          <p:nvPr/>
        </p:nvSpPr>
        <p:spPr>
          <a:xfrm>
            <a:off x="2884647" y="2162175"/>
            <a:ext cx="234791" cy="1432084"/>
          </a:xfrm>
          <a:prstGeom prst="leftBrace">
            <a:avLst>
              <a:gd name="adj1" fmla="val 32596"/>
              <a:gd name="adj2" fmla="val 50000"/>
            </a:avLst>
          </a:prstGeom>
          <a:noFill/>
          <a:ln w="19050" cap="flat" cmpd="sng">
            <a:solidFill>
              <a:schemeClr val="tx1"/>
            </a:solidFill>
            <a:prstDash val="solid"/>
            <a:headEnd type="none" w="med" len="med"/>
            <a:tailEnd type="none" w="med" len="med"/>
          </a:ln>
        </p:spPr>
        <p:txBody>
          <a:bodyPr wrap="none" lIns="68580" tIns="34290" rIns="68580" bIns="34290" anchor="ctr"/>
          <a:lstStyle/>
          <a:p>
            <a:endParaRPr lang="zh-CN" altLang="en-US" sz="2100">
              <a:latin typeface="宋体" panose="02010600030101010101" pitchFamily="2" charset="-122"/>
              <a:ea typeface="宋体" panose="02010600030101010101" pitchFamily="2" charset="-122"/>
            </a:endParaRPr>
          </a:p>
        </p:txBody>
      </p:sp>
      <p:sp>
        <p:nvSpPr>
          <p:cNvPr id="98317" name="AutoShape 13"/>
          <p:cNvSpPr/>
          <p:nvPr/>
        </p:nvSpPr>
        <p:spPr>
          <a:xfrm>
            <a:off x="4268391" y="3212783"/>
            <a:ext cx="235744" cy="756047"/>
          </a:xfrm>
          <a:prstGeom prst="leftBrace">
            <a:avLst>
              <a:gd name="adj1" fmla="val 26710"/>
              <a:gd name="adj2" fmla="val 50000"/>
            </a:avLst>
          </a:prstGeom>
          <a:noFill/>
          <a:ln w="19050" cap="flat" cmpd="sng">
            <a:solidFill>
              <a:schemeClr val="tx1"/>
            </a:solidFill>
            <a:prstDash val="solid"/>
            <a:headEnd type="none" w="med" len="med"/>
            <a:tailEnd type="none" w="med" len="med"/>
          </a:ln>
        </p:spPr>
        <p:txBody>
          <a:bodyPr wrap="none" lIns="68580" tIns="34290" rIns="68580" bIns="34290" anchor="ctr"/>
          <a:lstStyle/>
          <a:p>
            <a:endParaRPr lang="zh-CN" altLang="en-US" sz="2100">
              <a:latin typeface="宋体" panose="02010600030101010101" pitchFamily="2" charset="-122"/>
              <a:ea typeface="宋体" panose="02010600030101010101" pitchFamily="2" charset="-122"/>
            </a:endParaRPr>
          </a:p>
        </p:txBody>
      </p:sp>
      <p:sp>
        <p:nvSpPr>
          <p:cNvPr id="98318" name="Rectangle 14"/>
          <p:cNvSpPr/>
          <p:nvPr/>
        </p:nvSpPr>
        <p:spPr>
          <a:xfrm>
            <a:off x="1577817" y="2750820"/>
            <a:ext cx="1247299" cy="391478"/>
          </a:xfrm>
          <a:prstGeom prst="rect">
            <a:avLst/>
          </a:prstGeom>
          <a:solidFill>
            <a:schemeClr val="accent6">
              <a:lumMod val="20000"/>
              <a:lumOff val="80000"/>
            </a:schemeClr>
          </a:solidFill>
          <a:ln w="9525">
            <a:noFill/>
          </a:ln>
        </p:spPr>
        <p:txBody>
          <a:bodyPr wrap="square" lIns="68580" tIns="34290" rIns="68580" bIns="34290">
            <a:spAutoFit/>
          </a:bodyPr>
          <a:lstStyle/>
          <a:p>
            <a:r>
              <a:rPr lang="zh-CN" altLang="en-US" sz="2100">
                <a:latin typeface="宋体" panose="02010600030101010101" pitchFamily="2" charset="-122"/>
                <a:ea typeface="宋体" panose="02010600030101010101" pitchFamily="2" charset="-122"/>
              </a:rPr>
              <a:t>纯净物</a:t>
            </a:r>
          </a:p>
        </p:txBody>
      </p:sp>
      <p:sp>
        <p:nvSpPr>
          <p:cNvPr id="98319" name="Rectangle 15"/>
          <p:cNvSpPr/>
          <p:nvPr/>
        </p:nvSpPr>
        <p:spPr>
          <a:xfrm>
            <a:off x="1577816" y="1121092"/>
            <a:ext cx="1247775" cy="391478"/>
          </a:xfrm>
          <a:prstGeom prst="rect">
            <a:avLst/>
          </a:prstGeom>
          <a:solidFill>
            <a:schemeClr val="accent6">
              <a:lumMod val="20000"/>
              <a:lumOff val="80000"/>
            </a:schemeClr>
          </a:solidFill>
          <a:ln w="9525">
            <a:noFill/>
          </a:ln>
        </p:spPr>
        <p:txBody>
          <a:bodyPr wrap="square" lIns="68580" tIns="34290" rIns="68580" bIns="34290">
            <a:spAutoFit/>
          </a:bodyPr>
          <a:lstStyle/>
          <a:p>
            <a:r>
              <a:rPr lang="zh-CN" altLang="en-US" sz="2100">
                <a:latin typeface="宋体" panose="02010600030101010101" pitchFamily="2" charset="-122"/>
                <a:ea typeface="宋体" panose="02010600030101010101" pitchFamily="2" charset="-122"/>
              </a:rPr>
              <a:t>混合物</a:t>
            </a:r>
          </a:p>
        </p:txBody>
      </p:sp>
      <p:sp>
        <p:nvSpPr>
          <p:cNvPr id="98320" name="Rectangle 16"/>
          <p:cNvSpPr/>
          <p:nvPr/>
        </p:nvSpPr>
        <p:spPr>
          <a:xfrm>
            <a:off x="3119438" y="1997392"/>
            <a:ext cx="1148715" cy="391478"/>
          </a:xfrm>
          <a:prstGeom prst="rect">
            <a:avLst/>
          </a:prstGeom>
          <a:solidFill>
            <a:schemeClr val="tx2">
              <a:lumMod val="20000"/>
              <a:lumOff val="80000"/>
            </a:schemeClr>
          </a:solidFill>
          <a:ln w="9525">
            <a:noFill/>
          </a:ln>
        </p:spPr>
        <p:txBody>
          <a:bodyPr wrap="square" lIns="68580" tIns="34290" rIns="68580" bIns="34290">
            <a:spAutoFit/>
          </a:bodyPr>
          <a:lstStyle/>
          <a:p>
            <a:r>
              <a:rPr lang="zh-CN" altLang="en-US" sz="2100">
                <a:latin typeface="宋体" panose="02010600030101010101" pitchFamily="2" charset="-122"/>
                <a:ea typeface="宋体" panose="02010600030101010101" pitchFamily="2" charset="-122"/>
              </a:rPr>
              <a:t>单质</a:t>
            </a:r>
          </a:p>
        </p:txBody>
      </p:sp>
      <p:sp>
        <p:nvSpPr>
          <p:cNvPr id="98321" name="Rectangle 17"/>
          <p:cNvSpPr/>
          <p:nvPr/>
        </p:nvSpPr>
        <p:spPr>
          <a:xfrm>
            <a:off x="3119438" y="3395186"/>
            <a:ext cx="1149191" cy="391478"/>
          </a:xfrm>
          <a:prstGeom prst="rect">
            <a:avLst/>
          </a:prstGeom>
          <a:solidFill>
            <a:schemeClr val="tx2">
              <a:lumMod val="20000"/>
              <a:lumOff val="80000"/>
            </a:schemeClr>
          </a:solidFill>
          <a:ln w="9525">
            <a:noFill/>
          </a:ln>
        </p:spPr>
        <p:txBody>
          <a:bodyPr wrap="square" lIns="68580" tIns="34290" rIns="68580" bIns="34290">
            <a:spAutoFit/>
          </a:bodyPr>
          <a:lstStyle/>
          <a:p>
            <a:r>
              <a:rPr lang="zh-CN" altLang="en-US" sz="2100">
                <a:latin typeface="宋体" panose="02010600030101010101" pitchFamily="2" charset="-122"/>
                <a:ea typeface="宋体" panose="02010600030101010101" pitchFamily="2" charset="-122"/>
              </a:rPr>
              <a:t>化合物</a:t>
            </a:r>
          </a:p>
        </p:txBody>
      </p:sp>
      <p:sp>
        <p:nvSpPr>
          <p:cNvPr id="98322" name="Rectangle 18"/>
          <p:cNvSpPr/>
          <p:nvPr/>
        </p:nvSpPr>
        <p:spPr>
          <a:xfrm>
            <a:off x="4504135" y="3003709"/>
            <a:ext cx="937260" cy="391478"/>
          </a:xfrm>
          <a:prstGeom prst="rect">
            <a:avLst/>
          </a:prstGeom>
          <a:solidFill>
            <a:schemeClr val="accent6">
              <a:lumMod val="20000"/>
              <a:lumOff val="80000"/>
            </a:schemeClr>
          </a:solidFill>
          <a:ln w="9525">
            <a:noFill/>
          </a:ln>
        </p:spPr>
        <p:txBody>
          <a:bodyPr wrap="none" lIns="68580" tIns="34290" rIns="68580" bIns="34290">
            <a:spAutoFit/>
          </a:bodyPr>
          <a:lstStyle/>
          <a:p>
            <a:r>
              <a:rPr lang="zh-CN" altLang="en-US" sz="2100">
                <a:latin typeface="宋体" panose="02010600030101010101" pitchFamily="2" charset="-122"/>
                <a:ea typeface="宋体" panose="02010600030101010101" pitchFamily="2" charset="-122"/>
              </a:rPr>
              <a:t>氧化物</a:t>
            </a:r>
          </a:p>
        </p:txBody>
      </p:sp>
      <p:sp>
        <p:nvSpPr>
          <p:cNvPr id="98323" name="Rectangle 19"/>
          <p:cNvSpPr/>
          <p:nvPr/>
        </p:nvSpPr>
        <p:spPr>
          <a:xfrm>
            <a:off x="4504135" y="3786426"/>
            <a:ext cx="1470660" cy="391478"/>
          </a:xfrm>
          <a:prstGeom prst="rect">
            <a:avLst/>
          </a:prstGeom>
          <a:solidFill>
            <a:schemeClr val="accent6">
              <a:lumMod val="20000"/>
              <a:lumOff val="80000"/>
            </a:schemeClr>
          </a:solidFill>
          <a:ln w="9525">
            <a:noFill/>
          </a:ln>
        </p:spPr>
        <p:txBody>
          <a:bodyPr wrap="none" lIns="68580" tIns="34290" rIns="68580" bIns="34290">
            <a:spAutoFit/>
          </a:bodyPr>
          <a:lstStyle/>
          <a:p>
            <a:r>
              <a:rPr lang="zh-CN" altLang="en-US" sz="2100">
                <a:latin typeface="宋体" panose="02010600030101010101" pitchFamily="2" charset="-122"/>
                <a:ea typeface="宋体" panose="02010600030101010101" pitchFamily="2" charset="-122"/>
              </a:rPr>
              <a:t>其它化合物</a:t>
            </a:r>
          </a:p>
        </p:txBody>
      </p:sp>
      <p:sp>
        <p:nvSpPr>
          <p:cNvPr id="4" name="文本框 3"/>
          <p:cNvSpPr txBox="1"/>
          <p:nvPr/>
        </p:nvSpPr>
        <p:spPr>
          <a:xfrm>
            <a:off x="2904173" y="1121093"/>
            <a:ext cx="3108960" cy="345281"/>
          </a:xfrm>
          <a:prstGeom prst="rect">
            <a:avLst/>
          </a:prstGeom>
          <a:noFill/>
        </p:spPr>
        <p:txBody>
          <a:bodyPr wrap="none" lIns="68580" tIns="34290" rIns="68580" bIns="34290" rtlCol="0" anchor="t">
            <a:spAutoFit/>
          </a:bodyPr>
          <a:lstStyle/>
          <a:p>
            <a:r>
              <a:rPr lang="zh-CN" altLang="en-US">
                <a:solidFill>
                  <a:srgbClr val="0000FF"/>
                </a:solidFill>
                <a:latin typeface="宋体" panose="02010600030101010101" pitchFamily="2" charset="-122"/>
                <a:ea typeface="宋体" panose="02010600030101010101" pitchFamily="2" charset="-122"/>
                <a:sym typeface="+mn-ea"/>
              </a:rPr>
              <a:t>由</a:t>
            </a:r>
            <a:r>
              <a:rPr lang="zh-CN" altLang="en-US">
                <a:solidFill>
                  <a:srgbClr val="FF0000"/>
                </a:solidFill>
                <a:latin typeface="宋体" panose="02010600030101010101" pitchFamily="2" charset="-122"/>
                <a:ea typeface="宋体" panose="02010600030101010101" pitchFamily="2" charset="-122"/>
                <a:sym typeface="+mn-ea"/>
              </a:rPr>
              <a:t>两种</a:t>
            </a:r>
            <a:r>
              <a:rPr lang="zh-CN" altLang="en-US">
                <a:solidFill>
                  <a:srgbClr val="0000FF"/>
                </a:solidFill>
                <a:latin typeface="宋体" panose="02010600030101010101" pitchFamily="2" charset="-122"/>
                <a:ea typeface="宋体" panose="02010600030101010101" pitchFamily="2" charset="-122"/>
                <a:sym typeface="+mn-ea"/>
              </a:rPr>
              <a:t>或</a:t>
            </a:r>
            <a:r>
              <a:rPr lang="zh-CN" altLang="en-US">
                <a:solidFill>
                  <a:srgbClr val="FF0000"/>
                </a:solidFill>
                <a:latin typeface="宋体" panose="02010600030101010101" pitchFamily="2" charset="-122"/>
                <a:ea typeface="宋体" panose="02010600030101010101" pitchFamily="2" charset="-122"/>
                <a:sym typeface="+mn-ea"/>
              </a:rPr>
              <a:t>两种以上</a:t>
            </a:r>
            <a:r>
              <a:rPr lang="zh-CN" altLang="en-US">
                <a:solidFill>
                  <a:srgbClr val="0000FF"/>
                </a:solidFill>
                <a:latin typeface="宋体" panose="02010600030101010101" pitchFamily="2" charset="-122"/>
                <a:ea typeface="宋体" panose="02010600030101010101" pitchFamily="2" charset="-122"/>
                <a:sym typeface="+mn-ea"/>
              </a:rPr>
              <a:t>的物质组成</a:t>
            </a:r>
          </a:p>
        </p:txBody>
      </p:sp>
      <p:sp>
        <p:nvSpPr>
          <p:cNvPr id="5" name="文本框 4"/>
          <p:cNvSpPr txBox="1"/>
          <p:nvPr/>
        </p:nvSpPr>
        <p:spPr>
          <a:xfrm>
            <a:off x="1577817" y="3164205"/>
            <a:ext cx="1231106" cy="622459"/>
          </a:xfrm>
          <a:prstGeom prst="rect">
            <a:avLst/>
          </a:prstGeom>
          <a:noFill/>
        </p:spPr>
        <p:txBody>
          <a:bodyPr wrap="square" lIns="68580" tIns="34290" rIns="68580" bIns="34290" rtlCol="0" anchor="t">
            <a:spAutoFit/>
          </a:bodyPr>
          <a:lstStyle/>
          <a:p>
            <a:r>
              <a:rPr lang="zh-CN" altLang="en-US">
                <a:solidFill>
                  <a:srgbClr val="0000FF"/>
                </a:solidFill>
                <a:latin typeface="宋体" panose="02010600030101010101" pitchFamily="2" charset="-122"/>
                <a:ea typeface="宋体" panose="02010600030101010101" pitchFamily="2" charset="-122"/>
                <a:sym typeface="+mn-ea"/>
              </a:rPr>
              <a:t>由</a:t>
            </a:r>
            <a:r>
              <a:rPr lang="zh-CN" altLang="en-US">
                <a:solidFill>
                  <a:srgbClr val="FF0000"/>
                </a:solidFill>
                <a:latin typeface="宋体" panose="02010600030101010101" pitchFamily="2" charset="-122"/>
                <a:ea typeface="宋体" panose="02010600030101010101" pitchFamily="2" charset="-122"/>
                <a:sym typeface="+mn-ea"/>
              </a:rPr>
              <a:t>同种物质</a:t>
            </a:r>
            <a:r>
              <a:rPr lang="zh-CN" altLang="en-US">
                <a:solidFill>
                  <a:srgbClr val="0000FF"/>
                </a:solidFill>
                <a:latin typeface="宋体" panose="02010600030101010101" pitchFamily="2" charset="-122"/>
                <a:ea typeface="宋体" panose="02010600030101010101" pitchFamily="2" charset="-122"/>
                <a:sym typeface="+mn-ea"/>
              </a:rPr>
              <a:t>组成</a:t>
            </a:r>
          </a:p>
        </p:txBody>
      </p:sp>
      <p:sp>
        <p:nvSpPr>
          <p:cNvPr id="6" name="文本框 5"/>
          <p:cNvSpPr txBox="1"/>
          <p:nvPr/>
        </p:nvSpPr>
        <p:spPr>
          <a:xfrm>
            <a:off x="4351973" y="2003584"/>
            <a:ext cx="2651760" cy="345281"/>
          </a:xfrm>
          <a:prstGeom prst="rect">
            <a:avLst/>
          </a:prstGeom>
          <a:noFill/>
        </p:spPr>
        <p:txBody>
          <a:bodyPr wrap="none" lIns="68580" tIns="34290" rIns="68580" bIns="34290" rtlCol="0" anchor="t">
            <a:spAutoFit/>
          </a:bodyPr>
          <a:lstStyle/>
          <a:p>
            <a:r>
              <a:rPr lang="zh-CN" altLang="en-US">
                <a:solidFill>
                  <a:srgbClr val="0000FF"/>
                </a:solidFill>
                <a:latin typeface="宋体" panose="02010600030101010101" pitchFamily="2" charset="-122"/>
                <a:ea typeface="宋体" panose="02010600030101010101" pitchFamily="2" charset="-122"/>
                <a:sym typeface="+mn-ea"/>
              </a:rPr>
              <a:t>由</a:t>
            </a:r>
            <a:r>
              <a:rPr lang="zh-CN" altLang="en-US">
                <a:solidFill>
                  <a:srgbClr val="FF0000"/>
                </a:solidFill>
                <a:latin typeface="宋体" panose="02010600030101010101" pitchFamily="2" charset="-122"/>
                <a:ea typeface="宋体" panose="02010600030101010101" pitchFamily="2" charset="-122"/>
                <a:sym typeface="+mn-ea"/>
              </a:rPr>
              <a:t>同种元素</a:t>
            </a:r>
            <a:r>
              <a:rPr lang="zh-CN" altLang="en-US">
                <a:solidFill>
                  <a:srgbClr val="0000FF"/>
                </a:solidFill>
                <a:latin typeface="宋体" panose="02010600030101010101" pitchFamily="2" charset="-122"/>
                <a:ea typeface="宋体" panose="02010600030101010101" pitchFamily="2" charset="-122"/>
                <a:sym typeface="+mn-ea"/>
              </a:rPr>
              <a:t>组成的</a:t>
            </a:r>
            <a:r>
              <a:rPr lang="zh-CN" altLang="en-US">
                <a:solidFill>
                  <a:srgbClr val="FF0000"/>
                </a:solidFill>
                <a:latin typeface="宋体" panose="02010600030101010101" pitchFamily="2" charset="-122"/>
                <a:ea typeface="宋体" panose="02010600030101010101" pitchFamily="2" charset="-122"/>
                <a:sym typeface="+mn-ea"/>
              </a:rPr>
              <a:t>纯净物</a:t>
            </a:r>
          </a:p>
        </p:txBody>
      </p:sp>
      <p:sp>
        <p:nvSpPr>
          <p:cNvPr id="7" name="文本框 6"/>
          <p:cNvSpPr txBox="1"/>
          <p:nvPr/>
        </p:nvSpPr>
        <p:spPr>
          <a:xfrm>
            <a:off x="3050382" y="3786664"/>
            <a:ext cx="1217771" cy="899160"/>
          </a:xfrm>
          <a:prstGeom prst="rect">
            <a:avLst/>
          </a:prstGeom>
          <a:noFill/>
        </p:spPr>
        <p:txBody>
          <a:bodyPr wrap="square" lIns="68580" tIns="34290" rIns="68580" bIns="34290" rtlCol="0" anchor="t">
            <a:spAutoFit/>
          </a:bodyPr>
          <a:lstStyle/>
          <a:p>
            <a:r>
              <a:rPr lang="zh-CN" altLang="en-US">
                <a:solidFill>
                  <a:srgbClr val="0000FF"/>
                </a:solidFill>
                <a:latin typeface="宋体" panose="02010600030101010101" pitchFamily="2" charset="-122"/>
                <a:ea typeface="宋体" panose="02010600030101010101" pitchFamily="2" charset="-122"/>
                <a:sym typeface="+mn-ea"/>
              </a:rPr>
              <a:t>由</a:t>
            </a:r>
            <a:r>
              <a:rPr lang="zh-CN" altLang="en-US">
                <a:solidFill>
                  <a:srgbClr val="FF0000"/>
                </a:solidFill>
                <a:latin typeface="宋体" panose="02010600030101010101" pitchFamily="2" charset="-122"/>
                <a:ea typeface="宋体" panose="02010600030101010101" pitchFamily="2" charset="-122"/>
                <a:sym typeface="+mn-ea"/>
              </a:rPr>
              <a:t>不同种元素</a:t>
            </a:r>
            <a:r>
              <a:rPr lang="zh-CN" altLang="en-US">
                <a:solidFill>
                  <a:srgbClr val="0000FF"/>
                </a:solidFill>
                <a:latin typeface="宋体" panose="02010600030101010101" pitchFamily="2" charset="-122"/>
                <a:ea typeface="宋体" panose="02010600030101010101" pitchFamily="2" charset="-122"/>
                <a:sym typeface="+mn-ea"/>
              </a:rPr>
              <a:t>组成的</a:t>
            </a:r>
            <a:r>
              <a:rPr lang="zh-CN" altLang="en-US">
                <a:solidFill>
                  <a:srgbClr val="FF0000"/>
                </a:solidFill>
                <a:latin typeface="宋体" panose="02010600030101010101" pitchFamily="2" charset="-122"/>
                <a:ea typeface="宋体" panose="02010600030101010101" pitchFamily="2" charset="-122"/>
                <a:sym typeface="+mn-ea"/>
              </a:rPr>
              <a:t>纯净物</a:t>
            </a:r>
          </a:p>
        </p:txBody>
      </p:sp>
      <p:sp>
        <p:nvSpPr>
          <p:cNvPr id="8" name="文本框 7"/>
          <p:cNvSpPr txBox="1"/>
          <p:nvPr/>
        </p:nvSpPr>
        <p:spPr>
          <a:xfrm>
            <a:off x="5441633" y="2915127"/>
            <a:ext cx="3412331" cy="622459"/>
          </a:xfrm>
          <a:prstGeom prst="rect">
            <a:avLst/>
          </a:prstGeom>
          <a:noFill/>
        </p:spPr>
        <p:txBody>
          <a:bodyPr wrap="square" lIns="68580" tIns="34290" rIns="68580" bIns="34290" rtlCol="0" anchor="t">
            <a:spAutoFit/>
          </a:bodyPr>
          <a:lstStyle/>
          <a:p>
            <a:r>
              <a:rPr lang="zh-CN" altLang="en-US">
                <a:solidFill>
                  <a:srgbClr val="0000FF"/>
                </a:solidFill>
                <a:latin typeface="宋体" panose="02010600030101010101" pitchFamily="2" charset="-122"/>
                <a:ea typeface="宋体" panose="02010600030101010101" pitchFamily="2" charset="-122"/>
                <a:sym typeface="+mn-ea"/>
              </a:rPr>
              <a:t>由</a:t>
            </a:r>
            <a:r>
              <a:rPr lang="zh-CN" altLang="en-US">
                <a:solidFill>
                  <a:srgbClr val="FF0000"/>
                </a:solidFill>
                <a:latin typeface="宋体" panose="02010600030101010101" pitchFamily="2" charset="-122"/>
                <a:ea typeface="宋体" panose="02010600030101010101" pitchFamily="2" charset="-122"/>
                <a:sym typeface="+mn-ea"/>
              </a:rPr>
              <a:t>两种元素</a:t>
            </a:r>
            <a:r>
              <a:rPr lang="zh-CN" altLang="en-US">
                <a:solidFill>
                  <a:srgbClr val="0000FF"/>
                </a:solidFill>
                <a:latin typeface="宋体" panose="02010600030101010101" pitchFamily="2" charset="-122"/>
                <a:ea typeface="宋体" panose="02010600030101010101" pitchFamily="2" charset="-122"/>
                <a:sym typeface="+mn-ea"/>
              </a:rPr>
              <a:t>组成，其中一种元素是</a:t>
            </a:r>
            <a:r>
              <a:rPr lang="zh-CN" altLang="en-US">
                <a:solidFill>
                  <a:srgbClr val="FF0000"/>
                </a:solidFill>
                <a:latin typeface="宋体" panose="02010600030101010101" pitchFamily="2" charset="-122"/>
                <a:ea typeface="宋体" panose="02010600030101010101" pitchFamily="2" charset="-122"/>
                <a:sym typeface="+mn-ea"/>
              </a:rPr>
              <a:t>氧元素</a:t>
            </a:r>
            <a:r>
              <a:rPr lang="zh-CN" altLang="en-US">
                <a:solidFill>
                  <a:srgbClr val="0000FF"/>
                </a:solidFill>
                <a:latin typeface="宋体" panose="02010600030101010101" pitchFamily="2" charset="-122"/>
                <a:ea typeface="宋体" panose="02010600030101010101" pitchFamily="2" charset="-122"/>
                <a:sym typeface="+mn-ea"/>
              </a:rPr>
              <a:t>的化合物</a:t>
            </a:r>
            <a:endParaRPr lang="zh-CN" altLang="en-US"/>
          </a:p>
        </p:txBody>
      </p:sp>
    </p:spTree>
    <p:extLst>
      <p:ext uri="{BB962C8B-B14F-4D97-AF65-F5344CB8AC3E}">
        <p14:creationId xmlns:p14="http://schemas.microsoft.com/office/powerpoint/2010/main" val="54502891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437"/>
                                        </p:tgtEl>
                                        <p:attrNameLst>
                                          <p:attrName>style.visibility</p:attrName>
                                        </p:attrNameLst>
                                      </p:cBhvr>
                                      <p:to>
                                        <p:strVal val="visible"/>
                                      </p:to>
                                    </p:set>
                                    <p:animEffect transition="in" filter="blinds(horizontal)">
                                      <p:cBhvr>
                                        <p:cTn id="7" dur="500"/>
                                        <p:tgtEl>
                                          <p:spTgt spid="1843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8315"/>
                                        </p:tgtEl>
                                        <p:attrNameLst>
                                          <p:attrName>style.visibility</p:attrName>
                                        </p:attrNameLst>
                                      </p:cBhvr>
                                      <p:to>
                                        <p:strVal val="visible"/>
                                      </p:to>
                                    </p:set>
                                    <p:animEffect transition="in" filter="blinds(horizontal)">
                                      <p:cBhvr>
                                        <p:cTn id="12" dur="500"/>
                                        <p:tgtEl>
                                          <p:spTgt spid="98315"/>
                                        </p:tgtEl>
                                      </p:cBhvr>
                                    </p:animEffect>
                                  </p:childTnLst>
                                </p:cTn>
                              </p:par>
                            </p:childTnLst>
                          </p:cTn>
                        </p:par>
                        <p:par>
                          <p:cTn id="13" fill="hold" nodeType="afterGroup">
                            <p:stCondLst>
                              <p:cond delay="500"/>
                            </p:stCondLst>
                            <p:childTnLst>
                              <p:par>
                                <p:cTn id="14" presetID="3" presetClass="entr" presetSubtype="10" fill="hold" grpId="0" nodeType="afterEffect">
                                  <p:stCondLst>
                                    <p:cond delay="0"/>
                                  </p:stCondLst>
                                  <p:childTnLst>
                                    <p:set>
                                      <p:cBhvr>
                                        <p:cTn id="15" dur="1" fill="hold">
                                          <p:stCondLst>
                                            <p:cond delay="0"/>
                                          </p:stCondLst>
                                        </p:cTn>
                                        <p:tgtEl>
                                          <p:spTgt spid="98318"/>
                                        </p:tgtEl>
                                        <p:attrNameLst>
                                          <p:attrName>style.visibility</p:attrName>
                                        </p:attrNameLst>
                                      </p:cBhvr>
                                      <p:to>
                                        <p:strVal val="visible"/>
                                      </p:to>
                                    </p:set>
                                    <p:animEffect transition="in" filter="blinds(horizontal)">
                                      <p:cBhvr>
                                        <p:cTn id="16" dur="500"/>
                                        <p:tgtEl>
                                          <p:spTgt spid="98318"/>
                                        </p:tgtEl>
                                      </p:cBhvr>
                                    </p:animEffect>
                                  </p:childTnLst>
                                </p:cTn>
                              </p:par>
                            </p:childTnLst>
                          </p:cTn>
                        </p:par>
                      </p:childTnLst>
                    </p:cTn>
                  </p:par>
                  <p:par>
                    <p:cTn id="17" fill="hold" nodeType="clickPar">
                      <p:stCondLst>
                        <p:cond delay="indefinite"/>
                      </p:stCondLst>
                      <p:childTnLst>
                        <p:par>
                          <p:cTn id="18" fill="hold" nodeType="afterGroup">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98319"/>
                                        </p:tgtEl>
                                        <p:attrNameLst>
                                          <p:attrName>style.visibility</p:attrName>
                                        </p:attrNameLst>
                                      </p:cBhvr>
                                      <p:to>
                                        <p:strVal val="visible"/>
                                      </p:to>
                                    </p:set>
                                    <p:animEffect transition="in" filter="blinds(horizontal)">
                                      <p:cBhvr>
                                        <p:cTn id="21" dur="500"/>
                                        <p:tgtEl>
                                          <p:spTgt spid="98319"/>
                                        </p:tgtEl>
                                      </p:cBhvr>
                                    </p:animEffect>
                                  </p:childTnLst>
                                </p:cTn>
                              </p:par>
                            </p:childTnLst>
                          </p:cTn>
                        </p:par>
                      </p:childTnLst>
                    </p:cTn>
                  </p:par>
                  <p:par>
                    <p:cTn id="22" fill="hold" nodeType="clickPar">
                      <p:stCondLst>
                        <p:cond delay="indefinite"/>
                      </p:stCondLst>
                      <p:childTnLst>
                        <p:par>
                          <p:cTn id="23" fill="hold" nodeType="afterGroup">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blinds(horizontal)">
                                      <p:cBhvr>
                                        <p:cTn id="26" dur="500"/>
                                        <p:tgtEl>
                                          <p:spTgt spid="4"/>
                                        </p:tgtEl>
                                      </p:cBhvr>
                                    </p:animEffect>
                                  </p:childTnLst>
                                </p:cTn>
                              </p:par>
                            </p:childTnLst>
                          </p:cTn>
                        </p:par>
                      </p:childTnLst>
                    </p:cTn>
                  </p:par>
                  <p:par>
                    <p:cTn id="27" fill="hold" nodeType="clickPar">
                      <p:stCondLst>
                        <p:cond delay="indefinite"/>
                      </p:stCondLst>
                      <p:childTnLst>
                        <p:par>
                          <p:cTn id="28" fill="hold" nodeType="afterGroup">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blinds(horizontal)">
                                      <p:cBhvr>
                                        <p:cTn id="31" dur="500"/>
                                        <p:tgtEl>
                                          <p:spTgt spid="5"/>
                                        </p:tgtEl>
                                      </p:cBhvr>
                                    </p:animEffect>
                                  </p:childTnLst>
                                </p:cTn>
                              </p:par>
                            </p:childTnLst>
                          </p:cTn>
                        </p:par>
                      </p:childTnLst>
                    </p:cTn>
                  </p:par>
                  <p:par>
                    <p:cTn id="32" fill="hold" nodeType="clickPar">
                      <p:stCondLst>
                        <p:cond delay="indefinite"/>
                      </p:stCondLst>
                      <p:childTnLst>
                        <p:par>
                          <p:cTn id="33" fill="hold" nodeType="afterGroup">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98316"/>
                                        </p:tgtEl>
                                        <p:attrNameLst>
                                          <p:attrName>style.visibility</p:attrName>
                                        </p:attrNameLst>
                                      </p:cBhvr>
                                      <p:to>
                                        <p:strVal val="visible"/>
                                      </p:to>
                                    </p:set>
                                    <p:animEffect transition="in" filter="blinds(horizontal)">
                                      <p:cBhvr>
                                        <p:cTn id="36" dur="500"/>
                                        <p:tgtEl>
                                          <p:spTgt spid="98316"/>
                                        </p:tgtEl>
                                      </p:cBhvr>
                                    </p:animEffect>
                                  </p:childTnLst>
                                </p:cTn>
                              </p:par>
                            </p:childTnLst>
                          </p:cTn>
                        </p:par>
                      </p:childTnLst>
                    </p:cTn>
                  </p:par>
                  <p:par>
                    <p:cTn id="37" fill="hold" nodeType="clickPar">
                      <p:stCondLst>
                        <p:cond delay="indefinite"/>
                      </p:stCondLst>
                      <p:childTnLst>
                        <p:par>
                          <p:cTn id="38" fill="hold" nodeType="afterGroup">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98320"/>
                                        </p:tgtEl>
                                        <p:attrNameLst>
                                          <p:attrName>style.visibility</p:attrName>
                                        </p:attrNameLst>
                                      </p:cBhvr>
                                      <p:to>
                                        <p:strVal val="visible"/>
                                      </p:to>
                                    </p:set>
                                    <p:animEffect transition="in" filter="blinds(horizontal)">
                                      <p:cBhvr>
                                        <p:cTn id="41" dur="500"/>
                                        <p:tgtEl>
                                          <p:spTgt spid="98320"/>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98321"/>
                                        </p:tgtEl>
                                        <p:attrNameLst>
                                          <p:attrName>style.visibility</p:attrName>
                                        </p:attrNameLst>
                                      </p:cBhvr>
                                      <p:to>
                                        <p:strVal val="visible"/>
                                      </p:to>
                                    </p:set>
                                    <p:animEffect transition="in" filter="blinds(horizontal)">
                                      <p:cBhvr>
                                        <p:cTn id="44" dur="500"/>
                                        <p:tgtEl>
                                          <p:spTgt spid="98321"/>
                                        </p:tgtEl>
                                      </p:cBhvr>
                                    </p:animEffect>
                                  </p:childTnLst>
                                </p:cTn>
                              </p:par>
                            </p:childTnLst>
                          </p:cTn>
                        </p:par>
                      </p:childTnLst>
                    </p:cTn>
                  </p:par>
                  <p:par>
                    <p:cTn id="45" fill="hold" nodeType="clickPar">
                      <p:stCondLst>
                        <p:cond delay="indefinite"/>
                      </p:stCondLst>
                      <p:childTnLst>
                        <p:par>
                          <p:cTn id="46" fill="hold" nodeType="afterGroup">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blinds(horizontal)">
                                      <p:cBhvr>
                                        <p:cTn id="49" dur="500"/>
                                        <p:tgtEl>
                                          <p:spTgt spid="6"/>
                                        </p:tgtEl>
                                      </p:cBhvr>
                                    </p:animEffect>
                                  </p:childTnLst>
                                </p:cTn>
                              </p:par>
                            </p:childTnLst>
                          </p:cTn>
                        </p:par>
                      </p:childTnLst>
                    </p:cTn>
                  </p:par>
                  <p:par>
                    <p:cTn id="50" fill="hold" nodeType="clickPar">
                      <p:stCondLst>
                        <p:cond delay="indefinite"/>
                      </p:stCondLst>
                      <p:childTnLst>
                        <p:par>
                          <p:cTn id="51" fill="hold" nodeType="afterGroup">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7"/>
                                        </p:tgtEl>
                                        <p:attrNameLst>
                                          <p:attrName>style.visibility</p:attrName>
                                        </p:attrNameLst>
                                      </p:cBhvr>
                                      <p:to>
                                        <p:strVal val="visible"/>
                                      </p:to>
                                    </p:set>
                                    <p:animEffect transition="in" filter="blinds(horizontal)">
                                      <p:cBhvr>
                                        <p:cTn id="54" dur="500"/>
                                        <p:tgtEl>
                                          <p:spTgt spid="7"/>
                                        </p:tgtEl>
                                      </p:cBhvr>
                                    </p:animEffect>
                                  </p:childTnLst>
                                </p:cTn>
                              </p:par>
                            </p:childTnLst>
                          </p:cTn>
                        </p:par>
                      </p:childTnLst>
                    </p:cTn>
                  </p:par>
                  <p:par>
                    <p:cTn id="55" fill="hold" nodeType="clickPar">
                      <p:stCondLst>
                        <p:cond delay="indefinite"/>
                      </p:stCondLst>
                      <p:childTnLst>
                        <p:par>
                          <p:cTn id="56" fill="hold" nodeType="afterGroup">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98317"/>
                                        </p:tgtEl>
                                        <p:attrNameLst>
                                          <p:attrName>style.visibility</p:attrName>
                                        </p:attrNameLst>
                                      </p:cBhvr>
                                      <p:to>
                                        <p:strVal val="visible"/>
                                      </p:to>
                                    </p:set>
                                    <p:animEffect transition="in" filter="blinds(horizontal)">
                                      <p:cBhvr>
                                        <p:cTn id="59" dur="500"/>
                                        <p:tgtEl>
                                          <p:spTgt spid="98317"/>
                                        </p:tgtEl>
                                      </p:cBhvr>
                                    </p:animEffect>
                                  </p:childTnLst>
                                </p:cTn>
                              </p:par>
                            </p:childTnLst>
                          </p:cTn>
                        </p:par>
                        <p:par>
                          <p:cTn id="60" fill="hold" nodeType="afterGroup">
                            <p:stCondLst>
                              <p:cond delay="500"/>
                            </p:stCondLst>
                            <p:childTnLst>
                              <p:par>
                                <p:cTn id="61" presetID="3" presetClass="entr" presetSubtype="10" fill="hold" grpId="0" nodeType="afterEffect">
                                  <p:stCondLst>
                                    <p:cond delay="0"/>
                                  </p:stCondLst>
                                  <p:childTnLst>
                                    <p:set>
                                      <p:cBhvr>
                                        <p:cTn id="62" dur="1" fill="hold">
                                          <p:stCondLst>
                                            <p:cond delay="0"/>
                                          </p:stCondLst>
                                        </p:cTn>
                                        <p:tgtEl>
                                          <p:spTgt spid="98322"/>
                                        </p:tgtEl>
                                        <p:attrNameLst>
                                          <p:attrName>style.visibility</p:attrName>
                                        </p:attrNameLst>
                                      </p:cBhvr>
                                      <p:to>
                                        <p:strVal val="visible"/>
                                      </p:to>
                                    </p:set>
                                    <p:animEffect transition="in" filter="blinds(horizontal)">
                                      <p:cBhvr>
                                        <p:cTn id="63" dur="500"/>
                                        <p:tgtEl>
                                          <p:spTgt spid="98322"/>
                                        </p:tgtEl>
                                      </p:cBhvr>
                                    </p:animEffect>
                                  </p:childTnLst>
                                </p:cTn>
                              </p:par>
                            </p:childTnLst>
                          </p:cTn>
                        </p:par>
                      </p:childTnLst>
                    </p:cTn>
                  </p:par>
                  <p:par>
                    <p:cTn id="64" fill="hold" nodeType="clickPar">
                      <p:stCondLst>
                        <p:cond delay="indefinite"/>
                      </p:stCondLst>
                      <p:childTnLst>
                        <p:par>
                          <p:cTn id="65" fill="hold" nodeType="afterGroup">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8"/>
                                        </p:tgtEl>
                                        <p:attrNameLst>
                                          <p:attrName>style.visibility</p:attrName>
                                        </p:attrNameLst>
                                      </p:cBhvr>
                                      <p:to>
                                        <p:strVal val="visible"/>
                                      </p:to>
                                    </p:set>
                                    <p:animEffect transition="in" filter="blinds(horizontal)">
                                      <p:cBhvr>
                                        <p:cTn id="68" dur="500"/>
                                        <p:tgtEl>
                                          <p:spTgt spid="8"/>
                                        </p:tgtEl>
                                      </p:cBhvr>
                                    </p:animEffect>
                                  </p:childTnLst>
                                </p:cTn>
                              </p:par>
                            </p:childTnLst>
                          </p:cTn>
                        </p:par>
                      </p:childTnLst>
                    </p:cTn>
                  </p:par>
                  <p:par>
                    <p:cTn id="69" fill="hold" nodeType="clickPar">
                      <p:stCondLst>
                        <p:cond delay="indefinite"/>
                      </p:stCondLst>
                      <p:childTnLst>
                        <p:par>
                          <p:cTn id="70" fill="hold" nodeType="afterGroup">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98323"/>
                                        </p:tgtEl>
                                        <p:attrNameLst>
                                          <p:attrName>style.visibility</p:attrName>
                                        </p:attrNameLst>
                                      </p:cBhvr>
                                      <p:to>
                                        <p:strVal val="visible"/>
                                      </p:to>
                                    </p:set>
                                    <p:animEffect transition="in" filter="blinds(horizontal)">
                                      <p:cBhvr>
                                        <p:cTn id="73" dur="500"/>
                                        <p:tgtEl>
                                          <p:spTgt spid="983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animBg="1"/>
      <p:bldP spid="98315" grpId="0" animBg="1"/>
      <p:bldP spid="98316" grpId="0" animBg="1"/>
      <p:bldP spid="98317" grpId="0" animBg="1"/>
      <p:bldP spid="98318" grpId="0" animBg="1"/>
      <p:bldP spid="98319" grpId="0" animBg="1"/>
      <p:bldP spid="98320" grpId="0" animBg="1"/>
      <p:bldP spid="98321" grpId="0" animBg="1"/>
      <p:bldP spid="98322" grpId="0" animBg="1"/>
      <p:bldP spid="98323" grpId="0" animBg="1"/>
      <p:bldP spid="4" grpId="0"/>
      <p:bldP spid="5" grpId="0"/>
      <p:bldP spid="6" grpId="0"/>
      <p:bldP spid="7" grpId="0"/>
      <p:bldP spid="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01" name="文本框 100"/>
          <p:cNvSpPr txBox="1"/>
          <p:nvPr/>
        </p:nvSpPr>
        <p:spPr>
          <a:xfrm>
            <a:off x="608172" y="1004888"/>
            <a:ext cx="7890034" cy="1523494"/>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绥化）下列物质属于化合物的是（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．水蒸气 </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．液氧</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．石油</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．食盐水
</a:t>
            </a:r>
            <a:endParaRPr lang="zh-CN" altLang="en-US" sz="2100">
              <a:latin typeface="宋体" panose="02010600030101010101" pitchFamily="2" charset="-122"/>
              <a:cs typeface="宋体" panose="02010600030101010101" pitchFamily="2" charset="-122"/>
            </a:endParaRPr>
          </a:p>
        </p:txBody>
      </p:sp>
      <p:sp>
        <p:nvSpPr>
          <p:cNvPr id="3" name="文本框 2"/>
          <p:cNvSpPr txBox="1"/>
          <p:nvPr/>
        </p:nvSpPr>
        <p:spPr>
          <a:xfrm>
            <a:off x="474822" y="613410"/>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【巩固训练】</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4" name="文本框 3"/>
          <p:cNvSpPr txBox="1"/>
          <p:nvPr/>
        </p:nvSpPr>
        <p:spPr>
          <a:xfrm>
            <a:off x="608171" y="2042637"/>
            <a:ext cx="7700010" cy="1522571"/>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sz="2100">
                <a:latin typeface="宋体" panose="02010600030101010101" pitchFamily="2" charset="-122"/>
                <a:ea typeface="宋体" panose="02010600030101010101" pitchFamily="2" charset="-122"/>
                <a:cs typeface="宋体" panose="02010600030101010101" pitchFamily="2" charset="-122"/>
              </a:rPr>
              <a:t>（2020•郯城县一模）下列物质中，属于化合物的是（　　）</a:t>
            </a:r>
          </a:p>
          <a:p>
            <a:pPr marL="130016" indent="-130016">
              <a:lnSpc>
                <a:spcPct val="150000"/>
              </a:lnSpc>
            </a:pPr>
            <a:r>
              <a:rPr sz="2100">
                <a:latin typeface="宋体" panose="02010600030101010101" pitchFamily="2" charset="-122"/>
                <a:ea typeface="宋体" panose="02010600030101010101" pitchFamily="2" charset="-122"/>
                <a:cs typeface="宋体" panose="02010600030101010101" pitchFamily="2" charset="-122"/>
              </a:rPr>
              <a:t>A．黄铜	B．净化后的空气	</a:t>
            </a:r>
          </a:p>
          <a:p>
            <a:pPr marL="130016" indent="-130016">
              <a:lnSpc>
                <a:spcPct val="150000"/>
              </a:lnSpc>
            </a:pPr>
            <a:r>
              <a:rPr sz="2100">
                <a:latin typeface="宋体" panose="02010600030101010101" pitchFamily="2" charset="-122"/>
                <a:ea typeface="宋体" panose="02010600030101010101" pitchFamily="2" charset="-122"/>
                <a:cs typeface="宋体" panose="02010600030101010101" pitchFamily="2" charset="-122"/>
              </a:rPr>
              <a:t>C．水	     D．75%的酒精</a:t>
            </a:r>
          </a:p>
        </p:txBody>
      </p:sp>
      <p:sp>
        <p:nvSpPr>
          <p:cNvPr id="5" name="Rectangle 12"/>
          <p:cNvSpPr/>
          <p:nvPr/>
        </p:nvSpPr>
        <p:spPr>
          <a:xfrm>
            <a:off x="6051709" y="1004650"/>
            <a:ext cx="274755" cy="553998"/>
          </a:xfrm>
          <a:prstGeom prst="rect">
            <a:avLst/>
          </a:prstGeom>
          <a:noFill/>
          <a:ln w="9525">
            <a:noFill/>
          </a:ln>
        </p:spPr>
        <p:txBody>
          <a:bodyPr wrap="none" lIns="68580" tIns="34290" rIns="68580" bIns="34290">
            <a:spAutoFit/>
          </a:bodyPr>
          <a:lstStyle/>
          <a:p>
            <a:pPr algn="l" fontAlgn="auto">
              <a:lnSpc>
                <a:spcPct val="150000"/>
              </a:lnSpc>
            </a:pPr>
            <a:r>
              <a:rPr lang="en-US" altLang="zh-CN" sz="2100" b="1">
                <a:solidFill>
                  <a:srgbClr val="FF0000"/>
                </a:solidFill>
                <a:latin typeface="宋体" panose="02010600030101010101" pitchFamily="2" charset="-122"/>
                <a:ea typeface="宋体" panose="02010600030101010101" pitchFamily="2" charset="-122"/>
              </a:rPr>
              <a:t>A</a:t>
            </a:r>
          </a:p>
        </p:txBody>
      </p:sp>
      <p:sp>
        <p:nvSpPr>
          <p:cNvPr id="10" name="Rectangle 12"/>
          <p:cNvSpPr/>
          <p:nvPr/>
        </p:nvSpPr>
        <p:spPr>
          <a:xfrm>
            <a:off x="7541895" y="2042399"/>
            <a:ext cx="274755" cy="553998"/>
          </a:xfrm>
          <a:prstGeom prst="rect">
            <a:avLst/>
          </a:prstGeom>
          <a:noFill/>
          <a:ln w="9525">
            <a:noFill/>
          </a:ln>
        </p:spPr>
        <p:txBody>
          <a:bodyPr wrap="none" lIns="68580" tIns="34290" rIns="68580" bIns="34290">
            <a:spAutoFit/>
          </a:bodyPr>
          <a:lstStyle/>
          <a:p>
            <a:pPr algn="l" fontAlgn="auto">
              <a:lnSpc>
                <a:spcPct val="150000"/>
              </a:lnSpc>
            </a:pPr>
            <a:r>
              <a:rPr lang="en-US" altLang="zh-CN" sz="2100" b="1">
                <a:solidFill>
                  <a:srgbClr val="FF0000"/>
                </a:solidFill>
                <a:latin typeface="宋体" panose="02010600030101010101" pitchFamily="2" charset="-122"/>
                <a:ea typeface="宋体" panose="02010600030101010101" pitchFamily="2" charset="-122"/>
              </a:rPr>
              <a:t>C</a:t>
            </a:r>
          </a:p>
        </p:txBody>
      </p:sp>
    </p:spTree>
    <p:extLst>
      <p:ext uri="{BB962C8B-B14F-4D97-AF65-F5344CB8AC3E}">
        <p14:creationId xmlns:p14="http://schemas.microsoft.com/office/powerpoint/2010/main" val="237666345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dissolv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椭圆 7"/>
          <p:cNvSpPr/>
          <p:nvPr/>
        </p:nvSpPr>
        <p:spPr>
          <a:xfrm>
            <a:off x="4221000" y="1604974"/>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01</a:t>
            </a:r>
            <a:endParaRPr lang="zh-CN" altLang="en-US" sz="2700" b="1">
              <a:solidFill>
                <a:srgbClr val="0070C0"/>
              </a:solidFill>
            </a:endParaRPr>
          </a:p>
        </p:txBody>
      </p:sp>
      <p:sp>
        <p:nvSpPr>
          <p:cNvPr id="7" name="矩形 6"/>
          <p:cNvSpPr/>
          <p:nvPr/>
        </p:nvSpPr>
        <p:spPr>
          <a:xfrm>
            <a:off x="1" y="2499360"/>
            <a:ext cx="9144476" cy="918210"/>
          </a:xfrm>
          <a:prstGeom prst="rect">
            <a:avLst/>
          </a:prstGeom>
          <a:solidFill>
            <a:schemeClr val="bg1">
              <a:lumMod val="9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10" name="矩形 9"/>
          <p:cNvSpPr/>
          <p:nvPr/>
        </p:nvSpPr>
        <p:spPr>
          <a:xfrm>
            <a:off x="1" y="3410902"/>
            <a:ext cx="9144476" cy="80963"/>
          </a:xfrm>
          <a:prstGeom prst="rect">
            <a:avLst/>
          </a:prstGeom>
          <a:solidFill>
            <a:schemeClr val="accent1">
              <a:lumMod val="7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2" name="文本框 1"/>
          <p:cNvSpPr txBox="1"/>
          <p:nvPr/>
        </p:nvSpPr>
        <p:spPr>
          <a:xfrm>
            <a:off x="3635693" y="2670333"/>
            <a:ext cx="1986439" cy="576263"/>
          </a:xfrm>
          <a:prstGeom prst="rect">
            <a:avLst/>
          </a:prstGeom>
          <a:noFill/>
        </p:spPr>
        <p:txBody>
          <a:bodyPr wrap="square" lIns="68580" tIns="34290" rIns="68580" bIns="34290" rtlCol="0">
            <a:spAutoFit/>
          </a:bodyPr>
          <a:lstStyle/>
          <a:p>
            <a:pPr defTabSz="685800" latinLnBrk="1" hangingPunct="0">
              <a:spcBef>
                <a:spcPct val="0"/>
              </a:spcBef>
              <a:spcAft>
                <a:spcPct val="0"/>
              </a:spcAft>
              <a:defRPr/>
            </a:pPr>
            <a:r>
              <a:rPr lang="zh-CN" altLang="en-US" sz="3300" b="1">
                <a:solidFill>
                  <a:schemeClr val="accent1">
                    <a:lumMod val="75000"/>
                  </a:schemeClr>
                </a:solidFill>
                <a:latin typeface="宋体" panose="02010600030101010101" pitchFamily="2" charset="-122"/>
                <a:ea typeface="宋体" panose="02010600030101010101" pitchFamily="2" charset="-122"/>
                <a:cs typeface="Arial"/>
                <a:sym typeface="Arial"/>
              </a:rPr>
              <a:t>知识框架</a:t>
            </a:r>
          </a:p>
        </p:txBody>
      </p:sp>
    </p:spTree>
    <p:extLst>
      <p:ext uri="{BB962C8B-B14F-4D97-AF65-F5344CB8AC3E}">
        <p14:creationId xmlns:p14="http://schemas.microsoft.com/office/powerpoint/2010/main" val="39221672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84798" y="555307"/>
            <a:ext cx="4037171"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考点七：化合价</a:t>
            </a:r>
          </a:p>
        </p:txBody>
      </p:sp>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4" name="文本框 3"/>
          <p:cNvSpPr txBox="1"/>
          <p:nvPr/>
        </p:nvSpPr>
        <p:spPr>
          <a:xfrm>
            <a:off x="693420" y="870585"/>
            <a:ext cx="8206740" cy="1037749"/>
          </a:xfrm>
          <a:prstGeom prst="rect">
            <a:avLst/>
          </a:prstGeom>
          <a:noFill/>
        </p:spPr>
        <p:txBody>
          <a:bodyPr wrap="square" lIns="68580" tIns="34290" rIns="68580" bIns="34290" rtlCol="0" anchor="t">
            <a:spAutoFit/>
          </a:bodyPr>
          <a:lstStyle/>
          <a:p>
            <a:pPr fontAlgn="auto">
              <a:lnSpc>
                <a:spcPct val="150000"/>
              </a:lnSpc>
            </a:pPr>
            <a:r>
              <a:rPr lang="en-US" altLang="zh-CN" sz="2100">
                <a:latin typeface="宋体" panose="02010600030101010101" pitchFamily="2" charset="-122"/>
                <a:ea typeface="宋体" panose="02010600030101010101" pitchFamily="2" charset="-122"/>
                <a:sym typeface="+mn-ea"/>
              </a:rPr>
              <a:t>              </a:t>
            </a:r>
            <a:r>
              <a:rPr lang="zh-CN" altLang="en-US" sz="2100">
                <a:latin typeface="宋体" panose="02010600030101010101" pitchFamily="2" charset="-122"/>
                <a:ea typeface="宋体" panose="02010600030101010101" pitchFamily="2" charset="-122"/>
                <a:sym typeface="+mn-ea"/>
              </a:rPr>
              <a:t>化合价表示不同元素的原子之间相互化合的性质。元素的化合价有正负之分，在化合物中正、负化合价的代数和为</a:t>
            </a:r>
            <a:r>
              <a:rPr lang="en-US" altLang="zh-CN" sz="2100">
                <a:latin typeface="宋体" panose="02010600030101010101" pitchFamily="2" charset="-122"/>
                <a:ea typeface="宋体" panose="02010600030101010101" pitchFamily="2" charset="-122"/>
                <a:sym typeface="+mn-ea"/>
              </a:rPr>
              <a:t>0</a:t>
            </a:r>
            <a:r>
              <a:rPr lang="zh-CN" altLang="en-US" sz="2100">
                <a:latin typeface="宋体" panose="02010600030101010101" pitchFamily="2" charset="-122"/>
                <a:ea typeface="宋体" panose="02010600030101010101" pitchFamily="2" charset="-122"/>
                <a:sym typeface="+mn-ea"/>
              </a:rPr>
              <a:t>。</a:t>
            </a:r>
          </a:p>
        </p:txBody>
      </p:sp>
      <p:sp>
        <p:nvSpPr>
          <p:cNvPr id="5" name="文本框 4"/>
          <p:cNvSpPr txBox="1"/>
          <p:nvPr/>
        </p:nvSpPr>
        <p:spPr>
          <a:xfrm>
            <a:off x="545783" y="1022509"/>
            <a:ext cx="2307363" cy="392415"/>
          </a:xfrm>
          <a:prstGeom prst="rect">
            <a:avLst/>
          </a:prstGeom>
          <a:noFill/>
        </p:spPr>
        <p:txBody>
          <a:bodyPr wrap="none" lIns="68580" tIns="34290" rIns="68580" bIns="34290" rtlCol="0" anchor="t">
            <a:spAutoFit/>
          </a:bodyPr>
          <a:lstStyle/>
          <a:p>
            <a:r>
              <a:rPr lang="en-US" sz="2100" b="1">
                <a:solidFill>
                  <a:srgbClr val="FF0000"/>
                </a:solidFill>
                <a:latin typeface="宋体" panose="02010600030101010101" pitchFamily="2" charset="-122"/>
                <a:ea typeface="宋体" panose="02010600030101010101" pitchFamily="2" charset="-122"/>
                <a:sym typeface="+mn-ea"/>
              </a:rPr>
              <a:t>1.</a:t>
            </a:r>
            <a:r>
              <a:rPr lang="zh-CN" altLang="en-US" sz="2100" b="1">
                <a:solidFill>
                  <a:srgbClr val="FF0000"/>
                </a:solidFill>
                <a:latin typeface="宋体" panose="02010600030101010101" pitchFamily="2" charset="-122"/>
                <a:ea typeface="宋体" panose="02010600030101010101" pitchFamily="2" charset="-122"/>
                <a:sym typeface="+mn-ea"/>
              </a:rPr>
              <a:t>什么是化合价：</a:t>
            </a:r>
            <a:endParaRPr lang="zh-CN" altLang="en-US" sz="2100"/>
          </a:p>
        </p:txBody>
      </p:sp>
      <p:sp>
        <p:nvSpPr>
          <p:cNvPr id="6" name="文本框 5"/>
          <p:cNvSpPr txBox="1"/>
          <p:nvPr/>
        </p:nvSpPr>
        <p:spPr>
          <a:xfrm>
            <a:off x="545783" y="1908334"/>
            <a:ext cx="3120085" cy="392415"/>
          </a:xfrm>
          <a:prstGeom prst="rect">
            <a:avLst/>
          </a:prstGeom>
          <a:noFill/>
        </p:spPr>
        <p:txBody>
          <a:bodyPr wrap="none" lIns="68580" tIns="34290" rIns="68580" bIns="34290" rtlCol="0" anchor="t">
            <a:spAutoFit/>
          </a:bodyPr>
          <a:lstStyle/>
          <a:p>
            <a:r>
              <a:rPr lang="en-US" altLang="zh-CN" sz="21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2.</a:t>
            </a: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常见元素或根的化合价</a:t>
            </a:r>
          </a:p>
        </p:txBody>
      </p:sp>
      <p:sp>
        <p:nvSpPr>
          <p:cNvPr id="7" name="文本框 6"/>
          <p:cNvSpPr txBox="1"/>
          <p:nvPr/>
        </p:nvSpPr>
        <p:spPr>
          <a:xfrm>
            <a:off x="1495425" y="2176939"/>
            <a:ext cx="3236119" cy="2977039"/>
          </a:xfrm>
          <a:prstGeom prst="rect">
            <a:avLst/>
          </a:prstGeom>
          <a:noFill/>
        </p:spPr>
        <p:txBody>
          <a:bodyPr wrap="square" lIns="68580" tIns="34290" rIns="68580" bIns="34290" rtlCol="0" anchor="t">
            <a:spAutoFit/>
          </a:bodyPr>
          <a:lstStyle/>
          <a:p>
            <a:pPr fontAlgn="auto">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有一些物质，如Ca(OH)</a:t>
            </a:r>
            <a:r>
              <a:rPr lang="zh-CN" altLang="en-US" sz="2100" baseline="-250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、CaCO</a:t>
            </a:r>
            <a:r>
              <a:rPr lang="en-US" altLang="zh-CN" sz="2100" baseline="-250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等，它们中的一些原子集团，如OH</a:t>
            </a:r>
            <a:r>
              <a:rPr lang="en-US" altLang="zh-CN" sz="2100" baseline="300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、C</a:t>
            </a:r>
            <a:r>
              <a:rPr lang="en-US" altLang="zh-CN" sz="2100">
                <a:latin typeface="宋体" panose="02010600030101010101" pitchFamily="2" charset="-122"/>
                <a:ea typeface="宋体" panose="02010600030101010101" pitchFamily="2" charset="-122"/>
                <a:cs typeface="宋体" panose="02010600030101010101" pitchFamily="2" charset="-122"/>
              </a:rPr>
              <a:t>O</a:t>
            </a:r>
            <a:r>
              <a:rPr lang="zh-CN" altLang="en-US" sz="2100" baseline="-25000">
                <a:latin typeface="宋体" panose="02010600030101010101" pitchFamily="2" charset="-122"/>
                <a:ea typeface="宋体" panose="02010600030101010101" pitchFamily="2" charset="-122"/>
                <a:cs typeface="宋体" panose="02010600030101010101" pitchFamily="2" charset="-122"/>
              </a:rPr>
              <a:t>3</a:t>
            </a:r>
            <a:r>
              <a:rPr lang="en-US" altLang="zh-CN" sz="2100" baseline="300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，常作为一个整体体参加反应，这样的原子集团，又叫做</a:t>
            </a: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rPr>
              <a:t>根</a:t>
            </a:r>
            <a:r>
              <a:rPr lang="zh-CN" altLang="en-US" sz="2100">
                <a:latin typeface="宋体" panose="02010600030101010101" pitchFamily="2" charset="-122"/>
                <a:ea typeface="宋体" panose="02010600030101010101" pitchFamily="2" charset="-122"/>
                <a:cs typeface="宋体" panose="02010600030101010101" pitchFamily="2" charset="-122"/>
              </a:rPr>
              <a:t>。</a:t>
            </a:r>
          </a:p>
        </p:txBody>
      </p:sp>
      <p:sp>
        <p:nvSpPr>
          <p:cNvPr id="8" name="文本框 7"/>
          <p:cNvSpPr txBox="1"/>
          <p:nvPr/>
        </p:nvSpPr>
        <p:spPr>
          <a:xfrm>
            <a:off x="828675" y="2299811"/>
            <a:ext cx="2171107" cy="392415"/>
          </a:xfrm>
          <a:prstGeom prst="rect">
            <a:avLst/>
          </a:prstGeom>
          <a:noFill/>
        </p:spPr>
        <p:txBody>
          <a:bodyPr wrap="none" lIns="68580" tIns="34290" rIns="68580" bIns="34290" rtlCol="0" anchor="t">
            <a:spAutoFit/>
          </a:bodyPr>
          <a:lstStyle/>
          <a:p>
            <a:r>
              <a:rPr lang="zh-CN" altLang="en-US" sz="2100" b="1">
                <a:latin typeface="宋体" panose="02010600030101010101" pitchFamily="2" charset="-122"/>
                <a:ea typeface="宋体" panose="02010600030101010101" pitchFamily="2" charset="-122"/>
              </a:rPr>
              <a:t>（</a:t>
            </a:r>
            <a:r>
              <a:rPr lang="en-US" altLang="zh-CN" sz="2100" b="1">
                <a:latin typeface="宋体" panose="02010600030101010101" pitchFamily="2" charset="-122"/>
                <a:ea typeface="宋体" panose="02010600030101010101" pitchFamily="2" charset="-122"/>
              </a:rPr>
              <a:t>1</a:t>
            </a:r>
            <a:r>
              <a:rPr lang="zh-CN" altLang="en-US" sz="2100" b="1">
                <a:latin typeface="宋体" panose="02010600030101010101" pitchFamily="2" charset="-122"/>
                <a:ea typeface="宋体" panose="02010600030101010101" pitchFamily="2" charset="-122"/>
              </a:rPr>
              <a:t>）什么是根：</a:t>
            </a:r>
          </a:p>
        </p:txBody>
      </p:sp>
      <p:sp>
        <p:nvSpPr>
          <p:cNvPr id="9" name="文本框 8"/>
          <p:cNvSpPr txBox="1"/>
          <p:nvPr/>
        </p:nvSpPr>
        <p:spPr>
          <a:xfrm>
            <a:off x="5144929" y="2299811"/>
            <a:ext cx="3254737" cy="392415"/>
          </a:xfrm>
          <a:prstGeom prst="rect">
            <a:avLst/>
          </a:prstGeom>
          <a:noFill/>
        </p:spPr>
        <p:txBody>
          <a:bodyPr wrap="none" lIns="68580" tIns="34290" rIns="68580" bIns="34290" rtlCol="0" anchor="t">
            <a:spAutoFit/>
          </a:bodyPr>
          <a:lstStyle/>
          <a:p>
            <a:r>
              <a:rPr lang="zh-CN" altLang="en-US" sz="2100" b="1">
                <a:latin typeface="宋体" panose="02010600030101010101" pitchFamily="2" charset="-122"/>
                <a:ea typeface="宋体" panose="02010600030101010101" pitchFamily="2" charset="-122"/>
              </a:rPr>
              <a:t>（</a:t>
            </a:r>
            <a:r>
              <a:rPr lang="en-US" altLang="zh-CN" sz="2100" b="1">
                <a:latin typeface="宋体" panose="02010600030101010101" pitchFamily="2" charset="-122"/>
                <a:ea typeface="宋体" panose="02010600030101010101" pitchFamily="2" charset="-122"/>
              </a:rPr>
              <a:t>2</a:t>
            </a:r>
            <a:r>
              <a:rPr lang="zh-CN" altLang="en-US" sz="2100" b="1">
                <a:latin typeface="宋体" panose="02010600030101010101" pitchFamily="2" charset="-122"/>
                <a:ea typeface="宋体" panose="02010600030101010101" pitchFamily="2" charset="-122"/>
              </a:rPr>
              <a:t>）常见的根及其化合价</a:t>
            </a:r>
          </a:p>
        </p:txBody>
      </p:sp>
      <p:graphicFrame>
        <p:nvGraphicFramePr>
          <p:cNvPr id="29699" name="表格 29698"/>
          <p:cNvGraphicFramePr>
            <a:graphicFrameLocks noGrp="1"/>
          </p:cNvGraphicFramePr>
          <p:nvPr>
            <p:custDataLst>
              <p:tags r:id="rId1"/>
            </p:custDataLst>
          </p:nvPr>
        </p:nvGraphicFramePr>
        <p:xfrm>
          <a:off x="5767221" y="2766792"/>
          <a:ext cx="3076099" cy="2014283"/>
        </p:xfrm>
        <a:graphic>
          <a:graphicData uri="http://schemas.openxmlformats.org/drawingml/2006/table">
            <a:tbl>
              <a:tblPr/>
              <a:tblGrid>
                <a:gridCol w="1025366"/>
                <a:gridCol w="1025366"/>
                <a:gridCol w="1025366"/>
              </a:tblGrid>
              <a:tr h="362426">
                <a:tc>
                  <a:txBody>
                    <a:bodyPr/>
                    <a:lstStyle/>
                    <a:p>
                      <a:pPr marL="0" lvl="0" indent="0" algn="ctr" eaLnBrk="1" hangingPunct="1">
                        <a:buClr>
                          <a:schemeClr val="hlink"/>
                        </a:buClr>
                        <a:buSzPct val="80000"/>
                        <a:buFont typeface="Wingdings" panose="05000000000000000000" pitchFamily="2" charset="2"/>
                        <a:buNone/>
                      </a:pPr>
                      <a:r>
                        <a:rPr lang="zh-CN" altLang="en-US" sz="1800" b="1">
                          <a:solidFill>
                            <a:schemeClr val="tx1"/>
                          </a:solidFill>
                          <a:effectLst/>
                          <a:latin typeface="宋体" panose="02010600030101010101" pitchFamily="2" charset="-122"/>
                        </a:rPr>
                        <a:t>根的名称</a:t>
                      </a:r>
                    </a:p>
                  </a:txBody>
                  <a:tcPr marL="51308" marR="51308" marT="25654" marB="25654">
                    <a:lnL w="28575" cap="flat" cmpd="sng">
                      <a:solidFill>
                        <a:schemeClr val="tx1"/>
                      </a:solidFill>
                      <a:prstDash val="solid"/>
                      <a:bevel/>
                      <a:headEnd type="none" w="med" len="med"/>
                      <a:tailEnd type="none" w="med" len="med"/>
                    </a:lnL>
                    <a:lnR w="12700" cap="flat" cmpd="sng">
                      <a:solidFill>
                        <a:schemeClr val="tx1"/>
                      </a:solidFill>
                      <a:prstDash val="solid"/>
                      <a:bevel/>
                      <a:headEnd type="none" w="med" len="med"/>
                      <a:tailEnd type="none" w="med" len="med"/>
                    </a:lnR>
                    <a:lnT w="28575" cap="flat" cmpd="sng">
                      <a:solidFill>
                        <a:schemeClr val="tx1"/>
                      </a:solidFill>
                      <a:prstDash val="solid"/>
                      <a:bevel/>
                      <a:headEnd type="none" w="med" len="med"/>
                      <a:tailEnd type="none" w="med" len="med"/>
                    </a:lnT>
                    <a:lnB w="12700" cap="flat" cmpd="sng">
                      <a:solidFill>
                        <a:schemeClr val="tx1"/>
                      </a:solidFill>
                      <a:prstDash val="solid"/>
                      <a:bevel/>
                      <a:headEnd type="none" w="med" len="med"/>
                      <a:tailEnd type="none" w="med" len="med"/>
                    </a:lnB>
                    <a:lnTlToBr>
                      <a:noFill/>
                    </a:lnTlToBr>
                    <a:lnBlToTr>
                      <a:noFill/>
                    </a:lnBlToTr>
                    <a:noFill/>
                  </a:tcPr>
                </a:tc>
                <a:tc>
                  <a:txBody>
                    <a:bodyPr/>
                    <a:lstStyle/>
                    <a:p>
                      <a:pPr marL="0" lvl="0" indent="0" algn="ctr" eaLnBrk="1" hangingPunct="1">
                        <a:buClr>
                          <a:schemeClr val="hlink"/>
                        </a:buClr>
                        <a:buSzPct val="80000"/>
                        <a:buFont typeface="Wingdings" panose="05000000000000000000" pitchFamily="2" charset="2"/>
                        <a:buNone/>
                      </a:pPr>
                      <a:r>
                        <a:rPr lang="zh-CN" altLang="en-US" sz="1800" b="1">
                          <a:solidFill>
                            <a:schemeClr val="tx1"/>
                          </a:solidFill>
                          <a:effectLst/>
                          <a:latin typeface="宋体" panose="02010600030101010101" pitchFamily="2" charset="-122"/>
                        </a:rPr>
                        <a:t>根的符号</a:t>
                      </a:r>
                    </a:p>
                  </a:txBody>
                  <a:tcPr marL="51308" marR="51308" marT="25654" marB="25654">
                    <a:lnL w="12700" cap="flat" cmpd="sng">
                      <a:solidFill>
                        <a:schemeClr val="tx1"/>
                      </a:solidFill>
                      <a:prstDash val="solid"/>
                      <a:bevel/>
                      <a:headEnd type="none" w="med" len="med"/>
                      <a:tailEnd type="none" w="med" len="med"/>
                    </a:lnL>
                    <a:lnR w="12700" cap="flat" cmpd="sng">
                      <a:solidFill>
                        <a:schemeClr val="tx1"/>
                      </a:solidFill>
                      <a:prstDash val="solid"/>
                      <a:bevel/>
                      <a:headEnd type="none" w="med" len="med"/>
                      <a:tailEnd type="none" w="med" len="med"/>
                    </a:lnR>
                    <a:lnT w="28575" cap="flat" cmpd="sng">
                      <a:solidFill>
                        <a:schemeClr val="tx1"/>
                      </a:solidFill>
                      <a:prstDash val="solid"/>
                      <a:bevel/>
                      <a:headEnd type="none" w="med" len="med"/>
                      <a:tailEnd type="none" w="med" len="med"/>
                    </a:lnT>
                    <a:lnB w="12700" cap="flat" cmpd="sng">
                      <a:solidFill>
                        <a:schemeClr val="tx1"/>
                      </a:solidFill>
                      <a:prstDash val="solid"/>
                      <a:bevel/>
                      <a:headEnd type="none" w="med" len="med"/>
                      <a:tailEnd type="none" w="med" len="med"/>
                    </a:lnB>
                    <a:lnTlToBr>
                      <a:noFill/>
                    </a:lnTlToBr>
                    <a:lnBlToTr>
                      <a:noFill/>
                    </a:lnBlToTr>
                    <a:noFill/>
                  </a:tcPr>
                </a:tc>
                <a:tc>
                  <a:txBody>
                    <a:bodyPr/>
                    <a:lstStyle/>
                    <a:p>
                      <a:pPr marL="0" lvl="0" indent="0" algn="ctr" eaLnBrk="1" hangingPunct="1">
                        <a:buClr>
                          <a:schemeClr val="hlink"/>
                        </a:buClr>
                        <a:buSzPct val="80000"/>
                        <a:buFont typeface="Wingdings" panose="05000000000000000000" pitchFamily="2" charset="2"/>
                        <a:buNone/>
                      </a:pPr>
                      <a:r>
                        <a:rPr lang="zh-CN" altLang="en-US" sz="1800" b="1">
                          <a:solidFill>
                            <a:schemeClr val="tx1"/>
                          </a:solidFill>
                          <a:effectLst/>
                          <a:latin typeface="宋体" panose="02010600030101010101" pitchFamily="2" charset="-122"/>
                          <a:ea typeface="宋体" panose="02010600030101010101" pitchFamily="2" charset="-122"/>
                        </a:rPr>
                        <a:t>化合价</a:t>
                      </a:r>
                    </a:p>
                  </a:txBody>
                  <a:tcPr marL="51308" marR="51308" marT="25654" marB="25654">
                    <a:lnL w="12700" cap="flat" cmpd="sng">
                      <a:solidFill>
                        <a:schemeClr val="tx1"/>
                      </a:solidFill>
                      <a:prstDash val="solid"/>
                      <a:bevel/>
                      <a:headEnd type="none" w="med" len="med"/>
                      <a:tailEnd type="none" w="med" len="med"/>
                    </a:lnL>
                    <a:lnR w="12700" cap="flat" cmpd="sng">
                      <a:solidFill>
                        <a:schemeClr val="tx1"/>
                      </a:solidFill>
                      <a:prstDash val="solid"/>
                      <a:bevel/>
                      <a:headEnd type="none" w="med" len="med"/>
                      <a:tailEnd type="none" w="med" len="med"/>
                    </a:lnR>
                    <a:lnT w="28575" cap="flat" cmpd="sng">
                      <a:solidFill>
                        <a:schemeClr val="tx1"/>
                      </a:solidFill>
                      <a:prstDash val="solid"/>
                      <a:bevel/>
                      <a:headEnd type="none" w="med" len="med"/>
                      <a:tailEnd type="none" w="med" len="med"/>
                    </a:lnT>
                    <a:lnB w="12700" cap="flat" cmpd="sng">
                      <a:solidFill>
                        <a:schemeClr val="tx1"/>
                      </a:solidFill>
                      <a:prstDash val="solid"/>
                      <a:bevel/>
                      <a:headEnd type="none" w="med" len="med"/>
                      <a:tailEnd type="none" w="med" len="med"/>
                    </a:lnB>
                    <a:lnTlToBr>
                      <a:noFill/>
                    </a:lnTlToBr>
                    <a:lnBlToTr>
                      <a:noFill/>
                    </a:lnBlToTr>
                    <a:noFill/>
                  </a:tcPr>
                </a:tc>
              </a:tr>
              <a:tr h="337185">
                <a:tc>
                  <a:txBody>
                    <a:bodyPr/>
                    <a:lstStyle/>
                    <a:p>
                      <a:pPr marL="0" lvl="0" indent="0" algn="ctr" eaLnBrk="1" hangingPunct="1">
                        <a:buClr>
                          <a:schemeClr val="hlink"/>
                        </a:buClr>
                        <a:buSzPct val="80000"/>
                        <a:buFont typeface="Wingdings" panose="05000000000000000000" pitchFamily="2" charset="2"/>
                        <a:buNone/>
                      </a:pPr>
                      <a:r>
                        <a:rPr lang="zh-CN" altLang="en-US" sz="1800">
                          <a:effectLst/>
                          <a:latin typeface="宋体" panose="02010600030101010101" pitchFamily="2" charset="-122"/>
                          <a:sym typeface="+mn-ea"/>
                        </a:rPr>
                        <a:t>氢氧根</a:t>
                      </a:r>
                      <a:endParaRPr lang="zh-CN" altLang="en-US" sz="1800" b="0">
                        <a:solidFill>
                          <a:schemeClr val="tx1"/>
                        </a:solidFill>
                        <a:effectLst/>
                        <a:latin typeface="宋体" panose="02010600030101010101" pitchFamily="2" charset="-122"/>
                      </a:endParaRPr>
                    </a:p>
                  </a:txBody>
                  <a:tcPr marL="51308" marR="51308" marT="25654" marB="25654">
                    <a:lnL w="28575" cap="flat" cmpd="sng">
                      <a:solidFill>
                        <a:schemeClr val="tx1"/>
                      </a:solidFill>
                      <a:prstDash val="solid"/>
                      <a:bevel/>
                      <a:headEnd type="none" w="med" len="med"/>
                      <a:tailEnd type="none" w="med" len="med"/>
                    </a:lnL>
                    <a:lnR w="12700" cap="flat" cmpd="sng">
                      <a:solidFill>
                        <a:schemeClr val="tx1"/>
                      </a:solidFill>
                      <a:prstDash val="solid"/>
                      <a:bevel/>
                      <a:headEnd type="none" w="med" len="med"/>
                      <a:tailEnd type="none" w="med" len="med"/>
                    </a:lnR>
                    <a:lnT w="12700" cap="flat" cmpd="sng">
                      <a:solidFill>
                        <a:schemeClr val="tx1"/>
                      </a:solidFill>
                      <a:prstDash val="solid"/>
                      <a:bevel/>
                      <a:headEnd type="none" w="med" len="med"/>
                      <a:tailEnd type="none" w="med" len="med"/>
                    </a:lnT>
                    <a:lnB w="12700" cap="flat" cmpd="sng">
                      <a:solidFill>
                        <a:schemeClr val="tx1"/>
                      </a:solidFill>
                      <a:prstDash val="solid"/>
                      <a:bevel/>
                      <a:headEnd type="none" w="med" len="med"/>
                      <a:tailEnd type="none" w="med" len="med"/>
                    </a:lnB>
                    <a:lnTlToBr>
                      <a:noFill/>
                    </a:lnTlToBr>
                    <a:lnBlToTr>
                      <a:noFill/>
                    </a:lnBlToTr>
                    <a:noFill/>
                  </a:tcPr>
                </a:tc>
                <a:tc>
                  <a:txBody>
                    <a:bodyPr/>
                    <a:lstStyle/>
                    <a:p>
                      <a:pPr marL="0" lvl="0" indent="0" algn="ctr" eaLnBrk="1" hangingPunct="1">
                        <a:buClr>
                          <a:schemeClr val="hlink"/>
                        </a:buClr>
                        <a:buSzPct val="80000"/>
                        <a:buFont typeface="Wingdings" panose="05000000000000000000" pitchFamily="2" charset="2"/>
                        <a:buNone/>
                      </a:pPr>
                      <a:r>
                        <a:rPr lang="en-US" altLang="x-none" sz="1800" b="1">
                          <a:effectLst/>
                          <a:latin typeface="宋体" panose="02010600030101010101" pitchFamily="2" charset="-122"/>
                          <a:sym typeface="+mn-ea"/>
                        </a:rPr>
                        <a:t>OH</a:t>
                      </a:r>
                      <a:r>
                        <a:rPr lang="en-US" altLang="zh-CN" sz="1800" b="1" baseline="30000">
                          <a:latin typeface="宋体" panose="02010600030101010101" pitchFamily="2" charset="-122"/>
                          <a:cs typeface="宋体" panose="02010600030101010101" pitchFamily="2" charset="-122"/>
                          <a:sym typeface="+mn-ea"/>
                        </a:rPr>
                        <a:t>-</a:t>
                      </a:r>
                      <a:endParaRPr lang="en-US" altLang="zh-CN" sz="1800" b="1" baseline="30000">
                        <a:solidFill>
                          <a:schemeClr val="tx1"/>
                        </a:solidFill>
                        <a:effectLst/>
                        <a:latin typeface="宋体" panose="02010600030101010101" pitchFamily="2" charset="-122"/>
                        <a:cs typeface="宋体" panose="02010600030101010101" pitchFamily="2" charset="-122"/>
                        <a:sym typeface="+mn-ea"/>
                      </a:endParaRPr>
                    </a:p>
                  </a:txBody>
                  <a:tcPr marL="51308" marR="51308" marT="25654" marB="25654">
                    <a:lnL w="12700" cap="flat" cmpd="sng">
                      <a:solidFill>
                        <a:schemeClr val="tx1"/>
                      </a:solidFill>
                      <a:prstDash val="solid"/>
                      <a:bevel/>
                      <a:headEnd type="none" w="med" len="med"/>
                      <a:tailEnd type="none" w="med" len="med"/>
                    </a:lnL>
                    <a:lnR w="12700" cap="flat" cmpd="sng">
                      <a:solidFill>
                        <a:schemeClr val="tx1"/>
                      </a:solidFill>
                      <a:prstDash val="solid"/>
                      <a:bevel/>
                      <a:headEnd type="none" w="med" len="med"/>
                      <a:tailEnd type="none" w="med" len="med"/>
                    </a:lnR>
                    <a:lnT w="12700" cap="flat" cmpd="sng">
                      <a:solidFill>
                        <a:schemeClr val="tx1"/>
                      </a:solidFill>
                      <a:prstDash val="solid"/>
                      <a:bevel/>
                      <a:headEnd type="none" w="med" len="med"/>
                      <a:tailEnd type="none" w="med" len="med"/>
                    </a:lnT>
                    <a:lnB w="12700" cap="flat" cmpd="sng">
                      <a:solidFill>
                        <a:schemeClr val="tx1"/>
                      </a:solidFill>
                      <a:prstDash val="solid"/>
                      <a:bevel/>
                      <a:headEnd type="none" w="med" len="med"/>
                      <a:tailEnd type="none" w="med" len="med"/>
                    </a:lnB>
                    <a:lnTlToBr>
                      <a:noFill/>
                    </a:lnTlToBr>
                    <a:lnBlToTr>
                      <a:noFill/>
                    </a:lnBlToTr>
                    <a:noFill/>
                  </a:tcPr>
                </a:tc>
                <a:tc>
                  <a:txBody>
                    <a:bodyPr/>
                    <a:lstStyle/>
                    <a:p>
                      <a:pPr marL="0" lvl="0" indent="0" algn="ctr" eaLnBrk="1" hangingPunct="1">
                        <a:buClr>
                          <a:schemeClr val="hlink"/>
                        </a:buClr>
                        <a:buSzPct val="80000"/>
                        <a:buFont typeface="Wingdings" panose="05000000000000000000" pitchFamily="2" charset="2"/>
                        <a:buNone/>
                      </a:pPr>
                      <a:endParaRPr lang="en-US" altLang="x-none" sz="1800" b="1">
                        <a:solidFill>
                          <a:srgbClr val="FF0000"/>
                        </a:solidFill>
                        <a:effectLst/>
                        <a:latin typeface="宋体" panose="02010600030101010101" pitchFamily="2" charset="-122"/>
                        <a:ea typeface="宋体" pitchFamily="2" charset="-122"/>
                      </a:endParaRPr>
                    </a:p>
                  </a:txBody>
                  <a:tcPr marL="51308" marR="51308" marT="25654" marB="25654">
                    <a:lnL w="12700" cap="flat" cmpd="sng">
                      <a:solidFill>
                        <a:schemeClr val="tx1"/>
                      </a:solidFill>
                      <a:prstDash val="solid"/>
                      <a:bevel/>
                      <a:headEnd type="none" w="med" len="med"/>
                      <a:tailEnd type="none" w="med" len="med"/>
                    </a:lnL>
                    <a:lnR w="12700" cap="flat" cmpd="sng">
                      <a:solidFill>
                        <a:schemeClr val="tx1"/>
                      </a:solidFill>
                      <a:prstDash val="solid"/>
                      <a:bevel/>
                      <a:headEnd type="none" w="med" len="med"/>
                      <a:tailEnd type="none" w="med" len="med"/>
                    </a:lnR>
                    <a:lnT w="12700" cap="flat" cmpd="sng">
                      <a:solidFill>
                        <a:schemeClr val="tx1"/>
                      </a:solidFill>
                      <a:prstDash val="solid"/>
                      <a:bevel/>
                      <a:headEnd type="none" w="med" len="med"/>
                      <a:tailEnd type="none" w="med" len="med"/>
                    </a:lnT>
                    <a:lnB w="12700" cap="flat" cmpd="sng">
                      <a:solidFill>
                        <a:schemeClr val="tx1"/>
                      </a:solidFill>
                      <a:prstDash val="solid"/>
                      <a:bevel/>
                      <a:headEnd type="none" w="med" len="med"/>
                      <a:tailEnd type="none" w="med" len="med"/>
                    </a:lnB>
                    <a:lnTlToBr>
                      <a:noFill/>
                    </a:lnTlToBr>
                    <a:lnBlToTr>
                      <a:noFill/>
                    </a:lnBlToTr>
                    <a:noFill/>
                  </a:tcPr>
                </a:tc>
              </a:tr>
              <a:tr h="325628">
                <a:tc>
                  <a:txBody>
                    <a:bodyPr/>
                    <a:lstStyle/>
                    <a:p>
                      <a:pPr marL="0" lvl="0" indent="0" algn="ctr" eaLnBrk="1" hangingPunct="1">
                        <a:buClr>
                          <a:schemeClr val="hlink"/>
                        </a:buClr>
                        <a:buSzPct val="80000"/>
                        <a:buFont typeface="Wingdings" panose="05000000000000000000" pitchFamily="2" charset="2"/>
                        <a:buNone/>
                      </a:pPr>
                      <a:r>
                        <a:rPr lang="zh-CN" altLang="en-US" sz="1800">
                          <a:effectLst/>
                          <a:latin typeface="宋体" panose="02010600030101010101" pitchFamily="2" charset="-122"/>
                          <a:sym typeface="+mn-ea"/>
                        </a:rPr>
                        <a:t>硝酸根</a:t>
                      </a:r>
                      <a:endParaRPr lang="zh-CN" altLang="en-US" sz="1800" b="0">
                        <a:solidFill>
                          <a:schemeClr val="tx1"/>
                        </a:solidFill>
                        <a:effectLst/>
                        <a:latin typeface="宋体" panose="02010600030101010101" pitchFamily="2" charset="-122"/>
                      </a:endParaRPr>
                    </a:p>
                  </a:txBody>
                  <a:tcPr marL="51308" marR="51308" marT="25654" marB="25654">
                    <a:lnL w="28575" cap="flat" cmpd="sng">
                      <a:solidFill>
                        <a:schemeClr val="tx1"/>
                      </a:solidFill>
                      <a:prstDash val="solid"/>
                      <a:bevel/>
                      <a:headEnd type="none" w="med" len="med"/>
                      <a:tailEnd type="none" w="med" len="med"/>
                    </a:lnL>
                    <a:lnR w="12700" cap="flat" cmpd="sng">
                      <a:solidFill>
                        <a:schemeClr val="tx1"/>
                      </a:solidFill>
                      <a:prstDash val="solid"/>
                      <a:bevel/>
                      <a:headEnd type="none" w="med" len="med"/>
                      <a:tailEnd type="none" w="med" len="med"/>
                    </a:lnR>
                    <a:lnT w="12700" cap="flat" cmpd="sng">
                      <a:solidFill>
                        <a:schemeClr val="tx1"/>
                      </a:solidFill>
                      <a:prstDash val="solid"/>
                      <a:bevel/>
                      <a:headEnd type="none" w="med" len="med"/>
                      <a:tailEnd type="none" w="med" len="med"/>
                    </a:lnT>
                    <a:lnB w="12700" cap="flat" cmpd="sng">
                      <a:solidFill>
                        <a:schemeClr val="tx1"/>
                      </a:solidFill>
                      <a:prstDash val="solid"/>
                      <a:bevel/>
                      <a:headEnd type="none" w="med" len="med"/>
                      <a:tailEnd type="none" w="med" len="med"/>
                    </a:lnB>
                    <a:lnTlToBr>
                      <a:noFill/>
                    </a:lnTlToBr>
                    <a:lnBlToTr>
                      <a:noFill/>
                    </a:lnBlToTr>
                    <a:noFill/>
                  </a:tcPr>
                </a:tc>
                <a:tc>
                  <a:txBody>
                    <a:bodyPr/>
                    <a:lstStyle/>
                    <a:p>
                      <a:pPr marL="0" lvl="0" indent="0" algn="ctr" eaLnBrk="1" hangingPunct="1">
                        <a:buClr>
                          <a:schemeClr val="hlink"/>
                        </a:buClr>
                        <a:buSzPct val="80000"/>
                        <a:buFont typeface="Wingdings" panose="05000000000000000000" pitchFamily="2" charset="2"/>
                        <a:buNone/>
                      </a:pPr>
                      <a:r>
                        <a:rPr lang="en-US" altLang="x-none" sz="1800" b="1">
                          <a:effectLst/>
                          <a:latin typeface="宋体" panose="02010600030101010101" pitchFamily="2" charset="-122"/>
                          <a:sym typeface="+mn-ea"/>
                        </a:rPr>
                        <a:t>NO</a:t>
                      </a:r>
                      <a:r>
                        <a:rPr lang="en-US" altLang="x-none" sz="1800" b="1" baseline="-25000">
                          <a:effectLst/>
                          <a:latin typeface="宋体" panose="02010600030101010101" pitchFamily="2" charset="-122"/>
                          <a:sym typeface="+mn-ea"/>
                        </a:rPr>
                        <a:t>3</a:t>
                      </a:r>
                      <a:r>
                        <a:rPr lang="en-US" altLang="zh-CN" sz="1800" b="1" baseline="30000">
                          <a:latin typeface="宋体" panose="02010600030101010101" pitchFamily="2" charset="-122"/>
                          <a:cs typeface="宋体" panose="02010600030101010101" pitchFamily="2" charset="-122"/>
                          <a:sym typeface="+mn-ea"/>
                        </a:rPr>
                        <a:t>-</a:t>
                      </a:r>
                      <a:endParaRPr lang="en-US" altLang="x-none" sz="1800" b="1">
                        <a:solidFill>
                          <a:schemeClr val="tx1"/>
                        </a:solidFill>
                        <a:effectLst/>
                        <a:latin typeface="宋体" panose="02010600030101010101" pitchFamily="2" charset="-122"/>
                      </a:endParaRPr>
                    </a:p>
                  </a:txBody>
                  <a:tcPr marL="51308" marR="51308" marT="25654" marB="25654">
                    <a:lnL w="12700" cap="flat" cmpd="sng">
                      <a:solidFill>
                        <a:schemeClr val="tx1"/>
                      </a:solidFill>
                      <a:prstDash val="solid"/>
                      <a:bevel/>
                      <a:headEnd type="none" w="med" len="med"/>
                      <a:tailEnd type="none" w="med" len="med"/>
                    </a:lnL>
                    <a:lnR w="12700" cap="flat" cmpd="sng">
                      <a:solidFill>
                        <a:schemeClr val="tx1"/>
                      </a:solidFill>
                      <a:prstDash val="solid"/>
                      <a:bevel/>
                      <a:headEnd type="none" w="med" len="med"/>
                      <a:tailEnd type="none" w="med" len="med"/>
                    </a:lnR>
                    <a:lnT w="12700" cap="flat" cmpd="sng">
                      <a:solidFill>
                        <a:schemeClr val="tx1"/>
                      </a:solidFill>
                      <a:prstDash val="solid"/>
                      <a:bevel/>
                      <a:headEnd type="none" w="med" len="med"/>
                      <a:tailEnd type="none" w="med" len="med"/>
                    </a:lnT>
                    <a:lnB w="12700" cap="flat" cmpd="sng">
                      <a:solidFill>
                        <a:schemeClr val="tx1"/>
                      </a:solidFill>
                      <a:prstDash val="solid"/>
                      <a:bevel/>
                      <a:headEnd type="none" w="med" len="med"/>
                      <a:tailEnd type="none" w="med" len="med"/>
                    </a:lnB>
                    <a:lnTlToBr>
                      <a:noFill/>
                    </a:lnTlToBr>
                    <a:lnBlToTr>
                      <a:noFill/>
                    </a:lnBlToTr>
                    <a:noFill/>
                  </a:tcPr>
                </a:tc>
                <a:tc>
                  <a:txBody>
                    <a:bodyPr/>
                    <a:lstStyle/>
                    <a:p>
                      <a:pPr marL="0" lvl="0" indent="0" algn="ctr" eaLnBrk="1" hangingPunct="1">
                        <a:buClr>
                          <a:schemeClr val="hlink"/>
                        </a:buClr>
                        <a:buSzPct val="80000"/>
                        <a:buFont typeface="Wingdings" panose="05000000000000000000" pitchFamily="2" charset="2"/>
                        <a:buNone/>
                      </a:pPr>
                      <a:endParaRPr lang="en-US" altLang="x-none" sz="1800" b="1">
                        <a:solidFill>
                          <a:schemeClr val="tx1"/>
                        </a:solidFill>
                        <a:effectLst/>
                        <a:latin typeface="宋体" panose="02010600030101010101" pitchFamily="2" charset="-122"/>
                        <a:ea typeface="宋体" pitchFamily="2" charset="-122"/>
                      </a:endParaRPr>
                    </a:p>
                  </a:txBody>
                  <a:tcPr marL="51308" marR="51308" marT="25654" marB="25654">
                    <a:lnL w="12700" cap="flat" cmpd="sng">
                      <a:solidFill>
                        <a:schemeClr val="tx1"/>
                      </a:solidFill>
                      <a:prstDash val="solid"/>
                      <a:bevel/>
                      <a:headEnd type="none" w="med" len="med"/>
                      <a:tailEnd type="none" w="med" len="med"/>
                    </a:lnL>
                    <a:lnR w="12700" cap="flat" cmpd="sng">
                      <a:solidFill>
                        <a:schemeClr val="tx1"/>
                      </a:solidFill>
                      <a:prstDash val="solid"/>
                      <a:bevel/>
                      <a:headEnd type="none" w="med" len="med"/>
                      <a:tailEnd type="none" w="med" len="med"/>
                    </a:lnR>
                    <a:lnT w="12700" cap="flat" cmpd="sng">
                      <a:solidFill>
                        <a:schemeClr val="tx1"/>
                      </a:solidFill>
                      <a:prstDash val="solid"/>
                      <a:bevel/>
                      <a:headEnd type="none" w="med" len="med"/>
                      <a:tailEnd type="none" w="med" len="med"/>
                    </a:lnT>
                    <a:lnB w="12700" cap="flat" cmpd="sng">
                      <a:solidFill>
                        <a:schemeClr val="tx1"/>
                      </a:solidFill>
                      <a:prstDash val="solid"/>
                      <a:bevel/>
                      <a:headEnd type="none" w="med" len="med"/>
                      <a:tailEnd type="none" w="med" len="med"/>
                    </a:lnB>
                    <a:lnTlToBr>
                      <a:noFill/>
                    </a:lnTlToBr>
                    <a:lnBlToTr>
                      <a:noFill/>
                    </a:lnBlToTr>
                    <a:noFill/>
                  </a:tcPr>
                </a:tc>
              </a:tr>
              <a:tr h="331946">
                <a:tc>
                  <a:txBody>
                    <a:bodyPr/>
                    <a:lstStyle/>
                    <a:p>
                      <a:pPr marL="0" lvl="0" indent="0" algn="ctr" eaLnBrk="1" hangingPunct="1">
                        <a:buClr>
                          <a:schemeClr val="hlink"/>
                        </a:buClr>
                        <a:buSzPct val="80000"/>
                        <a:buFont typeface="Wingdings" panose="05000000000000000000" pitchFamily="2" charset="2"/>
                        <a:buNone/>
                      </a:pPr>
                      <a:r>
                        <a:rPr lang="zh-CN" altLang="en-US" sz="1800" b="0">
                          <a:solidFill>
                            <a:schemeClr val="tx1"/>
                          </a:solidFill>
                          <a:effectLst/>
                          <a:latin typeface="宋体" panose="02010600030101010101" pitchFamily="2" charset="-122"/>
                        </a:rPr>
                        <a:t>硫酸根</a:t>
                      </a:r>
                    </a:p>
                  </a:txBody>
                  <a:tcPr marL="51308" marR="51308" marT="25654" marB="25654">
                    <a:lnL w="28575" cap="flat" cmpd="sng">
                      <a:solidFill>
                        <a:schemeClr val="tx1"/>
                      </a:solidFill>
                      <a:prstDash val="solid"/>
                      <a:bevel/>
                      <a:headEnd type="none" w="med" len="med"/>
                      <a:tailEnd type="none" w="med" len="med"/>
                    </a:lnL>
                    <a:lnR w="12700" cap="flat" cmpd="sng">
                      <a:solidFill>
                        <a:schemeClr val="tx1"/>
                      </a:solidFill>
                      <a:prstDash val="solid"/>
                      <a:bevel/>
                      <a:headEnd type="none" w="med" len="med"/>
                      <a:tailEnd type="none" w="med" len="med"/>
                    </a:lnR>
                    <a:lnT w="12700" cap="flat" cmpd="sng">
                      <a:solidFill>
                        <a:schemeClr val="tx1"/>
                      </a:solidFill>
                      <a:prstDash val="solid"/>
                      <a:bevel/>
                      <a:headEnd type="none" w="med" len="med"/>
                      <a:tailEnd type="none" w="med" len="med"/>
                    </a:lnT>
                    <a:lnB w="12700" cap="flat" cmpd="sng">
                      <a:solidFill>
                        <a:schemeClr val="tx1"/>
                      </a:solidFill>
                      <a:prstDash val="solid"/>
                      <a:bevel/>
                      <a:headEnd type="none" w="med" len="med"/>
                      <a:tailEnd type="none" w="med" len="med"/>
                    </a:lnB>
                    <a:lnTlToBr>
                      <a:noFill/>
                    </a:lnTlToBr>
                    <a:lnBlToTr>
                      <a:noFill/>
                    </a:lnBlToTr>
                    <a:noFill/>
                  </a:tcPr>
                </a:tc>
                <a:tc>
                  <a:txBody>
                    <a:bodyPr/>
                    <a:lstStyle/>
                    <a:p>
                      <a:pPr marL="0" lvl="0" indent="0" algn="ctr" eaLnBrk="1" hangingPunct="1">
                        <a:buClr>
                          <a:schemeClr val="hlink"/>
                        </a:buClr>
                        <a:buSzPct val="80000"/>
                        <a:buFont typeface="Wingdings" panose="05000000000000000000" pitchFamily="2" charset="2"/>
                        <a:buNone/>
                      </a:pPr>
                      <a:r>
                        <a:rPr lang="en-US" altLang="x-none" sz="1800" b="1">
                          <a:solidFill>
                            <a:schemeClr val="tx1"/>
                          </a:solidFill>
                          <a:effectLst/>
                          <a:latin typeface="宋体" panose="02010600030101010101" pitchFamily="2" charset="-122"/>
                        </a:rPr>
                        <a:t>SO</a:t>
                      </a:r>
                      <a:r>
                        <a:rPr lang="en-US" altLang="x-none" sz="1800" b="1" baseline="-25000">
                          <a:solidFill>
                            <a:schemeClr val="tx1"/>
                          </a:solidFill>
                          <a:effectLst/>
                          <a:latin typeface="宋体" panose="02010600030101010101" pitchFamily="2" charset="-122"/>
                        </a:rPr>
                        <a:t>4</a:t>
                      </a:r>
                      <a:r>
                        <a:rPr lang="en-US" altLang="zh-CN" sz="1800" baseline="30000">
                          <a:latin typeface="宋体" panose="02010600030101010101" pitchFamily="2" charset="-122"/>
                          <a:cs typeface="宋体" panose="02010600030101010101" pitchFamily="2" charset="-122"/>
                          <a:sym typeface="+mn-ea"/>
                        </a:rPr>
                        <a:t>2-</a:t>
                      </a:r>
                      <a:endParaRPr lang="en-US" altLang="x-none" sz="1800" b="1" baseline="-25000">
                        <a:solidFill>
                          <a:schemeClr val="tx1"/>
                        </a:solidFill>
                        <a:effectLst/>
                        <a:latin typeface="宋体" panose="02010600030101010101" pitchFamily="2" charset="-122"/>
                      </a:endParaRPr>
                    </a:p>
                  </a:txBody>
                  <a:tcPr marL="51308" marR="51308" marT="25654" marB="25654">
                    <a:lnL w="12700" cap="flat" cmpd="sng">
                      <a:solidFill>
                        <a:schemeClr val="tx1"/>
                      </a:solidFill>
                      <a:prstDash val="solid"/>
                      <a:bevel/>
                      <a:headEnd type="none" w="med" len="med"/>
                      <a:tailEnd type="none" w="med" len="med"/>
                    </a:lnL>
                    <a:lnR w="12700" cap="flat" cmpd="sng">
                      <a:solidFill>
                        <a:schemeClr val="tx1"/>
                      </a:solidFill>
                      <a:prstDash val="solid"/>
                      <a:bevel/>
                      <a:headEnd type="none" w="med" len="med"/>
                      <a:tailEnd type="none" w="med" len="med"/>
                    </a:lnR>
                    <a:lnT w="12700" cap="flat" cmpd="sng">
                      <a:solidFill>
                        <a:schemeClr val="tx1"/>
                      </a:solidFill>
                      <a:prstDash val="solid"/>
                      <a:bevel/>
                      <a:headEnd type="none" w="med" len="med"/>
                      <a:tailEnd type="none" w="med" len="med"/>
                    </a:lnT>
                    <a:lnB w="12700" cap="flat" cmpd="sng">
                      <a:solidFill>
                        <a:schemeClr val="tx1"/>
                      </a:solidFill>
                      <a:prstDash val="solid"/>
                      <a:bevel/>
                      <a:headEnd type="none" w="med" len="med"/>
                      <a:tailEnd type="none" w="med" len="med"/>
                    </a:lnB>
                    <a:lnTlToBr>
                      <a:noFill/>
                    </a:lnTlToBr>
                    <a:lnBlToTr>
                      <a:noFill/>
                    </a:lnBlToTr>
                    <a:noFill/>
                  </a:tcPr>
                </a:tc>
                <a:tc>
                  <a:txBody>
                    <a:bodyPr/>
                    <a:lstStyle/>
                    <a:p>
                      <a:pPr marL="0" lvl="0" indent="0" algn="ctr" eaLnBrk="1" hangingPunct="1">
                        <a:buClr>
                          <a:schemeClr val="hlink"/>
                        </a:buClr>
                        <a:buSzPct val="80000"/>
                        <a:buFont typeface="Wingdings" panose="05000000000000000000" pitchFamily="2" charset="2"/>
                        <a:buNone/>
                      </a:pPr>
                      <a:endParaRPr lang="en-US" altLang="x-none" sz="1800" b="1" baseline="-25000">
                        <a:solidFill>
                          <a:schemeClr val="tx1"/>
                        </a:solidFill>
                        <a:effectLst/>
                        <a:latin typeface="宋体" panose="02010600030101010101" pitchFamily="2" charset="-122"/>
                        <a:ea typeface="宋体" panose="02010600030101010101" pitchFamily="2" charset="-122"/>
                      </a:endParaRPr>
                    </a:p>
                  </a:txBody>
                  <a:tcPr marL="51308" marR="51308" marT="25654" marB="25654">
                    <a:lnL w="12700" cap="flat" cmpd="sng">
                      <a:solidFill>
                        <a:schemeClr val="tx1"/>
                      </a:solidFill>
                      <a:prstDash val="solid"/>
                      <a:bevel/>
                      <a:headEnd type="none" w="med" len="med"/>
                      <a:tailEnd type="none" w="med" len="med"/>
                    </a:lnL>
                    <a:lnR w="12700" cap="flat" cmpd="sng">
                      <a:solidFill>
                        <a:schemeClr val="tx1"/>
                      </a:solidFill>
                      <a:prstDash val="solid"/>
                      <a:bevel/>
                      <a:headEnd type="none" w="med" len="med"/>
                      <a:tailEnd type="none" w="med" len="med"/>
                    </a:lnR>
                    <a:lnT w="12700" cap="flat" cmpd="sng">
                      <a:solidFill>
                        <a:schemeClr val="tx1"/>
                      </a:solidFill>
                      <a:prstDash val="solid"/>
                      <a:bevel/>
                      <a:headEnd type="none" w="med" len="med"/>
                      <a:tailEnd type="none" w="med" len="med"/>
                    </a:lnT>
                    <a:lnB w="12700" cap="flat" cmpd="sng">
                      <a:solidFill>
                        <a:schemeClr val="tx1"/>
                      </a:solidFill>
                      <a:prstDash val="solid"/>
                      <a:bevel/>
                      <a:headEnd type="none" w="med" len="med"/>
                      <a:tailEnd type="none" w="med" len="med"/>
                    </a:lnB>
                    <a:lnTlToBr>
                      <a:noFill/>
                    </a:lnTlToBr>
                    <a:lnBlToTr>
                      <a:noFill/>
                    </a:lnBlToTr>
                    <a:noFill/>
                  </a:tcPr>
                </a:tc>
              </a:tr>
              <a:tr h="331470">
                <a:tc>
                  <a:txBody>
                    <a:bodyPr/>
                    <a:lstStyle/>
                    <a:p>
                      <a:pPr marL="0" lvl="0" indent="0" algn="ctr" eaLnBrk="1" hangingPunct="1">
                        <a:buClr>
                          <a:schemeClr val="hlink"/>
                        </a:buClr>
                        <a:buSzPct val="80000"/>
                        <a:buFont typeface="Wingdings" panose="05000000000000000000" pitchFamily="2" charset="2"/>
                        <a:buNone/>
                      </a:pPr>
                      <a:r>
                        <a:rPr lang="zh-CN" altLang="en-US" sz="1800" b="0">
                          <a:solidFill>
                            <a:schemeClr val="tx1"/>
                          </a:solidFill>
                          <a:effectLst/>
                          <a:latin typeface="宋体" panose="02010600030101010101" pitchFamily="2" charset="-122"/>
                        </a:rPr>
                        <a:t>碳酸根</a:t>
                      </a:r>
                    </a:p>
                  </a:txBody>
                  <a:tcPr marL="51308" marR="51308" marT="25654" marB="25654">
                    <a:lnL w="28575" cap="flat" cmpd="sng">
                      <a:solidFill>
                        <a:schemeClr val="tx1"/>
                      </a:solidFill>
                      <a:prstDash val="solid"/>
                      <a:bevel/>
                      <a:headEnd type="none" w="med" len="med"/>
                      <a:tailEnd type="none" w="med" len="med"/>
                    </a:lnL>
                    <a:lnR w="12700" cap="flat" cmpd="sng">
                      <a:solidFill>
                        <a:schemeClr val="tx1"/>
                      </a:solidFill>
                      <a:prstDash val="solid"/>
                      <a:bevel/>
                      <a:headEnd type="none" w="med" len="med"/>
                      <a:tailEnd type="none" w="med" len="med"/>
                    </a:lnR>
                    <a:lnT w="12700" cap="flat" cmpd="sng">
                      <a:solidFill>
                        <a:schemeClr val="tx1"/>
                      </a:solidFill>
                      <a:prstDash val="solid"/>
                      <a:bevel/>
                      <a:headEnd type="none" w="med" len="med"/>
                      <a:tailEnd type="none" w="med" len="med"/>
                    </a:lnT>
                    <a:lnB w="12700" cap="flat" cmpd="sng">
                      <a:solidFill>
                        <a:schemeClr val="tx1"/>
                      </a:solidFill>
                      <a:prstDash val="solid"/>
                      <a:bevel/>
                      <a:headEnd type="none" w="med" len="med"/>
                      <a:tailEnd type="none" w="med" len="med"/>
                    </a:lnB>
                    <a:lnTlToBr>
                      <a:noFill/>
                    </a:lnTlToBr>
                    <a:lnBlToTr>
                      <a:noFill/>
                    </a:lnBlToTr>
                    <a:noFill/>
                  </a:tcPr>
                </a:tc>
                <a:tc>
                  <a:txBody>
                    <a:bodyPr/>
                    <a:lstStyle/>
                    <a:p>
                      <a:pPr marL="0" lvl="0" indent="0" algn="ctr" eaLnBrk="1" hangingPunct="1">
                        <a:buClr>
                          <a:schemeClr val="hlink"/>
                        </a:buClr>
                        <a:buSzPct val="80000"/>
                        <a:buFont typeface="Wingdings" panose="05000000000000000000" pitchFamily="2" charset="2"/>
                        <a:buNone/>
                      </a:pPr>
                      <a:r>
                        <a:rPr lang="en-US" altLang="x-none" sz="1800" b="1">
                          <a:solidFill>
                            <a:schemeClr val="tx1"/>
                          </a:solidFill>
                          <a:effectLst/>
                          <a:latin typeface="宋体" panose="02010600030101010101" pitchFamily="2" charset="-122"/>
                        </a:rPr>
                        <a:t>CO</a:t>
                      </a:r>
                      <a:r>
                        <a:rPr lang="en-US" altLang="x-none" sz="1800" b="1" baseline="-25000">
                          <a:solidFill>
                            <a:schemeClr val="tx1"/>
                          </a:solidFill>
                          <a:effectLst/>
                          <a:latin typeface="宋体" panose="02010600030101010101" pitchFamily="2" charset="-122"/>
                        </a:rPr>
                        <a:t>3</a:t>
                      </a:r>
                      <a:r>
                        <a:rPr lang="en-US" altLang="zh-CN" sz="1800" baseline="30000">
                          <a:latin typeface="宋体" panose="02010600030101010101" pitchFamily="2" charset="-122"/>
                          <a:cs typeface="宋体" panose="02010600030101010101" pitchFamily="2" charset="-122"/>
                          <a:sym typeface="+mn-ea"/>
                        </a:rPr>
                        <a:t>2-</a:t>
                      </a:r>
                      <a:endParaRPr lang="en-US" altLang="x-none" sz="1800" b="1" baseline="-25000">
                        <a:solidFill>
                          <a:schemeClr val="tx1"/>
                        </a:solidFill>
                        <a:effectLst/>
                        <a:latin typeface="宋体" panose="02010600030101010101" pitchFamily="2" charset="-122"/>
                      </a:endParaRPr>
                    </a:p>
                  </a:txBody>
                  <a:tcPr marL="51308" marR="51308" marT="25654" marB="25654">
                    <a:lnL w="12700" cap="flat" cmpd="sng">
                      <a:solidFill>
                        <a:schemeClr val="tx1"/>
                      </a:solidFill>
                      <a:prstDash val="solid"/>
                      <a:bevel/>
                      <a:headEnd type="none" w="med" len="med"/>
                      <a:tailEnd type="none" w="med" len="med"/>
                    </a:lnL>
                    <a:lnR w="12700" cap="flat" cmpd="sng">
                      <a:solidFill>
                        <a:schemeClr val="tx1"/>
                      </a:solidFill>
                      <a:prstDash val="solid"/>
                      <a:bevel/>
                      <a:headEnd type="none" w="med" len="med"/>
                      <a:tailEnd type="none" w="med" len="med"/>
                    </a:lnR>
                    <a:lnT w="12700" cap="flat" cmpd="sng">
                      <a:solidFill>
                        <a:schemeClr val="tx1"/>
                      </a:solidFill>
                      <a:prstDash val="solid"/>
                      <a:bevel/>
                      <a:headEnd type="none" w="med" len="med"/>
                      <a:tailEnd type="none" w="med" len="med"/>
                    </a:lnT>
                    <a:lnB w="12700" cap="flat" cmpd="sng">
                      <a:solidFill>
                        <a:schemeClr val="tx1"/>
                      </a:solidFill>
                      <a:prstDash val="solid"/>
                      <a:bevel/>
                      <a:headEnd type="none" w="med" len="med"/>
                      <a:tailEnd type="none" w="med" len="med"/>
                    </a:lnB>
                    <a:lnTlToBr>
                      <a:noFill/>
                    </a:lnTlToBr>
                    <a:lnBlToTr>
                      <a:noFill/>
                    </a:lnBlToTr>
                    <a:noFill/>
                  </a:tcPr>
                </a:tc>
                <a:tc>
                  <a:txBody>
                    <a:bodyPr/>
                    <a:lstStyle/>
                    <a:p>
                      <a:pPr marL="0" lvl="0" indent="0" algn="ctr" eaLnBrk="1" hangingPunct="1">
                        <a:buClr>
                          <a:schemeClr val="hlink"/>
                        </a:buClr>
                        <a:buSzPct val="80000"/>
                        <a:buFont typeface="Wingdings" panose="05000000000000000000" pitchFamily="2" charset="2"/>
                        <a:buNone/>
                      </a:pPr>
                      <a:endParaRPr lang="en-US" altLang="x-none" sz="1800" b="1" baseline="-25000">
                        <a:solidFill>
                          <a:schemeClr val="tx1"/>
                        </a:solidFill>
                        <a:effectLst/>
                        <a:latin typeface="宋体" panose="02010600030101010101" pitchFamily="2" charset="-122"/>
                        <a:ea typeface="宋体" pitchFamily="2" charset="-122"/>
                      </a:endParaRPr>
                    </a:p>
                  </a:txBody>
                  <a:tcPr marL="51308" marR="51308" marT="25654" marB="25654">
                    <a:lnL w="12700" cap="flat" cmpd="sng">
                      <a:solidFill>
                        <a:schemeClr val="tx1"/>
                      </a:solidFill>
                      <a:prstDash val="solid"/>
                      <a:bevel/>
                      <a:headEnd type="none" w="med" len="med"/>
                      <a:tailEnd type="none" w="med" len="med"/>
                    </a:lnL>
                    <a:lnR w="12700" cap="flat" cmpd="sng">
                      <a:solidFill>
                        <a:schemeClr val="tx1"/>
                      </a:solidFill>
                      <a:prstDash val="solid"/>
                      <a:bevel/>
                      <a:headEnd type="none" w="med" len="med"/>
                      <a:tailEnd type="none" w="med" len="med"/>
                    </a:lnR>
                    <a:lnT w="12700" cap="flat" cmpd="sng">
                      <a:solidFill>
                        <a:schemeClr val="tx1"/>
                      </a:solidFill>
                      <a:prstDash val="solid"/>
                      <a:bevel/>
                      <a:headEnd type="none" w="med" len="med"/>
                      <a:tailEnd type="none" w="med" len="med"/>
                    </a:lnT>
                    <a:lnB w="12700" cap="flat" cmpd="sng">
                      <a:solidFill>
                        <a:schemeClr val="tx1"/>
                      </a:solidFill>
                      <a:prstDash val="solid"/>
                      <a:bevel/>
                      <a:headEnd type="none" w="med" len="med"/>
                      <a:tailEnd type="none" w="med" len="med"/>
                    </a:lnB>
                    <a:lnTlToBr>
                      <a:noFill/>
                    </a:lnTlToBr>
                    <a:lnBlToTr>
                      <a:noFill/>
                    </a:lnBlToTr>
                    <a:noFill/>
                  </a:tcPr>
                </a:tc>
              </a:tr>
              <a:tr h="325628">
                <a:tc>
                  <a:txBody>
                    <a:bodyPr/>
                    <a:lstStyle/>
                    <a:p>
                      <a:pPr marL="0" lvl="0" indent="0" algn="ctr" eaLnBrk="1" hangingPunct="1">
                        <a:buClr>
                          <a:schemeClr val="hlink"/>
                        </a:buClr>
                        <a:buSzPct val="80000"/>
                        <a:buFont typeface="Wingdings" panose="05000000000000000000" pitchFamily="2" charset="2"/>
                        <a:buNone/>
                      </a:pPr>
                      <a:r>
                        <a:rPr lang="zh-CN" altLang="en-US" sz="1800" b="0">
                          <a:solidFill>
                            <a:schemeClr val="tx1"/>
                          </a:solidFill>
                          <a:effectLst/>
                          <a:latin typeface="宋体" panose="02010600030101010101" pitchFamily="2" charset="-122"/>
                        </a:rPr>
                        <a:t>铵根</a:t>
                      </a:r>
                    </a:p>
                  </a:txBody>
                  <a:tcPr marL="51308" marR="51308" marT="25654" marB="25654">
                    <a:lnL w="28575" cap="flat" cmpd="sng">
                      <a:solidFill>
                        <a:schemeClr val="tx1"/>
                      </a:solidFill>
                      <a:prstDash val="solid"/>
                      <a:bevel/>
                      <a:headEnd type="none" w="med" len="med"/>
                      <a:tailEnd type="none" w="med" len="med"/>
                    </a:lnL>
                    <a:lnR w="12700" cap="flat" cmpd="sng">
                      <a:solidFill>
                        <a:schemeClr val="tx1"/>
                      </a:solidFill>
                      <a:prstDash val="solid"/>
                      <a:bevel/>
                      <a:headEnd type="none" w="med" len="med"/>
                      <a:tailEnd type="none" w="med" len="med"/>
                    </a:lnR>
                    <a:lnT w="12700" cap="flat" cmpd="sng">
                      <a:solidFill>
                        <a:schemeClr val="tx1"/>
                      </a:solidFill>
                      <a:prstDash val="solid"/>
                      <a:bevel/>
                      <a:headEnd type="none" w="med" len="med"/>
                      <a:tailEnd type="none" w="med" len="med"/>
                    </a:lnT>
                    <a:lnB w="28575" cap="flat" cmpd="sng">
                      <a:solidFill>
                        <a:schemeClr val="tx1"/>
                      </a:solidFill>
                      <a:prstDash val="solid"/>
                      <a:bevel/>
                      <a:headEnd type="none" w="med" len="med"/>
                      <a:tailEnd type="none" w="med" len="med"/>
                    </a:lnB>
                    <a:lnTlToBr>
                      <a:noFill/>
                    </a:lnTlToBr>
                    <a:lnBlToTr>
                      <a:noFill/>
                    </a:lnBlToTr>
                    <a:noFill/>
                  </a:tcPr>
                </a:tc>
                <a:tc>
                  <a:txBody>
                    <a:bodyPr/>
                    <a:lstStyle/>
                    <a:p>
                      <a:pPr marL="0" lvl="0" indent="0" algn="ctr" eaLnBrk="1" hangingPunct="1">
                        <a:buClr>
                          <a:schemeClr val="hlink"/>
                        </a:buClr>
                        <a:buSzPct val="80000"/>
                        <a:buFont typeface="Wingdings" panose="05000000000000000000" pitchFamily="2" charset="2"/>
                        <a:buNone/>
                      </a:pPr>
                      <a:r>
                        <a:rPr lang="en-US" altLang="x-none" sz="1800" b="1">
                          <a:solidFill>
                            <a:schemeClr val="tx1"/>
                          </a:solidFill>
                          <a:effectLst/>
                          <a:latin typeface="宋体" panose="02010600030101010101" pitchFamily="2" charset="-122"/>
                        </a:rPr>
                        <a:t>NH</a:t>
                      </a:r>
                      <a:r>
                        <a:rPr lang="en-US" altLang="x-none" sz="1800" b="1" baseline="-25000">
                          <a:solidFill>
                            <a:schemeClr val="tx1"/>
                          </a:solidFill>
                          <a:effectLst/>
                          <a:latin typeface="宋体" panose="02010600030101010101" pitchFamily="2" charset="-122"/>
                        </a:rPr>
                        <a:t>4</a:t>
                      </a:r>
                      <a:r>
                        <a:rPr lang="en-US" altLang="x-none" sz="1800" b="1" baseline="30000">
                          <a:solidFill>
                            <a:schemeClr val="tx1"/>
                          </a:solidFill>
                          <a:effectLst/>
                          <a:latin typeface="宋体" panose="02010600030101010101" pitchFamily="2" charset="-122"/>
                        </a:rPr>
                        <a:t>+</a:t>
                      </a:r>
                    </a:p>
                  </a:txBody>
                  <a:tcPr marL="51308" marR="51308" marT="25654" marB="25654">
                    <a:lnL w="12700" cap="flat" cmpd="sng">
                      <a:solidFill>
                        <a:schemeClr val="tx1"/>
                      </a:solidFill>
                      <a:prstDash val="solid"/>
                      <a:bevel/>
                      <a:headEnd type="none" w="med" len="med"/>
                      <a:tailEnd type="none" w="med" len="med"/>
                    </a:lnL>
                    <a:lnR w="12700" cap="flat" cmpd="sng">
                      <a:solidFill>
                        <a:schemeClr val="tx1"/>
                      </a:solidFill>
                      <a:prstDash val="solid"/>
                      <a:bevel/>
                      <a:headEnd type="none" w="med" len="med"/>
                      <a:tailEnd type="none" w="med" len="med"/>
                    </a:lnR>
                    <a:lnT w="12700" cap="flat" cmpd="sng">
                      <a:solidFill>
                        <a:schemeClr val="tx1"/>
                      </a:solidFill>
                      <a:prstDash val="solid"/>
                      <a:bevel/>
                      <a:headEnd type="none" w="med" len="med"/>
                      <a:tailEnd type="none" w="med" len="med"/>
                    </a:lnT>
                    <a:lnB w="28575" cap="flat" cmpd="sng">
                      <a:solidFill>
                        <a:schemeClr val="tx1"/>
                      </a:solidFill>
                      <a:prstDash val="solid"/>
                      <a:bevel/>
                      <a:headEnd type="none" w="med" len="med"/>
                      <a:tailEnd type="none" w="med" len="med"/>
                    </a:lnB>
                    <a:lnTlToBr>
                      <a:noFill/>
                    </a:lnTlToBr>
                    <a:lnBlToTr>
                      <a:noFill/>
                    </a:lnBlToTr>
                    <a:noFill/>
                  </a:tcPr>
                </a:tc>
                <a:tc>
                  <a:txBody>
                    <a:bodyPr/>
                    <a:lstStyle/>
                    <a:p>
                      <a:pPr marL="0" lvl="0" indent="0" algn="ctr" eaLnBrk="1" hangingPunct="1">
                        <a:buClr>
                          <a:schemeClr val="hlink"/>
                        </a:buClr>
                        <a:buSzPct val="80000"/>
                        <a:buFont typeface="Wingdings" panose="05000000000000000000" pitchFamily="2" charset="2"/>
                        <a:buNone/>
                      </a:pPr>
                      <a:endParaRPr lang="zh-CN" altLang="en-US" sz="1800" b="1" baseline="-25000">
                        <a:solidFill>
                          <a:schemeClr val="tx1"/>
                        </a:solidFill>
                        <a:effectLst/>
                        <a:latin typeface="宋体" panose="02010600030101010101" pitchFamily="2" charset="-122"/>
                        <a:ea typeface="宋体" pitchFamily="2" charset="-122"/>
                      </a:endParaRPr>
                    </a:p>
                  </a:txBody>
                  <a:tcPr marL="51308" marR="51308" marT="25654" marB="25654">
                    <a:lnL w="12700" cap="flat" cmpd="sng">
                      <a:solidFill>
                        <a:schemeClr val="tx1"/>
                      </a:solidFill>
                      <a:prstDash val="solid"/>
                      <a:bevel/>
                      <a:headEnd type="none" w="med" len="med"/>
                      <a:tailEnd type="none" w="med" len="med"/>
                    </a:lnL>
                    <a:lnR w="12700" cap="flat" cmpd="sng">
                      <a:solidFill>
                        <a:schemeClr val="tx1"/>
                      </a:solidFill>
                      <a:prstDash val="solid"/>
                      <a:bevel/>
                      <a:headEnd type="none" w="med" len="med"/>
                      <a:tailEnd type="none" w="med" len="med"/>
                    </a:lnR>
                    <a:lnT w="12700" cap="flat" cmpd="sng">
                      <a:solidFill>
                        <a:schemeClr val="tx1"/>
                      </a:solidFill>
                      <a:prstDash val="solid"/>
                      <a:bevel/>
                      <a:headEnd type="none" w="med" len="med"/>
                      <a:tailEnd type="none" w="med" len="med"/>
                    </a:lnT>
                    <a:lnB w="28575" cap="flat" cmpd="sng">
                      <a:solidFill>
                        <a:schemeClr val="tx1"/>
                      </a:solidFill>
                      <a:prstDash val="solid"/>
                      <a:bevel/>
                      <a:headEnd type="none" w="med" len="med"/>
                      <a:tailEnd type="none" w="med" len="med"/>
                    </a:lnB>
                    <a:lnTlToBr>
                      <a:noFill/>
                    </a:lnTlToBr>
                    <a:lnBlToTr>
                      <a:noFill/>
                    </a:lnBlToTr>
                    <a:noFill/>
                  </a:tcPr>
                </a:tc>
              </a:tr>
            </a:tbl>
          </a:graphicData>
        </a:graphic>
      </p:graphicFrame>
      <p:sp>
        <p:nvSpPr>
          <p:cNvPr id="10" name="文本框 9"/>
          <p:cNvSpPr txBox="1"/>
          <p:nvPr/>
        </p:nvSpPr>
        <p:spPr>
          <a:xfrm>
            <a:off x="8066246" y="3158491"/>
            <a:ext cx="372538" cy="346249"/>
          </a:xfrm>
          <a:prstGeom prst="rect">
            <a:avLst/>
          </a:prstGeom>
          <a:noFill/>
        </p:spPr>
        <p:txBody>
          <a:bodyPr wrap="none" lIns="68580" tIns="34290" rIns="68580" bIns="34290" rtlCol="0" anchor="t">
            <a:spAutoFit/>
          </a:bodyPr>
          <a:lstStyle/>
          <a:p>
            <a:r>
              <a:rPr lang="en-US" altLang="x-none" b="1">
                <a:solidFill>
                  <a:srgbClr val="FF0000"/>
                </a:solidFill>
                <a:latin typeface="宋体" panose="02010600030101010101" pitchFamily="2" charset="-122"/>
                <a:ea typeface="宋体" panose="02010600030101010101" pitchFamily="2" charset="-122"/>
                <a:sym typeface="+mn-ea"/>
              </a:rPr>
              <a:t>-1</a:t>
            </a:r>
          </a:p>
        </p:txBody>
      </p:sp>
      <p:sp>
        <p:nvSpPr>
          <p:cNvPr id="11" name="文本框 10"/>
          <p:cNvSpPr txBox="1"/>
          <p:nvPr/>
        </p:nvSpPr>
        <p:spPr>
          <a:xfrm>
            <a:off x="8066246" y="3503772"/>
            <a:ext cx="372538" cy="346249"/>
          </a:xfrm>
          <a:prstGeom prst="rect">
            <a:avLst/>
          </a:prstGeom>
          <a:noFill/>
        </p:spPr>
        <p:txBody>
          <a:bodyPr wrap="none" lIns="68580" tIns="34290" rIns="68580" bIns="34290" rtlCol="0" anchor="t">
            <a:spAutoFit/>
          </a:bodyPr>
          <a:lstStyle/>
          <a:p>
            <a:r>
              <a:rPr lang="en-US" altLang="x-none" b="1">
                <a:solidFill>
                  <a:srgbClr val="FF0000"/>
                </a:solidFill>
                <a:latin typeface="宋体" panose="02010600030101010101" pitchFamily="2" charset="-122"/>
                <a:ea typeface="宋体" panose="02010600030101010101" pitchFamily="2" charset="-122"/>
                <a:sym typeface="+mn-ea"/>
              </a:rPr>
              <a:t>-1</a:t>
            </a:r>
          </a:p>
        </p:txBody>
      </p:sp>
      <p:sp>
        <p:nvSpPr>
          <p:cNvPr id="12" name="文本框 11"/>
          <p:cNvSpPr txBox="1"/>
          <p:nvPr/>
        </p:nvSpPr>
        <p:spPr>
          <a:xfrm>
            <a:off x="8066246" y="4170998"/>
            <a:ext cx="372538" cy="346249"/>
          </a:xfrm>
          <a:prstGeom prst="rect">
            <a:avLst/>
          </a:prstGeom>
          <a:noFill/>
        </p:spPr>
        <p:txBody>
          <a:bodyPr wrap="none" lIns="68580" tIns="34290" rIns="68580" bIns="34290" rtlCol="0" anchor="t">
            <a:spAutoFit/>
          </a:bodyPr>
          <a:lstStyle/>
          <a:p>
            <a:r>
              <a:rPr lang="en-US" altLang="x-none" b="1">
                <a:solidFill>
                  <a:srgbClr val="FF0000"/>
                </a:solidFill>
                <a:latin typeface="宋体" panose="02010600030101010101" pitchFamily="2" charset="-122"/>
                <a:ea typeface="宋体" panose="02010600030101010101" pitchFamily="2" charset="-122"/>
                <a:sym typeface="+mn-ea"/>
              </a:rPr>
              <a:t>-2</a:t>
            </a:r>
          </a:p>
        </p:txBody>
      </p:sp>
      <p:sp>
        <p:nvSpPr>
          <p:cNvPr id="13" name="文本框 12"/>
          <p:cNvSpPr txBox="1"/>
          <p:nvPr/>
        </p:nvSpPr>
        <p:spPr>
          <a:xfrm>
            <a:off x="8066246" y="4516279"/>
            <a:ext cx="372538" cy="346249"/>
          </a:xfrm>
          <a:prstGeom prst="rect">
            <a:avLst/>
          </a:prstGeom>
          <a:noFill/>
        </p:spPr>
        <p:txBody>
          <a:bodyPr wrap="none" lIns="68580" tIns="34290" rIns="68580" bIns="34290" rtlCol="0" anchor="t">
            <a:spAutoFit/>
          </a:bodyPr>
          <a:lstStyle/>
          <a:p>
            <a:r>
              <a:rPr lang="en-US" altLang="x-none" b="1">
                <a:solidFill>
                  <a:srgbClr val="FF0000"/>
                </a:solidFill>
                <a:latin typeface="宋体" panose="02010600030101010101" pitchFamily="2" charset="-122"/>
                <a:ea typeface="宋体" panose="02010600030101010101" pitchFamily="2" charset="-122"/>
                <a:sym typeface="+mn-ea"/>
              </a:rPr>
              <a:t>+1</a:t>
            </a:r>
          </a:p>
        </p:txBody>
      </p:sp>
      <p:sp>
        <p:nvSpPr>
          <p:cNvPr id="14" name="文本框 13"/>
          <p:cNvSpPr txBox="1"/>
          <p:nvPr/>
        </p:nvSpPr>
        <p:spPr>
          <a:xfrm>
            <a:off x="8066246" y="3849053"/>
            <a:ext cx="372538" cy="346249"/>
          </a:xfrm>
          <a:prstGeom prst="rect">
            <a:avLst/>
          </a:prstGeom>
          <a:noFill/>
        </p:spPr>
        <p:txBody>
          <a:bodyPr wrap="none" lIns="68580" tIns="34290" rIns="68580" bIns="34290" rtlCol="0" anchor="t">
            <a:spAutoFit/>
          </a:bodyPr>
          <a:lstStyle/>
          <a:p>
            <a:r>
              <a:rPr lang="en-US" altLang="x-none" b="1">
                <a:solidFill>
                  <a:srgbClr val="FF0000"/>
                </a:solidFill>
                <a:latin typeface="宋体" panose="02010600030101010101" pitchFamily="2" charset="-122"/>
                <a:ea typeface="宋体" panose="02010600030101010101" pitchFamily="2" charset="-122"/>
                <a:sym typeface="+mn-ea"/>
              </a:rPr>
              <a:t>-2</a:t>
            </a:r>
          </a:p>
        </p:txBody>
      </p:sp>
    </p:spTree>
    <p:extLst>
      <p:ext uri="{BB962C8B-B14F-4D97-AF65-F5344CB8AC3E}">
        <p14:creationId xmlns:p14="http://schemas.microsoft.com/office/powerpoint/2010/main" val="40320472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linds(horizontal)">
                                      <p:cBhvr>
                                        <p:cTn id="15" dur="500"/>
                                        <p:tgtEl>
                                          <p:spTgt spid="8"/>
                                        </p:tgtEl>
                                      </p:cBhvr>
                                    </p:animEffect>
                                  </p:childTnLst>
                                </p:cTn>
                              </p:par>
                            </p:childTnLst>
                          </p:cTn>
                        </p:par>
                      </p:childTnLst>
                    </p:cTn>
                  </p:par>
                  <p:par>
                    <p:cTn id="16" fill="hold" nodeType="clickPar">
                      <p:stCondLst>
                        <p:cond delay="indefinite"/>
                      </p:stCondLst>
                      <p:childTnLst>
                        <p:par>
                          <p:cTn id="17" fill="hold" nodeType="after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blinds(horizontal)">
                                      <p:cBhvr>
                                        <p:cTn id="20" dur="500"/>
                                        <p:tgtEl>
                                          <p:spTgt spid="7"/>
                                        </p:tgtEl>
                                      </p:cBhvr>
                                    </p:animEffect>
                                  </p:childTnLst>
                                </p:cTn>
                              </p:par>
                            </p:childTnLst>
                          </p:cTn>
                        </p:par>
                      </p:childTnLst>
                    </p:cTn>
                  </p:par>
                  <p:par>
                    <p:cTn id="21" fill="hold" nodeType="clickPar">
                      <p:stCondLst>
                        <p:cond delay="indefinite"/>
                      </p:stCondLst>
                      <p:childTnLst>
                        <p:par>
                          <p:cTn id="22" fill="hold" nodeType="afterGroup">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barn(inVertical)">
                                      <p:cBhvr>
                                        <p:cTn id="25" dur="500"/>
                                        <p:tgtEl>
                                          <p:spTgt spid="9"/>
                                        </p:tgtEl>
                                      </p:cBhvr>
                                    </p:animEffect>
                                  </p:childTnLst>
                                </p:cTn>
                              </p:par>
                            </p:childTnLst>
                          </p:cTn>
                        </p:par>
                      </p:childTnLst>
                    </p:cTn>
                  </p:par>
                  <p:par>
                    <p:cTn id="26" fill="hold" nodeType="clickPar">
                      <p:stCondLst>
                        <p:cond delay="indefinite"/>
                      </p:stCondLst>
                      <p:childTnLst>
                        <p:par>
                          <p:cTn id="27" fill="hold" nodeType="afterGroup">
                            <p:stCondLst>
                              <p:cond delay="0"/>
                            </p:stCondLst>
                            <p:childTnLst>
                              <p:par>
                                <p:cTn id="28" presetID="17" presetClass="entr" presetSubtype="10" fill="hold" nodeType="clickEffect">
                                  <p:stCondLst>
                                    <p:cond delay="0"/>
                                  </p:stCondLst>
                                  <p:childTnLst>
                                    <p:set>
                                      <p:cBhvr>
                                        <p:cTn id="29" dur="1" fill="hold">
                                          <p:stCondLst>
                                            <p:cond delay="0"/>
                                          </p:stCondLst>
                                        </p:cTn>
                                        <p:tgtEl>
                                          <p:spTgt spid="29699"/>
                                        </p:tgtEl>
                                        <p:attrNameLst>
                                          <p:attrName>style.visibility</p:attrName>
                                        </p:attrNameLst>
                                      </p:cBhvr>
                                      <p:to>
                                        <p:strVal val="visible"/>
                                      </p:to>
                                    </p:set>
                                    <p:anim calcmode="lin" valueType="num">
                                      <p:cBhvr>
                                        <p:cTn id="30" dur="500" fill="hold"/>
                                        <p:tgtEl>
                                          <p:spTgt spid="29699"/>
                                        </p:tgtEl>
                                        <p:attrNameLst>
                                          <p:attrName>ppt_w</p:attrName>
                                        </p:attrNameLst>
                                      </p:cBhvr>
                                      <p:tavLst>
                                        <p:tav tm="0">
                                          <p:val>
                                            <p:fltVal val="0"/>
                                          </p:val>
                                        </p:tav>
                                        <p:tav tm="100000">
                                          <p:val>
                                            <p:strVal val="#ppt_w"/>
                                          </p:val>
                                        </p:tav>
                                      </p:tavLst>
                                    </p:anim>
                                    <p:anim calcmode="lin" valueType="num">
                                      <p:cBhvr>
                                        <p:cTn id="31" dur="500" fill="hold"/>
                                        <p:tgtEl>
                                          <p:spTgt spid="29699"/>
                                        </p:tgtEl>
                                        <p:attrNameLst>
                                          <p:attrName>ppt_h</p:attrName>
                                        </p:attrNameLst>
                                      </p:cBhvr>
                                      <p:tavLst>
                                        <p:tav tm="0">
                                          <p:val>
                                            <p:strVal val="#ppt_h"/>
                                          </p:val>
                                        </p:tav>
                                        <p:tav tm="100000">
                                          <p:val>
                                            <p:strVal val="#ppt_h"/>
                                          </p:val>
                                        </p:tav>
                                      </p:tavLst>
                                    </p:anim>
                                  </p:childTnLst>
                                </p:cTn>
                              </p:par>
                            </p:childTnLst>
                          </p:cTn>
                        </p:par>
                      </p:childTnLst>
                    </p:cTn>
                  </p:par>
                  <p:par>
                    <p:cTn id="32" fill="hold" nodeType="clickPar">
                      <p:stCondLst>
                        <p:cond delay="indefinite"/>
                      </p:stCondLst>
                      <p:childTnLst>
                        <p:par>
                          <p:cTn id="33" fill="hold" nodeType="afterGroup">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blinds(horizontal)">
                                      <p:cBhvr>
                                        <p:cTn id="36" dur="500"/>
                                        <p:tgtEl>
                                          <p:spTgt spid="10"/>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blinds(horizontal)">
                                      <p:cBhvr>
                                        <p:cTn id="39" dur="500"/>
                                        <p:tgtEl>
                                          <p:spTgt spid="11"/>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blinds(horizontal)">
                                      <p:cBhvr>
                                        <p:cTn id="42" dur="500"/>
                                        <p:tgtEl>
                                          <p:spTgt spid="14"/>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blinds(horizontal)">
                                      <p:cBhvr>
                                        <p:cTn id="45" dur="500"/>
                                        <p:tgtEl>
                                          <p:spTgt spid="12"/>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blinds(horizontal)">
                                      <p:cBhvr>
                                        <p:cTn id="4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P spid="9" grpId="0"/>
      <p:bldP spid="10" grpId="0"/>
      <p:bldP spid="11" grpId="0"/>
      <p:bldP spid="12" grpId="0"/>
      <p:bldP spid="13" grpId="0"/>
      <p:bldP spid="1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9" name="文本框 8"/>
          <p:cNvSpPr txBox="1"/>
          <p:nvPr/>
        </p:nvSpPr>
        <p:spPr>
          <a:xfrm>
            <a:off x="392907" y="567214"/>
            <a:ext cx="2983830" cy="392415"/>
          </a:xfrm>
          <a:prstGeom prst="rect">
            <a:avLst/>
          </a:prstGeom>
          <a:noFill/>
        </p:spPr>
        <p:txBody>
          <a:bodyPr wrap="none" lIns="68580" tIns="34290" rIns="68580" bIns="34290" rtlCol="0" anchor="t">
            <a:spAutoFit/>
          </a:bodyPr>
          <a:lstStyle/>
          <a:p>
            <a:r>
              <a:rPr lang="zh-CN" altLang="en-US" sz="2100" b="1">
                <a:latin typeface="宋体" panose="02010600030101010101" pitchFamily="2" charset="-122"/>
                <a:ea typeface="宋体" panose="02010600030101010101" pitchFamily="2" charset="-122"/>
              </a:rPr>
              <a:t>（</a:t>
            </a:r>
            <a:r>
              <a:rPr lang="en-US" altLang="zh-CN" sz="2100" b="1">
                <a:latin typeface="宋体" panose="02010600030101010101" pitchFamily="2" charset="-122"/>
                <a:ea typeface="宋体" panose="02010600030101010101" pitchFamily="2" charset="-122"/>
              </a:rPr>
              <a:t>3</a:t>
            </a:r>
            <a:r>
              <a:rPr lang="zh-CN" altLang="en-US" sz="2100" b="1">
                <a:latin typeface="宋体" panose="02010600030101010101" pitchFamily="2" charset="-122"/>
                <a:ea typeface="宋体" panose="02010600030101010101" pitchFamily="2" charset="-122"/>
              </a:rPr>
              <a:t>）常见元素的化合价</a:t>
            </a:r>
          </a:p>
        </p:txBody>
      </p:sp>
      <p:graphicFrame>
        <p:nvGraphicFramePr>
          <p:cNvPr id="5210" name="表格 5209"/>
          <p:cNvGraphicFramePr>
            <a:graphicFrameLocks noGrp="1"/>
          </p:cNvGraphicFramePr>
          <p:nvPr>
            <p:custDataLst>
              <p:tags r:id="rId1"/>
            </p:custDataLst>
          </p:nvPr>
        </p:nvGraphicFramePr>
        <p:xfrm>
          <a:off x="668841" y="990081"/>
          <a:ext cx="7749595" cy="4100989"/>
        </p:xfrm>
        <a:graphic>
          <a:graphicData uri="http://schemas.openxmlformats.org/drawingml/2006/table">
            <a:tbl>
              <a:tblPr/>
              <a:tblGrid>
                <a:gridCol w="1177290"/>
                <a:gridCol w="688714"/>
                <a:gridCol w="1128236"/>
                <a:gridCol w="162400"/>
                <a:gridCol w="1203484"/>
                <a:gridCol w="795814"/>
                <a:gridCol w="2593658"/>
              </a:tblGrid>
              <a:tr h="372428">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zh-CN" altLang="en-US" sz="2100" b="1">
                          <a:solidFill>
                            <a:schemeClr val="tx1"/>
                          </a:solidFill>
                          <a:latin typeface="宋体" panose="02010600030101010101" pitchFamily="2" charset="-122"/>
                          <a:cs typeface="宋体" panose="02010600030101010101" pitchFamily="2" charset="-122"/>
                        </a:rPr>
                        <a:t>元素名称</a:t>
                      </a:r>
                    </a:p>
                  </a:txBody>
                  <a:tcPr marL="51308" marR="51308" marT="25654" marB="25654">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zh-CN" altLang="en-US" sz="2100" b="1">
                          <a:solidFill>
                            <a:schemeClr val="tx1"/>
                          </a:solidFill>
                          <a:latin typeface="宋体" panose="02010600030101010101" pitchFamily="2" charset="-122"/>
                          <a:cs typeface="宋体" panose="02010600030101010101" pitchFamily="2" charset="-122"/>
                        </a:rPr>
                        <a:t>符号</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en-US" altLang="zh-CN" sz="2100" b="1">
                          <a:solidFill>
                            <a:schemeClr val="tx1"/>
                          </a:solidFill>
                          <a:latin typeface="宋体" panose="02010600030101010101" pitchFamily="2" charset="-122"/>
                          <a:cs typeface="宋体" panose="02010600030101010101" pitchFamily="2" charset="-122"/>
                        </a:rPr>
                        <a:t> </a:t>
                      </a:r>
                      <a:r>
                        <a:rPr lang="zh-CN" altLang="en-US" sz="2100" b="1">
                          <a:solidFill>
                            <a:schemeClr val="tx1"/>
                          </a:solidFill>
                          <a:latin typeface="宋体" panose="02010600030101010101" pitchFamily="2" charset="-122"/>
                          <a:cs typeface="宋体" panose="02010600030101010101" pitchFamily="2" charset="-122"/>
                        </a:rPr>
                        <a:t>化合价</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p>
                      <a:pPr marL="0" lvl="0" indent="0">
                        <a:buNone/>
                      </a:pPr>
                      <a:endParaRPr lang="zh-CN" altLang="en-US" sz="2100" b="1">
                        <a:solidFill>
                          <a:schemeClr val="tx1"/>
                        </a:solidFill>
                        <a:latin typeface="宋体" panose="02010600030101010101" pitchFamily="2" charset="-122"/>
                        <a:ea typeface="宋体" pitchFamily="2" charset="-122"/>
                        <a:cs typeface="宋体" panose="02010600030101010101" pitchFamily="2" charset="-122"/>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zh-CN" altLang="en-US" sz="2100" b="1">
                          <a:solidFill>
                            <a:schemeClr val="tx1"/>
                          </a:solidFill>
                          <a:latin typeface="宋体" panose="02010600030101010101" pitchFamily="2" charset="-122"/>
                          <a:cs typeface="宋体" panose="02010600030101010101" pitchFamily="2" charset="-122"/>
                        </a:rPr>
                        <a:t>元素名称</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en-US" altLang="zh-CN" sz="2100" b="1">
                          <a:solidFill>
                            <a:schemeClr val="tx1"/>
                          </a:solidFill>
                          <a:latin typeface="宋体" panose="02010600030101010101" pitchFamily="2" charset="-122"/>
                          <a:cs typeface="宋体" panose="02010600030101010101" pitchFamily="2" charset="-122"/>
                        </a:rPr>
                        <a:t> </a:t>
                      </a:r>
                      <a:r>
                        <a:rPr lang="zh-CN" altLang="en-US" sz="2100" b="1">
                          <a:solidFill>
                            <a:schemeClr val="tx1"/>
                          </a:solidFill>
                          <a:latin typeface="宋体" panose="02010600030101010101" pitchFamily="2" charset="-122"/>
                          <a:cs typeface="宋体" panose="02010600030101010101" pitchFamily="2" charset="-122"/>
                        </a:rPr>
                        <a:t>符号</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en-US" altLang="zh-CN" sz="2100" b="1">
                          <a:solidFill>
                            <a:schemeClr val="tx1"/>
                          </a:solidFill>
                          <a:latin typeface="宋体" panose="02010600030101010101" pitchFamily="2" charset="-122"/>
                          <a:cs typeface="宋体" panose="02010600030101010101" pitchFamily="2" charset="-122"/>
                        </a:rPr>
                        <a:t>   </a:t>
                      </a:r>
                      <a:r>
                        <a:rPr lang="zh-CN" altLang="en-US" sz="2100" b="1">
                          <a:solidFill>
                            <a:schemeClr val="tx1"/>
                          </a:solidFill>
                          <a:latin typeface="宋体" panose="02010600030101010101" pitchFamily="2" charset="-122"/>
                          <a:cs typeface="宋体" panose="02010600030101010101" pitchFamily="2" charset="-122"/>
                        </a:rPr>
                        <a:t>化合价</a:t>
                      </a:r>
                    </a:p>
                  </a:txBody>
                  <a:tcPr marL="51308" marR="51308" marT="25654" marB="25654">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71951">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zh-CN" altLang="en-US" sz="2100" b="1">
                          <a:solidFill>
                            <a:srgbClr val="0000FF"/>
                          </a:solidFill>
                          <a:latin typeface="宋体" panose="02010600030101010101" pitchFamily="2" charset="-122"/>
                          <a:cs typeface="宋体" panose="02010600030101010101" pitchFamily="2" charset="-122"/>
                        </a:rPr>
                        <a:t>钠</a:t>
                      </a:r>
                    </a:p>
                  </a:txBody>
                  <a:tcPr marL="51308" marR="51308" marT="25654" marB="25654">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chemeClr val="tx1"/>
                          </a:solidFill>
                          <a:latin typeface="宋体" panose="02010600030101010101" pitchFamily="2" charset="-122"/>
                        </a:rPr>
                        <a:t>Na</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en-US" altLang="zh-CN" sz="2100" b="1">
                          <a:solidFill>
                            <a:srgbClr val="FF0000"/>
                          </a:solidFill>
                          <a:latin typeface="宋体" panose="02010600030101010101" pitchFamily="2" charset="-122"/>
                        </a:rPr>
                        <a:t>   +1 </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p>
                      <a:pPr marL="0" lvl="0" indent="0">
                        <a:buNone/>
                      </a:pPr>
                      <a:endParaRPr lang="en-US" altLang="zh-CN" sz="2100" b="1">
                        <a:solidFill>
                          <a:srgbClr val="0000FF"/>
                        </a:solidFill>
                        <a:latin typeface="宋体" panose="02010600030101010101" pitchFamily="2" charset="-122"/>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zh-CN" altLang="en-US" sz="2100" b="1">
                          <a:solidFill>
                            <a:srgbClr val="0000FF"/>
                          </a:solidFill>
                          <a:latin typeface="宋体" panose="02010600030101010101" pitchFamily="2" charset="-122"/>
                          <a:cs typeface="宋体" panose="02010600030101010101" pitchFamily="2" charset="-122"/>
                          <a:sym typeface="+mn-ea"/>
                        </a:rPr>
                        <a:t>锰</a:t>
                      </a:r>
                      <a:endParaRPr lang="zh-CN" altLang="en-US" sz="2100" b="1">
                        <a:solidFill>
                          <a:srgbClr val="0000FF"/>
                        </a:solidFill>
                        <a:latin typeface="宋体" panose="02010600030101010101" pitchFamily="2" charset="-122"/>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chemeClr val="tx1"/>
                          </a:solidFill>
                          <a:latin typeface="宋体" panose="02010600030101010101" pitchFamily="2" charset="-122"/>
                          <a:sym typeface="+mn-ea"/>
                        </a:rPr>
                        <a:t>Mn</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rgbClr val="FF0000"/>
                          </a:solidFill>
                          <a:latin typeface="宋体" panose="02010600030101010101" pitchFamily="2" charset="-122"/>
                          <a:sym typeface="+mn-ea"/>
                        </a:rPr>
                        <a:t>+2</a:t>
                      </a:r>
                      <a:r>
                        <a:rPr lang="zh-CN" altLang="en-US" sz="2100" b="1">
                          <a:solidFill>
                            <a:srgbClr val="FF0000"/>
                          </a:solidFill>
                          <a:latin typeface="宋体" panose="02010600030101010101" pitchFamily="2" charset="-122"/>
                          <a:sym typeface="+mn-ea"/>
                        </a:rPr>
                        <a:t>、</a:t>
                      </a:r>
                      <a:r>
                        <a:rPr lang="en-US" altLang="zh-CN" sz="2100" b="1">
                          <a:solidFill>
                            <a:srgbClr val="FF0000"/>
                          </a:solidFill>
                          <a:latin typeface="宋体" panose="02010600030101010101" pitchFamily="2" charset="-122"/>
                          <a:sym typeface="+mn-ea"/>
                        </a:rPr>
                        <a:t>+4</a:t>
                      </a:r>
                      <a:r>
                        <a:rPr lang="zh-CN" altLang="en-US" sz="2100" b="1">
                          <a:solidFill>
                            <a:srgbClr val="FF0000"/>
                          </a:solidFill>
                          <a:latin typeface="宋体" panose="02010600030101010101" pitchFamily="2" charset="-122"/>
                          <a:sym typeface="+mn-ea"/>
                        </a:rPr>
                        <a:t>、</a:t>
                      </a:r>
                      <a:r>
                        <a:rPr lang="en-US" altLang="zh-CN" sz="2100" b="1">
                          <a:solidFill>
                            <a:srgbClr val="FF0000"/>
                          </a:solidFill>
                          <a:latin typeface="宋体" panose="02010600030101010101" pitchFamily="2" charset="-122"/>
                          <a:sym typeface="+mn-ea"/>
                        </a:rPr>
                        <a:t>+6</a:t>
                      </a:r>
                      <a:r>
                        <a:rPr lang="zh-CN" altLang="en-US" sz="2100" b="1">
                          <a:solidFill>
                            <a:srgbClr val="FF0000"/>
                          </a:solidFill>
                          <a:latin typeface="宋体" panose="02010600030101010101" pitchFamily="2" charset="-122"/>
                          <a:sym typeface="+mn-ea"/>
                        </a:rPr>
                        <a:t>、</a:t>
                      </a:r>
                      <a:r>
                        <a:rPr lang="en-US" altLang="zh-CN" sz="2100" b="1">
                          <a:solidFill>
                            <a:srgbClr val="FF0000"/>
                          </a:solidFill>
                          <a:latin typeface="宋体" panose="02010600030101010101" pitchFamily="2" charset="-122"/>
                          <a:sym typeface="+mn-ea"/>
                        </a:rPr>
                        <a:t>+7</a:t>
                      </a:r>
                    </a:p>
                  </a:txBody>
                  <a:tcPr marL="51308" marR="51308" marT="25654" marB="25654">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72428">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zh-CN" altLang="en-US" sz="2100" b="1">
                          <a:solidFill>
                            <a:srgbClr val="0000FF"/>
                          </a:solidFill>
                          <a:latin typeface="宋体" panose="02010600030101010101" pitchFamily="2" charset="-122"/>
                          <a:cs typeface="宋体" panose="02010600030101010101" pitchFamily="2" charset="-122"/>
                        </a:rPr>
                        <a:t>银</a:t>
                      </a:r>
                    </a:p>
                  </a:txBody>
                  <a:tcPr marL="51308" marR="51308" marT="25654" marB="25654">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chemeClr val="tx1"/>
                          </a:solidFill>
                          <a:latin typeface="宋体" panose="02010600030101010101" pitchFamily="2" charset="-122"/>
                        </a:rPr>
                        <a:t>Ag</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en-US" altLang="zh-CN" sz="2100" b="1">
                          <a:solidFill>
                            <a:srgbClr val="FF0000"/>
                          </a:solidFill>
                          <a:latin typeface="宋体" panose="02010600030101010101" pitchFamily="2" charset="-122"/>
                        </a:rPr>
                        <a:t>   </a:t>
                      </a:r>
                      <a:r>
                        <a:rPr lang="en-US" altLang="zh-CN" sz="2100" b="1">
                          <a:solidFill>
                            <a:srgbClr val="FF0000"/>
                          </a:solidFill>
                          <a:latin typeface="宋体" panose="02010600030101010101" pitchFamily="2" charset="-122"/>
                          <a:sym typeface="+mn-ea"/>
                        </a:rPr>
                        <a:t>+1</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p>
                      <a:pPr marL="0" lvl="0" indent="0">
                        <a:buNone/>
                      </a:pPr>
                      <a:endParaRPr lang="en-US" altLang="zh-CN" sz="2100" b="1">
                        <a:solidFill>
                          <a:srgbClr val="0000FF"/>
                        </a:solidFill>
                        <a:latin typeface="宋体" panose="02010600030101010101" pitchFamily="2" charset="-122"/>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zh-CN" altLang="en-US" sz="2100" b="1">
                          <a:solidFill>
                            <a:srgbClr val="0000FF"/>
                          </a:solidFill>
                          <a:latin typeface="宋体" panose="02010600030101010101" pitchFamily="2" charset="-122"/>
                          <a:cs typeface="宋体" panose="02010600030101010101" pitchFamily="2" charset="-122"/>
                          <a:sym typeface="+mn-ea"/>
                        </a:rPr>
                        <a:t>氢</a:t>
                      </a:r>
                      <a:endParaRPr lang="zh-CN" altLang="en-US" sz="2100" b="1">
                        <a:solidFill>
                          <a:srgbClr val="0000FF"/>
                        </a:solidFill>
                        <a:latin typeface="宋体" panose="02010600030101010101" pitchFamily="2" charset="-122"/>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chemeClr val="tx1"/>
                          </a:solidFill>
                          <a:latin typeface="宋体" panose="02010600030101010101" pitchFamily="2" charset="-122"/>
                          <a:sym typeface="+mn-ea"/>
                        </a:rPr>
                        <a:t>H</a:t>
                      </a:r>
                      <a:r>
                        <a:rPr lang="en-US" altLang="zh-CN" sz="2100" b="1" err="1">
                          <a:solidFill>
                            <a:schemeClr val="tx1"/>
                          </a:solidFill>
                          <a:latin typeface="宋体" panose="02010600030101010101" pitchFamily="2" charset="-122"/>
                        </a:rPr>
                        <a:t> </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rgbClr val="FF0000"/>
                          </a:solidFill>
                          <a:latin typeface="宋体" panose="02010600030101010101" pitchFamily="2" charset="-122"/>
                          <a:sym typeface="+mn-ea"/>
                        </a:rPr>
                        <a:t>+1</a:t>
                      </a:r>
                    </a:p>
                  </a:txBody>
                  <a:tcPr marL="51308" marR="51308" marT="25654" marB="25654">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71951">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zh-CN" altLang="en-US" sz="2100" b="1">
                          <a:solidFill>
                            <a:srgbClr val="0000FF"/>
                          </a:solidFill>
                          <a:latin typeface="宋体" panose="02010600030101010101" pitchFamily="2" charset="-122"/>
                          <a:cs typeface="宋体" panose="02010600030101010101" pitchFamily="2" charset="-122"/>
                        </a:rPr>
                        <a:t>钾</a:t>
                      </a:r>
                    </a:p>
                  </a:txBody>
                  <a:tcPr marL="51308" marR="51308" marT="25654" marB="25654">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chemeClr val="tx1"/>
                          </a:solidFill>
                          <a:latin typeface="宋体" panose="02010600030101010101" pitchFamily="2" charset="-122"/>
                        </a:rPr>
                        <a:t>K</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rgbClr val="FF0000"/>
                          </a:solidFill>
                          <a:latin typeface="宋体" panose="02010600030101010101" pitchFamily="2" charset="-122"/>
                        </a:rPr>
                        <a:t>+1</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p>
                      <a:pPr marL="0" lvl="0" indent="0" algn="ctr">
                        <a:buNone/>
                      </a:pPr>
                      <a:endParaRPr lang="en-US" altLang="zh-CN" sz="2100" b="1">
                        <a:solidFill>
                          <a:srgbClr val="0000FF"/>
                        </a:solidFill>
                        <a:latin typeface="宋体" panose="02010600030101010101" pitchFamily="2" charset="-122"/>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zh-CN" altLang="en-US" sz="2100" b="1">
                          <a:solidFill>
                            <a:srgbClr val="0000FF"/>
                          </a:solidFill>
                          <a:latin typeface="宋体" panose="02010600030101010101" pitchFamily="2" charset="-122"/>
                          <a:sym typeface="+mn-ea"/>
                        </a:rPr>
                        <a:t>氯</a:t>
                      </a:r>
                      <a:endParaRPr lang="zh-CN" altLang="en-US" sz="2100" b="1">
                        <a:solidFill>
                          <a:srgbClr val="0000FF"/>
                        </a:solidFill>
                        <a:latin typeface="宋体" panose="02010600030101010101" pitchFamily="2" charset="-122"/>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err="1">
                          <a:solidFill>
                            <a:schemeClr val="tx1"/>
                          </a:solidFill>
                          <a:latin typeface="宋体" panose="02010600030101010101" pitchFamily="2" charset="-122"/>
                          <a:sym typeface="+mn-ea"/>
                        </a:rPr>
                        <a:t>Cl</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rgbClr val="FF0000"/>
                          </a:solidFill>
                          <a:latin typeface="宋体" panose="02010600030101010101" pitchFamily="2" charset="-122"/>
                          <a:sym typeface="+mn-ea"/>
                        </a:rPr>
                        <a:t>-1</a:t>
                      </a:r>
                      <a:r>
                        <a:rPr lang="zh-CN" altLang="en-US" sz="2100" b="1">
                          <a:solidFill>
                            <a:srgbClr val="FF0000"/>
                          </a:solidFill>
                          <a:latin typeface="宋体" panose="02010600030101010101" pitchFamily="2" charset="-122"/>
                          <a:sym typeface="+mn-ea"/>
                        </a:rPr>
                        <a:t>、</a:t>
                      </a:r>
                      <a:r>
                        <a:rPr lang="en-US" altLang="zh-CN" sz="2100" b="1">
                          <a:solidFill>
                            <a:srgbClr val="FF0000"/>
                          </a:solidFill>
                          <a:latin typeface="宋体" panose="02010600030101010101" pitchFamily="2" charset="-122"/>
                          <a:sym typeface="+mn-ea"/>
                        </a:rPr>
                        <a:t>+1</a:t>
                      </a:r>
                      <a:r>
                        <a:rPr lang="zh-CN" altLang="en-US" sz="2100" b="1">
                          <a:solidFill>
                            <a:srgbClr val="FF0000"/>
                          </a:solidFill>
                          <a:latin typeface="宋体" panose="02010600030101010101" pitchFamily="2" charset="-122"/>
                          <a:sym typeface="+mn-ea"/>
                        </a:rPr>
                        <a:t>、</a:t>
                      </a:r>
                      <a:r>
                        <a:rPr lang="en-US" altLang="zh-CN" sz="2100" b="1">
                          <a:solidFill>
                            <a:srgbClr val="FF0000"/>
                          </a:solidFill>
                          <a:latin typeface="宋体" panose="02010600030101010101" pitchFamily="2" charset="-122"/>
                          <a:sym typeface="+mn-ea"/>
                        </a:rPr>
                        <a:t>+5</a:t>
                      </a:r>
                      <a:r>
                        <a:rPr lang="zh-CN" altLang="en-US" sz="2100" b="1">
                          <a:solidFill>
                            <a:srgbClr val="FF0000"/>
                          </a:solidFill>
                          <a:latin typeface="宋体" panose="02010600030101010101" pitchFamily="2" charset="-122"/>
                          <a:sym typeface="+mn-ea"/>
                        </a:rPr>
                        <a:t>、</a:t>
                      </a:r>
                      <a:r>
                        <a:rPr lang="en-US" altLang="zh-CN" sz="2100" b="1">
                          <a:solidFill>
                            <a:srgbClr val="FF0000"/>
                          </a:solidFill>
                          <a:latin typeface="宋体" panose="02010600030101010101" pitchFamily="2" charset="-122"/>
                          <a:sym typeface="+mn-ea"/>
                        </a:rPr>
                        <a:t>+7</a:t>
                      </a:r>
                    </a:p>
                  </a:txBody>
                  <a:tcPr marL="51308" marR="51308" marT="25654" marB="25654">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79095">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zh-CN" altLang="en-US" sz="2100" b="1">
                          <a:solidFill>
                            <a:srgbClr val="0000FF"/>
                          </a:solidFill>
                          <a:latin typeface="宋体" panose="02010600030101010101" pitchFamily="2" charset="-122"/>
                          <a:cs typeface="宋体" panose="02010600030101010101" pitchFamily="2" charset="-122"/>
                        </a:rPr>
                        <a:t>镁</a:t>
                      </a:r>
                    </a:p>
                  </a:txBody>
                  <a:tcPr marL="51308" marR="51308" marT="25654" marB="25654">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chemeClr val="tx1"/>
                          </a:solidFill>
                          <a:latin typeface="宋体" panose="02010600030101010101" pitchFamily="2" charset="-122"/>
                        </a:rPr>
                        <a:t>Mg</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rgbClr val="FF0000"/>
                          </a:solidFill>
                          <a:latin typeface="宋体" panose="02010600030101010101" pitchFamily="2" charset="-122"/>
                        </a:rPr>
                        <a:t>+2</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p>
                      <a:pPr marL="0" lvl="0" indent="0" algn="ctr">
                        <a:buNone/>
                      </a:pPr>
                      <a:endParaRPr lang="en-US" altLang="zh-CN" sz="2100" b="1">
                        <a:solidFill>
                          <a:srgbClr val="0000FF"/>
                        </a:solidFill>
                        <a:latin typeface="宋体" panose="02010600030101010101" pitchFamily="2" charset="-122"/>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zh-CN" altLang="en-US" sz="2100" b="1">
                          <a:solidFill>
                            <a:srgbClr val="0000FF"/>
                          </a:solidFill>
                          <a:latin typeface="宋体" panose="02010600030101010101" pitchFamily="2" charset="-122"/>
                          <a:cs typeface="宋体" panose="02010600030101010101" pitchFamily="2" charset="-122"/>
                        </a:rPr>
                        <a:t>溴</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chemeClr val="tx1"/>
                          </a:solidFill>
                          <a:latin typeface="宋体" panose="02010600030101010101" pitchFamily="2" charset="-122"/>
                        </a:rPr>
                        <a:t>Br</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rgbClr val="FF0000"/>
                          </a:solidFill>
                          <a:latin typeface="宋体" panose="02010600030101010101" pitchFamily="2" charset="-122"/>
                          <a:sym typeface="+mn-ea"/>
                        </a:rPr>
                        <a:t>-1</a:t>
                      </a:r>
                    </a:p>
                  </a:txBody>
                  <a:tcPr marL="51308" marR="51308" marT="25654" marB="25654">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71951">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zh-CN" altLang="en-US" sz="2100" b="1">
                          <a:solidFill>
                            <a:srgbClr val="0000FF"/>
                          </a:solidFill>
                          <a:latin typeface="宋体" panose="02010600030101010101" pitchFamily="2" charset="-122"/>
                          <a:cs typeface="宋体" panose="02010600030101010101" pitchFamily="2" charset="-122"/>
                          <a:sym typeface="+mn-ea"/>
                        </a:rPr>
                        <a:t>钙</a:t>
                      </a:r>
                      <a:r>
                        <a:rPr lang="en-US" altLang="zh-CN" sz="2100" b="1">
                          <a:solidFill>
                            <a:srgbClr val="0000FF"/>
                          </a:solidFill>
                          <a:latin typeface="宋体" panose="02010600030101010101" pitchFamily="2" charset="-122"/>
                          <a:cs typeface="宋体" panose="02010600030101010101" pitchFamily="2" charset="-122"/>
                        </a:rPr>
                        <a:t> </a:t>
                      </a:r>
                      <a:endParaRPr lang="zh-CN" altLang="en-US" sz="2100" b="1">
                        <a:solidFill>
                          <a:srgbClr val="0000FF"/>
                        </a:solidFill>
                        <a:latin typeface="宋体" panose="02010600030101010101" pitchFamily="2" charset="-122"/>
                        <a:cs typeface="宋体" panose="02010600030101010101" pitchFamily="2" charset="-122"/>
                      </a:endParaRPr>
                    </a:p>
                  </a:txBody>
                  <a:tcPr marL="51308" marR="51308" marT="25654" marB="25654">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chemeClr val="tx1"/>
                          </a:solidFill>
                          <a:latin typeface="宋体" panose="02010600030101010101" pitchFamily="2" charset="-122"/>
                          <a:sym typeface="+mn-ea"/>
                        </a:rPr>
                        <a:t>Ca</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rgbClr val="FF0000"/>
                          </a:solidFill>
                          <a:latin typeface="宋体" panose="02010600030101010101" pitchFamily="2" charset="-122"/>
                          <a:sym typeface="+mn-ea"/>
                        </a:rPr>
                        <a:t>+2</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p>
                      <a:pPr marL="0" lvl="0" indent="0" algn="ctr">
                        <a:buNone/>
                      </a:pPr>
                      <a:endParaRPr lang="en-US" altLang="zh-CN" sz="2100" b="1">
                        <a:solidFill>
                          <a:srgbClr val="0000FF"/>
                        </a:solidFill>
                        <a:latin typeface="宋体" panose="02010600030101010101" pitchFamily="2" charset="-122"/>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zh-CN" altLang="en-US" sz="2100" b="1">
                          <a:solidFill>
                            <a:srgbClr val="0000FF"/>
                          </a:solidFill>
                          <a:latin typeface="宋体" panose="02010600030101010101" pitchFamily="2" charset="-122"/>
                          <a:cs typeface="宋体" panose="02010600030101010101" pitchFamily="2" charset="-122"/>
                          <a:sym typeface="+mn-ea"/>
                        </a:rPr>
                        <a:t>氧</a:t>
                      </a:r>
                      <a:r>
                        <a:rPr lang="en-US" altLang="zh-CN" sz="2100" b="1">
                          <a:solidFill>
                            <a:srgbClr val="0000FF"/>
                          </a:solidFill>
                          <a:latin typeface="宋体" panose="02010600030101010101" pitchFamily="2" charset="-122"/>
                          <a:cs typeface="宋体" panose="02010600030101010101" pitchFamily="2" charset="-122"/>
                        </a:rPr>
                        <a:t> </a:t>
                      </a:r>
                      <a:endParaRPr lang="zh-CN" altLang="en-US" sz="2100" b="1">
                        <a:solidFill>
                          <a:srgbClr val="0000FF"/>
                        </a:solidFill>
                        <a:latin typeface="宋体" panose="02010600030101010101" pitchFamily="2" charset="-122"/>
                        <a:cs typeface="宋体" panose="02010600030101010101" pitchFamily="2" charset="-122"/>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chemeClr val="tx1"/>
                          </a:solidFill>
                          <a:latin typeface="宋体" panose="02010600030101010101" pitchFamily="2" charset="-122"/>
                        </a:rPr>
                        <a:t>O</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rgbClr val="FF0000"/>
                          </a:solidFill>
                          <a:latin typeface="宋体" panose="02010600030101010101" pitchFamily="2" charset="-122"/>
                        </a:rPr>
                        <a:t>-2</a:t>
                      </a:r>
                    </a:p>
                  </a:txBody>
                  <a:tcPr marL="51308" marR="51308" marT="25654" marB="25654">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72428">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zh-CN" altLang="en-US" sz="2100" b="1">
                          <a:solidFill>
                            <a:srgbClr val="0000FF"/>
                          </a:solidFill>
                          <a:latin typeface="宋体" panose="02010600030101010101" pitchFamily="2" charset="-122"/>
                          <a:cs typeface="宋体" panose="02010600030101010101" pitchFamily="2" charset="-122"/>
                          <a:sym typeface="+mn-ea"/>
                        </a:rPr>
                        <a:t>铝</a:t>
                      </a:r>
                      <a:endParaRPr lang="zh-CN" altLang="en-US" sz="2100" b="1">
                        <a:solidFill>
                          <a:srgbClr val="0000FF"/>
                        </a:solidFill>
                        <a:latin typeface="宋体" panose="02010600030101010101" pitchFamily="2" charset="-122"/>
                        <a:cs typeface="宋体" panose="02010600030101010101" pitchFamily="2" charset="-122"/>
                      </a:endParaRPr>
                    </a:p>
                  </a:txBody>
                  <a:tcPr marL="51308" marR="51308" marT="25654" marB="25654">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chemeClr val="tx1"/>
                          </a:solidFill>
                          <a:latin typeface="宋体" panose="02010600030101010101" pitchFamily="2" charset="-122"/>
                          <a:sym typeface="+mn-ea"/>
                        </a:rPr>
                        <a:t>Al</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rgbClr val="FF0000"/>
                          </a:solidFill>
                          <a:latin typeface="宋体" panose="02010600030101010101" pitchFamily="2" charset="-122"/>
                          <a:sym typeface="+mn-ea"/>
                        </a:rPr>
                        <a:t>+3</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p>
                      <a:pPr marL="0" lvl="0" indent="0" algn="ctr">
                        <a:buNone/>
                      </a:pPr>
                      <a:endParaRPr lang="en-US" altLang="zh-CN" sz="2100" b="1">
                        <a:solidFill>
                          <a:srgbClr val="0000FF"/>
                        </a:solidFill>
                        <a:latin typeface="宋体" panose="02010600030101010101" pitchFamily="2" charset="-122"/>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zh-CN" altLang="en-US" sz="2100" b="1">
                          <a:solidFill>
                            <a:srgbClr val="0000FF"/>
                          </a:solidFill>
                          <a:latin typeface="宋体" panose="02010600030101010101" pitchFamily="2" charset="-122"/>
                          <a:sym typeface="+mn-ea"/>
                        </a:rPr>
                        <a:t>硫</a:t>
                      </a:r>
                      <a:r>
                        <a:rPr lang="en-US" altLang="zh-CN" sz="2100" b="1">
                          <a:solidFill>
                            <a:srgbClr val="0000FF"/>
                          </a:solidFill>
                          <a:latin typeface="宋体" panose="02010600030101010101" pitchFamily="2" charset="-122"/>
                          <a:cs typeface="宋体" panose="02010600030101010101" pitchFamily="2" charset="-122"/>
                        </a:rPr>
                        <a:t> </a:t>
                      </a:r>
                      <a:endParaRPr lang="zh-CN" altLang="en-US" sz="2100" b="1">
                        <a:solidFill>
                          <a:srgbClr val="0000FF"/>
                        </a:solidFill>
                        <a:latin typeface="宋体" panose="02010600030101010101" pitchFamily="2" charset="-122"/>
                        <a:cs typeface="宋体" panose="02010600030101010101" pitchFamily="2" charset="-122"/>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chemeClr val="tx1"/>
                          </a:solidFill>
                          <a:latin typeface="宋体" panose="02010600030101010101" pitchFamily="2" charset="-122"/>
                          <a:sym typeface="+mn-ea"/>
                        </a:rPr>
                        <a:t>S</a:t>
                      </a:r>
                      <a:r>
                        <a:rPr lang="en-US" altLang="zh-CN" sz="2100" b="1">
                          <a:solidFill>
                            <a:schemeClr val="tx1"/>
                          </a:solidFill>
                          <a:latin typeface="宋体" panose="02010600030101010101" pitchFamily="2" charset="-122"/>
                        </a:rPr>
                        <a:t> </a:t>
                      </a:r>
                      <a:endParaRPr lang="en-US" altLang="zh-CN" sz="2100" b="1" baseline="30000">
                        <a:solidFill>
                          <a:schemeClr val="tx1"/>
                        </a:solidFill>
                        <a:latin typeface="宋体" panose="02010600030101010101" pitchFamily="2" charset="-122"/>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rgbClr val="FF0000"/>
                          </a:solidFill>
                          <a:latin typeface="宋体" panose="02010600030101010101" pitchFamily="2" charset="-122"/>
                          <a:sym typeface="+mn-ea"/>
                        </a:rPr>
                        <a:t>-2</a:t>
                      </a:r>
                      <a:r>
                        <a:rPr lang="zh-CN" altLang="en-US" sz="2100" b="1">
                          <a:solidFill>
                            <a:srgbClr val="FF0000"/>
                          </a:solidFill>
                          <a:latin typeface="宋体" panose="02010600030101010101" pitchFamily="2" charset="-122"/>
                          <a:sym typeface="+mn-ea"/>
                        </a:rPr>
                        <a:t>、</a:t>
                      </a:r>
                      <a:r>
                        <a:rPr lang="en-US" altLang="zh-CN" sz="2100" b="1">
                          <a:solidFill>
                            <a:srgbClr val="FF0000"/>
                          </a:solidFill>
                          <a:latin typeface="宋体" panose="02010600030101010101" pitchFamily="2" charset="-122"/>
                          <a:sym typeface="+mn-ea"/>
                        </a:rPr>
                        <a:t>+4</a:t>
                      </a:r>
                      <a:r>
                        <a:rPr lang="zh-CN" altLang="en-US" sz="2100" b="1">
                          <a:solidFill>
                            <a:srgbClr val="FF0000"/>
                          </a:solidFill>
                          <a:latin typeface="宋体" panose="02010600030101010101" pitchFamily="2" charset="-122"/>
                          <a:sym typeface="+mn-ea"/>
                        </a:rPr>
                        <a:t>、</a:t>
                      </a:r>
                      <a:r>
                        <a:rPr lang="en-US" altLang="zh-CN" sz="2100" b="1">
                          <a:solidFill>
                            <a:srgbClr val="FF0000"/>
                          </a:solidFill>
                          <a:latin typeface="宋体" panose="02010600030101010101" pitchFamily="2" charset="-122"/>
                          <a:sym typeface="+mn-ea"/>
                        </a:rPr>
                        <a:t>+6</a:t>
                      </a:r>
                    </a:p>
                  </a:txBody>
                  <a:tcPr marL="51308" marR="51308" marT="25654" marB="25654">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71951">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zh-CN" altLang="en-US" sz="2100" b="1">
                          <a:solidFill>
                            <a:srgbClr val="0000FF"/>
                          </a:solidFill>
                          <a:latin typeface="宋体" panose="02010600030101010101" pitchFamily="2" charset="-122"/>
                          <a:cs typeface="宋体" panose="02010600030101010101" pitchFamily="2" charset="-122"/>
                        </a:rPr>
                        <a:t>铁</a:t>
                      </a:r>
                    </a:p>
                  </a:txBody>
                  <a:tcPr marL="51308" marR="51308" marT="25654" marB="25654">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chemeClr val="tx1"/>
                          </a:solidFill>
                          <a:latin typeface="宋体" panose="02010600030101010101" pitchFamily="2" charset="-122"/>
                        </a:rPr>
                        <a:t>Fe</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rgbClr val="FF0000"/>
                          </a:solidFill>
                          <a:latin typeface="宋体" panose="02010600030101010101" pitchFamily="2" charset="-122"/>
                        </a:rPr>
                        <a:t>+2</a:t>
                      </a:r>
                      <a:r>
                        <a:rPr lang="zh-CN" altLang="en-US" sz="2100" b="1">
                          <a:solidFill>
                            <a:srgbClr val="FF0000"/>
                          </a:solidFill>
                          <a:latin typeface="宋体" panose="02010600030101010101" pitchFamily="2" charset="-122"/>
                        </a:rPr>
                        <a:t>、</a:t>
                      </a:r>
                      <a:r>
                        <a:rPr lang="en-US" altLang="zh-CN" sz="2100" b="1">
                          <a:solidFill>
                            <a:srgbClr val="FF0000"/>
                          </a:solidFill>
                          <a:latin typeface="宋体" panose="02010600030101010101" pitchFamily="2" charset="-122"/>
                        </a:rPr>
                        <a:t>+3</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p>
                      <a:pPr marL="0" lvl="0" indent="0" algn="ctr">
                        <a:buNone/>
                      </a:pPr>
                      <a:endParaRPr lang="en-US" altLang="zh-CN" sz="2100" b="1">
                        <a:solidFill>
                          <a:srgbClr val="0000FF"/>
                        </a:solidFill>
                        <a:latin typeface="宋体" panose="02010600030101010101" pitchFamily="2" charset="-122"/>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zh-CN" altLang="en-US" sz="2100" b="1">
                          <a:solidFill>
                            <a:srgbClr val="0000FF"/>
                          </a:solidFill>
                          <a:latin typeface="宋体" panose="02010600030101010101" pitchFamily="2" charset="-122"/>
                          <a:sym typeface="+mn-ea"/>
                        </a:rPr>
                        <a:t>碳</a:t>
                      </a:r>
                      <a:r>
                        <a:rPr lang="en-US" altLang="zh-CN" sz="2100" b="1">
                          <a:solidFill>
                            <a:srgbClr val="0000FF"/>
                          </a:solidFill>
                          <a:latin typeface="宋体" panose="02010600030101010101" pitchFamily="2" charset="-122"/>
                          <a:cs typeface="宋体" panose="02010600030101010101" pitchFamily="2" charset="-122"/>
                        </a:rPr>
                        <a:t> </a:t>
                      </a:r>
                      <a:endParaRPr lang="zh-CN" altLang="en-US" sz="2100" b="1">
                        <a:solidFill>
                          <a:srgbClr val="0000FF"/>
                        </a:solidFill>
                        <a:latin typeface="宋体" panose="02010600030101010101" pitchFamily="2" charset="-122"/>
                        <a:cs typeface="宋体" panose="02010600030101010101" pitchFamily="2" charset="-122"/>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chemeClr val="tx1"/>
                          </a:solidFill>
                          <a:latin typeface="宋体" panose="02010600030101010101" pitchFamily="2" charset="-122"/>
                          <a:sym typeface="+mn-ea"/>
                        </a:rPr>
                        <a:t>C</a:t>
                      </a:r>
                      <a:r>
                        <a:rPr lang="en-US" altLang="zh-CN" sz="2100" b="1">
                          <a:solidFill>
                            <a:schemeClr val="tx1"/>
                          </a:solidFill>
                          <a:latin typeface="宋体" panose="02010600030101010101" pitchFamily="2" charset="-122"/>
                        </a:rPr>
                        <a:t> </a:t>
                      </a:r>
                      <a:endParaRPr lang="en-US" altLang="zh-CN" sz="2100" b="1" baseline="30000">
                        <a:solidFill>
                          <a:schemeClr val="tx1"/>
                        </a:solidFill>
                        <a:latin typeface="宋体" panose="02010600030101010101" pitchFamily="2" charset="-122"/>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rgbClr val="FF0000"/>
                          </a:solidFill>
                          <a:latin typeface="宋体" panose="02010600030101010101" pitchFamily="2" charset="-122"/>
                          <a:sym typeface="+mn-ea"/>
                        </a:rPr>
                        <a:t>+2</a:t>
                      </a:r>
                      <a:r>
                        <a:rPr lang="zh-CN" altLang="en-US" sz="2100" b="1">
                          <a:solidFill>
                            <a:srgbClr val="FF0000"/>
                          </a:solidFill>
                          <a:latin typeface="宋体" panose="02010600030101010101" pitchFamily="2" charset="-122"/>
                          <a:sym typeface="+mn-ea"/>
                        </a:rPr>
                        <a:t>、</a:t>
                      </a:r>
                      <a:r>
                        <a:rPr lang="en-US" altLang="zh-CN" sz="2100" b="1">
                          <a:solidFill>
                            <a:srgbClr val="FF0000"/>
                          </a:solidFill>
                          <a:latin typeface="宋体" panose="02010600030101010101" pitchFamily="2" charset="-122"/>
                          <a:sym typeface="+mn-ea"/>
                        </a:rPr>
                        <a:t>+4</a:t>
                      </a:r>
                    </a:p>
                  </a:txBody>
                  <a:tcPr marL="51308" marR="51308" marT="25654" marB="25654">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72428">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zh-CN" altLang="en-US" sz="2100" b="1">
                          <a:solidFill>
                            <a:srgbClr val="0000FF"/>
                          </a:solidFill>
                          <a:latin typeface="宋体" panose="02010600030101010101" pitchFamily="2" charset="-122"/>
                          <a:cs typeface="宋体" panose="02010600030101010101" pitchFamily="2" charset="-122"/>
                        </a:rPr>
                        <a:t>铜</a:t>
                      </a:r>
                    </a:p>
                  </a:txBody>
                  <a:tcPr marL="51308" marR="51308" marT="25654" marB="25654">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chemeClr val="tx1"/>
                          </a:solidFill>
                          <a:latin typeface="宋体" panose="02010600030101010101" pitchFamily="2" charset="-122"/>
                        </a:rPr>
                        <a:t>Cu</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rgbClr val="FF0000"/>
                          </a:solidFill>
                          <a:latin typeface="宋体" panose="02010600030101010101" pitchFamily="2" charset="-122"/>
                          <a:sym typeface="+mn-ea"/>
                        </a:rPr>
                        <a:t>+1</a:t>
                      </a:r>
                      <a:r>
                        <a:rPr lang="zh-CN" altLang="en-US" sz="2100" b="1">
                          <a:solidFill>
                            <a:srgbClr val="FF0000"/>
                          </a:solidFill>
                          <a:latin typeface="宋体" panose="02010600030101010101" pitchFamily="2" charset="-122"/>
                          <a:sym typeface="+mn-ea"/>
                        </a:rPr>
                        <a:t>、</a:t>
                      </a:r>
                      <a:r>
                        <a:rPr lang="en-US" altLang="zh-CN" sz="2100" b="1">
                          <a:solidFill>
                            <a:srgbClr val="FF0000"/>
                          </a:solidFill>
                          <a:latin typeface="宋体" panose="02010600030101010101" pitchFamily="2" charset="-122"/>
                        </a:rPr>
                        <a:t>+2</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p>
                      <a:pPr marL="0" lvl="0" indent="0" algn="ctr">
                        <a:buNone/>
                      </a:pPr>
                      <a:endParaRPr lang="en-US" altLang="zh-CN" sz="2100" b="1">
                        <a:solidFill>
                          <a:srgbClr val="0000FF"/>
                        </a:solidFill>
                        <a:latin typeface="宋体" panose="02010600030101010101" pitchFamily="2" charset="-122"/>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zh-CN" altLang="en-US" sz="2100" b="1">
                          <a:solidFill>
                            <a:srgbClr val="0000FF"/>
                          </a:solidFill>
                          <a:latin typeface="宋体" panose="02010600030101010101" pitchFamily="2" charset="-122"/>
                          <a:cs typeface="宋体" panose="02010600030101010101" pitchFamily="2" charset="-122"/>
                        </a:rPr>
                        <a:t>硅</a:t>
                      </a:r>
                      <a:r>
                        <a:rPr lang="en-US" altLang="zh-CN" sz="2100" b="1">
                          <a:solidFill>
                            <a:srgbClr val="0000FF"/>
                          </a:solidFill>
                          <a:latin typeface="宋体" panose="02010600030101010101" pitchFamily="2" charset="-122"/>
                          <a:cs typeface="宋体" panose="02010600030101010101" pitchFamily="2" charset="-122"/>
                        </a:rPr>
                        <a:t> </a:t>
                      </a:r>
                      <a:endParaRPr lang="zh-CN" altLang="en-US" sz="2100" b="1">
                        <a:solidFill>
                          <a:srgbClr val="0000FF"/>
                        </a:solidFill>
                        <a:latin typeface="宋体" panose="02010600030101010101" pitchFamily="2" charset="-122"/>
                        <a:cs typeface="宋体" panose="02010600030101010101" pitchFamily="2" charset="-122"/>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chemeClr val="tx1"/>
                          </a:solidFill>
                          <a:latin typeface="宋体" panose="02010600030101010101" pitchFamily="2" charset="-122"/>
                        </a:rPr>
                        <a:t>Si</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rgbClr val="FF0000"/>
                          </a:solidFill>
                          <a:latin typeface="宋体" panose="02010600030101010101" pitchFamily="2" charset="-122"/>
                          <a:sym typeface="+mn-ea"/>
                        </a:rPr>
                        <a:t>+4</a:t>
                      </a:r>
                    </a:p>
                  </a:txBody>
                  <a:tcPr marL="51308" marR="51308" marT="25654" marB="25654">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71951">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zh-CN" altLang="en-US" sz="2100" b="1">
                          <a:solidFill>
                            <a:srgbClr val="0000FF"/>
                          </a:solidFill>
                          <a:latin typeface="宋体" panose="02010600030101010101" pitchFamily="2" charset="-122"/>
                          <a:cs typeface="宋体" panose="02010600030101010101" pitchFamily="2" charset="-122"/>
                          <a:sym typeface="+mn-ea"/>
                        </a:rPr>
                        <a:t>锌</a:t>
                      </a:r>
                      <a:endParaRPr lang="zh-CN" altLang="en-US" sz="2100" b="1">
                        <a:solidFill>
                          <a:srgbClr val="0000FF"/>
                        </a:solidFill>
                        <a:latin typeface="宋体" panose="02010600030101010101" pitchFamily="2" charset="-122"/>
                        <a:cs typeface="宋体" panose="02010600030101010101" pitchFamily="2" charset="-122"/>
                      </a:endParaRPr>
                    </a:p>
                  </a:txBody>
                  <a:tcPr marL="51308" marR="51308" marT="25654" marB="25654">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chemeClr val="tx1"/>
                          </a:solidFill>
                          <a:latin typeface="宋体" panose="02010600030101010101" pitchFamily="2" charset="-122"/>
                          <a:sym typeface="+mn-ea"/>
                        </a:rPr>
                        <a:t>Zn</a:t>
                      </a:r>
                      <a:r>
                        <a:rPr lang="en-US" altLang="zh-CN" sz="2100" b="1">
                          <a:solidFill>
                            <a:schemeClr val="tx1"/>
                          </a:solidFill>
                          <a:latin typeface="宋体" panose="02010600030101010101" pitchFamily="2" charset="-122"/>
                        </a:rPr>
                        <a:t> </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rgbClr val="FF0000"/>
                          </a:solidFill>
                          <a:latin typeface="宋体" panose="02010600030101010101" pitchFamily="2" charset="-122"/>
                          <a:sym typeface="+mn-ea"/>
                        </a:rPr>
                        <a:t>+2</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p>
                      <a:pPr marL="0" lvl="0" indent="0" algn="ctr">
                        <a:buNone/>
                      </a:pPr>
                      <a:endParaRPr lang="en-US" altLang="zh-CN" sz="2100" b="1">
                        <a:solidFill>
                          <a:srgbClr val="0000FF"/>
                        </a:solidFill>
                        <a:latin typeface="宋体" panose="02010600030101010101" pitchFamily="2" charset="-122"/>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zh-CN" altLang="en-US" sz="2100" b="1">
                          <a:solidFill>
                            <a:srgbClr val="0000FF"/>
                          </a:solidFill>
                          <a:latin typeface="宋体" panose="02010600030101010101" pitchFamily="2" charset="-122"/>
                          <a:cs typeface="宋体" panose="02010600030101010101" pitchFamily="2" charset="-122"/>
                          <a:sym typeface="+mn-ea"/>
                        </a:rPr>
                        <a:t>氮</a:t>
                      </a:r>
                      <a:r>
                        <a:rPr lang="en-US" altLang="zh-CN" sz="2100" b="1">
                          <a:solidFill>
                            <a:srgbClr val="0000FF"/>
                          </a:solidFill>
                          <a:latin typeface="宋体" panose="02010600030101010101" pitchFamily="2" charset="-122"/>
                          <a:cs typeface="宋体" panose="02010600030101010101" pitchFamily="2" charset="-122"/>
                        </a:rPr>
                        <a:t> </a:t>
                      </a:r>
                      <a:endParaRPr lang="zh-CN" altLang="en-US" sz="2100" b="1">
                        <a:solidFill>
                          <a:srgbClr val="0000FF"/>
                        </a:solidFill>
                        <a:latin typeface="宋体" panose="02010600030101010101" pitchFamily="2" charset="-122"/>
                        <a:cs typeface="宋体" panose="02010600030101010101" pitchFamily="2" charset="-122"/>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chemeClr val="tx1"/>
                          </a:solidFill>
                          <a:latin typeface="宋体" panose="02010600030101010101" pitchFamily="2" charset="-122"/>
                          <a:sym typeface="+mn-ea"/>
                        </a:rPr>
                        <a:t>N</a:t>
                      </a:r>
                      <a:endParaRPr lang="en-US" altLang="zh-CN" sz="2100" b="1" baseline="30000">
                        <a:solidFill>
                          <a:schemeClr val="tx1"/>
                        </a:solidFill>
                        <a:latin typeface="宋体" panose="02010600030101010101" pitchFamily="2" charset="-122"/>
                        <a:sym typeface="+mn-ea"/>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rgbClr val="FF0000"/>
                          </a:solidFill>
                          <a:latin typeface="宋体" panose="02010600030101010101" pitchFamily="2" charset="-122"/>
                          <a:sym typeface="+mn-ea"/>
                        </a:rPr>
                        <a:t>-3</a:t>
                      </a:r>
                      <a:r>
                        <a:rPr lang="zh-CN" altLang="en-US" sz="2100" b="1">
                          <a:solidFill>
                            <a:srgbClr val="FF0000"/>
                          </a:solidFill>
                          <a:latin typeface="宋体" panose="02010600030101010101" pitchFamily="2" charset="-122"/>
                          <a:sym typeface="+mn-ea"/>
                        </a:rPr>
                        <a:t>、</a:t>
                      </a:r>
                      <a:r>
                        <a:rPr lang="en-US" altLang="zh-CN" sz="2100" b="1">
                          <a:solidFill>
                            <a:srgbClr val="FF0000"/>
                          </a:solidFill>
                          <a:latin typeface="宋体" panose="02010600030101010101" pitchFamily="2" charset="-122"/>
                          <a:sym typeface="+mn-ea"/>
                        </a:rPr>
                        <a:t>+2</a:t>
                      </a:r>
                      <a:r>
                        <a:rPr lang="zh-CN" altLang="en-US" sz="2100" b="1">
                          <a:solidFill>
                            <a:srgbClr val="FF0000"/>
                          </a:solidFill>
                          <a:latin typeface="宋体" panose="02010600030101010101" pitchFamily="2" charset="-122"/>
                          <a:sym typeface="+mn-ea"/>
                        </a:rPr>
                        <a:t>、</a:t>
                      </a:r>
                      <a:r>
                        <a:rPr lang="en-US" altLang="zh-CN" sz="2100" b="1">
                          <a:solidFill>
                            <a:srgbClr val="FF0000"/>
                          </a:solidFill>
                          <a:latin typeface="宋体" panose="02010600030101010101" pitchFamily="2" charset="-122"/>
                          <a:sym typeface="+mn-ea"/>
                        </a:rPr>
                        <a:t>+3</a:t>
                      </a:r>
                      <a:r>
                        <a:rPr lang="zh-CN" altLang="en-US" sz="2100" b="1">
                          <a:solidFill>
                            <a:srgbClr val="FF0000"/>
                          </a:solidFill>
                          <a:latin typeface="宋体" panose="02010600030101010101" pitchFamily="2" charset="-122"/>
                          <a:sym typeface="+mn-ea"/>
                        </a:rPr>
                        <a:t>、</a:t>
                      </a:r>
                      <a:r>
                        <a:rPr lang="en-US" altLang="zh-CN" sz="2100" b="1">
                          <a:solidFill>
                            <a:srgbClr val="FF0000"/>
                          </a:solidFill>
                          <a:latin typeface="宋体" panose="02010600030101010101" pitchFamily="2" charset="-122"/>
                          <a:sym typeface="+mn-ea"/>
                        </a:rPr>
                        <a:t>+4</a:t>
                      </a:r>
                      <a:r>
                        <a:rPr lang="zh-CN" altLang="en-US" sz="2100" b="1">
                          <a:solidFill>
                            <a:srgbClr val="FF0000"/>
                          </a:solidFill>
                          <a:latin typeface="宋体" panose="02010600030101010101" pitchFamily="2" charset="-122"/>
                          <a:sym typeface="+mn-ea"/>
                        </a:rPr>
                        <a:t>、</a:t>
                      </a:r>
                      <a:r>
                        <a:rPr lang="en-US" altLang="zh-CN" sz="2100" b="1">
                          <a:solidFill>
                            <a:srgbClr val="FF0000"/>
                          </a:solidFill>
                          <a:latin typeface="宋体" panose="02010600030101010101" pitchFamily="2" charset="-122"/>
                          <a:sym typeface="+mn-ea"/>
                        </a:rPr>
                        <a:t>+5</a:t>
                      </a:r>
                    </a:p>
                  </a:txBody>
                  <a:tcPr marL="51308" marR="51308" marT="25654" marB="25654">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72428">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zh-CN" altLang="en-US" sz="2100" b="1">
                          <a:solidFill>
                            <a:srgbClr val="0000FF"/>
                          </a:solidFill>
                          <a:latin typeface="宋体" panose="02010600030101010101" pitchFamily="2" charset="-122"/>
                          <a:cs typeface="宋体" panose="02010600030101010101" pitchFamily="2" charset="-122"/>
                        </a:rPr>
                        <a:t>钡</a:t>
                      </a:r>
                    </a:p>
                  </a:txBody>
                  <a:tcPr marL="51308" marR="51308" marT="25654" marB="25654">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chemeClr val="tx1"/>
                          </a:solidFill>
                          <a:latin typeface="宋体" panose="02010600030101010101" pitchFamily="2" charset="-122"/>
                        </a:rPr>
                        <a:t>Ba</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rgbClr val="FF0000"/>
                          </a:solidFill>
                          <a:latin typeface="宋体" panose="02010600030101010101" pitchFamily="2" charset="-122"/>
                        </a:rPr>
                        <a:t>+2</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p>
                      <a:pPr marL="0" lvl="0" indent="0" algn="ctr">
                        <a:buNone/>
                      </a:pPr>
                      <a:endParaRPr lang="en-US" altLang="zh-CN" sz="2100" b="1">
                        <a:solidFill>
                          <a:srgbClr val="0000FF"/>
                        </a:solidFill>
                        <a:latin typeface="宋体" panose="02010600030101010101" pitchFamily="2" charset="-122"/>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zh-CN" altLang="en-US" sz="2100" b="1">
                          <a:solidFill>
                            <a:srgbClr val="0000FF"/>
                          </a:solidFill>
                          <a:latin typeface="宋体" panose="02010600030101010101" pitchFamily="2" charset="-122"/>
                          <a:cs typeface="宋体" panose="02010600030101010101" pitchFamily="2" charset="-122"/>
                        </a:rPr>
                        <a:t>磷</a:t>
                      </a:r>
                      <a:r>
                        <a:rPr lang="en-US" altLang="zh-CN" sz="2100" b="1">
                          <a:solidFill>
                            <a:srgbClr val="0000FF"/>
                          </a:solidFill>
                          <a:latin typeface="宋体" panose="02010600030101010101" pitchFamily="2" charset="-122"/>
                          <a:cs typeface="宋体" panose="02010600030101010101" pitchFamily="2" charset="-122"/>
                        </a:rPr>
                        <a:t> </a:t>
                      </a:r>
                      <a:endParaRPr lang="zh-CN" altLang="en-US" sz="2100" b="1">
                        <a:solidFill>
                          <a:srgbClr val="0000FF"/>
                        </a:solidFill>
                        <a:latin typeface="宋体" panose="02010600030101010101" pitchFamily="2" charset="-122"/>
                        <a:cs typeface="宋体" panose="02010600030101010101" pitchFamily="2" charset="-122"/>
                      </a:endParaRP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chemeClr val="tx1"/>
                          </a:solidFill>
                          <a:latin typeface="宋体" panose="02010600030101010101" pitchFamily="2" charset="-122"/>
                        </a:rPr>
                        <a:t>P</a:t>
                      </a:r>
                    </a:p>
                  </a:txBody>
                  <a:tcPr marL="51308" marR="51308" marT="25654" marB="25654">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buNone/>
                      </a:pPr>
                      <a:r>
                        <a:rPr lang="en-US" altLang="zh-CN" sz="2100" b="1">
                          <a:solidFill>
                            <a:srgbClr val="FF0000"/>
                          </a:solidFill>
                          <a:latin typeface="宋体" panose="02010600030101010101" pitchFamily="2" charset="-122"/>
                          <a:sym typeface="+mn-ea"/>
                        </a:rPr>
                        <a:t>-3</a:t>
                      </a:r>
                      <a:r>
                        <a:rPr lang="zh-CN" altLang="en-US" sz="2100" b="1">
                          <a:solidFill>
                            <a:srgbClr val="FF0000"/>
                          </a:solidFill>
                          <a:latin typeface="宋体" panose="02010600030101010101" pitchFamily="2" charset="-122"/>
                          <a:sym typeface="+mn-ea"/>
                        </a:rPr>
                        <a:t>、</a:t>
                      </a:r>
                      <a:r>
                        <a:rPr lang="en-US" altLang="zh-CN" sz="2100" b="1">
                          <a:solidFill>
                            <a:srgbClr val="FF0000"/>
                          </a:solidFill>
                          <a:latin typeface="宋体" panose="02010600030101010101" pitchFamily="2" charset="-122"/>
                        </a:rPr>
                        <a:t>+3</a:t>
                      </a:r>
                      <a:r>
                        <a:rPr lang="zh-CN" altLang="en-US" sz="2100" b="1">
                          <a:solidFill>
                            <a:srgbClr val="FF0000"/>
                          </a:solidFill>
                          <a:latin typeface="宋体" panose="02010600030101010101" pitchFamily="2" charset="-122"/>
                        </a:rPr>
                        <a:t>、</a:t>
                      </a:r>
                      <a:r>
                        <a:rPr lang="en-US" altLang="zh-CN" sz="2100" b="1">
                          <a:solidFill>
                            <a:srgbClr val="FF0000"/>
                          </a:solidFill>
                          <a:latin typeface="宋体" panose="02010600030101010101" pitchFamily="2" charset="-122"/>
                        </a:rPr>
                        <a:t>+5</a:t>
                      </a:r>
                    </a:p>
                  </a:txBody>
                  <a:tcPr marL="51308" marR="51308" marT="25654" marB="25654">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54100586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5210"/>
                                        </p:tgtEl>
                                        <p:attrNameLst>
                                          <p:attrName>style.visibility</p:attrName>
                                        </p:attrNameLst>
                                      </p:cBhvr>
                                      <p:to>
                                        <p:strVal val="visible"/>
                                      </p:to>
                                    </p:set>
                                    <p:animEffect transition="in" filter="barn(inVertical)">
                                      <p:cBhvr>
                                        <p:cTn id="12" dur="500"/>
                                        <p:tgtEl>
                                          <p:spTgt spid="52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8435" name="Text Box 4"/>
          <p:cNvSpPr txBox="1"/>
          <p:nvPr/>
        </p:nvSpPr>
        <p:spPr>
          <a:xfrm>
            <a:off x="377190" y="574357"/>
            <a:ext cx="3028474" cy="391478"/>
          </a:xfrm>
          <a:prstGeom prst="rect">
            <a:avLst/>
          </a:prstGeom>
          <a:noFill/>
          <a:ln w="9525">
            <a:noFill/>
          </a:ln>
        </p:spPr>
        <p:txBody>
          <a:bodyPr wrap="square" lIns="68580" tIns="34290" rIns="68580" bIns="34290" anchor="t">
            <a:spAutoFit/>
          </a:bodyPr>
          <a:lstStyle/>
          <a:p>
            <a:pPr>
              <a:spcBef>
                <a:spcPct val="50000"/>
              </a:spcBef>
              <a:buFont typeface="Arial" panose="020B0604020202020204" pitchFamily="34" charset="0"/>
            </a:pPr>
            <a:r>
              <a:rPr lang="en-US" altLang="zh-CN" sz="2100" b="1">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rPr>
              <a:t>化合价的表示方法</a:t>
            </a:r>
          </a:p>
        </p:txBody>
      </p:sp>
      <p:grpSp>
        <p:nvGrpSpPr>
          <p:cNvPr id="5" name="Group 8"/>
          <p:cNvGrpSpPr/>
          <p:nvPr/>
        </p:nvGrpSpPr>
        <p:grpSpPr>
          <a:xfrm>
            <a:off x="3121582" y="498634"/>
            <a:ext cx="3240881" cy="716757"/>
            <a:chOff x="0" y="110"/>
            <a:chExt cx="2041" cy="602"/>
          </a:xfrm>
        </p:grpSpPr>
        <p:grpSp>
          <p:nvGrpSpPr>
            <p:cNvPr id="19463" name="Group 9"/>
            <p:cNvGrpSpPr/>
            <p:nvPr/>
          </p:nvGrpSpPr>
          <p:grpSpPr>
            <a:xfrm>
              <a:off x="0" y="110"/>
              <a:ext cx="1327" cy="602"/>
              <a:chOff x="0" y="65"/>
              <a:chExt cx="1327" cy="602"/>
            </a:xfrm>
          </p:grpSpPr>
          <p:sp>
            <p:nvSpPr>
              <p:cNvPr id="19464" name="Text Box 39"/>
              <p:cNvSpPr txBox="1"/>
              <p:nvPr/>
            </p:nvSpPr>
            <p:spPr>
              <a:xfrm>
                <a:off x="82" y="309"/>
                <a:ext cx="201" cy="349"/>
              </a:xfrm>
              <a:prstGeom prst="rect">
                <a:avLst/>
              </a:prstGeom>
              <a:noFill/>
              <a:ln w="9525">
                <a:noFill/>
              </a:ln>
            </p:spPr>
            <p:txBody>
              <a:bodyPr wrap="none" anchor="t">
                <a:spAutoFit/>
              </a:bodyPr>
              <a:lstStyle/>
              <a:p>
                <a:pPr>
                  <a:buFont typeface="Arial" panose="020B0604020202020204" pitchFamily="34" charset="0"/>
                </a:pPr>
                <a:r>
                  <a:rPr lang="en-US" altLang="zh-CN" sz="2100">
                    <a:latin typeface="宋体" panose="02010600030101010101" pitchFamily="2" charset="-122"/>
                    <a:ea typeface="宋体" panose="02010600030101010101" pitchFamily="2" charset="-122"/>
                  </a:rPr>
                  <a:t>R</a:t>
                </a:r>
              </a:p>
            </p:txBody>
          </p:sp>
          <p:sp>
            <p:nvSpPr>
              <p:cNvPr id="19465" name="Text Box 40"/>
              <p:cNvSpPr txBox="1"/>
              <p:nvPr/>
            </p:nvSpPr>
            <p:spPr>
              <a:xfrm>
                <a:off x="0" y="65"/>
                <a:ext cx="997" cy="349"/>
              </a:xfrm>
              <a:prstGeom prst="rect">
                <a:avLst/>
              </a:prstGeom>
              <a:noFill/>
              <a:ln w="9525">
                <a:noFill/>
              </a:ln>
            </p:spPr>
            <p:txBody>
              <a:bodyPr anchor="t">
                <a:spAutoFit/>
              </a:bodyPr>
              <a:lstStyle/>
              <a:p>
                <a:pPr>
                  <a:buFont typeface="Arial" panose="020B0604020202020204" pitchFamily="34" charset="0"/>
                </a:pPr>
                <a:r>
                  <a:rPr lang="en-US" altLang="zh-CN" sz="2100">
                    <a:solidFill>
                      <a:srgbClr val="FF0000"/>
                    </a:solidFill>
                    <a:latin typeface="宋体" panose="02010600030101010101" pitchFamily="2" charset="-122"/>
                    <a:ea typeface="宋体" panose="02010600030101010101" pitchFamily="2" charset="-122"/>
                  </a:rPr>
                  <a:t>+n</a:t>
                </a:r>
              </a:p>
            </p:txBody>
          </p:sp>
          <p:sp>
            <p:nvSpPr>
              <p:cNvPr id="19466" name="Text Box 41"/>
              <p:cNvSpPr txBox="1"/>
              <p:nvPr/>
            </p:nvSpPr>
            <p:spPr>
              <a:xfrm>
                <a:off x="1126" y="318"/>
                <a:ext cx="201" cy="349"/>
              </a:xfrm>
              <a:prstGeom prst="rect">
                <a:avLst/>
              </a:prstGeom>
              <a:noFill/>
              <a:ln w="9525">
                <a:noFill/>
              </a:ln>
            </p:spPr>
            <p:txBody>
              <a:bodyPr wrap="none" anchor="t">
                <a:spAutoFit/>
              </a:bodyPr>
              <a:lstStyle/>
              <a:p>
                <a:pPr>
                  <a:buFont typeface="Arial" panose="020B0604020202020204" pitchFamily="34" charset="0"/>
                </a:pPr>
                <a:r>
                  <a:rPr lang="en-US" altLang="zh-CN" sz="2100">
                    <a:latin typeface="宋体" panose="02010600030101010101" pitchFamily="2" charset="-122"/>
                    <a:ea typeface="宋体" panose="02010600030101010101" pitchFamily="2" charset="-122"/>
                  </a:rPr>
                  <a:t>R</a:t>
                </a:r>
              </a:p>
            </p:txBody>
          </p:sp>
        </p:grpSp>
        <p:sp>
          <p:nvSpPr>
            <p:cNvPr id="19467" name="Text Box 42"/>
            <p:cNvSpPr txBox="1"/>
            <p:nvPr/>
          </p:nvSpPr>
          <p:spPr>
            <a:xfrm>
              <a:off x="1044" y="110"/>
              <a:ext cx="997" cy="349"/>
            </a:xfrm>
            <a:prstGeom prst="rect">
              <a:avLst/>
            </a:prstGeom>
            <a:noFill/>
            <a:ln w="9525">
              <a:noFill/>
            </a:ln>
          </p:spPr>
          <p:txBody>
            <a:bodyPr anchor="t">
              <a:spAutoFit/>
            </a:bodyPr>
            <a:lstStyle/>
            <a:p>
              <a:pPr>
                <a:buFont typeface="Arial" panose="020B0604020202020204" pitchFamily="34" charset="0"/>
              </a:pPr>
              <a:r>
                <a:rPr lang="en-US" altLang="zh-CN" sz="2100">
                  <a:solidFill>
                    <a:srgbClr val="FF0000"/>
                  </a:solidFill>
                  <a:latin typeface="宋体" panose="02010600030101010101" pitchFamily="2" charset="-122"/>
                  <a:ea typeface="宋体" panose="02010600030101010101" pitchFamily="2" charset="-122"/>
                </a:rPr>
                <a:t>-n</a:t>
              </a:r>
            </a:p>
          </p:txBody>
        </p:sp>
      </p:grpSp>
      <p:sp>
        <p:nvSpPr>
          <p:cNvPr id="26626" name="Text Box 2"/>
          <p:cNvSpPr txBox="1">
            <a:spLocks noChangeArrowheads="1"/>
          </p:cNvSpPr>
          <p:nvPr/>
        </p:nvSpPr>
        <p:spPr bwMode="auto">
          <a:xfrm>
            <a:off x="377190" y="1192054"/>
            <a:ext cx="3261360" cy="291465"/>
          </a:xfrm>
          <a:prstGeom prst="rect">
            <a:avLst/>
          </a:prstGeom>
          <a:noFill/>
          <a:ln w="9525">
            <a:noFill/>
            <a:miter lim="800000"/>
          </a:ln>
        </p:spPr>
        <p:txBody>
          <a:bodyPr lIns="68580" tIns="34290" rIns="68580" bIns="34290" anchor="ctr"/>
          <a:lstStyle/>
          <a:p>
            <a:pPr fontAlgn="auto">
              <a:lnSpc>
                <a:spcPct val="130000"/>
              </a:lnSpc>
              <a:buFont typeface="Arial" panose="020B0604020202020204" pitchFamily="34" charset="0"/>
            </a:pPr>
            <a:r>
              <a:rPr lang="en-US" sz="2100" b="1" noProof="1">
                <a:solidFill>
                  <a:srgbClr val="FF0000"/>
                </a:solidFill>
                <a:latin typeface="宋体" panose="02010600030101010101" pitchFamily="2" charset="-122"/>
                <a:ea typeface="宋体" panose="02010600030101010101" pitchFamily="2" charset="-122"/>
                <a:cs typeface="宋体" panose="02010600030101010101" pitchFamily="2" charset="-122"/>
              </a:rPr>
              <a:t>4.</a:t>
            </a:r>
            <a:r>
              <a:rPr lang="zh-CN" altLang="en-US" sz="2100" b="1" noProof="1">
                <a:solidFill>
                  <a:srgbClr val="FF0000"/>
                </a:solidFill>
                <a:latin typeface="宋体" panose="02010600030101010101" pitchFamily="2" charset="-122"/>
                <a:ea typeface="宋体" panose="02010600030101010101" pitchFamily="2" charset="-122"/>
                <a:cs typeface="宋体" panose="02010600030101010101" pitchFamily="2" charset="-122"/>
              </a:rPr>
              <a:t>化合价的一般规律</a:t>
            </a:r>
          </a:p>
        </p:txBody>
      </p:sp>
      <p:sp>
        <p:nvSpPr>
          <p:cNvPr id="48131" name="矩形 48130"/>
          <p:cNvSpPr>
            <a:spLocks noChangeArrowheads="1"/>
          </p:cNvSpPr>
          <p:nvPr/>
        </p:nvSpPr>
        <p:spPr bwMode="auto">
          <a:xfrm>
            <a:off x="434341" y="1572577"/>
            <a:ext cx="8129111" cy="3427095"/>
          </a:xfrm>
          <a:prstGeom prst="rect">
            <a:avLst/>
          </a:prstGeom>
          <a:noFill/>
          <a:ln w="9525">
            <a:noFill/>
            <a:miter lim="800000"/>
          </a:ln>
        </p:spPr>
        <p:txBody>
          <a:bodyPr wrap="square" lIns="68580" tIns="34290" rIns="68580" bIns="34290" anchor="ctr">
            <a:spAutoFit/>
          </a:bodyPr>
          <a:lstStyle/>
          <a:p>
            <a:pPr eaLnBrk="0" fontAlgn="auto" hangingPunct="0">
              <a:lnSpc>
                <a:spcPct val="130000"/>
              </a:lnSpc>
            </a:pPr>
            <a:r>
              <a:rPr lang="en-US" altLang="zh-CN"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在化合物中，金属元素、氢元素表现出</a:t>
            </a:r>
            <a:r>
              <a:rPr lang="en-US" altLang="zh-CN" sz="2100">
                <a:latin typeface="宋体" panose="02010600030101010101" pitchFamily="2" charset="-122"/>
                <a:ea typeface="宋体" panose="02010600030101010101" pitchFamily="2" charset="-122"/>
                <a:cs typeface="宋体" panose="02010600030101010101" pitchFamily="2" charset="-122"/>
              </a:rPr>
              <a:t>________</a:t>
            </a:r>
            <a:r>
              <a:rPr lang="zh-CN" altLang="en-US" sz="2100">
                <a:latin typeface="宋体" panose="02010600030101010101" pitchFamily="2" charset="-122"/>
                <a:ea typeface="宋体" panose="02010600030101010101" pitchFamily="2" charset="-122"/>
                <a:cs typeface="宋体" panose="02010600030101010101" pitchFamily="2" charset="-122"/>
              </a:rPr>
              <a:t>价，非金属元素有正价也有负价。</a:t>
            </a:r>
          </a:p>
          <a:p>
            <a:pPr eaLnBrk="0" fontAlgn="auto" hangingPunct="0">
              <a:lnSpc>
                <a:spcPct val="130000"/>
              </a:lnSpc>
            </a:pPr>
            <a:r>
              <a:rPr lang="en-US" altLang="zh-CN"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在化合物中，各元素的正负化合价的代数和为</a:t>
            </a:r>
            <a:r>
              <a:rPr lang="en-US" altLang="zh-CN" sz="2100">
                <a:latin typeface="宋体" panose="02010600030101010101" pitchFamily="2" charset="-122"/>
                <a:ea typeface="宋体" panose="02010600030101010101" pitchFamily="2" charset="-122"/>
                <a:cs typeface="宋体" panose="02010600030101010101" pitchFamily="2" charset="-122"/>
              </a:rPr>
              <a:t>________</a:t>
            </a:r>
            <a:r>
              <a:rPr lang="zh-CN" altLang="en-US" sz="2100">
                <a:latin typeface="宋体" panose="02010600030101010101" pitchFamily="2" charset="-122"/>
                <a:ea typeface="宋体" panose="02010600030101010101" pitchFamily="2" charset="-122"/>
                <a:cs typeface="宋体" panose="02010600030101010101" pitchFamily="2" charset="-122"/>
              </a:rPr>
              <a:t>。</a:t>
            </a:r>
          </a:p>
          <a:p>
            <a:pPr eaLnBrk="0" fontAlgn="auto" hangingPunct="0">
              <a:lnSpc>
                <a:spcPct val="130000"/>
              </a:lnSpc>
            </a:pPr>
            <a:r>
              <a:rPr lang="en-US" altLang="zh-CN" sz="21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单质中元素的化合价为</a:t>
            </a:r>
            <a:r>
              <a:rPr lang="en-US" altLang="zh-CN" sz="2100">
                <a:latin typeface="宋体" panose="02010600030101010101" pitchFamily="2" charset="-122"/>
                <a:ea typeface="宋体" panose="02010600030101010101" pitchFamily="2" charset="-122"/>
                <a:cs typeface="宋体" panose="02010600030101010101" pitchFamily="2" charset="-122"/>
              </a:rPr>
              <a:t>________</a:t>
            </a:r>
            <a:r>
              <a:rPr lang="zh-CN" altLang="en-US" sz="2100">
                <a:latin typeface="宋体" panose="02010600030101010101" pitchFamily="2" charset="-122"/>
                <a:ea typeface="宋体" panose="02010600030101010101" pitchFamily="2" charset="-122"/>
                <a:cs typeface="宋体" panose="02010600030101010101" pitchFamily="2" charset="-122"/>
              </a:rPr>
              <a:t>。</a:t>
            </a:r>
          </a:p>
          <a:p>
            <a:pPr eaLnBrk="0" fontAlgn="auto" hangingPunct="0">
              <a:lnSpc>
                <a:spcPct val="130000"/>
              </a:lnSpc>
            </a:pPr>
            <a:r>
              <a:rPr lang="en-US" altLang="zh-CN" sz="2100">
                <a:latin typeface="宋体" panose="02010600030101010101" pitchFamily="2" charset="-122"/>
                <a:ea typeface="宋体" panose="02010600030101010101" pitchFamily="2" charset="-122"/>
                <a:cs typeface="宋体" panose="02010600030101010101" pitchFamily="2" charset="-122"/>
              </a:rPr>
              <a:t>(4)</a:t>
            </a:r>
            <a:r>
              <a:rPr lang="zh-CN" altLang="en-US" sz="2100">
                <a:latin typeface="宋体" panose="02010600030101010101" pitchFamily="2" charset="-122"/>
                <a:ea typeface="宋体" panose="02010600030101010101" pitchFamily="2" charset="-122"/>
                <a:cs typeface="宋体" panose="02010600030101010101" pitchFamily="2" charset="-122"/>
              </a:rPr>
              <a:t>有些元素在化合物中表现出多种化合价。例如，铁元素有</a:t>
            </a:r>
            <a:r>
              <a:rPr lang="en-US" altLang="zh-CN" sz="2100">
                <a:latin typeface="宋体" panose="02010600030101010101" pitchFamily="2" charset="-122"/>
                <a:ea typeface="宋体" panose="02010600030101010101" pitchFamily="2" charset="-122"/>
                <a:cs typeface="宋体" panose="02010600030101010101" pitchFamily="2" charset="-122"/>
              </a:rPr>
              <a:t>________</a:t>
            </a:r>
            <a:r>
              <a:rPr lang="zh-CN" altLang="en-US" sz="2100">
                <a:latin typeface="宋体" panose="02010600030101010101" pitchFamily="2" charset="-122"/>
                <a:ea typeface="宋体" panose="02010600030101010101" pitchFamily="2" charset="-122"/>
                <a:cs typeface="宋体" panose="02010600030101010101" pitchFamily="2" charset="-122"/>
              </a:rPr>
              <a:t>价和</a:t>
            </a:r>
            <a:r>
              <a:rPr lang="en-US" altLang="zh-CN" sz="2100">
                <a:latin typeface="宋体" panose="02010600030101010101" pitchFamily="2" charset="-122"/>
                <a:ea typeface="宋体" panose="02010600030101010101" pitchFamily="2" charset="-122"/>
                <a:cs typeface="宋体" panose="02010600030101010101" pitchFamily="2" charset="-122"/>
              </a:rPr>
              <a:t>________</a:t>
            </a:r>
            <a:r>
              <a:rPr lang="zh-CN" altLang="en-US" sz="2100">
                <a:latin typeface="宋体" panose="02010600030101010101" pitchFamily="2" charset="-122"/>
                <a:ea typeface="宋体" panose="02010600030101010101" pitchFamily="2" charset="-122"/>
                <a:cs typeface="宋体" panose="02010600030101010101" pitchFamily="2" charset="-122"/>
              </a:rPr>
              <a:t>价。</a:t>
            </a:r>
          </a:p>
          <a:p>
            <a:pPr eaLnBrk="0" fontAlgn="auto" hangingPunct="0">
              <a:lnSpc>
                <a:spcPct val="130000"/>
              </a:lnSpc>
            </a:pPr>
            <a:r>
              <a:rPr lang="en-US" altLang="zh-CN" sz="2100">
                <a:latin typeface="宋体" panose="02010600030101010101" pitchFamily="2" charset="-122"/>
                <a:ea typeface="宋体" panose="02010600030101010101" pitchFamily="2" charset="-122"/>
                <a:cs typeface="宋体" panose="02010600030101010101" pitchFamily="2" charset="-122"/>
              </a:rPr>
              <a:t>(5)</a:t>
            </a:r>
            <a:r>
              <a:rPr lang="zh-CN" altLang="en-US" sz="2100">
                <a:latin typeface="宋体" panose="02010600030101010101" pitchFamily="2" charset="-122"/>
                <a:ea typeface="宋体" panose="02010600030101010101" pitchFamily="2" charset="-122"/>
                <a:cs typeface="宋体" panose="02010600030101010101" pitchFamily="2" charset="-122"/>
              </a:rPr>
              <a:t>某些原子团也表现出一定的化合价。例如，硝酸根：</a:t>
            </a:r>
            <a:r>
              <a:rPr lang="en-US" altLang="zh-CN" sz="2100">
                <a:latin typeface="宋体" panose="02010600030101010101" pitchFamily="2" charset="-122"/>
                <a:ea typeface="宋体" panose="02010600030101010101" pitchFamily="2" charset="-122"/>
                <a:cs typeface="宋体" panose="02010600030101010101" pitchFamily="2" charset="-122"/>
              </a:rPr>
              <a:t>________</a:t>
            </a:r>
          </a:p>
          <a:p>
            <a:pPr eaLnBrk="0" fontAlgn="auto" hangingPunct="0">
              <a:lnSpc>
                <a:spcPct val="130000"/>
              </a:lnSpc>
            </a:pPr>
            <a:r>
              <a:rPr lang="zh-CN" altLang="en-US" sz="2100">
                <a:latin typeface="宋体" panose="02010600030101010101" pitchFamily="2" charset="-122"/>
                <a:ea typeface="宋体" panose="02010600030101010101" pitchFamily="2" charset="-122"/>
                <a:cs typeface="宋体" panose="02010600030101010101" pitchFamily="2" charset="-122"/>
              </a:rPr>
              <a:t>价</a:t>
            </a:r>
            <a:r>
              <a:rPr lang="zh-CN" altLang="en-US" sz="2100">
                <a:latin typeface="宋体" panose="02010600030101010101" pitchFamily="2" charset="-122"/>
                <a:ea typeface="宋体" panose="02010600030101010101" pitchFamily="2" charset="-122"/>
                <a:cs typeface="宋体" panose="02010600030101010101" pitchFamily="2" charset="-122"/>
              </a:rPr>
              <a:t>；铵根：</a:t>
            </a:r>
            <a:r>
              <a:rPr lang="en-US" altLang="zh-CN" sz="2100">
                <a:latin typeface="宋体" panose="02010600030101010101" pitchFamily="2" charset="-122"/>
                <a:ea typeface="宋体" panose="02010600030101010101" pitchFamily="2" charset="-122"/>
                <a:cs typeface="宋体" panose="02010600030101010101" pitchFamily="2" charset="-122"/>
              </a:rPr>
              <a:t>________</a:t>
            </a:r>
            <a:r>
              <a:rPr lang="zh-CN" altLang="en-US" sz="2100">
                <a:latin typeface="宋体" panose="02010600030101010101" pitchFamily="2" charset="-122"/>
                <a:ea typeface="宋体" panose="02010600030101010101" pitchFamily="2" charset="-122"/>
                <a:cs typeface="宋体" panose="02010600030101010101" pitchFamily="2" charset="-122"/>
              </a:rPr>
              <a:t>价。 </a:t>
            </a:r>
          </a:p>
        </p:txBody>
      </p:sp>
      <p:sp>
        <p:nvSpPr>
          <p:cNvPr id="48132" name="矩形 48131"/>
          <p:cNvSpPr>
            <a:spLocks noChangeArrowheads="1"/>
          </p:cNvSpPr>
          <p:nvPr/>
        </p:nvSpPr>
        <p:spPr bwMode="auto">
          <a:xfrm>
            <a:off x="5631376" y="1482880"/>
            <a:ext cx="544060" cy="489365"/>
          </a:xfrm>
          <a:prstGeom prst="rect">
            <a:avLst/>
          </a:prstGeom>
          <a:noFill/>
          <a:ln w="9525">
            <a:noFill/>
            <a:miter lim="800000"/>
          </a:ln>
        </p:spPr>
        <p:txBody>
          <a:bodyPr wrap="none" lIns="68580" tIns="34290" rIns="68580" bIns="34290" anchor="ctr">
            <a:spAutoFit/>
          </a:bodyPr>
          <a:lstStyle/>
          <a:p>
            <a:pPr eaLnBrk="0" fontAlgn="auto" hangingPunct="0">
              <a:lnSpc>
                <a:spcPct val="130000"/>
              </a:lnSpc>
            </a:pP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rPr>
              <a:t>正</a:t>
            </a:r>
            <a:r>
              <a:rPr lang="zh-CN" altLang="en-US" sz="2100">
                <a:solidFill>
                  <a:srgbClr val="FF0000"/>
                </a:solidFill>
                <a:latin typeface="宋体" panose="02010600030101010101" pitchFamily="2" charset="-122"/>
                <a:ea typeface="宋体" panose="02010600030101010101" pitchFamily="2" charset="-122"/>
                <a:cs typeface="宋体" panose="02010600030101010101" pitchFamily="2" charset="-122"/>
              </a:rPr>
              <a:t> </a:t>
            </a:r>
          </a:p>
        </p:txBody>
      </p:sp>
      <p:sp>
        <p:nvSpPr>
          <p:cNvPr id="48133" name="矩形 48132"/>
          <p:cNvSpPr>
            <a:spLocks noChangeArrowheads="1"/>
          </p:cNvSpPr>
          <p:nvPr/>
        </p:nvSpPr>
        <p:spPr bwMode="auto">
          <a:xfrm>
            <a:off x="6617837" y="2327160"/>
            <a:ext cx="544060" cy="489365"/>
          </a:xfrm>
          <a:prstGeom prst="rect">
            <a:avLst/>
          </a:prstGeom>
          <a:noFill/>
          <a:ln w="9525">
            <a:noFill/>
            <a:miter lim="800000"/>
          </a:ln>
        </p:spPr>
        <p:txBody>
          <a:bodyPr wrap="none" lIns="68580" tIns="34290" rIns="68580" bIns="34290" anchor="ctr">
            <a:spAutoFit/>
          </a:bodyPr>
          <a:lstStyle/>
          <a:p>
            <a:pPr eaLnBrk="0" fontAlgn="auto" hangingPunct="0">
              <a:lnSpc>
                <a:spcPct val="130000"/>
              </a:lnSpc>
            </a:pP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rPr>
              <a:t>零</a:t>
            </a:r>
            <a:r>
              <a:rPr lang="zh-CN" altLang="en-US" sz="2100">
                <a:solidFill>
                  <a:srgbClr val="FF0000"/>
                </a:solidFill>
                <a:latin typeface="宋体" panose="02010600030101010101" pitchFamily="2" charset="-122"/>
                <a:ea typeface="宋体" panose="02010600030101010101" pitchFamily="2" charset="-122"/>
                <a:cs typeface="宋体" panose="02010600030101010101" pitchFamily="2" charset="-122"/>
              </a:rPr>
              <a:t> </a:t>
            </a:r>
          </a:p>
        </p:txBody>
      </p:sp>
      <p:sp>
        <p:nvSpPr>
          <p:cNvPr id="48134" name="矩形 48133"/>
          <p:cNvSpPr>
            <a:spLocks noChangeArrowheads="1"/>
          </p:cNvSpPr>
          <p:nvPr/>
        </p:nvSpPr>
        <p:spPr bwMode="auto">
          <a:xfrm>
            <a:off x="3859168" y="2815425"/>
            <a:ext cx="544060" cy="489365"/>
          </a:xfrm>
          <a:prstGeom prst="rect">
            <a:avLst/>
          </a:prstGeom>
          <a:noFill/>
          <a:ln w="9525">
            <a:noFill/>
            <a:miter lim="800000"/>
          </a:ln>
        </p:spPr>
        <p:txBody>
          <a:bodyPr wrap="none" lIns="68580" tIns="34290" rIns="68580" bIns="34290" anchor="ctr">
            <a:spAutoFit/>
          </a:bodyPr>
          <a:lstStyle/>
          <a:p>
            <a:pPr eaLnBrk="0" fontAlgn="auto" hangingPunct="0">
              <a:lnSpc>
                <a:spcPct val="130000"/>
              </a:lnSpc>
            </a:pP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rPr>
              <a:t>零</a:t>
            </a:r>
            <a:r>
              <a:rPr lang="zh-CN" altLang="en-US" sz="2100">
                <a:solidFill>
                  <a:srgbClr val="FF0000"/>
                </a:solidFill>
                <a:latin typeface="宋体" panose="02010600030101010101" pitchFamily="2" charset="-122"/>
                <a:ea typeface="宋体" panose="02010600030101010101" pitchFamily="2" charset="-122"/>
                <a:cs typeface="宋体" panose="02010600030101010101" pitchFamily="2" charset="-122"/>
              </a:rPr>
              <a:t> </a:t>
            </a:r>
          </a:p>
        </p:txBody>
      </p:sp>
      <p:sp>
        <p:nvSpPr>
          <p:cNvPr id="48135" name="矩形 48134"/>
          <p:cNvSpPr>
            <a:spLocks noChangeArrowheads="1"/>
          </p:cNvSpPr>
          <p:nvPr/>
        </p:nvSpPr>
        <p:spPr bwMode="auto">
          <a:xfrm>
            <a:off x="781149" y="3629946"/>
            <a:ext cx="681918" cy="489365"/>
          </a:xfrm>
          <a:prstGeom prst="rect">
            <a:avLst/>
          </a:prstGeom>
          <a:noFill/>
          <a:ln w="9525">
            <a:noFill/>
            <a:miter lim="800000"/>
          </a:ln>
        </p:spPr>
        <p:txBody>
          <a:bodyPr wrap="none" lIns="68580" tIns="34290" rIns="68580" bIns="34290" anchor="ctr">
            <a:spAutoFit/>
          </a:bodyPr>
          <a:lstStyle/>
          <a:p>
            <a:pPr eaLnBrk="0" fontAlgn="auto" hangingPunct="0">
              <a:lnSpc>
                <a:spcPct val="130000"/>
              </a:lnSpc>
            </a:pP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en-US" altLang="zh-CN" sz="2100" b="1">
                <a:solidFill>
                  <a:srgbClr val="FF0000"/>
                </a:solidFill>
                <a:latin typeface="宋体" panose="02010600030101010101" pitchFamily="2" charset="-122"/>
                <a:ea typeface="宋体" panose="02010600030101010101" pitchFamily="2" charset="-122"/>
                <a:cs typeface="宋体" panose="02010600030101010101" pitchFamily="2" charset="-122"/>
              </a:rPr>
              <a:t>2 </a:t>
            </a:r>
          </a:p>
        </p:txBody>
      </p:sp>
      <p:sp>
        <p:nvSpPr>
          <p:cNvPr id="48136" name="矩形 48135"/>
          <p:cNvSpPr>
            <a:spLocks noChangeArrowheads="1"/>
          </p:cNvSpPr>
          <p:nvPr/>
        </p:nvSpPr>
        <p:spPr bwMode="auto">
          <a:xfrm>
            <a:off x="2333185" y="3630075"/>
            <a:ext cx="680314" cy="489365"/>
          </a:xfrm>
          <a:prstGeom prst="rect">
            <a:avLst/>
          </a:prstGeom>
          <a:noFill/>
          <a:ln w="9525">
            <a:noFill/>
            <a:miter lim="800000"/>
          </a:ln>
        </p:spPr>
        <p:txBody>
          <a:bodyPr wrap="none" lIns="68580" tIns="34290" rIns="68580" bIns="34290" anchor="ctr">
            <a:spAutoFit/>
          </a:bodyPr>
          <a:lstStyle/>
          <a:p>
            <a:pPr eaLnBrk="0" fontAlgn="auto" hangingPunct="0">
              <a:lnSpc>
                <a:spcPct val="130000"/>
              </a:lnSpc>
            </a:pP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en-US" altLang="zh-CN" sz="2100" b="1">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en-US" altLang="zh-CN" sz="2100">
                <a:solidFill>
                  <a:srgbClr val="FF0000"/>
                </a:solidFill>
                <a:latin typeface="宋体" panose="02010600030101010101" pitchFamily="2" charset="-122"/>
                <a:ea typeface="宋体" panose="02010600030101010101" pitchFamily="2" charset="-122"/>
                <a:cs typeface="宋体" panose="02010600030101010101" pitchFamily="2" charset="-122"/>
              </a:rPr>
              <a:t> </a:t>
            </a:r>
          </a:p>
        </p:txBody>
      </p:sp>
      <p:sp>
        <p:nvSpPr>
          <p:cNvPr id="48137" name="矩形 48136"/>
          <p:cNvSpPr>
            <a:spLocks noChangeArrowheads="1"/>
          </p:cNvSpPr>
          <p:nvPr/>
        </p:nvSpPr>
        <p:spPr bwMode="auto">
          <a:xfrm>
            <a:off x="7023419" y="4117814"/>
            <a:ext cx="680314" cy="489365"/>
          </a:xfrm>
          <a:prstGeom prst="rect">
            <a:avLst/>
          </a:prstGeom>
          <a:noFill/>
          <a:ln w="9525">
            <a:noFill/>
            <a:miter lim="800000"/>
          </a:ln>
        </p:spPr>
        <p:txBody>
          <a:bodyPr wrap="none" lIns="68580" tIns="34290" rIns="68580" bIns="34290" anchor="ctr">
            <a:spAutoFit/>
          </a:bodyPr>
          <a:lstStyle/>
          <a:p>
            <a:pPr eaLnBrk="0" fontAlgn="auto" hangingPunct="0">
              <a:lnSpc>
                <a:spcPct val="130000"/>
              </a:lnSpc>
            </a:pP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en-US" altLang="zh-CN" sz="2100" b="1">
                <a:solidFill>
                  <a:srgbClr val="FF0000"/>
                </a:solidFill>
                <a:latin typeface="宋体" panose="02010600030101010101" pitchFamily="2" charset="-122"/>
                <a:ea typeface="宋体" panose="02010600030101010101" pitchFamily="2" charset="-122"/>
                <a:cs typeface="宋体" panose="02010600030101010101" pitchFamily="2" charset="-122"/>
              </a:rPr>
              <a:t>1</a:t>
            </a:r>
            <a:r>
              <a:rPr lang="en-US" altLang="zh-CN" sz="2100">
                <a:solidFill>
                  <a:srgbClr val="FF0000"/>
                </a:solidFill>
                <a:latin typeface="宋体" panose="02010600030101010101" pitchFamily="2" charset="-122"/>
                <a:ea typeface="宋体" panose="02010600030101010101" pitchFamily="2" charset="-122"/>
                <a:cs typeface="宋体" panose="02010600030101010101" pitchFamily="2" charset="-122"/>
              </a:rPr>
              <a:t> </a:t>
            </a:r>
          </a:p>
        </p:txBody>
      </p:sp>
      <p:sp>
        <p:nvSpPr>
          <p:cNvPr id="48138" name="矩形 48137"/>
          <p:cNvSpPr>
            <a:spLocks noChangeArrowheads="1"/>
          </p:cNvSpPr>
          <p:nvPr/>
        </p:nvSpPr>
        <p:spPr bwMode="auto">
          <a:xfrm>
            <a:off x="2167971" y="4511028"/>
            <a:ext cx="680314" cy="489365"/>
          </a:xfrm>
          <a:prstGeom prst="rect">
            <a:avLst/>
          </a:prstGeom>
          <a:noFill/>
          <a:ln w="9525">
            <a:noFill/>
            <a:miter lim="800000"/>
          </a:ln>
        </p:spPr>
        <p:txBody>
          <a:bodyPr wrap="none" lIns="68580" tIns="34290" rIns="68580" bIns="34290" anchor="ctr">
            <a:spAutoFit/>
          </a:bodyPr>
          <a:lstStyle/>
          <a:p>
            <a:pPr eaLnBrk="0" fontAlgn="auto" hangingPunct="0">
              <a:lnSpc>
                <a:spcPct val="130000"/>
              </a:lnSpc>
            </a:pP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en-US" altLang="zh-CN" sz="2100" b="1">
                <a:solidFill>
                  <a:srgbClr val="FF0000"/>
                </a:solidFill>
                <a:latin typeface="宋体" panose="02010600030101010101" pitchFamily="2" charset="-122"/>
                <a:ea typeface="宋体" panose="02010600030101010101" pitchFamily="2" charset="-122"/>
                <a:cs typeface="宋体" panose="02010600030101010101" pitchFamily="2" charset="-122"/>
              </a:rPr>
              <a:t>1</a:t>
            </a:r>
            <a:r>
              <a:rPr lang="en-US" altLang="zh-CN" sz="2100">
                <a:solidFill>
                  <a:srgbClr val="FF0000"/>
                </a:solidFill>
                <a:latin typeface="宋体" panose="02010600030101010101" pitchFamily="2" charset="-122"/>
                <a:ea typeface="宋体" panose="02010600030101010101" pitchFamily="2" charset="-122"/>
                <a:cs typeface="宋体" panose="02010600030101010101" pitchFamily="2" charset="-122"/>
              </a:rPr>
              <a:t> </a:t>
            </a:r>
          </a:p>
        </p:txBody>
      </p:sp>
    </p:spTree>
    <p:extLst>
      <p:ext uri="{BB962C8B-B14F-4D97-AF65-F5344CB8AC3E}">
        <p14:creationId xmlns:p14="http://schemas.microsoft.com/office/powerpoint/2010/main" val="29750703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35"/>
                                        </p:tgtEl>
                                        <p:attrNameLst>
                                          <p:attrName>style.visibility</p:attrName>
                                        </p:attrNameLst>
                                      </p:cBhvr>
                                      <p:to>
                                        <p:strVal val="visible"/>
                                      </p:to>
                                    </p:set>
                                    <p:anim calcmode="lin" valueType="num">
                                      <p:cBhvr additive="base">
                                        <p:cTn id="7" dur="500" fill="hold"/>
                                        <p:tgtEl>
                                          <p:spTgt spid="18435"/>
                                        </p:tgtEl>
                                        <p:attrNameLst>
                                          <p:attrName>ppt_x</p:attrName>
                                        </p:attrNameLst>
                                      </p:cBhvr>
                                      <p:tavLst>
                                        <p:tav tm="0">
                                          <p:val>
                                            <p:strVal val="#ppt_x"/>
                                          </p:val>
                                        </p:tav>
                                        <p:tav tm="100000">
                                          <p:val>
                                            <p:strVal val="#ppt_x"/>
                                          </p:val>
                                        </p:tav>
                                      </p:tavLst>
                                    </p:anim>
                                    <p:anim calcmode="lin" valueType="num">
                                      <p:cBhvr additive="base">
                                        <p:cTn id="8" dur="500" fill="hold"/>
                                        <p:tgtEl>
                                          <p:spTgt spid="1843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5" presetClass="entr" presetSubtype="1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heckerboard(across)">
                                      <p:cBhvr>
                                        <p:cTn id="13" dur="1000"/>
                                        <p:tgtEl>
                                          <p:spTgt spid="5"/>
                                        </p:tgtEl>
                                      </p:cBhvr>
                                    </p:animEffect>
                                  </p:childTnLst>
                                </p:cTn>
                              </p:par>
                            </p:childTnLst>
                          </p:cTn>
                        </p:par>
                      </p:childTnLst>
                    </p:cTn>
                  </p:par>
                  <p:par>
                    <p:cTn id="14" fill="hold" nodeType="clickPar">
                      <p:stCondLst>
                        <p:cond delay="indefinite"/>
                      </p:stCondLst>
                      <p:childTnLst>
                        <p:par>
                          <p:cTn id="15" fill="hold" nodeType="afterGroup">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26626"/>
                                        </p:tgtEl>
                                        <p:attrNameLst>
                                          <p:attrName>style.visibility</p:attrName>
                                        </p:attrNameLst>
                                      </p:cBhvr>
                                      <p:to>
                                        <p:strVal val="visible"/>
                                      </p:to>
                                    </p:set>
                                    <p:animEffect transition="in" filter="barn(inVertical)">
                                      <p:cBhvr>
                                        <p:cTn id="18" dur="500"/>
                                        <p:tgtEl>
                                          <p:spTgt spid="26626"/>
                                        </p:tgtEl>
                                      </p:cBhvr>
                                    </p:animEffect>
                                  </p:childTnLst>
                                </p:cTn>
                              </p:par>
                            </p:childTnLst>
                          </p:cTn>
                        </p:par>
                        <p:par>
                          <p:cTn id="19" fill="hold" nodeType="afterGroup">
                            <p:stCondLst>
                              <p:cond delay="500"/>
                            </p:stCondLst>
                            <p:childTnLst>
                              <p:par>
                                <p:cTn id="20" presetID="3" presetClass="entr" presetSubtype="10" fill="hold" grpId="0" nodeType="afterEffect">
                                  <p:stCondLst>
                                    <p:cond delay="0"/>
                                  </p:stCondLst>
                                  <p:childTnLst>
                                    <p:set>
                                      <p:cBhvr>
                                        <p:cTn id="21" dur="1" fill="hold">
                                          <p:stCondLst>
                                            <p:cond delay="0"/>
                                          </p:stCondLst>
                                        </p:cTn>
                                        <p:tgtEl>
                                          <p:spTgt spid="48131"/>
                                        </p:tgtEl>
                                        <p:attrNameLst>
                                          <p:attrName>style.visibility</p:attrName>
                                        </p:attrNameLst>
                                      </p:cBhvr>
                                      <p:to>
                                        <p:strVal val="visible"/>
                                      </p:to>
                                    </p:set>
                                    <p:animEffect transition="in" filter="blinds(horizontal)">
                                      <p:cBhvr>
                                        <p:cTn id="22" dur="500"/>
                                        <p:tgtEl>
                                          <p:spTgt spid="48131"/>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8132"/>
                                        </p:tgtEl>
                                        <p:attrNameLst>
                                          <p:attrName>style.visibility</p:attrName>
                                        </p:attrNameLst>
                                      </p:cBhvr>
                                      <p:to>
                                        <p:strVal val="visible"/>
                                      </p:to>
                                    </p:set>
                                    <p:anim calcmode="lin" valueType="num">
                                      <p:cBhvr additive="base">
                                        <p:cTn id="27" dur="500" fill="hold"/>
                                        <p:tgtEl>
                                          <p:spTgt spid="48132"/>
                                        </p:tgtEl>
                                        <p:attrNameLst>
                                          <p:attrName>ppt_x</p:attrName>
                                        </p:attrNameLst>
                                      </p:cBhvr>
                                      <p:tavLst>
                                        <p:tav tm="0">
                                          <p:val>
                                            <p:strVal val="#ppt_x"/>
                                          </p:val>
                                        </p:tav>
                                        <p:tav tm="100000">
                                          <p:val>
                                            <p:strVal val="#ppt_x"/>
                                          </p:val>
                                        </p:tav>
                                      </p:tavLst>
                                    </p:anim>
                                    <p:anim calcmode="lin" valueType="num">
                                      <p:cBhvr additive="base">
                                        <p:cTn id="28" dur="500" fill="hold"/>
                                        <p:tgtEl>
                                          <p:spTgt spid="48132"/>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afterGroup">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48133"/>
                                        </p:tgtEl>
                                        <p:attrNameLst>
                                          <p:attrName>style.visibility</p:attrName>
                                        </p:attrNameLst>
                                      </p:cBhvr>
                                      <p:to>
                                        <p:strVal val="visible"/>
                                      </p:to>
                                    </p:set>
                                    <p:anim calcmode="lin" valueType="num">
                                      <p:cBhvr additive="base">
                                        <p:cTn id="33" dur="500" fill="hold"/>
                                        <p:tgtEl>
                                          <p:spTgt spid="48133"/>
                                        </p:tgtEl>
                                        <p:attrNameLst>
                                          <p:attrName>ppt_x</p:attrName>
                                        </p:attrNameLst>
                                      </p:cBhvr>
                                      <p:tavLst>
                                        <p:tav tm="0">
                                          <p:val>
                                            <p:strVal val="#ppt_x"/>
                                          </p:val>
                                        </p:tav>
                                        <p:tav tm="100000">
                                          <p:val>
                                            <p:strVal val="#ppt_x"/>
                                          </p:val>
                                        </p:tav>
                                      </p:tavLst>
                                    </p:anim>
                                    <p:anim calcmode="lin" valueType="num">
                                      <p:cBhvr additive="base">
                                        <p:cTn id="34" dur="500" fill="hold"/>
                                        <p:tgtEl>
                                          <p:spTgt spid="48133"/>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afterGroup">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48134"/>
                                        </p:tgtEl>
                                        <p:attrNameLst>
                                          <p:attrName>style.visibility</p:attrName>
                                        </p:attrNameLst>
                                      </p:cBhvr>
                                      <p:to>
                                        <p:strVal val="visible"/>
                                      </p:to>
                                    </p:set>
                                    <p:anim calcmode="lin" valueType="num">
                                      <p:cBhvr additive="base">
                                        <p:cTn id="39" dur="500" fill="hold"/>
                                        <p:tgtEl>
                                          <p:spTgt spid="48134"/>
                                        </p:tgtEl>
                                        <p:attrNameLst>
                                          <p:attrName>ppt_x</p:attrName>
                                        </p:attrNameLst>
                                      </p:cBhvr>
                                      <p:tavLst>
                                        <p:tav tm="0">
                                          <p:val>
                                            <p:strVal val="#ppt_x"/>
                                          </p:val>
                                        </p:tav>
                                        <p:tav tm="100000">
                                          <p:val>
                                            <p:strVal val="#ppt_x"/>
                                          </p:val>
                                        </p:tav>
                                      </p:tavLst>
                                    </p:anim>
                                    <p:anim calcmode="lin" valueType="num">
                                      <p:cBhvr additive="base">
                                        <p:cTn id="40" dur="500" fill="hold"/>
                                        <p:tgtEl>
                                          <p:spTgt spid="48134"/>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afterGroup">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48135"/>
                                        </p:tgtEl>
                                        <p:attrNameLst>
                                          <p:attrName>style.visibility</p:attrName>
                                        </p:attrNameLst>
                                      </p:cBhvr>
                                      <p:to>
                                        <p:strVal val="visible"/>
                                      </p:to>
                                    </p:set>
                                    <p:anim calcmode="lin" valueType="num">
                                      <p:cBhvr additive="base">
                                        <p:cTn id="45" dur="500" fill="hold"/>
                                        <p:tgtEl>
                                          <p:spTgt spid="48135"/>
                                        </p:tgtEl>
                                        <p:attrNameLst>
                                          <p:attrName>ppt_x</p:attrName>
                                        </p:attrNameLst>
                                      </p:cBhvr>
                                      <p:tavLst>
                                        <p:tav tm="0">
                                          <p:val>
                                            <p:strVal val="#ppt_x"/>
                                          </p:val>
                                        </p:tav>
                                        <p:tav tm="100000">
                                          <p:val>
                                            <p:strVal val="#ppt_x"/>
                                          </p:val>
                                        </p:tav>
                                      </p:tavLst>
                                    </p:anim>
                                    <p:anim calcmode="lin" valueType="num">
                                      <p:cBhvr additive="base">
                                        <p:cTn id="46" dur="500" fill="hold"/>
                                        <p:tgtEl>
                                          <p:spTgt spid="48135"/>
                                        </p:tgtEl>
                                        <p:attrNameLst>
                                          <p:attrName>ppt_y</p:attrName>
                                        </p:attrNameLst>
                                      </p:cBhvr>
                                      <p:tavLst>
                                        <p:tav tm="0">
                                          <p:val>
                                            <p:strVal val="1+#ppt_h/2"/>
                                          </p:val>
                                        </p:tav>
                                        <p:tav tm="100000">
                                          <p:val>
                                            <p:strVal val="#ppt_y"/>
                                          </p:val>
                                        </p:tav>
                                      </p:tavLst>
                                    </p:anim>
                                  </p:childTnLst>
                                </p:cTn>
                              </p:par>
                            </p:childTnLst>
                          </p:cTn>
                        </p:par>
                        <p:par>
                          <p:cTn id="47" fill="hold" nodeType="afterGroup">
                            <p:stCondLst>
                              <p:cond delay="500"/>
                            </p:stCondLst>
                            <p:childTnLst>
                              <p:par>
                                <p:cTn id="48" presetID="2" presetClass="entr" presetSubtype="4" fill="hold" grpId="0" nodeType="afterEffect">
                                  <p:stCondLst>
                                    <p:cond delay="0"/>
                                  </p:stCondLst>
                                  <p:childTnLst>
                                    <p:set>
                                      <p:cBhvr>
                                        <p:cTn id="49" dur="1" fill="hold">
                                          <p:stCondLst>
                                            <p:cond delay="0"/>
                                          </p:stCondLst>
                                        </p:cTn>
                                        <p:tgtEl>
                                          <p:spTgt spid="48136"/>
                                        </p:tgtEl>
                                        <p:attrNameLst>
                                          <p:attrName>style.visibility</p:attrName>
                                        </p:attrNameLst>
                                      </p:cBhvr>
                                      <p:to>
                                        <p:strVal val="visible"/>
                                      </p:to>
                                    </p:set>
                                    <p:anim calcmode="lin" valueType="num">
                                      <p:cBhvr additive="base">
                                        <p:cTn id="50" dur="500" fill="hold"/>
                                        <p:tgtEl>
                                          <p:spTgt spid="48136"/>
                                        </p:tgtEl>
                                        <p:attrNameLst>
                                          <p:attrName>ppt_x</p:attrName>
                                        </p:attrNameLst>
                                      </p:cBhvr>
                                      <p:tavLst>
                                        <p:tav tm="0">
                                          <p:val>
                                            <p:strVal val="#ppt_x"/>
                                          </p:val>
                                        </p:tav>
                                        <p:tav tm="100000">
                                          <p:val>
                                            <p:strVal val="#ppt_x"/>
                                          </p:val>
                                        </p:tav>
                                      </p:tavLst>
                                    </p:anim>
                                    <p:anim calcmode="lin" valueType="num">
                                      <p:cBhvr additive="base">
                                        <p:cTn id="51" dur="500" fill="hold"/>
                                        <p:tgtEl>
                                          <p:spTgt spid="48136"/>
                                        </p:tgtEl>
                                        <p:attrNameLst>
                                          <p:attrName>ppt_y</p:attrName>
                                        </p:attrNameLst>
                                      </p:cBhvr>
                                      <p:tavLst>
                                        <p:tav tm="0">
                                          <p:val>
                                            <p:strVal val="1+#ppt_h/2"/>
                                          </p:val>
                                        </p:tav>
                                        <p:tav tm="100000">
                                          <p:val>
                                            <p:strVal val="#ppt_y"/>
                                          </p:val>
                                        </p:tav>
                                      </p:tavLst>
                                    </p:anim>
                                  </p:childTnLst>
                                </p:cTn>
                              </p:par>
                            </p:childTnLst>
                          </p:cTn>
                        </p:par>
                      </p:childTnLst>
                    </p:cTn>
                  </p:par>
                  <p:par>
                    <p:cTn id="52" fill="hold" nodeType="clickPar">
                      <p:stCondLst>
                        <p:cond delay="indefinite"/>
                      </p:stCondLst>
                      <p:childTnLst>
                        <p:par>
                          <p:cTn id="53" fill="hold" nodeType="afterGroup">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48137"/>
                                        </p:tgtEl>
                                        <p:attrNameLst>
                                          <p:attrName>style.visibility</p:attrName>
                                        </p:attrNameLst>
                                      </p:cBhvr>
                                      <p:to>
                                        <p:strVal val="visible"/>
                                      </p:to>
                                    </p:set>
                                    <p:anim calcmode="lin" valueType="num">
                                      <p:cBhvr additive="base">
                                        <p:cTn id="56" dur="500" fill="hold"/>
                                        <p:tgtEl>
                                          <p:spTgt spid="48137"/>
                                        </p:tgtEl>
                                        <p:attrNameLst>
                                          <p:attrName>ppt_x</p:attrName>
                                        </p:attrNameLst>
                                      </p:cBhvr>
                                      <p:tavLst>
                                        <p:tav tm="0">
                                          <p:val>
                                            <p:strVal val="#ppt_x"/>
                                          </p:val>
                                        </p:tav>
                                        <p:tav tm="100000">
                                          <p:val>
                                            <p:strVal val="#ppt_x"/>
                                          </p:val>
                                        </p:tav>
                                      </p:tavLst>
                                    </p:anim>
                                    <p:anim calcmode="lin" valueType="num">
                                      <p:cBhvr additive="base">
                                        <p:cTn id="57" dur="500" fill="hold"/>
                                        <p:tgtEl>
                                          <p:spTgt spid="48137"/>
                                        </p:tgtEl>
                                        <p:attrNameLst>
                                          <p:attrName>ppt_y</p:attrName>
                                        </p:attrNameLst>
                                      </p:cBhvr>
                                      <p:tavLst>
                                        <p:tav tm="0">
                                          <p:val>
                                            <p:strVal val="1+#ppt_h/2"/>
                                          </p:val>
                                        </p:tav>
                                        <p:tav tm="100000">
                                          <p:val>
                                            <p:strVal val="#ppt_y"/>
                                          </p:val>
                                        </p:tav>
                                      </p:tavLst>
                                    </p:anim>
                                  </p:childTnLst>
                                </p:cTn>
                              </p:par>
                            </p:childTnLst>
                          </p:cTn>
                        </p:par>
                        <p:par>
                          <p:cTn id="58" fill="hold" nodeType="afterGroup">
                            <p:stCondLst>
                              <p:cond delay="500"/>
                            </p:stCondLst>
                            <p:childTnLst>
                              <p:par>
                                <p:cTn id="59" presetID="2" presetClass="entr" presetSubtype="4" fill="hold" grpId="0" nodeType="afterEffect">
                                  <p:stCondLst>
                                    <p:cond delay="0"/>
                                  </p:stCondLst>
                                  <p:childTnLst>
                                    <p:set>
                                      <p:cBhvr>
                                        <p:cTn id="60" dur="1" fill="hold">
                                          <p:stCondLst>
                                            <p:cond delay="0"/>
                                          </p:stCondLst>
                                        </p:cTn>
                                        <p:tgtEl>
                                          <p:spTgt spid="48138"/>
                                        </p:tgtEl>
                                        <p:attrNameLst>
                                          <p:attrName>style.visibility</p:attrName>
                                        </p:attrNameLst>
                                      </p:cBhvr>
                                      <p:to>
                                        <p:strVal val="visible"/>
                                      </p:to>
                                    </p:set>
                                    <p:anim calcmode="lin" valueType="num">
                                      <p:cBhvr additive="base">
                                        <p:cTn id="61" dur="500" fill="hold"/>
                                        <p:tgtEl>
                                          <p:spTgt spid="48138"/>
                                        </p:tgtEl>
                                        <p:attrNameLst>
                                          <p:attrName>ppt_x</p:attrName>
                                        </p:attrNameLst>
                                      </p:cBhvr>
                                      <p:tavLst>
                                        <p:tav tm="0">
                                          <p:val>
                                            <p:strVal val="#ppt_x"/>
                                          </p:val>
                                        </p:tav>
                                        <p:tav tm="100000">
                                          <p:val>
                                            <p:strVal val="#ppt_x"/>
                                          </p:val>
                                        </p:tav>
                                      </p:tavLst>
                                    </p:anim>
                                    <p:anim calcmode="lin" valueType="num">
                                      <p:cBhvr additive="base">
                                        <p:cTn id="62" dur="500" fill="hold"/>
                                        <p:tgtEl>
                                          <p:spTgt spid="481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p:bldP spid="26626" grpId="0"/>
      <p:bldP spid="48131" grpId="0"/>
      <p:bldP spid="48132" grpId="0"/>
      <p:bldP spid="48133" grpId="0"/>
      <p:bldP spid="48134" grpId="0"/>
      <p:bldP spid="48135" grpId="0"/>
      <p:bldP spid="48136" grpId="0"/>
      <p:bldP spid="48137" grpId="0"/>
      <p:bldP spid="48138"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02" name="文本框 101"/>
          <p:cNvSpPr txBox="1"/>
          <p:nvPr/>
        </p:nvSpPr>
        <p:spPr>
          <a:xfrm>
            <a:off x="366712" y="786765"/>
            <a:ext cx="7918133" cy="2492216"/>
          </a:xfrm>
          <a:prstGeom prst="rect">
            <a:avLst/>
          </a:prstGeom>
          <a:noFill/>
          <a:ln w="9525">
            <a:noFill/>
          </a:ln>
        </p:spPr>
        <p:txBody>
          <a:bodyPr wrap="square" lIns="68580" tIns="34290" rIns="68580" bIns="34290">
            <a:spAutoFit/>
          </a:bodyPr>
          <a:lstStyle/>
          <a:p>
            <a:pPr marL="130016" indent="-130016">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下列关于元素的化合价的说法错误的是（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．化合物中一定既有正价又有负价</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．金属元素与非金属元素化合时，金属显正价</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．在化合物中，非金属元素不一定显负价</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．同种元素在同种物质中化合价一定相同
</a:t>
            </a:r>
            <a:endParaRPr lang="zh-CN" altLang="en-US" sz="2100">
              <a:latin typeface="宋体" panose="02010600030101010101" pitchFamily="2" charset="-122"/>
              <a:cs typeface="宋体" panose="02010600030101010101" pitchFamily="2" charset="-122"/>
            </a:endParaRPr>
          </a:p>
        </p:txBody>
      </p:sp>
      <p:sp>
        <p:nvSpPr>
          <p:cNvPr id="3" name="文本框 2"/>
          <p:cNvSpPr txBox="1"/>
          <p:nvPr/>
        </p:nvSpPr>
        <p:spPr>
          <a:xfrm>
            <a:off x="238125" y="451961"/>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【巩固训练】</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10" name="Rectangle 12"/>
          <p:cNvSpPr/>
          <p:nvPr/>
        </p:nvSpPr>
        <p:spPr>
          <a:xfrm>
            <a:off x="5582127" y="786528"/>
            <a:ext cx="274755" cy="553998"/>
          </a:xfrm>
          <a:prstGeom prst="rect">
            <a:avLst/>
          </a:prstGeom>
          <a:noFill/>
          <a:ln w="9525">
            <a:noFill/>
          </a:ln>
        </p:spPr>
        <p:txBody>
          <a:bodyPr wrap="none" lIns="68580" tIns="34290" rIns="68580" bIns="34290">
            <a:spAutoFit/>
          </a:bodyPr>
          <a:lstStyle/>
          <a:p>
            <a:pPr algn="l" fontAlgn="auto">
              <a:lnSpc>
                <a:spcPct val="150000"/>
              </a:lnSpc>
            </a:pPr>
            <a:r>
              <a:rPr lang="en-US" altLang="zh-CN" sz="2100" b="1">
                <a:solidFill>
                  <a:srgbClr val="FF0000"/>
                </a:solidFill>
                <a:latin typeface="宋体" panose="02010600030101010101" pitchFamily="2" charset="-122"/>
                <a:ea typeface="宋体" panose="02010600030101010101" pitchFamily="2" charset="-122"/>
              </a:rPr>
              <a:t>D</a:t>
            </a:r>
          </a:p>
        </p:txBody>
      </p:sp>
      <p:sp>
        <p:nvSpPr>
          <p:cNvPr id="4" name="文本框 3"/>
          <p:cNvSpPr txBox="1"/>
          <p:nvPr/>
        </p:nvSpPr>
        <p:spPr>
          <a:xfrm>
            <a:off x="366713" y="3203258"/>
            <a:ext cx="8116729" cy="2007394"/>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盈江县模拟）</a:t>
            </a:r>
            <a:r>
              <a:rPr lang="en-US" sz="2100">
                <a:latin typeface="宋体" panose="02010600030101010101" pitchFamily="2" charset="-122"/>
                <a:ea typeface="宋体" panose="02010600030101010101" pitchFamily="2" charset="-122"/>
                <a:cs typeface="宋体" panose="02010600030101010101" pitchFamily="2" charset="-122"/>
              </a:rPr>
              <a:t>84</a:t>
            </a:r>
            <a:r>
              <a:rPr lang="zh-CN" altLang="en-US" sz="2100">
                <a:latin typeface="宋体" panose="02010600030101010101" pitchFamily="2" charset="-122"/>
                <a:ea typeface="宋体" panose="02010600030101010101" pitchFamily="2" charset="-122"/>
                <a:cs typeface="宋体" panose="02010600030101010101" pitchFamily="2" charset="-122"/>
              </a:rPr>
              <a:t>消毒液</a:t>
            </a:r>
            <a:r>
              <a:rPr lang="en-US"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有效成分为次氯酸钠（</a:t>
            </a:r>
            <a:r>
              <a:rPr lang="en-US" sz="2100">
                <a:latin typeface="宋体" panose="02010600030101010101" pitchFamily="2" charset="-122"/>
                <a:ea typeface="宋体" panose="02010600030101010101" pitchFamily="2" charset="-122"/>
                <a:cs typeface="宋体" panose="02010600030101010101" pitchFamily="2" charset="-122"/>
              </a:rPr>
              <a:t>NaClO</a:t>
            </a:r>
            <a:r>
              <a:rPr lang="zh-CN" altLang="en-US" sz="2100">
                <a:latin typeface="宋体" panose="02010600030101010101" pitchFamily="2" charset="-122"/>
                <a:ea typeface="宋体" panose="02010600030101010101" pitchFamily="2" charset="-122"/>
                <a:cs typeface="宋体" panose="02010600030101010101" pitchFamily="2" charset="-122"/>
              </a:rPr>
              <a:t>）和二氧化氯（</a:t>
            </a:r>
            <a:r>
              <a:rPr lang="en-US" sz="2100">
                <a:latin typeface="宋体" panose="02010600030101010101" pitchFamily="2" charset="-122"/>
                <a:ea typeface="宋体" panose="02010600030101010101" pitchFamily="2" charset="-122"/>
                <a:cs typeface="宋体" panose="02010600030101010101" pitchFamily="2" charset="-122"/>
              </a:rPr>
              <a:t>ClO</a:t>
            </a:r>
            <a:r>
              <a:rPr lang="en-US" sz="2100" baseline="-250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是常用消毒剂，次氯酸钠中氯元素的化合价是（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1	B</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+1 	C</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 	D</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+4
</a:t>
            </a:r>
            <a:endParaRPr lang="zh-CN" altLang="en-US" sz="2100">
              <a:latin typeface="宋体" panose="02010600030101010101" pitchFamily="2" charset="-122"/>
              <a:cs typeface="宋体" panose="02010600030101010101" pitchFamily="2" charset="-122"/>
            </a:endParaRPr>
          </a:p>
        </p:txBody>
      </p:sp>
      <p:sp>
        <p:nvSpPr>
          <p:cNvPr id="5" name="Rectangle 12"/>
          <p:cNvSpPr/>
          <p:nvPr/>
        </p:nvSpPr>
        <p:spPr>
          <a:xfrm>
            <a:off x="943928" y="4223148"/>
            <a:ext cx="274755" cy="553998"/>
          </a:xfrm>
          <a:prstGeom prst="rect">
            <a:avLst/>
          </a:prstGeom>
          <a:noFill/>
          <a:ln w="9525">
            <a:noFill/>
          </a:ln>
        </p:spPr>
        <p:txBody>
          <a:bodyPr wrap="none" lIns="68580" tIns="34290" rIns="68580" bIns="34290">
            <a:spAutoFit/>
          </a:bodyPr>
          <a:lstStyle/>
          <a:p>
            <a:pPr algn="l" fontAlgn="auto">
              <a:lnSpc>
                <a:spcPct val="150000"/>
              </a:lnSpc>
            </a:pPr>
            <a:r>
              <a:rPr lang="en-US" altLang="zh-CN" sz="2100" b="1">
                <a:solidFill>
                  <a:srgbClr val="FF0000"/>
                </a:solidFill>
                <a:latin typeface="宋体" panose="02010600030101010101" pitchFamily="2" charset="-122"/>
                <a:ea typeface="宋体" panose="02010600030101010101" pitchFamily="2" charset="-122"/>
              </a:rPr>
              <a:t>B</a:t>
            </a:r>
          </a:p>
        </p:txBody>
      </p:sp>
    </p:spTree>
    <p:extLst>
      <p:ext uri="{BB962C8B-B14F-4D97-AF65-F5344CB8AC3E}">
        <p14:creationId xmlns:p14="http://schemas.microsoft.com/office/powerpoint/2010/main" val="228620562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30982" y="489585"/>
            <a:ext cx="4037171"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考点八：化学式</a:t>
            </a:r>
          </a:p>
        </p:txBody>
      </p:sp>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4" name="Text Box 31"/>
          <p:cNvSpPr txBox="1"/>
          <p:nvPr/>
        </p:nvSpPr>
        <p:spPr>
          <a:xfrm>
            <a:off x="537686" y="793433"/>
            <a:ext cx="6147435" cy="552926"/>
          </a:xfrm>
          <a:prstGeom prst="rect">
            <a:avLst/>
          </a:prstGeom>
          <a:noFill/>
          <a:ln w="9525">
            <a:noFill/>
          </a:ln>
        </p:spPr>
        <p:txBody>
          <a:bodyPr wrap="square" lIns="68580" tIns="34290" rIns="68580" bIns="34290" anchor="t">
            <a:spAutoFit/>
          </a:bodyPr>
          <a:lstStyle/>
          <a:p>
            <a:pPr>
              <a:lnSpc>
                <a:spcPct val="150000"/>
              </a:lnSpc>
              <a:buFont typeface="Arial" panose="020B0604020202020204" pitchFamily="34" charset="0"/>
            </a:pPr>
            <a:r>
              <a:rPr lang="en-US" altLang="zh-CN" sz="2100" b="1">
                <a:latin typeface="宋体" panose="02010600030101010101" pitchFamily="2" charset="-122"/>
                <a:ea typeface="宋体" panose="02010600030101010101" pitchFamily="2" charset="-122"/>
                <a:cs typeface="宋体" panose="02010600030101010101" pitchFamily="2" charset="-122"/>
              </a:rPr>
              <a:t>1.</a:t>
            </a:r>
            <a:r>
              <a:rPr lang="zh-CN" altLang="en-US" sz="2100" b="1">
                <a:latin typeface="宋体" panose="02010600030101010101" pitchFamily="2" charset="-122"/>
                <a:ea typeface="宋体" panose="02010600030101010101" pitchFamily="2" charset="-122"/>
                <a:cs typeface="宋体" panose="02010600030101010101" pitchFamily="2" charset="-122"/>
              </a:rPr>
              <a:t>化学式：用</a:t>
            </a:r>
            <a:r>
              <a:rPr lang="zh-CN" altLang="en-US" sz="2100" b="1" u="sng">
                <a:latin typeface="宋体" panose="02010600030101010101" pitchFamily="2" charset="-122"/>
                <a:ea typeface="宋体" panose="02010600030101010101" pitchFamily="2" charset="-122"/>
                <a:cs typeface="宋体" panose="02010600030101010101" pitchFamily="2" charset="-122"/>
              </a:rPr>
              <a:t>              </a:t>
            </a:r>
            <a:r>
              <a:rPr lang="zh-CN" altLang="en-US" sz="2100" b="1">
                <a:latin typeface="宋体" panose="02010600030101010101" pitchFamily="2" charset="-122"/>
                <a:ea typeface="宋体" panose="02010600030101010101" pitchFamily="2" charset="-122"/>
                <a:cs typeface="宋体" panose="02010600030101010101" pitchFamily="2" charset="-122"/>
              </a:rPr>
              <a:t>表示物质组成的式子。</a:t>
            </a:r>
          </a:p>
        </p:txBody>
      </p:sp>
      <p:sp>
        <p:nvSpPr>
          <p:cNvPr id="74756" name="Rectangle 4"/>
          <p:cNvSpPr/>
          <p:nvPr/>
        </p:nvSpPr>
        <p:spPr>
          <a:xfrm>
            <a:off x="760096" y="1346359"/>
            <a:ext cx="7624286" cy="1203008"/>
          </a:xfrm>
          <a:prstGeom prst="rect">
            <a:avLst/>
          </a:prstGeom>
          <a:solidFill>
            <a:schemeClr val="accent5">
              <a:lumMod val="20000"/>
              <a:lumOff val="80000"/>
            </a:schemeClr>
          </a:solidFill>
          <a:ln w="28575" cmpd="sng">
            <a:solidFill>
              <a:schemeClr val="accent1">
                <a:shade val="50000"/>
              </a:schemeClr>
            </a:solidFill>
            <a:prstDash val="sysDot"/>
          </a:ln>
        </p:spPr>
        <p:txBody>
          <a:bodyPr wrap="square" lIns="68580" tIns="34290" rIns="68580" bIns="34290">
            <a:spAutoFit/>
          </a:bodyPr>
          <a:lstStyle/>
          <a:p>
            <a:pPr algn="l" fontAlgn="auto">
              <a:lnSpc>
                <a:spcPct val="130000"/>
              </a:lnSpc>
            </a:pPr>
            <a:r>
              <a:rPr lang="zh-CN" altLang="en-US">
                <a:latin typeface="楷体" panose="02010609060101010101" pitchFamily="49" charset="-122"/>
                <a:ea typeface="楷体" panose="02010609060101010101" pitchFamily="49" charset="-122"/>
                <a:cs typeface="楷体" panose="02010609060101010101" pitchFamily="49" charset="-122"/>
              </a:rPr>
              <a:t>【注意】</a:t>
            </a:r>
            <a:r>
              <a:rPr lang="en-US" altLang="zh-CN">
                <a:latin typeface="楷体" panose="02010609060101010101" pitchFamily="49" charset="-122"/>
                <a:ea typeface="楷体" panose="02010609060101010101" pitchFamily="49" charset="-122"/>
                <a:cs typeface="楷体" panose="02010609060101010101" pitchFamily="49" charset="-122"/>
              </a:rPr>
              <a:t>1.</a:t>
            </a:r>
            <a:r>
              <a:rPr lang="zh-CN" altLang="en-US">
                <a:latin typeface="楷体" panose="02010609060101010101" pitchFamily="49" charset="-122"/>
                <a:ea typeface="楷体" panose="02010609060101010101" pitchFamily="49" charset="-122"/>
                <a:cs typeface="楷体" panose="02010609060101010101" pitchFamily="49" charset="-122"/>
              </a:rPr>
              <a:t>只有</a:t>
            </a:r>
            <a:r>
              <a:rPr lang="zh-CN" altLang="en-US" u="sng">
                <a:latin typeface="楷体" panose="02010609060101010101" pitchFamily="49" charset="-122"/>
                <a:ea typeface="楷体" panose="02010609060101010101" pitchFamily="49" charset="-122"/>
                <a:cs typeface="楷体" panose="02010609060101010101" pitchFamily="49" charset="-122"/>
              </a:rPr>
              <a:t>        </a:t>
            </a:r>
            <a:r>
              <a:rPr lang="zh-CN" altLang="en-US">
                <a:latin typeface="楷体" panose="02010609060101010101" pitchFamily="49" charset="-122"/>
                <a:ea typeface="楷体" panose="02010609060101010101" pitchFamily="49" charset="-122"/>
                <a:cs typeface="楷体" panose="02010609060101010101" pitchFamily="49" charset="-122"/>
              </a:rPr>
              <a:t>才能用化学式表示其组成；</a:t>
            </a:r>
          </a:p>
          <a:p>
            <a:pPr algn="l" fontAlgn="auto">
              <a:lnSpc>
                <a:spcPct val="130000"/>
              </a:lnSpc>
              <a:spcBef>
                <a:spcPct val="20000"/>
              </a:spcBef>
            </a:pPr>
            <a:r>
              <a:rPr lang="en-US" altLang="zh-CN">
                <a:latin typeface="楷体" panose="02010609060101010101" pitchFamily="49" charset="-122"/>
                <a:ea typeface="楷体" panose="02010609060101010101" pitchFamily="49" charset="-122"/>
                <a:cs typeface="楷体" panose="02010609060101010101" pitchFamily="49" charset="-122"/>
                <a:sym typeface="+mn-ea"/>
              </a:rPr>
              <a:t>        2.</a:t>
            </a:r>
            <a:r>
              <a:rPr lang="zh-CN" altLang="en-US">
                <a:latin typeface="楷体" panose="02010609060101010101" pitchFamily="49" charset="-122"/>
                <a:ea typeface="楷体" panose="02010609060101010101" pitchFamily="49" charset="-122"/>
                <a:cs typeface="楷体" panose="02010609060101010101" pitchFamily="49" charset="-122"/>
                <a:sym typeface="+mn-ea"/>
              </a:rPr>
              <a:t>一种物质只有一个化学式，如水的化学式是</a:t>
            </a:r>
            <a:r>
              <a:rPr lang="en-US" altLang="zh-CN">
                <a:latin typeface="楷体" panose="02010609060101010101" pitchFamily="49" charset="-122"/>
                <a:ea typeface="楷体" panose="02010609060101010101" pitchFamily="49" charset="-122"/>
                <a:cs typeface="楷体" panose="02010609060101010101" pitchFamily="49" charset="-122"/>
                <a:sym typeface="+mn-ea"/>
              </a:rPr>
              <a:t>H</a:t>
            </a:r>
            <a:r>
              <a:rPr lang="en-US" altLang="zh-CN" baseline="-25000">
                <a:latin typeface="楷体" panose="02010609060101010101" pitchFamily="49" charset="-122"/>
                <a:ea typeface="楷体" panose="02010609060101010101" pitchFamily="49" charset="-122"/>
                <a:cs typeface="楷体" panose="02010609060101010101" pitchFamily="49" charset="-122"/>
                <a:sym typeface="+mn-ea"/>
              </a:rPr>
              <a:t>2</a:t>
            </a:r>
            <a:r>
              <a:rPr lang="en-US" altLang="zh-CN">
                <a:latin typeface="楷体" panose="02010609060101010101" pitchFamily="49" charset="-122"/>
                <a:ea typeface="楷体" panose="02010609060101010101" pitchFamily="49" charset="-122"/>
                <a:cs typeface="楷体" panose="02010609060101010101" pitchFamily="49" charset="-122"/>
                <a:sym typeface="+mn-ea"/>
              </a:rPr>
              <a:t>O</a:t>
            </a:r>
            <a:r>
              <a:rPr lang="zh-CN" altLang="en-US">
                <a:latin typeface="楷体" panose="02010609060101010101" pitchFamily="49" charset="-122"/>
                <a:ea typeface="楷体" panose="02010609060101010101" pitchFamily="49" charset="-122"/>
                <a:cs typeface="楷体" panose="02010609060101010101" pitchFamily="49" charset="-122"/>
                <a:sym typeface="+mn-ea"/>
              </a:rPr>
              <a:t>，过氧化氢的化学式是</a:t>
            </a:r>
            <a:r>
              <a:rPr lang="en-US" altLang="zh-CN">
                <a:latin typeface="楷体" panose="02010609060101010101" pitchFamily="49" charset="-122"/>
                <a:ea typeface="楷体" panose="02010609060101010101" pitchFamily="49" charset="-122"/>
                <a:cs typeface="楷体" panose="02010609060101010101" pitchFamily="49" charset="-122"/>
                <a:sym typeface="+mn-ea"/>
              </a:rPr>
              <a:t>H</a:t>
            </a:r>
            <a:r>
              <a:rPr lang="en-US" altLang="zh-CN" baseline="-25000">
                <a:latin typeface="楷体" panose="02010609060101010101" pitchFamily="49" charset="-122"/>
                <a:ea typeface="楷体" panose="02010609060101010101" pitchFamily="49" charset="-122"/>
                <a:cs typeface="楷体" panose="02010609060101010101" pitchFamily="49" charset="-122"/>
                <a:sym typeface="+mn-ea"/>
              </a:rPr>
              <a:t>2</a:t>
            </a:r>
            <a:r>
              <a:rPr lang="en-US" altLang="zh-CN">
                <a:latin typeface="楷体" panose="02010609060101010101" pitchFamily="49" charset="-122"/>
                <a:ea typeface="楷体" panose="02010609060101010101" pitchFamily="49" charset="-122"/>
                <a:cs typeface="楷体" panose="02010609060101010101" pitchFamily="49" charset="-122"/>
                <a:sym typeface="+mn-ea"/>
              </a:rPr>
              <a:t>O</a:t>
            </a:r>
            <a:r>
              <a:rPr lang="en-US" altLang="zh-CN" baseline="-25000">
                <a:latin typeface="楷体" panose="02010609060101010101" pitchFamily="49" charset="-122"/>
                <a:ea typeface="楷体" panose="02010609060101010101" pitchFamily="49" charset="-122"/>
                <a:cs typeface="楷体" panose="02010609060101010101" pitchFamily="49" charset="-122"/>
                <a:sym typeface="+mn-ea"/>
              </a:rPr>
              <a:t>2</a:t>
            </a:r>
            <a:endParaRPr lang="zh-CN" altLang="en-US">
              <a:latin typeface="楷体" panose="02010609060101010101" pitchFamily="49" charset="-122"/>
              <a:ea typeface="楷体" panose="02010609060101010101" pitchFamily="49" charset="-122"/>
              <a:cs typeface="楷体" panose="02010609060101010101" pitchFamily="49" charset="-122"/>
            </a:endParaRPr>
          </a:p>
        </p:txBody>
      </p:sp>
      <p:sp>
        <p:nvSpPr>
          <p:cNvPr id="5" name="文本框 4"/>
          <p:cNvSpPr txBox="1"/>
          <p:nvPr/>
        </p:nvSpPr>
        <p:spPr>
          <a:xfrm>
            <a:off x="2253139" y="881063"/>
            <a:ext cx="1765548"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元素符号和数字</a:t>
            </a:r>
          </a:p>
        </p:txBody>
      </p:sp>
      <p:sp>
        <p:nvSpPr>
          <p:cNvPr id="6" name="文本框 5"/>
          <p:cNvSpPr txBox="1"/>
          <p:nvPr/>
        </p:nvSpPr>
        <p:spPr>
          <a:xfrm>
            <a:off x="2428399" y="1346359"/>
            <a:ext cx="835806" cy="346249"/>
          </a:xfrm>
          <a:prstGeom prst="rect">
            <a:avLst/>
          </a:prstGeom>
          <a:noFill/>
        </p:spPr>
        <p:txBody>
          <a:bodyPr wrap="none" lIns="68580" tIns="34290" rIns="68580" bIns="34290" rtlCol="0" anchor="t">
            <a:spAutoFit/>
          </a:bodyPr>
          <a:lstStyle/>
          <a:p>
            <a:r>
              <a:rPr lang="zh-CN" altLang="en-US" b="1">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纯净物</a:t>
            </a:r>
          </a:p>
        </p:txBody>
      </p:sp>
      <p:grpSp>
        <p:nvGrpSpPr>
          <p:cNvPr id="22530" name="组合 22529"/>
          <p:cNvGrpSpPr/>
          <p:nvPr/>
        </p:nvGrpSpPr>
        <p:grpSpPr>
          <a:xfrm>
            <a:off x="3070684" y="2843893"/>
            <a:ext cx="2724152" cy="715283"/>
            <a:chOff x="-200" y="-351"/>
            <a:chExt cx="2610" cy="803"/>
          </a:xfrm>
        </p:grpSpPr>
        <p:sp>
          <p:nvSpPr>
            <p:cNvPr id="33794" name="TextBox 4"/>
            <p:cNvSpPr txBox="1"/>
            <p:nvPr/>
          </p:nvSpPr>
          <p:spPr>
            <a:xfrm>
              <a:off x="-196" y="-351"/>
              <a:ext cx="1915" cy="415"/>
            </a:xfrm>
            <a:prstGeom prst="rect">
              <a:avLst/>
            </a:prstGeom>
            <a:noFill/>
            <a:ln w="9525">
              <a:noFill/>
            </a:ln>
          </p:spPr>
          <p:txBody>
            <a:bodyPr anchor="t">
              <a:spAutoFit/>
            </a:bodyPr>
            <a:lstStyle/>
            <a:p>
              <a:r>
                <a:rPr lang="zh-CN" altLang="en-US">
                  <a:latin typeface="宋体" panose="02010600030101010101" pitchFamily="2" charset="-122"/>
                  <a:ea typeface="宋体" panose="02010600030101010101" pitchFamily="2" charset="-122"/>
                  <a:sym typeface="Wingdings" panose="05000000000000000000" pitchFamily="2" charset="2"/>
                </a:rPr>
                <a:t>表示一种物质</a:t>
              </a:r>
            </a:p>
          </p:txBody>
        </p:sp>
        <p:sp>
          <p:nvSpPr>
            <p:cNvPr id="33795" name="TextBox 5"/>
            <p:cNvSpPr txBox="1"/>
            <p:nvPr/>
          </p:nvSpPr>
          <p:spPr>
            <a:xfrm>
              <a:off x="-200" y="37"/>
              <a:ext cx="2610" cy="415"/>
            </a:xfrm>
            <a:prstGeom prst="rect">
              <a:avLst/>
            </a:prstGeom>
            <a:noFill/>
            <a:ln w="9525">
              <a:noFill/>
            </a:ln>
          </p:spPr>
          <p:txBody>
            <a:bodyPr wrap="none" anchor="t">
              <a:spAutoFit/>
            </a:bodyPr>
            <a:lstStyle/>
            <a:p>
              <a:r>
                <a:rPr lang="zh-CN" altLang="en-US">
                  <a:latin typeface="宋体" panose="02010600030101010101" pitchFamily="2" charset="-122"/>
                  <a:ea typeface="宋体" panose="02010600030101010101" pitchFamily="2" charset="-122"/>
                  <a:sym typeface="Wingdings" panose="05000000000000000000" pitchFamily="2" charset="2"/>
                </a:rPr>
                <a:t>表示一种物质的元素组成</a:t>
              </a:r>
            </a:p>
          </p:txBody>
        </p:sp>
      </p:grpSp>
      <p:grpSp>
        <p:nvGrpSpPr>
          <p:cNvPr id="33796" name="组合 22532"/>
          <p:cNvGrpSpPr/>
          <p:nvPr/>
        </p:nvGrpSpPr>
        <p:grpSpPr>
          <a:xfrm>
            <a:off x="1818247" y="2997447"/>
            <a:ext cx="1256156" cy="1707595"/>
            <a:chOff x="-129" y="-343"/>
            <a:chExt cx="1411" cy="1917"/>
          </a:xfrm>
        </p:grpSpPr>
        <p:sp>
          <p:nvSpPr>
            <p:cNvPr id="33797" name="TextBox 6"/>
            <p:cNvSpPr txBox="1"/>
            <p:nvPr/>
          </p:nvSpPr>
          <p:spPr>
            <a:xfrm>
              <a:off x="-129" y="1159"/>
              <a:ext cx="1245" cy="415"/>
            </a:xfrm>
            <a:prstGeom prst="rect">
              <a:avLst/>
            </a:prstGeom>
            <a:noFill/>
            <a:ln w="9525">
              <a:noFill/>
            </a:ln>
          </p:spPr>
          <p:txBody>
            <a:bodyPr wrap="none" anchor="t">
              <a:spAutoFit/>
            </a:bodyPr>
            <a:lstStyle/>
            <a:p>
              <a:r>
                <a:rPr lang="zh-CN" altLang="en-US">
                  <a:latin typeface="Times New Roman" panose="02020603050405020304" charset="0"/>
                  <a:ea typeface="宋体" panose="02010600030101010101" pitchFamily="2" charset="-122"/>
                </a:rPr>
                <a:t>微观意义</a:t>
              </a:r>
              <a:endParaRPr lang="zh-CN" altLang="en-US">
                <a:latin typeface="Times New Roman"/>
                <a:ea typeface="宋体" pitchFamily="2" charset="-122"/>
              </a:endParaRPr>
            </a:p>
          </p:txBody>
        </p:sp>
        <p:sp>
          <p:nvSpPr>
            <p:cNvPr id="33798" name="AutoShape 8"/>
            <p:cNvSpPr/>
            <p:nvPr/>
          </p:nvSpPr>
          <p:spPr>
            <a:xfrm>
              <a:off x="1179" y="-343"/>
              <a:ext cx="103" cy="479"/>
            </a:xfrm>
            <a:prstGeom prst="leftBrace">
              <a:avLst>
                <a:gd name="adj1" fmla="val 45763"/>
                <a:gd name="adj2" fmla="val 50000"/>
              </a:avLst>
            </a:prstGeom>
            <a:noFill/>
            <a:ln w="28575" cap="flat" cmpd="sng">
              <a:solidFill>
                <a:schemeClr val="tx1"/>
              </a:solidFill>
              <a:prstDash val="solid"/>
              <a:round/>
              <a:headEnd type="none" w="med" len="med"/>
              <a:tailEnd type="none" w="med" len="med"/>
            </a:ln>
          </p:spPr>
          <p:txBody>
            <a:bodyPr wrap="none" anchor="ctr"/>
            <a:lstStyle/>
            <a:p>
              <a:endParaRPr lang="zh-CN" altLang="en-US">
                <a:latin typeface="Times New Roman"/>
                <a:ea typeface="宋体" pitchFamily="2" charset="-122"/>
              </a:endParaRPr>
            </a:p>
          </p:txBody>
        </p:sp>
        <p:sp>
          <p:nvSpPr>
            <p:cNvPr id="33800" name="TextBox 9"/>
            <p:cNvSpPr txBox="1"/>
            <p:nvPr/>
          </p:nvSpPr>
          <p:spPr>
            <a:xfrm>
              <a:off x="-129" y="-298"/>
              <a:ext cx="1197" cy="726"/>
            </a:xfrm>
            <a:prstGeom prst="rect">
              <a:avLst/>
            </a:prstGeom>
            <a:noFill/>
            <a:ln w="9525">
              <a:noFill/>
            </a:ln>
          </p:spPr>
          <p:txBody>
            <a:bodyPr wrap="square" anchor="t">
              <a:spAutoFit/>
            </a:bodyPr>
            <a:lstStyle/>
            <a:p>
              <a:r>
                <a:rPr lang="zh-CN" altLang="en-US">
                  <a:latin typeface="宋体" panose="02010600030101010101" pitchFamily="2" charset="-122"/>
                  <a:ea typeface="宋体" panose="02010600030101010101" pitchFamily="2" charset="-122"/>
                </a:rPr>
                <a:t>宏观意义</a:t>
              </a:r>
              <a:endParaRPr lang="zh-CN" altLang="en-US">
                <a:latin typeface="Times New Roman" panose="02020603050405020304" charset="0"/>
                <a:ea typeface="宋体" panose="02010600030101010101" pitchFamily="2" charset="-122"/>
              </a:endParaRPr>
            </a:p>
          </p:txBody>
        </p:sp>
      </p:grpSp>
      <p:sp>
        <p:nvSpPr>
          <p:cNvPr id="33801" name="TextBox 10"/>
          <p:cNvSpPr txBox="1"/>
          <p:nvPr/>
        </p:nvSpPr>
        <p:spPr>
          <a:xfrm>
            <a:off x="537775" y="2606410"/>
            <a:ext cx="3030379" cy="391478"/>
          </a:xfrm>
          <a:prstGeom prst="rect">
            <a:avLst/>
          </a:prstGeom>
          <a:noFill/>
          <a:ln w="9525">
            <a:noFill/>
          </a:ln>
        </p:spPr>
        <p:txBody>
          <a:bodyPr wrap="square" lIns="68580" tIns="34290" rIns="68580" bIns="34290" anchor="t">
            <a:spAutoFit/>
          </a:bodyPr>
          <a:lstStyle/>
          <a:p>
            <a:r>
              <a:rPr lang="en-US" altLang="zh-CN" sz="2100" b="1">
                <a:latin typeface="宋体" panose="02010600030101010101" pitchFamily="2" charset="-122"/>
                <a:ea typeface="宋体" panose="02010600030101010101" pitchFamily="2" charset="-122"/>
              </a:rPr>
              <a:t>2.</a:t>
            </a:r>
            <a:r>
              <a:rPr lang="zh-CN" altLang="en-US" sz="2100" b="1">
                <a:latin typeface="宋体" panose="02010600030101010101" pitchFamily="2" charset="-122"/>
                <a:ea typeface="宋体" panose="02010600030101010101" pitchFamily="2" charset="-122"/>
              </a:rPr>
              <a:t>化学式的意义</a:t>
            </a:r>
          </a:p>
        </p:txBody>
      </p:sp>
      <p:sp>
        <p:nvSpPr>
          <p:cNvPr id="22539" name="文本框 22538"/>
          <p:cNvSpPr txBox="1"/>
          <p:nvPr/>
        </p:nvSpPr>
        <p:spPr>
          <a:xfrm>
            <a:off x="3190875" y="3853339"/>
            <a:ext cx="2013109" cy="345281"/>
          </a:xfrm>
          <a:prstGeom prst="rect">
            <a:avLst/>
          </a:prstGeom>
          <a:noFill/>
          <a:ln w="9525">
            <a:noFill/>
          </a:ln>
        </p:spPr>
        <p:txBody>
          <a:bodyPr wrap="square" lIns="68580" tIns="34290" rIns="68580" bIns="34290" anchor="t">
            <a:spAutoFit/>
          </a:bodyPr>
          <a:lstStyle/>
          <a:p>
            <a:r>
              <a:rPr lang="zh-CN" altLang="en-US">
                <a:latin typeface="宋体" panose="02010600030101010101" pitchFamily="2" charset="-122"/>
                <a:ea typeface="宋体" panose="02010600030101010101" pitchFamily="2" charset="-122"/>
              </a:rPr>
              <a:t>由</a:t>
            </a:r>
            <a:r>
              <a:rPr lang="zh-CN" altLang="en-US">
                <a:solidFill>
                  <a:srgbClr val="FF0000"/>
                </a:solidFill>
                <a:latin typeface="宋体" panose="02010600030101010101" pitchFamily="2" charset="-122"/>
                <a:ea typeface="宋体" panose="02010600030101010101" pitchFamily="2" charset="-122"/>
              </a:rPr>
              <a:t>分子</a:t>
            </a:r>
            <a:r>
              <a:rPr lang="zh-CN" altLang="en-US">
                <a:latin typeface="宋体" panose="02010600030101010101" pitchFamily="2" charset="-122"/>
                <a:ea typeface="宋体" panose="02010600030101010101" pitchFamily="2" charset="-122"/>
              </a:rPr>
              <a:t>构成的物质</a:t>
            </a:r>
          </a:p>
        </p:txBody>
      </p:sp>
      <p:sp>
        <p:nvSpPr>
          <p:cNvPr id="22540" name="文本框 22539"/>
          <p:cNvSpPr txBox="1"/>
          <p:nvPr/>
        </p:nvSpPr>
        <p:spPr>
          <a:xfrm>
            <a:off x="5261134" y="3656648"/>
            <a:ext cx="3801428" cy="622459"/>
          </a:xfrm>
          <a:prstGeom prst="rect">
            <a:avLst/>
          </a:prstGeom>
          <a:noFill/>
          <a:ln w="9525">
            <a:noFill/>
          </a:ln>
        </p:spPr>
        <p:txBody>
          <a:bodyPr wrap="square" lIns="68580" tIns="34290" rIns="68580" bIns="34290" anchor="t">
            <a:spAutoFit/>
          </a:bodyPr>
          <a:lstStyle/>
          <a:p>
            <a:r>
              <a:rPr lang="zh-CN" altLang="en-US">
                <a:latin typeface="宋体" panose="02010600030101010101" pitchFamily="2" charset="-122"/>
                <a:ea typeface="宋体" panose="02010600030101010101" pitchFamily="2" charset="-122"/>
                <a:sym typeface="Wingdings" panose="05000000000000000000" pitchFamily="2" charset="2"/>
              </a:rPr>
              <a:t>表示物质的</a:t>
            </a:r>
            <a:r>
              <a:rPr lang="zh-CN" altLang="en-US">
                <a:solidFill>
                  <a:srgbClr val="FF0000"/>
                </a:solidFill>
                <a:latin typeface="宋体" panose="02010600030101010101" pitchFamily="2" charset="-122"/>
                <a:ea typeface="宋体" panose="02010600030101010101" pitchFamily="2" charset="-122"/>
                <a:sym typeface="Wingdings" panose="05000000000000000000" pitchFamily="2" charset="2"/>
              </a:rPr>
              <a:t>一个分子；</a:t>
            </a:r>
          </a:p>
          <a:p>
            <a:r>
              <a:rPr lang="zh-CN" altLang="en-US">
                <a:latin typeface="宋体" panose="02010600030101010101" pitchFamily="2" charset="-122"/>
                <a:ea typeface="宋体" panose="02010600030101010101" pitchFamily="2" charset="-122"/>
                <a:sym typeface="Wingdings" panose="05000000000000000000" pitchFamily="2" charset="2"/>
              </a:rPr>
              <a:t>表示物质的</a:t>
            </a:r>
            <a:r>
              <a:rPr lang="zh-CN" altLang="en-US">
                <a:solidFill>
                  <a:srgbClr val="FF0000"/>
                </a:solidFill>
                <a:latin typeface="宋体" panose="02010600030101010101" pitchFamily="2" charset="-122"/>
                <a:ea typeface="宋体" panose="02010600030101010101" pitchFamily="2" charset="-122"/>
                <a:sym typeface="Wingdings" panose="05000000000000000000" pitchFamily="2" charset="2"/>
              </a:rPr>
              <a:t>一个分子由哪些原子构成</a:t>
            </a:r>
          </a:p>
        </p:txBody>
      </p:sp>
      <p:sp>
        <p:nvSpPr>
          <p:cNvPr id="22541" name="左大括号 22540"/>
          <p:cNvSpPr/>
          <p:nvPr/>
        </p:nvSpPr>
        <p:spPr>
          <a:xfrm>
            <a:off x="5146834" y="3737610"/>
            <a:ext cx="57150" cy="461010"/>
          </a:xfrm>
          <a:prstGeom prst="leftBrace">
            <a:avLst>
              <a:gd name="adj1" fmla="val 54753"/>
              <a:gd name="adj2" fmla="val 50000"/>
            </a:avLst>
          </a:prstGeom>
          <a:noFill/>
          <a:ln w="38100" cap="flat" cmpd="sng">
            <a:solidFill>
              <a:schemeClr val="tx1"/>
            </a:solidFill>
            <a:prstDash val="solid"/>
            <a:bevel/>
            <a:headEnd type="none" w="med" len="med"/>
            <a:tailEnd type="none" w="med" len="med"/>
          </a:ln>
        </p:spPr>
        <p:txBody>
          <a:bodyPr lIns="68580" tIns="34290" rIns="68580" bIns="34290" anchor="t"/>
          <a:lstStyle/>
          <a:p>
            <a:endParaRPr lang="zh-CN" altLang="en-US">
              <a:latin typeface="Times New Roman" panose="02020603050405020304" charset="0"/>
              <a:ea typeface="宋体" panose="02010600030101010101" pitchFamily="2" charset="-122"/>
            </a:endParaRPr>
          </a:p>
        </p:txBody>
      </p:sp>
      <p:sp>
        <p:nvSpPr>
          <p:cNvPr id="22542" name="文本框 22541"/>
          <p:cNvSpPr txBox="1"/>
          <p:nvPr/>
        </p:nvSpPr>
        <p:spPr>
          <a:xfrm>
            <a:off x="3190875" y="4335781"/>
            <a:ext cx="2129314" cy="345281"/>
          </a:xfrm>
          <a:prstGeom prst="rect">
            <a:avLst/>
          </a:prstGeom>
          <a:noFill/>
          <a:ln w="9525">
            <a:noFill/>
          </a:ln>
        </p:spPr>
        <p:txBody>
          <a:bodyPr wrap="square" lIns="68580" tIns="34290" rIns="68580" bIns="34290" anchor="t">
            <a:spAutoFit/>
          </a:bodyPr>
          <a:lstStyle/>
          <a:p>
            <a:r>
              <a:rPr lang="zh-CN" altLang="en-US">
                <a:latin typeface="宋体" panose="02010600030101010101" pitchFamily="2" charset="-122"/>
                <a:ea typeface="宋体" panose="02010600030101010101" pitchFamily="2" charset="-122"/>
              </a:rPr>
              <a:t>由</a:t>
            </a:r>
            <a:r>
              <a:rPr lang="zh-CN" altLang="en-US">
                <a:solidFill>
                  <a:srgbClr val="FF0000"/>
                </a:solidFill>
                <a:latin typeface="宋体" panose="02010600030101010101" pitchFamily="2" charset="-122"/>
                <a:ea typeface="宋体" panose="02010600030101010101" pitchFamily="2" charset="-122"/>
              </a:rPr>
              <a:t>原子</a:t>
            </a:r>
            <a:r>
              <a:rPr lang="zh-CN" altLang="en-US">
                <a:latin typeface="宋体" panose="02010600030101010101" pitchFamily="2" charset="-122"/>
                <a:ea typeface="宋体" panose="02010600030101010101" pitchFamily="2" charset="-122"/>
              </a:rPr>
              <a:t>构成的物质：</a:t>
            </a:r>
          </a:p>
        </p:txBody>
      </p:sp>
      <p:sp>
        <p:nvSpPr>
          <p:cNvPr id="22543" name="文本框 22542"/>
          <p:cNvSpPr txBox="1"/>
          <p:nvPr/>
        </p:nvSpPr>
        <p:spPr>
          <a:xfrm>
            <a:off x="3190875" y="4832509"/>
            <a:ext cx="2128838" cy="345281"/>
          </a:xfrm>
          <a:prstGeom prst="rect">
            <a:avLst/>
          </a:prstGeom>
          <a:noFill/>
          <a:ln w="9525">
            <a:noFill/>
          </a:ln>
        </p:spPr>
        <p:txBody>
          <a:bodyPr wrap="square" lIns="68580" tIns="34290" rIns="68580" bIns="34290" anchor="t">
            <a:spAutoFit/>
          </a:bodyPr>
          <a:lstStyle/>
          <a:p>
            <a:r>
              <a:rPr lang="zh-CN" altLang="en-US">
                <a:latin typeface="宋体" panose="02010600030101010101" pitchFamily="2" charset="-122"/>
                <a:ea typeface="宋体" panose="02010600030101010101" pitchFamily="2" charset="-122"/>
              </a:rPr>
              <a:t>由</a:t>
            </a:r>
            <a:r>
              <a:rPr lang="zh-CN" altLang="en-US">
                <a:solidFill>
                  <a:srgbClr val="FF0000"/>
                </a:solidFill>
                <a:latin typeface="宋体" panose="02010600030101010101" pitchFamily="2" charset="-122"/>
                <a:ea typeface="宋体" panose="02010600030101010101" pitchFamily="2" charset="-122"/>
              </a:rPr>
              <a:t>离子</a:t>
            </a:r>
            <a:r>
              <a:rPr lang="zh-CN" altLang="en-US">
                <a:latin typeface="宋体" panose="02010600030101010101" pitchFamily="2" charset="-122"/>
                <a:ea typeface="宋体" panose="02010600030101010101" pitchFamily="2" charset="-122"/>
              </a:rPr>
              <a:t>构成的物质：</a:t>
            </a:r>
          </a:p>
        </p:txBody>
      </p:sp>
      <p:sp>
        <p:nvSpPr>
          <p:cNvPr id="33807" name="左大括号 22543"/>
          <p:cNvSpPr/>
          <p:nvPr/>
        </p:nvSpPr>
        <p:spPr>
          <a:xfrm>
            <a:off x="2948464" y="3737610"/>
            <a:ext cx="126206" cy="1296829"/>
          </a:xfrm>
          <a:prstGeom prst="leftBrace">
            <a:avLst>
              <a:gd name="adj1" fmla="val 48815"/>
              <a:gd name="adj2" fmla="val 50000"/>
            </a:avLst>
          </a:prstGeom>
          <a:noFill/>
          <a:ln w="25400" cap="flat" cmpd="sng">
            <a:solidFill>
              <a:schemeClr val="tx1"/>
            </a:solidFill>
            <a:prstDash val="solid"/>
            <a:round/>
            <a:headEnd type="none" w="med" len="med"/>
            <a:tailEnd type="none" w="med" len="med"/>
          </a:ln>
        </p:spPr>
        <p:txBody>
          <a:bodyPr lIns="68580" tIns="34290" rIns="68580" bIns="34290" anchor="t"/>
          <a:lstStyle/>
          <a:p>
            <a:endParaRPr lang="zh-CN" altLang="en-US">
              <a:latin typeface="Times New Roman" panose="02020603050405020304" charset="0"/>
              <a:ea typeface="宋体" panose="02010600030101010101" pitchFamily="2" charset="-122"/>
            </a:endParaRPr>
          </a:p>
        </p:txBody>
      </p:sp>
      <p:sp>
        <p:nvSpPr>
          <p:cNvPr id="22545" name="文本框 22544"/>
          <p:cNvSpPr txBox="1"/>
          <p:nvPr/>
        </p:nvSpPr>
        <p:spPr>
          <a:xfrm>
            <a:off x="5261240" y="4335851"/>
            <a:ext cx="2194560" cy="345281"/>
          </a:xfrm>
          <a:prstGeom prst="rect">
            <a:avLst/>
          </a:prstGeom>
          <a:noFill/>
          <a:ln w="9525">
            <a:noFill/>
          </a:ln>
        </p:spPr>
        <p:txBody>
          <a:bodyPr wrap="none" lIns="68580" tIns="34290" rIns="68580" bIns="34290" anchor="t">
            <a:spAutoFit/>
          </a:bodyPr>
          <a:lstStyle/>
          <a:p>
            <a:r>
              <a:rPr lang="zh-CN" altLang="en-US">
                <a:latin typeface="宋体" panose="02010600030101010101" pitchFamily="2" charset="-122"/>
                <a:ea typeface="宋体" panose="02010600030101010101" pitchFamily="2" charset="-122"/>
                <a:sym typeface="Wingdings" panose="05000000000000000000" pitchFamily="2" charset="2"/>
              </a:rPr>
              <a:t>表示物质的</a:t>
            </a:r>
            <a:r>
              <a:rPr lang="zh-CN" altLang="en-US">
                <a:solidFill>
                  <a:srgbClr val="FF0000"/>
                </a:solidFill>
                <a:latin typeface="宋体" panose="02010600030101010101" pitchFamily="2" charset="-122"/>
                <a:ea typeface="宋体" panose="02010600030101010101" pitchFamily="2" charset="-122"/>
                <a:sym typeface="Wingdings" panose="05000000000000000000" pitchFamily="2" charset="2"/>
              </a:rPr>
              <a:t>一个原子</a:t>
            </a:r>
          </a:p>
        </p:txBody>
      </p:sp>
      <p:sp>
        <p:nvSpPr>
          <p:cNvPr id="22546" name="Text Box 14"/>
          <p:cNvSpPr txBox="1"/>
          <p:nvPr/>
        </p:nvSpPr>
        <p:spPr>
          <a:xfrm>
            <a:off x="5261134" y="4832509"/>
            <a:ext cx="3339941" cy="345281"/>
          </a:xfrm>
          <a:prstGeom prst="rect">
            <a:avLst/>
          </a:prstGeom>
          <a:noFill/>
          <a:ln w="9525">
            <a:noFill/>
          </a:ln>
        </p:spPr>
        <p:txBody>
          <a:bodyPr wrap="square" lIns="68580" tIns="34290" rIns="68580" bIns="34290" anchor="t">
            <a:spAutoFit/>
          </a:bodyPr>
          <a:lstStyle/>
          <a:p>
            <a:r>
              <a:rPr lang="zh-CN" altLang="en-US">
                <a:latin typeface="Times New Roman" panose="02020603050405020304" charset="0"/>
                <a:ea typeface="宋体" panose="02010600030101010101" pitchFamily="2" charset="-122"/>
              </a:rPr>
              <a:t>表示该物质的</a:t>
            </a:r>
            <a:r>
              <a:rPr lang="zh-CN" altLang="en-US">
                <a:solidFill>
                  <a:srgbClr val="FF0000"/>
                </a:solidFill>
                <a:latin typeface="Times New Roman" panose="02020603050405020304" charset="0"/>
                <a:ea typeface="宋体" panose="02010600030101010101" pitchFamily="2" charset="-122"/>
              </a:rPr>
              <a:t>离子个数比</a:t>
            </a:r>
            <a:endParaRPr lang="zh-CN" altLang="en-US">
              <a:solidFill>
                <a:srgbClr val="FF0000"/>
              </a:solidFill>
              <a:latin typeface="Times New Roman"/>
              <a:ea typeface="宋体" pitchFamily="2" charset="-122"/>
            </a:endParaRPr>
          </a:p>
        </p:txBody>
      </p:sp>
      <p:sp>
        <p:nvSpPr>
          <p:cNvPr id="33810" name="左大括号 22546"/>
          <p:cNvSpPr/>
          <p:nvPr/>
        </p:nvSpPr>
        <p:spPr>
          <a:xfrm>
            <a:off x="1645920" y="3200400"/>
            <a:ext cx="172879" cy="1358265"/>
          </a:xfrm>
          <a:prstGeom prst="leftBrace">
            <a:avLst>
              <a:gd name="adj1" fmla="val 69136"/>
              <a:gd name="adj2" fmla="val 50000"/>
            </a:avLst>
          </a:prstGeom>
          <a:noFill/>
          <a:ln w="25400" cap="flat" cmpd="sng">
            <a:solidFill>
              <a:schemeClr val="tx1"/>
            </a:solidFill>
            <a:prstDash val="solid"/>
            <a:bevel/>
            <a:headEnd type="none" w="med" len="med"/>
            <a:tailEnd type="none" w="med" len="med"/>
          </a:ln>
        </p:spPr>
        <p:txBody>
          <a:bodyPr lIns="68580" tIns="34290" rIns="68580" bIns="34290" anchor="t"/>
          <a:lstStyle/>
          <a:p>
            <a:endParaRPr lang="zh-CN" altLang="en-US">
              <a:latin typeface="Times New Roman" panose="02020603050405020304" charset="0"/>
              <a:ea typeface="宋体" panose="02010600030101010101" pitchFamily="2" charset="-122"/>
            </a:endParaRPr>
          </a:p>
        </p:txBody>
      </p:sp>
    </p:spTree>
    <p:extLst>
      <p:ext uri="{BB962C8B-B14F-4D97-AF65-F5344CB8AC3E}">
        <p14:creationId xmlns:p14="http://schemas.microsoft.com/office/powerpoint/2010/main" val="369267506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4756"/>
                                        </p:tgtEl>
                                        <p:attrNameLst>
                                          <p:attrName>style.visibility</p:attrName>
                                        </p:attrNameLst>
                                      </p:cBhvr>
                                      <p:to>
                                        <p:strVal val="visible"/>
                                      </p:to>
                                    </p:set>
                                    <p:anim calcmode="lin" valueType="num">
                                      <p:cBhvr additive="base">
                                        <p:cTn id="12" dur="500" fill="hold"/>
                                        <p:tgtEl>
                                          <p:spTgt spid="74756"/>
                                        </p:tgtEl>
                                        <p:attrNameLst>
                                          <p:attrName>ppt_x</p:attrName>
                                        </p:attrNameLst>
                                      </p:cBhvr>
                                      <p:tavLst>
                                        <p:tav tm="0">
                                          <p:val>
                                            <p:strVal val="#ppt_x"/>
                                          </p:val>
                                        </p:tav>
                                        <p:tav tm="100000">
                                          <p:val>
                                            <p:strVal val="#ppt_x"/>
                                          </p:val>
                                        </p:tav>
                                      </p:tavLst>
                                    </p:anim>
                                    <p:anim calcmode="lin" valueType="num">
                                      <p:cBhvr additive="base">
                                        <p:cTn id="13" dur="500" fill="hold"/>
                                        <p:tgtEl>
                                          <p:spTgt spid="74756"/>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after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linds(horizontal)">
                                      <p:cBhvr>
                                        <p:cTn id="18" dur="500"/>
                                        <p:tgtEl>
                                          <p:spTgt spid="6"/>
                                        </p:tgtEl>
                                      </p:cBhvr>
                                    </p:animEffect>
                                  </p:childTnLst>
                                </p:cTn>
                              </p:par>
                            </p:childTnLst>
                          </p:cTn>
                        </p:par>
                      </p:childTnLst>
                    </p:cTn>
                  </p:par>
                  <p:par>
                    <p:cTn id="19" fill="hold" nodeType="clickPar">
                      <p:stCondLst>
                        <p:cond delay="indefinite"/>
                      </p:stCondLst>
                      <p:childTnLst>
                        <p:par>
                          <p:cTn id="20" fill="hold" nodeType="after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3801"/>
                                        </p:tgtEl>
                                        <p:attrNameLst>
                                          <p:attrName>style.visibility</p:attrName>
                                        </p:attrNameLst>
                                      </p:cBhvr>
                                      <p:to>
                                        <p:strVal val="visible"/>
                                      </p:to>
                                    </p:set>
                                    <p:animEffect transition="in" filter="blinds(horizontal)">
                                      <p:cBhvr>
                                        <p:cTn id="23" dur="500"/>
                                        <p:tgtEl>
                                          <p:spTgt spid="33801"/>
                                        </p:tgtEl>
                                      </p:cBhvr>
                                    </p:animEffect>
                                  </p:childTnLst>
                                </p:cTn>
                              </p:par>
                            </p:childTnLst>
                          </p:cTn>
                        </p:par>
                      </p:childTnLst>
                    </p:cTn>
                  </p:par>
                  <p:par>
                    <p:cTn id="24" fill="hold" nodeType="clickPar">
                      <p:stCondLst>
                        <p:cond delay="indefinite"/>
                      </p:stCondLst>
                      <p:childTnLst>
                        <p:par>
                          <p:cTn id="25" fill="hold" nodeType="after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33810"/>
                                        </p:tgtEl>
                                        <p:attrNameLst>
                                          <p:attrName>style.visibility</p:attrName>
                                        </p:attrNameLst>
                                      </p:cBhvr>
                                      <p:to>
                                        <p:strVal val="visible"/>
                                      </p:to>
                                    </p:set>
                                    <p:animEffect transition="in" filter="blinds(horizontal)">
                                      <p:cBhvr>
                                        <p:cTn id="28" dur="500"/>
                                        <p:tgtEl>
                                          <p:spTgt spid="33810"/>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33807"/>
                                        </p:tgtEl>
                                        <p:attrNameLst>
                                          <p:attrName>style.visibility</p:attrName>
                                        </p:attrNameLst>
                                      </p:cBhvr>
                                      <p:to>
                                        <p:strVal val="visible"/>
                                      </p:to>
                                    </p:set>
                                    <p:animEffect transition="in" filter="blinds(horizontal)">
                                      <p:cBhvr>
                                        <p:cTn id="31" dur="500"/>
                                        <p:tgtEl>
                                          <p:spTgt spid="33807"/>
                                        </p:tgtEl>
                                      </p:cBhvr>
                                    </p:animEffect>
                                  </p:childTnLst>
                                </p:cTn>
                              </p:par>
                              <p:par>
                                <p:cTn id="32" presetID="3" presetClass="entr" presetSubtype="10" fill="hold" nodeType="withEffect">
                                  <p:stCondLst>
                                    <p:cond delay="0"/>
                                  </p:stCondLst>
                                  <p:childTnLst>
                                    <p:set>
                                      <p:cBhvr>
                                        <p:cTn id="33" dur="1" fill="hold">
                                          <p:stCondLst>
                                            <p:cond delay="0"/>
                                          </p:stCondLst>
                                        </p:cTn>
                                        <p:tgtEl>
                                          <p:spTgt spid="33796"/>
                                        </p:tgtEl>
                                        <p:attrNameLst>
                                          <p:attrName>style.visibility</p:attrName>
                                        </p:attrNameLst>
                                      </p:cBhvr>
                                      <p:to>
                                        <p:strVal val="visible"/>
                                      </p:to>
                                    </p:set>
                                    <p:animEffect transition="in" filter="blinds(horizontal)">
                                      <p:cBhvr>
                                        <p:cTn id="34" dur="500"/>
                                        <p:tgtEl>
                                          <p:spTgt spid="33796"/>
                                        </p:tgtEl>
                                      </p:cBhvr>
                                    </p:animEffect>
                                  </p:childTnLst>
                                </p:cTn>
                              </p:par>
                            </p:childTnLst>
                          </p:cTn>
                        </p:par>
                      </p:childTnLst>
                    </p:cTn>
                  </p:par>
                  <p:par>
                    <p:cTn id="35" fill="hold" nodeType="clickPar">
                      <p:stCondLst>
                        <p:cond delay="indefinite"/>
                      </p:stCondLst>
                      <p:childTnLst>
                        <p:par>
                          <p:cTn id="36" fill="hold" nodeType="afterGroup">
                            <p:stCondLst>
                              <p:cond delay="0"/>
                            </p:stCondLst>
                            <p:childTnLst>
                              <p:par>
                                <p:cTn id="37" presetID="4" presetClass="entr" presetSubtype="16" fill="hold" nodeType="clickEffect">
                                  <p:stCondLst>
                                    <p:cond delay="0"/>
                                  </p:stCondLst>
                                  <p:childTnLst>
                                    <p:set>
                                      <p:cBhvr>
                                        <p:cTn id="38" dur="1" fill="hold">
                                          <p:stCondLst>
                                            <p:cond delay="0"/>
                                          </p:stCondLst>
                                        </p:cTn>
                                        <p:tgtEl>
                                          <p:spTgt spid="22530"/>
                                        </p:tgtEl>
                                        <p:attrNameLst>
                                          <p:attrName>style.visibility</p:attrName>
                                        </p:attrNameLst>
                                      </p:cBhvr>
                                      <p:to>
                                        <p:strVal val="visible"/>
                                      </p:to>
                                    </p:set>
                                    <p:animEffect transition="in" filter="box(in)">
                                      <p:cBhvr>
                                        <p:cTn id="39" dur="500"/>
                                        <p:tgtEl>
                                          <p:spTgt spid="22530"/>
                                        </p:tgtEl>
                                      </p:cBhvr>
                                    </p:animEffect>
                                  </p:childTnLst>
                                </p:cTn>
                              </p:par>
                            </p:childTnLst>
                          </p:cTn>
                        </p:par>
                      </p:childTnLst>
                    </p:cTn>
                  </p:par>
                  <p:par>
                    <p:cTn id="40" fill="hold" nodeType="clickPar">
                      <p:stCondLst>
                        <p:cond delay="indefinite"/>
                      </p:stCondLst>
                      <p:childTnLst>
                        <p:par>
                          <p:cTn id="41" fill="hold" nodeType="afterGroup">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22539"/>
                                        </p:tgtEl>
                                        <p:attrNameLst>
                                          <p:attrName>style.visibility</p:attrName>
                                        </p:attrNameLst>
                                      </p:cBhvr>
                                      <p:to>
                                        <p:strVal val="visible"/>
                                      </p:to>
                                    </p:set>
                                    <p:animEffect transition="in" filter="blinds(horizontal)">
                                      <p:cBhvr>
                                        <p:cTn id="44" dur="500"/>
                                        <p:tgtEl>
                                          <p:spTgt spid="22539"/>
                                        </p:tgtEl>
                                      </p:cBhvr>
                                    </p:animEffect>
                                  </p:childTnLst>
                                </p:cTn>
                              </p:par>
                            </p:childTnLst>
                          </p:cTn>
                        </p:par>
                      </p:childTnLst>
                    </p:cTn>
                  </p:par>
                  <p:par>
                    <p:cTn id="45" fill="hold" nodeType="clickPar">
                      <p:stCondLst>
                        <p:cond delay="indefinite"/>
                      </p:stCondLst>
                      <p:childTnLst>
                        <p:par>
                          <p:cTn id="46" fill="hold" nodeType="after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2540"/>
                                        </p:tgtEl>
                                        <p:attrNameLst>
                                          <p:attrName>style.visibility</p:attrName>
                                        </p:attrNameLst>
                                      </p:cBhvr>
                                      <p:to>
                                        <p:strVal val="visible"/>
                                      </p:to>
                                    </p:set>
                                    <p:anim calcmode="lin" valueType="num">
                                      <p:cBhvr additive="base">
                                        <p:cTn id="49" dur="500" fill="hold"/>
                                        <p:tgtEl>
                                          <p:spTgt spid="22540"/>
                                        </p:tgtEl>
                                        <p:attrNameLst>
                                          <p:attrName>ppt_x</p:attrName>
                                        </p:attrNameLst>
                                      </p:cBhvr>
                                      <p:tavLst>
                                        <p:tav tm="0">
                                          <p:val>
                                            <p:strVal val="#ppt_x"/>
                                          </p:val>
                                        </p:tav>
                                        <p:tav tm="100000">
                                          <p:val>
                                            <p:strVal val="#ppt_x"/>
                                          </p:val>
                                        </p:tav>
                                      </p:tavLst>
                                    </p:anim>
                                    <p:anim calcmode="lin" valueType="num">
                                      <p:cBhvr additive="base">
                                        <p:cTn id="50" dur="500" fill="hold"/>
                                        <p:tgtEl>
                                          <p:spTgt spid="22540"/>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22541"/>
                                        </p:tgtEl>
                                        <p:attrNameLst>
                                          <p:attrName>style.visibility</p:attrName>
                                        </p:attrNameLst>
                                      </p:cBhvr>
                                      <p:to>
                                        <p:strVal val="visible"/>
                                      </p:to>
                                    </p:set>
                                    <p:anim calcmode="lin" valueType="num">
                                      <p:cBhvr additive="base">
                                        <p:cTn id="53" dur="500" fill="hold"/>
                                        <p:tgtEl>
                                          <p:spTgt spid="22541"/>
                                        </p:tgtEl>
                                        <p:attrNameLst>
                                          <p:attrName>ppt_x</p:attrName>
                                        </p:attrNameLst>
                                      </p:cBhvr>
                                      <p:tavLst>
                                        <p:tav tm="0">
                                          <p:val>
                                            <p:strVal val="#ppt_x"/>
                                          </p:val>
                                        </p:tav>
                                        <p:tav tm="100000">
                                          <p:val>
                                            <p:strVal val="#ppt_x"/>
                                          </p:val>
                                        </p:tav>
                                      </p:tavLst>
                                    </p:anim>
                                    <p:anim calcmode="lin" valueType="num">
                                      <p:cBhvr additive="base">
                                        <p:cTn id="54" dur="500" fill="hold"/>
                                        <p:tgtEl>
                                          <p:spTgt spid="22541"/>
                                        </p:tgtEl>
                                        <p:attrNameLst>
                                          <p:attrName>ppt_y</p:attrName>
                                        </p:attrNameLst>
                                      </p:cBhvr>
                                      <p:tavLst>
                                        <p:tav tm="0">
                                          <p:val>
                                            <p:strVal val="1+#ppt_h/2"/>
                                          </p:val>
                                        </p:tav>
                                        <p:tav tm="100000">
                                          <p:val>
                                            <p:strVal val="#ppt_y"/>
                                          </p:val>
                                        </p:tav>
                                      </p:tavLst>
                                    </p:anim>
                                  </p:childTnLst>
                                </p:cTn>
                              </p:par>
                            </p:childTnLst>
                          </p:cTn>
                        </p:par>
                      </p:childTnLst>
                    </p:cTn>
                  </p:par>
                  <p:par>
                    <p:cTn id="55" fill="hold" nodeType="clickPar">
                      <p:stCondLst>
                        <p:cond delay="indefinite"/>
                      </p:stCondLst>
                      <p:childTnLst>
                        <p:par>
                          <p:cTn id="56" fill="hold" nodeType="afterGroup">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22542"/>
                                        </p:tgtEl>
                                        <p:attrNameLst>
                                          <p:attrName>style.visibility</p:attrName>
                                        </p:attrNameLst>
                                      </p:cBhvr>
                                      <p:to>
                                        <p:strVal val="visible"/>
                                      </p:to>
                                    </p:set>
                                    <p:animEffect transition="in" filter="blinds(horizontal)">
                                      <p:cBhvr>
                                        <p:cTn id="59" dur="500"/>
                                        <p:tgtEl>
                                          <p:spTgt spid="22542"/>
                                        </p:tgtEl>
                                      </p:cBhvr>
                                    </p:animEffect>
                                  </p:childTnLst>
                                </p:cTn>
                              </p:par>
                            </p:childTnLst>
                          </p:cTn>
                        </p:par>
                      </p:childTnLst>
                    </p:cTn>
                  </p:par>
                  <p:par>
                    <p:cTn id="60" fill="hold" nodeType="clickPar">
                      <p:stCondLst>
                        <p:cond delay="indefinite"/>
                      </p:stCondLst>
                      <p:childTnLst>
                        <p:par>
                          <p:cTn id="61" fill="hold" nodeType="afterGroup">
                            <p:stCondLst>
                              <p:cond delay="0"/>
                            </p:stCondLst>
                            <p:childTnLst>
                              <p:par>
                                <p:cTn id="62" presetID="2" presetClass="entr" presetSubtype="4" fill="hold" grpId="0" nodeType="clickEffect">
                                  <p:stCondLst>
                                    <p:cond delay="0"/>
                                  </p:stCondLst>
                                  <p:childTnLst>
                                    <p:set>
                                      <p:cBhvr>
                                        <p:cTn id="63" dur="1" fill="hold">
                                          <p:stCondLst>
                                            <p:cond delay="0"/>
                                          </p:stCondLst>
                                        </p:cTn>
                                        <p:tgtEl>
                                          <p:spTgt spid="22545"/>
                                        </p:tgtEl>
                                        <p:attrNameLst>
                                          <p:attrName>style.visibility</p:attrName>
                                        </p:attrNameLst>
                                      </p:cBhvr>
                                      <p:to>
                                        <p:strVal val="visible"/>
                                      </p:to>
                                    </p:set>
                                    <p:anim calcmode="lin" valueType="num">
                                      <p:cBhvr additive="base">
                                        <p:cTn id="64" dur="500" fill="hold"/>
                                        <p:tgtEl>
                                          <p:spTgt spid="22545"/>
                                        </p:tgtEl>
                                        <p:attrNameLst>
                                          <p:attrName>ppt_x</p:attrName>
                                        </p:attrNameLst>
                                      </p:cBhvr>
                                      <p:tavLst>
                                        <p:tav tm="0">
                                          <p:val>
                                            <p:strVal val="#ppt_x"/>
                                          </p:val>
                                        </p:tav>
                                        <p:tav tm="100000">
                                          <p:val>
                                            <p:strVal val="#ppt_x"/>
                                          </p:val>
                                        </p:tav>
                                      </p:tavLst>
                                    </p:anim>
                                    <p:anim calcmode="lin" valueType="num">
                                      <p:cBhvr additive="base">
                                        <p:cTn id="65" dur="500" fill="hold"/>
                                        <p:tgtEl>
                                          <p:spTgt spid="22545"/>
                                        </p:tgtEl>
                                        <p:attrNameLst>
                                          <p:attrName>ppt_y</p:attrName>
                                        </p:attrNameLst>
                                      </p:cBhvr>
                                      <p:tavLst>
                                        <p:tav tm="0">
                                          <p:val>
                                            <p:strVal val="1+#ppt_h/2"/>
                                          </p:val>
                                        </p:tav>
                                        <p:tav tm="100000">
                                          <p:val>
                                            <p:strVal val="#ppt_y"/>
                                          </p:val>
                                        </p:tav>
                                      </p:tavLst>
                                    </p:anim>
                                  </p:childTnLst>
                                </p:cTn>
                              </p:par>
                            </p:childTnLst>
                          </p:cTn>
                        </p:par>
                      </p:childTnLst>
                    </p:cTn>
                  </p:par>
                  <p:par>
                    <p:cTn id="66" fill="hold" nodeType="clickPar">
                      <p:stCondLst>
                        <p:cond delay="indefinite"/>
                      </p:stCondLst>
                      <p:childTnLst>
                        <p:par>
                          <p:cTn id="67" fill="hold" nodeType="afterGroup">
                            <p:stCondLst>
                              <p:cond delay="0"/>
                            </p:stCondLst>
                            <p:childTnLst>
                              <p:par>
                                <p:cTn id="68" presetID="3" presetClass="entr" presetSubtype="10" fill="hold" grpId="0" nodeType="clickEffect">
                                  <p:stCondLst>
                                    <p:cond delay="0"/>
                                  </p:stCondLst>
                                  <p:childTnLst>
                                    <p:set>
                                      <p:cBhvr>
                                        <p:cTn id="69" dur="1" fill="hold">
                                          <p:stCondLst>
                                            <p:cond delay="0"/>
                                          </p:stCondLst>
                                        </p:cTn>
                                        <p:tgtEl>
                                          <p:spTgt spid="22543"/>
                                        </p:tgtEl>
                                        <p:attrNameLst>
                                          <p:attrName>style.visibility</p:attrName>
                                        </p:attrNameLst>
                                      </p:cBhvr>
                                      <p:to>
                                        <p:strVal val="visible"/>
                                      </p:to>
                                    </p:set>
                                    <p:animEffect transition="in" filter="blinds(horizontal)">
                                      <p:cBhvr>
                                        <p:cTn id="70" dur="500"/>
                                        <p:tgtEl>
                                          <p:spTgt spid="22543"/>
                                        </p:tgtEl>
                                      </p:cBhvr>
                                    </p:animEffect>
                                  </p:childTnLst>
                                </p:cTn>
                              </p:par>
                            </p:childTnLst>
                          </p:cTn>
                        </p:par>
                      </p:childTnLst>
                    </p:cTn>
                  </p:par>
                  <p:par>
                    <p:cTn id="71" fill="hold" nodeType="clickPar">
                      <p:stCondLst>
                        <p:cond delay="indefinite"/>
                      </p:stCondLst>
                      <p:childTnLst>
                        <p:par>
                          <p:cTn id="72" fill="hold" nodeType="afterGroup">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22546"/>
                                        </p:tgtEl>
                                        <p:attrNameLst>
                                          <p:attrName>style.visibility</p:attrName>
                                        </p:attrNameLst>
                                      </p:cBhvr>
                                      <p:to>
                                        <p:strVal val="visible"/>
                                      </p:to>
                                    </p:set>
                                    <p:anim calcmode="lin" valueType="num">
                                      <p:cBhvr additive="base">
                                        <p:cTn id="75" dur="500" fill="hold"/>
                                        <p:tgtEl>
                                          <p:spTgt spid="22546"/>
                                        </p:tgtEl>
                                        <p:attrNameLst>
                                          <p:attrName>ppt_x</p:attrName>
                                        </p:attrNameLst>
                                      </p:cBhvr>
                                      <p:tavLst>
                                        <p:tav tm="0">
                                          <p:val>
                                            <p:strVal val="#ppt_x"/>
                                          </p:val>
                                        </p:tav>
                                        <p:tav tm="100000">
                                          <p:val>
                                            <p:strVal val="#ppt_x"/>
                                          </p:val>
                                        </p:tav>
                                      </p:tavLst>
                                    </p:anim>
                                    <p:anim calcmode="lin" valueType="num">
                                      <p:cBhvr additive="base">
                                        <p:cTn id="76" dur="500" fill="hold"/>
                                        <p:tgtEl>
                                          <p:spTgt spid="2254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6" grpId="0" animBg="1"/>
      <p:bldP spid="5" grpId="0"/>
      <p:bldP spid="6" grpId="0"/>
      <p:bldP spid="33801" grpId="0"/>
      <p:bldP spid="22539" grpId="0"/>
      <p:bldP spid="22540" grpId="0"/>
      <p:bldP spid="22542" grpId="0"/>
      <p:bldP spid="22543" grpId="0"/>
      <p:bldP spid="33807" grpId="0" animBg="1"/>
      <p:bldP spid="22545" grpId="0"/>
      <p:bldP spid="22546" grpId="0"/>
      <p:bldP spid="33810"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52234" name="Text Box 3"/>
          <p:cNvSpPr txBox="1"/>
          <p:nvPr/>
        </p:nvSpPr>
        <p:spPr>
          <a:xfrm>
            <a:off x="372586" y="483147"/>
            <a:ext cx="4576745" cy="391478"/>
          </a:xfrm>
          <a:prstGeom prst="rect">
            <a:avLst/>
          </a:prstGeom>
          <a:noFill/>
          <a:ln w="9525">
            <a:noFill/>
          </a:ln>
        </p:spPr>
        <p:txBody>
          <a:bodyPr lIns="68580" tIns="34290" rIns="68580" bIns="34290">
            <a:spAutoFit/>
          </a:bodyPr>
          <a:lstStyle/>
          <a:p>
            <a:r>
              <a:rPr lang="en-US" altLang="zh-CN" sz="2100" b="1">
                <a:latin typeface="宋体" panose="02010600030101010101" pitchFamily="2" charset="-122"/>
                <a:ea typeface="宋体" panose="02010600030101010101" pitchFamily="2" charset="-122"/>
              </a:rPr>
              <a:t>3.</a:t>
            </a:r>
            <a:r>
              <a:rPr lang="zh-CN" altLang="en-US" sz="2100" b="1">
                <a:latin typeface="宋体" panose="02010600030101010101" pitchFamily="2" charset="-122"/>
                <a:ea typeface="宋体" panose="02010600030101010101" pitchFamily="2" charset="-122"/>
              </a:rPr>
              <a:t>化学符号周围数字的含义</a:t>
            </a:r>
          </a:p>
        </p:txBody>
      </p:sp>
      <p:pic>
        <p:nvPicPr>
          <p:cNvPr id="52226" name="文本占位符 163843" descr="物质组成的表示 2"/>
          <p:cNvPicPr>
            <a:picLocks noGrp="1" noChangeAspect="1"/>
          </p:cNvPicPr>
          <p:nvPr>
            <p:ph type="body" idx="4294967295"/>
          </p:nvPr>
        </p:nvPicPr>
        <p:blipFill>
          <a:blip r:embed="rId2">
            <a:clrChange>
              <a:clrFrom>
                <a:srgbClr val="FFFFFF"/>
              </a:clrFrom>
              <a:clrTo>
                <a:srgbClr val="FFFFFF">
                  <a:alpha val="0"/>
                </a:srgbClr>
              </a:clrTo>
            </a:clrChange>
          </a:blip>
          <a:srcRect l="23799" t="25751" r="20694" b="23912"/>
          <a:stretch>
            <a:fillRect/>
          </a:stretch>
        </p:blipFill>
        <p:spPr>
          <a:xfrm>
            <a:off x="3309337" y="1830581"/>
            <a:ext cx="1976606" cy="1482231"/>
          </a:xfrm>
        </p:spPr>
      </p:pic>
      <p:sp>
        <p:nvSpPr>
          <p:cNvPr id="90133" name="Text Box 21"/>
          <p:cNvSpPr txBox="1"/>
          <p:nvPr/>
        </p:nvSpPr>
        <p:spPr>
          <a:xfrm>
            <a:off x="380524" y="1338263"/>
            <a:ext cx="2492693" cy="714851"/>
          </a:xfrm>
          <a:prstGeom prst="rect">
            <a:avLst/>
          </a:prstGeom>
          <a:noFill/>
          <a:ln w="9525">
            <a:noFill/>
          </a:ln>
        </p:spPr>
        <p:txBody>
          <a:bodyPr wrap="square" lIns="68580" tIns="34290" rIns="68580" bIns="34290">
            <a:spAutoFit/>
          </a:bodyPr>
          <a:lstStyle/>
          <a:p>
            <a:pPr>
              <a:spcBef>
                <a:spcPct val="50000"/>
              </a:spcBef>
            </a:pPr>
            <a:r>
              <a:rPr lang="zh-CN" altLang="en-US" sz="2100" b="1">
                <a:latin typeface="宋体" panose="02010600030101010101" pitchFamily="2" charset="-122"/>
                <a:ea typeface="宋体" panose="02010600030101010101" pitchFamily="2" charset="-122"/>
              </a:rPr>
              <a:t>微粒（</a:t>
            </a:r>
            <a:r>
              <a:rPr lang="zh-CN" altLang="en-US" sz="2100" b="1">
                <a:solidFill>
                  <a:srgbClr val="FF0000"/>
                </a:solidFill>
                <a:latin typeface="楷体" panose="02010609060101010101" pitchFamily="49" charset="-122"/>
                <a:ea typeface="楷体" panose="02010609060101010101" pitchFamily="49" charset="-122"/>
                <a:sym typeface="+mn-ea"/>
              </a:rPr>
              <a:t>分子、原子、离子</a:t>
            </a:r>
            <a:r>
              <a:rPr lang="zh-CN" altLang="en-US" sz="2100" b="1">
                <a:latin typeface="楷体" panose="02010609060101010101" pitchFamily="49" charset="-122"/>
                <a:ea typeface="楷体" panose="02010609060101010101" pitchFamily="49" charset="-122"/>
                <a:sym typeface="+mn-ea"/>
              </a:rPr>
              <a:t>）</a:t>
            </a:r>
            <a:r>
              <a:rPr lang="zh-CN" altLang="en-US" sz="2100" b="1">
                <a:latin typeface="宋体" panose="02010600030101010101" pitchFamily="2" charset="-122"/>
                <a:ea typeface="宋体" panose="02010600030101010101" pitchFamily="2" charset="-122"/>
              </a:rPr>
              <a:t>的个数</a:t>
            </a:r>
          </a:p>
        </p:txBody>
      </p:sp>
      <p:sp>
        <p:nvSpPr>
          <p:cNvPr id="90144" name="Text Box 32"/>
          <p:cNvSpPr txBox="1"/>
          <p:nvPr/>
        </p:nvSpPr>
        <p:spPr>
          <a:xfrm>
            <a:off x="4224814" y="3996214"/>
            <a:ext cx="2153603" cy="714851"/>
          </a:xfrm>
          <a:prstGeom prst="rect">
            <a:avLst/>
          </a:prstGeom>
          <a:noFill/>
          <a:ln w="9525">
            <a:noFill/>
          </a:ln>
        </p:spPr>
        <p:txBody>
          <a:bodyPr wrap="square" lIns="68580" tIns="34290" rIns="68580" bIns="34290">
            <a:spAutoFit/>
          </a:bodyPr>
          <a:lstStyle/>
          <a:p>
            <a:r>
              <a:rPr lang="zh-CN" altLang="en-US" sz="2100" b="1">
                <a:solidFill>
                  <a:srgbClr val="FF0000"/>
                </a:solidFill>
                <a:latin typeface="宋体" panose="02010600030101010101" pitchFamily="2" charset="-122"/>
                <a:ea typeface="宋体" panose="02010600030101010101" pitchFamily="2" charset="-122"/>
              </a:rPr>
              <a:t>每个微粒中该元</a:t>
            </a:r>
          </a:p>
          <a:p>
            <a:r>
              <a:rPr lang="zh-CN" altLang="en-US" sz="2100" b="1">
                <a:solidFill>
                  <a:srgbClr val="FF0000"/>
                </a:solidFill>
                <a:latin typeface="宋体" panose="02010600030101010101" pitchFamily="2" charset="-122"/>
                <a:ea typeface="宋体" panose="02010600030101010101" pitchFamily="2" charset="-122"/>
              </a:rPr>
              <a:t>素原子的个数</a:t>
            </a:r>
          </a:p>
        </p:txBody>
      </p:sp>
      <p:sp>
        <p:nvSpPr>
          <p:cNvPr id="52232" name="左箭头 163849"/>
          <p:cNvSpPr/>
          <p:nvPr/>
        </p:nvSpPr>
        <p:spPr>
          <a:xfrm>
            <a:off x="5285899" y="1935956"/>
            <a:ext cx="906780" cy="272415"/>
          </a:xfrm>
          <a:prstGeom prst="leftArrow">
            <a:avLst>
              <a:gd name="adj1" fmla="val 50000"/>
              <a:gd name="adj2" fmla="val 50235"/>
            </a:avLst>
          </a:prstGeom>
          <a:solidFill>
            <a:srgbClr val="00B0F0"/>
          </a:solidFill>
          <a:ln w="9525" cap="flat" cmpd="sng">
            <a:solidFill>
              <a:schemeClr val="tx1"/>
            </a:solidFill>
            <a:prstDash val="solid"/>
            <a:miter/>
            <a:headEnd type="none" w="med" len="med"/>
            <a:tailEnd type="none" w="med" len="med"/>
          </a:ln>
        </p:spPr>
        <p:txBody>
          <a:bodyPr lIns="68580" tIns="34290" rIns="68580" bIns="34290"/>
          <a:lstStyle/>
          <a:p>
            <a:endParaRPr lang="zh-CN" altLang="en-US" sz="100">
              <a:latin typeface="Arial" pitchFamily="34" charset="0"/>
            </a:endParaRPr>
          </a:p>
        </p:txBody>
      </p:sp>
      <p:sp>
        <p:nvSpPr>
          <p:cNvPr id="90145" name="Text Box 33"/>
          <p:cNvSpPr txBox="1"/>
          <p:nvPr/>
        </p:nvSpPr>
        <p:spPr>
          <a:xfrm>
            <a:off x="6192679" y="1714977"/>
            <a:ext cx="1569720" cy="714851"/>
          </a:xfrm>
          <a:prstGeom prst="rect">
            <a:avLst/>
          </a:prstGeom>
          <a:noFill/>
          <a:ln w="9525">
            <a:noFill/>
          </a:ln>
        </p:spPr>
        <p:txBody>
          <a:bodyPr wrap="square" lIns="68580" tIns="34290" rIns="68580" bIns="34290">
            <a:spAutoFit/>
          </a:bodyPr>
          <a:lstStyle/>
          <a:p>
            <a:r>
              <a:rPr lang="zh-CN" altLang="en-US" sz="2100" b="1">
                <a:solidFill>
                  <a:srgbClr val="160CD4"/>
                </a:solidFill>
                <a:latin typeface="宋体" panose="02010600030101010101" pitchFamily="2" charset="-122"/>
                <a:ea typeface="宋体" panose="02010600030101010101" pitchFamily="2" charset="-122"/>
              </a:rPr>
              <a:t>每个离子所</a:t>
            </a:r>
          </a:p>
          <a:p>
            <a:r>
              <a:rPr lang="zh-CN" altLang="en-US" sz="2100" b="1">
                <a:solidFill>
                  <a:srgbClr val="160CD4"/>
                </a:solidFill>
                <a:latin typeface="宋体" panose="02010600030101010101" pitchFamily="2" charset="-122"/>
                <a:ea typeface="宋体" panose="02010600030101010101" pitchFamily="2" charset="-122"/>
              </a:rPr>
              <a:t>带的电荷数</a:t>
            </a:r>
          </a:p>
        </p:txBody>
      </p:sp>
      <p:sp>
        <p:nvSpPr>
          <p:cNvPr id="3" name="右箭头 2"/>
          <p:cNvSpPr/>
          <p:nvPr/>
        </p:nvSpPr>
        <p:spPr>
          <a:xfrm rot="1560000">
            <a:off x="2145031" y="2213610"/>
            <a:ext cx="1330166" cy="274320"/>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4" name="上箭头 3"/>
          <p:cNvSpPr/>
          <p:nvPr/>
        </p:nvSpPr>
        <p:spPr>
          <a:xfrm>
            <a:off x="4693444" y="3191351"/>
            <a:ext cx="255746" cy="804863"/>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5" name="文本框 4"/>
          <p:cNvSpPr txBox="1"/>
          <p:nvPr/>
        </p:nvSpPr>
        <p:spPr>
          <a:xfrm>
            <a:off x="3781901" y="1632109"/>
            <a:ext cx="769620" cy="576263"/>
          </a:xfrm>
          <a:prstGeom prst="rect">
            <a:avLst/>
          </a:prstGeom>
          <a:noFill/>
        </p:spPr>
        <p:txBody>
          <a:bodyPr wrap="none" lIns="68580" tIns="34290" rIns="68580" bIns="34290" rtlCol="0" anchor="t">
            <a:spAutoFit/>
          </a:bodyPr>
          <a:lstStyle/>
          <a:p>
            <a:pPr algn="l">
              <a:buFont typeface="Arial" panose="020B0604020202020204" pitchFamily="34" charset="0"/>
            </a:pPr>
            <a:r>
              <a:rPr lang="en-US" altLang="zh-CN" sz="3300" b="1">
                <a:latin typeface="楷体" panose="02010609060101010101" pitchFamily="49" charset="-122"/>
                <a:ea typeface="楷体" panose="02010609060101010101" pitchFamily="49" charset="-122"/>
                <a:cs typeface="楷体" panose="02010609060101010101" pitchFamily="49" charset="-122"/>
                <a:sym typeface="+mn-ea"/>
              </a:rPr>
              <a:t>±n</a:t>
            </a:r>
          </a:p>
        </p:txBody>
      </p:sp>
      <p:sp>
        <p:nvSpPr>
          <p:cNvPr id="6" name="Text Box 32"/>
          <p:cNvSpPr txBox="1"/>
          <p:nvPr/>
        </p:nvSpPr>
        <p:spPr>
          <a:xfrm>
            <a:off x="4892041" y="1061561"/>
            <a:ext cx="2124551" cy="391478"/>
          </a:xfrm>
          <a:prstGeom prst="rect">
            <a:avLst/>
          </a:prstGeom>
          <a:noFill/>
          <a:ln w="9525">
            <a:noFill/>
          </a:ln>
        </p:spPr>
        <p:txBody>
          <a:bodyPr wrap="square" lIns="68580" tIns="34290" rIns="68580" bIns="34290">
            <a:spAutoFit/>
          </a:bodyPr>
          <a:lstStyle/>
          <a:p>
            <a:r>
              <a:rPr lang="zh-CN" altLang="en-US" sz="2100" b="1">
                <a:solidFill>
                  <a:srgbClr val="FF0000"/>
                </a:solidFill>
                <a:latin typeface="宋体" panose="02010600030101010101" pitchFamily="2" charset="-122"/>
                <a:ea typeface="宋体" panose="02010600030101010101" pitchFamily="2" charset="-122"/>
              </a:rPr>
              <a:t>该元素的化合价</a:t>
            </a:r>
          </a:p>
        </p:txBody>
      </p:sp>
      <p:sp>
        <p:nvSpPr>
          <p:cNvPr id="7" name="上箭头 6"/>
          <p:cNvSpPr/>
          <p:nvPr/>
        </p:nvSpPr>
        <p:spPr>
          <a:xfrm rot="3180000">
            <a:off x="4495324" y="1083945"/>
            <a:ext cx="255746" cy="804863"/>
          </a:xfrm>
          <a:prstGeom prst="up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Tree>
    <p:extLst>
      <p:ext uri="{BB962C8B-B14F-4D97-AF65-F5344CB8AC3E}">
        <p14:creationId xmlns:p14="http://schemas.microsoft.com/office/powerpoint/2010/main" val="41185871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nodeType="clickEffect">
                                  <p:stCondLst>
                                    <p:cond delay="0"/>
                                  </p:stCondLst>
                                  <p:childTnLst>
                                    <p:set>
                                      <p:cBhvr>
                                        <p:cTn id="6" dur="1" fill="hold">
                                          <p:stCondLst>
                                            <p:cond delay="0"/>
                                          </p:stCondLst>
                                        </p:cTn>
                                        <p:tgtEl>
                                          <p:spTgt spid="52226"/>
                                        </p:tgtEl>
                                        <p:attrNameLst>
                                          <p:attrName>style.visibility</p:attrName>
                                        </p:attrNameLst>
                                      </p:cBhvr>
                                      <p:to>
                                        <p:strVal val="visible"/>
                                      </p:to>
                                    </p:set>
                                    <p:animEffect transition="in" filter="barn(inVertical)">
                                      <p:cBhvr>
                                        <p:cTn id="7" dur="500"/>
                                        <p:tgtEl>
                                          <p:spTgt spid="5222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90133"/>
                                        </p:tgtEl>
                                        <p:attrNameLst>
                                          <p:attrName>style.visibility</p:attrName>
                                        </p:attrNameLst>
                                      </p:cBhvr>
                                      <p:to>
                                        <p:strVal val="visible"/>
                                      </p:to>
                                    </p:set>
                                    <p:anim calcmode="lin" valueType="num">
                                      <p:cBhvr additive="base">
                                        <p:cTn id="12" dur="500" fill="hold"/>
                                        <p:tgtEl>
                                          <p:spTgt spid="90133"/>
                                        </p:tgtEl>
                                        <p:attrNameLst>
                                          <p:attrName>ppt_x</p:attrName>
                                        </p:attrNameLst>
                                      </p:cBhvr>
                                      <p:tavLst>
                                        <p:tav tm="0">
                                          <p:val>
                                            <p:strVal val="1+#ppt_w/2"/>
                                          </p:val>
                                        </p:tav>
                                        <p:tav tm="100000">
                                          <p:val>
                                            <p:strVal val="#ppt_x"/>
                                          </p:val>
                                        </p:tav>
                                      </p:tavLst>
                                    </p:anim>
                                    <p:anim calcmode="lin" valueType="num">
                                      <p:cBhvr additive="base">
                                        <p:cTn id="13" dur="500" fill="hold"/>
                                        <p:tgtEl>
                                          <p:spTgt spid="90133"/>
                                        </p:tgtEl>
                                        <p:attrNameLst>
                                          <p:attrName>ppt_y</p:attrName>
                                        </p:attrNameLst>
                                      </p:cBhvr>
                                      <p:tavLst>
                                        <p:tav tm="0">
                                          <p:val>
                                            <p:strVal val="#ppt_y"/>
                                          </p:val>
                                        </p:tav>
                                        <p:tav tm="100000">
                                          <p:val>
                                            <p:strVal val="#ppt_y"/>
                                          </p:val>
                                        </p:tav>
                                      </p:tavLst>
                                    </p:anim>
                                  </p:childTnLst>
                                </p:cTn>
                              </p:par>
                              <p:par>
                                <p:cTn id="14" presetID="3" presetClass="entr" presetSubtype="10" fill="hold" grpId="0" nodeType="with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linds(horizontal)">
                                      <p:cBhvr>
                                        <p:cTn id="16" dur="500"/>
                                        <p:tgtEl>
                                          <p:spTgt spid="3"/>
                                        </p:tgtEl>
                                      </p:cBhvr>
                                    </p:animEffect>
                                  </p:childTnLst>
                                </p:cTn>
                              </p:par>
                            </p:childTnLst>
                          </p:cTn>
                        </p:par>
                      </p:childTnLst>
                    </p:cTn>
                  </p:par>
                  <p:par>
                    <p:cTn id="17" fill="hold" nodeType="clickPar">
                      <p:stCondLst>
                        <p:cond delay="indefinite"/>
                      </p:stCondLst>
                      <p:childTnLst>
                        <p:par>
                          <p:cTn id="18" fill="hold" nodeType="afterGroup">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blinds(horizontal)">
                                      <p:cBhvr>
                                        <p:cTn id="21" dur="500"/>
                                        <p:tgtEl>
                                          <p:spTgt spid="4"/>
                                        </p:tgtEl>
                                      </p:cBhvr>
                                    </p:animEffect>
                                  </p:childTnLst>
                                </p:cTn>
                              </p:par>
                              <p:par>
                                <p:cTn id="22" presetID="5" presetClass="entr" presetSubtype="10" fill="hold" nodeType="withEffect">
                                  <p:stCondLst>
                                    <p:cond delay="0"/>
                                  </p:stCondLst>
                                  <p:childTnLst>
                                    <p:set>
                                      <p:cBhvr>
                                        <p:cTn id="23" dur="1" fill="hold">
                                          <p:stCondLst>
                                            <p:cond delay="0"/>
                                          </p:stCondLst>
                                        </p:cTn>
                                        <p:tgtEl>
                                          <p:spTgt spid="90144">
                                            <p:txEl>
                                              <p:pRg st="0" end="0"/>
                                            </p:txEl>
                                          </p:spTgt>
                                        </p:tgtEl>
                                        <p:attrNameLst>
                                          <p:attrName>style.visibility</p:attrName>
                                        </p:attrNameLst>
                                      </p:cBhvr>
                                      <p:to>
                                        <p:strVal val="visible"/>
                                      </p:to>
                                    </p:set>
                                    <p:animEffect transition="in" filter="checkerboard(across)">
                                      <p:cBhvr>
                                        <p:cTn id="24" dur="500"/>
                                        <p:tgtEl>
                                          <p:spTgt spid="90144">
                                            <p:txEl>
                                              <p:pRg st="0" end="0"/>
                                            </p:txEl>
                                          </p:spTgt>
                                        </p:tgtEl>
                                      </p:cBhvr>
                                    </p:animEffect>
                                  </p:childTnLst>
                                </p:cTn>
                              </p:par>
                              <p:par>
                                <p:cTn id="25" presetID="5" presetClass="entr" presetSubtype="10" fill="hold" nodeType="withEffect">
                                  <p:stCondLst>
                                    <p:cond delay="0"/>
                                  </p:stCondLst>
                                  <p:childTnLst>
                                    <p:set>
                                      <p:cBhvr>
                                        <p:cTn id="26" dur="1" fill="hold">
                                          <p:stCondLst>
                                            <p:cond delay="0"/>
                                          </p:stCondLst>
                                        </p:cTn>
                                        <p:tgtEl>
                                          <p:spTgt spid="90144">
                                            <p:txEl>
                                              <p:pRg st="1" end="1"/>
                                            </p:txEl>
                                          </p:spTgt>
                                        </p:tgtEl>
                                        <p:attrNameLst>
                                          <p:attrName>style.visibility</p:attrName>
                                        </p:attrNameLst>
                                      </p:cBhvr>
                                      <p:to>
                                        <p:strVal val="visible"/>
                                      </p:to>
                                    </p:set>
                                    <p:animEffect transition="in" filter="checkerboard(across)">
                                      <p:cBhvr>
                                        <p:cTn id="27" dur="500"/>
                                        <p:tgtEl>
                                          <p:spTgt spid="90144">
                                            <p:txEl>
                                              <p:pRg st="1" end="1"/>
                                            </p:txEl>
                                          </p:spTgt>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5" presetClass="entr" presetSubtype="10" fill="hold" nodeType="clickEffect">
                                  <p:stCondLst>
                                    <p:cond delay="0"/>
                                  </p:stCondLst>
                                  <p:childTnLst>
                                    <p:set>
                                      <p:cBhvr>
                                        <p:cTn id="31" dur="1" fill="hold">
                                          <p:stCondLst>
                                            <p:cond delay="0"/>
                                          </p:stCondLst>
                                        </p:cTn>
                                        <p:tgtEl>
                                          <p:spTgt spid="90145">
                                            <p:txEl>
                                              <p:pRg st="0" end="0"/>
                                            </p:txEl>
                                          </p:spTgt>
                                        </p:tgtEl>
                                        <p:attrNameLst>
                                          <p:attrName>style.visibility</p:attrName>
                                        </p:attrNameLst>
                                      </p:cBhvr>
                                      <p:to>
                                        <p:strVal val="visible"/>
                                      </p:to>
                                    </p:set>
                                    <p:animEffect transition="in" filter="checkerboard(across)">
                                      <p:cBhvr>
                                        <p:cTn id="32" dur="500"/>
                                        <p:tgtEl>
                                          <p:spTgt spid="90145">
                                            <p:txEl>
                                              <p:pRg st="0" end="0"/>
                                            </p:txEl>
                                          </p:spTgt>
                                        </p:tgtEl>
                                      </p:cBhvr>
                                    </p:animEffect>
                                  </p:childTnLst>
                                </p:cTn>
                              </p:par>
                              <p:par>
                                <p:cTn id="33" presetID="5" presetClass="entr" presetSubtype="10" fill="hold" nodeType="withEffect">
                                  <p:stCondLst>
                                    <p:cond delay="0"/>
                                  </p:stCondLst>
                                  <p:childTnLst>
                                    <p:set>
                                      <p:cBhvr>
                                        <p:cTn id="34" dur="1" fill="hold">
                                          <p:stCondLst>
                                            <p:cond delay="0"/>
                                          </p:stCondLst>
                                        </p:cTn>
                                        <p:tgtEl>
                                          <p:spTgt spid="90145">
                                            <p:txEl>
                                              <p:pRg st="1" end="1"/>
                                            </p:txEl>
                                          </p:spTgt>
                                        </p:tgtEl>
                                        <p:attrNameLst>
                                          <p:attrName>style.visibility</p:attrName>
                                        </p:attrNameLst>
                                      </p:cBhvr>
                                      <p:to>
                                        <p:strVal val="visible"/>
                                      </p:to>
                                    </p:set>
                                    <p:animEffect transition="in" filter="checkerboard(across)">
                                      <p:cBhvr>
                                        <p:cTn id="35" dur="500"/>
                                        <p:tgtEl>
                                          <p:spTgt spid="90145">
                                            <p:txEl>
                                              <p:pRg st="1" end="1"/>
                                            </p:txEl>
                                          </p:spTgt>
                                        </p:tgtEl>
                                      </p:cBhvr>
                                    </p:animEffect>
                                  </p:childTnLst>
                                </p:cTn>
                              </p:par>
                              <p:par>
                                <p:cTn id="36" presetID="18" presetClass="entr" presetSubtype="12" fill="hold" grpId="0" nodeType="withEffect">
                                  <p:stCondLst>
                                    <p:cond delay="0"/>
                                  </p:stCondLst>
                                  <p:childTnLst>
                                    <p:set>
                                      <p:cBhvr>
                                        <p:cTn id="37" dur="1" fill="hold">
                                          <p:stCondLst>
                                            <p:cond delay="0"/>
                                          </p:stCondLst>
                                        </p:cTn>
                                        <p:tgtEl>
                                          <p:spTgt spid="52232"/>
                                        </p:tgtEl>
                                        <p:attrNameLst>
                                          <p:attrName>style.visibility</p:attrName>
                                        </p:attrNameLst>
                                      </p:cBhvr>
                                      <p:to>
                                        <p:strVal val="visible"/>
                                      </p:to>
                                    </p:set>
                                    <p:animEffect transition="in" filter="strips(downLeft)">
                                      <p:cBhvr>
                                        <p:cTn id="38" dur="500"/>
                                        <p:tgtEl>
                                          <p:spTgt spid="52232"/>
                                        </p:tgtEl>
                                      </p:cBhvr>
                                    </p:animEffect>
                                  </p:childTnLst>
                                </p:cTn>
                              </p:par>
                            </p:childTnLst>
                          </p:cTn>
                        </p:par>
                      </p:childTnLst>
                    </p:cTn>
                  </p:par>
                  <p:par>
                    <p:cTn id="39" fill="hold" nodeType="clickPar">
                      <p:stCondLst>
                        <p:cond delay="indefinite"/>
                      </p:stCondLst>
                      <p:childTnLst>
                        <p:par>
                          <p:cTn id="40" fill="hold" nodeType="afterGroup">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barn(inVertical)">
                                      <p:cBhvr>
                                        <p:cTn id="43" dur="500"/>
                                        <p:tgtEl>
                                          <p:spTgt spid="5"/>
                                        </p:tgtEl>
                                      </p:cBhvr>
                                    </p:animEffect>
                                  </p:childTnLst>
                                </p:cTn>
                              </p:par>
                            </p:childTnLst>
                          </p:cTn>
                        </p:par>
                      </p:childTnLst>
                    </p:cTn>
                  </p:par>
                  <p:par>
                    <p:cTn id="44" fill="hold" nodeType="clickPar">
                      <p:stCondLst>
                        <p:cond delay="indefinite"/>
                      </p:stCondLst>
                      <p:childTnLst>
                        <p:par>
                          <p:cTn id="45" fill="hold" nodeType="afterGroup">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7"/>
                                        </p:tgtEl>
                                        <p:attrNameLst>
                                          <p:attrName>style.visibility</p:attrName>
                                        </p:attrNameLst>
                                      </p:cBhvr>
                                      <p:to>
                                        <p:strVal val="visible"/>
                                      </p:to>
                                    </p:set>
                                    <p:animEffect transition="in" filter="blinds(horizontal)">
                                      <p:cBhvr>
                                        <p:cTn id="48" dur="500"/>
                                        <p:tgtEl>
                                          <p:spTgt spid="7"/>
                                        </p:tgtEl>
                                      </p:cBhvr>
                                    </p:animEffect>
                                  </p:childTnLst>
                                </p:cTn>
                              </p:par>
                              <p:par>
                                <p:cTn id="49" presetID="3" presetClass="entr" presetSubtype="10" fill="hold" grpId="0" nodeType="withEffect">
                                  <p:stCondLst>
                                    <p:cond delay="0"/>
                                  </p:stCondLst>
                                  <p:childTnLst>
                                    <p:set>
                                      <p:cBhvr>
                                        <p:cTn id="50" dur="1" fill="hold">
                                          <p:stCondLst>
                                            <p:cond delay="0"/>
                                          </p:stCondLst>
                                        </p:cTn>
                                        <p:tgtEl>
                                          <p:spTgt spid="6"/>
                                        </p:tgtEl>
                                        <p:attrNameLst>
                                          <p:attrName>style.visibility</p:attrName>
                                        </p:attrNameLst>
                                      </p:cBhvr>
                                      <p:to>
                                        <p:strVal val="visible"/>
                                      </p:to>
                                    </p:set>
                                    <p:animEffect transition="in" filter="blinds(horizontal)">
                                      <p:cBhvr>
                                        <p:cTn id="5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33" grpId="0"/>
      <p:bldP spid="52232" grpId="0" animBg="1"/>
      <p:bldP spid="3" grpId="0" animBg="1"/>
      <p:bldP spid="4" grpId="0" animBg="1"/>
      <p:bldP spid="5" grpId="0"/>
      <p:bldP spid="6" grpId="0"/>
      <p:bldP spid="7"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9" name="文本框 18"/>
          <p:cNvSpPr txBox="1"/>
          <p:nvPr/>
        </p:nvSpPr>
        <p:spPr>
          <a:xfrm>
            <a:off x="280988" y="543401"/>
            <a:ext cx="2849178" cy="392415"/>
          </a:xfrm>
          <a:prstGeom prst="rect">
            <a:avLst/>
          </a:prstGeom>
          <a:noFill/>
        </p:spPr>
        <p:txBody>
          <a:bodyPr wrap="none" lIns="68580" tIns="34290" rIns="68580" bIns="34290" rtlCol="0" anchor="t">
            <a:spAutoFit/>
          </a:bodyPr>
          <a:lstStyle/>
          <a:p>
            <a:r>
              <a:rPr lang="en-US" altLang="zh-CN" sz="2100" b="1">
                <a:latin typeface="宋体" panose="02010600030101010101" pitchFamily="2" charset="-122"/>
                <a:ea typeface="宋体" panose="02010600030101010101" pitchFamily="2" charset="-122"/>
                <a:sym typeface="+mn-ea"/>
              </a:rPr>
              <a:t>4.</a:t>
            </a:r>
            <a:r>
              <a:rPr lang="zh-CN" altLang="en-US" sz="2100" b="1">
                <a:latin typeface="宋体" panose="02010600030101010101" pitchFamily="2" charset="-122"/>
                <a:ea typeface="宋体" panose="02010600030101010101" pitchFamily="2" charset="-122"/>
                <a:sym typeface="+mn-ea"/>
              </a:rPr>
              <a:t>化学式的读法和写法</a:t>
            </a:r>
          </a:p>
        </p:txBody>
      </p:sp>
      <p:graphicFrame>
        <p:nvGraphicFramePr>
          <p:cNvPr id="3" name="表格 2"/>
          <p:cNvGraphicFramePr>
            <a:graphicFrameLocks noGrp="1"/>
          </p:cNvGraphicFramePr>
          <p:nvPr>
            <p:custDataLst>
              <p:tags r:id="rId1"/>
            </p:custDataLst>
          </p:nvPr>
        </p:nvGraphicFramePr>
        <p:xfrm>
          <a:off x="691039" y="1355408"/>
          <a:ext cx="7839075" cy="2145030"/>
        </p:xfrm>
        <a:graphic>
          <a:graphicData uri="http://schemas.openxmlformats.org/drawingml/2006/table">
            <a:tbl>
              <a:tblPr firstRow="1" bandRow="1">
                <a:tableStyleId>{5C22544A-7EE6-4342-B048-85BDC9FD1C3A}</a:tableStyleId>
              </a:tblPr>
              <a:tblGrid>
                <a:gridCol w="2470785"/>
                <a:gridCol w="5368290"/>
              </a:tblGrid>
              <a:tr h="467678">
                <a:tc>
                  <a:txBody>
                    <a:bodyPr/>
                    <a:lstStyle/>
                    <a:p>
                      <a:pPr algn="ctr">
                        <a:buNone/>
                      </a:pPr>
                      <a:r>
                        <a:rPr lang="zh-CN" altLang="en-US" sz="2100">
                          <a:solidFill>
                            <a:schemeClr val="tx1"/>
                          </a:solidFill>
                          <a:latin typeface="宋体" panose="02010600030101010101" pitchFamily="2" charset="-122"/>
                          <a:ea typeface="宋体" panose="02010600030101010101" pitchFamily="2" charset="-122"/>
                        </a:rPr>
                        <a:t>单质种类</a:t>
                      </a: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a:txBody>
                    <a:bodyPr/>
                    <a:lstStyle/>
                    <a:p>
                      <a:pPr algn="ctr">
                        <a:buNone/>
                      </a:pPr>
                      <a:r>
                        <a:rPr lang="zh-CN" altLang="en-US" sz="2100">
                          <a:solidFill>
                            <a:schemeClr val="tx1"/>
                          </a:solidFill>
                          <a:latin typeface="宋体" panose="02010600030101010101" pitchFamily="2" charset="-122"/>
                          <a:ea typeface="宋体" panose="02010600030101010101" pitchFamily="2" charset="-122"/>
                        </a:rPr>
                        <a:t>书写方式</a:t>
                      </a: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r>
              <a:tr h="467678">
                <a:tc>
                  <a:txBody>
                    <a:bodyPr/>
                    <a:lstStyle/>
                    <a:p>
                      <a:pPr algn="ctr">
                        <a:buNone/>
                      </a:pPr>
                      <a:r>
                        <a:rPr lang="zh-CN" altLang="en-US" sz="2100">
                          <a:solidFill>
                            <a:schemeClr val="tx1"/>
                          </a:solidFill>
                          <a:latin typeface="宋体" panose="02010600030101010101" pitchFamily="2" charset="-122"/>
                          <a:ea typeface="宋体" panose="02010600030101010101" pitchFamily="2" charset="-122"/>
                        </a:rPr>
                        <a:t>稀有气体</a:t>
                      </a: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a:txBody>
                    <a:bodyPr/>
                    <a:lstStyle/>
                    <a:p>
                      <a:pPr>
                        <a:buNone/>
                      </a:pPr>
                      <a:endParaRPr lang="zh-CN" altLang="en-US" sz="2100">
                        <a:solidFill>
                          <a:schemeClr val="tx1"/>
                        </a:solidFill>
                        <a:latin typeface="宋体" panose="02010600030101010101" pitchFamily="2" charset="-122"/>
                        <a:ea typeface="宋体" panose="02010600030101010101" pitchFamily="2" charset="-122"/>
                      </a:endParaRP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r>
              <a:tr h="467678">
                <a:tc>
                  <a:txBody>
                    <a:bodyPr/>
                    <a:lstStyle/>
                    <a:p>
                      <a:pPr algn="ctr">
                        <a:buNone/>
                      </a:pPr>
                      <a:r>
                        <a:rPr lang="zh-CN" altLang="en-US" sz="2100">
                          <a:solidFill>
                            <a:schemeClr val="tx1"/>
                          </a:solidFill>
                          <a:latin typeface="宋体" panose="02010600030101010101" pitchFamily="2" charset="-122"/>
                          <a:ea typeface="宋体" panose="02010600030101010101" pitchFamily="2" charset="-122"/>
                        </a:rPr>
                        <a:t>金属和固态非金属</a:t>
                      </a: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a:txBody>
                    <a:bodyPr/>
                    <a:lstStyle/>
                    <a:p>
                      <a:pPr>
                        <a:buNone/>
                      </a:pPr>
                      <a:endParaRPr lang="zh-CN" altLang="en-US" sz="2100">
                        <a:solidFill>
                          <a:schemeClr val="tx1"/>
                        </a:solidFill>
                        <a:latin typeface="宋体" panose="02010600030101010101" pitchFamily="2" charset="-122"/>
                        <a:ea typeface="宋体" panose="02010600030101010101" pitchFamily="2" charset="-122"/>
                      </a:endParaRP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r>
              <a:tr h="741998">
                <a:tc>
                  <a:txBody>
                    <a:bodyPr/>
                    <a:lstStyle/>
                    <a:p>
                      <a:pPr algn="ctr">
                        <a:buNone/>
                      </a:pPr>
                      <a:r>
                        <a:rPr lang="zh-CN" altLang="en-US" sz="2100">
                          <a:ln>
                            <a:noFill/>
                          </a:ln>
                          <a:solidFill>
                            <a:srgbClr val="000000"/>
                          </a:solidFill>
                          <a:effectLst/>
                          <a:uFillTx/>
                          <a:latin typeface="宋体" panose="02010600030101010101" pitchFamily="2" charset="-122"/>
                          <a:ea typeface="宋体" panose="02010600030101010101" pitchFamily="2" charset="-122"/>
                          <a:cs typeface="微软雅黑" panose="020B0503020204020204" charset="-122"/>
                          <a:sym typeface="微软雅黑" panose="020B0503020204020204" charset="-122"/>
                        </a:rPr>
                        <a:t>分子构成的单质</a:t>
                      </a:r>
                      <a:endParaRPr lang="zh-CN" altLang="en-US" sz="2100">
                        <a:solidFill>
                          <a:schemeClr val="tx1"/>
                        </a:solidFill>
                        <a:latin typeface="宋体" panose="02010600030101010101" pitchFamily="2" charset="-122"/>
                        <a:ea typeface="宋体" panose="02010600030101010101" pitchFamily="2" charset="-122"/>
                      </a:endParaRP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a:txBody>
                    <a:bodyPr/>
                    <a:lstStyle/>
                    <a:p>
                      <a:pPr>
                        <a:buNone/>
                      </a:pPr>
                      <a:endParaRPr lang="zh-CN" altLang="en-US" sz="2100">
                        <a:solidFill>
                          <a:schemeClr val="tx1"/>
                        </a:solidFill>
                        <a:latin typeface="宋体" panose="02010600030101010101" pitchFamily="2" charset="-122"/>
                        <a:ea typeface="宋体" panose="02010600030101010101" pitchFamily="2" charset="-122"/>
                      </a:endParaRP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r>
            </a:tbl>
          </a:graphicData>
        </a:graphic>
      </p:graphicFrame>
      <p:sp>
        <p:nvSpPr>
          <p:cNvPr id="4" name="文本框 3"/>
          <p:cNvSpPr txBox="1"/>
          <p:nvPr/>
        </p:nvSpPr>
        <p:spPr>
          <a:xfrm>
            <a:off x="3197543" y="1824991"/>
            <a:ext cx="4535805" cy="345281"/>
          </a:xfrm>
          <a:prstGeom prst="rect">
            <a:avLst/>
          </a:prstGeom>
          <a:noFill/>
        </p:spPr>
        <p:txBody>
          <a:bodyPr wrap="square" lIns="68580" tIns="34290" rIns="68580" bIns="34290" rtlCol="0" anchor="t">
            <a:spAutoFit/>
          </a:bodyPr>
          <a:lstStyle/>
          <a:p>
            <a:r>
              <a:rPr lang="zh-CN" altLang="en-US" b="1">
                <a:solidFill>
                  <a:srgbClr val="C00000"/>
                </a:solidFill>
                <a:latin typeface="宋体" panose="02010600030101010101" pitchFamily="2" charset="-122"/>
                <a:ea typeface="宋体" panose="02010600030101010101" pitchFamily="2" charset="-122"/>
                <a:cs typeface="宋体" panose="02010600030101010101" pitchFamily="2" charset="-122"/>
              </a:rPr>
              <a:t>用元素符号表示，如氦写为He，氖写为Ne</a:t>
            </a:r>
          </a:p>
        </p:txBody>
      </p:sp>
      <p:sp>
        <p:nvSpPr>
          <p:cNvPr id="5" name="文本框 4"/>
          <p:cNvSpPr txBox="1"/>
          <p:nvPr/>
        </p:nvSpPr>
        <p:spPr>
          <a:xfrm>
            <a:off x="3197543" y="2357914"/>
            <a:ext cx="5029676" cy="345281"/>
          </a:xfrm>
          <a:prstGeom prst="rect">
            <a:avLst/>
          </a:prstGeom>
          <a:noFill/>
        </p:spPr>
        <p:txBody>
          <a:bodyPr wrap="square" lIns="68580" tIns="34290" rIns="68580" bIns="34290" rtlCol="0" anchor="t">
            <a:spAutoFit/>
          </a:bodyPr>
          <a:lstStyle/>
          <a:p>
            <a:r>
              <a:rPr lang="zh-CN" altLang="en-US" b="1">
                <a:solidFill>
                  <a:srgbClr val="C00000"/>
                </a:solidFill>
                <a:latin typeface="宋体" panose="02010600030101010101" pitchFamily="2" charset="-122"/>
                <a:ea typeface="宋体" panose="02010600030101010101" pitchFamily="2" charset="-122"/>
                <a:cs typeface="宋体" panose="02010600030101010101" pitchFamily="2" charset="-122"/>
              </a:rPr>
              <a:t>习惯上用元素符号表示，如铁写为Fe，碳写为C</a:t>
            </a:r>
          </a:p>
        </p:txBody>
      </p:sp>
      <p:sp>
        <p:nvSpPr>
          <p:cNvPr id="6" name="文本框 5"/>
          <p:cNvSpPr txBox="1"/>
          <p:nvPr/>
        </p:nvSpPr>
        <p:spPr>
          <a:xfrm>
            <a:off x="3197543" y="2761298"/>
            <a:ext cx="5029676" cy="622459"/>
          </a:xfrm>
          <a:prstGeom prst="rect">
            <a:avLst/>
          </a:prstGeom>
          <a:noFill/>
        </p:spPr>
        <p:txBody>
          <a:bodyPr wrap="square" lIns="68580" tIns="34290" rIns="68580" bIns="34290" rtlCol="0" anchor="t">
            <a:spAutoFit/>
          </a:bodyPr>
          <a:lstStyle/>
          <a:p>
            <a:r>
              <a:rPr lang="zh-CN" altLang="en-US" b="1">
                <a:solidFill>
                  <a:srgbClr val="C00000"/>
                </a:solidFill>
                <a:latin typeface="宋体" panose="02010600030101010101" pitchFamily="2" charset="-122"/>
                <a:ea typeface="宋体" panose="02010600030101010101" pitchFamily="2" charset="-122"/>
              </a:rPr>
              <a:t>在元素符号右下角写上表示分子中所含原子数的数字，如</a:t>
            </a:r>
            <a:r>
              <a:rPr lang="en-US" altLang="zh-CN" b="1">
                <a:solidFill>
                  <a:srgbClr val="0000CC"/>
                </a:solidFill>
                <a:latin typeface="Times New Roman" panose="02020603050405020304" charset="0"/>
                <a:sym typeface="+mn-ea"/>
              </a:rPr>
              <a:t>O</a:t>
            </a:r>
            <a:r>
              <a:rPr lang="en-US" altLang="zh-CN" b="1" baseline="-25000">
                <a:solidFill>
                  <a:srgbClr val="0000CC"/>
                </a:solidFill>
                <a:latin typeface="Times New Roman" panose="02020603050405020304" charset="0"/>
                <a:sym typeface="+mn-ea"/>
              </a:rPr>
              <a:t>2</a:t>
            </a:r>
            <a:r>
              <a:rPr lang="zh-CN" altLang="en-US" b="1">
                <a:solidFill>
                  <a:srgbClr val="0000CC"/>
                </a:solidFill>
                <a:latin typeface="Times New Roman" panose="02020603050405020304" charset="0"/>
                <a:sym typeface="+mn-ea"/>
              </a:rPr>
              <a:t>、</a:t>
            </a:r>
            <a:r>
              <a:rPr lang="en-US" altLang="zh-CN" b="1">
                <a:solidFill>
                  <a:srgbClr val="0000CC"/>
                </a:solidFill>
                <a:latin typeface="Times New Roman" panose="02020603050405020304" charset="0"/>
                <a:sym typeface="+mn-ea"/>
              </a:rPr>
              <a:t>N</a:t>
            </a:r>
            <a:r>
              <a:rPr lang="en-US" altLang="zh-CN" b="1" baseline="-25000">
                <a:solidFill>
                  <a:srgbClr val="0000CC"/>
                </a:solidFill>
                <a:latin typeface="Times New Roman" panose="02020603050405020304" charset="0"/>
                <a:sym typeface="+mn-ea"/>
              </a:rPr>
              <a:t>2</a:t>
            </a:r>
            <a:r>
              <a:rPr lang="zh-CN" altLang="en-US" b="1">
                <a:solidFill>
                  <a:srgbClr val="0000CC"/>
                </a:solidFill>
                <a:latin typeface="Times New Roman" panose="02020603050405020304" charset="0"/>
                <a:sym typeface="+mn-ea"/>
              </a:rPr>
              <a:t>、</a:t>
            </a:r>
            <a:r>
              <a:rPr lang="en-US" altLang="zh-CN" b="1">
                <a:solidFill>
                  <a:srgbClr val="0000CC"/>
                </a:solidFill>
                <a:latin typeface="Times New Roman" panose="02020603050405020304" charset="0"/>
                <a:sym typeface="+mn-ea"/>
              </a:rPr>
              <a:t>H</a:t>
            </a:r>
            <a:r>
              <a:rPr lang="en-US" altLang="zh-CN" b="1" baseline="-25000">
                <a:solidFill>
                  <a:srgbClr val="0000CC"/>
                </a:solidFill>
                <a:latin typeface="Times New Roman" panose="02020603050405020304" charset="0"/>
                <a:sym typeface="+mn-ea"/>
              </a:rPr>
              <a:t>2</a:t>
            </a:r>
            <a:r>
              <a:rPr lang="zh-CN" altLang="en-US" b="1">
                <a:solidFill>
                  <a:srgbClr val="0000CC"/>
                </a:solidFill>
                <a:latin typeface="Times New Roman" panose="02020603050405020304" charset="0"/>
                <a:sym typeface="+mn-ea"/>
              </a:rPr>
              <a:t>、</a:t>
            </a:r>
            <a:r>
              <a:rPr lang="en-US" altLang="zh-CN" b="1" baseline="-25000">
                <a:solidFill>
                  <a:srgbClr val="0000CC"/>
                </a:solidFill>
                <a:sym typeface="+mn-ea"/>
              </a:rPr>
              <a:t> </a:t>
            </a:r>
            <a:r>
              <a:rPr lang="en-US" altLang="zh-CN" b="1">
                <a:solidFill>
                  <a:srgbClr val="0000CC"/>
                </a:solidFill>
                <a:sym typeface="+mn-ea"/>
              </a:rPr>
              <a:t>O</a:t>
            </a:r>
            <a:r>
              <a:rPr lang="en-US" altLang="zh-CN" b="1" baseline="-25000">
                <a:solidFill>
                  <a:srgbClr val="0000CC"/>
                </a:solidFill>
                <a:sym typeface="+mn-ea"/>
              </a:rPr>
              <a:t>3</a:t>
            </a:r>
            <a:r>
              <a:rPr lang="zh-CN" altLang="en-US" b="1">
                <a:solidFill>
                  <a:srgbClr val="C00000"/>
                </a:solidFill>
                <a:latin typeface="宋体" panose="02010600030101010101" pitchFamily="2" charset="-122"/>
                <a:ea typeface="宋体" panose="02010600030101010101" pitchFamily="2" charset="-122"/>
                <a:cs typeface="+mn-ea"/>
                <a:sym typeface="+mn-ea"/>
              </a:rPr>
              <a:t>等。</a:t>
            </a:r>
          </a:p>
        </p:txBody>
      </p:sp>
      <p:sp>
        <p:nvSpPr>
          <p:cNvPr id="7" name="文本框 6"/>
          <p:cNvSpPr txBox="1"/>
          <p:nvPr/>
        </p:nvSpPr>
        <p:spPr>
          <a:xfrm>
            <a:off x="549117" y="934879"/>
            <a:ext cx="2983830" cy="392415"/>
          </a:xfrm>
          <a:prstGeom prst="rect">
            <a:avLst/>
          </a:prstGeom>
          <a:noFill/>
        </p:spPr>
        <p:txBody>
          <a:bodyPr wrap="none" lIns="68580" tIns="34290" rIns="68580" bIns="34290" rtlCol="0" anchor="t">
            <a:spAutoFit/>
          </a:bodyPr>
          <a:lstStyle/>
          <a:p>
            <a:r>
              <a:rPr lang="zh-CN" altLang="en-US" sz="2100" b="1">
                <a:latin typeface="宋体" panose="02010600030101010101" pitchFamily="2" charset="-122"/>
                <a:ea typeface="宋体" panose="02010600030101010101" pitchFamily="2" charset="-122"/>
                <a:sym typeface="+mn-ea"/>
              </a:rPr>
              <a:t>（</a:t>
            </a:r>
            <a:r>
              <a:rPr lang="en-US" altLang="zh-CN" sz="2100" b="1">
                <a:latin typeface="宋体" panose="02010600030101010101" pitchFamily="2" charset="-122"/>
                <a:ea typeface="宋体" panose="02010600030101010101" pitchFamily="2" charset="-122"/>
                <a:sym typeface="+mn-ea"/>
              </a:rPr>
              <a:t>1</a:t>
            </a:r>
            <a:r>
              <a:rPr lang="zh-CN" altLang="en-US" sz="2100" b="1">
                <a:latin typeface="宋体" panose="02010600030101010101" pitchFamily="2" charset="-122"/>
                <a:ea typeface="宋体" panose="02010600030101010101" pitchFamily="2" charset="-122"/>
                <a:sym typeface="+mn-ea"/>
              </a:rPr>
              <a:t>）单质化学式的书写</a:t>
            </a:r>
          </a:p>
        </p:txBody>
      </p:sp>
      <p:sp>
        <p:nvSpPr>
          <p:cNvPr id="8" name="文本框 7"/>
          <p:cNvSpPr txBox="1"/>
          <p:nvPr/>
        </p:nvSpPr>
        <p:spPr>
          <a:xfrm>
            <a:off x="549116" y="3598069"/>
            <a:ext cx="5421997" cy="392415"/>
          </a:xfrm>
          <a:prstGeom prst="rect">
            <a:avLst/>
          </a:prstGeom>
          <a:noFill/>
        </p:spPr>
        <p:txBody>
          <a:bodyPr wrap="none" lIns="68580" tIns="34290" rIns="68580" bIns="34290" rtlCol="0" anchor="t">
            <a:spAutoFit/>
          </a:bodyPr>
          <a:lstStyle/>
          <a:p>
            <a:r>
              <a:rPr lang="zh-CN" altLang="en-US" sz="2100" b="1">
                <a:latin typeface="宋体" panose="02010600030101010101" pitchFamily="2" charset="-122"/>
                <a:ea typeface="宋体" panose="02010600030101010101" pitchFamily="2" charset="-122"/>
                <a:sym typeface="+mn-ea"/>
              </a:rPr>
              <a:t>（</a:t>
            </a:r>
            <a:r>
              <a:rPr lang="en-US" altLang="zh-CN" sz="2100" b="1">
                <a:latin typeface="宋体" panose="02010600030101010101" pitchFamily="2" charset="-122"/>
                <a:ea typeface="宋体" panose="02010600030101010101" pitchFamily="2" charset="-122"/>
                <a:sym typeface="+mn-ea"/>
              </a:rPr>
              <a:t>2</a:t>
            </a:r>
            <a:r>
              <a:rPr lang="zh-CN" altLang="en-US" sz="2100" b="1">
                <a:latin typeface="宋体" panose="02010600030101010101" pitchFamily="2" charset="-122"/>
                <a:ea typeface="宋体" panose="02010600030101010101" pitchFamily="2" charset="-122"/>
                <a:sym typeface="+mn-ea"/>
              </a:rPr>
              <a:t>）化合物化学式的书写</a:t>
            </a:r>
            <a:r>
              <a:rPr lang="en-US" altLang="zh-CN" sz="2100" b="1">
                <a:latin typeface="宋体" panose="02010600030101010101" pitchFamily="2" charset="-122"/>
                <a:ea typeface="宋体" panose="02010600030101010101" pitchFamily="2" charset="-122"/>
                <a:sym typeface="+mn-ea"/>
              </a:rPr>
              <a:t>——</a:t>
            </a:r>
            <a:r>
              <a:rPr lang="zh-CN" altLang="en-US" sz="2100" b="1">
                <a:latin typeface="宋体" panose="02010600030101010101" pitchFamily="2" charset="-122"/>
                <a:ea typeface="宋体" panose="02010600030101010101" pitchFamily="2" charset="-122"/>
                <a:sym typeface="+mn-ea"/>
              </a:rPr>
              <a:t>最小公倍数法</a:t>
            </a:r>
          </a:p>
        </p:txBody>
      </p:sp>
      <p:sp>
        <p:nvSpPr>
          <p:cNvPr id="10" name="文本框 9"/>
          <p:cNvSpPr txBox="1"/>
          <p:nvPr/>
        </p:nvSpPr>
        <p:spPr>
          <a:xfrm>
            <a:off x="2133124" y="4311491"/>
            <a:ext cx="882491" cy="576263"/>
          </a:xfrm>
          <a:prstGeom prst="rect">
            <a:avLst/>
          </a:prstGeom>
          <a:noFill/>
        </p:spPr>
        <p:txBody>
          <a:bodyPr wrap="square" lIns="68580" tIns="34290" rIns="68580" bIns="34290" rtlCol="0" anchor="t">
            <a:spAutoFit/>
          </a:bodyPr>
          <a:lstStyle/>
          <a:p>
            <a:r>
              <a:rPr lang="zh-CN" altLang="en-US" sz="3300">
                <a:latin typeface="宋体" panose="02010600030101010101" pitchFamily="2" charset="-122"/>
                <a:ea typeface="宋体" panose="02010600030101010101" pitchFamily="2" charset="-122"/>
              </a:rPr>
              <a:t>P O</a:t>
            </a:r>
          </a:p>
        </p:txBody>
      </p:sp>
      <p:sp>
        <p:nvSpPr>
          <p:cNvPr id="11" name="文本框 10"/>
          <p:cNvSpPr txBox="1"/>
          <p:nvPr/>
        </p:nvSpPr>
        <p:spPr>
          <a:xfrm>
            <a:off x="2076450" y="4080986"/>
            <a:ext cx="411010" cy="392415"/>
          </a:xfrm>
          <a:prstGeom prst="rect">
            <a:avLst/>
          </a:prstGeom>
          <a:noFill/>
        </p:spPr>
        <p:txBody>
          <a:bodyPr wrap="none" lIns="68580" tIns="34290" rIns="68580" bIns="34290" rtlCol="0" anchor="t">
            <a:spAutoFit/>
          </a:bodyPr>
          <a:lstStyle/>
          <a:p>
            <a:r>
              <a:rPr lang="en-US" altLang="zh-CN" sz="2100" b="1">
                <a:solidFill>
                  <a:srgbClr val="FF3300"/>
                </a:solidFill>
                <a:latin typeface="宋体" panose="02010600030101010101" pitchFamily="2" charset="-122"/>
                <a:ea typeface="宋体" panose="02010600030101010101" pitchFamily="2" charset="-122"/>
                <a:sym typeface="+mn-ea"/>
              </a:rPr>
              <a:t>+5</a:t>
            </a:r>
          </a:p>
        </p:txBody>
      </p:sp>
      <p:sp>
        <p:nvSpPr>
          <p:cNvPr id="12" name="文本框 11"/>
          <p:cNvSpPr txBox="1"/>
          <p:nvPr/>
        </p:nvSpPr>
        <p:spPr>
          <a:xfrm>
            <a:off x="2543175" y="4080986"/>
            <a:ext cx="411010" cy="392415"/>
          </a:xfrm>
          <a:prstGeom prst="rect">
            <a:avLst/>
          </a:prstGeom>
          <a:noFill/>
        </p:spPr>
        <p:txBody>
          <a:bodyPr wrap="none" lIns="68580" tIns="34290" rIns="68580" bIns="34290" rtlCol="0" anchor="t">
            <a:spAutoFit/>
          </a:bodyPr>
          <a:lstStyle/>
          <a:p>
            <a:r>
              <a:rPr lang="en-US" altLang="zh-CN" sz="2100" b="1">
                <a:solidFill>
                  <a:srgbClr val="FF3300"/>
                </a:solidFill>
                <a:latin typeface="宋体" panose="02010600030101010101" pitchFamily="2" charset="-122"/>
                <a:ea typeface="宋体" panose="02010600030101010101" pitchFamily="2" charset="-122"/>
                <a:sym typeface="+mn-ea"/>
              </a:rPr>
              <a:t>-2</a:t>
            </a:r>
          </a:p>
        </p:txBody>
      </p:sp>
      <p:sp>
        <p:nvSpPr>
          <p:cNvPr id="33" name="文本框 32"/>
          <p:cNvSpPr txBox="1"/>
          <p:nvPr/>
        </p:nvSpPr>
        <p:spPr>
          <a:xfrm>
            <a:off x="2319337" y="4611529"/>
            <a:ext cx="255519" cy="346249"/>
          </a:xfrm>
          <a:prstGeom prst="rect">
            <a:avLst/>
          </a:prstGeom>
          <a:noFill/>
        </p:spPr>
        <p:txBody>
          <a:bodyPr wrap="none" lIns="68580" tIns="34290" rIns="68580" bIns="34290" rtlCol="0" anchor="t">
            <a:spAutoFit/>
          </a:bodyPr>
          <a:lstStyle/>
          <a:p>
            <a:r>
              <a:rPr lang="en-US" altLang="zh-CN" b="1">
                <a:solidFill>
                  <a:srgbClr val="FF3300"/>
                </a:solidFill>
                <a:latin typeface="宋体" panose="02010600030101010101" pitchFamily="2" charset="-122"/>
                <a:ea typeface="宋体" panose="02010600030101010101" pitchFamily="2" charset="-122"/>
                <a:sym typeface="+mn-ea"/>
              </a:rPr>
              <a:t>2</a:t>
            </a:r>
            <a:endParaRPr lang="zh-CN" altLang="en-US"/>
          </a:p>
        </p:txBody>
      </p:sp>
      <p:sp>
        <p:nvSpPr>
          <p:cNvPr id="34" name="文本框 33"/>
          <p:cNvSpPr txBox="1"/>
          <p:nvPr/>
        </p:nvSpPr>
        <p:spPr>
          <a:xfrm>
            <a:off x="2791777" y="4611529"/>
            <a:ext cx="255519" cy="346249"/>
          </a:xfrm>
          <a:prstGeom prst="rect">
            <a:avLst/>
          </a:prstGeom>
          <a:noFill/>
        </p:spPr>
        <p:txBody>
          <a:bodyPr wrap="none" lIns="68580" tIns="34290" rIns="68580" bIns="34290" rtlCol="0" anchor="t">
            <a:spAutoFit/>
          </a:bodyPr>
          <a:lstStyle/>
          <a:p>
            <a:r>
              <a:rPr lang="en-US" altLang="zh-CN" b="1">
                <a:solidFill>
                  <a:srgbClr val="FF3300"/>
                </a:solidFill>
                <a:latin typeface="宋体" panose="02010600030101010101" pitchFamily="2" charset="-122"/>
                <a:ea typeface="宋体" panose="02010600030101010101" pitchFamily="2" charset="-122"/>
                <a:sym typeface="+mn-ea"/>
              </a:rPr>
              <a:t>5</a:t>
            </a:r>
            <a:endParaRPr lang="zh-CN" altLang="en-US"/>
          </a:p>
        </p:txBody>
      </p:sp>
    </p:spTree>
    <p:extLst>
      <p:ext uri="{BB962C8B-B14F-4D97-AF65-F5344CB8AC3E}">
        <p14:creationId xmlns:p14="http://schemas.microsoft.com/office/powerpoint/2010/main" val="382346038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par>
                                <p:cTn id="8" presetID="3" presetClass="entr" presetSubtype="1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childTnLst>
                          </p:cTn>
                        </p:par>
                      </p:childTnLst>
                    </p:cTn>
                  </p:par>
                  <p:par>
                    <p:cTn id="11" fill="hold" nodeType="clickPar">
                      <p:stCondLst>
                        <p:cond delay="indefinite"/>
                      </p:stCondLst>
                      <p:childTnLst>
                        <p:par>
                          <p:cTn id="12" fill="hold" nodeType="after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nodeType="clickPar">
                      <p:stCondLst>
                        <p:cond delay="indefinite"/>
                      </p:stCondLst>
                      <p:childTnLst>
                        <p:par>
                          <p:cTn id="17" fill="hold" nodeType="after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linds(horizontal)">
                                      <p:cBhvr>
                                        <p:cTn id="20" dur="500"/>
                                        <p:tgtEl>
                                          <p:spTgt spid="5"/>
                                        </p:tgtEl>
                                      </p:cBhvr>
                                    </p:animEffect>
                                  </p:childTnLst>
                                </p:cTn>
                              </p:par>
                            </p:childTnLst>
                          </p:cTn>
                        </p:par>
                      </p:childTnLst>
                    </p:cTn>
                  </p:par>
                  <p:par>
                    <p:cTn id="21" fill="hold" nodeType="clickPar">
                      <p:stCondLst>
                        <p:cond delay="indefinite"/>
                      </p:stCondLst>
                      <p:childTnLst>
                        <p:par>
                          <p:cTn id="22" fill="hold" nodeType="afterGroup">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linds(horizontal)">
                                      <p:cBhvr>
                                        <p:cTn id="25" dur="500"/>
                                        <p:tgtEl>
                                          <p:spTgt spid="6"/>
                                        </p:tgtEl>
                                      </p:cBhvr>
                                    </p:animEffect>
                                  </p:childTnLst>
                                </p:cTn>
                              </p:par>
                            </p:childTnLst>
                          </p:cTn>
                        </p:par>
                      </p:childTnLst>
                    </p:cTn>
                  </p:par>
                  <p:par>
                    <p:cTn id="26" fill="hold" nodeType="clickPar">
                      <p:stCondLst>
                        <p:cond delay="indefinite"/>
                      </p:stCondLst>
                      <p:childTnLst>
                        <p:par>
                          <p:cTn id="27" fill="hold" nodeType="afterGroup">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barn(inVertical)">
                                      <p:cBhvr>
                                        <p:cTn id="30" dur="500"/>
                                        <p:tgtEl>
                                          <p:spTgt spid="8"/>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barn(inVertical)">
                                      <p:cBhvr>
                                        <p:cTn id="33" dur="500"/>
                                        <p:tgtEl>
                                          <p:spTgt spid="10"/>
                                        </p:tgtEl>
                                      </p:cBhvr>
                                    </p:animEffect>
                                  </p:childTnLst>
                                </p:cTn>
                              </p:par>
                            </p:childTnLst>
                          </p:cTn>
                        </p:par>
                      </p:childTnLst>
                    </p:cTn>
                  </p:par>
                  <p:par>
                    <p:cTn id="34" fill="hold" nodeType="clickPar">
                      <p:stCondLst>
                        <p:cond delay="indefinite"/>
                      </p:stCondLst>
                      <p:childTnLst>
                        <p:par>
                          <p:cTn id="35" fill="hold" nodeType="afterGroup">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barn(inVertical)">
                                      <p:cBhvr>
                                        <p:cTn id="38" dur="500"/>
                                        <p:tgtEl>
                                          <p:spTgt spid="11"/>
                                        </p:tgtEl>
                                      </p:cBhvr>
                                    </p:animEffect>
                                  </p:childTnLst>
                                </p:cTn>
                              </p:par>
                              <p:par>
                                <p:cTn id="39" presetID="16" presetClass="entr" presetSubtype="21" fill="hold" grpId="0" nodeType="with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barn(inVertical)">
                                      <p:cBhvr>
                                        <p:cTn id="41" dur="500"/>
                                        <p:tgtEl>
                                          <p:spTgt spid="12"/>
                                        </p:tgtEl>
                                      </p:cBhvr>
                                    </p:animEffect>
                                  </p:childTnLst>
                                </p:cTn>
                              </p:par>
                            </p:childTnLst>
                          </p:cTn>
                        </p:par>
                      </p:childTnLst>
                    </p:cTn>
                  </p:par>
                  <p:par>
                    <p:cTn id="42" fill="hold" nodeType="clickPar">
                      <p:stCondLst>
                        <p:cond delay="indefinite"/>
                      </p:stCondLst>
                      <p:childTnLst>
                        <p:par>
                          <p:cTn id="43" fill="hold" nodeType="afterGroup">
                            <p:stCondLst>
                              <p:cond delay="0"/>
                            </p:stCondLst>
                            <p:childTnLst>
                              <p:par>
                                <p:cTn id="44" presetID="22" presetClass="exit" presetSubtype="4" fill="hold" grpId="1" nodeType="clickEffect">
                                  <p:stCondLst>
                                    <p:cond delay="0"/>
                                  </p:stCondLst>
                                  <p:childTnLst>
                                    <p:animEffect transition="out" filter="wipe(down)">
                                      <p:cBhvr>
                                        <p:cTn id="45" dur="500"/>
                                        <p:tgtEl>
                                          <p:spTgt spid="11"/>
                                        </p:tgtEl>
                                      </p:cBhvr>
                                    </p:animEffect>
                                    <p:set>
                                      <p:cBhvr>
                                        <p:cTn id="46" dur="1" fill="hold">
                                          <p:stCondLst>
                                            <p:cond delay="499"/>
                                          </p:stCondLst>
                                        </p:cTn>
                                        <p:tgtEl>
                                          <p:spTgt spid="11"/>
                                        </p:tgtEl>
                                        <p:attrNameLst>
                                          <p:attrName>style.visibility</p:attrName>
                                        </p:attrNameLst>
                                      </p:cBhvr>
                                      <p:to>
                                        <p:strVal val="hidden"/>
                                      </p:to>
                                    </p:set>
                                  </p:childTnLst>
                                </p:cTn>
                              </p:par>
                              <p:par>
                                <p:cTn id="47" presetID="22" presetClass="exit" presetSubtype="4" fill="hold" grpId="1" nodeType="withEffect">
                                  <p:stCondLst>
                                    <p:cond delay="0"/>
                                  </p:stCondLst>
                                  <p:childTnLst>
                                    <p:animEffect transition="out" filter="wipe(down)">
                                      <p:cBhvr>
                                        <p:cTn id="48" dur="500"/>
                                        <p:tgtEl>
                                          <p:spTgt spid="12"/>
                                        </p:tgtEl>
                                      </p:cBhvr>
                                    </p:animEffect>
                                    <p:set>
                                      <p:cBhvr>
                                        <p:cTn id="49" dur="1" fill="hold">
                                          <p:stCondLst>
                                            <p:cond delay="499"/>
                                          </p:stCondLst>
                                        </p:cTn>
                                        <p:tgtEl>
                                          <p:spTgt spid="12"/>
                                        </p:tgtEl>
                                        <p:attrNameLst>
                                          <p:attrName>style.visibility</p:attrName>
                                        </p:attrNameLst>
                                      </p:cBhvr>
                                      <p:to>
                                        <p:strVal val="hidden"/>
                                      </p:to>
                                    </p:set>
                                  </p:childTnLst>
                                </p:cTn>
                              </p:par>
                            </p:childTnLst>
                          </p:cTn>
                        </p:par>
                      </p:childTnLst>
                    </p:cTn>
                  </p:par>
                  <p:par>
                    <p:cTn id="50" fill="hold" nodeType="clickPar">
                      <p:stCondLst>
                        <p:cond delay="indefinite"/>
                      </p:stCondLst>
                      <p:childTnLst>
                        <p:par>
                          <p:cTn id="51" fill="hold" nodeType="afterGroup">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33"/>
                                        </p:tgtEl>
                                        <p:attrNameLst>
                                          <p:attrName>style.visibility</p:attrName>
                                        </p:attrNameLst>
                                      </p:cBhvr>
                                      <p:to>
                                        <p:strVal val="visible"/>
                                      </p:to>
                                    </p:set>
                                    <p:animEffect transition="in" filter="barn(inVertical)">
                                      <p:cBhvr>
                                        <p:cTn id="54" dur="500"/>
                                        <p:tgtEl>
                                          <p:spTgt spid="33"/>
                                        </p:tgtEl>
                                      </p:cBhvr>
                                    </p:animEffect>
                                  </p:childTnLst>
                                </p:cTn>
                              </p:par>
                              <p:par>
                                <p:cTn id="55" presetID="16" presetClass="entr" presetSubtype="21" fill="hold" grpId="0" nodeType="withEffect">
                                  <p:stCondLst>
                                    <p:cond delay="0"/>
                                  </p:stCondLst>
                                  <p:childTnLst>
                                    <p:set>
                                      <p:cBhvr>
                                        <p:cTn id="56" dur="1" fill="hold">
                                          <p:stCondLst>
                                            <p:cond delay="0"/>
                                          </p:stCondLst>
                                        </p:cTn>
                                        <p:tgtEl>
                                          <p:spTgt spid="34"/>
                                        </p:tgtEl>
                                        <p:attrNameLst>
                                          <p:attrName>style.visibility</p:attrName>
                                        </p:attrNameLst>
                                      </p:cBhvr>
                                      <p:to>
                                        <p:strVal val="visible"/>
                                      </p:to>
                                    </p:set>
                                    <p:animEffect transition="in" filter="barn(inVertical)">
                                      <p:cBhvr>
                                        <p:cTn id="57"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10" grpId="0"/>
      <p:bldP spid="11" grpId="0"/>
      <p:bldP spid="11" grpId="1"/>
      <p:bldP spid="12" grpId="0"/>
      <p:bldP spid="12" grpId="1"/>
      <p:bldP spid="33" grpId="0"/>
      <p:bldP spid="34"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52234" name="Text Box 3"/>
          <p:cNvSpPr txBox="1"/>
          <p:nvPr/>
        </p:nvSpPr>
        <p:spPr>
          <a:xfrm>
            <a:off x="297815" y="492672"/>
            <a:ext cx="4576745" cy="391478"/>
          </a:xfrm>
          <a:prstGeom prst="rect">
            <a:avLst/>
          </a:prstGeom>
          <a:noFill/>
          <a:ln w="9525">
            <a:noFill/>
          </a:ln>
        </p:spPr>
        <p:txBody>
          <a:bodyPr lIns="68580" tIns="34290" rIns="68580" bIns="34290">
            <a:spAutoFit/>
          </a:bodyPr>
          <a:lstStyle/>
          <a:p>
            <a:r>
              <a:rPr lang="zh-CN" altLang="en-US" sz="2100" b="1">
                <a:latin typeface="宋体" panose="02010600030101010101" pitchFamily="2" charset="-122"/>
                <a:ea typeface="宋体" panose="02010600030101010101" pitchFamily="2" charset="-122"/>
              </a:rPr>
              <a:t>（</a:t>
            </a:r>
            <a:r>
              <a:rPr lang="en-US" altLang="zh-CN" sz="2100" b="1">
                <a:latin typeface="宋体" panose="02010600030101010101" pitchFamily="2" charset="-122"/>
                <a:ea typeface="宋体" panose="02010600030101010101" pitchFamily="2" charset="-122"/>
              </a:rPr>
              <a:t>3</a:t>
            </a:r>
            <a:r>
              <a:rPr lang="zh-CN" altLang="en-US" sz="2100" b="1">
                <a:latin typeface="宋体" panose="02010600030101010101" pitchFamily="2" charset="-122"/>
                <a:ea typeface="宋体" panose="02010600030101010101" pitchFamily="2" charset="-122"/>
              </a:rPr>
              <a:t>）化学式的读法：</a:t>
            </a:r>
          </a:p>
        </p:txBody>
      </p:sp>
      <p:sp>
        <p:nvSpPr>
          <p:cNvPr id="5" name="文本框 4"/>
          <p:cNvSpPr txBox="1"/>
          <p:nvPr/>
        </p:nvSpPr>
        <p:spPr>
          <a:xfrm>
            <a:off x="440055" y="703898"/>
            <a:ext cx="2004060" cy="552926"/>
          </a:xfrm>
          <a:prstGeom prst="rect">
            <a:avLst/>
          </a:prstGeom>
          <a:noFill/>
        </p:spPr>
        <p:txBody>
          <a:bodyPr wrap="none" lIns="68580" tIns="34290" rIns="68580" bIns="34290" rtlCol="0" anchor="t">
            <a:spAutoFit/>
          </a:bodyPr>
          <a:lstStyle/>
          <a:p>
            <a:pPr fontAlgn="auto">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sym typeface="+mn-ea"/>
              </a:rPr>
              <a:t>1.</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单质的读法：</a:t>
            </a:r>
            <a:endParaRPr lang="zh-CN" altLang="en-US" sz="2100"/>
          </a:p>
        </p:txBody>
      </p:sp>
      <p:sp>
        <p:nvSpPr>
          <p:cNvPr id="6" name="文本框 5"/>
          <p:cNvSpPr txBox="1"/>
          <p:nvPr/>
        </p:nvSpPr>
        <p:spPr>
          <a:xfrm>
            <a:off x="632936" y="1112997"/>
            <a:ext cx="7768793" cy="553998"/>
          </a:xfrm>
          <a:prstGeom prst="rect">
            <a:avLst/>
          </a:prstGeom>
          <a:noFill/>
        </p:spPr>
        <p:txBody>
          <a:bodyPr wrap="none" lIns="68580" tIns="34290" rIns="68580" bIns="34290" rtlCol="0" anchor="t">
            <a:spAutoFit/>
          </a:bodyPr>
          <a:lstStyle/>
          <a:p>
            <a:pPr fontAlgn="auto">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1</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）气态单质读作“某气”，如：He读作</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，H</a:t>
            </a:r>
            <a:r>
              <a:rPr lang="en-US" altLang="zh-CN" sz="2100" baseline="-25000">
                <a:latin typeface="宋体" panose="02010600030101010101" pitchFamily="2" charset="-122"/>
                <a:ea typeface="宋体" panose="02010600030101010101" pitchFamily="2" charset="-122"/>
                <a:cs typeface="宋体" panose="02010600030101010101" pitchFamily="2" charset="-122"/>
                <a:sym typeface="+mn-ea"/>
              </a:rPr>
              <a:t>2</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读作</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2100"/>
          </a:p>
        </p:txBody>
      </p:sp>
      <p:sp>
        <p:nvSpPr>
          <p:cNvPr id="7" name="文本框 6"/>
          <p:cNvSpPr txBox="1"/>
          <p:nvPr/>
        </p:nvSpPr>
        <p:spPr>
          <a:xfrm>
            <a:off x="632936" y="1590199"/>
            <a:ext cx="7871460" cy="552926"/>
          </a:xfrm>
          <a:prstGeom prst="rect">
            <a:avLst/>
          </a:prstGeom>
          <a:noFill/>
        </p:spPr>
        <p:txBody>
          <a:bodyPr wrap="none" lIns="68580" tIns="34290" rIns="68580" bIns="34290" rtlCol="0" anchor="t">
            <a:spAutoFit/>
          </a:bodyPr>
          <a:lstStyle/>
          <a:p>
            <a:pPr fontAlgn="auto">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2</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）非气态单质直接读元素名称，如：Fe读作</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，C读作</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2100"/>
          </a:p>
        </p:txBody>
      </p:sp>
      <p:sp>
        <p:nvSpPr>
          <p:cNvPr id="9" name="文本框 8"/>
          <p:cNvSpPr txBox="1"/>
          <p:nvPr/>
        </p:nvSpPr>
        <p:spPr>
          <a:xfrm>
            <a:off x="440055" y="2065497"/>
            <a:ext cx="2270760" cy="552926"/>
          </a:xfrm>
          <a:prstGeom prst="rect">
            <a:avLst/>
          </a:prstGeom>
          <a:noFill/>
        </p:spPr>
        <p:txBody>
          <a:bodyPr wrap="none" lIns="68580" tIns="34290" rIns="68580" bIns="34290" rtlCol="0" anchor="t">
            <a:spAutoFit/>
          </a:bodyPr>
          <a:lstStyle/>
          <a:p>
            <a:pPr fontAlgn="auto">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sym typeface="+mn-ea"/>
              </a:rPr>
              <a:t>2.</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化合物的读法：</a:t>
            </a:r>
            <a:endParaRPr lang="zh-CN" altLang="en-US" sz="2100"/>
          </a:p>
        </p:txBody>
      </p:sp>
      <p:sp>
        <p:nvSpPr>
          <p:cNvPr id="10" name="文本框 9"/>
          <p:cNvSpPr txBox="1"/>
          <p:nvPr/>
        </p:nvSpPr>
        <p:spPr>
          <a:xfrm>
            <a:off x="694849" y="2561273"/>
            <a:ext cx="7953851" cy="1522571"/>
          </a:xfrm>
          <a:prstGeom prst="rect">
            <a:avLst/>
          </a:prstGeom>
          <a:noFill/>
        </p:spPr>
        <p:txBody>
          <a:bodyPr wrap="square" lIns="68580" tIns="34290" rIns="68580" bIns="34290" rtlCol="0" anchor="t">
            <a:spAutoFit/>
          </a:bodyPr>
          <a:lstStyle/>
          <a:p>
            <a:pPr fontAlgn="auto">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由两种元素组成的化合物，总的规则是从右往左读，读作“某化某”，如：N</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a</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Cl读作</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CuO</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读作</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p>
          <a:p>
            <a:pPr fontAlgn="auto">
              <a:lnSpc>
                <a:spcPct val="150000"/>
              </a:lnSpc>
            </a:pPr>
            <a:endParaRPr lang="zh-CN" altLang="en-US" sz="2100">
              <a:latin typeface="宋体" panose="02010600030101010101" pitchFamily="2" charset="-122"/>
              <a:ea typeface="宋体" panose="02010600030101010101" pitchFamily="2" charset="-122"/>
            </a:endParaRPr>
          </a:p>
        </p:txBody>
      </p:sp>
      <p:sp>
        <p:nvSpPr>
          <p:cNvPr id="11" name="文本框 10"/>
          <p:cNvSpPr txBox="1"/>
          <p:nvPr/>
        </p:nvSpPr>
        <p:spPr>
          <a:xfrm>
            <a:off x="3195637" y="3115152"/>
            <a:ext cx="835806"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氯化钠</a:t>
            </a:r>
          </a:p>
        </p:txBody>
      </p:sp>
      <p:sp>
        <p:nvSpPr>
          <p:cNvPr id="12" name="文本框 11"/>
          <p:cNvSpPr txBox="1"/>
          <p:nvPr/>
        </p:nvSpPr>
        <p:spPr>
          <a:xfrm>
            <a:off x="5448300" y="3149918"/>
            <a:ext cx="835806"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氧化铜</a:t>
            </a:r>
          </a:p>
        </p:txBody>
      </p:sp>
      <p:sp>
        <p:nvSpPr>
          <p:cNvPr id="16" name="文本框 15"/>
          <p:cNvSpPr txBox="1"/>
          <p:nvPr/>
        </p:nvSpPr>
        <p:spPr>
          <a:xfrm>
            <a:off x="5621179" y="1256824"/>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氦气</a:t>
            </a:r>
          </a:p>
        </p:txBody>
      </p:sp>
      <p:sp>
        <p:nvSpPr>
          <p:cNvPr id="17" name="文本框 16"/>
          <p:cNvSpPr txBox="1"/>
          <p:nvPr/>
        </p:nvSpPr>
        <p:spPr>
          <a:xfrm>
            <a:off x="7575709" y="1251109"/>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氢气</a:t>
            </a:r>
          </a:p>
        </p:txBody>
      </p:sp>
      <p:sp>
        <p:nvSpPr>
          <p:cNvPr id="18" name="文本框 17"/>
          <p:cNvSpPr txBox="1"/>
          <p:nvPr/>
        </p:nvSpPr>
        <p:spPr>
          <a:xfrm>
            <a:off x="6274117" y="1728788"/>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铁</a:t>
            </a:r>
          </a:p>
        </p:txBody>
      </p:sp>
      <p:sp>
        <p:nvSpPr>
          <p:cNvPr id="20" name="文本框 19"/>
          <p:cNvSpPr txBox="1"/>
          <p:nvPr/>
        </p:nvSpPr>
        <p:spPr>
          <a:xfrm>
            <a:off x="7661434" y="1728312"/>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碳</a:t>
            </a:r>
          </a:p>
        </p:txBody>
      </p:sp>
      <p:sp>
        <p:nvSpPr>
          <p:cNvPr id="4" name="文本框 3"/>
          <p:cNvSpPr txBox="1"/>
          <p:nvPr/>
        </p:nvSpPr>
        <p:spPr>
          <a:xfrm>
            <a:off x="663892" y="3972402"/>
            <a:ext cx="8207693" cy="1037749"/>
          </a:xfrm>
          <a:prstGeom prst="rect">
            <a:avLst/>
          </a:prstGeom>
          <a:noFill/>
        </p:spPr>
        <p:txBody>
          <a:bodyPr wrap="square" lIns="68580" tIns="34290" rIns="68580" bIns="34290" rtlCol="0" anchor="t">
            <a:spAutoFit/>
          </a:bodyPr>
          <a:lstStyle/>
          <a:p>
            <a:pPr fontAlgn="auto">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由酸根离子（或氢氧根离子）和金属阳离子构成的化合物读作</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某酸某</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（氢氧化某），如</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N</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a:t>
            </a:r>
            <a:r>
              <a:rPr lang="en-US" altLang="zh-CN" sz="2100" baseline="-25000">
                <a:latin typeface="宋体" panose="02010600030101010101" pitchFamily="2" charset="-122"/>
                <a:ea typeface="宋体" panose="02010600030101010101" pitchFamily="2" charset="-122"/>
                <a:cs typeface="宋体" panose="02010600030101010101" pitchFamily="2" charset="-122"/>
                <a:sym typeface="+mn-ea"/>
              </a:rPr>
              <a:t>2</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CO</a:t>
            </a:r>
            <a:r>
              <a:rPr lang="en-US" altLang="zh-CN" sz="2100" baseline="-25000">
                <a:latin typeface="宋体" panose="02010600030101010101" pitchFamily="2" charset="-122"/>
                <a:ea typeface="宋体" panose="02010600030101010101" pitchFamily="2" charset="-122"/>
                <a:cs typeface="宋体" panose="02010600030101010101" pitchFamily="2" charset="-122"/>
                <a:sym typeface="+mn-ea"/>
              </a:rPr>
              <a:t>3</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读作碳酸钠，</a:t>
            </a:r>
            <a:r>
              <a:rPr lang="en-US" sz="2100">
                <a:solidFill>
                  <a:srgbClr val="0000CC"/>
                </a:solidFill>
                <a:latin typeface="宋体" panose="02010600030101010101" pitchFamily="2" charset="-122"/>
                <a:ea typeface="宋体" panose="02010600030101010101" pitchFamily="2" charset="-122"/>
                <a:cs typeface="+mn-ea"/>
                <a:sym typeface="微软雅黑" panose="020B0503020204020204" charset="-122"/>
              </a:rPr>
              <a:t>Fe</a:t>
            </a:r>
            <a:r>
              <a:rPr lang="en-US" altLang="zh-CN" sz="2100">
                <a:solidFill>
                  <a:srgbClr val="0000CC"/>
                </a:solidFill>
                <a:latin typeface="宋体" panose="02010600030101010101" pitchFamily="2" charset="-122"/>
                <a:ea typeface="宋体" panose="02010600030101010101" pitchFamily="2" charset="-122"/>
                <a:cs typeface="+mn-ea"/>
                <a:sym typeface="微软雅黑" panose="020B0503020204020204" charset="-122"/>
              </a:rPr>
              <a:t>(</a:t>
            </a:r>
            <a:r>
              <a:rPr lang="zh-CN" altLang="en-US" sz="2100">
                <a:solidFill>
                  <a:srgbClr val="0000CC"/>
                </a:solidFill>
                <a:latin typeface="宋体" panose="02010600030101010101" pitchFamily="2" charset="-122"/>
                <a:ea typeface="宋体" panose="02010600030101010101" pitchFamily="2" charset="-122"/>
                <a:cs typeface="+mn-ea"/>
                <a:sym typeface="微软雅黑" panose="020B0503020204020204" charset="-122"/>
              </a:rPr>
              <a:t>OH</a:t>
            </a:r>
            <a:r>
              <a:rPr lang="en-US" altLang="zh-CN" sz="2100">
                <a:solidFill>
                  <a:srgbClr val="0000CC"/>
                </a:solidFill>
                <a:latin typeface="宋体" panose="02010600030101010101" pitchFamily="2" charset="-122"/>
                <a:ea typeface="宋体" panose="02010600030101010101" pitchFamily="2" charset="-122"/>
                <a:cs typeface="+mn-ea"/>
                <a:sym typeface="微软雅黑" panose="020B0503020204020204" charset="-122"/>
              </a:rPr>
              <a:t>)</a:t>
            </a:r>
            <a:r>
              <a:rPr lang="en-US" altLang="zh-CN" sz="2100" baseline="-25000">
                <a:solidFill>
                  <a:srgbClr val="0000CC"/>
                </a:solidFill>
                <a:latin typeface="宋体" panose="02010600030101010101" pitchFamily="2" charset="-122"/>
                <a:ea typeface="宋体" panose="02010600030101010101" pitchFamily="2" charset="-122"/>
                <a:cs typeface="+mn-ea"/>
                <a:sym typeface="微软雅黑" panose="020B0503020204020204" charset="-122"/>
              </a:rPr>
              <a:t>3</a:t>
            </a:r>
            <a:r>
              <a:rPr lang="en-US" altLang="zh-CN" sz="2100">
                <a:solidFill>
                  <a:srgbClr val="0000CC"/>
                </a:solidFill>
                <a:latin typeface="宋体" panose="02010600030101010101" pitchFamily="2" charset="-122"/>
                <a:ea typeface="宋体" panose="02010600030101010101" pitchFamily="2" charset="-122"/>
                <a:cs typeface="+mn-ea"/>
                <a:sym typeface="微软雅黑" panose="020B0503020204020204" charset="-122"/>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读作氢氧化铁。</a:t>
            </a:r>
            <a:endParaRPr lang="en-US" altLang="zh-CN" sz="2100">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8" name="文本框 7"/>
          <p:cNvSpPr txBox="1"/>
          <p:nvPr/>
        </p:nvSpPr>
        <p:spPr>
          <a:xfrm>
            <a:off x="777240" y="3580924"/>
            <a:ext cx="8576707" cy="392415"/>
          </a:xfrm>
          <a:prstGeom prst="rect">
            <a:avLst/>
          </a:prstGeom>
          <a:noFill/>
        </p:spPr>
        <p:txBody>
          <a:bodyPr wrap="none" lIns="68580" tIns="34290" rIns="68580" bIns="34290" rtlCol="0" anchor="t">
            <a:spAutoFit/>
          </a:bodyPr>
          <a:lstStyle/>
          <a:p>
            <a:r>
              <a:rPr lang="zh-CN" altLang="en-US" sz="2100">
                <a:latin typeface="楷体" panose="02010609060101010101" pitchFamily="49" charset="-122"/>
                <a:ea typeface="楷体" panose="02010609060101010101" pitchFamily="49" charset="-122"/>
                <a:cs typeface="楷体" panose="02010609060101010101" pitchFamily="49" charset="-122"/>
                <a:sym typeface="+mn-ea"/>
              </a:rPr>
              <a:t>【注意】有时要读出化学式中各元素的原子个数。如</a:t>
            </a:r>
            <a:r>
              <a:rPr lang="en-US" altLang="zh-CN" sz="2100">
                <a:latin typeface="楷体" panose="02010609060101010101" pitchFamily="49" charset="-122"/>
                <a:ea typeface="楷体" panose="02010609060101010101" pitchFamily="49" charset="-122"/>
                <a:cs typeface="楷体" panose="02010609060101010101" pitchFamily="49" charset="-122"/>
                <a:sym typeface="+mn-ea"/>
              </a:rPr>
              <a:t>CO</a:t>
            </a:r>
            <a:r>
              <a:rPr lang="en-US" altLang="zh-CN" sz="2100" baseline="-25000">
                <a:latin typeface="楷体" panose="02010609060101010101" pitchFamily="49" charset="-122"/>
                <a:ea typeface="楷体" panose="02010609060101010101" pitchFamily="49" charset="-122"/>
                <a:cs typeface="楷体" panose="02010609060101010101" pitchFamily="49" charset="-122"/>
                <a:sym typeface="+mn-ea"/>
              </a:rPr>
              <a:t>2</a:t>
            </a:r>
            <a:r>
              <a:rPr lang="zh-CN" altLang="en-US" sz="2100">
                <a:latin typeface="楷体" panose="02010609060101010101" pitchFamily="49" charset="-122"/>
                <a:ea typeface="楷体" panose="02010609060101010101" pitchFamily="49" charset="-122"/>
                <a:cs typeface="楷体" panose="02010609060101010101" pitchFamily="49" charset="-122"/>
                <a:sym typeface="+mn-ea"/>
              </a:rPr>
              <a:t>读作</a:t>
            </a:r>
            <a:r>
              <a:rPr lang="zh-CN" altLang="en-US" sz="2100" u="sng">
                <a:latin typeface="楷体" panose="02010609060101010101" pitchFamily="49" charset="-122"/>
                <a:ea typeface="楷体" panose="02010609060101010101" pitchFamily="49" charset="-122"/>
                <a:cs typeface="楷体" panose="02010609060101010101" pitchFamily="49" charset="-122"/>
                <a:sym typeface="+mn-ea"/>
              </a:rPr>
              <a:t>        </a:t>
            </a:r>
            <a:r>
              <a:rPr lang="zh-CN" altLang="en-US" sz="2100">
                <a:latin typeface="楷体" panose="02010609060101010101" pitchFamily="49" charset="-122"/>
                <a:ea typeface="楷体" panose="02010609060101010101" pitchFamily="49" charset="-122"/>
                <a:cs typeface="楷体" panose="02010609060101010101" pitchFamily="49" charset="-122"/>
                <a:sym typeface="+mn-ea"/>
              </a:rPr>
              <a:t>。</a:t>
            </a:r>
            <a:endParaRPr lang="zh-CN" altLang="en-US" sz="2100">
              <a:latin typeface="楷体" panose="02010609060101010101" pitchFamily="49" charset="-122"/>
              <a:ea typeface="楷体" panose="02010609060101010101" pitchFamily="49" charset="-122"/>
              <a:cs typeface="楷体" panose="02010609060101010101" pitchFamily="49" charset="-122"/>
            </a:endParaRPr>
          </a:p>
        </p:txBody>
      </p:sp>
      <p:sp>
        <p:nvSpPr>
          <p:cNvPr id="19" name="文本框 18"/>
          <p:cNvSpPr txBox="1"/>
          <p:nvPr/>
        </p:nvSpPr>
        <p:spPr>
          <a:xfrm>
            <a:off x="7968615" y="3580924"/>
            <a:ext cx="902970" cy="299085"/>
          </a:xfrm>
          <a:prstGeom prst="rect">
            <a:avLst/>
          </a:prstGeom>
          <a:noFill/>
        </p:spPr>
        <p:txBody>
          <a:bodyPr wrap="none" lIns="68580" tIns="34290" rIns="68580" bIns="34290" rtlCol="0" anchor="t">
            <a:spAutoFit/>
          </a:bodyPr>
          <a:lstStyle/>
          <a:p>
            <a:r>
              <a:rPr lang="zh-CN" altLang="en-US" sz="1500" b="1">
                <a:solidFill>
                  <a:srgbClr val="FF0000"/>
                </a:solidFill>
                <a:latin typeface="楷体" panose="02010609060101010101" pitchFamily="49" charset="-122"/>
                <a:ea typeface="楷体" panose="02010609060101010101" pitchFamily="49" charset="-122"/>
                <a:cs typeface="宋体" panose="02010600030101010101" pitchFamily="2" charset="-122"/>
                <a:sym typeface="+mn-ea"/>
              </a:rPr>
              <a:t>二氧化碳</a:t>
            </a:r>
          </a:p>
        </p:txBody>
      </p:sp>
    </p:spTree>
    <p:extLst>
      <p:ext uri="{BB962C8B-B14F-4D97-AF65-F5344CB8AC3E}">
        <p14:creationId xmlns:p14="http://schemas.microsoft.com/office/powerpoint/2010/main" val="277514246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52234"/>
                                        </p:tgtEl>
                                        <p:attrNameLst>
                                          <p:attrName>style.visibility</p:attrName>
                                        </p:attrNameLst>
                                      </p:cBhvr>
                                      <p:to>
                                        <p:strVal val="visible"/>
                                      </p:to>
                                    </p:set>
                                    <p:animEffect transition="in" filter="blinds(horizontal)">
                                      <p:cBhvr>
                                        <p:cTn id="7" dur="500"/>
                                        <p:tgtEl>
                                          <p:spTgt spid="52234"/>
                                        </p:tgtEl>
                                      </p:cBhvr>
                                    </p:animEffect>
                                  </p:childTnLst>
                                </p:cTn>
                              </p:par>
                            </p:childTnLst>
                          </p:cTn>
                        </p:par>
                      </p:childTnLst>
                    </p:cTn>
                  </p:par>
                  <p:par>
                    <p:cTn id="8" fill="hold" nodeType="clickPar">
                      <p:stCondLst>
                        <p:cond delay="indefinite"/>
                        <p:cond evt="onBegin" delay="0">
                          <p:tn val="7"/>
                        </p:cond>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linds(horizontal)">
                                      <p:cBhvr>
                                        <p:cTn id="15" dur="500"/>
                                        <p:tgtEl>
                                          <p:spTgt spid="6"/>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linds(horizontal)">
                                      <p:cBhvr>
                                        <p:cTn id="18" dur="500"/>
                                        <p:tgtEl>
                                          <p:spTgt spid="7"/>
                                        </p:tgtEl>
                                      </p:cBhvr>
                                    </p:animEffect>
                                  </p:childTnLst>
                                </p:cTn>
                              </p:par>
                            </p:childTnLst>
                          </p:cTn>
                        </p:par>
                      </p:childTnLst>
                    </p:cTn>
                  </p:par>
                  <p:par>
                    <p:cTn id="19" fill="hold" nodeType="clickPar">
                      <p:stCondLst>
                        <p:cond delay="indefinite"/>
                        <p:cond evt="onBegin" delay="0">
                          <p:tn val="18"/>
                        </p:cond>
                      </p:stCondLst>
                      <p:childTnLst>
                        <p:par>
                          <p:cTn id="20" fill="hold" nodeType="afterGroup">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barn(inVertical)">
                                      <p:cBhvr>
                                        <p:cTn id="23" dur="500"/>
                                        <p:tgtEl>
                                          <p:spTgt spid="16"/>
                                        </p:tgtEl>
                                      </p:cBhvr>
                                    </p:animEffect>
                                  </p:childTnLst>
                                </p:cTn>
                              </p:par>
                            </p:childTnLst>
                          </p:cTn>
                        </p:par>
                      </p:childTnLst>
                    </p:cTn>
                  </p:par>
                  <p:par>
                    <p:cTn id="24" fill="hold" nodeType="clickPar">
                      <p:stCondLst>
                        <p:cond delay="indefinite"/>
                        <p:cond evt="onBegin" delay="0">
                          <p:tn val="23"/>
                        </p:cond>
                      </p:stCondLst>
                      <p:childTnLst>
                        <p:par>
                          <p:cTn id="25" fill="hold" nodeType="afterGroup">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barn(inVertical)">
                                      <p:cBhvr>
                                        <p:cTn id="28" dur="500"/>
                                        <p:tgtEl>
                                          <p:spTgt spid="17"/>
                                        </p:tgtEl>
                                      </p:cBhvr>
                                    </p:animEffect>
                                  </p:childTnLst>
                                </p:cTn>
                              </p:par>
                            </p:childTnLst>
                          </p:cTn>
                        </p:par>
                      </p:childTnLst>
                    </p:cTn>
                  </p:par>
                  <p:par>
                    <p:cTn id="29" fill="hold" nodeType="clickPar">
                      <p:stCondLst>
                        <p:cond delay="indefinite"/>
                        <p:cond evt="onBegin" delay="0">
                          <p:tn val="28"/>
                        </p:cond>
                      </p:stCondLst>
                      <p:childTnLst>
                        <p:par>
                          <p:cTn id="30" fill="hold" nodeType="afterGroup">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barn(inVertical)">
                                      <p:cBhvr>
                                        <p:cTn id="33" dur="500"/>
                                        <p:tgtEl>
                                          <p:spTgt spid="18"/>
                                        </p:tgtEl>
                                      </p:cBhvr>
                                    </p:animEffect>
                                  </p:childTnLst>
                                </p:cTn>
                              </p:par>
                            </p:childTnLst>
                          </p:cTn>
                        </p:par>
                      </p:childTnLst>
                    </p:cTn>
                  </p:par>
                  <p:par>
                    <p:cTn id="34" fill="hold" nodeType="clickPar">
                      <p:stCondLst>
                        <p:cond delay="indefinite"/>
                        <p:cond evt="onBegin" delay="0">
                          <p:tn val="33"/>
                        </p:cond>
                      </p:stCondLst>
                      <p:childTnLst>
                        <p:par>
                          <p:cTn id="35" fill="hold" nodeType="afterGroup">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barn(inVertical)">
                                      <p:cBhvr>
                                        <p:cTn id="38" dur="500"/>
                                        <p:tgtEl>
                                          <p:spTgt spid="20"/>
                                        </p:tgtEl>
                                      </p:cBhvr>
                                    </p:animEffect>
                                  </p:childTnLst>
                                </p:cTn>
                              </p:par>
                            </p:childTnLst>
                          </p:cTn>
                        </p:par>
                      </p:childTnLst>
                    </p:cTn>
                  </p:par>
                  <p:par>
                    <p:cTn id="39" fill="hold" nodeType="clickPar">
                      <p:stCondLst>
                        <p:cond delay="indefinite"/>
                        <p:cond evt="onBegin" delay="0">
                          <p:tn val="38"/>
                        </p:cond>
                      </p:stCondLst>
                      <p:childTnLst>
                        <p:par>
                          <p:cTn id="40" fill="hold" nodeType="afterGroup">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barn(inVertical)">
                                      <p:cBhvr>
                                        <p:cTn id="43" dur="500"/>
                                        <p:tgtEl>
                                          <p:spTgt spid="9"/>
                                        </p:tgtEl>
                                      </p:cBhvr>
                                    </p:animEffect>
                                  </p:childTnLst>
                                </p:cTn>
                              </p:par>
                              <p:par>
                                <p:cTn id="44" presetID="16" presetClass="entr" presetSubtype="21" fill="hold" grpId="0" nodeType="with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barn(inVertical)">
                                      <p:cBhvr>
                                        <p:cTn id="46" dur="500"/>
                                        <p:tgtEl>
                                          <p:spTgt spid="10"/>
                                        </p:tgtEl>
                                      </p:cBhvr>
                                    </p:animEffect>
                                  </p:childTnLst>
                                </p:cTn>
                              </p:par>
                            </p:childTnLst>
                          </p:cTn>
                        </p:par>
                      </p:childTnLst>
                    </p:cTn>
                  </p:par>
                  <p:par>
                    <p:cTn id="47" fill="hold" nodeType="clickPar">
                      <p:stCondLst>
                        <p:cond delay="indefinite"/>
                        <p:cond evt="onBegin" delay="0">
                          <p:tn val="46"/>
                        </p:cond>
                      </p:stCondLst>
                      <p:childTnLst>
                        <p:par>
                          <p:cTn id="48" fill="hold" nodeType="afterGroup">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8"/>
                                        </p:tgtEl>
                                        <p:attrNameLst>
                                          <p:attrName>style.visibility</p:attrName>
                                        </p:attrNameLst>
                                      </p:cBhvr>
                                      <p:to>
                                        <p:strVal val="visible"/>
                                      </p:to>
                                    </p:set>
                                    <p:animEffect transition="in" filter="blinds(horizontal)">
                                      <p:cBhvr>
                                        <p:cTn id="51" dur="500"/>
                                        <p:tgtEl>
                                          <p:spTgt spid="8"/>
                                        </p:tgtEl>
                                      </p:cBhvr>
                                    </p:animEffect>
                                  </p:childTnLst>
                                </p:cTn>
                              </p:par>
                            </p:childTnLst>
                          </p:cTn>
                        </p:par>
                      </p:childTnLst>
                    </p:cTn>
                  </p:par>
                  <p:par>
                    <p:cTn id="52" fill="hold" nodeType="clickPar">
                      <p:stCondLst>
                        <p:cond delay="indefinite"/>
                        <p:cond evt="onBegin" delay="0">
                          <p:tn val="51"/>
                        </p:cond>
                      </p:stCondLst>
                      <p:childTnLst>
                        <p:par>
                          <p:cTn id="53" fill="hold" nodeType="afterGroup">
                            <p:stCondLst>
                              <p:cond delay="0"/>
                            </p:stCondLst>
                            <p:childTnLst>
                              <p:par>
                                <p:cTn id="54" presetID="18" presetClass="entr" presetSubtype="12" fill="hold" grpId="0" nodeType="clickEffect">
                                  <p:stCondLst>
                                    <p:cond delay="0"/>
                                  </p:stCondLst>
                                  <p:childTnLst>
                                    <p:set>
                                      <p:cBhvr>
                                        <p:cTn id="55" dur="1" fill="hold">
                                          <p:stCondLst>
                                            <p:cond delay="0"/>
                                          </p:stCondLst>
                                        </p:cTn>
                                        <p:tgtEl>
                                          <p:spTgt spid="11"/>
                                        </p:tgtEl>
                                        <p:attrNameLst>
                                          <p:attrName>style.visibility</p:attrName>
                                        </p:attrNameLst>
                                      </p:cBhvr>
                                      <p:to>
                                        <p:strVal val="visible"/>
                                      </p:to>
                                    </p:set>
                                    <p:animEffect transition="in" filter="strips(downLeft)">
                                      <p:cBhvr>
                                        <p:cTn id="56" dur="500"/>
                                        <p:tgtEl>
                                          <p:spTgt spid="11"/>
                                        </p:tgtEl>
                                      </p:cBhvr>
                                    </p:animEffect>
                                  </p:childTnLst>
                                </p:cTn>
                              </p:par>
                            </p:childTnLst>
                          </p:cTn>
                        </p:par>
                      </p:childTnLst>
                    </p:cTn>
                  </p:par>
                  <p:par>
                    <p:cTn id="57" fill="hold" nodeType="clickPar">
                      <p:stCondLst>
                        <p:cond delay="indefinite"/>
                        <p:cond evt="onBegin" delay="0">
                          <p:tn val="56"/>
                        </p:cond>
                      </p:stCondLst>
                      <p:childTnLst>
                        <p:par>
                          <p:cTn id="58" fill="hold" nodeType="afterGroup">
                            <p:stCondLst>
                              <p:cond delay="0"/>
                            </p:stCondLst>
                            <p:childTnLst>
                              <p:par>
                                <p:cTn id="59" presetID="18" presetClass="entr" presetSubtype="12"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Effect transition="in" filter="strips(downLeft)">
                                      <p:cBhvr>
                                        <p:cTn id="61" dur="500"/>
                                        <p:tgtEl>
                                          <p:spTgt spid="12"/>
                                        </p:tgtEl>
                                      </p:cBhvr>
                                    </p:animEffect>
                                  </p:childTnLst>
                                </p:cTn>
                              </p:par>
                            </p:childTnLst>
                          </p:cTn>
                        </p:par>
                      </p:childTnLst>
                    </p:cTn>
                  </p:par>
                  <p:par>
                    <p:cTn id="62" fill="hold" nodeType="clickPar">
                      <p:stCondLst>
                        <p:cond delay="indefinite"/>
                        <p:cond evt="onBegin" delay="0">
                          <p:tn val="61"/>
                        </p:cond>
                      </p:stCondLst>
                      <p:childTnLst>
                        <p:par>
                          <p:cTn id="63" fill="hold" nodeType="afterGroup">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19"/>
                                        </p:tgtEl>
                                        <p:attrNameLst>
                                          <p:attrName>style.visibility</p:attrName>
                                        </p:attrNameLst>
                                      </p:cBhvr>
                                      <p:to>
                                        <p:strVal val="visible"/>
                                      </p:to>
                                    </p:set>
                                    <p:animEffect transition="in" filter="blinds(horizontal)">
                                      <p:cBhvr>
                                        <p:cTn id="66" dur="500"/>
                                        <p:tgtEl>
                                          <p:spTgt spid="19"/>
                                        </p:tgtEl>
                                      </p:cBhvr>
                                    </p:animEffect>
                                  </p:childTnLst>
                                </p:cTn>
                              </p:par>
                            </p:childTnLst>
                          </p:cTn>
                        </p:par>
                      </p:childTnLst>
                    </p:cTn>
                  </p:par>
                  <p:par>
                    <p:cTn id="67" fill="hold" nodeType="clickPar">
                      <p:stCondLst>
                        <p:cond delay="indefinite"/>
                        <p:cond evt="onBegin" delay="0">
                          <p:tn val="66"/>
                        </p:cond>
                      </p:stCondLst>
                      <p:childTnLst>
                        <p:par>
                          <p:cTn id="68" fill="hold" nodeType="afterGroup">
                            <p:stCondLst>
                              <p:cond delay="0"/>
                            </p:stCondLst>
                            <p:childTnLst>
                              <p:par>
                                <p:cTn id="69" presetID="21" presetClass="entr" presetSubtype="1" fill="hold" grpId="0" nodeType="clickEffect">
                                  <p:stCondLst>
                                    <p:cond delay="0"/>
                                  </p:stCondLst>
                                  <p:childTnLst>
                                    <p:set>
                                      <p:cBhvr>
                                        <p:cTn id="70" dur="1" fill="hold">
                                          <p:stCondLst>
                                            <p:cond delay="0"/>
                                          </p:stCondLst>
                                        </p:cTn>
                                        <p:tgtEl>
                                          <p:spTgt spid="4"/>
                                        </p:tgtEl>
                                        <p:attrNameLst>
                                          <p:attrName>style.visibility</p:attrName>
                                        </p:attrNameLst>
                                      </p:cBhvr>
                                      <p:to>
                                        <p:strVal val="visible"/>
                                      </p:to>
                                    </p:set>
                                    <p:animEffect transition="in" filter="wheel(1)">
                                      <p:cBhvr>
                                        <p:cTn id="7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34" grpId="0"/>
      <p:bldP spid="5" grpId="0"/>
      <p:bldP spid="6" grpId="0"/>
      <p:bldP spid="7" grpId="0"/>
      <p:bldP spid="9" grpId="0"/>
      <p:bldP spid="10" grpId="0"/>
      <p:bldP spid="11" grpId="0"/>
      <p:bldP spid="12" grpId="0"/>
      <p:bldP spid="16" grpId="0"/>
      <p:bldP spid="17" grpId="0"/>
      <p:bldP spid="18" grpId="0"/>
      <p:bldP spid="20" grpId="0"/>
      <p:bldP spid="4" grpId="0"/>
      <p:bldP spid="8" grpId="0"/>
      <p:bldP spid="19"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9" name="文本框 18"/>
          <p:cNvSpPr txBox="1"/>
          <p:nvPr/>
        </p:nvSpPr>
        <p:spPr>
          <a:xfrm>
            <a:off x="269082" y="514826"/>
            <a:ext cx="3390993" cy="392415"/>
          </a:xfrm>
          <a:prstGeom prst="rect">
            <a:avLst/>
          </a:prstGeom>
          <a:noFill/>
        </p:spPr>
        <p:txBody>
          <a:bodyPr wrap="none" lIns="68580" tIns="34290" rIns="68580" bIns="34290" rtlCol="0" anchor="t">
            <a:spAutoFit/>
          </a:bodyPr>
          <a:lstStyle/>
          <a:p>
            <a:r>
              <a:rPr lang="en-US" altLang="zh-CN" sz="2100" b="1">
                <a:latin typeface="宋体" panose="02010600030101010101" pitchFamily="2" charset="-122"/>
                <a:ea typeface="宋体" panose="02010600030101010101" pitchFamily="2" charset="-122"/>
                <a:sym typeface="+mn-ea"/>
              </a:rPr>
              <a:t>5.</a:t>
            </a:r>
            <a:r>
              <a:rPr lang="zh-CN" altLang="en-US" sz="2100" b="1">
                <a:latin typeface="宋体" panose="02010600030101010101" pitchFamily="2" charset="-122"/>
                <a:ea typeface="宋体" panose="02010600030101010101" pitchFamily="2" charset="-122"/>
                <a:sym typeface="+mn-ea"/>
              </a:rPr>
              <a:t>有关相对分子质量的计算</a:t>
            </a:r>
          </a:p>
        </p:txBody>
      </p:sp>
      <p:sp>
        <p:nvSpPr>
          <p:cNvPr id="21" name="文本框 20"/>
          <p:cNvSpPr txBox="1"/>
          <p:nvPr/>
        </p:nvSpPr>
        <p:spPr>
          <a:xfrm>
            <a:off x="386239" y="982027"/>
            <a:ext cx="3254737" cy="392415"/>
          </a:xfrm>
          <a:prstGeom prst="rect">
            <a:avLst/>
          </a:prstGeom>
          <a:noFill/>
        </p:spPr>
        <p:txBody>
          <a:bodyPr wrap="none" lIns="68580" tIns="34290" rIns="68580" bIns="34290" rtlCol="0" anchor="t">
            <a:spAutoFit/>
          </a:bodyPr>
          <a:lstStyle/>
          <a:p>
            <a:r>
              <a:rPr lang="zh-CN" altLang="en-US" sz="2100" b="1">
                <a:latin typeface="宋体" panose="02010600030101010101" pitchFamily="2" charset="-122"/>
                <a:ea typeface="宋体" panose="02010600030101010101" pitchFamily="2" charset="-122"/>
                <a:sym typeface="+mn-ea"/>
              </a:rPr>
              <a:t>（</a:t>
            </a:r>
            <a:r>
              <a:rPr lang="en-US" altLang="zh-CN" sz="2100" b="1">
                <a:latin typeface="宋体" panose="02010600030101010101" pitchFamily="2" charset="-122"/>
                <a:ea typeface="宋体" panose="02010600030101010101" pitchFamily="2" charset="-122"/>
                <a:sym typeface="+mn-ea"/>
              </a:rPr>
              <a:t>1</a:t>
            </a:r>
            <a:r>
              <a:rPr lang="zh-CN" altLang="en-US" sz="2100" b="1">
                <a:latin typeface="宋体" panose="02010600030101010101" pitchFamily="2" charset="-122"/>
                <a:ea typeface="宋体" panose="02010600030101010101" pitchFamily="2" charset="-122"/>
                <a:sym typeface="+mn-ea"/>
              </a:rPr>
              <a:t>）计算相对分子质量：</a:t>
            </a:r>
            <a:endParaRPr lang="zh-CN" altLang="en-US" sz="2100"/>
          </a:p>
        </p:txBody>
      </p:sp>
      <p:sp>
        <p:nvSpPr>
          <p:cNvPr id="8193" name="Text Box 2"/>
          <p:cNvSpPr txBox="1"/>
          <p:nvPr/>
        </p:nvSpPr>
        <p:spPr>
          <a:xfrm>
            <a:off x="848677" y="1373505"/>
            <a:ext cx="7910513" cy="972503"/>
          </a:xfrm>
          <a:prstGeom prst="rect">
            <a:avLst/>
          </a:prstGeom>
          <a:noFill/>
          <a:ln w="19050">
            <a:noFill/>
          </a:ln>
        </p:spPr>
        <p:txBody>
          <a:bodyPr wrap="square" lIns="68580" tIns="34290" rIns="68580" bIns="34290">
            <a:spAutoFit/>
          </a:bodyPr>
          <a:lstStyle/>
          <a:p>
            <a:pPr>
              <a:lnSpc>
                <a:spcPct val="140000"/>
              </a:lnSpc>
            </a:pPr>
            <a:r>
              <a:rPr lang="en-US" altLang="zh-CN" sz="2100"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rPr>
              <a:t>什么是相对分子质量：</a:t>
            </a:r>
            <a:r>
              <a:rPr lang="zh-CN" altLang="en-US" sz="2100">
                <a:latin typeface="宋体" panose="02010600030101010101" pitchFamily="2" charset="-122"/>
                <a:ea typeface="宋体" panose="02010600030101010101" pitchFamily="2" charset="-122"/>
                <a:cs typeface="宋体" panose="02010600030101010101" pitchFamily="2" charset="-122"/>
              </a:rPr>
              <a:t>化学式中各原子的相对原子质量的总和，就是相对分子质量（符号为</a:t>
            </a:r>
            <a:r>
              <a:rPr lang="en-US" altLang="zh-CN" sz="2100">
                <a:latin typeface="宋体" panose="02010600030101010101" pitchFamily="2" charset="-122"/>
                <a:ea typeface="宋体" panose="02010600030101010101" pitchFamily="2" charset="-122"/>
                <a:cs typeface="宋体" panose="02010600030101010101" pitchFamily="2" charset="-122"/>
              </a:rPr>
              <a:t>M</a:t>
            </a:r>
            <a:r>
              <a:rPr lang="en-US" altLang="zh-CN" sz="2100" baseline="-25000">
                <a:latin typeface="宋体" panose="02010600030101010101" pitchFamily="2" charset="-122"/>
                <a:ea typeface="宋体" panose="02010600030101010101" pitchFamily="2" charset="-122"/>
                <a:cs typeface="宋体" panose="02010600030101010101" pitchFamily="2" charset="-122"/>
              </a:rPr>
              <a:t>r</a:t>
            </a:r>
            <a:r>
              <a:rPr lang="zh-CN" altLang="en-US" sz="2100">
                <a:latin typeface="宋体" panose="02010600030101010101" pitchFamily="2" charset="-122"/>
                <a:ea typeface="宋体" panose="02010600030101010101" pitchFamily="2" charset="-122"/>
                <a:cs typeface="宋体" panose="02010600030101010101" pitchFamily="2" charset="-122"/>
              </a:rPr>
              <a:t>）。</a:t>
            </a:r>
          </a:p>
        </p:txBody>
      </p:sp>
      <p:sp>
        <p:nvSpPr>
          <p:cNvPr id="3" name="文本框 2"/>
          <p:cNvSpPr txBox="1"/>
          <p:nvPr/>
        </p:nvSpPr>
        <p:spPr>
          <a:xfrm>
            <a:off x="386239" y="2376011"/>
            <a:ext cx="4067460" cy="392415"/>
          </a:xfrm>
          <a:prstGeom prst="rect">
            <a:avLst/>
          </a:prstGeom>
          <a:noFill/>
        </p:spPr>
        <p:txBody>
          <a:bodyPr wrap="none" lIns="68580" tIns="34290" rIns="68580" bIns="34290" rtlCol="0" anchor="t">
            <a:spAutoFit/>
          </a:bodyPr>
          <a:lstStyle/>
          <a:p>
            <a:r>
              <a:rPr lang="zh-CN" altLang="en-US" sz="2100" b="1">
                <a:latin typeface="宋体" panose="02010600030101010101" pitchFamily="2" charset="-122"/>
                <a:ea typeface="宋体" panose="02010600030101010101" pitchFamily="2" charset="-122"/>
                <a:sym typeface="+mn-ea"/>
              </a:rPr>
              <a:t>（</a:t>
            </a:r>
            <a:r>
              <a:rPr lang="en-US" altLang="zh-CN" sz="2100" b="1">
                <a:latin typeface="宋体" panose="02010600030101010101" pitchFamily="2" charset="-122"/>
                <a:ea typeface="宋体" panose="02010600030101010101" pitchFamily="2" charset="-122"/>
                <a:sym typeface="+mn-ea"/>
              </a:rPr>
              <a:t>2</a:t>
            </a:r>
            <a:r>
              <a:rPr lang="zh-CN" altLang="en-US" sz="2100" b="1">
                <a:latin typeface="宋体" panose="02010600030101010101" pitchFamily="2" charset="-122"/>
                <a:ea typeface="宋体" panose="02010600030101010101" pitchFamily="2" charset="-122"/>
                <a:sym typeface="+mn-ea"/>
              </a:rPr>
              <a:t>）计算物质组成元素的质量比</a:t>
            </a:r>
            <a:endParaRPr lang="zh-CN" altLang="en-US" sz="2100"/>
          </a:p>
        </p:txBody>
      </p:sp>
      <p:sp>
        <p:nvSpPr>
          <p:cNvPr id="9218" name="Rectangle 3"/>
          <p:cNvSpPr/>
          <p:nvPr/>
        </p:nvSpPr>
        <p:spPr>
          <a:xfrm>
            <a:off x="992505" y="2849404"/>
            <a:ext cx="7952899" cy="391478"/>
          </a:xfrm>
          <a:prstGeom prst="rect">
            <a:avLst/>
          </a:prstGeom>
          <a:noFill/>
          <a:ln w="9525">
            <a:noFill/>
          </a:ln>
        </p:spPr>
        <p:txBody>
          <a:bodyPr wrap="square" lIns="68580" tIns="34290" rIns="68580" bIns="34290">
            <a:spAutoFit/>
          </a:bodyPr>
          <a:lstStyle/>
          <a:p>
            <a:pPr>
              <a:spcBef>
                <a:spcPct val="50000"/>
              </a:spcBef>
            </a:pPr>
            <a:r>
              <a:rPr lang="zh-CN" altLang="en-US" sz="2100" b="1">
                <a:solidFill>
                  <a:srgbClr val="FF0000"/>
                </a:solidFill>
                <a:latin typeface="宋体" panose="02010600030101010101" pitchFamily="2" charset="-122"/>
                <a:ea typeface="宋体" panose="02010600030101010101" pitchFamily="2" charset="-122"/>
              </a:rPr>
              <a:t>各元素之间的质量比</a:t>
            </a:r>
            <a:r>
              <a:rPr lang="zh-CN" altLang="en-US" sz="2100" b="1">
                <a:latin typeface="宋体" panose="02010600030101010101" pitchFamily="2" charset="-122"/>
                <a:ea typeface="宋体" panose="02010600030101010101" pitchFamily="2" charset="-122"/>
              </a:rPr>
              <a:t>＝</a:t>
            </a:r>
            <a:r>
              <a:rPr lang="zh-CN" altLang="en-US" sz="2100" b="1">
                <a:solidFill>
                  <a:srgbClr val="FF0000"/>
                </a:solidFill>
                <a:latin typeface="宋体" panose="02010600030101010101" pitchFamily="2" charset="-122"/>
                <a:ea typeface="宋体" panose="02010600030101010101" pitchFamily="2" charset="-122"/>
              </a:rPr>
              <a:t>化学式中各原子的相对原子质量总和之比</a:t>
            </a:r>
          </a:p>
        </p:txBody>
      </p:sp>
      <p:sp>
        <p:nvSpPr>
          <p:cNvPr id="4" name="文本框 3"/>
          <p:cNvSpPr txBox="1"/>
          <p:nvPr/>
        </p:nvSpPr>
        <p:spPr>
          <a:xfrm>
            <a:off x="386239" y="3307080"/>
            <a:ext cx="4338367" cy="392415"/>
          </a:xfrm>
          <a:prstGeom prst="rect">
            <a:avLst/>
          </a:prstGeom>
          <a:noFill/>
        </p:spPr>
        <p:txBody>
          <a:bodyPr wrap="none" lIns="68580" tIns="34290" rIns="68580" bIns="34290" rtlCol="0" anchor="t">
            <a:spAutoFit/>
          </a:bodyPr>
          <a:lstStyle/>
          <a:p>
            <a:r>
              <a:rPr lang="zh-CN" altLang="en-US" sz="2100" b="1">
                <a:latin typeface="宋体" panose="02010600030101010101" pitchFamily="2" charset="-122"/>
                <a:ea typeface="宋体" panose="02010600030101010101" pitchFamily="2" charset="-122"/>
                <a:sym typeface="+mn-ea"/>
              </a:rPr>
              <a:t>（</a:t>
            </a:r>
            <a:r>
              <a:rPr lang="en-US" altLang="zh-CN" sz="2100" b="1">
                <a:latin typeface="宋体" panose="02010600030101010101" pitchFamily="2" charset="-122"/>
                <a:ea typeface="宋体" panose="02010600030101010101" pitchFamily="2" charset="-122"/>
                <a:sym typeface="+mn-ea"/>
              </a:rPr>
              <a:t>3</a:t>
            </a:r>
            <a:r>
              <a:rPr lang="zh-CN" altLang="en-US" sz="2100" b="1">
                <a:latin typeface="宋体" panose="02010600030101010101" pitchFamily="2" charset="-122"/>
                <a:ea typeface="宋体" panose="02010600030101010101" pitchFamily="2" charset="-122"/>
                <a:sym typeface="+mn-ea"/>
              </a:rPr>
              <a:t>）计算物质中某元素的质量分数</a:t>
            </a:r>
            <a:endParaRPr lang="zh-CN" altLang="en-US" sz="2100"/>
          </a:p>
        </p:txBody>
      </p:sp>
      <p:sp>
        <p:nvSpPr>
          <p:cNvPr id="261124" name="Rectangle 4"/>
          <p:cNvSpPr/>
          <p:nvPr/>
        </p:nvSpPr>
        <p:spPr>
          <a:xfrm>
            <a:off x="1092518" y="3698558"/>
            <a:ext cx="7752874" cy="552926"/>
          </a:xfrm>
          <a:prstGeom prst="rect">
            <a:avLst/>
          </a:prstGeom>
          <a:noFill/>
          <a:ln w="9525" cap="flat" cmpd="sng">
            <a:noFill/>
            <a:prstDash val="solid"/>
            <a:miter/>
            <a:headEnd type="none" w="med" len="med"/>
            <a:tailEnd type="none" w="med" len="med"/>
          </a:ln>
        </p:spPr>
        <p:txBody>
          <a:bodyPr wrap="square" lIns="68580" tIns="34290" rIns="68580" bIns="34290">
            <a:spAutoFit/>
          </a:bodyPr>
          <a:lstStyle/>
          <a:p>
            <a:pPr fontAlgn="auto">
              <a:lnSpc>
                <a:spcPct val="150000"/>
              </a:lnSpc>
            </a:pPr>
            <a:r>
              <a:rPr lang="zh-CN" altLang="en-US" sz="2100" b="1">
                <a:latin typeface="宋体" panose="02010600030101010101" pitchFamily="2" charset="-122"/>
                <a:ea typeface="宋体" panose="02010600030101010101" pitchFamily="2" charset="-122"/>
              </a:rPr>
              <a:t>物质中某元素的质量分数，就是</a:t>
            </a:r>
            <a:r>
              <a:rPr lang="zh-CN" altLang="en-US" sz="2100" b="1">
                <a:solidFill>
                  <a:srgbClr val="FF0000"/>
                </a:solidFill>
                <a:latin typeface="宋体" panose="02010600030101010101" pitchFamily="2" charset="-122"/>
                <a:ea typeface="宋体" panose="02010600030101010101" pitchFamily="2" charset="-122"/>
              </a:rPr>
              <a:t>该元素的质量</a:t>
            </a:r>
            <a:r>
              <a:rPr lang="zh-CN" altLang="en-US" sz="2100" b="1">
                <a:latin typeface="宋体" panose="02010600030101010101" pitchFamily="2" charset="-122"/>
                <a:ea typeface="宋体" panose="02010600030101010101" pitchFamily="2" charset="-122"/>
              </a:rPr>
              <a:t>与</a:t>
            </a:r>
            <a:r>
              <a:rPr lang="zh-CN" altLang="en-US" sz="2100" b="1">
                <a:solidFill>
                  <a:srgbClr val="FF0000"/>
                </a:solidFill>
                <a:latin typeface="宋体" panose="02010600030101010101" pitchFamily="2" charset="-122"/>
                <a:ea typeface="宋体" panose="02010600030101010101" pitchFamily="2" charset="-122"/>
              </a:rPr>
              <a:t>物质总质量</a:t>
            </a:r>
            <a:r>
              <a:rPr lang="zh-CN" altLang="en-US" sz="2100" b="1">
                <a:latin typeface="宋体" panose="02010600030101010101" pitchFamily="2" charset="-122"/>
                <a:ea typeface="宋体" panose="02010600030101010101" pitchFamily="2" charset="-122"/>
              </a:rPr>
              <a:t>之比。</a:t>
            </a:r>
          </a:p>
        </p:txBody>
      </p:sp>
    </p:spTree>
    <p:extLst>
      <p:ext uri="{BB962C8B-B14F-4D97-AF65-F5344CB8AC3E}">
        <p14:creationId xmlns:p14="http://schemas.microsoft.com/office/powerpoint/2010/main" val="85551534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8193"/>
                                        </p:tgtEl>
                                        <p:attrNameLst>
                                          <p:attrName>style.visibility</p:attrName>
                                        </p:attrNameLst>
                                      </p:cBhvr>
                                      <p:to>
                                        <p:strVal val="visible"/>
                                      </p:to>
                                    </p:set>
                                    <p:animEffect transition="in" filter="strips(downLeft)">
                                      <p:cBhvr>
                                        <p:cTn id="7" dur="500"/>
                                        <p:tgtEl>
                                          <p:spTgt spid="819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218"/>
                                        </p:tgtEl>
                                        <p:attrNameLst>
                                          <p:attrName>style.visibility</p:attrName>
                                        </p:attrNameLst>
                                      </p:cBhvr>
                                      <p:to>
                                        <p:strVal val="visible"/>
                                      </p:to>
                                    </p:set>
                                    <p:animEffect transition="in" filter="barn(inVertical)">
                                      <p:cBhvr>
                                        <p:cTn id="12" dur="500"/>
                                        <p:tgtEl>
                                          <p:spTgt spid="9218"/>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61124"/>
                                        </p:tgtEl>
                                        <p:attrNameLst>
                                          <p:attrName>style.visibility</p:attrName>
                                        </p:attrNameLst>
                                      </p:cBhvr>
                                      <p:to>
                                        <p:strVal val="visible"/>
                                      </p:to>
                                    </p:set>
                                    <p:anim calcmode="lin" valueType="num">
                                      <p:cBhvr additive="base">
                                        <p:cTn id="17" dur="500" fill="hold"/>
                                        <p:tgtEl>
                                          <p:spTgt spid="261124"/>
                                        </p:tgtEl>
                                        <p:attrNameLst>
                                          <p:attrName>ppt_x</p:attrName>
                                        </p:attrNameLst>
                                      </p:cBhvr>
                                      <p:tavLst>
                                        <p:tav tm="0">
                                          <p:val>
                                            <p:strVal val="#ppt_x"/>
                                          </p:val>
                                        </p:tav>
                                        <p:tav tm="100000">
                                          <p:val>
                                            <p:strVal val="#ppt_x"/>
                                          </p:val>
                                        </p:tav>
                                      </p:tavLst>
                                    </p:anim>
                                    <p:anim calcmode="lin" valueType="num">
                                      <p:cBhvr additive="base">
                                        <p:cTn id="18" dur="500" fill="hold"/>
                                        <p:tgtEl>
                                          <p:spTgt spid="2611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3" grpId="0"/>
      <p:bldP spid="9218" grpId="0"/>
      <p:bldP spid="261124"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28673" name="文本框 79873"/>
          <p:cNvSpPr txBox="1"/>
          <p:nvPr/>
        </p:nvSpPr>
        <p:spPr>
          <a:xfrm flipV="1">
            <a:off x="436722" y="1115854"/>
            <a:ext cx="8271034" cy="1226344"/>
          </a:xfrm>
          <a:prstGeom prst="rect">
            <a:avLst/>
          </a:prstGeom>
          <a:noFill/>
          <a:ln w="34925" cmpd="sng">
            <a:solidFill>
              <a:srgbClr val="00B0F0"/>
            </a:solidFill>
            <a:prstDash val="sysDash"/>
          </a:ln>
        </p:spPr>
        <p:txBody>
          <a:bodyPr rot="10800000" lIns="68580" tIns="34290" rIns="68580" bIns="34290" anchor="t"/>
          <a:lstStyle/>
          <a:p>
            <a:pPr>
              <a:lnSpc>
                <a:spcPct val="150000"/>
              </a:lnSpc>
            </a:pPr>
            <a:endParaRPr lang="zh-CN" altLang="en-US" b="1">
              <a:solidFill>
                <a:srgbClr val="FF0000"/>
              </a:solidFill>
              <a:latin typeface="宋体" panose="02010600030101010101" pitchFamily="2" charset="-122"/>
              <a:ea typeface="宋体" panose="02010600030101010101" pitchFamily="2" charset="-122"/>
            </a:endParaRPr>
          </a:p>
        </p:txBody>
      </p:sp>
      <p:grpSp>
        <p:nvGrpSpPr>
          <p:cNvPr id="8" name="组合 7"/>
          <p:cNvGrpSpPr/>
          <p:nvPr/>
        </p:nvGrpSpPr>
        <p:grpSpPr>
          <a:xfrm>
            <a:off x="431483" y="1379697"/>
            <a:ext cx="8299608" cy="806768"/>
            <a:chOff x="183" y="4427"/>
            <a:chExt cx="17427" cy="1694"/>
          </a:xfrm>
        </p:grpSpPr>
        <p:sp>
          <p:nvSpPr>
            <p:cNvPr id="4" name="文本框 3"/>
            <p:cNvSpPr txBox="1"/>
            <p:nvPr/>
          </p:nvSpPr>
          <p:spPr>
            <a:xfrm>
              <a:off x="183" y="4838"/>
              <a:ext cx="6575" cy="872"/>
            </a:xfrm>
            <a:prstGeom prst="rect">
              <a:avLst/>
            </a:prstGeom>
            <a:noFill/>
          </p:spPr>
          <p:txBody>
            <a:bodyPr wrap="square" rtlCol="0">
              <a:spAutoFit/>
            </a:bodyPr>
            <a:lstStyle/>
            <a:p>
              <a:r>
                <a:rPr lang="zh-CN" altLang="en-US" sz="2100" b="1">
                  <a:solidFill>
                    <a:srgbClr val="000000"/>
                  </a:solidFill>
                  <a:latin typeface="宋体" panose="02010600030101010101" pitchFamily="2" charset="-122"/>
                  <a:ea typeface="宋体" panose="02010600030101010101" pitchFamily="2" charset="-122"/>
                  <a:cs typeface="宋体" panose="02010600030101010101" pitchFamily="2" charset="-122"/>
                </a:rPr>
                <a:t>某元素的质量分数</a:t>
              </a:r>
              <a:r>
                <a:rPr lang="en-US" altLang="zh-CN" sz="2100" b="1">
                  <a:solidFill>
                    <a:srgbClr val="000000"/>
                  </a:solidFill>
                  <a:latin typeface="宋体" panose="02010600030101010101" pitchFamily="2" charset="-122"/>
                  <a:ea typeface="宋体" panose="02010600030101010101" pitchFamily="2" charset="-122"/>
                  <a:cs typeface="宋体" panose="02010600030101010101" pitchFamily="2" charset="-122"/>
                </a:rPr>
                <a:t>=</a:t>
              </a:r>
            </a:p>
          </p:txBody>
        </p:sp>
        <p:cxnSp>
          <p:nvCxnSpPr>
            <p:cNvPr id="9" name="直接连接符 8"/>
            <p:cNvCxnSpPr/>
            <p:nvPr/>
          </p:nvCxnSpPr>
          <p:spPr>
            <a:xfrm>
              <a:off x="5146" y="5249"/>
              <a:ext cx="10363" cy="0"/>
            </a:xfrm>
            <a:prstGeom prst="line">
              <a:avLst/>
            </a:prstGeom>
            <a:ln w="28575" cmpd="sng">
              <a:solidFill>
                <a:srgbClr val="000000"/>
              </a:solidFill>
              <a:prstDash val="solid"/>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5146" y="4427"/>
              <a:ext cx="10034" cy="872"/>
            </a:xfrm>
            <a:prstGeom prst="rect">
              <a:avLst/>
            </a:prstGeom>
            <a:noFill/>
          </p:spPr>
          <p:txBody>
            <a:bodyPr wrap="square" rtlCol="0">
              <a:spAutoFit/>
            </a:bodyPr>
            <a:lstStyle/>
            <a:p>
              <a:r>
                <a:rPr lang="zh-CN" altLang="en-US" sz="2100" b="1">
                  <a:solidFill>
                    <a:srgbClr val="0000CC"/>
                  </a:solidFill>
                  <a:latin typeface="宋体" panose="02010600030101010101" pitchFamily="2" charset="-122"/>
                  <a:ea typeface="宋体" panose="02010600030101010101" pitchFamily="2" charset="-122"/>
                  <a:cs typeface="Arial" panose="020B0604020202020204" pitchFamily="34" charset="0"/>
                </a:rPr>
                <a:t>该元素的相对原子质量</a:t>
              </a:r>
              <a:r>
                <a:rPr lang="zh-CN" altLang="en-US" sz="2100" b="1">
                  <a:solidFill>
                    <a:srgbClr val="0000CC"/>
                  </a:solidFill>
                  <a:latin typeface="宋体" panose="02010600030101010101" pitchFamily="2" charset="-122"/>
                  <a:ea typeface="宋体" panose="02010600030101010101" pitchFamily="2" charset="-122"/>
                  <a:cs typeface="Arial" panose="020B0604020202020204" pitchFamily="34" charset="0"/>
                  <a:sym typeface="+mn-ea"/>
                </a:rPr>
                <a:t>×</a:t>
              </a:r>
              <a:r>
                <a:rPr lang="zh-CN" altLang="en-US" sz="2100" b="1">
                  <a:solidFill>
                    <a:srgbClr val="0000CC"/>
                  </a:solidFill>
                  <a:latin typeface="宋体" panose="02010600030101010101" pitchFamily="2" charset="-122"/>
                  <a:ea typeface="宋体" panose="02010600030101010101" pitchFamily="2" charset="-122"/>
                  <a:sym typeface="+mn-ea"/>
                </a:rPr>
                <a:t>该原子的个数</a:t>
              </a:r>
              <a:endParaRPr lang="zh-CN" altLang="en-US" sz="2100" b="1">
                <a:solidFill>
                  <a:srgbClr val="0000CC"/>
                </a:solidFill>
                <a:latin typeface="宋体" panose="02010600030101010101" pitchFamily="2" charset="-122"/>
                <a:ea typeface="宋体" pitchFamily="2" charset="-122"/>
                <a:cs typeface="Arial" pitchFamily="34" charset="0"/>
                <a:sym typeface="+mn-ea"/>
              </a:endParaRPr>
            </a:p>
          </p:txBody>
        </p:sp>
        <p:sp>
          <p:nvSpPr>
            <p:cNvPr id="11" name="文本框 10"/>
            <p:cNvSpPr txBox="1"/>
            <p:nvPr/>
          </p:nvSpPr>
          <p:spPr>
            <a:xfrm>
              <a:off x="7558" y="5249"/>
              <a:ext cx="6573" cy="872"/>
            </a:xfrm>
            <a:prstGeom prst="rect">
              <a:avLst/>
            </a:prstGeom>
            <a:noFill/>
          </p:spPr>
          <p:txBody>
            <a:bodyPr wrap="square" rtlCol="0">
              <a:spAutoFit/>
            </a:bodyPr>
            <a:lstStyle/>
            <a:p>
              <a:r>
                <a:rPr lang="zh-CN" altLang="en-US" sz="2100" b="1">
                  <a:solidFill>
                    <a:srgbClr val="0000CC"/>
                  </a:solidFill>
                  <a:latin typeface="宋体" panose="02010600030101010101" pitchFamily="2" charset="-122"/>
                  <a:ea typeface="宋体" panose="02010600030101010101" pitchFamily="2" charset="-122"/>
                  <a:cs typeface="Arial" panose="020B0604020202020204" pitchFamily="34" charset="0"/>
                </a:rPr>
                <a:t>化合物的相对分子质量</a:t>
              </a:r>
            </a:p>
          </p:txBody>
        </p:sp>
        <p:sp>
          <p:nvSpPr>
            <p:cNvPr id="48147" name="矩形 99347"/>
            <p:cNvSpPr/>
            <p:nvPr/>
          </p:nvSpPr>
          <p:spPr>
            <a:xfrm>
              <a:off x="15509" y="4838"/>
              <a:ext cx="2101" cy="872"/>
            </a:xfrm>
            <a:prstGeom prst="rect">
              <a:avLst/>
            </a:prstGeom>
            <a:noFill/>
            <a:ln w="9525">
              <a:noFill/>
            </a:ln>
          </p:spPr>
          <p:txBody>
            <a:bodyPr wrap="none" anchor="t">
              <a:spAutoFit/>
            </a:bodyPr>
            <a:lstStyle/>
            <a:p>
              <a:r>
                <a:rPr lang="en-US" altLang="zh-CN" sz="2100" b="1">
                  <a:solidFill>
                    <a:srgbClr val="0000CC"/>
                  </a:solidFill>
                  <a:latin typeface="宋体" panose="02010600030101010101" pitchFamily="2" charset="-122"/>
                  <a:ea typeface="宋体" panose="02010600030101010101" pitchFamily="2" charset="-122"/>
                  <a:cs typeface="宋体" panose="02010600030101010101" pitchFamily="2" charset="-122"/>
                </a:rPr>
                <a:t>×100%</a:t>
              </a:r>
            </a:p>
          </p:txBody>
        </p:sp>
      </p:grpSp>
      <p:sp>
        <p:nvSpPr>
          <p:cNvPr id="5" name="文本框 4"/>
          <p:cNvSpPr txBox="1"/>
          <p:nvPr/>
        </p:nvSpPr>
        <p:spPr>
          <a:xfrm>
            <a:off x="365284" y="631984"/>
            <a:ext cx="1493037" cy="392415"/>
          </a:xfrm>
          <a:prstGeom prst="rect">
            <a:avLst/>
          </a:prstGeom>
          <a:noFill/>
        </p:spPr>
        <p:txBody>
          <a:bodyPr wrap="none" lIns="68580" tIns="34290" rIns="68580" bIns="34290" rtlCol="0" anchor="t">
            <a:spAutoFit/>
          </a:bodyPr>
          <a:lstStyle/>
          <a:p>
            <a:r>
              <a:rPr lang="zh-CN" altLang="en-US" sz="2100" b="1">
                <a:latin typeface="宋体" panose="02010600030101010101" pitchFamily="2" charset="-122"/>
                <a:ea typeface="宋体" panose="02010600030101010101" pitchFamily="2" charset="-122"/>
              </a:rPr>
              <a:t>计算公式：</a:t>
            </a:r>
          </a:p>
        </p:txBody>
      </p:sp>
      <p:sp>
        <p:nvSpPr>
          <p:cNvPr id="6" name="文本框 5"/>
          <p:cNvSpPr txBox="1"/>
          <p:nvPr/>
        </p:nvSpPr>
        <p:spPr>
          <a:xfrm>
            <a:off x="365284" y="2440305"/>
            <a:ext cx="1493037" cy="392415"/>
          </a:xfrm>
          <a:prstGeom prst="rect">
            <a:avLst/>
          </a:prstGeom>
          <a:noFill/>
        </p:spPr>
        <p:txBody>
          <a:bodyPr wrap="none" lIns="68580" tIns="34290" rIns="68580" bIns="34290" rtlCol="0" anchor="t">
            <a:spAutoFit/>
          </a:bodyPr>
          <a:lstStyle/>
          <a:p>
            <a:r>
              <a:rPr lang="zh-CN" altLang="en-US" sz="2100" b="1">
                <a:latin typeface="宋体" panose="02010600030101010101" pitchFamily="2" charset="-122"/>
                <a:ea typeface="宋体" panose="02010600030101010101" pitchFamily="2" charset="-122"/>
              </a:rPr>
              <a:t>公式变形：</a:t>
            </a:r>
          </a:p>
        </p:txBody>
      </p:sp>
      <p:sp>
        <p:nvSpPr>
          <p:cNvPr id="16415" name="Rectangle 31"/>
          <p:cNvSpPr/>
          <p:nvPr/>
        </p:nvSpPr>
        <p:spPr>
          <a:xfrm>
            <a:off x="511493" y="3397091"/>
            <a:ext cx="7059454" cy="391478"/>
          </a:xfrm>
          <a:prstGeom prst="rect">
            <a:avLst/>
          </a:prstGeom>
          <a:noFill/>
          <a:ln w="12700">
            <a:noFill/>
          </a:ln>
        </p:spPr>
        <p:txBody>
          <a:bodyPr wrap="square" lIns="68580" tIns="34290" rIns="68580" bIns="34290" anchor="t">
            <a:spAutoFit/>
          </a:bodyPr>
          <a:lstStyle/>
          <a:p>
            <a:r>
              <a:rPr lang="zh-CN" altLang="en-US" sz="2100">
                <a:solidFill>
                  <a:srgbClr val="006600"/>
                </a:solidFill>
                <a:latin typeface="宋体" panose="02010600030101010101" pitchFamily="2" charset="-122"/>
                <a:ea typeface="宋体" panose="02010600030101010101" pitchFamily="2" charset="-122"/>
                <a:cs typeface="宋体" panose="02010600030101010101" pitchFamily="2" charset="-122"/>
              </a:rPr>
              <a:t>化合物的质量</a:t>
            </a:r>
            <a:r>
              <a:rPr lang="en-US" altLang="zh-CN" sz="2100">
                <a:solidFill>
                  <a:srgbClr val="006600"/>
                </a:solidFill>
                <a:latin typeface="宋体" panose="02010600030101010101" pitchFamily="2" charset="-122"/>
                <a:ea typeface="宋体" panose="02010600030101010101" pitchFamily="2" charset="-122"/>
                <a:cs typeface="宋体" panose="02010600030101010101" pitchFamily="2" charset="-122"/>
              </a:rPr>
              <a:t>=</a:t>
            </a:r>
            <a:r>
              <a:rPr lang="zh-CN" altLang="en-US" sz="2100">
                <a:solidFill>
                  <a:srgbClr val="006600"/>
                </a:solidFill>
                <a:latin typeface="宋体" panose="02010600030101010101" pitchFamily="2" charset="-122"/>
                <a:ea typeface="宋体" panose="02010600030101010101" pitchFamily="2" charset="-122"/>
                <a:cs typeface="宋体" panose="02010600030101010101" pitchFamily="2" charset="-122"/>
              </a:rPr>
              <a:t>某元素的质量</a:t>
            </a:r>
            <a:r>
              <a:rPr lang="en-US" altLang="zh-CN" sz="2100">
                <a:solidFill>
                  <a:srgbClr val="006600"/>
                </a:solidFill>
                <a:latin typeface="宋体" panose="02010600030101010101" pitchFamily="2" charset="-122"/>
                <a:ea typeface="宋体" panose="02010600030101010101" pitchFamily="2" charset="-122"/>
                <a:cs typeface="宋体" panose="02010600030101010101" pitchFamily="2" charset="-122"/>
              </a:rPr>
              <a:t>÷</a:t>
            </a:r>
            <a:r>
              <a:rPr lang="zh-CN" altLang="en-US" sz="2100">
                <a:solidFill>
                  <a:srgbClr val="006600"/>
                </a:solidFill>
                <a:latin typeface="宋体" panose="02010600030101010101" pitchFamily="2" charset="-122"/>
                <a:ea typeface="宋体" panose="02010600030101010101" pitchFamily="2" charset="-122"/>
                <a:cs typeface="宋体" panose="02010600030101010101" pitchFamily="2" charset="-122"/>
              </a:rPr>
              <a:t>某元素的质量分数</a:t>
            </a:r>
          </a:p>
        </p:txBody>
      </p:sp>
      <p:sp>
        <p:nvSpPr>
          <p:cNvPr id="7" name="Rectangle 16"/>
          <p:cNvSpPr/>
          <p:nvPr/>
        </p:nvSpPr>
        <p:spPr>
          <a:xfrm>
            <a:off x="511493" y="2936081"/>
            <a:ext cx="6951821" cy="391478"/>
          </a:xfrm>
          <a:prstGeom prst="rect">
            <a:avLst/>
          </a:prstGeom>
          <a:noFill/>
          <a:ln w="12700">
            <a:noFill/>
          </a:ln>
        </p:spPr>
        <p:txBody>
          <a:bodyPr wrap="square" lIns="68580" tIns="34290" rIns="68580" bIns="34290" anchor="t">
            <a:spAutoFit/>
          </a:bodyPr>
          <a:lstStyle/>
          <a:p>
            <a:r>
              <a:rPr lang="zh-CN" altLang="en-US" sz="2100">
                <a:solidFill>
                  <a:srgbClr val="006600"/>
                </a:solidFill>
                <a:latin typeface="宋体" panose="02010600030101010101" pitchFamily="2" charset="-122"/>
                <a:ea typeface="宋体" panose="02010600030101010101" pitchFamily="2" charset="-122"/>
                <a:cs typeface="宋体" panose="02010600030101010101" pitchFamily="2" charset="-122"/>
              </a:rPr>
              <a:t>物质中某元素的质量</a:t>
            </a:r>
            <a:r>
              <a:rPr lang="en-US" altLang="zh-CN" sz="2100">
                <a:solidFill>
                  <a:srgbClr val="006600"/>
                </a:solidFill>
                <a:latin typeface="宋体" panose="02010600030101010101" pitchFamily="2" charset="-122"/>
                <a:ea typeface="宋体" panose="02010600030101010101" pitchFamily="2" charset="-122"/>
                <a:cs typeface="宋体" panose="02010600030101010101" pitchFamily="2" charset="-122"/>
              </a:rPr>
              <a:t>=</a:t>
            </a:r>
            <a:r>
              <a:rPr lang="zh-CN" altLang="en-US" sz="2100">
                <a:solidFill>
                  <a:srgbClr val="006600"/>
                </a:solidFill>
                <a:latin typeface="宋体" panose="02010600030101010101" pitchFamily="2" charset="-122"/>
                <a:ea typeface="宋体" panose="02010600030101010101" pitchFamily="2" charset="-122"/>
                <a:cs typeface="宋体" panose="02010600030101010101" pitchFamily="2" charset="-122"/>
              </a:rPr>
              <a:t>化合物的质量</a:t>
            </a:r>
            <a:r>
              <a:rPr lang="en-US" altLang="zh-CN" sz="2100">
                <a:solidFill>
                  <a:srgbClr val="006600"/>
                </a:solidFill>
                <a:latin typeface="宋体" panose="02010600030101010101" pitchFamily="2" charset="-122"/>
                <a:ea typeface="宋体" panose="02010600030101010101" pitchFamily="2" charset="-122"/>
                <a:cs typeface="宋体" panose="02010600030101010101" pitchFamily="2" charset="-122"/>
              </a:rPr>
              <a:t>×</a:t>
            </a:r>
            <a:r>
              <a:rPr lang="zh-CN" altLang="en-US" sz="2100">
                <a:solidFill>
                  <a:srgbClr val="006600"/>
                </a:solidFill>
                <a:latin typeface="宋体" panose="02010600030101010101" pitchFamily="2" charset="-122"/>
                <a:ea typeface="宋体" panose="02010600030101010101" pitchFamily="2" charset="-122"/>
                <a:cs typeface="宋体" panose="02010600030101010101" pitchFamily="2" charset="-122"/>
              </a:rPr>
              <a:t>某元素的质量分数</a:t>
            </a:r>
          </a:p>
        </p:txBody>
      </p:sp>
    </p:spTree>
    <p:extLst>
      <p:ext uri="{BB962C8B-B14F-4D97-AF65-F5344CB8AC3E}">
        <p14:creationId xmlns:p14="http://schemas.microsoft.com/office/powerpoint/2010/main" val="52931285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p:tgtEl>
                                          <p:spTgt spid="8"/>
                                        </p:tgtEl>
                                        <p:attrNameLst>
                                          <p:attrName>ppt_y</p:attrName>
                                        </p:attrNameLst>
                                      </p:cBhvr>
                                      <p:tavLst>
                                        <p:tav tm="0">
                                          <p:val>
                                            <p:strVal val="#ppt_y+#ppt_h*1.125000"/>
                                          </p:val>
                                        </p:tav>
                                        <p:tav tm="100000">
                                          <p:val>
                                            <p:strVal val="#ppt_y"/>
                                          </p:val>
                                        </p:tav>
                                      </p:tavLst>
                                    </p:anim>
                                    <p:animEffect transition="in" filter="wipe(up)">
                                      <p:cBhvr>
                                        <p:cTn id="8" dur="500"/>
                                        <p:tgtEl>
                                          <p:spTgt spid="8"/>
                                        </p:tgtEl>
                                      </p:cBhvr>
                                    </p:animEffect>
                                  </p:childTnLst>
                                </p:cTn>
                              </p:par>
                            </p:childTnLst>
                          </p:cTn>
                        </p:par>
                        <p:par>
                          <p:cTn id="9" fill="hold" nodeType="afterGroup">
                            <p:stCondLst>
                              <p:cond delay="500"/>
                            </p:stCondLst>
                            <p:childTnLst>
                              <p:par>
                                <p:cTn id="10" presetID="21" presetClass="entr" presetSubtype="1" fill="hold" grpId="0" nodeType="afterEffect">
                                  <p:stCondLst>
                                    <p:cond delay="0"/>
                                  </p:stCondLst>
                                  <p:childTnLst>
                                    <p:set>
                                      <p:cBhvr>
                                        <p:cTn id="11" dur="1" fill="hold">
                                          <p:stCondLst>
                                            <p:cond delay="0"/>
                                          </p:stCondLst>
                                        </p:cTn>
                                        <p:tgtEl>
                                          <p:spTgt spid="28673"/>
                                        </p:tgtEl>
                                        <p:attrNameLst>
                                          <p:attrName>style.visibility</p:attrName>
                                        </p:attrNameLst>
                                      </p:cBhvr>
                                      <p:to>
                                        <p:strVal val="visible"/>
                                      </p:to>
                                    </p:set>
                                    <p:animEffect transition="in" filter="wheel(1)">
                                      <p:cBhvr>
                                        <p:cTn id="12" dur="500"/>
                                        <p:tgtEl>
                                          <p:spTgt spid="2867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6415"/>
                                        </p:tgtEl>
                                        <p:attrNameLst>
                                          <p:attrName>style.visibility</p:attrName>
                                        </p:attrNameLst>
                                      </p:cBhvr>
                                      <p:to>
                                        <p:strVal val="visible"/>
                                      </p:to>
                                    </p:set>
                                    <p:animEffect transition="in" filter="blinds(horizontal)">
                                      <p:cBhvr>
                                        <p:cTn id="27" dur="500"/>
                                        <p:tgtEl>
                                          <p:spTgt spid="164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3" grpId="0" animBg="1"/>
      <p:bldP spid="6" grpId="0"/>
      <p:bldP spid="16415"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45403" y="33490"/>
            <a:ext cx="1152878" cy="39241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none" lIns="34289" tIns="34289" rIns="34289" bIns="34289" numCol="1" spcCol="28575" rtlCol="0" anchor="t">
            <a:spAutoFit/>
          </a:bodyPr>
          <a:lstStyle/>
          <a:p>
            <a:pPr defTabSz="685800" latinLnBrk="1" hangingPunct="0">
              <a:spcBef>
                <a:spcPct val="0"/>
              </a:spcBef>
              <a:spcAft>
                <a:spcPct val="0"/>
              </a:spcAft>
              <a:defRPr/>
            </a:pPr>
            <a:r>
              <a:rPr lang="zh-CN" altLang="en-US" sz="2100" b="1" kern="0">
                <a:latin typeface="宋体" panose="02010600030101010101" pitchFamily="2" charset="-122"/>
                <a:ea typeface="宋体" panose="02010600030101010101" pitchFamily="2" charset="-122"/>
                <a:cs typeface="Arial"/>
                <a:sym typeface="Arial"/>
              </a:rPr>
              <a:t>知识框架</a:t>
            </a:r>
          </a:p>
        </p:txBody>
      </p:sp>
      <p:sp>
        <p:nvSpPr>
          <p:cNvPr id="4" name="文本框 3"/>
          <p:cNvSpPr txBox="1"/>
          <p:nvPr/>
        </p:nvSpPr>
        <p:spPr>
          <a:xfrm>
            <a:off x="382429" y="1805940"/>
            <a:ext cx="389573" cy="1799749"/>
          </a:xfrm>
          <a:prstGeom prst="rect">
            <a:avLst/>
          </a:prstGeom>
          <a:noFill/>
        </p:spPr>
        <p:txBody>
          <a:bodyPr wrap="square" lIns="68580" tIns="34290" rIns="68580" bIns="34290" rtlCol="0" anchor="t">
            <a:spAutoFit/>
          </a:bodyPr>
          <a:lstStyle/>
          <a:p>
            <a:pPr fontAlgn="auto">
              <a:lnSpc>
                <a:spcPct val="150000"/>
              </a:lnSpc>
            </a:pPr>
            <a:r>
              <a:rPr lang="zh-CN" altLang="en-US" sz="1500">
                <a:latin typeface="宋体" panose="02010600030101010101" pitchFamily="2" charset="-122"/>
                <a:ea typeface="宋体" panose="02010600030101010101" pitchFamily="2" charset="-122"/>
                <a:sym typeface="+mn-ea"/>
              </a:rPr>
              <a:t>自然界的水</a:t>
            </a:r>
          </a:p>
        </p:txBody>
      </p:sp>
      <p:sp>
        <p:nvSpPr>
          <p:cNvPr id="7" name="TextBox 63"/>
          <p:cNvSpPr txBox="1"/>
          <p:nvPr/>
        </p:nvSpPr>
        <p:spPr>
          <a:xfrm>
            <a:off x="1004412" y="905828"/>
            <a:ext cx="1174909" cy="299085"/>
          </a:xfrm>
          <a:prstGeom prst="rect">
            <a:avLst/>
          </a:prstGeom>
          <a:noFill/>
          <a:ln w="9525">
            <a:noFill/>
          </a:ln>
        </p:spPr>
        <p:txBody>
          <a:bodyPr wrap="square" lIns="68580" tIns="34290" rIns="68580" bIns="34290">
            <a:spAutoFit/>
          </a:bodyPr>
          <a:lstStyle/>
          <a:p>
            <a:r>
              <a:rPr lang="zh-CN" altLang="en-US" sz="1500" b="1">
                <a:latin typeface="宋体" panose="02010600030101010101" pitchFamily="2" charset="-122"/>
                <a:ea typeface="宋体" panose="02010600030101010101" pitchFamily="2" charset="-122"/>
                <a:cs typeface="宋体" panose="02010600030101010101" pitchFamily="2" charset="-122"/>
                <a:sym typeface="+mn-ea"/>
              </a:rPr>
              <a:t>爱护水资源</a:t>
            </a:r>
            <a:endParaRPr lang="zh-CN" altLang="en-US" sz="1500">
              <a:latin typeface="宋体" panose="02010600030101010101" pitchFamily="2" charset="-122"/>
              <a:ea typeface="宋体" pitchFamily="2" charset="-122"/>
            </a:endParaRPr>
          </a:p>
        </p:txBody>
      </p:sp>
      <p:sp>
        <p:nvSpPr>
          <p:cNvPr id="6" name="左大括号 5"/>
          <p:cNvSpPr/>
          <p:nvPr/>
        </p:nvSpPr>
        <p:spPr>
          <a:xfrm>
            <a:off x="906780" y="976789"/>
            <a:ext cx="97155" cy="3788569"/>
          </a:xfrm>
          <a:prstGeom prst="leftBrace">
            <a:avLst/>
          </a:prstGeom>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500">
              <a:latin typeface="宋体" panose="02010600030101010101" pitchFamily="2" charset="-122"/>
              <a:ea typeface="宋体" panose="02010600030101010101" pitchFamily="2" charset="-122"/>
            </a:endParaRPr>
          </a:p>
        </p:txBody>
      </p:sp>
      <p:sp>
        <p:nvSpPr>
          <p:cNvPr id="24" name="左大括号 23"/>
          <p:cNvSpPr/>
          <p:nvPr/>
        </p:nvSpPr>
        <p:spPr>
          <a:xfrm>
            <a:off x="2179320" y="676275"/>
            <a:ext cx="86678" cy="736283"/>
          </a:xfrm>
          <a:prstGeom prst="leftBrace">
            <a:avLst>
              <a:gd name="adj1" fmla="val 8333"/>
              <a:gd name="adj2" fmla="val 49408"/>
            </a:avLst>
          </a:prstGeom>
          <a:noFill/>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500">
              <a:latin typeface="宋体" panose="02010600030101010101" pitchFamily="2" charset="-122"/>
              <a:ea typeface="宋体" panose="02010600030101010101" pitchFamily="2" charset="-122"/>
            </a:endParaRPr>
          </a:p>
        </p:txBody>
      </p:sp>
      <p:sp>
        <p:nvSpPr>
          <p:cNvPr id="18" name="TextBox 63"/>
          <p:cNvSpPr txBox="1"/>
          <p:nvPr/>
        </p:nvSpPr>
        <p:spPr>
          <a:xfrm>
            <a:off x="1068706" y="4359593"/>
            <a:ext cx="907256" cy="299085"/>
          </a:xfrm>
          <a:prstGeom prst="rect">
            <a:avLst/>
          </a:prstGeom>
          <a:noFill/>
          <a:ln w="9525">
            <a:noFill/>
          </a:ln>
        </p:spPr>
        <p:txBody>
          <a:bodyPr wrap="square" lIns="68580" tIns="34290" rIns="68580" bIns="34290">
            <a:spAutoFit/>
          </a:bodyPr>
          <a:lstStyle/>
          <a:p>
            <a:r>
              <a:rPr lang="zh-CN" altLang="en-US" sz="1500" b="1">
                <a:latin typeface="宋体" panose="02010600030101010101" pitchFamily="2" charset="-122"/>
                <a:ea typeface="宋体" panose="02010600030101010101" pitchFamily="2" charset="-122"/>
              </a:rPr>
              <a:t>水的组成</a:t>
            </a:r>
          </a:p>
        </p:txBody>
      </p:sp>
      <p:sp>
        <p:nvSpPr>
          <p:cNvPr id="35" name="TextBox 63"/>
          <p:cNvSpPr txBox="1"/>
          <p:nvPr/>
        </p:nvSpPr>
        <p:spPr>
          <a:xfrm>
            <a:off x="1060133" y="4658678"/>
            <a:ext cx="1833086" cy="299085"/>
          </a:xfrm>
          <a:prstGeom prst="rect">
            <a:avLst/>
          </a:prstGeom>
          <a:noFill/>
          <a:ln w="9525">
            <a:noFill/>
          </a:ln>
        </p:spPr>
        <p:txBody>
          <a:bodyPr wrap="square" lIns="68580" tIns="34290" rIns="68580" bIns="34290">
            <a:spAutoFit/>
          </a:bodyPr>
          <a:lstStyle/>
          <a:p>
            <a:pPr marL="257175" indent="-257175"/>
            <a:r>
              <a:rPr lang="zh-CN" altLang="en-US" sz="1500" b="1">
                <a:latin typeface="宋体" panose="02010600030101010101" pitchFamily="2" charset="-122"/>
                <a:ea typeface="宋体" panose="02010600030101010101" pitchFamily="2" charset="-122"/>
              </a:rPr>
              <a:t>化学式和化合价</a:t>
            </a:r>
          </a:p>
        </p:txBody>
      </p:sp>
      <p:sp>
        <p:nvSpPr>
          <p:cNvPr id="3" name="文本框 2"/>
          <p:cNvSpPr txBox="1"/>
          <p:nvPr/>
        </p:nvSpPr>
        <p:spPr>
          <a:xfrm>
            <a:off x="2265998" y="534829"/>
            <a:ext cx="1985159" cy="346249"/>
          </a:xfrm>
          <a:prstGeom prst="rect">
            <a:avLst/>
          </a:prstGeom>
          <a:noFill/>
        </p:spPr>
        <p:txBody>
          <a:bodyPr wrap="none" lIns="68580" tIns="34290" rIns="68580" bIns="34290" rtlCol="0" anchor="t">
            <a:spAutoFit/>
          </a:bodyPr>
          <a:lstStyle/>
          <a:p>
            <a:r>
              <a:rPr lang="zh-CN" altLang="en-US">
                <a:latin typeface="宋体" panose="02010600030101010101" pitchFamily="2" charset="-122"/>
                <a:ea typeface="宋体" panose="02010600030101010101" pitchFamily="2" charset="-122"/>
                <a:cs typeface="宋体" panose="02010600030101010101" pitchFamily="2" charset="-122"/>
                <a:sym typeface="+mn-ea"/>
              </a:rPr>
              <a:t>人类拥有的水资源</a:t>
            </a:r>
          </a:p>
        </p:txBody>
      </p:sp>
      <p:sp>
        <p:nvSpPr>
          <p:cNvPr id="5" name="TextBox 63"/>
          <p:cNvSpPr txBox="1"/>
          <p:nvPr/>
        </p:nvSpPr>
        <p:spPr>
          <a:xfrm>
            <a:off x="2265998" y="1178719"/>
            <a:ext cx="1174909" cy="299085"/>
          </a:xfrm>
          <a:prstGeom prst="rect">
            <a:avLst/>
          </a:prstGeom>
          <a:no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爱护水资源</a:t>
            </a:r>
          </a:p>
        </p:txBody>
      </p:sp>
      <p:sp>
        <p:nvSpPr>
          <p:cNvPr id="15" name="文本框 14"/>
          <p:cNvSpPr txBox="1"/>
          <p:nvPr/>
        </p:nvSpPr>
        <p:spPr>
          <a:xfrm>
            <a:off x="3440906" y="1477804"/>
            <a:ext cx="12801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防治水体污染</a:t>
            </a:r>
            <a:endParaRPr lang="zh-CN" altLang="en-US" sz="1500"/>
          </a:p>
        </p:txBody>
      </p:sp>
      <p:sp>
        <p:nvSpPr>
          <p:cNvPr id="16" name="文本框 15"/>
          <p:cNvSpPr txBox="1"/>
          <p:nvPr/>
        </p:nvSpPr>
        <p:spPr>
          <a:xfrm>
            <a:off x="3440906" y="932498"/>
            <a:ext cx="8991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节约用水</a:t>
            </a:r>
            <a:endParaRPr lang="zh-CN" altLang="en-US" sz="1500"/>
          </a:p>
        </p:txBody>
      </p:sp>
      <p:sp>
        <p:nvSpPr>
          <p:cNvPr id="8" name="左大括号 7"/>
          <p:cNvSpPr/>
          <p:nvPr/>
        </p:nvSpPr>
        <p:spPr>
          <a:xfrm>
            <a:off x="3363754" y="976789"/>
            <a:ext cx="77153" cy="703421"/>
          </a:xfrm>
          <a:prstGeom prst="leftBrace">
            <a:avLst>
              <a:gd name="adj1" fmla="val 8333"/>
              <a:gd name="adj2" fmla="val 50007"/>
            </a:avLst>
          </a:prstGeom>
          <a:noFill/>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500">
              <a:latin typeface="宋体" panose="02010600030101010101" pitchFamily="2" charset="-122"/>
              <a:ea typeface="宋体" panose="02010600030101010101" pitchFamily="2" charset="-122"/>
            </a:endParaRPr>
          </a:p>
        </p:txBody>
      </p:sp>
      <p:sp>
        <p:nvSpPr>
          <p:cNvPr id="10" name="文本框 9"/>
          <p:cNvSpPr txBox="1"/>
          <p:nvPr/>
        </p:nvSpPr>
        <p:spPr>
          <a:xfrm>
            <a:off x="4780121" y="1119664"/>
            <a:ext cx="1470660" cy="414814"/>
          </a:xfrm>
          <a:prstGeom prst="rect">
            <a:avLst/>
          </a:prstGeom>
          <a:noFill/>
        </p:spPr>
        <p:txBody>
          <a:bodyPr wrap="none" lIns="68580" tIns="34290" rIns="68580" bIns="34290" rtlCol="0" anchor="t">
            <a:spAutoFit/>
          </a:bodyPr>
          <a:lstStyle/>
          <a:p>
            <a:pPr algn="l">
              <a:lnSpc>
                <a:spcPct val="150000"/>
              </a:lnSpc>
            </a:pPr>
            <a:r>
              <a:rPr lang="zh-CN" altLang="en-US" sz="1500">
                <a:latin typeface="宋体" panose="02010600030101010101" pitchFamily="2" charset="-122"/>
                <a:ea typeface="宋体" panose="02010600030101010101" pitchFamily="2" charset="-122"/>
                <a:cs typeface="宋体" panose="02010600030101010101" pitchFamily="2" charset="-122"/>
                <a:sym typeface="+mn-ea"/>
              </a:rPr>
              <a:t>水体污染的原因</a:t>
            </a:r>
            <a:endParaRPr lang="zh-CN" altLang="en-US" sz="1500"/>
          </a:p>
        </p:txBody>
      </p:sp>
      <p:sp>
        <p:nvSpPr>
          <p:cNvPr id="11" name="文本框 10"/>
          <p:cNvSpPr txBox="1"/>
          <p:nvPr/>
        </p:nvSpPr>
        <p:spPr>
          <a:xfrm>
            <a:off x="4780121" y="1477804"/>
            <a:ext cx="1946910" cy="299085"/>
          </a:xfrm>
          <a:prstGeom prst="rect">
            <a:avLst/>
          </a:prstGeom>
          <a:noFill/>
        </p:spPr>
        <p:txBody>
          <a:bodyPr wrap="squar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水体污染的危害</a:t>
            </a:r>
            <a:endParaRPr lang="zh-CN" altLang="en-US" sz="1500"/>
          </a:p>
        </p:txBody>
      </p:sp>
      <p:sp>
        <p:nvSpPr>
          <p:cNvPr id="12" name="文本框 11"/>
          <p:cNvSpPr txBox="1"/>
          <p:nvPr/>
        </p:nvSpPr>
        <p:spPr>
          <a:xfrm>
            <a:off x="4780121" y="1776889"/>
            <a:ext cx="8991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防治措施</a:t>
            </a:r>
            <a:endParaRPr lang="zh-CN" altLang="en-US" sz="1500"/>
          </a:p>
        </p:txBody>
      </p:sp>
      <p:sp>
        <p:nvSpPr>
          <p:cNvPr id="13" name="左大括号 12"/>
          <p:cNvSpPr/>
          <p:nvPr/>
        </p:nvSpPr>
        <p:spPr>
          <a:xfrm>
            <a:off x="4721067" y="1306830"/>
            <a:ext cx="125254" cy="641509"/>
          </a:xfrm>
          <a:prstGeom prst="leftBrace">
            <a:avLst>
              <a:gd name="adj1" fmla="val 8333"/>
              <a:gd name="adj2" fmla="val 50007"/>
            </a:avLst>
          </a:prstGeom>
          <a:noFill/>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500">
              <a:latin typeface="宋体" panose="02010600030101010101" pitchFamily="2" charset="-122"/>
              <a:ea typeface="宋体" panose="02010600030101010101" pitchFamily="2" charset="-122"/>
            </a:endParaRPr>
          </a:p>
        </p:txBody>
      </p:sp>
      <p:sp>
        <p:nvSpPr>
          <p:cNvPr id="9" name="文本框 8"/>
          <p:cNvSpPr txBox="1"/>
          <p:nvPr/>
        </p:nvSpPr>
        <p:spPr>
          <a:xfrm>
            <a:off x="4200526" y="928688"/>
            <a:ext cx="3522821" cy="299085"/>
          </a:xfrm>
          <a:prstGeom prst="rect">
            <a:avLst/>
          </a:prstGeom>
          <a:noFill/>
        </p:spPr>
        <p:txBody>
          <a:bodyPr wrap="square" lIns="68580" tIns="34290" rIns="68580" bIns="34290" rtlCol="0" anchor="t">
            <a:spAutoFit/>
          </a:bodyPr>
          <a:lstStyle/>
          <a:p>
            <a:r>
              <a:rPr lang="en-US" altLang="zh-CN" sz="1500">
                <a:latin typeface="宋体" panose="02010600030101010101" pitchFamily="2" charset="-122"/>
                <a:ea typeface="宋体" panose="02010600030101010101" pitchFamily="2" charset="-122"/>
                <a:cs typeface="宋体" panose="02010600030101010101" pitchFamily="2" charset="-122"/>
                <a:sym typeface="+mn-ea"/>
              </a:rPr>
              <a:t>——</a:t>
            </a:r>
            <a:r>
              <a:rPr lang="zh-CN" altLang="en-US" sz="1500">
                <a:latin typeface="宋体" panose="02010600030101010101" pitchFamily="2" charset="-122"/>
                <a:ea typeface="宋体" panose="02010600030101010101" pitchFamily="2" charset="-122"/>
                <a:cs typeface="宋体" panose="02010600030101010101" pitchFamily="2" charset="-122"/>
                <a:sym typeface="+mn-ea"/>
              </a:rPr>
              <a:t>防止水浪费和提高</a:t>
            </a:r>
            <a:r>
              <a:rPr kumimoji="1" lang="zh-CN" altLang="en-US" sz="1500">
                <a:solidFill>
                  <a:schemeClr val="dk1"/>
                </a:solidFill>
                <a:latin typeface="宋体" panose="02010600030101010101" pitchFamily="2" charset="-122"/>
                <a:ea typeface="宋体" panose="02010600030101010101" pitchFamily="2" charset="-122"/>
                <a:cs typeface="Times New Roman" panose="02020603050405020304" charset="0"/>
                <a:sym typeface="+mn-ea"/>
              </a:rPr>
              <a:t>水的</a:t>
            </a:r>
            <a:r>
              <a:rPr kumimoji="1" lang="zh-CN" altLang="en-US" sz="1500">
                <a:solidFill>
                  <a:srgbClr val="FF0000"/>
                </a:solidFill>
                <a:latin typeface="宋体" panose="02010600030101010101" pitchFamily="2" charset="-122"/>
                <a:ea typeface="宋体" panose="02010600030101010101" pitchFamily="2" charset="-122"/>
                <a:cs typeface="Times New Roman" panose="02020603050405020304" charset="0"/>
                <a:sym typeface="+mn-ea"/>
              </a:rPr>
              <a:t>利用效益</a:t>
            </a:r>
            <a:endParaRPr lang="zh-CN" altLang="en-US" sz="1500"/>
          </a:p>
        </p:txBody>
      </p:sp>
      <p:sp>
        <p:nvSpPr>
          <p:cNvPr id="24577" name="Rectangle 4"/>
          <p:cNvSpPr/>
          <p:nvPr/>
        </p:nvSpPr>
        <p:spPr>
          <a:xfrm>
            <a:off x="1004888" y="3136361"/>
            <a:ext cx="1004121" cy="415498"/>
          </a:xfrm>
          <a:prstGeom prst="rect">
            <a:avLst/>
          </a:prstGeom>
          <a:noFill/>
          <a:ln w="9525">
            <a:noFill/>
          </a:ln>
        </p:spPr>
        <p:txBody>
          <a:bodyPr wrap="none" lIns="68580" tIns="34290" rIns="68580" bIns="34290" anchor="ctr">
            <a:spAutoFit/>
          </a:bodyPr>
          <a:lstStyle/>
          <a:p>
            <a:pPr algn="l">
              <a:lnSpc>
                <a:spcPct val="150000"/>
              </a:lnSpc>
            </a:pPr>
            <a:r>
              <a:rPr lang="zh-CN" altLang="en-US" sz="1500" b="1">
                <a:latin typeface="宋体" panose="02010600030101010101" pitchFamily="2" charset="-122"/>
                <a:ea typeface="宋体" panose="02010600030101010101" pitchFamily="2" charset="-122"/>
                <a:cs typeface="宋体" panose="02010600030101010101" pitchFamily="2" charset="-122"/>
              </a:rPr>
              <a:t>水的净化</a:t>
            </a:r>
            <a:r>
              <a:rPr lang="zh-CN" altLang="en-US" sz="1500">
                <a:latin typeface="宋体" panose="02010600030101010101" pitchFamily="2" charset="-122"/>
                <a:ea typeface="宋体" panose="02010600030101010101" pitchFamily="2" charset="-122"/>
                <a:cs typeface="宋体" panose="02010600030101010101" pitchFamily="2" charset="-122"/>
              </a:rPr>
              <a:t> </a:t>
            </a:r>
          </a:p>
        </p:txBody>
      </p:sp>
      <p:sp>
        <p:nvSpPr>
          <p:cNvPr id="14" name="左大括号 13"/>
          <p:cNvSpPr/>
          <p:nvPr/>
        </p:nvSpPr>
        <p:spPr>
          <a:xfrm>
            <a:off x="1907381" y="2620328"/>
            <a:ext cx="86678" cy="1455896"/>
          </a:xfrm>
          <a:prstGeom prst="leftBrace">
            <a:avLst>
              <a:gd name="adj1" fmla="val 8333"/>
              <a:gd name="adj2" fmla="val 49408"/>
            </a:avLst>
          </a:prstGeom>
          <a:noFill/>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500">
              <a:latin typeface="宋体" panose="02010600030101010101" pitchFamily="2" charset="-122"/>
              <a:ea typeface="宋体" panose="02010600030101010101" pitchFamily="2" charset="-122"/>
            </a:endParaRPr>
          </a:p>
        </p:txBody>
      </p:sp>
      <p:sp>
        <p:nvSpPr>
          <p:cNvPr id="17" name="文本框 16"/>
          <p:cNvSpPr txBox="1"/>
          <p:nvPr/>
        </p:nvSpPr>
        <p:spPr>
          <a:xfrm>
            <a:off x="1994059" y="2555558"/>
            <a:ext cx="8991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净化方法</a:t>
            </a:r>
            <a:endParaRPr lang="zh-CN" altLang="en-US" sz="1500"/>
          </a:p>
        </p:txBody>
      </p:sp>
      <p:sp>
        <p:nvSpPr>
          <p:cNvPr id="19" name="文本框 18"/>
          <p:cNvSpPr txBox="1"/>
          <p:nvPr/>
        </p:nvSpPr>
        <p:spPr>
          <a:xfrm>
            <a:off x="3073718" y="2422208"/>
            <a:ext cx="708660" cy="299085"/>
          </a:xfrm>
          <a:prstGeom prst="rect">
            <a:avLst/>
          </a:prstGeom>
          <a:noFill/>
        </p:spPr>
        <p:txBody>
          <a:bodyPr wrap="none" lIns="68580" tIns="34290" rIns="68580" bIns="34290" rtlCol="0" anchor="t">
            <a:spAutoFit/>
          </a:bodyPr>
          <a:lstStyle/>
          <a:p>
            <a:r>
              <a:rPr lang="en-US" altLang="zh-CN" sz="1500">
                <a:latin typeface="宋体" panose="02010600030101010101" pitchFamily="2" charset="-122"/>
                <a:ea typeface="宋体" panose="02010600030101010101" pitchFamily="2" charset="-122"/>
                <a:cs typeface="宋体" panose="02010600030101010101" pitchFamily="2" charset="-122"/>
                <a:sym typeface="+mn-ea"/>
              </a:rPr>
              <a:t>2.</a:t>
            </a:r>
            <a:r>
              <a:rPr lang="zh-CN" altLang="en-US" sz="1500">
                <a:latin typeface="宋体" panose="02010600030101010101" pitchFamily="2" charset="-122"/>
                <a:ea typeface="宋体" panose="02010600030101010101" pitchFamily="2" charset="-122"/>
                <a:cs typeface="宋体" panose="02010600030101010101" pitchFamily="2" charset="-122"/>
                <a:sym typeface="+mn-ea"/>
              </a:rPr>
              <a:t>过滤</a:t>
            </a:r>
            <a:endParaRPr lang="zh-CN" altLang="en-US" sz="1500"/>
          </a:p>
        </p:txBody>
      </p:sp>
      <p:sp>
        <p:nvSpPr>
          <p:cNvPr id="20" name="文本框 19"/>
          <p:cNvSpPr txBox="1"/>
          <p:nvPr/>
        </p:nvSpPr>
        <p:spPr>
          <a:xfrm>
            <a:off x="3073718" y="2775109"/>
            <a:ext cx="708660" cy="299085"/>
          </a:xfrm>
          <a:prstGeom prst="rect">
            <a:avLst/>
          </a:prstGeom>
          <a:noFill/>
        </p:spPr>
        <p:txBody>
          <a:bodyPr wrap="none" lIns="68580" tIns="34290" rIns="68580" bIns="34290" rtlCol="0" anchor="t">
            <a:spAutoFit/>
          </a:bodyPr>
          <a:lstStyle/>
          <a:p>
            <a:r>
              <a:rPr lang="en-US" altLang="zh-CN" sz="1500">
                <a:latin typeface="宋体" panose="02010600030101010101" pitchFamily="2" charset="-122"/>
                <a:ea typeface="宋体" panose="02010600030101010101" pitchFamily="2" charset="-122"/>
                <a:cs typeface="宋体" panose="02010600030101010101" pitchFamily="2" charset="-122"/>
                <a:sym typeface="+mn-ea"/>
              </a:rPr>
              <a:t>3.</a:t>
            </a:r>
            <a:r>
              <a:rPr lang="zh-CN" altLang="en-US" sz="1500">
                <a:latin typeface="宋体" panose="02010600030101010101" pitchFamily="2" charset="-122"/>
                <a:ea typeface="宋体" panose="02010600030101010101" pitchFamily="2" charset="-122"/>
                <a:cs typeface="宋体" panose="02010600030101010101" pitchFamily="2" charset="-122"/>
                <a:sym typeface="+mn-ea"/>
              </a:rPr>
              <a:t>吸附</a:t>
            </a:r>
            <a:endParaRPr lang="zh-CN" altLang="en-US" sz="1500"/>
          </a:p>
        </p:txBody>
      </p:sp>
      <p:sp>
        <p:nvSpPr>
          <p:cNvPr id="21" name="文本框 20"/>
          <p:cNvSpPr txBox="1"/>
          <p:nvPr/>
        </p:nvSpPr>
        <p:spPr>
          <a:xfrm>
            <a:off x="3066098" y="3136582"/>
            <a:ext cx="708660" cy="299085"/>
          </a:xfrm>
          <a:prstGeom prst="rect">
            <a:avLst/>
          </a:prstGeom>
          <a:noFill/>
        </p:spPr>
        <p:txBody>
          <a:bodyPr wrap="none" lIns="68580" tIns="34290" rIns="68580" bIns="34290" rtlCol="0" anchor="t">
            <a:spAutoFit/>
          </a:bodyPr>
          <a:lstStyle/>
          <a:p>
            <a:r>
              <a:rPr lang="en-US" altLang="zh-CN" sz="1500">
                <a:latin typeface="宋体" panose="02010600030101010101" pitchFamily="2" charset="-122"/>
                <a:ea typeface="宋体" panose="02010600030101010101" pitchFamily="2" charset="-122"/>
                <a:cs typeface="宋体" panose="02010600030101010101" pitchFamily="2" charset="-122"/>
                <a:sym typeface="+mn-ea"/>
              </a:rPr>
              <a:t>4.</a:t>
            </a:r>
            <a:r>
              <a:rPr lang="zh-CN" altLang="en-US" sz="1500">
                <a:latin typeface="宋体" panose="02010600030101010101" pitchFamily="2" charset="-122"/>
                <a:ea typeface="宋体" panose="02010600030101010101" pitchFamily="2" charset="-122"/>
                <a:cs typeface="宋体" panose="02010600030101010101" pitchFamily="2" charset="-122"/>
                <a:sym typeface="+mn-ea"/>
              </a:rPr>
              <a:t>蒸馏</a:t>
            </a:r>
            <a:endParaRPr lang="zh-CN" altLang="en-US" sz="1500"/>
          </a:p>
        </p:txBody>
      </p:sp>
      <p:sp>
        <p:nvSpPr>
          <p:cNvPr id="22" name="文本框 21"/>
          <p:cNvSpPr txBox="1"/>
          <p:nvPr/>
        </p:nvSpPr>
        <p:spPr>
          <a:xfrm>
            <a:off x="3066098" y="2075974"/>
            <a:ext cx="708660" cy="299085"/>
          </a:xfrm>
          <a:prstGeom prst="rect">
            <a:avLst/>
          </a:prstGeom>
          <a:noFill/>
        </p:spPr>
        <p:txBody>
          <a:bodyPr wrap="none" lIns="68580" tIns="34290" rIns="68580" bIns="34290" rtlCol="0" anchor="t">
            <a:spAutoFit/>
          </a:bodyPr>
          <a:lstStyle/>
          <a:p>
            <a:r>
              <a:rPr lang="en-US" altLang="zh-CN" sz="1500">
                <a:latin typeface="宋体" panose="02010600030101010101" pitchFamily="2" charset="-122"/>
                <a:ea typeface="宋体" panose="02010600030101010101" pitchFamily="2" charset="-122"/>
                <a:cs typeface="宋体" panose="02010600030101010101" pitchFamily="2" charset="-122"/>
                <a:sym typeface="+mn-ea"/>
              </a:rPr>
              <a:t>1.</a:t>
            </a:r>
            <a:r>
              <a:rPr lang="zh-CN" altLang="en-US" sz="1500">
                <a:latin typeface="宋体" panose="02010600030101010101" pitchFamily="2" charset="-122"/>
                <a:ea typeface="宋体" panose="02010600030101010101" pitchFamily="2" charset="-122"/>
                <a:cs typeface="宋体" panose="02010600030101010101" pitchFamily="2" charset="-122"/>
                <a:sym typeface="+mn-ea"/>
              </a:rPr>
              <a:t>沉淀</a:t>
            </a:r>
            <a:endParaRPr lang="zh-CN" altLang="en-US" sz="1500"/>
          </a:p>
        </p:txBody>
      </p:sp>
      <p:sp>
        <p:nvSpPr>
          <p:cNvPr id="23" name="左大括号 22"/>
          <p:cNvSpPr/>
          <p:nvPr/>
        </p:nvSpPr>
        <p:spPr>
          <a:xfrm>
            <a:off x="2893219" y="2203609"/>
            <a:ext cx="87630" cy="1153001"/>
          </a:xfrm>
          <a:prstGeom prst="leftBrace">
            <a:avLst>
              <a:gd name="adj1" fmla="val 8333"/>
              <a:gd name="adj2" fmla="val 49408"/>
            </a:avLst>
          </a:prstGeom>
          <a:noFill/>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500">
              <a:latin typeface="宋体" panose="02010600030101010101" pitchFamily="2" charset="-122"/>
              <a:ea typeface="宋体" panose="02010600030101010101" pitchFamily="2" charset="-122"/>
            </a:endParaRPr>
          </a:p>
        </p:txBody>
      </p:sp>
      <p:sp>
        <p:nvSpPr>
          <p:cNvPr id="25" name="文本框 24"/>
          <p:cNvSpPr txBox="1"/>
          <p:nvPr/>
        </p:nvSpPr>
        <p:spPr>
          <a:xfrm>
            <a:off x="4780121" y="2256473"/>
            <a:ext cx="12801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一贴二低三靠</a:t>
            </a:r>
          </a:p>
        </p:txBody>
      </p:sp>
      <p:sp>
        <p:nvSpPr>
          <p:cNvPr id="26" name="左大括号 25"/>
          <p:cNvSpPr/>
          <p:nvPr/>
        </p:nvSpPr>
        <p:spPr>
          <a:xfrm>
            <a:off x="3851434" y="2375059"/>
            <a:ext cx="78105" cy="422910"/>
          </a:xfrm>
          <a:prstGeom prst="leftBrace">
            <a:avLst>
              <a:gd name="adj1" fmla="val 8333"/>
              <a:gd name="adj2" fmla="val 50007"/>
            </a:avLst>
          </a:prstGeom>
          <a:noFill/>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500">
              <a:latin typeface="宋体" panose="02010600030101010101" pitchFamily="2" charset="-122"/>
              <a:ea typeface="宋体" panose="02010600030101010101" pitchFamily="2" charset="-122"/>
            </a:endParaRPr>
          </a:p>
        </p:txBody>
      </p:sp>
      <p:sp>
        <p:nvSpPr>
          <p:cNvPr id="27" name="文本框 26"/>
          <p:cNvSpPr txBox="1"/>
          <p:nvPr/>
        </p:nvSpPr>
        <p:spPr>
          <a:xfrm>
            <a:off x="3884295" y="2256473"/>
            <a:ext cx="10896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rPr>
              <a:t>操作要点：</a:t>
            </a:r>
          </a:p>
        </p:txBody>
      </p:sp>
      <p:sp>
        <p:nvSpPr>
          <p:cNvPr id="28" name="文本框 27"/>
          <p:cNvSpPr txBox="1"/>
          <p:nvPr/>
        </p:nvSpPr>
        <p:spPr>
          <a:xfrm>
            <a:off x="3884295" y="2630329"/>
            <a:ext cx="18516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rPr>
              <a:t>玻璃棒的作用：引流</a:t>
            </a:r>
          </a:p>
        </p:txBody>
      </p:sp>
      <p:sp>
        <p:nvSpPr>
          <p:cNvPr id="29" name="文本框 28"/>
          <p:cNvSpPr txBox="1"/>
          <p:nvPr/>
        </p:nvSpPr>
        <p:spPr>
          <a:xfrm>
            <a:off x="1976438" y="3903821"/>
            <a:ext cx="10896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rPr>
              <a:t>硬水与软水</a:t>
            </a:r>
          </a:p>
        </p:txBody>
      </p:sp>
      <p:sp>
        <p:nvSpPr>
          <p:cNvPr id="30" name="文本框 29"/>
          <p:cNvSpPr txBox="1"/>
          <p:nvPr/>
        </p:nvSpPr>
        <p:spPr>
          <a:xfrm>
            <a:off x="3118961" y="3478054"/>
            <a:ext cx="16611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硬水和软水的定义</a:t>
            </a:r>
            <a:endParaRPr lang="zh-CN" altLang="en-US" sz="1500"/>
          </a:p>
        </p:txBody>
      </p:sp>
      <p:sp>
        <p:nvSpPr>
          <p:cNvPr id="31" name="文本框 30"/>
          <p:cNvSpPr txBox="1"/>
          <p:nvPr/>
        </p:nvSpPr>
        <p:spPr>
          <a:xfrm>
            <a:off x="3118961" y="3777139"/>
            <a:ext cx="16611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硬水与软水的检验</a:t>
            </a:r>
            <a:endParaRPr lang="zh-CN" altLang="en-US" sz="1500"/>
          </a:p>
        </p:txBody>
      </p:sp>
      <p:sp>
        <p:nvSpPr>
          <p:cNvPr id="32" name="文本框 31"/>
          <p:cNvSpPr txBox="1"/>
          <p:nvPr/>
        </p:nvSpPr>
        <p:spPr>
          <a:xfrm>
            <a:off x="3118961" y="4060508"/>
            <a:ext cx="10896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硬水的危害</a:t>
            </a:r>
            <a:endParaRPr lang="zh-CN" altLang="en-US" sz="1500"/>
          </a:p>
        </p:txBody>
      </p:sp>
      <p:sp>
        <p:nvSpPr>
          <p:cNvPr id="33" name="文本框 32"/>
          <p:cNvSpPr txBox="1"/>
          <p:nvPr/>
        </p:nvSpPr>
        <p:spPr>
          <a:xfrm>
            <a:off x="3118961" y="4359593"/>
            <a:ext cx="14706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硬水软化的方法</a:t>
            </a:r>
            <a:endParaRPr lang="zh-CN" altLang="en-US" sz="1500"/>
          </a:p>
        </p:txBody>
      </p:sp>
      <p:sp>
        <p:nvSpPr>
          <p:cNvPr id="34" name="左大括号 33"/>
          <p:cNvSpPr/>
          <p:nvPr/>
        </p:nvSpPr>
        <p:spPr>
          <a:xfrm>
            <a:off x="3031331" y="3587115"/>
            <a:ext cx="87630" cy="932498"/>
          </a:xfrm>
          <a:prstGeom prst="leftBrace">
            <a:avLst>
              <a:gd name="adj1" fmla="val 8333"/>
              <a:gd name="adj2" fmla="val 49408"/>
            </a:avLst>
          </a:prstGeom>
          <a:noFill/>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500">
              <a:latin typeface="宋体" panose="02010600030101010101" pitchFamily="2" charset="-122"/>
              <a:ea typeface="宋体" panose="02010600030101010101" pitchFamily="2" charset="-122"/>
            </a:endParaRPr>
          </a:p>
        </p:txBody>
      </p:sp>
    </p:spTree>
    <p:extLst>
      <p:ext uri="{BB962C8B-B14F-4D97-AF65-F5344CB8AC3E}">
        <p14:creationId xmlns:p14="http://schemas.microsoft.com/office/powerpoint/2010/main" val="262655345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blinds(horizontal)">
                                      <p:cBhvr>
                                        <p:cTn id="22" dur="500"/>
                                        <p:tgtEl>
                                          <p:spTgt spid="24"/>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arn(inVertical)">
                                      <p:cBhvr>
                                        <p:cTn id="27" dur="500"/>
                                        <p:tgtEl>
                                          <p:spTgt spid="3"/>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ipe(down)">
                                      <p:cBhvr>
                                        <p:cTn id="32" dur="500"/>
                                        <p:tgtEl>
                                          <p:spTgt spid="5"/>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blinds(horizontal)">
                                      <p:cBhvr>
                                        <p:cTn id="37" dur="500"/>
                                        <p:tgtEl>
                                          <p:spTgt spid="8"/>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blinds(horizontal)">
                                      <p:cBhvr>
                                        <p:cTn id="42" dur="500"/>
                                        <p:tgtEl>
                                          <p:spTgt spid="16"/>
                                        </p:tgtEl>
                                      </p:cBhvr>
                                    </p:animEffect>
                                  </p:childTnLst>
                                </p:cTn>
                              </p:par>
                              <p:par>
                                <p:cTn id="43" presetID="16" presetClass="entr" presetSubtype="21" fill="hold" grpId="0" nodeType="with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barn(inVertical)">
                                      <p:cBhvr>
                                        <p:cTn id="45" dur="500"/>
                                        <p:tgtEl>
                                          <p:spTgt spid="9"/>
                                        </p:tgtEl>
                                      </p:cBhvr>
                                    </p:animEffect>
                                  </p:childTnLst>
                                </p:cTn>
                              </p:par>
                            </p:childTnLst>
                          </p:cTn>
                        </p:par>
                      </p:childTnLst>
                    </p:cTn>
                  </p:par>
                  <p:par>
                    <p:cTn id="46" fill="hold" nodeType="clickPar">
                      <p:stCondLst>
                        <p:cond delay="indefinite"/>
                      </p:stCondLst>
                      <p:childTnLst>
                        <p:par>
                          <p:cTn id="47" fill="hold" nodeType="afterGroup">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blinds(horizontal)">
                                      <p:cBhvr>
                                        <p:cTn id="50" dur="500"/>
                                        <p:tgtEl>
                                          <p:spTgt spid="15"/>
                                        </p:tgtEl>
                                      </p:cBhvr>
                                    </p:animEffect>
                                  </p:childTnLst>
                                </p:cTn>
                              </p:par>
                            </p:childTnLst>
                          </p:cTn>
                        </p:par>
                      </p:childTnLst>
                    </p:cTn>
                  </p:par>
                  <p:par>
                    <p:cTn id="51" fill="hold" nodeType="clickPar">
                      <p:stCondLst>
                        <p:cond delay="indefinite"/>
                      </p:stCondLst>
                      <p:childTnLst>
                        <p:par>
                          <p:cTn id="52" fill="hold" nodeType="afterGroup">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Effect transition="in" filter="blinds(horizontal)">
                                      <p:cBhvr>
                                        <p:cTn id="55" dur="500"/>
                                        <p:tgtEl>
                                          <p:spTgt spid="13"/>
                                        </p:tgtEl>
                                      </p:cBhvr>
                                    </p:animEffect>
                                  </p:childTnLst>
                                </p:cTn>
                              </p:par>
                              <p:par>
                                <p:cTn id="56" presetID="3" presetClass="entr" presetSubtype="10" fill="hold" grpId="0" nodeType="withEffect">
                                  <p:stCondLst>
                                    <p:cond delay="0"/>
                                  </p:stCondLst>
                                  <p:childTnLst>
                                    <p:set>
                                      <p:cBhvr>
                                        <p:cTn id="57" dur="1" fill="hold">
                                          <p:stCondLst>
                                            <p:cond delay="0"/>
                                          </p:stCondLst>
                                        </p:cTn>
                                        <p:tgtEl>
                                          <p:spTgt spid="10"/>
                                        </p:tgtEl>
                                        <p:attrNameLst>
                                          <p:attrName>style.visibility</p:attrName>
                                        </p:attrNameLst>
                                      </p:cBhvr>
                                      <p:to>
                                        <p:strVal val="visible"/>
                                      </p:to>
                                    </p:set>
                                    <p:animEffect transition="in" filter="blinds(horizontal)">
                                      <p:cBhvr>
                                        <p:cTn id="58" dur="500"/>
                                        <p:tgtEl>
                                          <p:spTgt spid="10"/>
                                        </p:tgtEl>
                                      </p:cBhvr>
                                    </p:animEffect>
                                  </p:childTnLst>
                                </p:cTn>
                              </p:par>
                              <p:par>
                                <p:cTn id="59" presetID="3" presetClass="entr" presetSubtype="10" fill="hold" grpId="0" nodeType="withEffect">
                                  <p:stCondLst>
                                    <p:cond delay="0"/>
                                  </p:stCondLst>
                                  <p:childTnLst>
                                    <p:set>
                                      <p:cBhvr>
                                        <p:cTn id="60" dur="1" fill="hold">
                                          <p:stCondLst>
                                            <p:cond delay="0"/>
                                          </p:stCondLst>
                                        </p:cTn>
                                        <p:tgtEl>
                                          <p:spTgt spid="11"/>
                                        </p:tgtEl>
                                        <p:attrNameLst>
                                          <p:attrName>style.visibility</p:attrName>
                                        </p:attrNameLst>
                                      </p:cBhvr>
                                      <p:to>
                                        <p:strVal val="visible"/>
                                      </p:to>
                                    </p:set>
                                    <p:animEffect transition="in" filter="blinds(horizontal)">
                                      <p:cBhvr>
                                        <p:cTn id="61" dur="500"/>
                                        <p:tgtEl>
                                          <p:spTgt spid="11"/>
                                        </p:tgtEl>
                                      </p:cBhvr>
                                    </p:animEffect>
                                  </p:childTnLst>
                                </p:cTn>
                              </p:par>
                              <p:par>
                                <p:cTn id="62" presetID="3" presetClass="entr" presetSubtype="10" fill="hold" grpId="0" nodeType="withEffect">
                                  <p:stCondLst>
                                    <p:cond delay="0"/>
                                  </p:stCondLst>
                                  <p:childTnLst>
                                    <p:set>
                                      <p:cBhvr>
                                        <p:cTn id="63" dur="1" fill="hold">
                                          <p:stCondLst>
                                            <p:cond delay="0"/>
                                          </p:stCondLst>
                                        </p:cTn>
                                        <p:tgtEl>
                                          <p:spTgt spid="12"/>
                                        </p:tgtEl>
                                        <p:attrNameLst>
                                          <p:attrName>style.visibility</p:attrName>
                                        </p:attrNameLst>
                                      </p:cBhvr>
                                      <p:to>
                                        <p:strVal val="visible"/>
                                      </p:to>
                                    </p:set>
                                    <p:animEffect transition="in" filter="blinds(horizontal)">
                                      <p:cBhvr>
                                        <p:cTn id="64" dur="500"/>
                                        <p:tgtEl>
                                          <p:spTgt spid="12"/>
                                        </p:tgtEl>
                                      </p:cBhvr>
                                    </p:animEffect>
                                  </p:childTnLst>
                                </p:cTn>
                              </p:par>
                            </p:childTnLst>
                          </p:cTn>
                        </p:par>
                      </p:childTnLst>
                    </p:cTn>
                  </p:par>
                  <p:par>
                    <p:cTn id="65" fill="hold" nodeType="clickPar">
                      <p:stCondLst>
                        <p:cond delay="indefinite"/>
                      </p:stCondLst>
                      <p:childTnLst>
                        <p:par>
                          <p:cTn id="66" fill="hold" nodeType="afterGroup">
                            <p:stCondLst>
                              <p:cond delay="0"/>
                            </p:stCondLst>
                            <p:childTnLst>
                              <p:par>
                                <p:cTn id="67" presetID="16" presetClass="entr" presetSubtype="21" fill="hold" grpId="0" nodeType="clickEffect">
                                  <p:stCondLst>
                                    <p:cond delay="0"/>
                                  </p:stCondLst>
                                  <p:childTnLst>
                                    <p:set>
                                      <p:cBhvr>
                                        <p:cTn id="68" dur="1" fill="hold">
                                          <p:stCondLst>
                                            <p:cond delay="0"/>
                                          </p:stCondLst>
                                        </p:cTn>
                                        <p:tgtEl>
                                          <p:spTgt spid="24577"/>
                                        </p:tgtEl>
                                        <p:attrNameLst>
                                          <p:attrName>style.visibility</p:attrName>
                                        </p:attrNameLst>
                                      </p:cBhvr>
                                      <p:to>
                                        <p:strVal val="visible"/>
                                      </p:to>
                                    </p:set>
                                    <p:animEffect transition="in" filter="barn(inVertical)">
                                      <p:cBhvr>
                                        <p:cTn id="69" dur="500"/>
                                        <p:tgtEl>
                                          <p:spTgt spid="24577"/>
                                        </p:tgtEl>
                                      </p:cBhvr>
                                    </p:animEffect>
                                  </p:childTnLst>
                                </p:cTn>
                              </p:par>
                            </p:childTnLst>
                          </p:cTn>
                        </p:par>
                      </p:childTnLst>
                    </p:cTn>
                  </p:par>
                  <p:par>
                    <p:cTn id="70" fill="hold" nodeType="clickPar">
                      <p:stCondLst>
                        <p:cond delay="indefinite"/>
                      </p:stCondLst>
                      <p:childTnLst>
                        <p:par>
                          <p:cTn id="71" fill="hold" nodeType="afterGroup">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14"/>
                                        </p:tgtEl>
                                        <p:attrNameLst>
                                          <p:attrName>style.visibility</p:attrName>
                                        </p:attrNameLst>
                                      </p:cBhvr>
                                      <p:to>
                                        <p:strVal val="visible"/>
                                      </p:to>
                                    </p:set>
                                    <p:animEffect transition="in" filter="blinds(horizontal)">
                                      <p:cBhvr>
                                        <p:cTn id="74" dur="500"/>
                                        <p:tgtEl>
                                          <p:spTgt spid="14"/>
                                        </p:tgtEl>
                                      </p:cBhvr>
                                    </p:animEffect>
                                  </p:childTnLst>
                                </p:cTn>
                              </p:par>
                            </p:childTnLst>
                          </p:cTn>
                        </p:par>
                      </p:childTnLst>
                    </p:cTn>
                  </p:par>
                  <p:par>
                    <p:cTn id="75" fill="hold" nodeType="clickPar">
                      <p:stCondLst>
                        <p:cond delay="indefinite"/>
                      </p:stCondLst>
                      <p:childTnLst>
                        <p:par>
                          <p:cTn id="76" fill="hold" nodeType="afterGroup">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17"/>
                                        </p:tgtEl>
                                        <p:attrNameLst>
                                          <p:attrName>style.visibility</p:attrName>
                                        </p:attrNameLst>
                                      </p:cBhvr>
                                      <p:to>
                                        <p:strVal val="visible"/>
                                      </p:to>
                                    </p:set>
                                    <p:animEffect transition="in" filter="blinds(horizontal)">
                                      <p:cBhvr>
                                        <p:cTn id="79" dur="500"/>
                                        <p:tgtEl>
                                          <p:spTgt spid="17"/>
                                        </p:tgtEl>
                                      </p:cBhvr>
                                    </p:animEffect>
                                  </p:childTnLst>
                                </p:cTn>
                              </p:par>
                            </p:childTnLst>
                          </p:cTn>
                        </p:par>
                      </p:childTnLst>
                    </p:cTn>
                  </p:par>
                  <p:par>
                    <p:cTn id="80" fill="hold" nodeType="clickPar">
                      <p:stCondLst>
                        <p:cond delay="indefinite"/>
                      </p:stCondLst>
                      <p:childTnLst>
                        <p:par>
                          <p:cTn id="81" fill="hold" nodeType="afterGroup">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23"/>
                                        </p:tgtEl>
                                        <p:attrNameLst>
                                          <p:attrName>style.visibility</p:attrName>
                                        </p:attrNameLst>
                                      </p:cBhvr>
                                      <p:to>
                                        <p:strVal val="visible"/>
                                      </p:to>
                                    </p:set>
                                    <p:animEffect transition="in" filter="blinds(horizontal)">
                                      <p:cBhvr>
                                        <p:cTn id="84" dur="500"/>
                                        <p:tgtEl>
                                          <p:spTgt spid="23"/>
                                        </p:tgtEl>
                                      </p:cBhvr>
                                    </p:animEffect>
                                  </p:childTnLst>
                                </p:cTn>
                              </p:par>
                              <p:par>
                                <p:cTn id="85" presetID="16" presetClass="entr" presetSubtype="21" fill="hold" grpId="0" nodeType="withEffect">
                                  <p:stCondLst>
                                    <p:cond delay="0"/>
                                  </p:stCondLst>
                                  <p:childTnLst>
                                    <p:set>
                                      <p:cBhvr>
                                        <p:cTn id="86" dur="1" fill="hold">
                                          <p:stCondLst>
                                            <p:cond delay="0"/>
                                          </p:stCondLst>
                                        </p:cTn>
                                        <p:tgtEl>
                                          <p:spTgt spid="22"/>
                                        </p:tgtEl>
                                        <p:attrNameLst>
                                          <p:attrName>style.visibility</p:attrName>
                                        </p:attrNameLst>
                                      </p:cBhvr>
                                      <p:to>
                                        <p:strVal val="visible"/>
                                      </p:to>
                                    </p:set>
                                    <p:animEffect transition="in" filter="barn(inVertical)">
                                      <p:cBhvr>
                                        <p:cTn id="87" dur="500"/>
                                        <p:tgtEl>
                                          <p:spTgt spid="22"/>
                                        </p:tgtEl>
                                      </p:cBhvr>
                                    </p:animEffect>
                                  </p:childTnLst>
                                </p:cTn>
                              </p:par>
                              <p:par>
                                <p:cTn id="88" presetID="3" presetClass="entr" presetSubtype="10" fill="hold" grpId="0" nodeType="withEffect">
                                  <p:stCondLst>
                                    <p:cond delay="0"/>
                                  </p:stCondLst>
                                  <p:childTnLst>
                                    <p:set>
                                      <p:cBhvr>
                                        <p:cTn id="89" dur="1" fill="hold">
                                          <p:stCondLst>
                                            <p:cond delay="0"/>
                                          </p:stCondLst>
                                        </p:cTn>
                                        <p:tgtEl>
                                          <p:spTgt spid="19"/>
                                        </p:tgtEl>
                                        <p:attrNameLst>
                                          <p:attrName>style.visibility</p:attrName>
                                        </p:attrNameLst>
                                      </p:cBhvr>
                                      <p:to>
                                        <p:strVal val="visible"/>
                                      </p:to>
                                    </p:set>
                                    <p:animEffect transition="in" filter="blinds(horizontal)">
                                      <p:cBhvr>
                                        <p:cTn id="90" dur="500"/>
                                        <p:tgtEl>
                                          <p:spTgt spid="19"/>
                                        </p:tgtEl>
                                      </p:cBhvr>
                                    </p:animEffect>
                                  </p:childTnLst>
                                </p:cTn>
                              </p:par>
                              <p:par>
                                <p:cTn id="91" presetID="3" presetClass="entr" presetSubtype="10" fill="hold" grpId="0" nodeType="withEffect">
                                  <p:stCondLst>
                                    <p:cond delay="0"/>
                                  </p:stCondLst>
                                  <p:childTnLst>
                                    <p:set>
                                      <p:cBhvr>
                                        <p:cTn id="92" dur="1" fill="hold">
                                          <p:stCondLst>
                                            <p:cond delay="0"/>
                                          </p:stCondLst>
                                        </p:cTn>
                                        <p:tgtEl>
                                          <p:spTgt spid="20"/>
                                        </p:tgtEl>
                                        <p:attrNameLst>
                                          <p:attrName>style.visibility</p:attrName>
                                        </p:attrNameLst>
                                      </p:cBhvr>
                                      <p:to>
                                        <p:strVal val="visible"/>
                                      </p:to>
                                    </p:set>
                                    <p:animEffect transition="in" filter="blinds(horizontal)">
                                      <p:cBhvr>
                                        <p:cTn id="93" dur="500"/>
                                        <p:tgtEl>
                                          <p:spTgt spid="20"/>
                                        </p:tgtEl>
                                      </p:cBhvr>
                                    </p:animEffect>
                                  </p:childTnLst>
                                </p:cTn>
                              </p:par>
                              <p:par>
                                <p:cTn id="94" presetID="3" presetClass="entr" presetSubtype="10" fill="hold" grpId="0" nodeType="withEffect">
                                  <p:stCondLst>
                                    <p:cond delay="0"/>
                                  </p:stCondLst>
                                  <p:childTnLst>
                                    <p:set>
                                      <p:cBhvr>
                                        <p:cTn id="95" dur="1" fill="hold">
                                          <p:stCondLst>
                                            <p:cond delay="0"/>
                                          </p:stCondLst>
                                        </p:cTn>
                                        <p:tgtEl>
                                          <p:spTgt spid="21"/>
                                        </p:tgtEl>
                                        <p:attrNameLst>
                                          <p:attrName>style.visibility</p:attrName>
                                        </p:attrNameLst>
                                      </p:cBhvr>
                                      <p:to>
                                        <p:strVal val="visible"/>
                                      </p:to>
                                    </p:set>
                                    <p:animEffect transition="in" filter="blinds(horizontal)">
                                      <p:cBhvr>
                                        <p:cTn id="96" dur="500"/>
                                        <p:tgtEl>
                                          <p:spTgt spid="21"/>
                                        </p:tgtEl>
                                      </p:cBhvr>
                                    </p:animEffect>
                                  </p:childTnLst>
                                </p:cTn>
                              </p:par>
                            </p:childTnLst>
                          </p:cTn>
                        </p:par>
                      </p:childTnLst>
                    </p:cTn>
                  </p:par>
                  <p:par>
                    <p:cTn id="97" fill="hold" nodeType="clickPar">
                      <p:stCondLst>
                        <p:cond delay="indefinite"/>
                      </p:stCondLst>
                      <p:childTnLst>
                        <p:par>
                          <p:cTn id="98" fill="hold" nodeType="afterGroup">
                            <p:stCondLst>
                              <p:cond delay="0"/>
                            </p:stCondLst>
                            <p:childTnLst>
                              <p:par>
                                <p:cTn id="99" presetID="3" presetClass="entr" presetSubtype="10" fill="hold" grpId="0" nodeType="clickEffect">
                                  <p:stCondLst>
                                    <p:cond delay="0"/>
                                  </p:stCondLst>
                                  <p:childTnLst>
                                    <p:set>
                                      <p:cBhvr>
                                        <p:cTn id="100" dur="1" fill="hold">
                                          <p:stCondLst>
                                            <p:cond delay="0"/>
                                          </p:stCondLst>
                                        </p:cTn>
                                        <p:tgtEl>
                                          <p:spTgt spid="26"/>
                                        </p:tgtEl>
                                        <p:attrNameLst>
                                          <p:attrName>style.visibility</p:attrName>
                                        </p:attrNameLst>
                                      </p:cBhvr>
                                      <p:to>
                                        <p:strVal val="visible"/>
                                      </p:to>
                                    </p:set>
                                    <p:animEffect transition="in" filter="blinds(horizontal)">
                                      <p:cBhvr>
                                        <p:cTn id="101" dur="500"/>
                                        <p:tgtEl>
                                          <p:spTgt spid="26"/>
                                        </p:tgtEl>
                                      </p:cBhvr>
                                    </p:animEffect>
                                  </p:childTnLst>
                                </p:cTn>
                              </p:par>
                              <p:par>
                                <p:cTn id="102" presetID="3" presetClass="entr" presetSubtype="10" fill="hold" grpId="0" nodeType="withEffect">
                                  <p:stCondLst>
                                    <p:cond delay="0"/>
                                  </p:stCondLst>
                                  <p:childTnLst>
                                    <p:set>
                                      <p:cBhvr>
                                        <p:cTn id="103" dur="1" fill="hold">
                                          <p:stCondLst>
                                            <p:cond delay="0"/>
                                          </p:stCondLst>
                                        </p:cTn>
                                        <p:tgtEl>
                                          <p:spTgt spid="27"/>
                                        </p:tgtEl>
                                        <p:attrNameLst>
                                          <p:attrName>style.visibility</p:attrName>
                                        </p:attrNameLst>
                                      </p:cBhvr>
                                      <p:to>
                                        <p:strVal val="visible"/>
                                      </p:to>
                                    </p:set>
                                    <p:animEffect transition="in" filter="blinds(horizontal)">
                                      <p:cBhvr>
                                        <p:cTn id="104" dur="500"/>
                                        <p:tgtEl>
                                          <p:spTgt spid="27"/>
                                        </p:tgtEl>
                                      </p:cBhvr>
                                    </p:animEffect>
                                  </p:childTnLst>
                                </p:cTn>
                              </p:par>
                              <p:par>
                                <p:cTn id="105" presetID="16" presetClass="entr" presetSubtype="21" fill="hold" grpId="0" nodeType="withEffect">
                                  <p:stCondLst>
                                    <p:cond delay="0"/>
                                  </p:stCondLst>
                                  <p:childTnLst>
                                    <p:set>
                                      <p:cBhvr>
                                        <p:cTn id="106" dur="1" fill="hold">
                                          <p:stCondLst>
                                            <p:cond delay="0"/>
                                          </p:stCondLst>
                                        </p:cTn>
                                        <p:tgtEl>
                                          <p:spTgt spid="25"/>
                                        </p:tgtEl>
                                        <p:attrNameLst>
                                          <p:attrName>style.visibility</p:attrName>
                                        </p:attrNameLst>
                                      </p:cBhvr>
                                      <p:to>
                                        <p:strVal val="visible"/>
                                      </p:to>
                                    </p:set>
                                    <p:animEffect transition="in" filter="barn(inVertical)">
                                      <p:cBhvr>
                                        <p:cTn id="107" dur="500"/>
                                        <p:tgtEl>
                                          <p:spTgt spid="25"/>
                                        </p:tgtEl>
                                      </p:cBhvr>
                                    </p:animEffect>
                                  </p:childTnLst>
                                </p:cTn>
                              </p:par>
                              <p:par>
                                <p:cTn id="108" presetID="3" presetClass="entr" presetSubtype="10" fill="hold" grpId="0" nodeType="withEffect">
                                  <p:stCondLst>
                                    <p:cond delay="0"/>
                                  </p:stCondLst>
                                  <p:childTnLst>
                                    <p:set>
                                      <p:cBhvr>
                                        <p:cTn id="109" dur="1" fill="hold">
                                          <p:stCondLst>
                                            <p:cond delay="0"/>
                                          </p:stCondLst>
                                        </p:cTn>
                                        <p:tgtEl>
                                          <p:spTgt spid="28"/>
                                        </p:tgtEl>
                                        <p:attrNameLst>
                                          <p:attrName>style.visibility</p:attrName>
                                        </p:attrNameLst>
                                      </p:cBhvr>
                                      <p:to>
                                        <p:strVal val="visible"/>
                                      </p:to>
                                    </p:set>
                                    <p:animEffect transition="in" filter="blinds(horizontal)">
                                      <p:cBhvr>
                                        <p:cTn id="110" dur="500"/>
                                        <p:tgtEl>
                                          <p:spTgt spid="28"/>
                                        </p:tgtEl>
                                      </p:cBhvr>
                                    </p:animEffect>
                                  </p:childTnLst>
                                </p:cTn>
                              </p:par>
                            </p:childTnLst>
                          </p:cTn>
                        </p:par>
                      </p:childTnLst>
                    </p:cTn>
                  </p:par>
                  <p:par>
                    <p:cTn id="111" fill="hold" nodeType="clickPar">
                      <p:stCondLst>
                        <p:cond delay="indefinite"/>
                      </p:stCondLst>
                      <p:childTnLst>
                        <p:par>
                          <p:cTn id="112" fill="hold" nodeType="afterGroup">
                            <p:stCondLst>
                              <p:cond delay="0"/>
                            </p:stCondLst>
                            <p:childTnLst>
                              <p:par>
                                <p:cTn id="113" presetID="3" presetClass="entr" presetSubtype="10" fill="hold" grpId="0" nodeType="clickEffect">
                                  <p:stCondLst>
                                    <p:cond delay="0"/>
                                  </p:stCondLst>
                                  <p:childTnLst>
                                    <p:set>
                                      <p:cBhvr>
                                        <p:cTn id="114" dur="1" fill="hold">
                                          <p:stCondLst>
                                            <p:cond delay="0"/>
                                          </p:stCondLst>
                                        </p:cTn>
                                        <p:tgtEl>
                                          <p:spTgt spid="29"/>
                                        </p:tgtEl>
                                        <p:attrNameLst>
                                          <p:attrName>style.visibility</p:attrName>
                                        </p:attrNameLst>
                                      </p:cBhvr>
                                      <p:to>
                                        <p:strVal val="visible"/>
                                      </p:to>
                                    </p:set>
                                    <p:animEffect transition="in" filter="blinds(horizontal)">
                                      <p:cBhvr>
                                        <p:cTn id="115" dur="500"/>
                                        <p:tgtEl>
                                          <p:spTgt spid="29"/>
                                        </p:tgtEl>
                                      </p:cBhvr>
                                    </p:animEffect>
                                  </p:childTnLst>
                                </p:cTn>
                              </p:par>
                            </p:childTnLst>
                          </p:cTn>
                        </p:par>
                      </p:childTnLst>
                    </p:cTn>
                  </p:par>
                  <p:par>
                    <p:cTn id="116" fill="hold" nodeType="clickPar">
                      <p:stCondLst>
                        <p:cond delay="indefinite"/>
                      </p:stCondLst>
                      <p:childTnLst>
                        <p:par>
                          <p:cTn id="117" fill="hold" nodeType="afterGroup">
                            <p:stCondLst>
                              <p:cond delay="0"/>
                            </p:stCondLst>
                            <p:childTnLst>
                              <p:par>
                                <p:cTn id="118" presetID="3" presetClass="entr" presetSubtype="10" fill="hold" grpId="0" nodeType="clickEffect">
                                  <p:stCondLst>
                                    <p:cond delay="0"/>
                                  </p:stCondLst>
                                  <p:childTnLst>
                                    <p:set>
                                      <p:cBhvr>
                                        <p:cTn id="119" dur="1" fill="hold">
                                          <p:stCondLst>
                                            <p:cond delay="0"/>
                                          </p:stCondLst>
                                        </p:cTn>
                                        <p:tgtEl>
                                          <p:spTgt spid="34"/>
                                        </p:tgtEl>
                                        <p:attrNameLst>
                                          <p:attrName>style.visibility</p:attrName>
                                        </p:attrNameLst>
                                      </p:cBhvr>
                                      <p:to>
                                        <p:strVal val="visible"/>
                                      </p:to>
                                    </p:set>
                                    <p:animEffect transition="in" filter="blinds(horizontal)">
                                      <p:cBhvr>
                                        <p:cTn id="120" dur="500"/>
                                        <p:tgtEl>
                                          <p:spTgt spid="34"/>
                                        </p:tgtEl>
                                      </p:cBhvr>
                                    </p:animEffect>
                                  </p:childTnLst>
                                </p:cTn>
                              </p:par>
                            </p:childTnLst>
                          </p:cTn>
                        </p:par>
                      </p:childTnLst>
                    </p:cTn>
                  </p:par>
                  <p:par>
                    <p:cTn id="121" fill="hold" nodeType="clickPar">
                      <p:stCondLst>
                        <p:cond delay="indefinite"/>
                      </p:stCondLst>
                      <p:childTnLst>
                        <p:par>
                          <p:cTn id="122" fill="hold" nodeType="afterGroup">
                            <p:stCondLst>
                              <p:cond delay="0"/>
                            </p:stCondLst>
                            <p:childTnLst>
                              <p:par>
                                <p:cTn id="123" presetID="3" presetClass="entr" presetSubtype="10" fill="hold" grpId="0" nodeType="clickEffect">
                                  <p:stCondLst>
                                    <p:cond delay="0"/>
                                  </p:stCondLst>
                                  <p:childTnLst>
                                    <p:set>
                                      <p:cBhvr>
                                        <p:cTn id="124" dur="1" fill="hold">
                                          <p:stCondLst>
                                            <p:cond delay="0"/>
                                          </p:stCondLst>
                                        </p:cTn>
                                        <p:tgtEl>
                                          <p:spTgt spid="30"/>
                                        </p:tgtEl>
                                        <p:attrNameLst>
                                          <p:attrName>style.visibility</p:attrName>
                                        </p:attrNameLst>
                                      </p:cBhvr>
                                      <p:to>
                                        <p:strVal val="visible"/>
                                      </p:to>
                                    </p:set>
                                    <p:animEffect transition="in" filter="blinds(horizontal)">
                                      <p:cBhvr>
                                        <p:cTn id="125" dur="500"/>
                                        <p:tgtEl>
                                          <p:spTgt spid="30"/>
                                        </p:tgtEl>
                                      </p:cBhvr>
                                    </p:animEffect>
                                  </p:childTnLst>
                                </p:cTn>
                              </p:par>
                              <p:par>
                                <p:cTn id="126" presetID="3" presetClass="entr" presetSubtype="10" fill="hold" grpId="0" nodeType="withEffect">
                                  <p:stCondLst>
                                    <p:cond delay="0"/>
                                  </p:stCondLst>
                                  <p:childTnLst>
                                    <p:set>
                                      <p:cBhvr>
                                        <p:cTn id="127" dur="1" fill="hold">
                                          <p:stCondLst>
                                            <p:cond delay="0"/>
                                          </p:stCondLst>
                                        </p:cTn>
                                        <p:tgtEl>
                                          <p:spTgt spid="31"/>
                                        </p:tgtEl>
                                        <p:attrNameLst>
                                          <p:attrName>style.visibility</p:attrName>
                                        </p:attrNameLst>
                                      </p:cBhvr>
                                      <p:to>
                                        <p:strVal val="visible"/>
                                      </p:to>
                                    </p:set>
                                    <p:animEffect transition="in" filter="blinds(horizontal)">
                                      <p:cBhvr>
                                        <p:cTn id="128" dur="500"/>
                                        <p:tgtEl>
                                          <p:spTgt spid="31"/>
                                        </p:tgtEl>
                                      </p:cBhvr>
                                    </p:animEffect>
                                  </p:childTnLst>
                                </p:cTn>
                              </p:par>
                              <p:par>
                                <p:cTn id="129" presetID="3" presetClass="entr" presetSubtype="10" fill="hold" grpId="0" nodeType="withEffect">
                                  <p:stCondLst>
                                    <p:cond delay="0"/>
                                  </p:stCondLst>
                                  <p:childTnLst>
                                    <p:set>
                                      <p:cBhvr>
                                        <p:cTn id="130" dur="1" fill="hold">
                                          <p:stCondLst>
                                            <p:cond delay="0"/>
                                          </p:stCondLst>
                                        </p:cTn>
                                        <p:tgtEl>
                                          <p:spTgt spid="32"/>
                                        </p:tgtEl>
                                        <p:attrNameLst>
                                          <p:attrName>style.visibility</p:attrName>
                                        </p:attrNameLst>
                                      </p:cBhvr>
                                      <p:to>
                                        <p:strVal val="visible"/>
                                      </p:to>
                                    </p:set>
                                    <p:animEffect transition="in" filter="blinds(horizontal)">
                                      <p:cBhvr>
                                        <p:cTn id="131" dur="500"/>
                                        <p:tgtEl>
                                          <p:spTgt spid="32"/>
                                        </p:tgtEl>
                                      </p:cBhvr>
                                    </p:animEffect>
                                  </p:childTnLst>
                                </p:cTn>
                              </p:par>
                              <p:par>
                                <p:cTn id="132" presetID="3" presetClass="entr" presetSubtype="10" fill="hold" grpId="0" nodeType="withEffect">
                                  <p:stCondLst>
                                    <p:cond delay="0"/>
                                  </p:stCondLst>
                                  <p:childTnLst>
                                    <p:set>
                                      <p:cBhvr>
                                        <p:cTn id="133" dur="1" fill="hold">
                                          <p:stCondLst>
                                            <p:cond delay="0"/>
                                          </p:stCondLst>
                                        </p:cTn>
                                        <p:tgtEl>
                                          <p:spTgt spid="33"/>
                                        </p:tgtEl>
                                        <p:attrNameLst>
                                          <p:attrName>style.visibility</p:attrName>
                                        </p:attrNameLst>
                                      </p:cBhvr>
                                      <p:to>
                                        <p:strVal val="visible"/>
                                      </p:to>
                                    </p:set>
                                    <p:animEffect transition="in" filter="blinds(horizontal)">
                                      <p:cBhvr>
                                        <p:cTn id="134" dur="500"/>
                                        <p:tgtEl>
                                          <p:spTgt spid="33"/>
                                        </p:tgtEl>
                                      </p:cBhvr>
                                    </p:animEffect>
                                  </p:childTnLst>
                                </p:cTn>
                              </p:par>
                            </p:childTnLst>
                          </p:cTn>
                        </p:par>
                      </p:childTnLst>
                    </p:cTn>
                  </p:par>
                  <p:par>
                    <p:cTn id="135" fill="hold" nodeType="clickPar">
                      <p:stCondLst>
                        <p:cond delay="indefinite"/>
                      </p:stCondLst>
                      <p:childTnLst>
                        <p:par>
                          <p:cTn id="136" fill="hold" nodeType="afterGroup">
                            <p:stCondLst>
                              <p:cond delay="0"/>
                            </p:stCondLst>
                            <p:childTnLst>
                              <p:par>
                                <p:cTn id="137" presetID="22" presetClass="entr" presetSubtype="4" fill="hold" grpId="0" nodeType="clickEffect">
                                  <p:stCondLst>
                                    <p:cond delay="0"/>
                                  </p:stCondLst>
                                  <p:childTnLst>
                                    <p:set>
                                      <p:cBhvr>
                                        <p:cTn id="138" dur="1" fill="hold">
                                          <p:stCondLst>
                                            <p:cond delay="0"/>
                                          </p:stCondLst>
                                        </p:cTn>
                                        <p:tgtEl>
                                          <p:spTgt spid="18"/>
                                        </p:tgtEl>
                                        <p:attrNameLst>
                                          <p:attrName>style.visibility</p:attrName>
                                        </p:attrNameLst>
                                      </p:cBhvr>
                                      <p:to>
                                        <p:strVal val="visible"/>
                                      </p:to>
                                    </p:set>
                                    <p:animEffect transition="in" filter="wipe(down)">
                                      <p:cBhvr>
                                        <p:cTn id="139" dur="500"/>
                                        <p:tgtEl>
                                          <p:spTgt spid="18"/>
                                        </p:tgtEl>
                                      </p:cBhvr>
                                    </p:animEffect>
                                  </p:childTnLst>
                                </p:cTn>
                              </p:par>
                            </p:childTnLst>
                          </p:cTn>
                        </p:par>
                      </p:childTnLst>
                    </p:cTn>
                  </p:par>
                  <p:par>
                    <p:cTn id="140" fill="hold" nodeType="clickPar">
                      <p:stCondLst>
                        <p:cond delay="indefinite"/>
                      </p:stCondLst>
                      <p:childTnLst>
                        <p:par>
                          <p:cTn id="141" fill="hold" nodeType="afterGroup">
                            <p:stCondLst>
                              <p:cond delay="0"/>
                            </p:stCondLst>
                            <p:childTnLst>
                              <p:par>
                                <p:cTn id="142" presetID="22" presetClass="entr" presetSubtype="4" fill="hold" grpId="0" nodeType="clickEffect">
                                  <p:stCondLst>
                                    <p:cond delay="0"/>
                                  </p:stCondLst>
                                  <p:childTnLst>
                                    <p:set>
                                      <p:cBhvr>
                                        <p:cTn id="143" dur="1" fill="hold">
                                          <p:stCondLst>
                                            <p:cond delay="0"/>
                                          </p:stCondLst>
                                        </p:cTn>
                                        <p:tgtEl>
                                          <p:spTgt spid="35"/>
                                        </p:tgtEl>
                                        <p:attrNameLst>
                                          <p:attrName>style.visibility</p:attrName>
                                        </p:attrNameLst>
                                      </p:cBhvr>
                                      <p:to>
                                        <p:strVal val="visible"/>
                                      </p:to>
                                    </p:set>
                                    <p:animEffect transition="in" filter="wipe(down)">
                                      <p:cBhvr>
                                        <p:cTn id="144"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6" grpId="0" animBg="1"/>
      <p:bldP spid="24" grpId="0" animBg="1"/>
      <p:bldP spid="18" grpId="0"/>
      <p:bldP spid="35" grpId="0"/>
      <p:bldP spid="3" grpId="0"/>
      <p:bldP spid="5" grpId="0"/>
      <p:bldP spid="15" grpId="0"/>
      <p:bldP spid="16" grpId="0"/>
      <p:bldP spid="8" grpId="0" animBg="1"/>
      <p:bldP spid="10" grpId="0"/>
      <p:bldP spid="11" grpId="0"/>
      <p:bldP spid="12" grpId="0"/>
      <p:bldP spid="13" grpId="0" animBg="1"/>
      <p:bldP spid="9" grpId="0"/>
      <p:bldP spid="24577" grpId="0"/>
      <p:bldP spid="14" grpId="0" animBg="1"/>
      <p:bldP spid="17" grpId="0"/>
      <p:bldP spid="19" grpId="0"/>
      <p:bldP spid="20" grpId="0"/>
      <p:bldP spid="21" grpId="0"/>
      <p:bldP spid="22" grpId="0"/>
      <p:bldP spid="23" grpId="0" animBg="1"/>
      <p:bldP spid="25" grpId="0"/>
      <p:bldP spid="26" grpId="0" animBg="1"/>
      <p:bldP spid="27" grpId="0"/>
      <p:bldP spid="28" grpId="0"/>
      <p:bldP spid="29" grpId="0"/>
      <p:bldP spid="30" grpId="0"/>
      <p:bldP spid="31" grpId="0"/>
      <p:bldP spid="32" grpId="0"/>
      <p:bldP spid="33" grpId="0"/>
      <p:bldP spid="34"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02" name="文本框 101"/>
          <p:cNvSpPr txBox="1"/>
          <p:nvPr/>
        </p:nvSpPr>
        <p:spPr>
          <a:xfrm>
            <a:off x="532448" y="908209"/>
            <a:ext cx="8079581" cy="3462486"/>
          </a:xfrm>
          <a:prstGeom prst="rect">
            <a:avLst/>
          </a:prstGeom>
          <a:noFill/>
          <a:ln w="9525">
            <a:noFill/>
          </a:ln>
        </p:spPr>
        <p:txBody>
          <a:bodyPr wrap="square" lIns="68580" tIns="34290" rIns="68580" bIns="34290">
            <a:spAutoFit/>
          </a:bodyPr>
          <a:lstStyle/>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汉中模拟）对下面符号、数字、示意图的理解正确的是（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Fe</a:t>
            </a:r>
            <a:r>
              <a:rPr lang="en-US" sz="2100" baseline="300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和</a:t>
            </a:r>
            <a:r>
              <a:rPr lang="en-US" sz="2100">
                <a:latin typeface="宋体" panose="02010600030101010101" pitchFamily="2" charset="-122"/>
                <a:ea typeface="宋体" panose="02010600030101010101" pitchFamily="2" charset="-122"/>
                <a:cs typeface="宋体" panose="02010600030101010101" pitchFamily="2" charset="-122"/>
              </a:rPr>
              <a:t>Fe</a:t>
            </a:r>
            <a:r>
              <a:rPr lang="en-US" sz="2100" baseline="300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是铁原子形成的同种离子</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2Cl</a:t>
            </a:r>
            <a:r>
              <a:rPr lang="zh-CN" altLang="en-US" sz="2100">
                <a:latin typeface="宋体" panose="02010600030101010101" pitchFamily="2" charset="-122"/>
                <a:ea typeface="宋体" panose="02010600030101010101" pitchFamily="2" charset="-122"/>
                <a:cs typeface="宋体" panose="02010600030101010101" pitchFamily="2" charset="-122"/>
              </a:rPr>
              <a:t>和</a:t>
            </a:r>
            <a:r>
              <a:rPr lang="en-US" sz="2100">
                <a:latin typeface="宋体" panose="02010600030101010101" pitchFamily="2" charset="-122"/>
                <a:ea typeface="宋体" panose="02010600030101010101" pitchFamily="2" charset="-122"/>
                <a:cs typeface="宋体" panose="02010600030101010101" pitchFamily="2" charset="-122"/>
              </a:rPr>
              <a:t>Cl</a:t>
            </a:r>
            <a:r>
              <a:rPr lang="en-US" sz="2100" baseline="-250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中数字</a:t>
            </a: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”均表示两个氯原子</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中横线处的元素名称为氟</a:t>
            </a:r>
            <a:r>
              <a:rPr lang="en-US" sz="2100">
                <a:latin typeface="宋体" panose="02010600030101010101" pitchFamily="2" charset="-122"/>
                <a:ea typeface="宋体" panose="02010600030101010101" pitchFamily="2" charset="-122"/>
                <a:cs typeface="宋体" panose="02010600030101010101" pitchFamily="2" charset="-122"/>
                <a:sym typeface="+mn-ea"/>
              </a:rPr>
              <a:t>	
</a:t>
            </a:r>
          </a:p>
          <a:p>
            <a:pPr>
              <a:lnSpc>
                <a:spcPct val="150000"/>
              </a:lnSpc>
            </a:pPr>
            <a:r>
              <a:rPr lang="en-US" altLang="zh-CN" sz="2100">
                <a:latin typeface="宋体" panose="02010600030101010101" pitchFamily="2" charset="-122"/>
                <a:ea typeface="宋体" panose="02010600030101010101" pitchFamily="2" charset="-122"/>
                <a:sym typeface="+mn-ea"/>
              </a:rPr>
              <a:t>D.       </a:t>
            </a:r>
            <a:r>
              <a:rPr lang="zh-CN" altLang="zh-CN" sz="2100">
                <a:latin typeface="宋体" panose="02010600030101010101" pitchFamily="2" charset="-122"/>
                <a:ea typeface="宋体" panose="02010600030101010101" pitchFamily="2" charset="-122"/>
                <a:sym typeface="+mn-ea"/>
              </a:rPr>
              <a:t>和     </a:t>
            </a:r>
            <a:r>
              <a:rPr lang="en-US" altLang="zh-CN" sz="2100">
                <a:latin typeface="宋体" panose="02010600030101010101" pitchFamily="2" charset="-122"/>
                <a:ea typeface="宋体" panose="02010600030101010101" pitchFamily="2" charset="-122"/>
                <a:sym typeface="+mn-ea"/>
              </a:rPr>
              <a:t> </a:t>
            </a:r>
            <a:r>
              <a:rPr lang="zh-CN" altLang="en-US" sz="2100">
                <a:latin typeface="宋体" panose="02010600030101010101" pitchFamily="2" charset="-122"/>
                <a:ea typeface="宋体" panose="02010600030101010101" pitchFamily="2" charset="-122"/>
                <a:sym typeface="+mn-ea"/>
              </a:rPr>
              <a:t>两种粒子核外电子数相同，属于同种元素的粒子</a:t>
            </a:r>
            <a:endParaRPr lang="zh-CN" altLang="en-US" sz="2100">
              <a:latin typeface="宋体" panose="02010600030101010101" pitchFamily="2" charset="-122"/>
              <a:cs typeface="宋体" panose="02010600030101010101" pitchFamily="2" charset="-122"/>
            </a:endParaRPr>
          </a:p>
          <a:p>
            <a:pPr marL="130016" indent="-130016">
              <a:lnSpc>
                <a:spcPct val="150000"/>
              </a:lnSpc>
            </a:pPr>
            <a:endParaRPr lang="zh-CN" altLang="en-US" sz="2100">
              <a:latin typeface="宋体" panose="02010600030101010101" pitchFamily="2" charset="-122"/>
              <a:cs typeface="宋体" panose="02010600030101010101" pitchFamily="2" charset="-122"/>
            </a:endParaRPr>
          </a:p>
        </p:txBody>
      </p:sp>
      <p:pic>
        <p:nvPicPr>
          <p:cNvPr id="4" name="图片 3"/>
          <p:cNvPicPr/>
          <p:nvPr/>
        </p:nvPicPr>
        <p:blipFill>
          <a:blip r:embed="rId3"/>
          <a:stretch>
            <a:fillRect/>
          </a:stretch>
        </p:blipFill>
        <p:spPr>
          <a:xfrm>
            <a:off x="835819" y="2923699"/>
            <a:ext cx="697230" cy="884873"/>
          </a:xfrm>
          <a:prstGeom prst="rect">
            <a:avLst/>
          </a:prstGeom>
          <a:noFill/>
          <a:ln w="9525">
            <a:noFill/>
          </a:ln>
        </p:spPr>
      </p:pic>
      <p:pic>
        <p:nvPicPr>
          <p:cNvPr id="5" name="图片 4"/>
          <p:cNvPicPr/>
          <p:nvPr/>
        </p:nvPicPr>
        <p:blipFill>
          <a:blip r:embed="rId4"/>
          <a:stretch>
            <a:fillRect/>
          </a:stretch>
        </p:blipFill>
        <p:spPr>
          <a:xfrm>
            <a:off x="901066" y="3808572"/>
            <a:ext cx="699611" cy="716756"/>
          </a:xfrm>
          <a:prstGeom prst="rect">
            <a:avLst/>
          </a:prstGeom>
          <a:noFill/>
          <a:ln w="9525">
            <a:noFill/>
          </a:ln>
        </p:spPr>
      </p:pic>
      <p:pic>
        <p:nvPicPr>
          <p:cNvPr id="6" name="图片 5"/>
          <p:cNvPicPr/>
          <p:nvPr/>
        </p:nvPicPr>
        <p:blipFill>
          <a:blip r:embed="rId5"/>
          <a:stretch>
            <a:fillRect/>
          </a:stretch>
        </p:blipFill>
        <p:spPr>
          <a:xfrm>
            <a:off x="2221230" y="3808571"/>
            <a:ext cx="638175" cy="716280"/>
          </a:xfrm>
          <a:prstGeom prst="rect">
            <a:avLst/>
          </a:prstGeom>
          <a:noFill/>
          <a:ln w="9525">
            <a:noFill/>
          </a:ln>
        </p:spPr>
      </p:pic>
      <p:sp>
        <p:nvSpPr>
          <p:cNvPr id="3" name="Rectangle 12"/>
          <p:cNvSpPr/>
          <p:nvPr/>
        </p:nvSpPr>
        <p:spPr>
          <a:xfrm>
            <a:off x="901065" y="1470423"/>
            <a:ext cx="274755" cy="553998"/>
          </a:xfrm>
          <a:prstGeom prst="rect">
            <a:avLst/>
          </a:prstGeom>
          <a:noFill/>
          <a:ln w="9525">
            <a:noFill/>
          </a:ln>
        </p:spPr>
        <p:txBody>
          <a:bodyPr wrap="none" lIns="68580" tIns="34290" rIns="68580" bIns="34290">
            <a:spAutoFit/>
          </a:bodyPr>
          <a:lstStyle/>
          <a:p>
            <a:pPr algn="l" fontAlgn="auto">
              <a:lnSpc>
                <a:spcPct val="150000"/>
              </a:lnSpc>
            </a:pPr>
            <a:r>
              <a:rPr lang="en-US" altLang="zh-CN" sz="2100" b="1">
                <a:solidFill>
                  <a:srgbClr val="FF0000"/>
                </a:solidFill>
                <a:latin typeface="宋体" panose="02010600030101010101" pitchFamily="2" charset="-122"/>
                <a:ea typeface="宋体" panose="02010600030101010101" pitchFamily="2" charset="-122"/>
              </a:rPr>
              <a:t>C</a:t>
            </a:r>
          </a:p>
        </p:txBody>
      </p:sp>
      <p:sp>
        <p:nvSpPr>
          <p:cNvPr id="7" name="文本框 6"/>
          <p:cNvSpPr txBox="1"/>
          <p:nvPr/>
        </p:nvSpPr>
        <p:spPr>
          <a:xfrm>
            <a:off x="342900" y="516731"/>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【巩固训练】</a:t>
            </a:r>
            <a:endParaRPr lang="en-US" altLang="zh-CN" sz="2100" b="1" kern="0">
              <a:latin typeface="宋体" panose="02010600030101010101" pitchFamily="2" charset="-122"/>
              <a:ea typeface="宋体" panose="02010600030101010101" pitchFamily="2" charset="-122"/>
              <a:cs typeface="Arial"/>
              <a:sym typeface="Arial"/>
            </a:endParaRPr>
          </a:p>
        </p:txBody>
      </p:sp>
    </p:spTree>
    <p:extLst>
      <p:ext uri="{BB962C8B-B14F-4D97-AF65-F5344CB8AC3E}">
        <p14:creationId xmlns:p14="http://schemas.microsoft.com/office/powerpoint/2010/main" val="83222993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00" name="文本框 99"/>
          <p:cNvSpPr txBox="1"/>
          <p:nvPr/>
        </p:nvSpPr>
        <p:spPr>
          <a:xfrm>
            <a:off x="371475" y="423863"/>
            <a:ext cx="8171974" cy="2008242"/>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zh-CN" altLang="en-US" sz="2100">
                <a:latin typeface="宋体" panose="02010600030101010101" pitchFamily="2" charset="-122"/>
                <a:ea typeface="宋体" panose="02010600030101010101" pitchFamily="2" charset="-122"/>
                <a:cs typeface="宋体" panose="02010600030101010101" pitchFamily="2" charset="-122"/>
              </a:rPr>
              <a:t>春</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越城区校级月考）某物质由</a:t>
            </a: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种元素组成，这两种元素的质量比为</a:t>
            </a: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．则该物质是（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H</a:t>
            </a:r>
            <a:r>
              <a:rPr lang="en-US" sz="2100" baseline="-25000">
                <a:latin typeface="宋体" panose="02010600030101010101" pitchFamily="2" charset="-122"/>
                <a:ea typeface="宋体" panose="02010600030101010101" pitchFamily="2" charset="-122"/>
                <a:cs typeface="宋体" panose="02010600030101010101" pitchFamily="2" charset="-122"/>
              </a:rPr>
              <a:t>2</a:t>
            </a:r>
            <a:r>
              <a:rPr lang="en-US" sz="2100">
                <a:latin typeface="宋体" panose="02010600030101010101" pitchFamily="2" charset="-122"/>
                <a:ea typeface="宋体" panose="02010600030101010101" pitchFamily="2" charset="-122"/>
                <a:cs typeface="宋体" panose="02010600030101010101" pitchFamily="2" charset="-122"/>
              </a:rPr>
              <a:t>O	B</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CO</a:t>
            </a:r>
            <a:r>
              <a:rPr lang="en-US" sz="2100" baseline="-25000">
                <a:latin typeface="宋体" panose="02010600030101010101" pitchFamily="2" charset="-122"/>
                <a:ea typeface="宋体" panose="02010600030101010101" pitchFamily="2" charset="-122"/>
                <a:cs typeface="宋体" panose="02010600030101010101" pitchFamily="2" charset="-122"/>
              </a:rPr>
              <a:t>2</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N</a:t>
            </a:r>
            <a:r>
              <a:rPr lang="en-US" sz="2100" baseline="-25000">
                <a:latin typeface="宋体" panose="02010600030101010101" pitchFamily="2" charset="-122"/>
                <a:ea typeface="宋体" panose="02010600030101010101" pitchFamily="2" charset="-122"/>
                <a:cs typeface="宋体" panose="02010600030101010101" pitchFamily="2" charset="-122"/>
              </a:rPr>
              <a:t>2</a:t>
            </a:r>
            <a:r>
              <a:rPr lang="en-US" sz="2100">
                <a:latin typeface="宋体" panose="02010600030101010101" pitchFamily="2" charset="-122"/>
                <a:ea typeface="宋体" panose="02010600030101010101" pitchFamily="2" charset="-122"/>
                <a:cs typeface="宋体" panose="02010600030101010101" pitchFamily="2" charset="-122"/>
              </a:rPr>
              <a:t>O</a:t>
            </a:r>
            <a:r>
              <a:rPr lang="en-US" sz="2100" baseline="-25000">
                <a:latin typeface="宋体" panose="02010600030101010101" pitchFamily="2" charset="-122"/>
                <a:ea typeface="宋体" panose="02010600030101010101" pitchFamily="2" charset="-122"/>
                <a:cs typeface="宋体" panose="02010600030101010101" pitchFamily="2" charset="-122"/>
              </a:rPr>
              <a:t>3</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SO</a:t>
            </a:r>
            <a:r>
              <a:rPr lang="en-US" sz="2100" baseline="-25000">
                <a:latin typeface="宋体" panose="02010600030101010101" pitchFamily="2" charset="-122"/>
                <a:ea typeface="宋体" panose="02010600030101010101" pitchFamily="2" charset="-122"/>
                <a:cs typeface="宋体" panose="02010600030101010101" pitchFamily="2" charset="-122"/>
              </a:rPr>
              <a:t>3
</a:t>
            </a:r>
            <a:endParaRPr lang="zh-CN" altLang="en-US" sz="2100">
              <a:latin typeface="宋体" panose="02010600030101010101" pitchFamily="2" charset="-122"/>
              <a:cs typeface="宋体" panose="02010600030101010101" pitchFamily="2" charset="-122"/>
            </a:endParaRPr>
          </a:p>
        </p:txBody>
      </p:sp>
      <p:sp>
        <p:nvSpPr>
          <p:cNvPr id="3" name="Rectangle 12"/>
          <p:cNvSpPr/>
          <p:nvPr/>
        </p:nvSpPr>
        <p:spPr>
          <a:xfrm>
            <a:off x="4435793" y="965598"/>
            <a:ext cx="274755" cy="553998"/>
          </a:xfrm>
          <a:prstGeom prst="rect">
            <a:avLst/>
          </a:prstGeom>
          <a:noFill/>
          <a:ln w="9525">
            <a:noFill/>
          </a:ln>
        </p:spPr>
        <p:txBody>
          <a:bodyPr wrap="none" lIns="68580" tIns="34290" rIns="68580" bIns="34290">
            <a:spAutoFit/>
          </a:bodyPr>
          <a:lstStyle/>
          <a:p>
            <a:pPr algn="l" fontAlgn="auto">
              <a:lnSpc>
                <a:spcPct val="150000"/>
              </a:lnSpc>
            </a:pPr>
            <a:r>
              <a:rPr lang="en-US" altLang="zh-CN" sz="2100" b="1">
                <a:solidFill>
                  <a:srgbClr val="FF0000"/>
                </a:solidFill>
                <a:latin typeface="宋体" panose="02010600030101010101" pitchFamily="2" charset="-122"/>
                <a:ea typeface="宋体" panose="02010600030101010101" pitchFamily="2" charset="-122"/>
              </a:rPr>
              <a:t>D</a:t>
            </a:r>
          </a:p>
        </p:txBody>
      </p:sp>
      <p:sp>
        <p:nvSpPr>
          <p:cNvPr id="4" name="文本框 3"/>
          <p:cNvSpPr txBox="1"/>
          <p:nvPr/>
        </p:nvSpPr>
        <p:spPr>
          <a:xfrm>
            <a:off x="371475" y="1946434"/>
            <a:ext cx="8352949" cy="2492990"/>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河南）生活中常使用消毒剂来杀菌、消毒。下列几种消毒液的有效成分（括号内物质）中，氧元素的质量分数最大的是（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．双氧水消毒液（</a:t>
            </a:r>
            <a:r>
              <a:rPr lang="en-US" sz="2100">
                <a:latin typeface="宋体" panose="02010600030101010101" pitchFamily="2" charset="-122"/>
                <a:ea typeface="宋体" panose="02010600030101010101" pitchFamily="2" charset="-122"/>
                <a:cs typeface="宋体" panose="02010600030101010101" pitchFamily="2" charset="-122"/>
              </a:rPr>
              <a:t>H</a:t>
            </a:r>
            <a:r>
              <a:rPr lang="en-US" sz="2100" baseline="-25000">
                <a:latin typeface="宋体" panose="02010600030101010101" pitchFamily="2" charset="-122"/>
                <a:ea typeface="宋体" panose="02010600030101010101" pitchFamily="2" charset="-122"/>
                <a:cs typeface="宋体" panose="02010600030101010101" pitchFamily="2" charset="-122"/>
              </a:rPr>
              <a:t>2</a:t>
            </a:r>
            <a:r>
              <a:rPr lang="en-US" sz="2100">
                <a:latin typeface="宋体" panose="02010600030101010101" pitchFamily="2" charset="-122"/>
                <a:ea typeface="宋体" panose="02010600030101010101" pitchFamily="2" charset="-122"/>
                <a:cs typeface="宋体" panose="02010600030101010101" pitchFamily="2" charset="-122"/>
              </a:rPr>
              <a:t>O</a:t>
            </a:r>
            <a:r>
              <a:rPr lang="en-US" sz="2100" baseline="-250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84</a:t>
            </a:r>
            <a:r>
              <a:rPr lang="zh-CN" altLang="en-US" sz="2100">
                <a:latin typeface="宋体" panose="02010600030101010101" pitchFamily="2" charset="-122"/>
                <a:ea typeface="宋体" panose="02010600030101010101" pitchFamily="2" charset="-122"/>
                <a:cs typeface="宋体" panose="02010600030101010101" pitchFamily="2" charset="-122"/>
              </a:rPr>
              <a:t>”消毒液（</a:t>
            </a:r>
            <a:r>
              <a:rPr lang="en-US" sz="2100">
                <a:latin typeface="宋体" panose="02010600030101010101" pitchFamily="2" charset="-122"/>
                <a:ea typeface="宋体" panose="02010600030101010101" pitchFamily="2" charset="-122"/>
                <a:cs typeface="宋体" panose="02010600030101010101" pitchFamily="2" charset="-122"/>
              </a:rPr>
              <a:t>NaClO</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．酒精消毒液（</a:t>
            </a:r>
            <a:r>
              <a:rPr lang="en-US" sz="2100">
                <a:latin typeface="宋体" panose="02010600030101010101" pitchFamily="2" charset="-122"/>
                <a:ea typeface="宋体" panose="02010600030101010101" pitchFamily="2" charset="-122"/>
                <a:cs typeface="宋体" panose="02010600030101010101" pitchFamily="2" charset="-122"/>
              </a:rPr>
              <a:t>C</a:t>
            </a:r>
            <a:r>
              <a:rPr lang="en-US" sz="2100" baseline="-25000">
                <a:latin typeface="宋体" panose="02010600030101010101" pitchFamily="2" charset="-122"/>
                <a:ea typeface="宋体" panose="02010600030101010101" pitchFamily="2" charset="-122"/>
                <a:cs typeface="宋体" panose="02010600030101010101" pitchFamily="2" charset="-122"/>
              </a:rPr>
              <a:t>2</a:t>
            </a:r>
            <a:r>
              <a:rPr lang="en-US" sz="2100">
                <a:latin typeface="宋体" panose="02010600030101010101" pitchFamily="2" charset="-122"/>
                <a:ea typeface="宋体" panose="02010600030101010101" pitchFamily="2" charset="-122"/>
                <a:cs typeface="宋体" panose="02010600030101010101" pitchFamily="2" charset="-122"/>
              </a:rPr>
              <a:t>H</a:t>
            </a:r>
            <a:r>
              <a:rPr lang="en-US" sz="2100" baseline="-25000">
                <a:latin typeface="宋体" panose="02010600030101010101" pitchFamily="2" charset="-122"/>
                <a:ea typeface="宋体" panose="02010600030101010101" pitchFamily="2" charset="-122"/>
                <a:cs typeface="宋体" panose="02010600030101010101" pitchFamily="2" charset="-122"/>
              </a:rPr>
              <a:t>5</a:t>
            </a:r>
            <a:r>
              <a:rPr lang="en-US" sz="2100">
                <a:latin typeface="宋体" panose="02010600030101010101" pitchFamily="2" charset="-122"/>
                <a:ea typeface="宋体" panose="02010600030101010101" pitchFamily="2" charset="-122"/>
                <a:cs typeface="宋体" panose="02010600030101010101" pitchFamily="2" charset="-122"/>
              </a:rPr>
              <a:t>OH</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．过氧乙酸消毒液（</a:t>
            </a:r>
            <a:r>
              <a:rPr lang="en-US" sz="2100">
                <a:latin typeface="宋体" panose="02010600030101010101" pitchFamily="2" charset="-122"/>
                <a:ea typeface="宋体" panose="02010600030101010101" pitchFamily="2" charset="-122"/>
                <a:cs typeface="宋体" panose="02010600030101010101" pitchFamily="2" charset="-122"/>
              </a:rPr>
              <a:t>C</a:t>
            </a:r>
            <a:r>
              <a:rPr lang="en-US" sz="2100" baseline="-25000">
                <a:latin typeface="宋体" panose="02010600030101010101" pitchFamily="2" charset="-122"/>
                <a:ea typeface="宋体" panose="02010600030101010101" pitchFamily="2" charset="-122"/>
                <a:cs typeface="宋体" panose="02010600030101010101" pitchFamily="2" charset="-122"/>
              </a:rPr>
              <a:t>2</a:t>
            </a:r>
            <a:r>
              <a:rPr lang="en-US" sz="2100">
                <a:latin typeface="宋体" panose="02010600030101010101" pitchFamily="2" charset="-122"/>
                <a:ea typeface="宋体" panose="02010600030101010101" pitchFamily="2" charset="-122"/>
                <a:cs typeface="宋体" panose="02010600030101010101" pitchFamily="2" charset="-122"/>
              </a:rPr>
              <a:t>H</a:t>
            </a:r>
            <a:r>
              <a:rPr lang="en-US" sz="2100" baseline="-25000">
                <a:latin typeface="宋体" panose="02010600030101010101" pitchFamily="2" charset="-122"/>
                <a:ea typeface="宋体" panose="02010600030101010101" pitchFamily="2" charset="-122"/>
                <a:cs typeface="宋体" panose="02010600030101010101" pitchFamily="2" charset="-122"/>
              </a:rPr>
              <a:t>4</a:t>
            </a:r>
            <a:r>
              <a:rPr lang="en-US" sz="2100">
                <a:latin typeface="宋体" panose="02010600030101010101" pitchFamily="2" charset="-122"/>
                <a:ea typeface="宋体" panose="02010600030101010101" pitchFamily="2" charset="-122"/>
                <a:cs typeface="宋体" panose="02010600030101010101" pitchFamily="2" charset="-122"/>
              </a:rPr>
              <a:t>O</a:t>
            </a:r>
            <a:r>
              <a:rPr lang="en-US" sz="2100" baseline="-250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
</a:t>
            </a:r>
            <a:endParaRPr lang="zh-CN" altLang="en-US" sz="2100">
              <a:latin typeface="宋体" panose="02010600030101010101" pitchFamily="2" charset="-122"/>
              <a:cs typeface="宋体" panose="02010600030101010101" pitchFamily="2" charset="-122"/>
            </a:endParaRPr>
          </a:p>
        </p:txBody>
      </p:sp>
      <p:sp>
        <p:nvSpPr>
          <p:cNvPr id="5" name="Rectangle 12"/>
          <p:cNvSpPr/>
          <p:nvPr/>
        </p:nvSpPr>
        <p:spPr>
          <a:xfrm>
            <a:off x="8121968" y="2546748"/>
            <a:ext cx="274755" cy="553998"/>
          </a:xfrm>
          <a:prstGeom prst="rect">
            <a:avLst/>
          </a:prstGeom>
          <a:noFill/>
          <a:ln w="9525">
            <a:noFill/>
          </a:ln>
        </p:spPr>
        <p:txBody>
          <a:bodyPr wrap="none" lIns="68580" tIns="34290" rIns="68580" bIns="34290">
            <a:spAutoFit/>
          </a:bodyPr>
          <a:lstStyle/>
          <a:p>
            <a:pPr algn="l" fontAlgn="auto">
              <a:lnSpc>
                <a:spcPct val="150000"/>
              </a:lnSpc>
            </a:pPr>
            <a:r>
              <a:rPr lang="en-US" altLang="zh-CN" sz="2100" b="1">
                <a:solidFill>
                  <a:srgbClr val="FF0000"/>
                </a:solidFill>
                <a:latin typeface="宋体" panose="02010600030101010101" pitchFamily="2" charset="-122"/>
                <a:ea typeface="宋体" panose="02010600030101010101" pitchFamily="2" charset="-122"/>
              </a:rPr>
              <a:t>A</a:t>
            </a:r>
          </a:p>
        </p:txBody>
      </p:sp>
    </p:spTree>
    <p:extLst>
      <p:ext uri="{BB962C8B-B14F-4D97-AF65-F5344CB8AC3E}">
        <p14:creationId xmlns:p14="http://schemas.microsoft.com/office/powerpoint/2010/main" val="225686757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椭圆 7"/>
          <p:cNvSpPr/>
          <p:nvPr/>
        </p:nvSpPr>
        <p:spPr>
          <a:xfrm>
            <a:off x="4221000" y="1604974"/>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03</a:t>
            </a:r>
            <a:endParaRPr lang="zh-CN" altLang="en-US" sz="2700" b="1">
              <a:solidFill>
                <a:srgbClr val="0070C0"/>
              </a:solidFill>
            </a:endParaRPr>
          </a:p>
        </p:txBody>
      </p:sp>
      <p:sp>
        <p:nvSpPr>
          <p:cNvPr id="7" name="矩形 6"/>
          <p:cNvSpPr/>
          <p:nvPr/>
        </p:nvSpPr>
        <p:spPr>
          <a:xfrm>
            <a:off x="1" y="2499360"/>
            <a:ext cx="9144476" cy="918210"/>
          </a:xfrm>
          <a:prstGeom prst="rect">
            <a:avLst/>
          </a:prstGeom>
          <a:solidFill>
            <a:schemeClr val="bg1">
              <a:lumMod val="9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10" name="矩形 9"/>
          <p:cNvSpPr/>
          <p:nvPr/>
        </p:nvSpPr>
        <p:spPr>
          <a:xfrm>
            <a:off x="1" y="3410902"/>
            <a:ext cx="9144476" cy="80963"/>
          </a:xfrm>
          <a:prstGeom prst="rect">
            <a:avLst/>
          </a:prstGeom>
          <a:solidFill>
            <a:schemeClr val="accent1">
              <a:lumMod val="7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2" name="文本框 1"/>
          <p:cNvSpPr txBox="1"/>
          <p:nvPr/>
        </p:nvSpPr>
        <p:spPr>
          <a:xfrm>
            <a:off x="3635693" y="2670333"/>
            <a:ext cx="1986439" cy="576263"/>
          </a:xfrm>
          <a:prstGeom prst="rect">
            <a:avLst/>
          </a:prstGeom>
          <a:noFill/>
        </p:spPr>
        <p:txBody>
          <a:bodyPr wrap="square" lIns="68580" tIns="34290" rIns="68580" bIns="34290" rtlCol="0">
            <a:spAutoFit/>
          </a:bodyPr>
          <a:lstStyle/>
          <a:p>
            <a:pPr defTabSz="685800" latinLnBrk="1" hangingPunct="0">
              <a:spcBef>
                <a:spcPct val="0"/>
              </a:spcBef>
              <a:spcAft>
                <a:spcPct val="0"/>
              </a:spcAft>
              <a:defRPr/>
            </a:pPr>
            <a:r>
              <a:rPr lang="zh-CN" altLang="en-US" sz="3300" b="1">
                <a:solidFill>
                  <a:schemeClr val="accent1">
                    <a:lumMod val="75000"/>
                  </a:schemeClr>
                </a:solidFill>
                <a:latin typeface="宋体" panose="02010600030101010101" pitchFamily="2" charset="-122"/>
                <a:ea typeface="宋体" panose="02010600030101010101" pitchFamily="2" charset="-122"/>
                <a:cs typeface="Arial"/>
                <a:sym typeface="Arial"/>
              </a:rPr>
              <a:t>难点突破</a:t>
            </a:r>
          </a:p>
        </p:txBody>
      </p:sp>
    </p:spTree>
    <p:extLst>
      <p:ext uri="{BB962C8B-B14F-4D97-AF65-F5344CB8AC3E}">
        <p14:creationId xmlns:p14="http://schemas.microsoft.com/office/powerpoint/2010/main" val="6438478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难点突破</a:t>
            </a:r>
          </a:p>
        </p:txBody>
      </p:sp>
      <p:sp>
        <p:nvSpPr>
          <p:cNvPr id="4" name="Rectangle 1"/>
          <p:cNvSpPr>
            <a:spLocks noChangeArrowheads="1"/>
          </p:cNvSpPr>
          <p:nvPr/>
        </p:nvSpPr>
        <p:spPr bwMode="auto">
          <a:xfrm>
            <a:off x="120491" y="514112"/>
            <a:ext cx="4529138" cy="391478"/>
          </a:xfrm>
          <a:prstGeom prst="rect">
            <a:avLst/>
          </a:prstGeom>
          <a:noFill/>
          <a:ln w="9525">
            <a:noFill/>
            <a:miter lim="800000"/>
          </a:ln>
          <a:effectLst/>
        </p:spPr>
        <p:txBody>
          <a:bodyPr wrap="square" lIns="68580" tIns="34290" rIns="68580" bIns="34290" anchor="ctr">
            <a:spAutoFit/>
          </a:bodyPr>
          <a:lstStyle>
            <a:lvl1pPr indent="266700">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r>
              <a:rPr lang="zh-CN" altLang="en-US" sz="2100" b="1">
                <a:solidFill>
                  <a:srgbClr val="FF0000"/>
                </a:solidFill>
                <a:latin typeface="宋体" panose="02010600030101010101" pitchFamily="2" charset="-122"/>
                <a:cs typeface="Times New Roman" panose="02020603050405020304" charset="0"/>
              </a:rPr>
              <a:t>难点一 多角度突破</a:t>
            </a:r>
            <a:r>
              <a:rPr lang="zh-CN" altLang="zh-CN" sz="2100" b="1">
                <a:solidFill>
                  <a:srgbClr val="FF0000"/>
                </a:solidFill>
                <a:latin typeface="宋体" panose="02010600030101010101" pitchFamily="2" charset="-122"/>
                <a:cs typeface="Times New Roman" panose="02020603050405020304" charset="0"/>
              </a:rPr>
              <a:t>水的电解</a:t>
            </a:r>
            <a:r>
              <a:rPr lang="zh-CN" altLang="en-US" sz="2100" b="1">
                <a:solidFill>
                  <a:srgbClr val="FF0000"/>
                </a:solidFill>
                <a:latin typeface="宋体" panose="02010600030101010101" pitchFamily="2" charset="-122"/>
                <a:cs typeface="Times New Roman" panose="02020603050405020304" charset="0"/>
              </a:rPr>
              <a:t>　</a:t>
            </a:r>
            <a:endParaRPr lang="en-US" altLang="zh-CN" sz="2100" b="1">
              <a:solidFill>
                <a:srgbClr val="FF0000"/>
              </a:solidFill>
              <a:latin typeface="宋体" panose="02010600030101010101" pitchFamily="2" charset="-122"/>
              <a:cs typeface="Times New Roman" panose="02020603050405020304"/>
            </a:endParaRPr>
          </a:p>
        </p:txBody>
      </p:sp>
      <p:sp>
        <p:nvSpPr>
          <p:cNvPr id="5" name="文本框 4"/>
          <p:cNvSpPr txBox="1"/>
          <p:nvPr/>
        </p:nvSpPr>
        <p:spPr>
          <a:xfrm>
            <a:off x="257651" y="801529"/>
            <a:ext cx="1763944" cy="553998"/>
          </a:xfrm>
          <a:prstGeom prst="rect">
            <a:avLst/>
          </a:prstGeom>
          <a:noFill/>
        </p:spPr>
        <p:txBody>
          <a:bodyPr wrap="none" lIns="68580" tIns="34290" rIns="68580" bIns="34290" rtlCol="0" anchor="t">
            <a:spAutoFit/>
          </a:bodyPr>
          <a:lstStyle/>
          <a:p>
            <a:pPr fontAlgn="auto">
              <a:lnSpc>
                <a:spcPct val="150000"/>
              </a:lnSpc>
            </a:pPr>
            <a:r>
              <a:rPr lang="en-US" altLang="zh-CN" sz="2100" b="1">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b="1">
                <a:latin typeface="宋体" panose="02010600030101010101" pitchFamily="2" charset="-122"/>
                <a:ea typeface="宋体" panose="02010600030101010101" pitchFamily="2" charset="-122"/>
                <a:cs typeface="宋体" panose="02010600030101010101" pitchFamily="2" charset="-122"/>
                <a:sym typeface="+mn-ea"/>
              </a:rPr>
              <a:t>难点梳理</a:t>
            </a:r>
            <a:r>
              <a:rPr lang="en-US" altLang="zh-CN" sz="2100" b="1">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2100" b="1">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04" name="文本框 103"/>
          <p:cNvSpPr txBox="1"/>
          <p:nvPr/>
        </p:nvSpPr>
        <p:spPr>
          <a:xfrm>
            <a:off x="381000" y="1275874"/>
            <a:ext cx="7981950" cy="552926"/>
          </a:xfrm>
          <a:prstGeom prst="rect">
            <a:avLst/>
          </a:prstGeom>
          <a:noFill/>
          <a:ln w="9525">
            <a:noFill/>
          </a:ln>
        </p:spPr>
        <p:txBody>
          <a:bodyPr wrap="square" lIns="68580" tIns="34290" rIns="68580" bIns="34290">
            <a:spAutoFit/>
          </a:bodyPr>
          <a:lstStyle/>
          <a:p>
            <a:pPr indent="200025">
              <a:lnSpc>
                <a:spcPct val="150000"/>
              </a:lnSpc>
            </a:pPr>
            <a:r>
              <a:rPr lang="en-US" altLang="zh-CN" sz="2100" b="1">
                <a:latin typeface="宋体" panose="02010600030101010101" pitchFamily="2" charset="-122"/>
                <a:ea typeface="宋体" panose="02010600030101010101" pitchFamily="2" charset="-122"/>
                <a:cs typeface="宋体" panose="02010600030101010101" pitchFamily="2" charset="-122"/>
              </a:rPr>
              <a:t>1.</a:t>
            </a:r>
            <a:r>
              <a:rPr lang="zh-CN" altLang="en-US" sz="2100" b="1">
                <a:latin typeface="宋体" panose="02010600030101010101" pitchFamily="2" charset="-122"/>
                <a:ea typeface="宋体" panose="02010600030101010101" pitchFamily="2" charset="-122"/>
                <a:cs typeface="宋体" panose="02010600030101010101" pitchFamily="2" charset="-122"/>
              </a:rPr>
              <a:t>理论依据：</a:t>
            </a:r>
            <a:r>
              <a:rPr lang="zh-CN" altLang="en-US" sz="2100">
                <a:latin typeface="宋体" panose="02010600030101010101" pitchFamily="2" charset="-122"/>
                <a:ea typeface="宋体" panose="02010600030101010101" pitchFamily="2" charset="-122"/>
                <a:cs typeface="宋体" panose="02010600030101010101" pitchFamily="2" charset="-122"/>
              </a:rPr>
              <a:t>水通电生成氢气和氧气的</a:t>
            </a: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rPr>
              <a:t>体积比</a:t>
            </a:r>
            <a:r>
              <a:rPr lang="zh-CN" altLang="en-US" sz="2100">
                <a:latin typeface="宋体" panose="02010600030101010101" pitchFamily="2" charset="-122"/>
                <a:ea typeface="宋体" panose="02010600030101010101" pitchFamily="2" charset="-122"/>
                <a:cs typeface="宋体" panose="02010600030101010101" pitchFamily="2" charset="-122"/>
              </a:rPr>
              <a:t>为</a:t>
            </a: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a:t>
            </a:r>
            <a:endParaRPr lang="zh-CN" altLang="en-US" sz="2100">
              <a:latin typeface="宋体" panose="02010600030101010101" pitchFamily="2" charset="-122"/>
              <a:cs typeface="宋体" panose="02010600030101010101" pitchFamily="2" charset="-122"/>
            </a:endParaRPr>
          </a:p>
        </p:txBody>
      </p:sp>
      <p:sp>
        <p:nvSpPr>
          <p:cNvPr id="3" name="文本框 2"/>
          <p:cNvSpPr txBox="1"/>
          <p:nvPr/>
        </p:nvSpPr>
        <p:spPr>
          <a:xfrm>
            <a:off x="608171" y="1828800"/>
            <a:ext cx="411010" cy="392415"/>
          </a:xfrm>
          <a:prstGeom prst="rect">
            <a:avLst/>
          </a:prstGeom>
          <a:noFill/>
        </p:spPr>
        <p:txBody>
          <a:bodyPr wrap="none" lIns="68580" tIns="34290" rIns="68580" bIns="34290" rtlCol="0" anchor="t">
            <a:spAutoFit/>
          </a:bodyPr>
          <a:lstStyle/>
          <a:p>
            <a:r>
              <a:rPr lang="en-US" altLang="zh-CN" sz="2100" b="1">
                <a:latin typeface="宋体" panose="02010600030101010101" pitchFamily="2" charset="-122"/>
                <a:ea typeface="宋体" panose="02010600030101010101" pitchFamily="2" charset="-122"/>
                <a:cs typeface="宋体" panose="02010600030101010101" pitchFamily="2" charset="-122"/>
                <a:sym typeface="+mn-ea"/>
              </a:rPr>
              <a:t>2.</a:t>
            </a:r>
            <a:endParaRPr lang="zh-CN" altLang="en-US" sz="2100"/>
          </a:p>
        </p:txBody>
      </p:sp>
      <p:graphicFrame>
        <p:nvGraphicFramePr>
          <p:cNvPr id="8" name="表格 7"/>
          <p:cNvGraphicFramePr>
            <a:graphicFrameLocks noGrp="1"/>
          </p:cNvGraphicFramePr>
          <p:nvPr>
            <p:custDataLst>
              <p:tags r:id="rId1"/>
            </p:custDataLst>
          </p:nvPr>
        </p:nvGraphicFramePr>
        <p:xfrm>
          <a:off x="1014889" y="1869281"/>
          <a:ext cx="6399848" cy="2880360"/>
        </p:xfrm>
        <a:graphic>
          <a:graphicData uri="http://schemas.openxmlformats.org/drawingml/2006/table">
            <a:tbl>
              <a:tblPr firstRow="1" bandRow="1">
                <a:tableStyleId>{5C22544A-7EE6-4342-B048-85BDC9FD1C3A}</a:tableStyleId>
              </a:tblPr>
              <a:tblGrid>
                <a:gridCol w="3199924"/>
                <a:gridCol w="3199924"/>
              </a:tblGrid>
              <a:tr h="342900">
                <a:tc>
                  <a:txBody>
                    <a:bodyPr/>
                    <a:lstStyle/>
                    <a:p>
                      <a:pPr>
                        <a:buNone/>
                      </a:pPr>
                      <a:r>
                        <a:rPr lang="zh-CN" altLang="en-US" sz="1800">
                          <a:solidFill>
                            <a:schemeClr val="tx1"/>
                          </a:solidFill>
                          <a:latin typeface="宋体" panose="02010600030101010101" pitchFamily="2" charset="-122"/>
                          <a:ea typeface="宋体" panose="02010600030101010101" pitchFamily="2" charset="-122"/>
                        </a:rPr>
                        <a:t>从图像角度</a:t>
                      </a: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lstStyle/>
                    <a:p>
                      <a:pPr>
                        <a:buNone/>
                      </a:pPr>
                      <a:r>
                        <a:rPr lang="zh-CN" altLang="en-US" sz="1800">
                          <a:solidFill>
                            <a:schemeClr val="tx1"/>
                          </a:solidFill>
                          <a:latin typeface="宋体" panose="02010600030101010101" pitchFamily="2" charset="-122"/>
                          <a:ea typeface="宋体" panose="02010600030101010101" pitchFamily="2" charset="-122"/>
                        </a:rPr>
                        <a:t>从装置图角度</a:t>
                      </a: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r>
              <a:tr h="2468880">
                <a:tc>
                  <a:txBody>
                    <a:bodyPr/>
                    <a:lstStyle/>
                    <a:p>
                      <a:pPr>
                        <a:buNone/>
                      </a:pPr>
                      <a:endParaRPr lang="zh-CN" altLang="en-US" sz="1400"/>
                    </a:p>
                    <a:p>
                      <a:pPr>
                        <a:buNone/>
                      </a:pPr>
                      <a:endParaRPr lang="zh-CN" altLang="en-US" sz="1400"/>
                    </a:p>
                    <a:p>
                      <a:pPr>
                        <a:buNone/>
                      </a:pPr>
                      <a:endParaRPr lang="zh-CN" altLang="en-US" sz="1400"/>
                    </a:p>
                    <a:p>
                      <a:pPr>
                        <a:buNone/>
                      </a:pPr>
                      <a:endParaRPr lang="zh-CN" altLang="en-US" sz="1400"/>
                    </a:p>
                    <a:p>
                      <a:pPr>
                        <a:buNone/>
                      </a:pPr>
                      <a:endParaRPr lang="zh-CN" altLang="en-US" sz="1400"/>
                    </a:p>
                    <a:p>
                      <a:pPr>
                        <a:buNone/>
                      </a:pPr>
                      <a:endParaRPr lang="zh-CN" altLang="en-US" sz="1400"/>
                    </a:p>
                    <a:p>
                      <a:pPr>
                        <a:buNone/>
                      </a:pPr>
                      <a:endParaRPr lang="zh-CN" altLang="en-US" sz="1400"/>
                    </a:p>
                    <a:p>
                      <a:pPr>
                        <a:buNone/>
                      </a:pPr>
                      <a:endParaRPr lang="zh-CN" altLang="en-US" sz="1400"/>
                    </a:p>
                    <a:p>
                      <a:pPr>
                        <a:buNone/>
                      </a:pPr>
                      <a:endParaRPr lang="zh-CN" altLang="en-US" sz="1400"/>
                    </a:p>
                    <a:p>
                      <a:pPr>
                        <a:buNone/>
                      </a:pPr>
                      <a:r>
                        <a:rPr lang="zh-CN" sz="1800">
                          <a:latin typeface="宋体" panose="02010600030101010101" pitchFamily="2" charset="-122"/>
                          <a:ea typeface="宋体" panose="02010600030101010101" pitchFamily="2" charset="-122"/>
                          <a:cs typeface="宋体" panose="02010600030101010101" pitchFamily="2" charset="-122"/>
                          <a:sym typeface="+mn-ea"/>
                        </a:rPr>
                        <a:t>【注意】图像中纵坐标代表的是</a:t>
                      </a:r>
                      <a:r>
                        <a:rPr lang="zh-CN" sz="1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体积比</a:t>
                      </a:r>
                      <a:r>
                        <a:rPr lang="zh-CN" sz="1800">
                          <a:latin typeface="宋体" panose="02010600030101010101" pitchFamily="2" charset="-122"/>
                          <a:ea typeface="宋体" panose="02010600030101010101" pitchFamily="2" charset="-122"/>
                          <a:cs typeface="宋体" panose="02010600030101010101" pitchFamily="2" charset="-122"/>
                          <a:sym typeface="+mn-ea"/>
                        </a:rPr>
                        <a:t>不是质量比。</a:t>
                      </a:r>
                      <a:endParaRPr lang="zh-CN" altLang="en-US" sz="1400"/>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lstStyle/>
                    <a:p>
                      <a:pPr>
                        <a:buNone/>
                      </a:pPr>
                      <a:endParaRPr lang="zh-CN" altLang="en-US" sz="1400"/>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r>
            </a:tbl>
          </a:graphicData>
        </a:graphic>
      </p:graphicFrame>
      <p:pic>
        <p:nvPicPr>
          <p:cNvPr id="6" name="图片 1" descr="http://www.zxxk.com"/>
          <p:cNvPicPr>
            <a:picLocks noChangeAspect="1"/>
          </p:cNvPicPr>
          <p:nvPr/>
        </p:nvPicPr>
        <p:blipFill>
          <a:blip r:embed="rId3"/>
          <a:stretch>
            <a:fillRect/>
          </a:stretch>
        </p:blipFill>
        <p:spPr>
          <a:xfrm>
            <a:off x="1338263" y="2305527"/>
            <a:ext cx="2093119" cy="1802606"/>
          </a:xfrm>
          <a:prstGeom prst="rect">
            <a:avLst/>
          </a:prstGeom>
          <a:noFill/>
          <a:ln>
            <a:noFill/>
          </a:ln>
        </p:spPr>
      </p:pic>
      <p:pic>
        <p:nvPicPr>
          <p:cNvPr id="9" name="图片 8"/>
          <p:cNvPicPr/>
          <p:nvPr/>
        </p:nvPicPr>
        <p:blipFill>
          <a:blip r:embed="rId4"/>
          <a:stretch>
            <a:fillRect/>
          </a:stretch>
        </p:blipFill>
        <p:spPr>
          <a:xfrm>
            <a:off x="4305777" y="2305526"/>
            <a:ext cx="1354931" cy="2268379"/>
          </a:xfrm>
          <a:prstGeom prst="rect">
            <a:avLst/>
          </a:prstGeom>
          <a:noFill/>
          <a:ln w="9525">
            <a:noFill/>
          </a:ln>
        </p:spPr>
      </p:pic>
      <p:sp>
        <p:nvSpPr>
          <p:cNvPr id="10" name="椭圆 9"/>
          <p:cNvSpPr/>
          <p:nvPr/>
        </p:nvSpPr>
        <p:spPr>
          <a:xfrm>
            <a:off x="4371499" y="2967038"/>
            <a:ext cx="447675" cy="342900"/>
          </a:xfrm>
          <a:prstGeom prst="ellipse">
            <a:avLst/>
          </a:prstGeom>
          <a:noFill/>
          <a:ln w="285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11" name="椭圆 10"/>
          <p:cNvSpPr/>
          <p:nvPr/>
        </p:nvSpPr>
        <p:spPr>
          <a:xfrm>
            <a:off x="4990624" y="3035617"/>
            <a:ext cx="447675" cy="342900"/>
          </a:xfrm>
          <a:prstGeom prst="ellipse">
            <a:avLst/>
          </a:prstGeom>
          <a:noFill/>
          <a:ln w="285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cxnSp>
        <p:nvCxnSpPr>
          <p:cNvPr id="12" name="直接连接符 11"/>
          <p:cNvCxnSpPr>
            <a:stCxn id="10" idx="7"/>
          </p:cNvCxnSpPr>
          <p:nvPr/>
        </p:nvCxnSpPr>
        <p:spPr>
          <a:xfrm flipV="1">
            <a:off x="4753451" y="2662238"/>
            <a:ext cx="903923" cy="354806"/>
          </a:xfrm>
          <a:prstGeom prst="line">
            <a:avLst/>
          </a:prstGeom>
          <a:ln w="28575" cmpd="sng">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13" name="文本框 12"/>
          <p:cNvSpPr txBox="1"/>
          <p:nvPr/>
        </p:nvSpPr>
        <p:spPr>
          <a:xfrm>
            <a:off x="5865495" y="2967038"/>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氢气</a:t>
            </a:r>
          </a:p>
        </p:txBody>
      </p:sp>
      <p:sp>
        <p:nvSpPr>
          <p:cNvPr id="14" name="文本框 13"/>
          <p:cNvSpPr txBox="1"/>
          <p:nvPr/>
        </p:nvSpPr>
        <p:spPr>
          <a:xfrm>
            <a:off x="5657374" y="2519363"/>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氧气</a:t>
            </a:r>
          </a:p>
        </p:txBody>
      </p:sp>
      <p:cxnSp>
        <p:nvCxnSpPr>
          <p:cNvPr id="15" name="直接连接符 14"/>
          <p:cNvCxnSpPr>
            <a:stCxn id="11" idx="7"/>
            <a:endCxn id="13" idx="1"/>
          </p:cNvCxnSpPr>
          <p:nvPr/>
        </p:nvCxnSpPr>
        <p:spPr>
          <a:xfrm>
            <a:off x="5372739" y="3085834"/>
            <a:ext cx="492756" cy="54329"/>
          </a:xfrm>
          <a:prstGeom prst="line">
            <a:avLst/>
          </a:prstGeom>
          <a:ln w="28575" cmpd="sng">
            <a:solidFill>
              <a:srgbClr val="FF0000"/>
            </a:solidFill>
            <a:prstDash val="soli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328769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par>
                                <p:cTn id="11" presetID="16" presetClass="entr" presetSubtype="21"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par>
                    <p:cTn id="14" fill="hold" nodeType="clickPar">
                      <p:stCondLst>
                        <p:cond delay="indefinite"/>
                      </p:stCondLst>
                      <p:childTnLst>
                        <p:par>
                          <p:cTn id="15" fill="hold" nodeType="afterGroup">
                            <p:stCondLst>
                              <p:cond delay="0"/>
                            </p:stCondLst>
                            <p:childTnLst>
                              <p:par>
                                <p:cTn id="16" presetID="16" presetClass="entr" presetSubtype="21" fill="hold"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arn(inVertical)">
                                      <p:cBhvr>
                                        <p:cTn id="18" dur="500"/>
                                        <p:tgtEl>
                                          <p:spTgt spid="9"/>
                                        </p:tgtEl>
                                      </p:cBhvr>
                                    </p:animEffect>
                                  </p:childTnLst>
                                </p:cTn>
                              </p:par>
                            </p:childTnLst>
                          </p:cTn>
                        </p:par>
                      </p:childTnLst>
                    </p:cTn>
                  </p:par>
                  <p:par>
                    <p:cTn id="19" fill="hold" nodeType="clickPar">
                      <p:stCondLst>
                        <p:cond delay="indefinite"/>
                      </p:stCondLst>
                      <p:childTnLst>
                        <p:par>
                          <p:cTn id="20" fill="hold" nodeType="afterGroup">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arn(inVertical)">
                                      <p:cBhvr>
                                        <p:cTn id="23" dur="500"/>
                                        <p:tgtEl>
                                          <p:spTgt spid="10"/>
                                        </p:tgtEl>
                                      </p:cBhvr>
                                    </p:animEffect>
                                  </p:childTnLst>
                                </p:cTn>
                              </p:par>
                              <p:par>
                                <p:cTn id="24" presetID="16" presetClass="entr" presetSubtype="21" fill="hold"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barn(inVertical)">
                                      <p:cBhvr>
                                        <p:cTn id="26" dur="500"/>
                                        <p:tgtEl>
                                          <p:spTgt spid="12"/>
                                        </p:tgtEl>
                                      </p:cBhvr>
                                    </p:animEffect>
                                  </p:childTnLst>
                                </p:cTn>
                              </p:par>
                              <p:par>
                                <p:cTn id="27" presetID="16" presetClass="entr" presetSubtype="21"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barn(inVertical)">
                                      <p:cBhvr>
                                        <p:cTn id="29" dur="500"/>
                                        <p:tgtEl>
                                          <p:spTgt spid="14"/>
                                        </p:tgtEl>
                                      </p:cBhvr>
                                    </p:animEffect>
                                  </p:childTnLst>
                                </p:cTn>
                              </p:par>
                            </p:childTnLst>
                          </p:cTn>
                        </p:par>
                      </p:childTnLst>
                    </p:cTn>
                  </p:par>
                  <p:par>
                    <p:cTn id="30" fill="hold" nodeType="clickPar">
                      <p:stCondLst>
                        <p:cond delay="indefinite"/>
                      </p:stCondLst>
                      <p:childTnLst>
                        <p:par>
                          <p:cTn id="31" fill="hold" nodeType="afterGroup">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arn(inVertical)">
                                      <p:cBhvr>
                                        <p:cTn id="34" dur="500"/>
                                        <p:tgtEl>
                                          <p:spTgt spid="11"/>
                                        </p:tgtEl>
                                      </p:cBhvr>
                                    </p:animEffect>
                                  </p:childTnLst>
                                </p:cTn>
                              </p:par>
                              <p:par>
                                <p:cTn id="35" presetID="16" presetClass="entr" presetSubtype="21" fill="hold" nodeType="with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barn(inVertical)">
                                      <p:cBhvr>
                                        <p:cTn id="37" dur="500"/>
                                        <p:tgtEl>
                                          <p:spTgt spid="15"/>
                                        </p:tgtEl>
                                      </p:cBhvr>
                                    </p:animEffect>
                                  </p:childTnLst>
                                </p:cTn>
                              </p:par>
                              <p:par>
                                <p:cTn id="38" presetID="16" presetClass="entr" presetSubtype="21" fill="hold" grpId="0" nodeType="with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barn(inVertical)">
                                      <p:cBhvr>
                                        <p:cTn id="4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animBg="1"/>
      <p:bldP spid="11" grpId="0" animBg="1"/>
      <p:bldP spid="13" grpId="0"/>
      <p:bldP spid="14"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难点突破</a:t>
            </a:r>
          </a:p>
        </p:txBody>
      </p:sp>
      <p:sp>
        <p:nvSpPr>
          <p:cNvPr id="104" name="文本框 103"/>
          <p:cNvSpPr txBox="1"/>
          <p:nvPr/>
        </p:nvSpPr>
        <p:spPr>
          <a:xfrm>
            <a:off x="247650" y="423863"/>
            <a:ext cx="8505349" cy="488156"/>
          </a:xfrm>
          <a:prstGeom prst="rect">
            <a:avLst/>
          </a:prstGeom>
          <a:noFill/>
          <a:ln w="9525">
            <a:noFill/>
          </a:ln>
        </p:spPr>
        <p:txBody>
          <a:bodyPr wrap="square" lIns="68580" tIns="34290" rIns="68580" bIns="34290">
            <a:spAutoFit/>
          </a:bodyPr>
          <a:lstStyle/>
          <a:p>
            <a:pPr marL="130016" indent="-130016">
              <a:lnSpc>
                <a:spcPct val="130000"/>
              </a:lnSpc>
            </a:pP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典型剖析</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小乐用电解水的实验探究水的组成，回答问题：</a:t>
            </a:r>
          </a:p>
        </p:txBody>
      </p:sp>
      <p:pic>
        <p:nvPicPr>
          <p:cNvPr id="3" name="图片 2"/>
          <p:cNvPicPr/>
          <p:nvPr/>
        </p:nvPicPr>
        <p:blipFill>
          <a:blip r:embed="rId2"/>
          <a:stretch>
            <a:fillRect/>
          </a:stretch>
        </p:blipFill>
        <p:spPr>
          <a:xfrm>
            <a:off x="400050" y="912019"/>
            <a:ext cx="4269105" cy="2286000"/>
          </a:xfrm>
          <a:prstGeom prst="rect">
            <a:avLst/>
          </a:prstGeom>
          <a:noFill/>
          <a:ln w="9525">
            <a:noFill/>
          </a:ln>
        </p:spPr>
      </p:pic>
      <p:sp>
        <p:nvSpPr>
          <p:cNvPr id="105" name="文本框 104"/>
          <p:cNvSpPr txBox="1"/>
          <p:nvPr/>
        </p:nvSpPr>
        <p:spPr>
          <a:xfrm>
            <a:off x="319088" y="3198019"/>
            <a:ext cx="8505349" cy="1869743"/>
          </a:xfrm>
          <a:prstGeom prst="rect">
            <a:avLst/>
          </a:prstGeom>
          <a:noFill/>
          <a:ln w="9525">
            <a:noFill/>
          </a:ln>
        </p:spPr>
        <p:txBody>
          <a:bodyPr wrap="square" lIns="68580" tIns="34290" rIns="68580" bIns="34290">
            <a:spAutoFit/>
          </a:bodyPr>
          <a:lstStyle/>
          <a:p>
            <a:pPr>
              <a:lnSpc>
                <a:spcPct val="130000"/>
              </a:lnSpc>
            </a:pPr>
            <a:r>
              <a:rPr lang="en-US" altLang="zh-CN">
                <a:latin typeface="宋体" panose="02010600030101010101" pitchFamily="2" charset="-122"/>
                <a:ea typeface="宋体" panose="02010600030101010101" pitchFamily="2" charset="-122"/>
                <a:cs typeface="宋体" panose="02010600030101010101" pitchFamily="2" charset="-122"/>
                <a:sym typeface="+mn-ea"/>
              </a:rPr>
              <a:t>   </a:t>
            </a:r>
            <a:r>
              <a:rPr lang="zh-CN" altLang="en-US">
                <a:latin typeface="宋体" panose="02010600030101010101" pitchFamily="2" charset="-122"/>
                <a:ea typeface="宋体" panose="02010600030101010101" pitchFamily="2" charset="-122"/>
                <a:cs typeface="宋体" panose="02010600030101010101" pitchFamily="2" charset="-122"/>
                <a:sym typeface="+mn-ea"/>
              </a:rPr>
              <a:t>是</a:t>
            </a:r>
            <a:r>
              <a:rPr lang="zh-CN" altLang="en-US"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a:latin typeface="宋体" panose="02010600030101010101" pitchFamily="2" charset="-122"/>
                <a:ea typeface="宋体" panose="02010600030101010101" pitchFamily="2" charset="-122"/>
                <a:cs typeface="宋体" panose="02010600030101010101" pitchFamily="2" charset="-122"/>
                <a:sym typeface="+mn-ea"/>
              </a:rPr>
              <a:t>。</a:t>
            </a:r>
          </a:p>
          <a:p>
            <a:pPr>
              <a:lnSpc>
                <a:spcPct val="130000"/>
              </a:lnSpc>
            </a:pPr>
            <a:r>
              <a:rPr lang="zh-CN" altLang="en-US">
                <a:latin typeface="宋体" panose="02010600030101010101" pitchFamily="2" charset="-122"/>
                <a:ea typeface="宋体" panose="02010600030101010101" pitchFamily="2" charset="-122"/>
                <a:cs typeface="宋体" panose="02010600030101010101" pitchFamily="2" charset="-122"/>
              </a:rPr>
              <a:t>（</a:t>
            </a:r>
            <a:r>
              <a:rPr lang="en-US">
                <a:latin typeface="宋体" panose="02010600030101010101" pitchFamily="2" charset="-122"/>
                <a:ea typeface="宋体" panose="02010600030101010101" pitchFamily="2" charset="-122"/>
                <a:cs typeface="宋体" panose="02010600030101010101" pitchFamily="2" charset="-122"/>
              </a:rPr>
              <a:t>2</a:t>
            </a:r>
            <a:r>
              <a:rPr lang="zh-CN" altLang="en-US">
                <a:latin typeface="宋体" panose="02010600030101010101" pitchFamily="2" charset="-122"/>
                <a:ea typeface="宋体" panose="02010600030101010101" pitchFamily="2" charset="-122"/>
                <a:cs typeface="宋体" panose="02010600030101010101" pitchFamily="2" charset="-122"/>
              </a:rPr>
              <a:t>）图乙是电解水的微观示意图，其中</a:t>
            </a:r>
            <a:r>
              <a:rPr lang="en-US">
                <a:latin typeface="宋体" panose="02010600030101010101" pitchFamily="2" charset="-122"/>
                <a:ea typeface="宋体" panose="02010600030101010101" pitchFamily="2" charset="-122"/>
                <a:cs typeface="宋体" panose="02010600030101010101" pitchFamily="2" charset="-122"/>
              </a:rPr>
              <a:t>①②③</a:t>
            </a:r>
            <a:r>
              <a:rPr lang="zh-CN" altLang="en-US">
                <a:latin typeface="宋体" panose="02010600030101010101" pitchFamily="2" charset="-122"/>
                <a:ea typeface="宋体" panose="02010600030101010101" pitchFamily="2" charset="-122"/>
                <a:cs typeface="宋体" panose="02010600030101010101" pitchFamily="2" charset="-122"/>
              </a:rPr>
              <a:t>的正确的顺序是</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a:t>
            </a:r>
            <a:r>
              <a:rPr lang="en-US">
                <a:latin typeface="宋体" panose="02010600030101010101" pitchFamily="2" charset="-122"/>
                <a:ea typeface="宋体" panose="02010600030101010101" pitchFamily="2" charset="-122"/>
                <a:cs typeface="宋体" panose="02010600030101010101" pitchFamily="2" charset="-122"/>
              </a:rPr>
              <a:t>3</a:t>
            </a:r>
            <a:r>
              <a:rPr lang="zh-CN" altLang="en-US">
                <a:latin typeface="宋体" panose="02010600030101010101" pitchFamily="2" charset="-122"/>
                <a:ea typeface="宋体" panose="02010600030101010101" pitchFamily="2" charset="-122"/>
                <a:cs typeface="宋体" panose="02010600030101010101" pitchFamily="2" charset="-122"/>
              </a:rPr>
              <a:t>）查阅资料得知“同温同压下，气体的体积比等于气体的分子个数比”。则该实验中能够说明“水分子中氢、氧原子个数比为</a:t>
            </a:r>
            <a:r>
              <a:rPr lang="en-US">
                <a:latin typeface="宋体" panose="02010600030101010101" pitchFamily="2" charset="-122"/>
                <a:ea typeface="宋体" panose="02010600030101010101" pitchFamily="2" charset="-122"/>
                <a:cs typeface="宋体" panose="02010600030101010101" pitchFamily="2" charset="-122"/>
              </a:rPr>
              <a:t>2</a:t>
            </a:r>
            <a:r>
              <a:rPr lang="zh-CN" altLang="en-US">
                <a:latin typeface="宋体" panose="02010600030101010101" pitchFamily="2" charset="-122"/>
                <a:ea typeface="宋体" panose="02010600030101010101" pitchFamily="2" charset="-122"/>
                <a:cs typeface="宋体" panose="02010600030101010101" pitchFamily="2" charset="-122"/>
              </a:rPr>
              <a:t>：</a:t>
            </a:r>
            <a:r>
              <a:rPr lang="en-US">
                <a:latin typeface="宋体" panose="02010600030101010101" pitchFamily="2" charset="-122"/>
                <a:ea typeface="宋体" panose="02010600030101010101" pitchFamily="2" charset="-122"/>
                <a:cs typeface="宋体" panose="02010600030101010101" pitchFamily="2" charset="-122"/>
              </a:rPr>
              <a:t>1</a:t>
            </a:r>
            <a:r>
              <a:rPr lang="zh-CN" altLang="en-US">
                <a:latin typeface="宋体" panose="02010600030101010101" pitchFamily="2" charset="-122"/>
                <a:ea typeface="宋体" panose="02010600030101010101" pitchFamily="2" charset="-122"/>
                <a:cs typeface="宋体" panose="02010600030101010101" pitchFamily="2" charset="-122"/>
              </a:rPr>
              <a:t>”的实验现象是</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
</a:t>
            </a:r>
          </a:p>
        </p:txBody>
      </p:sp>
      <p:sp>
        <p:nvSpPr>
          <p:cNvPr id="4" name="文本框 3"/>
          <p:cNvSpPr txBox="1"/>
          <p:nvPr/>
        </p:nvSpPr>
        <p:spPr>
          <a:xfrm>
            <a:off x="5057299" y="912019"/>
            <a:ext cx="3695700" cy="2226469"/>
          </a:xfrm>
          <a:prstGeom prst="rect">
            <a:avLst/>
          </a:prstGeom>
          <a:noFill/>
        </p:spPr>
        <p:txBody>
          <a:bodyPr wrap="square" lIns="68580" tIns="34290" rIns="68580" bIns="34290" rtlCol="0" anchor="t">
            <a:spAutoFit/>
          </a:bodyPr>
          <a:lstStyle/>
          <a:p>
            <a:pPr fontAlgn="auto">
              <a:lnSpc>
                <a:spcPct val="130000"/>
              </a:lnSpc>
            </a:pPr>
            <a:r>
              <a:rPr lang="zh-CN" altLang="en-US">
                <a:latin typeface="宋体" panose="02010600030101010101" pitchFamily="2" charset="-122"/>
                <a:ea typeface="宋体" panose="02010600030101010101" pitchFamily="2" charset="-122"/>
                <a:cs typeface="宋体" panose="02010600030101010101" pitchFamily="2" charset="-122"/>
                <a:sym typeface="+mn-ea"/>
              </a:rPr>
              <a:t>（</a:t>
            </a:r>
            <a:r>
              <a:rPr lang="en-US">
                <a:latin typeface="宋体" panose="02010600030101010101" pitchFamily="2" charset="-122"/>
                <a:ea typeface="宋体" panose="02010600030101010101" pitchFamily="2" charset="-122"/>
                <a:cs typeface="宋体" panose="02010600030101010101" pitchFamily="2" charset="-122"/>
                <a:sym typeface="+mn-ea"/>
              </a:rPr>
              <a:t>1</a:t>
            </a:r>
            <a:r>
              <a:rPr lang="zh-CN" altLang="en-US">
                <a:latin typeface="宋体" panose="02010600030101010101" pitchFamily="2" charset="-122"/>
                <a:ea typeface="宋体" panose="02010600030101010101" pitchFamily="2" charset="-122"/>
                <a:cs typeface="宋体" panose="02010600030101010101" pitchFamily="2" charset="-122"/>
                <a:sym typeface="+mn-ea"/>
              </a:rPr>
              <a:t>）图甲是电解水的实验装置，在水电解器的玻璃管里注满水后，接通</a:t>
            </a:r>
            <a:r>
              <a:rPr lang="zh-CN" altLang="en-US"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a:latin typeface="宋体" panose="02010600030101010101" pitchFamily="2" charset="-122"/>
                <a:ea typeface="宋体" panose="02010600030101010101" pitchFamily="2" charset="-122"/>
                <a:cs typeface="宋体" panose="02010600030101010101" pitchFamily="2" charset="-122"/>
                <a:sym typeface="+mn-ea"/>
              </a:rPr>
              <a:t>（选填“直流电”或“交流电”）；等</a:t>
            </a:r>
            <a:r>
              <a:rPr lang="en-US">
                <a:latin typeface="宋体" panose="02010600030101010101" pitchFamily="2" charset="-122"/>
                <a:ea typeface="宋体" panose="02010600030101010101" pitchFamily="2" charset="-122"/>
                <a:cs typeface="宋体" panose="02010600030101010101" pitchFamily="2" charset="-122"/>
                <a:sym typeface="+mn-ea"/>
              </a:rPr>
              <a:t>a</a:t>
            </a:r>
            <a:r>
              <a:rPr lang="zh-CN" altLang="en-US">
                <a:latin typeface="宋体" panose="02010600030101010101" pitchFamily="2" charset="-122"/>
                <a:ea typeface="宋体" panose="02010600030101010101" pitchFamily="2" charset="-122"/>
                <a:cs typeface="宋体" panose="02010600030101010101" pitchFamily="2" charset="-122"/>
                <a:sym typeface="+mn-ea"/>
              </a:rPr>
              <a:t>、</a:t>
            </a:r>
            <a:r>
              <a:rPr lang="en-US">
                <a:latin typeface="宋体" panose="02010600030101010101" pitchFamily="2" charset="-122"/>
                <a:ea typeface="宋体" panose="02010600030101010101" pitchFamily="2" charset="-122"/>
                <a:cs typeface="宋体" panose="02010600030101010101" pitchFamily="2" charset="-122"/>
                <a:sym typeface="+mn-ea"/>
              </a:rPr>
              <a:t>b</a:t>
            </a:r>
            <a:r>
              <a:rPr lang="zh-CN" altLang="en-US">
                <a:latin typeface="宋体" panose="02010600030101010101" pitchFamily="2" charset="-122"/>
                <a:ea typeface="宋体" panose="02010600030101010101" pitchFamily="2" charset="-122"/>
                <a:cs typeface="宋体" panose="02010600030101010101" pitchFamily="2" charset="-122"/>
                <a:sym typeface="+mn-ea"/>
              </a:rPr>
              <a:t>玻璃管内收集到一定体积的气体后关闭电源。若要检验</a:t>
            </a:r>
            <a:r>
              <a:rPr lang="en-US">
                <a:latin typeface="宋体" panose="02010600030101010101" pitchFamily="2" charset="-122"/>
                <a:ea typeface="宋体" panose="02010600030101010101" pitchFamily="2" charset="-122"/>
                <a:cs typeface="宋体" panose="02010600030101010101" pitchFamily="2" charset="-122"/>
                <a:sym typeface="+mn-ea"/>
              </a:rPr>
              <a:t>b</a:t>
            </a:r>
            <a:r>
              <a:rPr lang="zh-CN" altLang="en-US">
                <a:latin typeface="宋体" panose="02010600030101010101" pitchFamily="2" charset="-122"/>
                <a:ea typeface="宋体" panose="02010600030101010101" pitchFamily="2" charset="-122"/>
                <a:cs typeface="宋体" panose="02010600030101010101" pitchFamily="2" charset="-122"/>
                <a:sym typeface="+mn-ea"/>
              </a:rPr>
              <a:t>玻璃管中的气体，其操作</a:t>
            </a:r>
            <a:endParaRPr lang="zh-CN" altLang="en-US"/>
          </a:p>
        </p:txBody>
      </p:sp>
      <p:sp>
        <p:nvSpPr>
          <p:cNvPr id="5" name="文本框 4"/>
          <p:cNvSpPr txBox="1"/>
          <p:nvPr/>
        </p:nvSpPr>
        <p:spPr>
          <a:xfrm>
            <a:off x="5398770" y="1633538"/>
            <a:ext cx="835806"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直流电</a:t>
            </a:r>
          </a:p>
        </p:txBody>
      </p:sp>
      <p:sp>
        <p:nvSpPr>
          <p:cNvPr id="6" name="文本框 5"/>
          <p:cNvSpPr txBox="1"/>
          <p:nvPr/>
        </p:nvSpPr>
        <p:spPr>
          <a:xfrm>
            <a:off x="958215" y="3198019"/>
            <a:ext cx="4322337"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用火点燃，气体能燃烧，生成淡蓝色火焰</a:t>
            </a:r>
          </a:p>
        </p:txBody>
      </p:sp>
      <p:sp>
        <p:nvSpPr>
          <p:cNvPr id="7" name="文本框 6"/>
          <p:cNvSpPr txBox="1"/>
          <p:nvPr/>
        </p:nvSpPr>
        <p:spPr>
          <a:xfrm>
            <a:off x="6713220" y="3605213"/>
            <a:ext cx="835806"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②③①</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8" name="文本框 7"/>
          <p:cNvSpPr txBox="1"/>
          <p:nvPr/>
        </p:nvSpPr>
        <p:spPr>
          <a:xfrm>
            <a:off x="5227320" y="4705351"/>
            <a:ext cx="3860672"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产生的</a:t>
            </a:r>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管和</a:t>
            </a:r>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b</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管的气体体积比为</a:t>
            </a:r>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2</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1</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Tree>
    <p:extLst>
      <p:ext uri="{BB962C8B-B14F-4D97-AF65-F5344CB8AC3E}">
        <p14:creationId xmlns:p14="http://schemas.microsoft.com/office/powerpoint/2010/main" val="390135408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难点突破</a:t>
            </a:r>
          </a:p>
        </p:txBody>
      </p:sp>
      <p:sp>
        <p:nvSpPr>
          <p:cNvPr id="12" name="Rectangle 1"/>
          <p:cNvSpPr>
            <a:spLocks noChangeArrowheads="1"/>
          </p:cNvSpPr>
          <p:nvPr/>
        </p:nvSpPr>
        <p:spPr bwMode="auto">
          <a:xfrm>
            <a:off x="192881" y="456970"/>
            <a:ext cx="5014834" cy="392415"/>
          </a:xfrm>
          <a:prstGeom prst="rect">
            <a:avLst/>
          </a:prstGeom>
          <a:noFill/>
          <a:ln w="9525">
            <a:noFill/>
            <a:miter lim="800000"/>
          </a:ln>
          <a:effectLst/>
        </p:spPr>
        <p:txBody>
          <a:bodyPr wrap="none" lIns="68580" tIns="34290" rIns="68580" bIns="34290" anchor="ctr">
            <a:spAutoFit/>
          </a:bodyPr>
          <a:lstStyle>
            <a:lvl1pPr indent="266700">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r>
              <a:rPr lang="zh-CN" altLang="en-US" sz="2100" b="1">
                <a:solidFill>
                  <a:srgbClr val="FF0000"/>
                </a:solidFill>
                <a:latin typeface="宋体" panose="02010600030101010101" pitchFamily="2" charset="-122"/>
                <a:cs typeface="Times New Roman" panose="02020603050405020304" charset="0"/>
              </a:rPr>
              <a:t>难点二  从微观角度理解物质的分类　</a:t>
            </a:r>
            <a:endParaRPr lang="zh-CN" altLang="en-US" sz="2100" b="1">
              <a:solidFill>
                <a:srgbClr val="FF0000"/>
              </a:solidFill>
              <a:latin typeface="宋体" panose="02010600030101010101" pitchFamily="2" charset="-122"/>
              <a:cs typeface="Times New Roman" panose="02020603050405020304"/>
            </a:endParaRPr>
          </a:p>
        </p:txBody>
      </p:sp>
      <p:sp>
        <p:nvSpPr>
          <p:cNvPr id="5" name="文本框 4"/>
          <p:cNvSpPr txBox="1"/>
          <p:nvPr/>
        </p:nvSpPr>
        <p:spPr>
          <a:xfrm>
            <a:off x="267176" y="772954"/>
            <a:ext cx="1763944" cy="553998"/>
          </a:xfrm>
          <a:prstGeom prst="rect">
            <a:avLst/>
          </a:prstGeom>
          <a:noFill/>
        </p:spPr>
        <p:txBody>
          <a:bodyPr wrap="none" lIns="68580" tIns="34290" rIns="68580" bIns="34290" rtlCol="0" anchor="t">
            <a:spAutoFit/>
          </a:bodyPr>
          <a:lstStyle/>
          <a:p>
            <a:pPr fontAlgn="auto">
              <a:lnSpc>
                <a:spcPct val="150000"/>
              </a:lnSpc>
            </a:pPr>
            <a:r>
              <a:rPr lang="en-US" altLang="zh-CN" sz="2100" b="1">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b="1">
                <a:latin typeface="宋体" panose="02010600030101010101" pitchFamily="2" charset="-122"/>
                <a:ea typeface="宋体" panose="02010600030101010101" pitchFamily="2" charset="-122"/>
                <a:cs typeface="宋体" panose="02010600030101010101" pitchFamily="2" charset="-122"/>
                <a:sym typeface="+mn-ea"/>
              </a:rPr>
              <a:t>难点梳理</a:t>
            </a:r>
            <a:r>
              <a:rPr lang="en-US" altLang="zh-CN" sz="2100" b="1">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2100" b="1">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8437" name="Text Box 10"/>
          <p:cNvSpPr txBox="1"/>
          <p:nvPr/>
        </p:nvSpPr>
        <p:spPr>
          <a:xfrm>
            <a:off x="475774" y="2221706"/>
            <a:ext cx="770573" cy="391478"/>
          </a:xfrm>
          <a:prstGeom prst="rect">
            <a:avLst/>
          </a:prstGeom>
          <a:solidFill>
            <a:schemeClr val="accent6">
              <a:lumMod val="60000"/>
              <a:lumOff val="40000"/>
            </a:schemeClr>
          </a:solidFill>
          <a:ln w="9525">
            <a:noFill/>
          </a:ln>
        </p:spPr>
        <p:txBody>
          <a:bodyPr wrap="square" lIns="68580" tIns="34290" rIns="68580" bIns="34290">
            <a:spAutoFit/>
          </a:bodyPr>
          <a:lstStyle/>
          <a:p>
            <a:r>
              <a:rPr lang="zh-CN" altLang="en-US" sz="2100" b="1">
                <a:latin typeface="宋体" panose="02010600030101010101" pitchFamily="2" charset="-122"/>
                <a:ea typeface="宋体" panose="02010600030101010101" pitchFamily="2" charset="-122"/>
              </a:rPr>
              <a:t>物质</a:t>
            </a:r>
          </a:p>
        </p:txBody>
      </p:sp>
      <p:sp>
        <p:nvSpPr>
          <p:cNvPr id="98315" name="AutoShape 11"/>
          <p:cNvSpPr/>
          <p:nvPr/>
        </p:nvSpPr>
        <p:spPr>
          <a:xfrm>
            <a:off x="1313498" y="1586866"/>
            <a:ext cx="235744" cy="1661636"/>
          </a:xfrm>
          <a:prstGeom prst="leftBrace">
            <a:avLst>
              <a:gd name="adj1" fmla="val 40045"/>
              <a:gd name="adj2" fmla="val 50000"/>
            </a:avLst>
          </a:prstGeom>
          <a:noFill/>
          <a:ln w="19050" cap="flat" cmpd="sng">
            <a:solidFill>
              <a:schemeClr val="tx1"/>
            </a:solidFill>
            <a:prstDash val="solid"/>
            <a:headEnd type="none" w="med" len="med"/>
            <a:tailEnd type="none" w="med" len="med"/>
          </a:ln>
        </p:spPr>
        <p:txBody>
          <a:bodyPr wrap="none" lIns="68580" tIns="34290" rIns="68580" bIns="34290" anchor="ctr"/>
          <a:lstStyle/>
          <a:p>
            <a:endParaRPr lang="zh-CN" altLang="en-US" sz="2100">
              <a:latin typeface="宋体" panose="02010600030101010101" pitchFamily="2" charset="-122"/>
              <a:ea typeface="宋体" panose="02010600030101010101" pitchFamily="2" charset="-122"/>
            </a:endParaRPr>
          </a:p>
        </p:txBody>
      </p:sp>
      <p:sp>
        <p:nvSpPr>
          <p:cNvPr id="98316" name="AutoShape 12"/>
          <p:cNvSpPr/>
          <p:nvPr/>
        </p:nvSpPr>
        <p:spPr>
          <a:xfrm>
            <a:off x="2856072" y="2495550"/>
            <a:ext cx="234791" cy="1432084"/>
          </a:xfrm>
          <a:prstGeom prst="leftBrace">
            <a:avLst>
              <a:gd name="adj1" fmla="val 32596"/>
              <a:gd name="adj2" fmla="val 50000"/>
            </a:avLst>
          </a:prstGeom>
          <a:noFill/>
          <a:ln w="19050" cap="flat" cmpd="sng">
            <a:solidFill>
              <a:schemeClr val="tx1"/>
            </a:solidFill>
            <a:prstDash val="solid"/>
            <a:headEnd type="none" w="med" len="med"/>
            <a:tailEnd type="none" w="med" len="med"/>
          </a:ln>
        </p:spPr>
        <p:txBody>
          <a:bodyPr wrap="none" lIns="68580" tIns="34290" rIns="68580" bIns="34290" anchor="ctr"/>
          <a:lstStyle/>
          <a:p>
            <a:endParaRPr lang="zh-CN" altLang="en-US" sz="2100">
              <a:latin typeface="宋体" panose="02010600030101010101" pitchFamily="2" charset="-122"/>
              <a:ea typeface="宋体" panose="02010600030101010101" pitchFamily="2" charset="-122"/>
            </a:endParaRPr>
          </a:p>
        </p:txBody>
      </p:sp>
      <p:sp>
        <p:nvSpPr>
          <p:cNvPr id="98317" name="AutoShape 13"/>
          <p:cNvSpPr/>
          <p:nvPr/>
        </p:nvSpPr>
        <p:spPr>
          <a:xfrm>
            <a:off x="4239816" y="3546158"/>
            <a:ext cx="235744" cy="756047"/>
          </a:xfrm>
          <a:prstGeom prst="leftBrace">
            <a:avLst>
              <a:gd name="adj1" fmla="val 26710"/>
              <a:gd name="adj2" fmla="val 50000"/>
            </a:avLst>
          </a:prstGeom>
          <a:noFill/>
          <a:ln w="19050" cap="flat" cmpd="sng">
            <a:solidFill>
              <a:schemeClr val="tx1"/>
            </a:solidFill>
            <a:prstDash val="solid"/>
            <a:headEnd type="none" w="med" len="med"/>
            <a:tailEnd type="none" w="med" len="med"/>
          </a:ln>
        </p:spPr>
        <p:txBody>
          <a:bodyPr wrap="none" lIns="68580" tIns="34290" rIns="68580" bIns="34290" anchor="ctr"/>
          <a:lstStyle/>
          <a:p>
            <a:endParaRPr lang="zh-CN" altLang="en-US" sz="2100">
              <a:latin typeface="宋体" panose="02010600030101010101" pitchFamily="2" charset="-122"/>
              <a:ea typeface="宋体" panose="02010600030101010101" pitchFamily="2" charset="-122"/>
            </a:endParaRPr>
          </a:p>
        </p:txBody>
      </p:sp>
      <p:sp>
        <p:nvSpPr>
          <p:cNvPr id="98318" name="Rectangle 14"/>
          <p:cNvSpPr/>
          <p:nvPr/>
        </p:nvSpPr>
        <p:spPr>
          <a:xfrm>
            <a:off x="1549242" y="3084195"/>
            <a:ext cx="1247299" cy="391478"/>
          </a:xfrm>
          <a:prstGeom prst="rect">
            <a:avLst/>
          </a:prstGeom>
          <a:solidFill>
            <a:schemeClr val="accent6">
              <a:lumMod val="20000"/>
              <a:lumOff val="80000"/>
            </a:schemeClr>
          </a:solidFill>
          <a:ln w="9525">
            <a:noFill/>
          </a:ln>
        </p:spPr>
        <p:txBody>
          <a:bodyPr wrap="square" lIns="68580" tIns="34290" rIns="68580" bIns="34290">
            <a:spAutoFit/>
          </a:bodyPr>
          <a:lstStyle/>
          <a:p>
            <a:r>
              <a:rPr lang="zh-CN" altLang="en-US" sz="2100">
                <a:latin typeface="宋体" panose="02010600030101010101" pitchFamily="2" charset="-122"/>
                <a:ea typeface="宋体" panose="02010600030101010101" pitchFamily="2" charset="-122"/>
              </a:rPr>
              <a:t>纯净物</a:t>
            </a:r>
          </a:p>
        </p:txBody>
      </p:sp>
      <p:sp>
        <p:nvSpPr>
          <p:cNvPr id="98319" name="Rectangle 15"/>
          <p:cNvSpPr/>
          <p:nvPr/>
        </p:nvSpPr>
        <p:spPr>
          <a:xfrm>
            <a:off x="1549241" y="1454467"/>
            <a:ext cx="1247775" cy="391478"/>
          </a:xfrm>
          <a:prstGeom prst="rect">
            <a:avLst/>
          </a:prstGeom>
          <a:solidFill>
            <a:schemeClr val="accent6">
              <a:lumMod val="20000"/>
              <a:lumOff val="80000"/>
            </a:schemeClr>
          </a:solidFill>
          <a:ln w="9525">
            <a:noFill/>
          </a:ln>
        </p:spPr>
        <p:txBody>
          <a:bodyPr wrap="square" lIns="68580" tIns="34290" rIns="68580" bIns="34290">
            <a:spAutoFit/>
          </a:bodyPr>
          <a:lstStyle/>
          <a:p>
            <a:r>
              <a:rPr lang="zh-CN" altLang="en-US" sz="2100">
                <a:latin typeface="宋体" panose="02010600030101010101" pitchFamily="2" charset="-122"/>
                <a:ea typeface="宋体" panose="02010600030101010101" pitchFamily="2" charset="-122"/>
              </a:rPr>
              <a:t>混合物</a:t>
            </a:r>
          </a:p>
        </p:txBody>
      </p:sp>
      <p:sp>
        <p:nvSpPr>
          <p:cNvPr id="98320" name="Rectangle 16"/>
          <p:cNvSpPr/>
          <p:nvPr/>
        </p:nvSpPr>
        <p:spPr>
          <a:xfrm>
            <a:off x="3090863" y="2330767"/>
            <a:ext cx="1148715" cy="391478"/>
          </a:xfrm>
          <a:prstGeom prst="rect">
            <a:avLst/>
          </a:prstGeom>
          <a:solidFill>
            <a:schemeClr val="tx2">
              <a:lumMod val="20000"/>
              <a:lumOff val="80000"/>
            </a:schemeClr>
          </a:solidFill>
          <a:ln w="9525">
            <a:noFill/>
          </a:ln>
        </p:spPr>
        <p:txBody>
          <a:bodyPr wrap="square" lIns="68580" tIns="34290" rIns="68580" bIns="34290">
            <a:spAutoFit/>
          </a:bodyPr>
          <a:lstStyle/>
          <a:p>
            <a:r>
              <a:rPr lang="zh-CN" altLang="en-US" sz="2100">
                <a:latin typeface="宋体" panose="02010600030101010101" pitchFamily="2" charset="-122"/>
                <a:ea typeface="宋体" panose="02010600030101010101" pitchFamily="2" charset="-122"/>
              </a:rPr>
              <a:t>单质</a:t>
            </a:r>
          </a:p>
        </p:txBody>
      </p:sp>
      <p:sp>
        <p:nvSpPr>
          <p:cNvPr id="98321" name="Rectangle 17"/>
          <p:cNvSpPr/>
          <p:nvPr/>
        </p:nvSpPr>
        <p:spPr>
          <a:xfrm>
            <a:off x="3090863" y="3728561"/>
            <a:ext cx="1149191" cy="391478"/>
          </a:xfrm>
          <a:prstGeom prst="rect">
            <a:avLst/>
          </a:prstGeom>
          <a:solidFill>
            <a:schemeClr val="tx2">
              <a:lumMod val="20000"/>
              <a:lumOff val="80000"/>
            </a:schemeClr>
          </a:solidFill>
          <a:ln w="9525">
            <a:noFill/>
          </a:ln>
        </p:spPr>
        <p:txBody>
          <a:bodyPr wrap="square" lIns="68580" tIns="34290" rIns="68580" bIns="34290">
            <a:spAutoFit/>
          </a:bodyPr>
          <a:lstStyle/>
          <a:p>
            <a:r>
              <a:rPr lang="zh-CN" altLang="en-US" sz="2100">
                <a:latin typeface="宋体" panose="02010600030101010101" pitchFamily="2" charset="-122"/>
                <a:ea typeface="宋体" panose="02010600030101010101" pitchFamily="2" charset="-122"/>
              </a:rPr>
              <a:t>化合物</a:t>
            </a:r>
          </a:p>
        </p:txBody>
      </p:sp>
      <p:sp>
        <p:nvSpPr>
          <p:cNvPr id="98322" name="Rectangle 18"/>
          <p:cNvSpPr/>
          <p:nvPr/>
        </p:nvSpPr>
        <p:spPr>
          <a:xfrm>
            <a:off x="4475560" y="3337084"/>
            <a:ext cx="937260" cy="391478"/>
          </a:xfrm>
          <a:prstGeom prst="rect">
            <a:avLst/>
          </a:prstGeom>
          <a:solidFill>
            <a:schemeClr val="accent6">
              <a:lumMod val="20000"/>
              <a:lumOff val="80000"/>
            </a:schemeClr>
          </a:solidFill>
          <a:ln w="9525">
            <a:noFill/>
          </a:ln>
        </p:spPr>
        <p:txBody>
          <a:bodyPr wrap="none" lIns="68580" tIns="34290" rIns="68580" bIns="34290">
            <a:spAutoFit/>
          </a:bodyPr>
          <a:lstStyle/>
          <a:p>
            <a:r>
              <a:rPr lang="zh-CN" altLang="en-US" sz="2100">
                <a:latin typeface="宋体" panose="02010600030101010101" pitchFamily="2" charset="-122"/>
                <a:ea typeface="宋体" panose="02010600030101010101" pitchFamily="2" charset="-122"/>
              </a:rPr>
              <a:t>氧化物</a:t>
            </a:r>
          </a:p>
        </p:txBody>
      </p:sp>
      <p:sp>
        <p:nvSpPr>
          <p:cNvPr id="98323" name="Rectangle 19"/>
          <p:cNvSpPr/>
          <p:nvPr/>
        </p:nvSpPr>
        <p:spPr>
          <a:xfrm>
            <a:off x="4475560" y="4119801"/>
            <a:ext cx="1470660" cy="391478"/>
          </a:xfrm>
          <a:prstGeom prst="rect">
            <a:avLst/>
          </a:prstGeom>
          <a:solidFill>
            <a:schemeClr val="accent6">
              <a:lumMod val="20000"/>
              <a:lumOff val="80000"/>
            </a:schemeClr>
          </a:solidFill>
          <a:ln w="9525">
            <a:noFill/>
          </a:ln>
        </p:spPr>
        <p:txBody>
          <a:bodyPr wrap="none" lIns="68580" tIns="34290" rIns="68580" bIns="34290">
            <a:spAutoFit/>
          </a:bodyPr>
          <a:lstStyle/>
          <a:p>
            <a:r>
              <a:rPr lang="zh-CN" altLang="en-US" sz="2100">
                <a:latin typeface="宋体" panose="02010600030101010101" pitchFamily="2" charset="-122"/>
                <a:ea typeface="宋体" panose="02010600030101010101" pitchFamily="2" charset="-122"/>
              </a:rPr>
              <a:t>其它化合物</a:t>
            </a:r>
          </a:p>
        </p:txBody>
      </p:sp>
      <p:sp>
        <p:nvSpPr>
          <p:cNvPr id="4" name="文本框 3"/>
          <p:cNvSpPr txBox="1"/>
          <p:nvPr/>
        </p:nvSpPr>
        <p:spPr>
          <a:xfrm>
            <a:off x="2875598" y="1454468"/>
            <a:ext cx="4709160" cy="345281"/>
          </a:xfrm>
          <a:prstGeom prst="rect">
            <a:avLst/>
          </a:prstGeom>
          <a:noFill/>
        </p:spPr>
        <p:txBody>
          <a:bodyPr wrap="none" lIns="68580" tIns="34290" rIns="68580" bIns="34290" rtlCol="0" anchor="t">
            <a:spAutoFit/>
          </a:bodyPr>
          <a:lstStyle/>
          <a:p>
            <a:r>
              <a:rPr lang="zh-CN" altLang="en-US">
                <a:solidFill>
                  <a:srgbClr val="0000FF"/>
                </a:solidFill>
                <a:latin typeface="宋体" panose="02010600030101010101" pitchFamily="2" charset="-122"/>
                <a:ea typeface="宋体" panose="02010600030101010101" pitchFamily="2" charset="-122"/>
                <a:sym typeface="+mn-ea"/>
              </a:rPr>
              <a:t>由</a:t>
            </a:r>
            <a:r>
              <a:rPr lang="zh-CN" altLang="en-US">
                <a:solidFill>
                  <a:srgbClr val="FF0000"/>
                </a:solidFill>
                <a:latin typeface="宋体" panose="02010600030101010101" pitchFamily="2" charset="-122"/>
                <a:ea typeface="宋体" panose="02010600030101010101" pitchFamily="2" charset="-122"/>
                <a:sym typeface="+mn-ea"/>
              </a:rPr>
              <a:t>两种</a:t>
            </a:r>
            <a:r>
              <a:rPr lang="zh-CN" altLang="en-US">
                <a:solidFill>
                  <a:srgbClr val="0000FF"/>
                </a:solidFill>
                <a:latin typeface="宋体" panose="02010600030101010101" pitchFamily="2" charset="-122"/>
                <a:ea typeface="宋体" panose="02010600030101010101" pitchFamily="2" charset="-122"/>
                <a:sym typeface="+mn-ea"/>
              </a:rPr>
              <a:t>或</a:t>
            </a:r>
            <a:r>
              <a:rPr lang="zh-CN" altLang="en-US">
                <a:solidFill>
                  <a:srgbClr val="FF0000"/>
                </a:solidFill>
                <a:latin typeface="宋体" panose="02010600030101010101" pitchFamily="2" charset="-122"/>
                <a:ea typeface="宋体" panose="02010600030101010101" pitchFamily="2" charset="-122"/>
                <a:sym typeface="+mn-ea"/>
              </a:rPr>
              <a:t>两种以上</a:t>
            </a:r>
            <a:r>
              <a:rPr lang="zh-CN" altLang="en-US">
                <a:solidFill>
                  <a:srgbClr val="0000FF"/>
                </a:solidFill>
                <a:latin typeface="宋体" panose="02010600030101010101" pitchFamily="2" charset="-122"/>
                <a:ea typeface="宋体" panose="02010600030101010101" pitchFamily="2" charset="-122"/>
                <a:sym typeface="+mn-ea"/>
              </a:rPr>
              <a:t>的粒子（常考察分子）构成</a:t>
            </a:r>
          </a:p>
        </p:txBody>
      </p:sp>
      <p:sp>
        <p:nvSpPr>
          <p:cNvPr id="3" name="文本框 2"/>
          <p:cNvSpPr txBox="1"/>
          <p:nvPr/>
        </p:nvSpPr>
        <p:spPr>
          <a:xfrm>
            <a:off x="1549242" y="3497580"/>
            <a:ext cx="1231106" cy="622459"/>
          </a:xfrm>
          <a:prstGeom prst="rect">
            <a:avLst/>
          </a:prstGeom>
          <a:noFill/>
        </p:spPr>
        <p:txBody>
          <a:bodyPr wrap="square" lIns="68580" tIns="34290" rIns="68580" bIns="34290" rtlCol="0" anchor="t">
            <a:spAutoFit/>
          </a:bodyPr>
          <a:lstStyle/>
          <a:p>
            <a:r>
              <a:rPr lang="zh-CN" altLang="en-US">
                <a:solidFill>
                  <a:srgbClr val="0000FF"/>
                </a:solidFill>
                <a:latin typeface="宋体" panose="02010600030101010101" pitchFamily="2" charset="-122"/>
                <a:ea typeface="宋体" panose="02010600030101010101" pitchFamily="2" charset="-122"/>
                <a:sym typeface="+mn-ea"/>
              </a:rPr>
              <a:t>由</a:t>
            </a:r>
            <a:r>
              <a:rPr lang="zh-CN" altLang="en-US">
                <a:solidFill>
                  <a:srgbClr val="FF0000"/>
                </a:solidFill>
                <a:latin typeface="宋体" panose="02010600030101010101" pitchFamily="2" charset="-122"/>
                <a:ea typeface="宋体" panose="02010600030101010101" pitchFamily="2" charset="-122"/>
                <a:sym typeface="+mn-ea"/>
              </a:rPr>
              <a:t>同种粒子</a:t>
            </a:r>
            <a:r>
              <a:rPr lang="zh-CN" altLang="en-US">
                <a:solidFill>
                  <a:srgbClr val="0000FF"/>
                </a:solidFill>
                <a:latin typeface="宋体" panose="02010600030101010101" pitchFamily="2" charset="-122"/>
                <a:ea typeface="宋体" panose="02010600030101010101" pitchFamily="2" charset="-122"/>
                <a:sym typeface="+mn-ea"/>
              </a:rPr>
              <a:t>构成</a:t>
            </a:r>
          </a:p>
        </p:txBody>
      </p:sp>
      <p:sp>
        <p:nvSpPr>
          <p:cNvPr id="6" name="文本框 5"/>
          <p:cNvSpPr txBox="1"/>
          <p:nvPr/>
        </p:nvSpPr>
        <p:spPr>
          <a:xfrm>
            <a:off x="4323398" y="2336959"/>
            <a:ext cx="3108960" cy="345281"/>
          </a:xfrm>
          <a:prstGeom prst="rect">
            <a:avLst/>
          </a:prstGeom>
          <a:noFill/>
        </p:spPr>
        <p:txBody>
          <a:bodyPr wrap="none" lIns="68580" tIns="34290" rIns="68580" bIns="34290" rtlCol="0" anchor="t">
            <a:spAutoFit/>
          </a:bodyPr>
          <a:lstStyle/>
          <a:p>
            <a:r>
              <a:rPr lang="zh-CN" altLang="en-US">
                <a:latin typeface="宋体" panose="02010600030101010101" pitchFamily="2" charset="-122"/>
                <a:ea typeface="宋体" panose="02010600030101010101" pitchFamily="2" charset="-122"/>
                <a:sym typeface="+mn-ea"/>
              </a:rPr>
              <a:t>该分子由</a:t>
            </a:r>
            <a:r>
              <a:rPr lang="zh-CN" altLang="en-US">
                <a:solidFill>
                  <a:srgbClr val="FF0000"/>
                </a:solidFill>
                <a:latin typeface="宋体" panose="02010600030101010101" pitchFamily="2" charset="-122"/>
                <a:ea typeface="宋体" panose="02010600030101010101" pitchFamily="2" charset="-122"/>
                <a:sym typeface="+mn-ea"/>
              </a:rPr>
              <a:t>同种元素的原子</a:t>
            </a:r>
            <a:r>
              <a:rPr lang="zh-CN" altLang="en-US">
                <a:latin typeface="宋体" panose="02010600030101010101" pitchFamily="2" charset="-122"/>
                <a:ea typeface="宋体" panose="02010600030101010101" pitchFamily="2" charset="-122"/>
                <a:sym typeface="+mn-ea"/>
              </a:rPr>
              <a:t>构成</a:t>
            </a:r>
          </a:p>
        </p:txBody>
      </p:sp>
      <p:sp>
        <p:nvSpPr>
          <p:cNvPr id="7" name="文本框 6"/>
          <p:cNvSpPr txBox="1"/>
          <p:nvPr/>
        </p:nvSpPr>
        <p:spPr>
          <a:xfrm>
            <a:off x="3021807" y="4120039"/>
            <a:ext cx="1301591" cy="899160"/>
          </a:xfrm>
          <a:prstGeom prst="rect">
            <a:avLst/>
          </a:prstGeom>
          <a:noFill/>
        </p:spPr>
        <p:txBody>
          <a:bodyPr wrap="square" lIns="68580" tIns="34290" rIns="68580" bIns="34290" rtlCol="0" anchor="t">
            <a:spAutoFit/>
          </a:bodyPr>
          <a:lstStyle/>
          <a:p>
            <a:r>
              <a:rPr lang="zh-CN" altLang="en-US">
                <a:solidFill>
                  <a:srgbClr val="0000FF"/>
                </a:solidFill>
                <a:latin typeface="宋体" panose="02010600030101010101" pitchFamily="2" charset="-122"/>
                <a:ea typeface="宋体" panose="02010600030101010101" pitchFamily="2" charset="-122"/>
                <a:sym typeface="+mn-ea"/>
              </a:rPr>
              <a:t>该分子由</a:t>
            </a:r>
            <a:r>
              <a:rPr lang="zh-CN" altLang="en-US">
                <a:solidFill>
                  <a:srgbClr val="FF0000"/>
                </a:solidFill>
                <a:latin typeface="宋体" panose="02010600030101010101" pitchFamily="2" charset="-122"/>
                <a:ea typeface="宋体" panose="02010600030101010101" pitchFamily="2" charset="-122"/>
                <a:sym typeface="+mn-ea"/>
              </a:rPr>
              <a:t>不同种元素的原子</a:t>
            </a:r>
            <a:r>
              <a:rPr lang="zh-CN" altLang="en-US">
                <a:solidFill>
                  <a:srgbClr val="0000FF"/>
                </a:solidFill>
                <a:latin typeface="宋体" panose="02010600030101010101" pitchFamily="2" charset="-122"/>
                <a:ea typeface="宋体" panose="02010600030101010101" pitchFamily="2" charset="-122"/>
                <a:sym typeface="+mn-ea"/>
              </a:rPr>
              <a:t>构成</a:t>
            </a:r>
            <a:endParaRPr lang="zh-CN" altLang="en-US">
              <a:solidFill>
                <a:srgbClr val="FF0000"/>
              </a:solidFill>
              <a:latin typeface="宋体" panose="02010600030101010101" pitchFamily="2" charset="-122"/>
              <a:ea typeface="宋体" panose="02010600030101010101" pitchFamily="2" charset="-122"/>
              <a:sym typeface="+mn-ea"/>
            </a:endParaRPr>
          </a:p>
        </p:txBody>
      </p:sp>
      <p:sp>
        <p:nvSpPr>
          <p:cNvPr id="8" name="文本框 7"/>
          <p:cNvSpPr txBox="1"/>
          <p:nvPr/>
        </p:nvSpPr>
        <p:spPr>
          <a:xfrm>
            <a:off x="5413058" y="3248502"/>
            <a:ext cx="3412331" cy="622459"/>
          </a:xfrm>
          <a:prstGeom prst="rect">
            <a:avLst/>
          </a:prstGeom>
          <a:noFill/>
        </p:spPr>
        <p:txBody>
          <a:bodyPr wrap="square" lIns="68580" tIns="34290" rIns="68580" bIns="34290" rtlCol="0" anchor="t">
            <a:spAutoFit/>
          </a:bodyPr>
          <a:lstStyle/>
          <a:p>
            <a:r>
              <a:rPr lang="zh-CN" altLang="en-US">
                <a:latin typeface="宋体" panose="02010600030101010101" pitchFamily="2" charset="-122"/>
                <a:ea typeface="宋体" panose="02010600030101010101" pitchFamily="2" charset="-122"/>
                <a:sym typeface="+mn-ea"/>
              </a:rPr>
              <a:t>该分子由</a:t>
            </a:r>
            <a:r>
              <a:rPr lang="zh-CN" altLang="en-US">
                <a:solidFill>
                  <a:srgbClr val="FF0000"/>
                </a:solidFill>
                <a:latin typeface="宋体" panose="02010600030101010101" pitchFamily="2" charset="-122"/>
                <a:ea typeface="宋体" panose="02010600030101010101" pitchFamily="2" charset="-122"/>
                <a:sym typeface="+mn-ea"/>
              </a:rPr>
              <a:t>两种元素的原子</a:t>
            </a:r>
            <a:r>
              <a:rPr lang="zh-CN" altLang="en-US">
                <a:solidFill>
                  <a:srgbClr val="0000FF"/>
                </a:solidFill>
                <a:latin typeface="宋体" panose="02010600030101010101" pitchFamily="2" charset="-122"/>
                <a:ea typeface="宋体" panose="02010600030101010101" pitchFamily="2" charset="-122"/>
                <a:sym typeface="+mn-ea"/>
              </a:rPr>
              <a:t>组成，其中一种是</a:t>
            </a:r>
            <a:r>
              <a:rPr lang="zh-CN" altLang="en-US">
                <a:solidFill>
                  <a:srgbClr val="FF0000"/>
                </a:solidFill>
                <a:latin typeface="宋体" panose="02010600030101010101" pitchFamily="2" charset="-122"/>
                <a:ea typeface="宋体" panose="02010600030101010101" pitchFamily="2" charset="-122"/>
                <a:sym typeface="+mn-ea"/>
              </a:rPr>
              <a:t>氧原子</a:t>
            </a:r>
            <a:endParaRPr lang="zh-CN" altLang="en-US"/>
          </a:p>
        </p:txBody>
      </p:sp>
    </p:spTree>
    <p:extLst>
      <p:ext uri="{BB962C8B-B14F-4D97-AF65-F5344CB8AC3E}">
        <p14:creationId xmlns:p14="http://schemas.microsoft.com/office/powerpoint/2010/main" val="18680055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437"/>
                                        </p:tgtEl>
                                        <p:attrNameLst>
                                          <p:attrName>style.visibility</p:attrName>
                                        </p:attrNameLst>
                                      </p:cBhvr>
                                      <p:to>
                                        <p:strVal val="visible"/>
                                      </p:to>
                                    </p:set>
                                    <p:animEffect transition="in" filter="blinds(horizontal)">
                                      <p:cBhvr>
                                        <p:cTn id="7" dur="500"/>
                                        <p:tgtEl>
                                          <p:spTgt spid="1843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8315"/>
                                        </p:tgtEl>
                                        <p:attrNameLst>
                                          <p:attrName>style.visibility</p:attrName>
                                        </p:attrNameLst>
                                      </p:cBhvr>
                                      <p:to>
                                        <p:strVal val="visible"/>
                                      </p:to>
                                    </p:set>
                                    <p:animEffect transition="in" filter="blinds(horizontal)">
                                      <p:cBhvr>
                                        <p:cTn id="12" dur="500"/>
                                        <p:tgtEl>
                                          <p:spTgt spid="98315"/>
                                        </p:tgtEl>
                                      </p:cBhvr>
                                    </p:animEffect>
                                  </p:childTnLst>
                                </p:cTn>
                              </p:par>
                            </p:childTnLst>
                          </p:cTn>
                        </p:par>
                        <p:par>
                          <p:cTn id="13" fill="hold" nodeType="afterGroup">
                            <p:stCondLst>
                              <p:cond delay="500"/>
                            </p:stCondLst>
                            <p:childTnLst>
                              <p:par>
                                <p:cTn id="14" presetID="3" presetClass="entr" presetSubtype="10" fill="hold" grpId="0" nodeType="afterEffect">
                                  <p:stCondLst>
                                    <p:cond delay="0"/>
                                  </p:stCondLst>
                                  <p:childTnLst>
                                    <p:set>
                                      <p:cBhvr>
                                        <p:cTn id="15" dur="1" fill="hold">
                                          <p:stCondLst>
                                            <p:cond delay="0"/>
                                          </p:stCondLst>
                                        </p:cTn>
                                        <p:tgtEl>
                                          <p:spTgt spid="98318"/>
                                        </p:tgtEl>
                                        <p:attrNameLst>
                                          <p:attrName>style.visibility</p:attrName>
                                        </p:attrNameLst>
                                      </p:cBhvr>
                                      <p:to>
                                        <p:strVal val="visible"/>
                                      </p:to>
                                    </p:set>
                                    <p:animEffect transition="in" filter="blinds(horizontal)">
                                      <p:cBhvr>
                                        <p:cTn id="16" dur="500"/>
                                        <p:tgtEl>
                                          <p:spTgt spid="98318"/>
                                        </p:tgtEl>
                                      </p:cBhvr>
                                    </p:animEffect>
                                  </p:childTnLst>
                                </p:cTn>
                              </p:par>
                            </p:childTnLst>
                          </p:cTn>
                        </p:par>
                      </p:childTnLst>
                    </p:cTn>
                  </p:par>
                  <p:par>
                    <p:cTn id="17" fill="hold" nodeType="clickPar">
                      <p:stCondLst>
                        <p:cond delay="indefinite"/>
                      </p:stCondLst>
                      <p:childTnLst>
                        <p:par>
                          <p:cTn id="18" fill="hold" nodeType="afterGroup">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98319"/>
                                        </p:tgtEl>
                                        <p:attrNameLst>
                                          <p:attrName>style.visibility</p:attrName>
                                        </p:attrNameLst>
                                      </p:cBhvr>
                                      <p:to>
                                        <p:strVal val="visible"/>
                                      </p:to>
                                    </p:set>
                                    <p:animEffect transition="in" filter="blinds(horizontal)">
                                      <p:cBhvr>
                                        <p:cTn id="21" dur="500"/>
                                        <p:tgtEl>
                                          <p:spTgt spid="98319"/>
                                        </p:tgtEl>
                                      </p:cBhvr>
                                    </p:animEffect>
                                  </p:childTnLst>
                                </p:cTn>
                              </p:par>
                            </p:childTnLst>
                          </p:cTn>
                        </p:par>
                      </p:childTnLst>
                    </p:cTn>
                  </p:par>
                  <p:par>
                    <p:cTn id="22" fill="hold" nodeType="clickPar">
                      <p:stCondLst>
                        <p:cond delay="indefinite"/>
                      </p:stCondLst>
                      <p:childTnLst>
                        <p:par>
                          <p:cTn id="23" fill="hold" nodeType="afterGroup">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blinds(horizontal)">
                                      <p:cBhvr>
                                        <p:cTn id="26" dur="500"/>
                                        <p:tgtEl>
                                          <p:spTgt spid="4"/>
                                        </p:tgtEl>
                                      </p:cBhvr>
                                    </p:animEffect>
                                  </p:childTnLst>
                                </p:cTn>
                              </p:par>
                            </p:childTnLst>
                          </p:cTn>
                        </p:par>
                      </p:childTnLst>
                    </p:cTn>
                  </p:par>
                  <p:par>
                    <p:cTn id="27" fill="hold" nodeType="clickPar">
                      <p:stCondLst>
                        <p:cond delay="indefinite"/>
                      </p:stCondLst>
                      <p:childTnLst>
                        <p:par>
                          <p:cTn id="28" fill="hold" nodeType="afterGroup">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blinds(horizontal)">
                                      <p:cBhvr>
                                        <p:cTn id="31" dur="500"/>
                                        <p:tgtEl>
                                          <p:spTgt spid="3"/>
                                        </p:tgtEl>
                                      </p:cBhvr>
                                    </p:animEffect>
                                  </p:childTnLst>
                                </p:cTn>
                              </p:par>
                            </p:childTnLst>
                          </p:cTn>
                        </p:par>
                      </p:childTnLst>
                    </p:cTn>
                  </p:par>
                  <p:par>
                    <p:cTn id="32" fill="hold" nodeType="clickPar">
                      <p:stCondLst>
                        <p:cond delay="indefinite"/>
                      </p:stCondLst>
                      <p:childTnLst>
                        <p:par>
                          <p:cTn id="33" fill="hold" nodeType="afterGroup">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98316"/>
                                        </p:tgtEl>
                                        <p:attrNameLst>
                                          <p:attrName>style.visibility</p:attrName>
                                        </p:attrNameLst>
                                      </p:cBhvr>
                                      <p:to>
                                        <p:strVal val="visible"/>
                                      </p:to>
                                    </p:set>
                                    <p:animEffect transition="in" filter="blinds(horizontal)">
                                      <p:cBhvr>
                                        <p:cTn id="36" dur="500"/>
                                        <p:tgtEl>
                                          <p:spTgt spid="98316"/>
                                        </p:tgtEl>
                                      </p:cBhvr>
                                    </p:animEffect>
                                  </p:childTnLst>
                                </p:cTn>
                              </p:par>
                            </p:childTnLst>
                          </p:cTn>
                        </p:par>
                      </p:childTnLst>
                    </p:cTn>
                  </p:par>
                  <p:par>
                    <p:cTn id="37" fill="hold" nodeType="clickPar">
                      <p:stCondLst>
                        <p:cond delay="indefinite"/>
                      </p:stCondLst>
                      <p:childTnLst>
                        <p:par>
                          <p:cTn id="38" fill="hold" nodeType="afterGroup">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98320"/>
                                        </p:tgtEl>
                                        <p:attrNameLst>
                                          <p:attrName>style.visibility</p:attrName>
                                        </p:attrNameLst>
                                      </p:cBhvr>
                                      <p:to>
                                        <p:strVal val="visible"/>
                                      </p:to>
                                    </p:set>
                                    <p:animEffect transition="in" filter="blinds(horizontal)">
                                      <p:cBhvr>
                                        <p:cTn id="41" dur="500"/>
                                        <p:tgtEl>
                                          <p:spTgt spid="98320"/>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98321"/>
                                        </p:tgtEl>
                                        <p:attrNameLst>
                                          <p:attrName>style.visibility</p:attrName>
                                        </p:attrNameLst>
                                      </p:cBhvr>
                                      <p:to>
                                        <p:strVal val="visible"/>
                                      </p:to>
                                    </p:set>
                                    <p:animEffect transition="in" filter="blinds(horizontal)">
                                      <p:cBhvr>
                                        <p:cTn id="44" dur="500"/>
                                        <p:tgtEl>
                                          <p:spTgt spid="98321"/>
                                        </p:tgtEl>
                                      </p:cBhvr>
                                    </p:animEffect>
                                  </p:childTnLst>
                                </p:cTn>
                              </p:par>
                            </p:childTnLst>
                          </p:cTn>
                        </p:par>
                      </p:childTnLst>
                    </p:cTn>
                  </p:par>
                  <p:par>
                    <p:cTn id="45" fill="hold" nodeType="clickPar">
                      <p:stCondLst>
                        <p:cond delay="indefinite"/>
                      </p:stCondLst>
                      <p:childTnLst>
                        <p:par>
                          <p:cTn id="46" fill="hold" nodeType="afterGroup">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blinds(horizontal)">
                                      <p:cBhvr>
                                        <p:cTn id="49" dur="500"/>
                                        <p:tgtEl>
                                          <p:spTgt spid="6"/>
                                        </p:tgtEl>
                                      </p:cBhvr>
                                    </p:animEffect>
                                  </p:childTnLst>
                                </p:cTn>
                              </p:par>
                            </p:childTnLst>
                          </p:cTn>
                        </p:par>
                      </p:childTnLst>
                    </p:cTn>
                  </p:par>
                  <p:par>
                    <p:cTn id="50" fill="hold" nodeType="clickPar">
                      <p:stCondLst>
                        <p:cond delay="indefinite"/>
                      </p:stCondLst>
                      <p:childTnLst>
                        <p:par>
                          <p:cTn id="51" fill="hold" nodeType="afterGroup">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7"/>
                                        </p:tgtEl>
                                        <p:attrNameLst>
                                          <p:attrName>style.visibility</p:attrName>
                                        </p:attrNameLst>
                                      </p:cBhvr>
                                      <p:to>
                                        <p:strVal val="visible"/>
                                      </p:to>
                                    </p:set>
                                    <p:animEffect transition="in" filter="blinds(horizontal)">
                                      <p:cBhvr>
                                        <p:cTn id="54" dur="500"/>
                                        <p:tgtEl>
                                          <p:spTgt spid="7"/>
                                        </p:tgtEl>
                                      </p:cBhvr>
                                    </p:animEffect>
                                  </p:childTnLst>
                                </p:cTn>
                              </p:par>
                            </p:childTnLst>
                          </p:cTn>
                        </p:par>
                      </p:childTnLst>
                    </p:cTn>
                  </p:par>
                  <p:par>
                    <p:cTn id="55" fill="hold" nodeType="clickPar">
                      <p:stCondLst>
                        <p:cond delay="indefinite"/>
                      </p:stCondLst>
                      <p:childTnLst>
                        <p:par>
                          <p:cTn id="56" fill="hold" nodeType="afterGroup">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98317"/>
                                        </p:tgtEl>
                                        <p:attrNameLst>
                                          <p:attrName>style.visibility</p:attrName>
                                        </p:attrNameLst>
                                      </p:cBhvr>
                                      <p:to>
                                        <p:strVal val="visible"/>
                                      </p:to>
                                    </p:set>
                                    <p:animEffect transition="in" filter="blinds(horizontal)">
                                      <p:cBhvr>
                                        <p:cTn id="59" dur="500"/>
                                        <p:tgtEl>
                                          <p:spTgt spid="98317"/>
                                        </p:tgtEl>
                                      </p:cBhvr>
                                    </p:animEffect>
                                  </p:childTnLst>
                                </p:cTn>
                              </p:par>
                            </p:childTnLst>
                          </p:cTn>
                        </p:par>
                        <p:par>
                          <p:cTn id="60" fill="hold" nodeType="afterGroup">
                            <p:stCondLst>
                              <p:cond delay="500"/>
                            </p:stCondLst>
                            <p:childTnLst>
                              <p:par>
                                <p:cTn id="61" presetID="3" presetClass="entr" presetSubtype="10" fill="hold" grpId="0" nodeType="afterEffect">
                                  <p:stCondLst>
                                    <p:cond delay="0"/>
                                  </p:stCondLst>
                                  <p:childTnLst>
                                    <p:set>
                                      <p:cBhvr>
                                        <p:cTn id="62" dur="1" fill="hold">
                                          <p:stCondLst>
                                            <p:cond delay="0"/>
                                          </p:stCondLst>
                                        </p:cTn>
                                        <p:tgtEl>
                                          <p:spTgt spid="98322"/>
                                        </p:tgtEl>
                                        <p:attrNameLst>
                                          <p:attrName>style.visibility</p:attrName>
                                        </p:attrNameLst>
                                      </p:cBhvr>
                                      <p:to>
                                        <p:strVal val="visible"/>
                                      </p:to>
                                    </p:set>
                                    <p:animEffect transition="in" filter="blinds(horizontal)">
                                      <p:cBhvr>
                                        <p:cTn id="63" dur="500"/>
                                        <p:tgtEl>
                                          <p:spTgt spid="98322"/>
                                        </p:tgtEl>
                                      </p:cBhvr>
                                    </p:animEffect>
                                  </p:childTnLst>
                                </p:cTn>
                              </p:par>
                            </p:childTnLst>
                          </p:cTn>
                        </p:par>
                      </p:childTnLst>
                    </p:cTn>
                  </p:par>
                  <p:par>
                    <p:cTn id="64" fill="hold" nodeType="clickPar">
                      <p:stCondLst>
                        <p:cond delay="indefinite"/>
                      </p:stCondLst>
                      <p:childTnLst>
                        <p:par>
                          <p:cTn id="65" fill="hold" nodeType="afterGroup">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8"/>
                                        </p:tgtEl>
                                        <p:attrNameLst>
                                          <p:attrName>style.visibility</p:attrName>
                                        </p:attrNameLst>
                                      </p:cBhvr>
                                      <p:to>
                                        <p:strVal val="visible"/>
                                      </p:to>
                                    </p:set>
                                    <p:animEffect transition="in" filter="blinds(horizontal)">
                                      <p:cBhvr>
                                        <p:cTn id="68" dur="500"/>
                                        <p:tgtEl>
                                          <p:spTgt spid="8"/>
                                        </p:tgtEl>
                                      </p:cBhvr>
                                    </p:animEffect>
                                  </p:childTnLst>
                                </p:cTn>
                              </p:par>
                            </p:childTnLst>
                          </p:cTn>
                        </p:par>
                      </p:childTnLst>
                    </p:cTn>
                  </p:par>
                  <p:par>
                    <p:cTn id="69" fill="hold" nodeType="clickPar">
                      <p:stCondLst>
                        <p:cond delay="indefinite"/>
                      </p:stCondLst>
                      <p:childTnLst>
                        <p:par>
                          <p:cTn id="70" fill="hold" nodeType="afterGroup">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98323"/>
                                        </p:tgtEl>
                                        <p:attrNameLst>
                                          <p:attrName>style.visibility</p:attrName>
                                        </p:attrNameLst>
                                      </p:cBhvr>
                                      <p:to>
                                        <p:strVal val="visible"/>
                                      </p:to>
                                    </p:set>
                                    <p:animEffect transition="in" filter="blinds(horizontal)">
                                      <p:cBhvr>
                                        <p:cTn id="73" dur="500"/>
                                        <p:tgtEl>
                                          <p:spTgt spid="983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animBg="1"/>
      <p:bldP spid="98315" grpId="0" animBg="1"/>
      <p:bldP spid="98316" grpId="0" animBg="1"/>
      <p:bldP spid="98317" grpId="0" animBg="1"/>
      <p:bldP spid="98318" grpId="0" animBg="1"/>
      <p:bldP spid="98319" grpId="0" animBg="1"/>
      <p:bldP spid="98320" grpId="0" animBg="1"/>
      <p:bldP spid="98321" grpId="0" animBg="1"/>
      <p:bldP spid="98322" grpId="0" animBg="1"/>
      <p:bldP spid="98323" grpId="0" animBg="1"/>
      <p:bldP spid="4" grpId="0"/>
      <p:bldP spid="3" grpId="0"/>
      <p:bldP spid="6" grpId="0"/>
      <p:bldP spid="7" grpId="0"/>
      <p:bldP spid="8"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难点突破</a:t>
            </a:r>
          </a:p>
        </p:txBody>
      </p:sp>
      <p:sp>
        <p:nvSpPr>
          <p:cNvPr id="104" name="文本框 103"/>
          <p:cNvSpPr txBox="1"/>
          <p:nvPr/>
        </p:nvSpPr>
        <p:spPr>
          <a:xfrm>
            <a:off x="388620" y="511493"/>
            <a:ext cx="8029575" cy="1037749"/>
          </a:xfrm>
          <a:prstGeom prst="rect">
            <a:avLst/>
          </a:prstGeom>
          <a:noFill/>
          <a:ln w="9525">
            <a:noFill/>
          </a:ln>
        </p:spPr>
        <p:txBody>
          <a:bodyPr wrap="square" lIns="68580" tIns="34290" rIns="68580" bIns="34290">
            <a:spAutoFit/>
          </a:bodyPr>
          <a:lstStyle/>
          <a:p>
            <a:pPr marL="130016" indent="-130016">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典例剖析</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a:latin typeface="宋体" panose="02010600030101010101" pitchFamily="2" charset="-122"/>
                <a:ea typeface="宋体" panose="02010600030101010101" pitchFamily="2" charset="-122"/>
              </a:rPr>
              <a:t>各图中〇和●分别表示不同元素的原子，则其中表示化合物的是（　　）</a:t>
            </a:r>
          </a:p>
        </p:txBody>
      </p:sp>
      <p:graphicFrame>
        <p:nvGraphicFramePr>
          <p:cNvPr id="3" name="表格 2"/>
          <p:cNvGraphicFramePr>
            <a:graphicFrameLocks noGrp="1"/>
          </p:cNvGraphicFramePr>
          <p:nvPr>
            <p:custDataLst>
              <p:tags r:id="rId1"/>
            </p:custDataLst>
          </p:nvPr>
        </p:nvGraphicFramePr>
        <p:xfrm>
          <a:off x="608171" y="1744504"/>
          <a:ext cx="7791452" cy="2227422"/>
        </p:xfrm>
        <a:graphic>
          <a:graphicData uri="http://schemas.openxmlformats.org/drawingml/2006/table">
            <a:tbl>
              <a:tblPr firstRow="1" bandRow="1">
                <a:tableStyleId>{5940675A-B579-460E-94D1-54222C63F5DA}</a:tableStyleId>
              </a:tblPr>
              <a:tblGrid>
                <a:gridCol w="1947863"/>
                <a:gridCol w="1947863"/>
                <a:gridCol w="1947863"/>
                <a:gridCol w="1947863"/>
              </a:tblGrid>
              <a:tr h="1628775">
                <a:tc>
                  <a:txBody>
                    <a:bodyPr/>
                    <a:lstStyle/>
                    <a:p>
                      <a:pPr indent="0" algn="ctr">
                        <a:buNone/>
                      </a:pPr>
                      <a:r>
                        <a:rPr lang="en-US" sz="2100" b="0">
                          <a:latin typeface="宋体" panose="02010600030101010101" pitchFamily="2" charset="-122"/>
                          <a:ea typeface="宋体" panose="02010600030101010101" pitchFamily="2" charset="-122"/>
                          <a:cs typeface="Calibri" panose="020F0502020204030204" charset="0"/>
                        </a:rPr>
                        <a:t> </a:t>
                      </a:r>
                    </a:p>
                    <a:p>
                      <a:pPr indent="0" algn="ctr">
                        <a:buNone/>
                      </a:pPr>
                      <a:endParaRPr lang="en-US" altLang="en-US" sz="2100" b="0">
                        <a:latin typeface="宋体" panose="02010600030101010101" pitchFamily="2" charset="-122"/>
                        <a:ea typeface="宋体" panose="02010600030101010101" pitchFamily="2" charset="-122"/>
                        <a:cs typeface="Calibri" panose="020F0502020204030204" charset="0"/>
                      </a:endParaRPr>
                    </a:p>
                    <a:p>
                      <a:pPr indent="0" algn="ctr">
                        <a:buNone/>
                      </a:pPr>
                      <a:endParaRPr lang="en-US" altLang="en-US" sz="2100" b="0">
                        <a:latin typeface="宋体" panose="02010600030101010101" pitchFamily="2" charset="-122"/>
                        <a:ea typeface="宋体" panose="02010600030101010101" pitchFamily="2" charset="-122"/>
                        <a:cs typeface="Calibri" panose="020F0502020204030204" charset="0"/>
                      </a:endParaRPr>
                    </a:p>
                    <a:p>
                      <a:pPr indent="0" algn="ctr">
                        <a:buNone/>
                      </a:pPr>
                      <a:endParaRPr lang="en-US" altLang="en-US" sz="2100" b="0">
                        <a:latin typeface="宋体" panose="02010600030101010101" pitchFamily="2" charset="-122"/>
                        <a:ea typeface="宋体" panose="02010600030101010101" pitchFamily="2" charset="-122"/>
                        <a:cs typeface="Calibri" panose="020F0502020204030204" charset="0"/>
                      </a:endParaRPr>
                    </a:p>
                    <a:p>
                      <a:pPr indent="0" algn="ctr">
                        <a:buNone/>
                      </a:pPr>
                      <a:endParaRPr lang="en-US" altLang="en-US" sz="2100" b="0">
                        <a:latin typeface="宋体" panose="02010600030101010101" pitchFamily="2" charset="-122"/>
                        <a:ea typeface="宋体" panose="02010600030101010101" pitchFamily="2" charset="-122"/>
                        <a:cs typeface="Calibri" panose="020F0502020204030204" charset="0"/>
                      </a:endParaRPr>
                    </a:p>
                  </a:txBody>
                  <a:tcPr marL="14288" marR="14288" marT="14288" marB="14288">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100" b="0">
                          <a:latin typeface="宋体" panose="02010600030101010101" pitchFamily="2" charset="-122"/>
                          <a:ea typeface="宋体" panose="02010600030101010101" pitchFamily="2" charset="-122"/>
                          <a:cs typeface="Calibri" panose="020F0502020204030204" charset="0"/>
                        </a:rPr>
                        <a:t> </a:t>
                      </a:r>
                      <a:endParaRPr lang="en-US" altLang="en-US" sz="2100" b="0">
                        <a:latin typeface="宋体" panose="02010600030101010101" pitchFamily="2" charset="-122"/>
                        <a:ea typeface="宋体" panose="02010600030101010101" pitchFamily="2" charset="-122"/>
                        <a:cs typeface="Calibri" panose="020F0502020204030204" charset="0"/>
                      </a:endParaRPr>
                    </a:p>
                  </a:txBody>
                  <a:tcPr marL="14288" marR="14288" marT="14288" marB="14288">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100" b="0">
                          <a:latin typeface="宋体" panose="02010600030101010101" pitchFamily="2" charset="-122"/>
                          <a:ea typeface="宋体" panose="02010600030101010101" pitchFamily="2" charset="-122"/>
                          <a:cs typeface="Calibri" panose="020F0502020204030204" charset="0"/>
                        </a:rPr>
                        <a:t> </a:t>
                      </a:r>
                      <a:endParaRPr lang="en-US" altLang="en-US" sz="2100" b="0">
                        <a:latin typeface="宋体" panose="02010600030101010101" pitchFamily="2" charset="-122"/>
                        <a:ea typeface="宋体" panose="02010600030101010101" pitchFamily="2" charset="-122"/>
                        <a:cs typeface="Calibri" panose="020F0502020204030204" charset="0"/>
                      </a:endParaRPr>
                    </a:p>
                  </a:txBody>
                  <a:tcPr marL="14288" marR="14288" marT="14288" marB="14288">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100" b="0">
                          <a:latin typeface="宋体" panose="02010600030101010101" pitchFamily="2" charset="-122"/>
                          <a:ea typeface="宋体" panose="02010600030101010101" pitchFamily="2" charset="-122"/>
                          <a:cs typeface="Calibri" panose="020F0502020204030204" charset="0"/>
                        </a:rPr>
                        <a:t> </a:t>
                      </a:r>
                      <a:endParaRPr lang="en-US" altLang="en-US" sz="2100" b="0">
                        <a:latin typeface="宋体" panose="02010600030101010101" pitchFamily="2" charset="-122"/>
                        <a:ea typeface="宋体" pitchFamily="2" charset="-122"/>
                        <a:cs typeface="Calibri" panose="020F0502020204030204" charset="0"/>
                      </a:endParaRPr>
                    </a:p>
                  </a:txBody>
                  <a:tcPr marL="14288" marR="14288" marT="14288" marB="14288">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98646">
                <a:tc>
                  <a:txBody>
                    <a:bodyPr/>
                    <a:lstStyle/>
                    <a:p>
                      <a:pPr indent="0" algn="ctr">
                        <a:buNone/>
                      </a:pPr>
                      <a:r>
                        <a:rPr lang="en-US" sz="2100" b="0">
                          <a:latin typeface="宋体" panose="02010600030101010101" pitchFamily="2" charset="-122"/>
                          <a:ea typeface="宋体" panose="02010600030101010101" pitchFamily="2" charset="-122"/>
                          <a:cs typeface="新宋体" panose="02010609030101010101" charset="-122"/>
                        </a:rPr>
                        <a:t>A</a:t>
                      </a:r>
                      <a:endParaRPr lang="en-US" altLang="en-US" sz="2100" b="0">
                        <a:latin typeface="宋体" panose="02010600030101010101" pitchFamily="2" charset="-122"/>
                        <a:ea typeface="宋体" panose="02010600030101010101" pitchFamily="2" charset="-122"/>
                        <a:cs typeface="新宋体" panose="02010609030101010101" charset="-122"/>
                      </a:endParaRPr>
                    </a:p>
                  </a:txBody>
                  <a:tcPr marL="14288" marR="14288" marT="14288" marB="14288">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100" b="0">
                          <a:latin typeface="宋体" panose="02010600030101010101" pitchFamily="2" charset="-122"/>
                          <a:ea typeface="宋体" panose="02010600030101010101" pitchFamily="2" charset="-122"/>
                          <a:cs typeface="新宋体" panose="02010609030101010101" charset="-122"/>
                        </a:rPr>
                        <a:t>B</a:t>
                      </a:r>
                      <a:endParaRPr lang="en-US" altLang="en-US" sz="2100" b="0">
                        <a:latin typeface="宋体" panose="02010600030101010101" pitchFamily="2" charset="-122"/>
                        <a:ea typeface="宋体" panose="02010600030101010101" pitchFamily="2" charset="-122"/>
                        <a:cs typeface="新宋体" panose="02010609030101010101" charset="-122"/>
                      </a:endParaRPr>
                    </a:p>
                  </a:txBody>
                  <a:tcPr marL="14288" marR="14288" marT="14288" marB="14288">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100" b="0">
                          <a:latin typeface="宋体" panose="02010600030101010101" pitchFamily="2" charset="-122"/>
                          <a:ea typeface="宋体" panose="02010600030101010101" pitchFamily="2" charset="-122"/>
                          <a:cs typeface="新宋体" panose="02010609030101010101" charset="-122"/>
                        </a:rPr>
                        <a:t>C</a:t>
                      </a:r>
                      <a:endParaRPr lang="en-US" altLang="en-US" sz="2100" b="0">
                        <a:latin typeface="宋体" panose="02010600030101010101" pitchFamily="2" charset="-122"/>
                        <a:ea typeface="宋体" panose="02010600030101010101" pitchFamily="2" charset="-122"/>
                        <a:cs typeface="新宋体" panose="02010609030101010101" charset="-122"/>
                      </a:endParaRPr>
                    </a:p>
                  </a:txBody>
                  <a:tcPr marL="14288" marR="14288" marT="14288" marB="14288">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100" b="0">
                          <a:latin typeface="宋体" panose="02010600030101010101" pitchFamily="2" charset="-122"/>
                          <a:ea typeface="宋体" panose="02010600030101010101" pitchFamily="2" charset="-122"/>
                          <a:cs typeface="新宋体" panose="02010609030101010101" charset="-122"/>
                        </a:rPr>
                        <a:t>D</a:t>
                      </a:r>
                      <a:endParaRPr lang="en-US" altLang="en-US" sz="2100" b="0">
                        <a:latin typeface="宋体" panose="02010600030101010101" pitchFamily="2" charset="-122"/>
                        <a:ea typeface="宋体" pitchFamily="2" charset="-122"/>
                        <a:cs typeface="新宋体" panose="02010609030101010101" charset="-122"/>
                      </a:endParaRPr>
                    </a:p>
                  </a:txBody>
                  <a:tcPr marL="14288" marR="14288" marT="14288" marB="14288">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4" name="图片 3"/>
          <p:cNvPicPr/>
          <p:nvPr/>
        </p:nvPicPr>
        <p:blipFill>
          <a:blip r:embed="rId3"/>
          <a:stretch>
            <a:fillRect/>
          </a:stretch>
        </p:blipFill>
        <p:spPr>
          <a:xfrm>
            <a:off x="884397" y="1918336"/>
            <a:ext cx="1306354" cy="1200626"/>
          </a:xfrm>
          <a:prstGeom prst="rect">
            <a:avLst/>
          </a:prstGeom>
          <a:noFill/>
          <a:ln w="9525">
            <a:noFill/>
          </a:ln>
        </p:spPr>
      </p:pic>
      <p:pic>
        <p:nvPicPr>
          <p:cNvPr id="5" name="图片 4"/>
          <p:cNvPicPr/>
          <p:nvPr/>
        </p:nvPicPr>
        <p:blipFill>
          <a:blip r:embed="rId4"/>
          <a:stretch>
            <a:fillRect/>
          </a:stretch>
        </p:blipFill>
        <p:spPr>
          <a:xfrm>
            <a:off x="2788444" y="1918335"/>
            <a:ext cx="1293019" cy="1178243"/>
          </a:xfrm>
          <a:prstGeom prst="rect">
            <a:avLst/>
          </a:prstGeom>
          <a:noFill/>
          <a:ln w="9525">
            <a:noFill/>
          </a:ln>
        </p:spPr>
      </p:pic>
      <p:pic>
        <p:nvPicPr>
          <p:cNvPr id="6" name="图片 5"/>
          <p:cNvPicPr/>
          <p:nvPr/>
        </p:nvPicPr>
        <p:blipFill>
          <a:blip r:embed="rId5"/>
          <a:stretch>
            <a:fillRect/>
          </a:stretch>
        </p:blipFill>
        <p:spPr>
          <a:xfrm>
            <a:off x="4760595" y="1918335"/>
            <a:ext cx="1192530" cy="1090613"/>
          </a:xfrm>
          <a:prstGeom prst="rect">
            <a:avLst/>
          </a:prstGeom>
          <a:noFill/>
          <a:ln w="9525">
            <a:noFill/>
          </a:ln>
        </p:spPr>
      </p:pic>
      <p:pic>
        <p:nvPicPr>
          <p:cNvPr id="7" name="图片 6"/>
          <p:cNvPicPr/>
          <p:nvPr/>
        </p:nvPicPr>
        <p:blipFill>
          <a:blip r:embed="rId6"/>
          <a:stretch>
            <a:fillRect/>
          </a:stretch>
        </p:blipFill>
        <p:spPr>
          <a:xfrm>
            <a:off x="6631781" y="1918336"/>
            <a:ext cx="1383030" cy="1200626"/>
          </a:xfrm>
          <a:prstGeom prst="rect">
            <a:avLst/>
          </a:prstGeom>
          <a:noFill/>
          <a:ln w="9525">
            <a:noFill/>
          </a:ln>
        </p:spPr>
      </p:pic>
      <p:sp>
        <p:nvSpPr>
          <p:cNvPr id="10" name="Rectangle 12"/>
          <p:cNvSpPr/>
          <p:nvPr/>
        </p:nvSpPr>
        <p:spPr>
          <a:xfrm>
            <a:off x="2278857" y="1088946"/>
            <a:ext cx="274755" cy="392415"/>
          </a:xfrm>
          <a:prstGeom prst="rect">
            <a:avLst/>
          </a:prstGeom>
          <a:noFill/>
          <a:ln w="9525">
            <a:noFill/>
          </a:ln>
        </p:spPr>
        <p:txBody>
          <a:bodyPr wrap="none" lIns="68580" tIns="34290" rIns="68580" bIns="34290">
            <a:spAutoFit/>
          </a:bodyPr>
          <a:lstStyle/>
          <a:p>
            <a:pPr algn="l"/>
            <a:r>
              <a:rPr lang="en-US" altLang="zh-CN" sz="2100" b="1">
                <a:solidFill>
                  <a:srgbClr val="FF0000"/>
                </a:solidFill>
                <a:latin typeface="宋体" panose="02010600030101010101" pitchFamily="2" charset="-122"/>
                <a:ea typeface="宋体" panose="02010600030101010101" pitchFamily="2" charset="-122"/>
              </a:rPr>
              <a:t>A</a:t>
            </a:r>
          </a:p>
        </p:txBody>
      </p:sp>
    </p:spTree>
    <p:extLst>
      <p:ext uri="{BB962C8B-B14F-4D97-AF65-F5344CB8AC3E}">
        <p14:creationId xmlns:p14="http://schemas.microsoft.com/office/powerpoint/2010/main" val="225169202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难点突破</a:t>
            </a:r>
          </a:p>
        </p:txBody>
      </p:sp>
      <p:sp>
        <p:nvSpPr>
          <p:cNvPr id="12" name="Rectangle 1"/>
          <p:cNvSpPr>
            <a:spLocks noChangeArrowheads="1"/>
          </p:cNvSpPr>
          <p:nvPr/>
        </p:nvSpPr>
        <p:spPr bwMode="auto">
          <a:xfrm>
            <a:off x="192882" y="522693"/>
            <a:ext cx="4202112" cy="392415"/>
          </a:xfrm>
          <a:prstGeom prst="rect">
            <a:avLst/>
          </a:prstGeom>
          <a:noFill/>
          <a:ln w="9525">
            <a:noFill/>
            <a:miter lim="800000"/>
          </a:ln>
          <a:effectLst/>
        </p:spPr>
        <p:txBody>
          <a:bodyPr wrap="none" lIns="68580" tIns="34290" rIns="68580" bIns="34290" anchor="ctr">
            <a:spAutoFit/>
          </a:bodyPr>
          <a:lstStyle>
            <a:lvl1pPr indent="266700">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r>
              <a:rPr lang="zh-CN" altLang="en-US" sz="2100" b="1">
                <a:solidFill>
                  <a:srgbClr val="FF0000"/>
                </a:solidFill>
                <a:latin typeface="宋体" panose="02010600030101010101" pitchFamily="2" charset="-122"/>
                <a:cs typeface="Times New Roman" panose="02020603050405020304" charset="0"/>
              </a:rPr>
              <a:t>难点三  化学式的综合应用问题</a:t>
            </a:r>
          </a:p>
        </p:txBody>
      </p:sp>
      <p:sp>
        <p:nvSpPr>
          <p:cNvPr id="5" name="文本框 4"/>
          <p:cNvSpPr txBox="1"/>
          <p:nvPr/>
        </p:nvSpPr>
        <p:spPr>
          <a:xfrm>
            <a:off x="267176" y="849154"/>
            <a:ext cx="1763944" cy="553998"/>
          </a:xfrm>
          <a:prstGeom prst="rect">
            <a:avLst/>
          </a:prstGeom>
          <a:noFill/>
        </p:spPr>
        <p:txBody>
          <a:bodyPr wrap="none" lIns="68580" tIns="34290" rIns="68580" bIns="34290" rtlCol="0" anchor="t">
            <a:spAutoFit/>
          </a:bodyPr>
          <a:lstStyle/>
          <a:p>
            <a:pPr fontAlgn="auto">
              <a:lnSpc>
                <a:spcPct val="150000"/>
              </a:lnSpc>
            </a:pPr>
            <a:r>
              <a:rPr lang="en-US" altLang="zh-CN" sz="2100" b="1">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b="1">
                <a:latin typeface="宋体" panose="02010600030101010101" pitchFamily="2" charset="-122"/>
                <a:ea typeface="宋体" panose="02010600030101010101" pitchFamily="2" charset="-122"/>
                <a:cs typeface="宋体" panose="02010600030101010101" pitchFamily="2" charset="-122"/>
                <a:sym typeface="+mn-ea"/>
              </a:rPr>
              <a:t>难点梳理</a:t>
            </a:r>
            <a:r>
              <a:rPr lang="en-US" altLang="zh-CN" sz="2100" b="1">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2100" b="1">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3" name="文本框 2"/>
          <p:cNvSpPr txBox="1"/>
          <p:nvPr/>
        </p:nvSpPr>
        <p:spPr>
          <a:xfrm>
            <a:off x="417195" y="1402081"/>
            <a:ext cx="7486665" cy="346249"/>
          </a:xfrm>
          <a:prstGeom prst="rect">
            <a:avLst/>
          </a:prstGeom>
          <a:noFill/>
        </p:spPr>
        <p:txBody>
          <a:bodyPr wrap="none" lIns="68580" tIns="34290" rIns="68580" bIns="34290" rtlCol="0" anchor="t">
            <a:spAutoFit/>
          </a:bodyPr>
          <a:lstStyle/>
          <a:p>
            <a:r>
              <a:rPr lang="zh-CN" altLang="en-US">
                <a:latin typeface="宋体" panose="02010600030101010101" pitchFamily="2" charset="-122"/>
                <a:ea typeface="宋体" panose="02010600030101010101" pitchFamily="2" charset="-122"/>
                <a:cs typeface="Times New Roman" panose="02020603050405020304" charset="0"/>
                <a:sym typeface="+mn-ea"/>
              </a:rPr>
              <a:t>通过已知物质的化学式，我们能得到以下信息（以葡萄糖</a:t>
            </a:r>
            <a:r>
              <a:rPr lang="en-US" altLang="zh-CN">
                <a:latin typeface="宋体" panose="02010600030101010101" pitchFamily="2" charset="-122"/>
                <a:ea typeface="宋体" panose="02010600030101010101" pitchFamily="2" charset="-122"/>
                <a:cs typeface="Times New Roman" panose="02020603050405020304" charset="0"/>
                <a:sym typeface="+mn-ea"/>
              </a:rPr>
              <a:t>C</a:t>
            </a:r>
            <a:r>
              <a:rPr lang="en-US" altLang="zh-CN" baseline="-25000">
                <a:latin typeface="宋体" panose="02010600030101010101" pitchFamily="2" charset="-122"/>
                <a:ea typeface="宋体" panose="02010600030101010101" pitchFamily="2" charset="-122"/>
                <a:cs typeface="Times New Roman" panose="02020603050405020304" charset="0"/>
                <a:sym typeface="+mn-ea"/>
              </a:rPr>
              <a:t>6</a:t>
            </a:r>
            <a:r>
              <a:rPr lang="en-US" altLang="zh-CN">
                <a:latin typeface="宋体" panose="02010600030101010101" pitchFamily="2" charset="-122"/>
                <a:ea typeface="宋体" panose="02010600030101010101" pitchFamily="2" charset="-122"/>
                <a:cs typeface="Times New Roman" panose="02020603050405020304" charset="0"/>
                <a:sym typeface="+mn-ea"/>
              </a:rPr>
              <a:t>H</a:t>
            </a:r>
            <a:r>
              <a:rPr lang="en-US" altLang="zh-CN" baseline="-25000">
                <a:latin typeface="宋体" panose="02010600030101010101" pitchFamily="2" charset="-122"/>
                <a:ea typeface="宋体" panose="02010600030101010101" pitchFamily="2" charset="-122"/>
                <a:cs typeface="Times New Roman" panose="02020603050405020304" charset="0"/>
                <a:sym typeface="+mn-ea"/>
              </a:rPr>
              <a:t>12</a:t>
            </a:r>
            <a:r>
              <a:rPr lang="en-US" altLang="zh-CN">
                <a:latin typeface="宋体" panose="02010600030101010101" pitchFamily="2" charset="-122"/>
                <a:ea typeface="宋体" panose="02010600030101010101" pitchFamily="2" charset="-122"/>
                <a:cs typeface="Times New Roman" panose="02020603050405020304" charset="0"/>
                <a:sym typeface="+mn-ea"/>
              </a:rPr>
              <a:t>O</a:t>
            </a:r>
            <a:r>
              <a:rPr lang="en-US" altLang="zh-CN" baseline="-25000">
                <a:latin typeface="宋体" panose="02010600030101010101" pitchFamily="2" charset="-122"/>
                <a:ea typeface="宋体" panose="02010600030101010101" pitchFamily="2" charset="-122"/>
                <a:cs typeface="Times New Roman" panose="02020603050405020304" charset="0"/>
                <a:sym typeface="+mn-ea"/>
              </a:rPr>
              <a:t>6</a:t>
            </a:r>
            <a:r>
              <a:rPr lang="zh-CN" altLang="en-US">
                <a:latin typeface="宋体" panose="02010600030101010101" pitchFamily="2" charset="-122"/>
                <a:ea typeface="宋体" panose="02010600030101010101" pitchFamily="2" charset="-122"/>
                <a:cs typeface="Times New Roman" panose="02020603050405020304" charset="0"/>
                <a:sym typeface="+mn-ea"/>
              </a:rPr>
              <a:t>为例）：</a:t>
            </a:r>
            <a:endParaRPr lang="zh-CN" altLang="en-US">
              <a:latin typeface="宋体" panose="02010600030101010101" pitchFamily="2" charset="-122"/>
              <a:ea typeface="宋体" pitchFamily="2" charset="-122"/>
              <a:cs typeface="Times New Roman" panose="02020603050405020304"/>
              <a:sym typeface="+mn-ea"/>
            </a:endParaRPr>
          </a:p>
        </p:txBody>
      </p:sp>
      <p:sp>
        <p:nvSpPr>
          <p:cNvPr id="4" name="文本框 3"/>
          <p:cNvSpPr txBox="1"/>
          <p:nvPr/>
        </p:nvSpPr>
        <p:spPr>
          <a:xfrm>
            <a:off x="417195" y="1681163"/>
            <a:ext cx="8077200" cy="3392329"/>
          </a:xfrm>
          <a:prstGeom prst="rect">
            <a:avLst/>
          </a:prstGeom>
          <a:noFill/>
        </p:spPr>
        <p:txBody>
          <a:bodyPr wrap="square" lIns="68580" tIns="34290" rIns="68580" bIns="34290" rtlCol="0" anchor="t">
            <a:spAutoFit/>
          </a:bodyPr>
          <a:lstStyle/>
          <a:p>
            <a:pPr fontAlgn="auto">
              <a:lnSpc>
                <a:spcPct val="150000"/>
              </a:lnSpc>
            </a:pPr>
            <a:r>
              <a:rPr lang="zh-CN" altLang="en-US">
                <a:latin typeface="宋体" panose="02010600030101010101" pitchFamily="2" charset="-122"/>
                <a:ea typeface="宋体" panose="02010600030101010101" pitchFamily="2" charset="-122"/>
              </a:rPr>
              <a:t>①可以知道该物质是由哪种粒子构成，</a:t>
            </a:r>
            <a:r>
              <a:rPr lang="zh-CN" altLang="en-US">
                <a:latin typeface="宋体" panose="02010600030101010101" pitchFamily="2" charset="-122"/>
                <a:ea typeface="宋体" panose="02010600030101010101" pitchFamily="2" charset="-122"/>
                <a:sym typeface="+mn-ea"/>
              </a:rPr>
              <a:t>如葡萄糖是由</a:t>
            </a:r>
            <a:r>
              <a:rPr lang="zh-CN" altLang="en-US" u="sng">
                <a:latin typeface="宋体" panose="02010600030101010101" pitchFamily="2" charset="-122"/>
                <a:ea typeface="宋体" panose="02010600030101010101" pitchFamily="2" charset="-122"/>
                <a:sym typeface="+mn-ea"/>
              </a:rPr>
              <a:t>      </a:t>
            </a:r>
            <a:r>
              <a:rPr lang="zh-CN" altLang="en-US">
                <a:latin typeface="宋体" panose="02010600030101010101" pitchFamily="2" charset="-122"/>
                <a:ea typeface="宋体" panose="02010600030101010101" pitchFamily="2" charset="-122"/>
                <a:sym typeface="+mn-ea"/>
              </a:rPr>
              <a:t>构成；</a:t>
            </a:r>
            <a:endParaRPr lang="zh-CN" altLang="en-US">
              <a:latin typeface="宋体" panose="02010600030101010101" pitchFamily="2" charset="-122"/>
              <a:ea typeface="宋体" panose="02010600030101010101" pitchFamily="2" charset="-122"/>
            </a:endParaRPr>
          </a:p>
          <a:p>
            <a:pPr fontAlgn="auto">
              <a:lnSpc>
                <a:spcPct val="150000"/>
              </a:lnSpc>
            </a:pPr>
            <a:r>
              <a:rPr lang="zh-CN" altLang="en-US">
                <a:latin typeface="宋体" panose="02010600030101010101" pitchFamily="2" charset="-122"/>
                <a:ea typeface="宋体" panose="02010600030101010101" pitchFamily="2" charset="-122"/>
              </a:rPr>
              <a:t>②可以知道该物质的元素组成，如葡萄糖是由</a:t>
            </a:r>
            <a:r>
              <a:rPr lang="zh-CN" altLang="en-US" u="sng">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组成的</a:t>
            </a:r>
          </a:p>
          <a:p>
            <a:pPr fontAlgn="auto">
              <a:lnSpc>
                <a:spcPct val="150000"/>
              </a:lnSpc>
            </a:pPr>
            <a:r>
              <a:rPr lang="zh-CN" altLang="en-US">
                <a:latin typeface="宋体" panose="02010600030101010101" pitchFamily="2" charset="-122"/>
                <a:ea typeface="宋体" panose="02010600030101010101" pitchFamily="2" charset="-122"/>
              </a:rPr>
              <a:t>③可以知道该物质分子是由多少原子构成，如</a:t>
            </a:r>
            <a:r>
              <a:rPr lang="en-US"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个葡萄糖分子中含有</a:t>
            </a:r>
            <a:r>
              <a:rPr lang="zh-CN" altLang="en-US" u="sng">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个原子</a:t>
            </a:r>
          </a:p>
          <a:p>
            <a:pPr fontAlgn="auto">
              <a:lnSpc>
                <a:spcPct val="150000"/>
              </a:lnSpc>
            </a:pPr>
            <a:r>
              <a:rPr lang="zh-CN" altLang="en-US">
                <a:latin typeface="宋体" panose="02010600030101010101" pitchFamily="2" charset="-122"/>
                <a:ea typeface="宋体" panose="02010600030101010101" pitchFamily="2" charset="-122"/>
              </a:rPr>
              <a:t>④可以计算葡萄糖的相对分子质量：</a:t>
            </a:r>
            <a:r>
              <a:rPr lang="zh-CN" altLang="en-US" u="sng">
                <a:latin typeface="宋体" panose="02010600030101010101" pitchFamily="2" charset="-122"/>
                <a:ea typeface="宋体" panose="02010600030101010101" pitchFamily="2" charset="-122"/>
              </a:rPr>
              <a:t>                            </a:t>
            </a:r>
            <a:r>
              <a:rPr lang="zh-CN" altLang="en-US">
                <a:solidFill>
                  <a:srgbClr val="006600"/>
                </a:solidFill>
                <a:latin typeface="宋体" panose="02010600030101010101" pitchFamily="2" charset="-122"/>
                <a:ea typeface="宋体" panose="02010600030101010101" pitchFamily="2" charset="-122"/>
                <a:cs typeface="宋体" panose="02010600030101010101" pitchFamily="2" charset="-122"/>
                <a:sym typeface="+mn-ea"/>
              </a:rPr>
              <a:t>；</a:t>
            </a:r>
          </a:p>
          <a:p>
            <a:pPr fontAlgn="auto">
              <a:lnSpc>
                <a:spcPct val="150000"/>
              </a:lnSpc>
            </a:pPr>
            <a:r>
              <a:rPr lang="zh-CN" altLang="en-US">
                <a:latin typeface="宋体" panose="02010600030101010101" pitchFamily="2" charset="-122"/>
                <a:ea typeface="宋体" panose="02010600030101010101" pitchFamily="2" charset="-122"/>
              </a:rPr>
              <a:t>⑤</a:t>
            </a:r>
            <a:r>
              <a:rPr lang="zh-CN" altLang="en-US">
                <a:latin typeface="宋体" panose="02010600030101010101" pitchFamily="2" charset="-122"/>
                <a:ea typeface="宋体" panose="02010600030101010101" pitchFamily="2" charset="-122"/>
                <a:sym typeface="+mn-ea"/>
              </a:rPr>
              <a:t>可以计算葡萄糖</a:t>
            </a:r>
            <a:r>
              <a:rPr lang="zh-CN" altLang="en-US" b="1">
                <a:latin typeface="宋体" panose="02010600030101010101" pitchFamily="2" charset="-122"/>
                <a:ea typeface="宋体" panose="02010600030101010101" pitchFamily="2" charset="-122"/>
                <a:sym typeface="+mn-ea"/>
              </a:rPr>
              <a:t>组成元素的质量比：</a:t>
            </a:r>
          </a:p>
          <a:p>
            <a:pPr fontAlgn="auto">
              <a:lnSpc>
                <a:spcPct val="150000"/>
              </a:lnSpc>
            </a:pPr>
            <a:r>
              <a:rPr lang="zh-CN" altLang="en-US" b="1">
                <a:latin typeface="宋体" panose="02010600030101010101" pitchFamily="2" charset="-122"/>
                <a:ea typeface="宋体" panose="02010600030101010101" pitchFamily="2" charset="-122"/>
                <a:sym typeface="+mn-ea"/>
              </a:rPr>
              <a:t>  葡萄糖中</a:t>
            </a:r>
            <a:r>
              <a:rPr lang="en-US" altLang="zh-CN" b="1">
                <a:latin typeface="宋体" panose="02010600030101010101" pitchFamily="2" charset="-122"/>
                <a:ea typeface="宋体" panose="02010600030101010101" pitchFamily="2" charset="-122"/>
                <a:sym typeface="+mn-ea"/>
              </a:rPr>
              <a:t>C</a:t>
            </a:r>
            <a:r>
              <a:rPr lang="zh-CN" altLang="en-US" b="1">
                <a:latin typeface="宋体" panose="02010600030101010101" pitchFamily="2" charset="-122"/>
                <a:ea typeface="宋体" panose="02010600030101010101" pitchFamily="2" charset="-122"/>
                <a:sym typeface="+mn-ea"/>
              </a:rPr>
              <a:t>、</a:t>
            </a:r>
            <a:r>
              <a:rPr lang="en-US" altLang="zh-CN" b="1">
                <a:latin typeface="宋体" panose="02010600030101010101" pitchFamily="2" charset="-122"/>
                <a:ea typeface="宋体" panose="02010600030101010101" pitchFamily="2" charset="-122"/>
                <a:sym typeface="+mn-ea"/>
              </a:rPr>
              <a:t>H</a:t>
            </a:r>
            <a:r>
              <a:rPr lang="zh-CN" altLang="en-US" b="1">
                <a:latin typeface="宋体" panose="02010600030101010101" pitchFamily="2" charset="-122"/>
                <a:ea typeface="宋体" panose="02010600030101010101" pitchFamily="2" charset="-122"/>
                <a:sym typeface="+mn-ea"/>
              </a:rPr>
              <a:t>、</a:t>
            </a:r>
            <a:r>
              <a:rPr lang="en-US" altLang="zh-CN" b="1">
                <a:latin typeface="宋体" panose="02010600030101010101" pitchFamily="2" charset="-122"/>
                <a:ea typeface="宋体" panose="02010600030101010101" pitchFamily="2" charset="-122"/>
                <a:sym typeface="+mn-ea"/>
              </a:rPr>
              <a:t>O</a:t>
            </a:r>
            <a:r>
              <a:rPr lang="zh-CN" altLang="en-US" b="1">
                <a:latin typeface="宋体" panose="02010600030101010101" pitchFamily="2" charset="-122"/>
                <a:ea typeface="宋体" panose="02010600030101010101" pitchFamily="2" charset="-122"/>
                <a:sym typeface="+mn-ea"/>
              </a:rPr>
              <a:t>三种元素的质量比</a:t>
            </a:r>
            <a:r>
              <a:rPr lang="en-US" altLang="zh-CN" b="1">
                <a:latin typeface="宋体" panose="02010600030101010101" pitchFamily="2" charset="-122"/>
                <a:ea typeface="宋体" panose="02010600030101010101" pitchFamily="2" charset="-122"/>
                <a:sym typeface="+mn-ea"/>
              </a:rPr>
              <a:t>=</a:t>
            </a:r>
            <a:r>
              <a:rPr lang="en-US" altLang="zh-CN" b="1" u="sng">
                <a:latin typeface="宋体" panose="02010600030101010101" pitchFamily="2" charset="-122"/>
                <a:ea typeface="宋体" panose="02010600030101010101" pitchFamily="2" charset="-122"/>
                <a:sym typeface="+mn-ea"/>
              </a:rPr>
              <a:t>                              </a:t>
            </a:r>
            <a:r>
              <a:rPr lang="zh-CN" altLang="en-US">
                <a:solidFill>
                  <a:srgbClr val="006600"/>
                </a:solidFill>
                <a:latin typeface="宋体" panose="02010600030101010101" pitchFamily="2" charset="-122"/>
                <a:ea typeface="宋体" panose="02010600030101010101" pitchFamily="2" charset="-122"/>
                <a:cs typeface="宋体" panose="02010600030101010101" pitchFamily="2" charset="-122"/>
                <a:sym typeface="+mn-ea"/>
              </a:rPr>
              <a:t>；</a:t>
            </a:r>
          </a:p>
          <a:p>
            <a:pPr fontAlgn="auto">
              <a:lnSpc>
                <a:spcPct val="150000"/>
              </a:lnSpc>
            </a:pPr>
            <a:r>
              <a:rPr lang="zh-CN" altLang="en-US">
                <a:latin typeface="宋体" panose="02010600030101010101" pitchFamily="2" charset="-122"/>
                <a:ea typeface="宋体" panose="02010600030101010101" pitchFamily="2" charset="-122"/>
              </a:rPr>
              <a:t>⑥</a:t>
            </a:r>
            <a:r>
              <a:rPr lang="zh-CN" altLang="en-US">
                <a:latin typeface="宋体" panose="02010600030101010101" pitchFamily="2" charset="-122"/>
                <a:ea typeface="宋体" panose="02010600030101010101" pitchFamily="2" charset="-122"/>
                <a:sym typeface="+mn-ea"/>
              </a:rPr>
              <a:t>可以计算葡萄糖中各元素的质量分数：</a:t>
            </a:r>
          </a:p>
          <a:p>
            <a:pPr fontAlgn="auto">
              <a:lnSpc>
                <a:spcPct val="150000"/>
              </a:lnSpc>
            </a:pPr>
            <a:r>
              <a:rPr lang="zh-CN" altLang="en-US" b="1">
                <a:latin typeface="宋体" panose="02010600030101010101" pitchFamily="2" charset="-122"/>
                <a:ea typeface="宋体" panose="02010600030101010101" pitchFamily="2" charset="-122"/>
                <a:sym typeface="+mn-ea"/>
              </a:rPr>
              <a:t>葡萄糖中碳元素的质量分数</a:t>
            </a:r>
            <a:r>
              <a:rPr lang="en-US" altLang="zh-CN" b="1">
                <a:latin typeface="宋体" panose="02010600030101010101" pitchFamily="2" charset="-122"/>
                <a:ea typeface="宋体" panose="02010600030101010101" pitchFamily="2" charset="-122"/>
                <a:sym typeface="+mn-ea"/>
              </a:rPr>
              <a:t>=</a:t>
            </a:r>
            <a:r>
              <a:rPr lang="en-US" altLang="zh-CN" b="1" u="sng">
                <a:latin typeface="宋体" panose="02010600030101010101" pitchFamily="2" charset="-122"/>
                <a:ea typeface="宋体" panose="02010600030101010101" pitchFamily="2" charset="-122"/>
                <a:sym typeface="+mn-ea"/>
              </a:rPr>
              <a:t>                                   </a:t>
            </a:r>
            <a:r>
              <a:rPr lang="zh-CN" altLang="en-US" b="1">
                <a:latin typeface="宋体" panose="02010600030101010101" pitchFamily="2" charset="-122"/>
                <a:ea typeface="宋体" panose="02010600030101010101" pitchFamily="2" charset="-122"/>
                <a:sym typeface="+mn-ea"/>
              </a:rPr>
              <a:t>。</a:t>
            </a:r>
            <a:endParaRPr lang="en-US" altLang="zh-CN">
              <a:latin typeface="宋体" panose="02010600030101010101" pitchFamily="2" charset="-122"/>
              <a:ea typeface="宋体" pitchFamily="2" charset="-122"/>
              <a:sym typeface="+mn-ea"/>
            </a:endParaRPr>
          </a:p>
        </p:txBody>
      </p:sp>
      <p:sp>
        <p:nvSpPr>
          <p:cNvPr id="7" name="文本框 6"/>
          <p:cNvSpPr txBox="1"/>
          <p:nvPr/>
        </p:nvSpPr>
        <p:spPr>
          <a:xfrm>
            <a:off x="5084445" y="2149793"/>
            <a:ext cx="2230419"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碳、氢、氧三种元素</a:t>
            </a:r>
          </a:p>
        </p:txBody>
      </p:sp>
      <p:sp>
        <p:nvSpPr>
          <p:cNvPr id="8" name="文本框 7"/>
          <p:cNvSpPr txBox="1"/>
          <p:nvPr/>
        </p:nvSpPr>
        <p:spPr>
          <a:xfrm>
            <a:off x="7256145" y="2595563"/>
            <a:ext cx="372538" cy="346249"/>
          </a:xfrm>
          <a:prstGeom prst="rect">
            <a:avLst/>
          </a:prstGeom>
          <a:noFill/>
        </p:spPr>
        <p:txBody>
          <a:bodyPr wrap="none" lIns="68580" tIns="34290" rIns="68580" bIns="34290" rtlCol="0" anchor="t">
            <a:spAutoFit/>
          </a:bodyPr>
          <a:lstStyle/>
          <a:p>
            <a:r>
              <a:rPr lang="en-US" altLang="zh-CN" b="1">
                <a:solidFill>
                  <a:srgbClr val="FF0000"/>
                </a:solidFill>
                <a:latin typeface="宋体" panose="02010600030101010101" pitchFamily="2" charset="-122"/>
                <a:ea typeface="宋体" panose="02010600030101010101" pitchFamily="2" charset="-122"/>
                <a:sym typeface="+mn-ea"/>
              </a:rPr>
              <a:t>24</a:t>
            </a:r>
          </a:p>
        </p:txBody>
      </p:sp>
      <p:sp>
        <p:nvSpPr>
          <p:cNvPr id="9" name="文本框 8"/>
          <p:cNvSpPr txBox="1"/>
          <p:nvPr/>
        </p:nvSpPr>
        <p:spPr>
          <a:xfrm>
            <a:off x="4108133" y="2986088"/>
            <a:ext cx="2591094" cy="346249"/>
          </a:xfrm>
          <a:prstGeom prst="rect">
            <a:avLst/>
          </a:prstGeom>
          <a:noFill/>
        </p:spPr>
        <p:txBody>
          <a:bodyPr wrap="none" lIns="68580" tIns="34290" rIns="68580" bIns="34290" rtlCol="0" anchor="t">
            <a:spAutoFit/>
          </a:bodyPr>
          <a:lstStyle/>
          <a:p>
            <a:r>
              <a:rPr lang="en-US" altLang="zh-CN" b="1">
                <a:solidFill>
                  <a:srgbClr val="FF0000"/>
                </a:solidFill>
                <a:latin typeface="宋体" panose="02010600030101010101" pitchFamily="2" charset="-122"/>
                <a:ea typeface="宋体" panose="02010600030101010101" pitchFamily="2" charset="-122"/>
                <a:sym typeface="+mn-ea"/>
              </a:rPr>
              <a:t>12</a:t>
            </a:r>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×6+1×12+16×6=180</a:t>
            </a:r>
          </a:p>
        </p:txBody>
      </p:sp>
      <p:sp>
        <p:nvSpPr>
          <p:cNvPr id="10" name="文本框 9"/>
          <p:cNvSpPr txBox="1"/>
          <p:nvPr/>
        </p:nvSpPr>
        <p:spPr>
          <a:xfrm>
            <a:off x="4385310" y="3757613"/>
            <a:ext cx="3286797" cy="346249"/>
          </a:xfrm>
          <a:prstGeom prst="rect">
            <a:avLst/>
          </a:prstGeom>
          <a:noFill/>
        </p:spPr>
        <p:txBody>
          <a:bodyPr wrap="none" lIns="68580" tIns="34290" rIns="68580" bIns="34290" rtlCol="0" anchor="t">
            <a:spAutoFit/>
          </a:bodyPr>
          <a:lstStyle/>
          <a:p>
            <a:r>
              <a:rPr lang="en-US" altLang="zh-CN" b="1">
                <a:solidFill>
                  <a:srgbClr val="FF0000"/>
                </a:solidFill>
                <a:latin typeface="宋体" panose="02010600030101010101" pitchFamily="2" charset="-122"/>
                <a:ea typeface="宋体" panose="02010600030101010101" pitchFamily="2" charset="-122"/>
                <a:sym typeface="+mn-ea"/>
              </a:rPr>
              <a:t>12</a:t>
            </a:r>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×6</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1×12</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16×6=6</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1</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8</a:t>
            </a:r>
          </a:p>
        </p:txBody>
      </p:sp>
      <p:grpSp>
        <p:nvGrpSpPr>
          <p:cNvPr id="16" name="组合 15"/>
          <p:cNvGrpSpPr/>
          <p:nvPr/>
        </p:nvGrpSpPr>
        <p:grpSpPr>
          <a:xfrm>
            <a:off x="3672840" y="4559141"/>
            <a:ext cx="2114074" cy="645795"/>
            <a:chOff x="7712" y="9573"/>
            <a:chExt cx="4439" cy="1356"/>
          </a:xfrm>
        </p:grpSpPr>
        <p:sp>
          <p:nvSpPr>
            <p:cNvPr id="11" name="文本框 10"/>
            <p:cNvSpPr txBox="1"/>
            <p:nvPr/>
          </p:nvSpPr>
          <p:spPr>
            <a:xfrm>
              <a:off x="7712" y="9573"/>
              <a:ext cx="1613" cy="776"/>
            </a:xfrm>
            <a:prstGeom prst="rect">
              <a:avLst/>
            </a:prstGeom>
            <a:noFill/>
          </p:spPr>
          <p:txBody>
            <a:bodyPr wrap="none" rtlCol="0" anchor="t">
              <a:spAutoFit/>
            </a:bodyPr>
            <a:lstStyle/>
            <a:p>
              <a:r>
                <a:rPr lang="en-US" altLang="zh-CN" b="1">
                  <a:solidFill>
                    <a:srgbClr val="FF0000"/>
                  </a:solidFill>
                  <a:latin typeface="宋体" panose="02010600030101010101" pitchFamily="2" charset="-122"/>
                  <a:ea typeface="宋体" panose="02010600030101010101" pitchFamily="2" charset="-122"/>
                  <a:sym typeface="+mn-ea"/>
                </a:rPr>
                <a:t>12</a:t>
              </a:r>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×6</a:t>
              </a:r>
            </a:p>
          </p:txBody>
        </p:sp>
        <p:sp>
          <p:nvSpPr>
            <p:cNvPr id="13" name="文本框 12"/>
            <p:cNvSpPr txBox="1"/>
            <p:nvPr/>
          </p:nvSpPr>
          <p:spPr>
            <a:xfrm>
              <a:off x="7892" y="10153"/>
              <a:ext cx="1125" cy="776"/>
            </a:xfrm>
            <a:prstGeom prst="rect">
              <a:avLst/>
            </a:prstGeom>
            <a:noFill/>
          </p:spPr>
          <p:txBody>
            <a:bodyPr wrap="none" rtlCol="0" anchor="t">
              <a:spAutoFit/>
            </a:bodyPr>
            <a:lstStyle/>
            <a:p>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180</a:t>
              </a:r>
            </a:p>
          </p:txBody>
        </p:sp>
        <p:cxnSp>
          <p:nvCxnSpPr>
            <p:cNvPr id="14" name="直接连接符 13"/>
            <p:cNvCxnSpPr/>
            <p:nvPr/>
          </p:nvCxnSpPr>
          <p:spPr>
            <a:xfrm flipV="1">
              <a:off x="7712" y="10205"/>
              <a:ext cx="1400" cy="40"/>
            </a:xfrm>
            <a:prstGeom prst="line">
              <a:avLst/>
            </a:prstGeom>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9310" y="9798"/>
              <a:ext cx="2841" cy="776"/>
            </a:xfrm>
            <a:prstGeom prst="rect">
              <a:avLst/>
            </a:prstGeom>
            <a:noFill/>
          </p:spPr>
          <p:txBody>
            <a:bodyPr wrap="none" rtlCol="0" anchor="t">
              <a:spAutoFit/>
            </a:bodyPr>
            <a:lstStyle/>
            <a:p>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×100%=40%</a:t>
              </a:r>
            </a:p>
          </p:txBody>
        </p:sp>
      </p:grpSp>
      <p:sp>
        <p:nvSpPr>
          <p:cNvPr id="17" name="文本框 16"/>
          <p:cNvSpPr txBox="1"/>
          <p:nvPr/>
        </p:nvSpPr>
        <p:spPr>
          <a:xfrm>
            <a:off x="5836920" y="1747362"/>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分子</a:t>
            </a:r>
          </a:p>
        </p:txBody>
      </p:sp>
      <p:sp>
        <p:nvSpPr>
          <p:cNvPr id="10249" name="Rectangle 3"/>
          <p:cNvSpPr/>
          <p:nvPr/>
        </p:nvSpPr>
        <p:spPr>
          <a:xfrm>
            <a:off x="4108133" y="2255044"/>
            <a:ext cx="4867751" cy="2756059"/>
          </a:xfrm>
          <a:prstGeom prst="rect">
            <a:avLst/>
          </a:prstGeom>
          <a:solidFill>
            <a:schemeClr val="accent6">
              <a:lumMod val="20000"/>
              <a:lumOff val="80000"/>
            </a:schemeClr>
          </a:solidFill>
          <a:ln w="9525">
            <a:noFill/>
          </a:ln>
        </p:spPr>
        <p:txBody>
          <a:bodyPr lIns="68580" tIns="34290" rIns="68580" bIns="34290"/>
          <a:lstStyle/>
          <a:p>
            <a:pPr marL="257175" indent="-257175">
              <a:lnSpc>
                <a:spcPct val="150000"/>
              </a:lnSpc>
              <a:spcBef>
                <a:spcPct val="0"/>
              </a:spcBef>
            </a:pPr>
            <a:r>
              <a:rPr lang="zh-CN" altLang="en-US">
                <a:latin typeface="宋体" panose="02010600030101010101" pitchFamily="2" charset="-122"/>
                <a:ea typeface="宋体" panose="02010600030101010101" pitchFamily="2" charset="-122"/>
                <a:cs typeface="宋体" panose="02010600030101010101" pitchFamily="2" charset="-122"/>
              </a:rPr>
              <a:t>【注意】</a:t>
            </a:r>
          </a:p>
          <a:p>
            <a:pPr marL="257175" indent="-257175">
              <a:lnSpc>
                <a:spcPct val="150000"/>
              </a:lnSpc>
              <a:spcBef>
                <a:spcPct val="0"/>
              </a:spcBef>
            </a:pPr>
            <a:r>
              <a:rPr lang="en-US" altLang="zh-CN">
                <a:latin typeface="宋体" panose="02010600030101010101" pitchFamily="2" charset="-122"/>
                <a:ea typeface="宋体" panose="02010600030101010101" pitchFamily="2" charset="-122"/>
                <a:cs typeface="宋体" panose="02010600030101010101" pitchFamily="2" charset="-122"/>
              </a:rPr>
              <a:t> 1.</a:t>
            </a:r>
            <a:r>
              <a:rPr lang="zh-CN" altLang="en-US" b="1">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相对分子质量也是比值，</a:t>
            </a:r>
            <a:r>
              <a:rPr lang="zh-CN" altLang="en-US" b="1"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单位为</a:t>
            </a:r>
            <a:r>
              <a:rPr lang="en-US" altLang="zh-CN" b="1" u="sng">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1</a:t>
            </a:r>
            <a:r>
              <a:rPr lang="zh-CN" altLang="en-US" b="1">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p>
          <a:p>
            <a:pPr marL="257175" indent="-257175">
              <a:lnSpc>
                <a:spcPct val="150000"/>
              </a:lnSpc>
              <a:spcBef>
                <a:spcPct val="0"/>
              </a:spcBef>
            </a:pPr>
            <a:r>
              <a:rPr lang="en-US">
                <a:latin typeface="宋体" panose="02010600030101010101" pitchFamily="2" charset="-122"/>
                <a:ea typeface="宋体" panose="02010600030101010101" pitchFamily="2" charset="-122"/>
                <a:cs typeface="宋体" panose="02010600030101010101" pitchFamily="2" charset="-122"/>
              </a:rPr>
              <a:t> 2.</a:t>
            </a:r>
            <a:r>
              <a:rPr lang="zh-CN" altLang="en-US">
                <a:latin typeface="宋体" panose="02010600030101010101" pitchFamily="2" charset="-122"/>
                <a:ea typeface="宋体" panose="02010600030101010101" pitchFamily="2" charset="-122"/>
                <a:cs typeface="宋体" panose="02010600030101010101" pitchFamily="2" charset="-122"/>
              </a:rPr>
              <a:t>若题目中没规定元素的比例顺序，</a:t>
            </a:r>
            <a:r>
              <a:rPr lang="zh-CN" altLang="en-US">
                <a:solidFill>
                  <a:srgbClr val="000000"/>
                </a:solidFill>
                <a:latin typeface="宋体" panose="02010600030101010101" pitchFamily="2" charset="-122"/>
                <a:ea typeface="宋体" panose="02010600030101010101" pitchFamily="2" charset="-122"/>
                <a:cs typeface="宋体" panose="02010600030101010101" pitchFamily="2" charset="-122"/>
              </a:rPr>
              <a:t>一般按化学式中出现的</a:t>
            </a:r>
            <a:r>
              <a:rPr lang="zh-CN" altLang="en-US">
                <a:solidFill>
                  <a:srgbClr val="FF0000"/>
                </a:solidFill>
                <a:latin typeface="宋体" panose="02010600030101010101" pitchFamily="2" charset="-122"/>
                <a:ea typeface="宋体" panose="02010600030101010101" pitchFamily="2" charset="-122"/>
                <a:cs typeface="宋体" panose="02010600030101010101" pitchFamily="2" charset="-122"/>
              </a:rPr>
              <a:t>元素顺序列比例式</a:t>
            </a:r>
            <a:r>
              <a:rPr lang="zh-CN" altLang="en-US">
                <a:latin typeface="宋体" panose="02010600030101010101" pitchFamily="2" charset="-122"/>
                <a:ea typeface="宋体" panose="02010600030101010101" pitchFamily="2" charset="-122"/>
                <a:cs typeface="宋体" panose="02010600030101010101" pitchFamily="2" charset="-122"/>
              </a:rPr>
              <a:t>。</a:t>
            </a:r>
          </a:p>
          <a:p>
            <a:pPr marL="257175" indent="-257175">
              <a:lnSpc>
                <a:spcPct val="150000"/>
              </a:lnSpc>
              <a:spcBef>
                <a:spcPct val="0"/>
              </a:spcBef>
            </a:pPr>
            <a:r>
              <a:rPr lang="en-US" altLang="zh-CN">
                <a:latin typeface="宋体" panose="02010600030101010101" pitchFamily="2" charset="-122"/>
                <a:ea typeface="宋体" panose="02010600030101010101" pitchFamily="2" charset="-122"/>
                <a:cs typeface="宋体" panose="02010600030101010101" pitchFamily="2" charset="-122"/>
              </a:rPr>
              <a:t> </a:t>
            </a:r>
            <a:r>
              <a:rPr lang="en-US">
                <a:latin typeface="宋体" panose="02010600030101010101" pitchFamily="2" charset="-122"/>
                <a:ea typeface="宋体" panose="02010600030101010101" pitchFamily="2" charset="-122"/>
                <a:cs typeface="宋体" panose="02010600030101010101" pitchFamily="2" charset="-122"/>
              </a:rPr>
              <a:t>3.</a:t>
            </a:r>
            <a:r>
              <a:rPr lang="zh-CN" altLang="en-US">
                <a:latin typeface="宋体" panose="02010600030101010101" pitchFamily="2" charset="-122"/>
                <a:ea typeface="宋体" panose="02010600030101010101" pitchFamily="2" charset="-122"/>
                <a:cs typeface="宋体" panose="02010600030101010101" pitchFamily="2" charset="-122"/>
              </a:rPr>
              <a:t>化学式中</a:t>
            </a:r>
            <a:r>
              <a:rPr lang="zh-CN" altLang="en-US">
                <a:solidFill>
                  <a:srgbClr val="FF0000"/>
                </a:solidFill>
                <a:latin typeface="宋体" panose="02010600030101010101" pitchFamily="2" charset="-122"/>
                <a:ea typeface="宋体" panose="02010600030101010101" pitchFamily="2" charset="-122"/>
                <a:cs typeface="宋体" panose="02010600030101010101" pitchFamily="2" charset="-122"/>
              </a:rPr>
              <a:t>同种元素的原子要合在一起</a:t>
            </a:r>
            <a:r>
              <a:rPr lang="zh-CN" altLang="en-US">
                <a:latin typeface="宋体" panose="02010600030101010101" pitchFamily="2" charset="-122"/>
                <a:ea typeface="宋体" panose="02010600030101010101" pitchFamily="2" charset="-122"/>
                <a:cs typeface="宋体" panose="02010600030101010101" pitchFamily="2" charset="-122"/>
              </a:rPr>
              <a:t>计算。</a:t>
            </a:r>
          </a:p>
          <a:p>
            <a:pPr marL="257175" indent="-257175">
              <a:lnSpc>
                <a:spcPct val="150000"/>
              </a:lnSpc>
              <a:spcBef>
                <a:spcPct val="0"/>
              </a:spcBef>
            </a:pPr>
            <a:r>
              <a:rPr lang="en-US" altLang="zh-CN">
                <a:latin typeface="宋体" panose="02010600030101010101" pitchFamily="2" charset="-122"/>
                <a:ea typeface="宋体" panose="02010600030101010101" pitchFamily="2" charset="-122"/>
                <a:cs typeface="宋体" panose="02010600030101010101" pitchFamily="2" charset="-122"/>
              </a:rPr>
              <a:t> </a:t>
            </a:r>
            <a:r>
              <a:rPr lang="en-US">
                <a:latin typeface="宋体" panose="02010600030101010101" pitchFamily="2" charset="-122"/>
                <a:ea typeface="宋体" panose="02010600030101010101" pitchFamily="2" charset="-122"/>
                <a:cs typeface="宋体" panose="02010600030101010101" pitchFamily="2" charset="-122"/>
              </a:rPr>
              <a:t>4.</a:t>
            </a:r>
            <a:r>
              <a:rPr lang="zh-CN" altLang="en-US">
                <a:latin typeface="宋体" panose="02010600030101010101" pitchFamily="2" charset="-122"/>
                <a:ea typeface="宋体" panose="02010600030101010101" pitchFamily="2" charset="-122"/>
                <a:cs typeface="宋体" panose="02010600030101010101" pitchFamily="2" charset="-122"/>
              </a:rPr>
              <a:t>计算结果一般要约成</a:t>
            </a:r>
            <a:r>
              <a:rPr lang="zh-CN" altLang="en-US">
                <a:solidFill>
                  <a:srgbClr val="FF0000"/>
                </a:solidFill>
                <a:latin typeface="宋体" panose="02010600030101010101" pitchFamily="2" charset="-122"/>
                <a:ea typeface="宋体" panose="02010600030101010101" pitchFamily="2" charset="-122"/>
                <a:cs typeface="宋体" panose="02010600030101010101" pitchFamily="2" charset="-122"/>
              </a:rPr>
              <a:t>最简整数比</a:t>
            </a:r>
            <a:r>
              <a:rPr lang="zh-CN" altLang="en-US">
                <a:latin typeface="宋体" panose="02010600030101010101" pitchFamily="2" charset="-122"/>
                <a:ea typeface="宋体" panose="02010600030101010101" pitchFamily="2" charset="-122"/>
                <a:cs typeface="宋体" panose="02010600030101010101" pitchFamily="2" charset="-122"/>
              </a:rPr>
              <a:t>。</a:t>
            </a:r>
          </a:p>
        </p:txBody>
      </p:sp>
    </p:spTree>
    <p:extLst>
      <p:ext uri="{BB962C8B-B14F-4D97-AF65-F5344CB8AC3E}">
        <p14:creationId xmlns:p14="http://schemas.microsoft.com/office/powerpoint/2010/main" val="36189405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arn(inVertical)">
                                      <p:cBhvr>
                                        <p:cTn id="27" dur="500"/>
                                        <p:tgtEl>
                                          <p:spTgt spid="10"/>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6" presetClass="entr" presetSubtype="21" fill="hold"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barn(inVertical)">
                                      <p:cBhvr>
                                        <p:cTn id="32" dur="500"/>
                                        <p:tgtEl>
                                          <p:spTgt spid="16"/>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0249"/>
                                        </p:tgtEl>
                                        <p:attrNameLst>
                                          <p:attrName>style.visibility</p:attrName>
                                        </p:attrNameLst>
                                      </p:cBhvr>
                                      <p:to>
                                        <p:strVal val="visible"/>
                                      </p:to>
                                    </p:set>
                                    <p:animEffect transition="in" filter="barn(inVertical)">
                                      <p:cBhvr>
                                        <p:cTn id="37" dur="500"/>
                                        <p:tgtEl>
                                          <p:spTgt spid="102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7" grpId="0"/>
      <p:bldP spid="10249"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难点突破</a:t>
            </a:r>
          </a:p>
        </p:txBody>
      </p:sp>
      <p:sp>
        <p:nvSpPr>
          <p:cNvPr id="100" name="文本框 99"/>
          <p:cNvSpPr txBox="1"/>
          <p:nvPr/>
        </p:nvSpPr>
        <p:spPr>
          <a:xfrm>
            <a:off x="304800" y="598647"/>
            <a:ext cx="8277225" cy="3461861"/>
          </a:xfrm>
          <a:prstGeom prst="rect">
            <a:avLst/>
          </a:prstGeom>
          <a:noFill/>
          <a:ln w="9525">
            <a:noFill/>
          </a:ln>
        </p:spPr>
        <p:txBody>
          <a:bodyPr wrap="square" lIns="68580" tIns="34290" rIns="68580" bIns="34290">
            <a:spAutoFit/>
          </a:bodyPr>
          <a:lstStyle/>
          <a:p>
            <a:pPr marL="130016" indent="-130016">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典例剖析</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zh-CN" altLang="en-US" sz="2100">
                <a:latin typeface="宋体" panose="02010600030101010101" pitchFamily="2" charset="-122"/>
                <a:ea typeface="宋体" panose="02010600030101010101" pitchFamily="2" charset="-122"/>
                <a:cs typeface="宋体" panose="02010600030101010101" pitchFamily="2" charset="-122"/>
              </a:rPr>
              <a:t>春</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嘉兴月考）维生素</a:t>
            </a:r>
            <a:r>
              <a:rPr lang="en-US" sz="2100">
                <a:latin typeface="宋体" panose="02010600030101010101" pitchFamily="2" charset="-122"/>
                <a:ea typeface="宋体" panose="02010600030101010101" pitchFamily="2" charset="-122"/>
                <a:cs typeface="宋体" panose="02010600030101010101" pitchFamily="2" charset="-122"/>
              </a:rPr>
              <a:t>C</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C</a:t>
            </a:r>
            <a:r>
              <a:rPr lang="en-US" sz="2100" baseline="-25000">
                <a:latin typeface="宋体" panose="02010600030101010101" pitchFamily="2" charset="-122"/>
                <a:ea typeface="宋体" panose="02010600030101010101" pitchFamily="2" charset="-122"/>
                <a:cs typeface="宋体" panose="02010600030101010101" pitchFamily="2" charset="-122"/>
              </a:rPr>
              <a:t>6</a:t>
            </a:r>
            <a:r>
              <a:rPr lang="en-US" sz="2100">
                <a:latin typeface="宋体" panose="02010600030101010101" pitchFamily="2" charset="-122"/>
                <a:ea typeface="宋体" panose="02010600030101010101" pitchFamily="2" charset="-122"/>
                <a:cs typeface="宋体" panose="02010600030101010101" pitchFamily="2" charset="-122"/>
              </a:rPr>
              <a:t>H</a:t>
            </a:r>
            <a:r>
              <a:rPr lang="en-US" sz="2100" baseline="-25000">
                <a:latin typeface="宋体" panose="02010600030101010101" pitchFamily="2" charset="-122"/>
                <a:ea typeface="宋体" panose="02010600030101010101" pitchFamily="2" charset="-122"/>
                <a:cs typeface="宋体" panose="02010600030101010101" pitchFamily="2" charset="-122"/>
              </a:rPr>
              <a:t>8</a:t>
            </a:r>
            <a:r>
              <a:rPr lang="en-US" sz="2100">
                <a:latin typeface="宋体" panose="02010600030101010101" pitchFamily="2" charset="-122"/>
                <a:ea typeface="宋体" panose="02010600030101010101" pitchFamily="2" charset="-122"/>
                <a:cs typeface="宋体" panose="02010600030101010101" pitchFamily="2" charset="-122"/>
              </a:rPr>
              <a:t>O</a:t>
            </a:r>
            <a:r>
              <a:rPr lang="en-US" sz="2100" baseline="-25000">
                <a:latin typeface="宋体" panose="02010600030101010101" pitchFamily="2" charset="-122"/>
                <a:ea typeface="宋体" panose="02010600030101010101" pitchFamily="2" charset="-122"/>
                <a:cs typeface="宋体" panose="02010600030101010101" pitchFamily="2" charset="-122"/>
              </a:rPr>
              <a:t>6</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主要存在于蔬菜、⽔果中，它能促进⼈体生长发育，增强⼈体对疾病的抵抗力，近年来科学家还发现维生素</a:t>
            </a:r>
            <a:r>
              <a:rPr lang="en-US" sz="2100">
                <a:latin typeface="宋体" panose="02010600030101010101" pitchFamily="2" charset="-122"/>
                <a:ea typeface="宋体" panose="02010600030101010101" pitchFamily="2" charset="-122"/>
                <a:cs typeface="宋体" panose="02010600030101010101" pitchFamily="2" charset="-122"/>
              </a:rPr>
              <a:t>C</a:t>
            </a:r>
            <a:r>
              <a:rPr lang="zh-CN" altLang="en-US" sz="2100">
                <a:latin typeface="宋体" panose="02010600030101010101" pitchFamily="2" charset="-122"/>
                <a:ea typeface="宋体" panose="02010600030101010101" pitchFamily="2" charset="-122"/>
                <a:cs typeface="宋体" panose="02010600030101010101" pitchFamily="2" charset="-122"/>
              </a:rPr>
              <a:t>有防癌作用．试回答：（</a:t>
            </a: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）⼀个维生素</a:t>
            </a:r>
            <a:r>
              <a:rPr lang="en-US" sz="2100">
                <a:latin typeface="宋体" panose="02010600030101010101" pitchFamily="2" charset="-122"/>
                <a:ea typeface="宋体" panose="02010600030101010101" pitchFamily="2" charset="-122"/>
                <a:cs typeface="宋体" panose="02010600030101010101" pitchFamily="2" charset="-122"/>
              </a:rPr>
              <a:t>C</a:t>
            </a:r>
            <a:r>
              <a:rPr lang="zh-CN" altLang="en-US" sz="2100">
                <a:latin typeface="宋体" panose="02010600030101010101" pitchFamily="2" charset="-122"/>
                <a:ea typeface="宋体" panose="02010600030101010101" pitchFamily="2" charset="-122"/>
                <a:cs typeface="宋体" panose="02010600030101010101" pitchFamily="2" charset="-122"/>
              </a:rPr>
              <a:t>分子中的碳、氢、氧三种原子的个数比为</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）维</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生</a:t>
            </a:r>
            <a:r>
              <a:rPr lang="zh-CN" altLang="en-US" sz="2100">
                <a:latin typeface="宋体" panose="02010600030101010101" pitchFamily="2" charset="-122"/>
                <a:ea typeface="宋体" panose="02010600030101010101" pitchFamily="2" charset="-122"/>
                <a:cs typeface="宋体" panose="02010600030101010101" pitchFamily="2" charset="-122"/>
              </a:rPr>
              <a:t>素</a:t>
            </a:r>
            <a:r>
              <a:rPr lang="en-US" sz="2100">
                <a:latin typeface="宋体" panose="02010600030101010101" pitchFamily="2" charset="-122"/>
                <a:ea typeface="宋体" panose="02010600030101010101" pitchFamily="2" charset="-122"/>
                <a:cs typeface="宋体" panose="02010600030101010101" pitchFamily="2" charset="-122"/>
              </a:rPr>
              <a:t>C</a:t>
            </a:r>
            <a:r>
              <a:rPr lang="zh-CN" altLang="en-US" sz="2100">
                <a:latin typeface="宋体" panose="02010600030101010101" pitchFamily="2" charset="-122"/>
                <a:ea typeface="宋体" panose="02010600030101010101" pitchFamily="2" charset="-122"/>
                <a:cs typeface="宋体" panose="02010600030101010101" pitchFamily="2" charset="-122"/>
              </a:rPr>
              <a:t>的相对分子质量为</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）维</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生</a:t>
            </a:r>
            <a:r>
              <a:rPr lang="zh-CN" altLang="en-US" sz="2100">
                <a:latin typeface="宋体" panose="02010600030101010101" pitchFamily="2" charset="-122"/>
                <a:ea typeface="宋体" panose="02010600030101010101" pitchFamily="2" charset="-122"/>
                <a:cs typeface="宋体" panose="02010600030101010101" pitchFamily="2" charset="-122"/>
              </a:rPr>
              <a:t>素</a:t>
            </a:r>
            <a:r>
              <a:rPr lang="en-US" sz="2100">
                <a:latin typeface="宋体" panose="02010600030101010101" pitchFamily="2" charset="-122"/>
                <a:ea typeface="宋体" panose="02010600030101010101" pitchFamily="2" charset="-122"/>
                <a:cs typeface="宋体" panose="02010600030101010101" pitchFamily="2" charset="-122"/>
              </a:rPr>
              <a:t>C</a:t>
            </a:r>
            <a:r>
              <a:rPr lang="zh-CN" altLang="en-US" sz="2100">
                <a:latin typeface="宋体" panose="02010600030101010101" pitchFamily="2" charset="-122"/>
                <a:ea typeface="宋体" panose="02010600030101010101" pitchFamily="2" charset="-122"/>
                <a:cs typeface="宋体" panose="02010600030101010101" pitchFamily="2" charset="-122"/>
              </a:rPr>
              <a:t>中碳、氢、氧三种 元素的质量比为</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4</a:t>
            </a:r>
            <a:r>
              <a:rPr lang="zh-CN" altLang="en-US" sz="2100">
                <a:latin typeface="宋体" panose="02010600030101010101" pitchFamily="2" charset="-122"/>
                <a:ea typeface="宋体" panose="02010600030101010101" pitchFamily="2" charset="-122"/>
                <a:cs typeface="宋体" panose="02010600030101010101" pitchFamily="2" charset="-122"/>
              </a:rPr>
              <a:t>）该物质中氧元素的质量分数为</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
</a:t>
            </a:r>
            <a:endParaRPr lang="zh-CN" altLang="en-US" sz="2100">
              <a:latin typeface="宋体" panose="02010600030101010101" pitchFamily="2" charset="-122"/>
              <a:cs typeface="宋体" panose="02010600030101010101" pitchFamily="2" charset="-122"/>
            </a:endParaRPr>
          </a:p>
        </p:txBody>
      </p:sp>
      <p:sp>
        <p:nvSpPr>
          <p:cNvPr id="3" name="文本框 2"/>
          <p:cNvSpPr txBox="1"/>
          <p:nvPr/>
        </p:nvSpPr>
        <p:spPr>
          <a:xfrm>
            <a:off x="7499032" y="2191227"/>
            <a:ext cx="954428"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6</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8</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6</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4" name="文本框 3"/>
          <p:cNvSpPr txBox="1"/>
          <p:nvPr/>
        </p:nvSpPr>
        <p:spPr>
          <a:xfrm>
            <a:off x="4246245" y="2700338"/>
            <a:ext cx="489558"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176</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5" name="文本框 4"/>
          <p:cNvSpPr txBox="1"/>
          <p:nvPr/>
        </p:nvSpPr>
        <p:spPr>
          <a:xfrm>
            <a:off x="6227445" y="3138488"/>
            <a:ext cx="1071447"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9</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1</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12</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6" name="文本框 5"/>
          <p:cNvSpPr txBox="1"/>
          <p:nvPr/>
        </p:nvSpPr>
        <p:spPr>
          <a:xfrm>
            <a:off x="4640580" y="3605213"/>
            <a:ext cx="723596"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54.5%</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Tree>
    <p:extLst>
      <p:ext uri="{BB962C8B-B14F-4D97-AF65-F5344CB8AC3E}">
        <p14:creationId xmlns:p14="http://schemas.microsoft.com/office/powerpoint/2010/main" val="362955932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椭圆 7"/>
          <p:cNvSpPr/>
          <p:nvPr/>
        </p:nvSpPr>
        <p:spPr>
          <a:xfrm>
            <a:off x="4221000" y="1604974"/>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04</a:t>
            </a:r>
            <a:endParaRPr lang="zh-CN" altLang="en-US" sz="2700" b="1">
              <a:solidFill>
                <a:srgbClr val="0070C0"/>
              </a:solidFill>
            </a:endParaRPr>
          </a:p>
        </p:txBody>
      </p:sp>
      <p:sp>
        <p:nvSpPr>
          <p:cNvPr id="7" name="矩形 6"/>
          <p:cNvSpPr/>
          <p:nvPr/>
        </p:nvSpPr>
        <p:spPr>
          <a:xfrm>
            <a:off x="1" y="2499360"/>
            <a:ext cx="9144476" cy="918210"/>
          </a:xfrm>
          <a:prstGeom prst="rect">
            <a:avLst/>
          </a:prstGeom>
          <a:solidFill>
            <a:schemeClr val="bg1">
              <a:lumMod val="9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10" name="矩形 9"/>
          <p:cNvSpPr/>
          <p:nvPr/>
        </p:nvSpPr>
        <p:spPr>
          <a:xfrm>
            <a:off x="1" y="3410902"/>
            <a:ext cx="9144476" cy="80963"/>
          </a:xfrm>
          <a:prstGeom prst="rect">
            <a:avLst/>
          </a:prstGeom>
          <a:solidFill>
            <a:schemeClr val="accent1">
              <a:lumMod val="7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2" name="文本框 1"/>
          <p:cNvSpPr txBox="1"/>
          <p:nvPr/>
        </p:nvSpPr>
        <p:spPr>
          <a:xfrm>
            <a:off x="3635693" y="2670333"/>
            <a:ext cx="1986439" cy="576263"/>
          </a:xfrm>
          <a:prstGeom prst="rect">
            <a:avLst/>
          </a:prstGeom>
          <a:noFill/>
        </p:spPr>
        <p:txBody>
          <a:bodyPr wrap="square" lIns="68580" tIns="34290" rIns="68580" bIns="34290" rtlCol="0">
            <a:spAutoFit/>
          </a:bodyPr>
          <a:lstStyle/>
          <a:p>
            <a:pPr defTabSz="685800" latinLnBrk="1" hangingPunct="0">
              <a:spcBef>
                <a:spcPct val="0"/>
              </a:spcBef>
              <a:spcAft>
                <a:spcPct val="0"/>
              </a:spcAft>
              <a:defRPr/>
            </a:pPr>
            <a:r>
              <a:rPr lang="zh-CN" altLang="en-US" sz="3300" b="1">
                <a:solidFill>
                  <a:schemeClr val="accent1">
                    <a:lumMod val="75000"/>
                  </a:schemeClr>
                </a:solidFill>
                <a:latin typeface="宋体" panose="02010600030101010101" pitchFamily="2" charset="-122"/>
                <a:ea typeface="宋体" panose="02010600030101010101" pitchFamily="2" charset="-122"/>
                <a:cs typeface="Arial"/>
                <a:sym typeface="Arial"/>
              </a:rPr>
              <a:t>趁热打铁</a:t>
            </a:r>
          </a:p>
        </p:txBody>
      </p:sp>
    </p:spTree>
    <p:extLst>
      <p:ext uri="{BB962C8B-B14F-4D97-AF65-F5344CB8AC3E}">
        <p14:creationId xmlns:p14="http://schemas.microsoft.com/office/powerpoint/2010/main" val="361493408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545403" y="33490"/>
            <a:ext cx="1152878" cy="39241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none" lIns="34289" tIns="34289" rIns="34289" bIns="34289" numCol="1" spcCol="28575" rtlCol="0" anchor="t">
            <a:spAutoFit/>
          </a:bodyPr>
          <a:lstStyle/>
          <a:p>
            <a:pPr defTabSz="685800" latinLnBrk="1" hangingPunct="0">
              <a:spcBef>
                <a:spcPct val="0"/>
              </a:spcBef>
              <a:spcAft>
                <a:spcPct val="0"/>
              </a:spcAft>
              <a:defRPr/>
            </a:pPr>
            <a:r>
              <a:rPr lang="zh-CN" altLang="en-US" sz="2100" b="1" kern="0">
                <a:latin typeface="宋体" panose="02010600030101010101" pitchFamily="2" charset="-122"/>
                <a:ea typeface="宋体" panose="02010600030101010101" pitchFamily="2" charset="-122"/>
                <a:cs typeface="Arial"/>
                <a:sym typeface="Arial"/>
              </a:rPr>
              <a:t>知识框架</a:t>
            </a:r>
          </a:p>
        </p:txBody>
      </p:sp>
      <p:sp>
        <p:nvSpPr>
          <p:cNvPr id="4" name="文本框 3"/>
          <p:cNvSpPr txBox="1"/>
          <p:nvPr/>
        </p:nvSpPr>
        <p:spPr>
          <a:xfrm>
            <a:off x="391954" y="1358265"/>
            <a:ext cx="389573" cy="1799749"/>
          </a:xfrm>
          <a:prstGeom prst="rect">
            <a:avLst/>
          </a:prstGeom>
          <a:noFill/>
        </p:spPr>
        <p:txBody>
          <a:bodyPr wrap="square" lIns="68580" tIns="34290" rIns="68580" bIns="34290" rtlCol="0" anchor="t">
            <a:spAutoFit/>
          </a:bodyPr>
          <a:lstStyle/>
          <a:p>
            <a:pPr fontAlgn="auto">
              <a:lnSpc>
                <a:spcPct val="150000"/>
              </a:lnSpc>
            </a:pPr>
            <a:r>
              <a:rPr lang="zh-CN" altLang="en-US" sz="1500">
                <a:latin typeface="宋体" panose="02010600030101010101" pitchFamily="2" charset="-122"/>
                <a:ea typeface="宋体" panose="02010600030101010101" pitchFamily="2" charset="-122"/>
                <a:sym typeface="+mn-ea"/>
              </a:rPr>
              <a:t>自然界的水</a:t>
            </a:r>
          </a:p>
        </p:txBody>
      </p:sp>
      <p:sp>
        <p:nvSpPr>
          <p:cNvPr id="7" name="TextBox 63"/>
          <p:cNvSpPr txBox="1"/>
          <p:nvPr/>
        </p:nvSpPr>
        <p:spPr>
          <a:xfrm>
            <a:off x="994410" y="412909"/>
            <a:ext cx="1174909" cy="299085"/>
          </a:xfrm>
          <a:prstGeom prst="rect">
            <a:avLst/>
          </a:prstGeom>
          <a:noFill/>
          <a:ln w="9525">
            <a:noFill/>
          </a:ln>
        </p:spPr>
        <p:txBody>
          <a:bodyPr wrap="square" lIns="68580" tIns="34290" rIns="68580" bIns="34290">
            <a:spAutoFit/>
          </a:bodyPr>
          <a:lstStyle/>
          <a:p>
            <a:r>
              <a:rPr lang="zh-CN" altLang="en-US" sz="1500" b="1">
                <a:latin typeface="宋体" panose="02010600030101010101" pitchFamily="2" charset="-122"/>
                <a:ea typeface="宋体" panose="02010600030101010101" pitchFamily="2" charset="-122"/>
                <a:cs typeface="宋体" panose="02010600030101010101" pitchFamily="2" charset="-122"/>
                <a:sym typeface="+mn-ea"/>
              </a:rPr>
              <a:t>爱护水资源</a:t>
            </a:r>
            <a:endParaRPr lang="zh-CN" altLang="en-US" sz="1500">
              <a:latin typeface="宋体" panose="02010600030101010101" pitchFamily="2" charset="-122"/>
              <a:ea typeface="宋体" panose="02010600030101010101" pitchFamily="2" charset="-122"/>
            </a:endParaRPr>
          </a:p>
        </p:txBody>
      </p:sp>
      <p:sp>
        <p:nvSpPr>
          <p:cNvPr id="6" name="左大括号 5"/>
          <p:cNvSpPr/>
          <p:nvPr/>
        </p:nvSpPr>
        <p:spPr>
          <a:xfrm>
            <a:off x="841534" y="530543"/>
            <a:ext cx="152876" cy="3276600"/>
          </a:xfrm>
          <a:prstGeom prst="leftBrace">
            <a:avLst/>
          </a:prstGeom>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500">
              <a:latin typeface="宋体" panose="02010600030101010101" pitchFamily="2" charset="-122"/>
              <a:ea typeface="宋体" panose="02010600030101010101" pitchFamily="2" charset="-122"/>
            </a:endParaRPr>
          </a:p>
        </p:txBody>
      </p:sp>
      <p:sp>
        <p:nvSpPr>
          <p:cNvPr id="24" name="左大括号 23"/>
          <p:cNvSpPr/>
          <p:nvPr/>
        </p:nvSpPr>
        <p:spPr>
          <a:xfrm>
            <a:off x="1938337" y="712470"/>
            <a:ext cx="96203" cy="1186339"/>
          </a:xfrm>
          <a:prstGeom prst="leftBrace">
            <a:avLst>
              <a:gd name="adj1" fmla="val 8333"/>
              <a:gd name="adj2" fmla="val 49408"/>
            </a:avLst>
          </a:prstGeom>
          <a:noFill/>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500">
              <a:latin typeface="宋体" panose="02010600030101010101" pitchFamily="2" charset="-122"/>
              <a:ea typeface="宋体" panose="02010600030101010101" pitchFamily="2" charset="-122"/>
            </a:endParaRPr>
          </a:p>
        </p:txBody>
      </p:sp>
      <p:sp>
        <p:nvSpPr>
          <p:cNvPr id="18" name="TextBox 63"/>
          <p:cNvSpPr txBox="1"/>
          <p:nvPr/>
        </p:nvSpPr>
        <p:spPr>
          <a:xfrm>
            <a:off x="994411" y="1156335"/>
            <a:ext cx="907256" cy="299085"/>
          </a:xfrm>
          <a:prstGeom prst="rect">
            <a:avLst/>
          </a:prstGeom>
          <a:noFill/>
          <a:ln w="9525">
            <a:noFill/>
          </a:ln>
        </p:spPr>
        <p:txBody>
          <a:bodyPr wrap="square" lIns="68580" tIns="34290" rIns="68580" bIns="34290">
            <a:spAutoFit/>
          </a:bodyPr>
          <a:lstStyle/>
          <a:p>
            <a:r>
              <a:rPr lang="zh-CN" altLang="en-US" sz="1500" b="1">
                <a:latin typeface="宋体" panose="02010600030101010101" pitchFamily="2" charset="-122"/>
                <a:ea typeface="宋体" panose="02010600030101010101" pitchFamily="2" charset="-122"/>
              </a:rPr>
              <a:t>水的组成</a:t>
            </a:r>
          </a:p>
        </p:txBody>
      </p:sp>
      <p:sp>
        <p:nvSpPr>
          <p:cNvPr id="35" name="TextBox 63"/>
          <p:cNvSpPr txBox="1"/>
          <p:nvPr/>
        </p:nvSpPr>
        <p:spPr>
          <a:xfrm>
            <a:off x="1069181" y="3267075"/>
            <a:ext cx="1511618" cy="299085"/>
          </a:xfrm>
          <a:prstGeom prst="rect">
            <a:avLst/>
          </a:prstGeom>
          <a:noFill/>
          <a:ln w="9525">
            <a:noFill/>
          </a:ln>
        </p:spPr>
        <p:txBody>
          <a:bodyPr wrap="square" lIns="68580" tIns="34290" rIns="68580" bIns="34290">
            <a:spAutoFit/>
          </a:bodyPr>
          <a:lstStyle/>
          <a:p>
            <a:pPr marL="257175" indent="-257175"/>
            <a:r>
              <a:rPr lang="zh-CN" altLang="en-US" sz="1500" b="1">
                <a:latin typeface="宋体" panose="02010600030101010101" pitchFamily="2" charset="-122"/>
                <a:ea typeface="宋体" panose="02010600030101010101" pitchFamily="2" charset="-122"/>
              </a:rPr>
              <a:t>化学式和化合价</a:t>
            </a:r>
          </a:p>
        </p:txBody>
      </p:sp>
      <p:sp>
        <p:nvSpPr>
          <p:cNvPr id="24577" name="Rectangle 4"/>
          <p:cNvSpPr/>
          <p:nvPr/>
        </p:nvSpPr>
        <p:spPr>
          <a:xfrm>
            <a:off x="994410" y="607473"/>
            <a:ext cx="1004121" cy="415498"/>
          </a:xfrm>
          <a:prstGeom prst="rect">
            <a:avLst/>
          </a:prstGeom>
          <a:noFill/>
          <a:ln w="9525">
            <a:noFill/>
          </a:ln>
        </p:spPr>
        <p:txBody>
          <a:bodyPr wrap="none" lIns="68580" tIns="34290" rIns="68580" bIns="34290" anchor="ctr">
            <a:spAutoFit/>
          </a:bodyPr>
          <a:lstStyle/>
          <a:p>
            <a:pPr algn="l">
              <a:lnSpc>
                <a:spcPct val="150000"/>
              </a:lnSpc>
            </a:pPr>
            <a:r>
              <a:rPr lang="zh-CN" altLang="en-US" sz="1500" b="1">
                <a:latin typeface="宋体" panose="02010600030101010101" pitchFamily="2" charset="-122"/>
                <a:ea typeface="宋体" panose="02010600030101010101" pitchFamily="2" charset="-122"/>
                <a:cs typeface="宋体" panose="02010600030101010101" pitchFamily="2" charset="-122"/>
              </a:rPr>
              <a:t>水的净化</a:t>
            </a:r>
            <a:r>
              <a:rPr lang="zh-CN" altLang="en-US" sz="1500">
                <a:latin typeface="宋体" panose="02010600030101010101" pitchFamily="2" charset="-122"/>
                <a:ea typeface="宋体" panose="02010600030101010101" pitchFamily="2" charset="-122"/>
                <a:cs typeface="宋体" panose="02010600030101010101" pitchFamily="2" charset="-122"/>
              </a:rPr>
              <a:t> </a:t>
            </a:r>
          </a:p>
        </p:txBody>
      </p:sp>
      <p:sp>
        <p:nvSpPr>
          <p:cNvPr id="2" name="文本框 1"/>
          <p:cNvSpPr txBox="1"/>
          <p:nvPr/>
        </p:nvSpPr>
        <p:spPr>
          <a:xfrm>
            <a:off x="2034540" y="665798"/>
            <a:ext cx="26136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氢气的燃烧实验</a:t>
            </a:r>
            <a:r>
              <a:rPr lang="en-US" altLang="zh-CN" sz="1500">
                <a:latin typeface="宋体" panose="02010600030101010101" pitchFamily="2" charset="-122"/>
                <a:ea typeface="宋体" panose="02010600030101010101" pitchFamily="2" charset="-122"/>
                <a:cs typeface="宋体" panose="02010600030101010101" pitchFamily="2" charset="-122"/>
                <a:sym typeface="+mn-ea"/>
              </a:rPr>
              <a:t>——</a:t>
            </a:r>
            <a:r>
              <a:rPr lang="zh-CN" altLang="en-US" sz="1500">
                <a:latin typeface="宋体" panose="02010600030101010101" pitchFamily="2" charset="-122"/>
                <a:ea typeface="宋体" panose="02010600030101010101" pitchFamily="2" charset="-122"/>
                <a:cs typeface="宋体" panose="02010600030101010101" pitchFamily="2" charset="-122"/>
                <a:sym typeface="+mn-ea"/>
              </a:rPr>
              <a:t>水的合成</a:t>
            </a:r>
            <a:endParaRPr lang="zh-CN" altLang="en-US" sz="1500"/>
          </a:p>
        </p:txBody>
      </p:sp>
      <p:sp>
        <p:nvSpPr>
          <p:cNvPr id="9" name="文本框 8"/>
          <p:cNvSpPr txBox="1"/>
          <p:nvPr/>
        </p:nvSpPr>
        <p:spPr>
          <a:xfrm>
            <a:off x="2034540" y="1022509"/>
            <a:ext cx="899160" cy="414814"/>
          </a:xfrm>
          <a:prstGeom prst="rect">
            <a:avLst/>
          </a:prstGeom>
          <a:noFill/>
        </p:spPr>
        <p:txBody>
          <a:bodyPr wrap="none" lIns="68580" tIns="34290" rIns="68580" bIns="34290" rtlCol="0" anchor="t">
            <a:spAutoFit/>
          </a:bodyPr>
          <a:lstStyle/>
          <a:p>
            <a:pPr>
              <a:lnSpc>
                <a:spcPct val="150000"/>
              </a:lnSpc>
            </a:pPr>
            <a:r>
              <a:rPr lang="zh-CN" altLang="en-US" sz="1500">
                <a:latin typeface="宋体" panose="02010600030101010101" pitchFamily="2" charset="-122"/>
                <a:ea typeface="宋体" panose="02010600030101010101" pitchFamily="2" charset="-122"/>
                <a:cs typeface="宋体" panose="02010600030101010101" pitchFamily="2" charset="-122"/>
                <a:sym typeface="+mn-ea"/>
              </a:rPr>
              <a:t>水的分解</a:t>
            </a:r>
          </a:p>
        </p:txBody>
      </p:sp>
      <p:sp>
        <p:nvSpPr>
          <p:cNvPr id="20" name="文本框 19"/>
          <p:cNvSpPr txBox="1"/>
          <p:nvPr/>
        </p:nvSpPr>
        <p:spPr>
          <a:xfrm>
            <a:off x="1971199" y="1600200"/>
            <a:ext cx="20421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单质、化合物、氧化物</a:t>
            </a:r>
          </a:p>
        </p:txBody>
      </p:sp>
      <p:sp>
        <p:nvSpPr>
          <p:cNvPr id="5" name="文本框 4"/>
          <p:cNvSpPr txBox="1"/>
          <p:nvPr/>
        </p:nvSpPr>
        <p:spPr>
          <a:xfrm>
            <a:off x="4705350" y="413385"/>
            <a:ext cx="14706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氢气的物理性质</a:t>
            </a:r>
            <a:endParaRPr lang="zh-CN" altLang="en-US" sz="1500"/>
          </a:p>
        </p:txBody>
      </p:sp>
      <p:sp>
        <p:nvSpPr>
          <p:cNvPr id="8" name="文本框 7"/>
          <p:cNvSpPr txBox="1"/>
          <p:nvPr/>
        </p:nvSpPr>
        <p:spPr>
          <a:xfrm>
            <a:off x="4705350" y="804863"/>
            <a:ext cx="14706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氢气的化学性质</a:t>
            </a:r>
            <a:endParaRPr lang="zh-CN" altLang="en-US" sz="1500">
              <a:solidFill>
                <a:srgbClr val="FF0000"/>
              </a:solidFill>
              <a:latin typeface="宋体" panose="02010600030101010101" pitchFamily="2" charset="-122"/>
              <a:ea typeface="宋体" pitchFamily="2" charset="-122"/>
              <a:cs typeface="宋体" panose="02010600030101010101" pitchFamily="2" charset="-122"/>
              <a:sym typeface="+mn-ea"/>
            </a:endParaRPr>
          </a:p>
        </p:txBody>
      </p:sp>
      <p:sp>
        <p:nvSpPr>
          <p:cNvPr id="13" name="左大括号 12"/>
          <p:cNvSpPr/>
          <p:nvPr/>
        </p:nvSpPr>
        <p:spPr>
          <a:xfrm>
            <a:off x="4648200" y="556260"/>
            <a:ext cx="57150" cy="518160"/>
          </a:xfrm>
          <a:prstGeom prst="leftBrace">
            <a:avLst>
              <a:gd name="adj1" fmla="val 8333"/>
              <a:gd name="adj2" fmla="val 50007"/>
            </a:avLst>
          </a:prstGeom>
          <a:noFill/>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500">
              <a:latin typeface="宋体" panose="02010600030101010101" pitchFamily="2" charset="-122"/>
              <a:ea typeface="宋体" panose="02010600030101010101" pitchFamily="2" charset="-122"/>
            </a:endParaRPr>
          </a:p>
        </p:txBody>
      </p:sp>
      <p:sp>
        <p:nvSpPr>
          <p:cNvPr id="11" name="文本框 10"/>
          <p:cNvSpPr txBox="1"/>
          <p:nvPr/>
        </p:nvSpPr>
        <p:spPr>
          <a:xfrm>
            <a:off x="3054191" y="968216"/>
            <a:ext cx="8991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实验现象</a:t>
            </a:r>
          </a:p>
        </p:txBody>
      </p:sp>
      <p:sp>
        <p:nvSpPr>
          <p:cNvPr id="12" name="文本框 11"/>
          <p:cNvSpPr txBox="1"/>
          <p:nvPr/>
        </p:nvSpPr>
        <p:spPr>
          <a:xfrm>
            <a:off x="3054191" y="1210628"/>
            <a:ext cx="8991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实验结论</a:t>
            </a:r>
          </a:p>
        </p:txBody>
      </p:sp>
      <p:sp>
        <p:nvSpPr>
          <p:cNvPr id="10" name="左大括号 9"/>
          <p:cNvSpPr/>
          <p:nvPr/>
        </p:nvSpPr>
        <p:spPr>
          <a:xfrm>
            <a:off x="2997041" y="1031082"/>
            <a:ext cx="57150" cy="406241"/>
          </a:xfrm>
          <a:prstGeom prst="leftBrace">
            <a:avLst>
              <a:gd name="adj1" fmla="val 8333"/>
              <a:gd name="adj2" fmla="val 50007"/>
            </a:avLst>
          </a:prstGeom>
          <a:noFill/>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500">
              <a:latin typeface="宋体" panose="02010600030101010101" pitchFamily="2" charset="-122"/>
              <a:ea typeface="宋体" panose="02010600030101010101" pitchFamily="2" charset="-122"/>
            </a:endParaRPr>
          </a:p>
        </p:txBody>
      </p:sp>
      <p:sp>
        <p:nvSpPr>
          <p:cNvPr id="14" name="左大括号 13"/>
          <p:cNvSpPr/>
          <p:nvPr/>
        </p:nvSpPr>
        <p:spPr>
          <a:xfrm>
            <a:off x="6176010" y="712470"/>
            <a:ext cx="57150" cy="438150"/>
          </a:xfrm>
          <a:prstGeom prst="leftBrace">
            <a:avLst>
              <a:gd name="adj1" fmla="val 8333"/>
              <a:gd name="adj2" fmla="val 50007"/>
            </a:avLst>
          </a:prstGeom>
          <a:noFill/>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500">
              <a:latin typeface="宋体" panose="02010600030101010101" pitchFamily="2" charset="-122"/>
              <a:ea typeface="宋体" panose="02010600030101010101" pitchFamily="2" charset="-122"/>
            </a:endParaRPr>
          </a:p>
        </p:txBody>
      </p:sp>
      <p:sp>
        <p:nvSpPr>
          <p:cNvPr id="16" name="文本框 15"/>
          <p:cNvSpPr txBox="1"/>
          <p:nvPr/>
        </p:nvSpPr>
        <p:spPr>
          <a:xfrm>
            <a:off x="6233160" y="665798"/>
            <a:ext cx="10896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氢气的燃烧</a:t>
            </a:r>
          </a:p>
        </p:txBody>
      </p:sp>
      <p:sp>
        <p:nvSpPr>
          <p:cNvPr id="17" name="文本框 16"/>
          <p:cNvSpPr txBox="1"/>
          <p:nvPr/>
        </p:nvSpPr>
        <p:spPr>
          <a:xfrm>
            <a:off x="6232684" y="914400"/>
            <a:ext cx="8991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验纯方法</a:t>
            </a:r>
          </a:p>
        </p:txBody>
      </p:sp>
      <p:sp>
        <p:nvSpPr>
          <p:cNvPr id="25" name="左大括号 24"/>
          <p:cNvSpPr/>
          <p:nvPr/>
        </p:nvSpPr>
        <p:spPr>
          <a:xfrm>
            <a:off x="4013359" y="1522571"/>
            <a:ext cx="57150" cy="422910"/>
          </a:xfrm>
          <a:prstGeom prst="leftBrace">
            <a:avLst>
              <a:gd name="adj1" fmla="val 8333"/>
              <a:gd name="adj2" fmla="val 50007"/>
            </a:avLst>
          </a:prstGeom>
          <a:noFill/>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500">
              <a:latin typeface="宋体" panose="02010600030101010101" pitchFamily="2" charset="-122"/>
              <a:ea typeface="宋体" panose="02010600030101010101" pitchFamily="2" charset="-122"/>
            </a:endParaRPr>
          </a:p>
        </p:txBody>
      </p:sp>
      <p:sp>
        <p:nvSpPr>
          <p:cNvPr id="26" name="文本框 25"/>
          <p:cNvSpPr txBox="1"/>
          <p:nvPr/>
        </p:nvSpPr>
        <p:spPr>
          <a:xfrm>
            <a:off x="4070509" y="1720215"/>
            <a:ext cx="5181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单质</a:t>
            </a:r>
          </a:p>
        </p:txBody>
      </p:sp>
      <p:sp>
        <p:nvSpPr>
          <p:cNvPr id="27" name="文本框 26"/>
          <p:cNvSpPr txBox="1"/>
          <p:nvPr/>
        </p:nvSpPr>
        <p:spPr>
          <a:xfrm>
            <a:off x="4070509" y="1372076"/>
            <a:ext cx="7086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化合物</a:t>
            </a:r>
          </a:p>
        </p:txBody>
      </p:sp>
      <p:sp>
        <p:nvSpPr>
          <p:cNvPr id="28" name="左大括号 27"/>
          <p:cNvSpPr/>
          <p:nvPr/>
        </p:nvSpPr>
        <p:spPr>
          <a:xfrm>
            <a:off x="4779169" y="1297305"/>
            <a:ext cx="57150" cy="422910"/>
          </a:xfrm>
          <a:prstGeom prst="leftBrace">
            <a:avLst>
              <a:gd name="adj1" fmla="val 8333"/>
              <a:gd name="adj2" fmla="val 50007"/>
            </a:avLst>
          </a:prstGeom>
          <a:noFill/>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500">
              <a:latin typeface="宋体" panose="02010600030101010101" pitchFamily="2" charset="-122"/>
              <a:ea typeface="宋体" panose="02010600030101010101" pitchFamily="2" charset="-122"/>
            </a:endParaRPr>
          </a:p>
        </p:txBody>
      </p:sp>
      <p:sp>
        <p:nvSpPr>
          <p:cNvPr id="29" name="文本框 28"/>
          <p:cNvSpPr txBox="1"/>
          <p:nvPr/>
        </p:nvSpPr>
        <p:spPr>
          <a:xfrm>
            <a:off x="4836319" y="1191101"/>
            <a:ext cx="7086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氧化物</a:t>
            </a:r>
          </a:p>
        </p:txBody>
      </p:sp>
      <p:sp>
        <p:nvSpPr>
          <p:cNvPr id="30" name="文本框 29"/>
          <p:cNvSpPr txBox="1"/>
          <p:nvPr/>
        </p:nvSpPr>
        <p:spPr>
          <a:xfrm>
            <a:off x="4836319" y="1496378"/>
            <a:ext cx="8991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非氧化物</a:t>
            </a:r>
          </a:p>
        </p:txBody>
      </p:sp>
      <p:sp>
        <p:nvSpPr>
          <p:cNvPr id="105" name="文本框 104"/>
          <p:cNvSpPr txBox="1"/>
          <p:nvPr/>
        </p:nvSpPr>
        <p:spPr>
          <a:xfrm>
            <a:off x="2643188" y="2181225"/>
            <a:ext cx="1503521" cy="299085"/>
          </a:xfrm>
          <a:prstGeom prst="rect">
            <a:avLst/>
          </a:prstGeom>
          <a:noFill/>
          <a:ln w="9525">
            <a:noFill/>
          </a:ln>
        </p:spPr>
        <p:txBody>
          <a:bodyPr wrap="square" lIns="68580" tIns="34290" rIns="68580" bIns="34290">
            <a:spAutoFit/>
          </a:bodyPr>
          <a:lstStyle/>
          <a:p>
            <a:pPr marL="130493" indent="-130493"/>
            <a:r>
              <a:rPr lang="zh-CN" altLang="en-US" sz="1500">
                <a:ea typeface="宋体" panose="02010600030101010101" pitchFamily="2" charset="-122"/>
              </a:rPr>
              <a:t>化学式及其意义</a:t>
            </a:r>
          </a:p>
        </p:txBody>
      </p:sp>
      <p:sp>
        <p:nvSpPr>
          <p:cNvPr id="31" name="文本框 30"/>
          <p:cNvSpPr txBox="1"/>
          <p:nvPr/>
        </p:nvSpPr>
        <p:spPr>
          <a:xfrm>
            <a:off x="2658904" y="2752725"/>
            <a:ext cx="1994535" cy="299085"/>
          </a:xfrm>
          <a:prstGeom prst="rect">
            <a:avLst/>
          </a:prstGeom>
          <a:noFill/>
          <a:ln w="9525">
            <a:noFill/>
          </a:ln>
        </p:spPr>
        <p:txBody>
          <a:bodyPr wrap="square" lIns="68580" tIns="34290" rIns="68580" bIns="34290">
            <a:spAutoFit/>
          </a:bodyPr>
          <a:lstStyle/>
          <a:p>
            <a:pPr marL="130493" indent="-130493"/>
            <a:r>
              <a:rPr lang="zh-CN" altLang="en-US" sz="1500">
                <a:ea typeface="宋体" panose="02010600030101010101" pitchFamily="2" charset="-122"/>
              </a:rPr>
              <a:t>化学式的读法和写法</a:t>
            </a:r>
          </a:p>
        </p:txBody>
      </p:sp>
      <p:sp>
        <p:nvSpPr>
          <p:cNvPr id="32" name="文本框 31"/>
          <p:cNvSpPr txBox="1"/>
          <p:nvPr/>
        </p:nvSpPr>
        <p:spPr>
          <a:xfrm>
            <a:off x="2658904" y="3493770"/>
            <a:ext cx="7086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sym typeface="+mn-ea"/>
              </a:rPr>
              <a:t>化合价</a:t>
            </a:r>
          </a:p>
        </p:txBody>
      </p:sp>
      <p:sp>
        <p:nvSpPr>
          <p:cNvPr id="33" name="左大括号 32"/>
          <p:cNvSpPr/>
          <p:nvPr/>
        </p:nvSpPr>
        <p:spPr>
          <a:xfrm>
            <a:off x="2586038" y="2227898"/>
            <a:ext cx="57150" cy="2377440"/>
          </a:xfrm>
          <a:prstGeom prst="leftBrace">
            <a:avLst>
              <a:gd name="adj1" fmla="val 8333"/>
              <a:gd name="adj2" fmla="val 50007"/>
            </a:avLst>
          </a:prstGeom>
          <a:noFill/>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500">
              <a:latin typeface="宋体" panose="02010600030101010101" pitchFamily="2" charset="-122"/>
              <a:ea typeface="宋体" panose="02010600030101010101" pitchFamily="2" charset="-122"/>
            </a:endParaRPr>
          </a:p>
        </p:txBody>
      </p:sp>
      <p:sp>
        <p:nvSpPr>
          <p:cNvPr id="34" name="文本框 33"/>
          <p:cNvSpPr txBox="1"/>
          <p:nvPr/>
        </p:nvSpPr>
        <p:spPr>
          <a:xfrm>
            <a:off x="4148138" y="2019300"/>
            <a:ext cx="1396841" cy="299085"/>
          </a:xfrm>
          <a:prstGeom prst="rect">
            <a:avLst/>
          </a:prstGeom>
          <a:noFill/>
          <a:ln w="9525">
            <a:noFill/>
          </a:ln>
        </p:spPr>
        <p:txBody>
          <a:bodyPr wrap="square" lIns="68580" tIns="34290" rIns="68580" bIns="34290">
            <a:spAutoFit/>
          </a:bodyPr>
          <a:lstStyle/>
          <a:p>
            <a:r>
              <a:rPr lang="zh-CN" altLang="en-US" sz="1500">
                <a:solidFill>
                  <a:srgbClr val="000000"/>
                </a:solidFill>
                <a:ea typeface="宋体" panose="02010600030101010101" pitchFamily="2" charset="-122"/>
              </a:rPr>
              <a:t>化学式的定义</a:t>
            </a:r>
            <a:endParaRPr lang="zh-CN" altLang="en-US" sz="1500"/>
          </a:p>
        </p:txBody>
      </p:sp>
      <p:sp>
        <p:nvSpPr>
          <p:cNvPr id="36" name="文本框 35"/>
          <p:cNvSpPr txBox="1"/>
          <p:nvPr/>
        </p:nvSpPr>
        <p:spPr>
          <a:xfrm>
            <a:off x="4148138" y="2318385"/>
            <a:ext cx="1396841" cy="299085"/>
          </a:xfrm>
          <a:prstGeom prst="rect">
            <a:avLst/>
          </a:prstGeom>
          <a:noFill/>
          <a:ln w="9525">
            <a:noFill/>
          </a:ln>
        </p:spPr>
        <p:txBody>
          <a:bodyPr wrap="square" lIns="68580" tIns="34290" rIns="68580" bIns="34290">
            <a:spAutoFit/>
          </a:bodyPr>
          <a:lstStyle/>
          <a:p>
            <a:pPr marL="130493" indent="-130493"/>
            <a:r>
              <a:rPr lang="zh-CN" altLang="en-US" sz="1500">
                <a:ea typeface="宋体" panose="02010600030101010101" pitchFamily="2" charset="-122"/>
              </a:rPr>
              <a:t>化学式的含义</a:t>
            </a:r>
            <a:endParaRPr lang="zh-CN" altLang="en-US" sz="1500"/>
          </a:p>
        </p:txBody>
      </p:sp>
      <p:sp>
        <p:nvSpPr>
          <p:cNvPr id="37" name="左大括号 36"/>
          <p:cNvSpPr/>
          <p:nvPr/>
        </p:nvSpPr>
        <p:spPr>
          <a:xfrm>
            <a:off x="4089559" y="2119313"/>
            <a:ext cx="57150" cy="422910"/>
          </a:xfrm>
          <a:prstGeom prst="leftBrace">
            <a:avLst>
              <a:gd name="adj1" fmla="val 8333"/>
              <a:gd name="adj2" fmla="val 50007"/>
            </a:avLst>
          </a:prstGeom>
          <a:noFill/>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500">
              <a:latin typeface="宋体" panose="02010600030101010101" pitchFamily="2" charset="-122"/>
              <a:ea typeface="宋体" panose="02010600030101010101" pitchFamily="2" charset="-122"/>
            </a:endParaRPr>
          </a:p>
        </p:txBody>
      </p:sp>
      <p:sp>
        <p:nvSpPr>
          <p:cNvPr id="38" name="左大括号 37"/>
          <p:cNvSpPr/>
          <p:nvPr/>
        </p:nvSpPr>
        <p:spPr>
          <a:xfrm>
            <a:off x="4501039" y="2660333"/>
            <a:ext cx="57150" cy="483870"/>
          </a:xfrm>
          <a:prstGeom prst="leftBrace">
            <a:avLst>
              <a:gd name="adj1" fmla="val 8333"/>
              <a:gd name="adj2" fmla="val 50007"/>
            </a:avLst>
          </a:prstGeom>
          <a:noFill/>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500">
              <a:latin typeface="宋体" panose="02010600030101010101" pitchFamily="2" charset="-122"/>
              <a:ea typeface="宋体" panose="02010600030101010101" pitchFamily="2" charset="-122"/>
            </a:endParaRPr>
          </a:p>
        </p:txBody>
      </p:sp>
      <p:sp>
        <p:nvSpPr>
          <p:cNvPr id="39" name="文本框 38"/>
          <p:cNvSpPr txBox="1"/>
          <p:nvPr/>
        </p:nvSpPr>
        <p:spPr>
          <a:xfrm>
            <a:off x="4558189" y="2617470"/>
            <a:ext cx="1287780" cy="299085"/>
          </a:xfrm>
          <a:prstGeom prst="rect">
            <a:avLst/>
          </a:prstGeom>
          <a:noFill/>
          <a:ln w="9525">
            <a:noFill/>
          </a:ln>
        </p:spPr>
        <p:txBody>
          <a:bodyPr wrap="square" lIns="68580" tIns="34290" rIns="68580" bIns="34290">
            <a:spAutoFit/>
          </a:bodyPr>
          <a:lstStyle/>
          <a:p>
            <a:pPr marL="130016" indent="-130016"/>
            <a:r>
              <a:rPr lang="zh-CN" altLang="en-US" sz="1500">
                <a:latin typeface="宋体" panose="02010600030101010101" pitchFamily="2" charset="-122"/>
                <a:ea typeface="宋体" panose="02010600030101010101" pitchFamily="2" charset="-122"/>
                <a:cs typeface="宋体" panose="02010600030101010101" pitchFamily="2" charset="-122"/>
              </a:rPr>
              <a:t>化学式的书写</a:t>
            </a:r>
          </a:p>
        </p:txBody>
      </p:sp>
      <p:sp>
        <p:nvSpPr>
          <p:cNvPr id="40" name="文本框 39"/>
          <p:cNvSpPr txBox="1"/>
          <p:nvPr/>
        </p:nvSpPr>
        <p:spPr>
          <a:xfrm>
            <a:off x="4558189" y="2916555"/>
            <a:ext cx="1874044" cy="299085"/>
          </a:xfrm>
          <a:prstGeom prst="rect">
            <a:avLst/>
          </a:prstGeom>
          <a:noFill/>
          <a:ln w="9525">
            <a:noFill/>
          </a:ln>
        </p:spPr>
        <p:txBody>
          <a:bodyPr wrap="square" lIns="68580" tIns="34290" rIns="68580" bIns="34290">
            <a:spAutoFit/>
          </a:bodyPr>
          <a:lstStyle/>
          <a:p>
            <a:pPr marL="130016" indent="-130016"/>
            <a:r>
              <a:rPr lang="zh-CN" altLang="en-US" sz="1500">
                <a:latin typeface="宋体" panose="02010600030101010101" pitchFamily="2" charset="-122"/>
                <a:ea typeface="宋体" panose="02010600030101010101" pitchFamily="2" charset="-122"/>
                <a:cs typeface="宋体" panose="02010600030101010101" pitchFamily="2" charset="-122"/>
              </a:rPr>
              <a:t>化学式的读法</a:t>
            </a:r>
          </a:p>
        </p:txBody>
      </p:sp>
      <p:sp>
        <p:nvSpPr>
          <p:cNvPr id="41" name="左大括号 40"/>
          <p:cNvSpPr/>
          <p:nvPr/>
        </p:nvSpPr>
        <p:spPr>
          <a:xfrm>
            <a:off x="5845969" y="2551271"/>
            <a:ext cx="57150" cy="483870"/>
          </a:xfrm>
          <a:prstGeom prst="leftBrace">
            <a:avLst>
              <a:gd name="adj1" fmla="val 8333"/>
              <a:gd name="adj2" fmla="val 50007"/>
            </a:avLst>
          </a:prstGeom>
          <a:noFill/>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500">
              <a:latin typeface="宋体" panose="02010600030101010101" pitchFamily="2" charset="-122"/>
              <a:ea typeface="宋体" panose="02010600030101010101" pitchFamily="2" charset="-122"/>
            </a:endParaRPr>
          </a:p>
        </p:txBody>
      </p:sp>
      <p:sp>
        <p:nvSpPr>
          <p:cNvPr id="42" name="文本框 41"/>
          <p:cNvSpPr txBox="1"/>
          <p:nvPr/>
        </p:nvSpPr>
        <p:spPr>
          <a:xfrm>
            <a:off x="5856923" y="2453640"/>
            <a:ext cx="16611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单质化学式的书写</a:t>
            </a:r>
          </a:p>
        </p:txBody>
      </p:sp>
      <p:sp>
        <p:nvSpPr>
          <p:cNvPr id="43" name="文本框 42"/>
          <p:cNvSpPr txBox="1"/>
          <p:nvPr/>
        </p:nvSpPr>
        <p:spPr>
          <a:xfrm>
            <a:off x="5871686" y="2777014"/>
            <a:ext cx="31851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sym typeface="+mn-ea"/>
              </a:rPr>
              <a:t>化合物化学式的书写：最小公倍数法</a:t>
            </a:r>
          </a:p>
        </p:txBody>
      </p:sp>
      <p:sp>
        <p:nvSpPr>
          <p:cNvPr id="44" name="文本框 43"/>
          <p:cNvSpPr txBox="1"/>
          <p:nvPr/>
        </p:nvSpPr>
        <p:spPr>
          <a:xfrm>
            <a:off x="3384709" y="3035141"/>
            <a:ext cx="704850" cy="299085"/>
          </a:xfrm>
          <a:prstGeom prst="rect">
            <a:avLst/>
          </a:prstGeom>
          <a:noFill/>
          <a:ln w="9525">
            <a:noFill/>
          </a:ln>
        </p:spPr>
        <p:txBody>
          <a:bodyPr wrap="square" lIns="68580" tIns="34290" rIns="68580" bIns="34290">
            <a:spAutoFit/>
          </a:bodyPr>
          <a:lstStyle/>
          <a:p>
            <a:pPr marL="130493" indent="-130493"/>
            <a:r>
              <a:rPr lang="zh-CN" altLang="en-US" sz="1500">
                <a:latin typeface="宋体" panose="02010600030101010101" pitchFamily="2" charset="-122"/>
                <a:ea typeface="宋体" panose="02010600030101010101" pitchFamily="2" charset="-122"/>
                <a:cs typeface="宋体" panose="02010600030101010101" pitchFamily="2" charset="-122"/>
              </a:rPr>
              <a:t>定义</a:t>
            </a:r>
          </a:p>
        </p:txBody>
      </p:sp>
      <p:sp>
        <p:nvSpPr>
          <p:cNvPr id="45" name="文本框 44"/>
          <p:cNvSpPr txBox="1"/>
          <p:nvPr/>
        </p:nvSpPr>
        <p:spPr>
          <a:xfrm>
            <a:off x="3357086" y="3334226"/>
            <a:ext cx="20421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cs typeface="宋体" panose="02010600030101010101" pitchFamily="2" charset="-122"/>
                <a:sym typeface="+mn-ea"/>
              </a:rPr>
              <a:t>常见元素或根的化合价</a:t>
            </a:r>
          </a:p>
        </p:txBody>
      </p:sp>
      <p:sp>
        <p:nvSpPr>
          <p:cNvPr id="18435" name="Text Box 4"/>
          <p:cNvSpPr txBox="1"/>
          <p:nvPr/>
        </p:nvSpPr>
        <p:spPr>
          <a:xfrm>
            <a:off x="3384709" y="3633311"/>
            <a:ext cx="1779270" cy="299085"/>
          </a:xfrm>
          <a:prstGeom prst="rect">
            <a:avLst/>
          </a:prstGeom>
          <a:noFill/>
          <a:ln w="9525">
            <a:noFill/>
          </a:ln>
        </p:spPr>
        <p:txBody>
          <a:bodyPr wrap="square" lIns="68580" tIns="34290" rIns="68580" bIns="34290" anchor="t">
            <a:spAutoFit/>
          </a:bodyPr>
          <a:lstStyle/>
          <a:p>
            <a:pPr>
              <a:spcBef>
                <a:spcPct val="50000"/>
              </a:spcBef>
              <a:buFont typeface="Arial" panose="020B0604020202020204" pitchFamily="34" charset="0"/>
            </a:pPr>
            <a:r>
              <a:rPr lang="zh-CN" altLang="en-US" sz="1500">
                <a:latin typeface="宋体" panose="02010600030101010101" pitchFamily="2" charset="-122"/>
                <a:ea typeface="宋体" panose="02010600030101010101" pitchFamily="2" charset="-122"/>
                <a:cs typeface="宋体" panose="02010600030101010101" pitchFamily="2" charset="-122"/>
              </a:rPr>
              <a:t>化合价的表示方法</a:t>
            </a:r>
          </a:p>
        </p:txBody>
      </p:sp>
      <p:sp>
        <p:nvSpPr>
          <p:cNvPr id="26626" name="Text Box 2"/>
          <p:cNvSpPr txBox="1">
            <a:spLocks noChangeArrowheads="1"/>
          </p:cNvSpPr>
          <p:nvPr/>
        </p:nvSpPr>
        <p:spPr bwMode="auto">
          <a:xfrm>
            <a:off x="3384709" y="3932396"/>
            <a:ext cx="1898809" cy="291465"/>
          </a:xfrm>
          <a:prstGeom prst="rect">
            <a:avLst/>
          </a:prstGeom>
          <a:noFill/>
          <a:ln w="9525">
            <a:noFill/>
            <a:miter lim="800000"/>
          </a:ln>
        </p:spPr>
        <p:txBody>
          <a:bodyPr lIns="68580" tIns="34290" rIns="68580" bIns="34290" anchor="ctr"/>
          <a:lstStyle/>
          <a:p>
            <a:pPr>
              <a:buFont typeface="Arial" panose="020B0604020202020204" pitchFamily="34" charset="0"/>
            </a:pPr>
            <a:r>
              <a:rPr lang="zh-CN" altLang="en-US" sz="1500" noProof="1">
                <a:latin typeface="宋体" panose="02010600030101010101" pitchFamily="2" charset="-122"/>
                <a:ea typeface="宋体" panose="02010600030101010101" pitchFamily="2" charset="-122"/>
                <a:cs typeface="宋体" panose="02010600030101010101" pitchFamily="2" charset="-122"/>
              </a:rPr>
              <a:t>化合价的一般规律</a:t>
            </a:r>
          </a:p>
        </p:txBody>
      </p:sp>
      <p:sp>
        <p:nvSpPr>
          <p:cNvPr id="46" name="左大括号 45"/>
          <p:cNvSpPr/>
          <p:nvPr/>
        </p:nvSpPr>
        <p:spPr>
          <a:xfrm>
            <a:off x="3317081" y="3144202"/>
            <a:ext cx="67628" cy="970598"/>
          </a:xfrm>
          <a:prstGeom prst="leftBrace">
            <a:avLst>
              <a:gd name="adj1" fmla="val 8333"/>
              <a:gd name="adj2" fmla="val 50007"/>
            </a:avLst>
          </a:prstGeom>
          <a:noFill/>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500">
              <a:latin typeface="宋体" panose="02010600030101010101" pitchFamily="2" charset="-122"/>
              <a:ea typeface="宋体" panose="02010600030101010101" pitchFamily="2" charset="-122"/>
            </a:endParaRPr>
          </a:p>
        </p:txBody>
      </p:sp>
      <p:sp>
        <p:nvSpPr>
          <p:cNvPr id="47" name="文本框 46"/>
          <p:cNvSpPr txBox="1"/>
          <p:nvPr/>
        </p:nvSpPr>
        <p:spPr>
          <a:xfrm>
            <a:off x="2658904" y="4459129"/>
            <a:ext cx="22326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sym typeface="+mn-ea"/>
              </a:rPr>
              <a:t>有关相对分子质量的计算</a:t>
            </a:r>
          </a:p>
        </p:txBody>
      </p:sp>
      <p:sp>
        <p:nvSpPr>
          <p:cNvPr id="48" name="文本框 47"/>
          <p:cNvSpPr txBox="1"/>
          <p:nvPr/>
        </p:nvSpPr>
        <p:spPr>
          <a:xfrm>
            <a:off x="4968240" y="4114800"/>
            <a:ext cx="6542723" cy="414814"/>
          </a:xfrm>
          <a:prstGeom prst="rect">
            <a:avLst/>
          </a:prstGeom>
          <a:noFill/>
        </p:spPr>
        <p:txBody>
          <a:bodyPr wrap="square" lIns="68580" tIns="34290" rIns="68580" bIns="34290" rtlCol="0" anchor="t">
            <a:spAutoFit/>
          </a:bodyPr>
          <a:lstStyle/>
          <a:p>
            <a:pPr fontAlgn="auto">
              <a:lnSpc>
                <a:spcPct val="150000"/>
              </a:lnSpc>
            </a:pPr>
            <a:r>
              <a:rPr lang="zh-CN" altLang="en-US" sz="1500">
                <a:latin typeface="宋体" panose="02010600030101010101" pitchFamily="2" charset="-122"/>
                <a:ea typeface="宋体" panose="02010600030101010101" pitchFamily="2" charset="-122"/>
                <a:cs typeface="宋体" panose="02010600030101010101" pitchFamily="2" charset="-122"/>
              </a:rPr>
              <a:t>计算相对分子质量</a:t>
            </a:r>
          </a:p>
        </p:txBody>
      </p:sp>
      <p:sp>
        <p:nvSpPr>
          <p:cNvPr id="49" name="文本框 48"/>
          <p:cNvSpPr txBox="1"/>
          <p:nvPr/>
        </p:nvSpPr>
        <p:spPr>
          <a:xfrm>
            <a:off x="4968240" y="4529614"/>
            <a:ext cx="24231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sym typeface="+mn-ea"/>
              </a:rPr>
              <a:t>计算物质组成元素的质量比</a:t>
            </a:r>
            <a:endParaRPr lang="zh-CN" altLang="en-US" sz="1500"/>
          </a:p>
        </p:txBody>
      </p:sp>
      <p:sp>
        <p:nvSpPr>
          <p:cNvPr id="50" name="文本框 49"/>
          <p:cNvSpPr txBox="1"/>
          <p:nvPr/>
        </p:nvSpPr>
        <p:spPr>
          <a:xfrm>
            <a:off x="4968240" y="4828699"/>
            <a:ext cx="2613660" cy="299085"/>
          </a:xfrm>
          <a:prstGeom prst="rect">
            <a:avLst/>
          </a:prstGeom>
          <a:noFill/>
        </p:spPr>
        <p:txBody>
          <a:bodyPr wrap="none" lIns="68580" tIns="34290" rIns="68580" bIns="34290" rtlCol="0" anchor="t">
            <a:spAutoFit/>
          </a:bodyPr>
          <a:lstStyle/>
          <a:p>
            <a:r>
              <a:rPr lang="zh-CN" altLang="en-US" sz="1500">
                <a:latin typeface="宋体" panose="02010600030101010101" pitchFamily="2" charset="-122"/>
                <a:ea typeface="宋体" panose="02010600030101010101" pitchFamily="2" charset="-122"/>
                <a:sym typeface="+mn-ea"/>
              </a:rPr>
              <a:t>计算物质中某元素的质量分数</a:t>
            </a:r>
            <a:endParaRPr lang="zh-CN" altLang="en-US" sz="1500"/>
          </a:p>
        </p:txBody>
      </p:sp>
      <p:sp>
        <p:nvSpPr>
          <p:cNvPr id="51" name="左大括号 50"/>
          <p:cNvSpPr/>
          <p:nvPr/>
        </p:nvSpPr>
        <p:spPr>
          <a:xfrm>
            <a:off x="4900612" y="4317682"/>
            <a:ext cx="67628" cy="770573"/>
          </a:xfrm>
          <a:prstGeom prst="leftBrace">
            <a:avLst>
              <a:gd name="adj1" fmla="val 8333"/>
              <a:gd name="adj2" fmla="val 50007"/>
            </a:avLst>
          </a:prstGeom>
          <a:noFill/>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500">
              <a:latin typeface="宋体" panose="02010600030101010101" pitchFamily="2" charset="-122"/>
              <a:ea typeface="宋体" panose="02010600030101010101" pitchFamily="2" charset="-122"/>
            </a:endParaRPr>
          </a:p>
        </p:txBody>
      </p:sp>
    </p:spTree>
    <p:extLst>
      <p:ext uri="{BB962C8B-B14F-4D97-AF65-F5344CB8AC3E}">
        <p14:creationId xmlns:p14="http://schemas.microsoft.com/office/powerpoint/2010/main" val="383226972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500"/>
                                        <p:tgtEl>
                                          <p:spTgt spid="6"/>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down)">
                                      <p:cBhvr>
                                        <p:cTn id="13" dur="500"/>
                                        <p:tgtEl>
                                          <p:spTgt spid="7"/>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24577"/>
                                        </p:tgtEl>
                                        <p:attrNameLst>
                                          <p:attrName>style.visibility</p:attrName>
                                        </p:attrNameLst>
                                      </p:cBhvr>
                                      <p:to>
                                        <p:strVal val="visible"/>
                                      </p:to>
                                    </p:set>
                                    <p:animEffect transition="in" filter="barn(inVertical)">
                                      <p:cBhvr>
                                        <p:cTn id="16" dur="500"/>
                                        <p:tgtEl>
                                          <p:spTgt spid="24577"/>
                                        </p:tgtEl>
                                      </p:cBhvr>
                                    </p:animEffect>
                                  </p:childTnLst>
                                </p:cTn>
                              </p:par>
                            </p:childTnLst>
                          </p:cTn>
                        </p:par>
                      </p:childTnLst>
                    </p:cTn>
                  </p:par>
                  <p:par>
                    <p:cTn id="17" fill="hold" nodeType="clickPar">
                      <p:stCondLst>
                        <p:cond delay="indefinite"/>
                        <p:cond evt="onBegin" delay="0">
                          <p:tn val="16"/>
                        </p:cond>
                      </p:stCondLst>
                      <p:childTnLst>
                        <p:par>
                          <p:cTn id="18" fill="hold" nodeType="afterGroup">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wipe(down)">
                                      <p:cBhvr>
                                        <p:cTn id="21" dur="500"/>
                                        <p:tgtEl>
                                          <p:spTgt spid="18"/>
                                        </p:tgtEl>
                                      </p:cBhvr>
                                    </p:animEffect>
                                  </p:childTnLst>
                                </p:cTn>
                              </p:par>
                            </p:childTnLst>
                          </p:cTn>
                        </p:par>
                      </p:childTnLst>
                    </p:cTn>
                  </p:par>
                  <p:par>
                    <p:cTn id="22" fill="hold" nodeType="clickPar">
                      <p:stCondLst>
                        <p:cond delay="indefinite"/>
                        <p:cond evt="onBegin" delay="0">
                          <p:tn val="21"/>
                        </p:cond>
                      </p:stCondLst>
                      <p:childTnLst>
                        <p:par>
                          <p:cTn id="23" fill="hold" nodeType="afterGroup">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24"/>
                                        </p:tgtEl>
                                        <p:attrNameLst>
                                          <p:attrName>style.visibility</p:attrName>
                                        </p:attrNameLst>
                                      </p:cBhvr>
                                      <p:to>
                                        <p:strVal val="visible"/>
                                      </p:to>
                                    </p:set>
                                    <p:animEffect transition="in" filter="blinds(horizontal)">
                                      <p:cBhvr>
                                        <p:cTn id="26" dur="500"/>
                                        <p:tgtEl>
                                          <p:spTgt spid="24"/>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blinds(horizontal)">
                                      <p:cBhvr>
                                        <p:cTn id="29" dur="500"/>
                                        <p:tgtEl>
                                          <p:spTgt spid="2"/>
                                        </p:tgtEl>
                                      </p:cBhvr>
                                    </p:animEffect>
                                  </p:childTnLst>
                                </p:cTn>
                              </p:par>
                            </p:childTnLst>
                          </p:cTn>
                        </p:par>
                      </p:childTnLst>
                    </p:cTn>
                  </p:par>
                  <p:par>
                    <p:cTn id="30" fill="hold" nodeType="clickPar">
                      <p:stCondLst>
                        <p:cond delay="indefinite"/>
                        <p:cond evt="onBegin" delay="0">
                          <p:tn val="29"/>
                        </p:cond>
                      </p:stCondLst>
                      <p:childTnLst>
                        <p:par>
                          <p:cTn id="31" fill="hold" nodeType="after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blinds(horizontal)">
                                      <p:cBhvr>
                                        <p:cTn id="34" dur="500"/>
                                        <p:tgtEl>
                                          <p:spTgt spid="9"/>
                                        </p:tgtEl>
                                      </p:cBhvr>
                                    </p:animEffect>
                                  </p:childTnLst>
                                </p:cTn>
                              </p:par>
                            </p:childTnLst>
                          </p:cTn>
                        </p:par>
                      </p:childTnLst>
                    </p:cTn>
                  </p:par>
                  <p:par>
                    <p:cTn id="35" fill="hold" nodeType="clickPar">
                      <p:stCondLst>
                        <p:cond delay="indefinite"/>
                        <p:cond evt="onBegin" delay="0">
                          <p:tn val="34"/>
                        </p:cond>
                      </p:stCondLst>
                      <p:childTnLst>
                        <p:par>
                          <p:cTn id="36" fill="hold" nodeType="after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blinds(horizontal)">
                                      <p:cBhvr>
                                        <p:cTn id="39" dur="500"/>
                                        <p:tgtEl>
                                          <p:spTgt spid="20"/>
                                        </p:tgtEl>
                                      </p:cBhvr>
                                    </p:animEffect>
                                  </p:childTnLst>
                                </p:cTn>
                              </p:par>
                            </p:childTnLst>
                          </p:cTn>
                        </p:par>
                      </p:childTnLst>
                    </p:cTn>
                  </p:par>
                  <p:par>
                    <p:cTn id="40" fill="hold" nodeType="clickPar">
                      <p:stCondLst>
                        <p:cond delay="indefinite"/>
                        <p:cond evt="onBegin" delay="0">
                          <p:tn val="39"/>
                        </p:cond>
                      </p:stCondLst>
                      <p:childTnLst>
                        <p:par>
                          <p:cTn id="41" fill="hold" nodeType="afterGroup">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blinds(horizontal)">
                                      <p:cBhvr>
                                        <p:cTn id="44" dur="500"/>
                                        <p:tgtEl>
                                          <p:spTgt spid="13"/>
                                        </p:tgtEl>
                                      </p:cBhvr>
                                    </p:animEffect>
                                  </p:childTnLst>
                                </p:cTn>
                              </p:par>
                            </p:childTnLst>
                          </p:cTn>
                        </p:par>
                      </p:childTnLst>
                    </p:cTn>
                  </p:par>
                  <p:par>
                    <p:cTn id="45" fill="hold" nodeType="clickPar">
                      <p:stCondLst>
                        <p:cond delay="indefinite"/>
                        <p:cond evt="onBegin" delay="0">
                          <p:tn val="44"/>
                        </p:cond>
                      </p:stCondLst>
                      <p:childTnLst>
                        <p:par>
                          <p:cTn id="46" fill="hold" nodeType="afterGroup">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5"/>
                                        </p:tgtEl>
                                        <p:attrNameLst>
                                          <p:attrName>style.visibility</p:attrName>
                                        </p:attrNameLst>
                                      </p:cBhvr>
                                      <p:to>
                                        <p:strVal val="visible"/>
                                      </p:to>
                                    </p:set>
                                    <p:animEffect transition="in" filter="blinds(horizontal)">
                                      <p:cBhvr>
                                        <p:cTn id="49" dur="500"/>
                                        <p:tgtEl>
                                          <p:spTgt spid="5"/>
                                        </p:tgtEl>
                                      </p:cBhvr>
                                    </p:animEffect>
                                  </p:childTnLst>
                                </p:cTn>
                              </p:par>
                            </p:childTnLst>
                          </p:cTn>
                        </p:par>
                      </p:childTnLst>
                    </p:cTn>
                  </p:par>
                  <p:par>
                    <p:cTn id="50" fill="hold" nodeType="clickPar">
                      <p:stCondLst>
                        <p:cond delay="indefinite"/>
                        <p:cond evt="onBegin" delay="0">
                          <p:tn val="49"/>
                        </p:cond>
                      </p:stCondLst>
                      <p:childTnLst>
                        <p:par>
                          <p:cTn id="51" fill="hold" nodeType="afterGroup">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8"/>
                                        </p:tgtEl>
                                        <p:attrNameLst>
                                          <p:attrName>style.visibility</p:attrName>
                                        </p:attrNameLst>
                                      </p:cBhvr>
                                      <p:to>
                                        <p:strVal val="visible"/>
                                      </p:to>
                                    </p:set>
                                    <p:animEffect transition="in" filter="blinds(horizontal)">
                                      <p:cBhvr>
                                        <p:cTn id="54" dur="500"/>
                                        <p:tgtEl>
                                          <p:spTgt spid="8"/>
                                        </p:tgtEl>
                                      </p:cBhvr>
                                    </p:animEffect>
                                  </p:childTnLst>
                                </p:cTn>
                              </p:par>
                            </p:childTnLst>
                          </p:cTn>
                        </p:par>
                      </p:childTnLst>
                    </p:cTn>
                  </p:par>
                  <p:par>
                    <p:cTn id="55" fill="hold" nodeType="clickPar">
                      <p:stCondLst>
                        <p:cond delay="indefinite"/>
                        <p:cond evt="onBegin" delay="0">
                          <p:tn val="54"/>
                        </p:cond>
                      </p:stCondLst>
                      <p:childTnLst>
                        <p:par>
                          <p:cTn id="56" fill="hold" nodeType="afterGroup">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10"/>
                                        </p:tgtEl>
                                        <p:attrNameLst>
                                          <p:attrName>style.visibility</p:attrName>
                                        </p:attrNameLst>
                                      </p:cBhvr>
                                      <p:to>
                                        <p:strVal val="visible"/>
                                      </p:to>
                                    </p:set>
                                    <p:animEffect transition="in" filter="blinds(horizontal)">
                                      <p:cBhvr>
                                        <p:cTn id="59" dur="500"/>
                                        <p:tgtEl>
                                          <p:spTgt spid="10"/>
                                        </p:tgtEl>
                                      </p:cBhvr>
                                    </p:animEffect>
                                  </p:childTnLst>
                                </p:cTn>
                              </p:par>
                            </p:childTnLst>
                          </p:cTn>
                        </p:par>
                      </p:childTnLst>
                    </p:cTn>
                  </p:par>
                  <p:par>
                    <p:cTn id="60" fill="hold" nodeType="clickPar">
                      <p:stCondLst>
                        <p:cond delay="indefinite"/>
                        <p:cond evt="onBegin" delay="0">
                          <p:tn val="59"/>
                        </p:cond>
                      </p:stCondLst>
                      <p:childTnLst>
                        <p:par>
                          <p:cTn id="61" fill="hold" nodeType="afterGroup">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11"/>
                                        </p:tgtEl>
                                        <p:attrNameLst>
                                          <p:attrName>style.visibility</p:attrName>
                                        </p:attrNameLst>
                                      </p:cBhvr>
                                      <p:to>
                                        <p:strVal val="visible"/>
                                      </p:to>
                                    </p:set>
                                    <p:animEffect transition="in" filter="blinds(horizontal)">
                                      <p:cBhvr>
                                        <p:cTn id="64" dur="500"/>
                                        <p:tgtEl>
                                          <p:spTgt spid="11"/>
                                        </p:tgtEl>
                                      </p:cBhvr>
                                    </p:animEffect>
                                  </p:childTnLst>
                                </p:cTn>
                              </p:par>
                            </p:childTnLst>
                          </p:cTn>
                        </p:par>
                      </p:childTnLst>
                    </p:cTn>
                  </p:par>
                  <p:par>
                    <p:cTn id="65" fill="hold" nodeType="clickPar">
                      <p:stCondLst>
                        <p:cond delay="indefinite"/>
                        <p:cond evt="onBegin" delay="0">
                          <p:tn val="64"/>
                        </p:cond>
                      </p:stCondLst>
                      <p:childTnLst>
                        <p:par>
                          <p:cTn id="66" fill="hold" nodeType="afterGroup">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12"/>
                                        </p:tgtEl>
                                        <p:attrNameLst>
                                          <p:attrName>style.visibility</p:attrName>
                                        </p:attrNameLst>
                                      </p:cBhvr>
                                      <p:to>
                                        <p:strVal val="visible"/>
                                      </p:to>
                                    </p:set>
                                    <p:animEffect transition="in" filter="blinds(horizontal)">
                                      <p:cBhvr>
                                        <p:cTn id="69" dur="500"/>
                                        <p:tgtEl>
                                          <p:spTgt spid="12"/>
                                        </p:tgtEl>
                                      </p:cBhvr>
                                    </p:animEffect>
                                  </p:childTnLst>
                                </p:cTn>
                              </p:par>
                            </p:childTnLst>
                          </p:cTn>
                        </p:par>
                      </p:childTnLst>
                    </p:cTn>
                  </p:par>
                  <p:par>
                    <p:cTn id="70" fill="hold" nodeType="clickPar">
                      <p:stCondLst>
                        <p:cond delay="indefinite"/>
                        <p:cond evt="onBegin" delay="0">
                          <p:tn val="69"/>
                        </p:cond>
                      </p:stCondLst>
                      <p:childTnLst>
                        <p:par>
                          <p:cTn id="71" fill="hold" nodeType="afterGroup">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14"/>
                                        </p:tgtEl>
                                        <p:attrNameLst>
                                          <p:attrName>style.visibility</p:attrName>
                                        </p:attrNameLst>
                                      </p:cBhvr>
                                      <p:to>
                                        <p:strVal val="visible"/>
                                      </p:to>
                                    </p:set>
                                    <p:animEffect transition="in" filter="blinds(horizontal)">
                                      <p:cBhvr>
                                        <p:cTn id="74" dur="500"/>
                                        <p:tgtEl>
                                          <p:spTgt spid="14"/>
                                        </p:tgtEl>
                                      </p:cBhvr>
                                    </p:animEffect>
                                  </p:childTnLst>
                                </p:cTn>
                              </p:par>
                            </p:childTnLst>
                          </p:cTn>
                        </p:par>
                      </p:childTnLst>
                    </p:cTn>
                  </p:par>
                  <p:par>
                    <p:cTn id="75" fill="hold" nodeType="clickPar">
                      <p:stCondLst>
                        <p:cond delay="indefinite"/>
                        <p:cond evt="onBegin" delay="0">
                          <p:tn val="74"/>
                        </p:cond>
                      </p:stCondLst>
                      <p:childTnLst>
                        <p:par>
                          <p:cTn id="76" fill="hold" nodeType="afterGroup">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Effect transition="in" filter="blinds(horizontal)">
                                      <p:cBhvr>
                                        <p:cTn id="79" dur="500"/>
                                        <p:tgtEl>
                                          <p:spTgt spid="16"/>
                                        </p:tgtEl>
                                      </p:cBhvr>
                                    </p:animEffect>
                                  </p:childTnLst>
                                </p:cTn>
                              </p:par>
                            </p:childTnLst>
                          </p:cTn>
                        </p:par>
                      </p:childTnLst>
                    </p:cTn>
                  </p:par>
                  <p:par>
                    <p:cTn id="80" fill="hold" nodeType="clickPar">
                      <p:stCondLst>
                        <p:cond delay="indefinite"/>
                        <p:cond evt="onBegin" delay="0">
                          <p:tn val="79"/>
                        </p:cond>
                      </p:stCondLst>
                      <p:childTnLst>
                        <p:par>
                          <p:cTn id="81" fill="hold" nodeType="afterGroup">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17"/>
                                        </p:tgtEl>
                                        <p:attrNameLst>
                                          <p:attrName>style.visibility</p:attrName>
                                        </p:attrNameLst>
                                      </p:cBhvr>
                                      <p:to>
                                        <p:strVal val="visible"/>
                                      </p:to>
                                    </p:set>
                                    <p:animEffect transition="in" filter="blinds(horizontal)">
                                      <p:cBhvr>
                                        <p:cTn id="84" dur="500"/>
                                        <p:tgtEl>
                                          <p:spTgt spid="17"/>
                                        </p:tgtEl>
                                      </p:cBhvr>
                                    </p:animEffect>
                                  </p:childTnLst>
                                </p:cTn>
                              </p:par>
                            </p:childTnLst>
                          </p:cTn>
                        </p:par>
                      </p:childTnLst>
                    </p:cTn>
                  </p:par>
                  <p:par>
                    <p:cTn id="85" fill="hold" nodeType="clickPar">
                      <p:stCondLst>
                        <p:cond delay="indefinite"/>
                        <p:cond evt="onBegin" delay="0">
                          <p:tn val="84"/>
                        </p:cond>
                      </p:stCondLst>
                      <p:childTnLst>
                        <p:par>
                          <p:cTn id="86" fill="hold" nodeType="afterGroup">
                            <p:stCondLst>
                              <p:cond delay="0"/>
                            </p:stCondLst>
                            <p:childTnLst>
                              <p:par>
                                <p:cTn id="87" presetID="3" presetClass="entr" presetSubtype="10" fill="hold" grpId="0" nodeType="clickEffect">
                                  <p:stCondLst>
                                    <p:cond delay="0"/>
                                  </p:stCondLst>
                                  <p:childTnLst>
                                    <p:set>
                                      <p:cBhvr>
                                        <p:cTn id="88" dur="1" fill="hold">
                                          <p:stCondLst>
                                            <p:cond delay="0"/>
                                          </p:stCondLst>
                                        </p:cTn>
                                        <p:tgtEl>
                                          <p:spTgt spid="25"/>
                                        </p:tgtEl>
                                        <p:attrNameLst>
                                          <p:attrName>style.visibility</p:attrName>
                                        </p:attrNameLst>
                                      </p:cBhvr>
                                      <p:to>
                                        <p:strVal val="visible"/>
                                      </p:to>
                                    </p:set>
                                    <p:animEffect transition="in" filter="blinds(horizontal)">
                                      <p:cBhvr>
                                        <p:cTn id="89" dur="500"/>
                                        <p:tgtEl>
                                          <p:spTgt spid="25"/>
                                        </p:tgtEl>
                                      </p:cBhvr>
                                    </p:animEffect>
                                  </p:childTnLst>
                                </p:cTn>
                              </p:par>
                            </p:childTnLst>
                          </p:cTn>
                        </p:par>
                      </p:childTnLst>
                    </p:cTn>
                  </p:par>
                  <p:par>
                    <p:cTn id="90" fill="hold" nodeType="clickPar">
                      <p:stCondLst>
                        <p:cond delay="indefinite"/>
                        <p:cond evt="onBegin" delay="0">
                          <p:tn val="89"/>
                        </p:cond>
                      </p:stCondLst>
                      <p:childTnLst>
                        <p:par>
                          <p:cTn id="91" fill="hold" nodeType="afterGroup">
                            <p:stCondLst>
                              <p:cond delay="0"/>
                            </p:stCondLst>
                            <p:childTnLst>
                              <p:par>
                                <p:cTn id="92" presetID="16" presetClass="entr" presetSubtype="21" fill="hold" grpId="0" nodeType="clickEffect">
                                  <p:stCondLst>
                                    <p:cond delay="0"/>
                                  </p:stCondLst>
                                  <p:childTnLst>
                                    <p:set>
                                      <p:cBhvr>
                                        <p:cTn id="93" dur="1" fill="hold">
                                          <p:stCondLst>
                                            <p:cond delay="0"/>
                                          </p:stCondLst>
                                        </p:cTn>
                                        <p:tgtEl>
                                          <p:spTgt spid="27"/>
                                        </p:tgtEl>
                                        <p:attrNameLst>
                                          <p:attrName>style.visibility</p:attrName>
                                        </p:attrNameLst>
                                      </p:cBhvr>
                                      <p:to>
                                        <p:strVal val="visible"/>
                                      </p:to>
                                    </p:set>
                                    <p:animEffect transition="in" filter="barn(inVertical)">
                                      <p:cBhvr>
                                        <p:cTn id="94" dur="500"/>
                                        <p:tgtEl>
                                          <p:spTgt spid="27"/>
                                        </p:tgtEl>
                                      </p:cBhvr>
                                    </p:animEffect>
                                  </p:childTnLst>
                                </p:cTn>
                              </p:par>
                              <p:par>
                                <p:cTn id="95" presetID="16" presetClass="entr" presetSubtype="21" fill="hold" grpId="0" nodeType="withEffect">
                                  <p:stCondLst>
                                    <p:cond delay="0"/>
                                  </p:stCondLst>
                                  <p:childTnLst>
                                    <p:set>
                                      <p:cBhvr>
                                        <p:cTn id="96" dur="1" fill="hold">
                                          <p:stCondLst>
                                            <p:cond delay="0"/>
                                          </p:stCondLst>
                                        </p:cTn>
                                        <p:tgtEl>
                                          <p:spTgt spid="26"/>
                                        </p:tgtEl>
                                        <p:attrNameLst>
                                          <p:attrName>style.visibility</p:attrName>
                                        </p:attrNameLst>
                                      </p:cBhvr>
                                      <p:to>
                                        <p:strVal val="visible"/>
                                      </p:to>
                                    </p:set>
                                    <p:animEffect transition="in" filter="barn(inVertical)">
                                      <p:cBhvr>
                                        <p:cTn id="97" dur="500"/>
                                        <p:tgtEl>
                                          <p:spTgt spid="26"/>
                                        </p:tgtEl>
                                      </p:cBhvr>
                                    </p:animEffect>
                                  </p:childTnLst>
                                </p:cTn>
                              </p:par>
                            </p:childTnLst>
                          </p:cTn>
                        </p:par>
                      </p:childTnLst>
                    </p:cTn>
                  </p:par>
                  <p:par>
                    <p:cTn id="98" fill="hold" nodeType="clickPar">
                      <p:stCondLst>
                        <p:cond delay="indefinite"/>
                        <p:cond evt="onBegin" delay="0">
                          <p:tn val="97"/>
                        </p:cond>
                      </p:stCondLst>
                      <p:childTnLst>
                        <p:par>
                          <p:cTn id="99" fill="hold" nodeType="afterGroup">
                            <p:stCondLst>
                              <p:cond delay="0"/>
                            </p:stCondLst>
                            <p:childTnLst>
                              <p:par>
                                <p:cTn id="100" presetID="3" presetClass="entr" presetSubtype="10" fill="hold" grpId="0" nodeType="clickEffect">
                                  <p:stCondLst>
                                    <p:cond delay="0"/>
                                  </p:stCondLst>
                                  <p:childTnLst>
                                    <p:set>
                                      <p:cBhvr>
                                        <p:cTn id="101" dur="1" fill="hold">
                                          <p:stCondLst>
                                            <p:cond delay="0"/>
                                          </p:stCondLst>
                                        </p:cTn>
                                        <p:tgtEl>
                                          <p:spTgt spid="28"/>
                                        </p:tgtEl>
                                        <p:attrNameLst>
                                          <p:attrName>style.visibility</p:attrName>
                                        </p:attrNameLst>
                                      </p:cBhvr>
                                      <p:to>
                                        <p:strVal val="visible"/>
                                      </p:to>
                                    </p:set>
                                    <p:animEffect transition="in" filter="blinds(horizontal)">
                                      <p:cBhvr>
                                        <p:cTn id="102" dur="500"/>
                                        <p:tgtEl>
                                          <p:spTgt spid="28"/>
                                        </p:tgtEl>
                                      </p:cBhvr>
                                    </p:animEffect>
                                  </p:childTnLst>
                                </p:cTn>
                              </p:par>
                              <p:par>
                                <p:cTn id="103" presetID="16" presetClass="entr" presetSubtype="21" fill="hold" grpId="0" nodeType="withEffect">
                                  <p:stCondLst>
                                    <p:cond delay="0"/>
                                  </p:stCondLst>
                                  <p:childTnLst>
                                    <p:set>
                                      <p:cBhvr>
                                        <p:cTn id="104" dur="1" fill="hold">
                                          <p:stCondLst>
                                            <p:cond delay="0"/>
                                          </p:stCondLst>
                                        </p:cTn>
                                        <p:tgtEl>
                                          <p:spTgt spid="29"/>
                                        </p:tgtEl>
                                        <p:attrNameLst>
                                          <p:attrName>style.visibility</p:attrName>
                                        </p:attrNameLst>
                                      </p:cBhvr>
                                      <p:to>
                                        <p:strVal val="visible"/>
                                      </p:to>
                                    </p:set>
                                    <p:animEffect transition="in" filter="barn(inVertical)">
                                      <p:cBhvr>
                                        <p:cTn id="105" dur="500"/>
                                        <p:tgtEl>
                                          <p:spTgt spid="29"/>
                                        </p:tgtEl>
                                      </p:cBhvr>
                                    </p:animEffect>
                                  </p:childTnLst>
                                </p:cTn>
                              </p:par>
                              <p:par>
                                <p:cTn id="106" presetID="16" presetClass="entr" presetSubtype="21" fill="hold" grpId="0" nodeType="withEffect">
                                  <p:stCondLst>
                                    <p:cond delay="0"/>
                                  </p:stCondLst>
                                  <p:childTnLst>
                                    <p:set>
                                      <p:cBhvr>
                                        <p:cTn id="107" dur="1" fill="hold">
                                          <p:stCondLst>
                                            <p:cond delay="0"/>
                                          </p:stCondLst>
                                        </p:cTn>
                                        <p:tgtEl>
                                          <p:spTgt spid="30"/>
                                        </p:tgtEl>
                                        <p:attrNameLst>
                                          <p:attrName>style.visibility</p:attrName>
                                        </p:attrNameLst>
                                      </p:cBhvr>
                                      <p:to>
                                        <p:strVal val="visible"/>
                                      </p:to>
                                    </p:set>
                                    <p:animEffect transition="in" filter="barn(inVertical)">
                                      <p:cBhvr>
                                        <p:cTn id="108" dur="500"/>
                                        <p:tgtEl>
                                          <p:spTgt spid="30"/>
                                        </p:tgtEl>
                                      </p:cBhvr>
                                    </p:animEffect>
                                  </p:childTnLst>
                                </p:cTn>
                              </p:par>
                            </p:childTnLst>
                          </p:cTn>
                        </p:par>
                      </p:childTnLst>
                    </p:cTn>
                  </p:par>
                  <p:par>
                    <p:cTn id="109" fill="hold" nodeType="clickPar">
                      <p:stCondLst>
                        <p:cond delay="indefinite"/>
                        <p:cond evt="onBegin" delay="0">
                          <p:tn val="108"/>
                        </p:cond>
                      </p:stCondLst>
                      <p:childTnLst>
                        <p:par>
                          <p:cTn id="110" fill="hold" nodeType="afterGroup">
                            <p:stCondLst>
                              <p:cond delay="0"/>
                            </p:stCondLst>
                            <p:childTnLst>
                              <p:par>
                                <p:cTn id="111" presetID="22" presetClass="entr" presetSubtype="4" fill="hold" grpId="0" nodeType="clickEffect">
                                  <p:stCondLst>
                                    <p:cond delay="0"/>
                                  </p:stCondLst>
                                  <p:childTnLst>
                                    <p:set>
                                      <p:cBhvr>
                                        <p:cTn id="112" dur="1" fill="hold">
                                          <p:stCondLst>
                                            <p:cond delay="0"/>
                                          </p:stCondLst>
                                        </p:cTn>
                                        <p:tgtEl>
                                          <p:spTgt spid="35"/>
                                        </p:tgtEl>
                                        <p:attrNameLst>
                                          <p:attrName>style.visibility</p:attrName>
                                        </p:attrNameLst>
                                      </p:cBhvr>
                                      <p:to>
                                        <p:strVal val="visible"/>
                                      </p:to>
                                    </p:set>
                                    <p:animEffect transition="in" filter="wipe(down)">
                                      <p:cBhvr>
                                        <p:cTn id="113" dur="500"/>
                                        <p:tgtEl>
                                          <p:spTgt spid="35"/>
                                        </p:tgtEl>
                                      </p:cBhvr>
                                    </p:animEffect>
                                  </p:childTnLst>
                                </p:cTn>
                              </p:par>
                            </p:childTnLst>
                          </p:cTn>
                        </p:par>
                      </p:childTnLst>
                    </p:cTn>
                  </p:par>
                  <p:par>
                    <p:cTn id="114" fill="hold" nodeType="clickPar">
                      <p:stCondLst>
                        <p:cond delay="indefinite"/>
                        <p:cond evt="onBegin" delay="0">
                          <p:tn val="113"/>
                        </p:cond>
                      </p:stCondLst>
                      <p:childTnLst>
                        <p:par>
                          <p:cTn id="115" fill="hold" nodeType="afterGroup">
                            <p:stCondLst>
                              <p:cond delay="0"/>
                            </p:stCondLst>
                            <p:childTnLst>
                              <p:par>
                                <p:cTn id="116" presetID="3" presetClass="entr" presetSubtype="10" fill="hold" grpId="0" nodeType="clickEffect">
                                  <p:stCondLst>
                                    <p:cond delay="0"/>
                                  </p:stCondLst>
                                  <p:childTnLst>
                                    <p:set>
                                      <p:cBhvr>
                                        <p:cTn id="117" dur="1" fill="hold">
                                          <p:stCondLst>
                                            <p:cond delay="0"/>
                                          </p:stCondLst>
                                        </p:cTn>
                                        <p:tgtEl>
                                          <p:spTgt spid="33"/>
                                        </p:tgtEl>
                                        <p:attrNameLst>
                                          <p:attrName>style.visibility</p:attrName>
                                        </p:attrNameLst>
                                      </p:cBhvr>
                                      <p:to>
                                        <p:strVal val="visible"/>
                                      </p:to>
                                    </p:set>
                                    <p:animEffect transition="in" filter="blinds(horizontal)">
                                      <p:cBhvr>
                                        <p:cTn id="118" dur="500"/>
                                        <p:tgtEl>
                                          <p:spTgt spid="33"/>
                                        </p:tgtEl>
                                      </p:cBhvr>
                                    </p:animEffect>
                                  </p:childTnLst>
                                </p:cTn>
                              </p:par>
                              <p:par>
                                <p:cTn id="119" presetID="16" presetClass="entr" presetSubtype="21" fill="hold" grpId="0" nodeType="withEffect">
                                  <p:stCondLst>
                                    <p:cond delay="0"/>
                                  </p:stCondLst>
                                  <p:childTnLst>
                                    <p:set>
                                      <p:cBhvr>
                                        <p:cTn id="120" dur="1" fill="hold">
                                          <p:stCondLst>
                                            <p:cond delay="0"/>
                                          </p:stCondLst>
                                        </p:cTn>
                                        <p:tgtEl>
                                          <p:spTgt spid="105"/>
                                        </p:tgtEl>
                                        <p:attrNameLst>
                                          <p:attrName>style.visibility</p:attrName>
                                        </p:attrNameLst>
                                      </p:cBhvr>
                                      <p:to>
                                        <p:strVal val="visible"/>
                                      </p:to>
                                    </p:set>
                                    <p:animEffect transition="in" filter="barn(inVertical)">
                                      <p:cBhvr>
                                        <p:cTn id="121" dur="500"/>
                                        <p:tgtEl>
                                          <p:spTgt spid="105"/>
                                        </p:tgtEl>
                                      </p:cBhvr>
                                    </p:animEffect>
                                  </p:childTnLst>
                                </p:cTn>
                              </p:par>
                            </p:childTnLst>
                          </p:cTn>
                        </p:par>
                      </p:childTnLst>
                    </p:cTn>
                  </p:par>
                  <p:par>
                    <p:cTn id="122" fill="hold" nodeType="clickPar">
                      <p:stCondLst>
                        <p:cond delay="indefinite"/>
                        <p:cond evt="onBegin" delay="0">
                          <p:tn val="121"/>
                        </p:cond>
                      </p:stCondLst>
                      <p:childTnLst>
                        <p:par>
                          <p:cTn id="123" fill="hold" nodeType="afterGroup">
                            <p:stCondLst>
                              <p:cond delay="0"/>
                            </p:stCondLst>
                            <p:childTnLst>
                              <p:par>
                                <p:cTn id="124" presetID="3" presetClass="entr" presetSubtype="10" fill="hold" grpId="0" nodeType="clickEffect">
                                  <p:stCondLst>
                                    <p:cond delay="0"/>
                                  </p:stCondLst>
                                  <p:childTnLst>
                                    <p:set>
                                      <p:cBhvr>
                                        <p:cTn id="125" dur="1" fill="hold">
                                          <p:stCondLst>
                                            <p:cond delay="0"/>
                                          </p:stCondLst>
                                        </p:cTn>
                                        <p:tgtEl>
                                          <p:spTgt spid="37"/>
                                        </p:tgtEl>
                                        <p:attrNameLst>
                                          <p:attrName>style.visibility</p:attrName>
                                        </p:attrNameLst>
                                      </p:cBhvr>
                                      <p:to>
                                        <p:strVal val="visible"/>
                                      </p:to>
                                    </p:set>
                                    <p:animEffect transition="in" filter="blinds(horizontal)">
                                      <p:cBhvr>
                                        <p:cTn id="126" dur="500"/>
                                        <p:tgtEl>
                                          <p:spTgt spid="37"/>
                                        </p:tgtEl>
                                      </p:cBhvr>
                                    </p:animEffect>
                                  </p:childTnLst>
                                </p:cTn>
                              </p:par>
                            </p:childTnLst>
                          </p:cTn>
                        </p:par>
                      </p:childTnLst>
                    </p:cTn>
                  </p:par>
                  <p:par>
                    <p:cTn id="127" fill="hold" nodeType="clickPar">
                      <p:stCondLst>
                        <p:cond delay="indefinite"/>
                        <p:cond evt="onBegin" delay="0">
                          <p:tn val="126"/>
                        </p:cond>
                      </p:stCondLst>
                      <p:childTnLst>
                        <p:par>
                          <p:cTn id="128" fill="hold" nodeType="afterGroup">
                            <p:stCondLst>
                              <p:cond delay="0"/>
                            </p:stCondLst>
                            <p:childTnLst>
                              <p:par>
                                <p:cTn id="129" presetID="16" presetClass="entr" presetSubtype="21" fill="hold" grpId="0" nodeType="clickEffect">
                                  <p:stCondLst>
                                    <p:cond delay="0"/>
                                  </p:stCondLst>
                                  <p:childTnLst>
                                    <p:set>
                                      <p:cBhvr>
                                        <p:cTn id="130" dur="1" fill="hold">
                                          <p:stCondLst>
                                            <p:cond delay="0"/>
                                          </p:stCondLst>
                                        </p:cTn>
                                        <p:tgtEl>
                                          <p:spTgt spid="34"/>
                                        </p:tgtEl>
                                        <p:attrNameLst>
                                          <p:attrName>style.visibility</p:attrName>
                                        </p:attrNameLst>
                                      </p:cBhvr>
                                      <p:to>
                                        <p:strVal val="visible"/>
                                      </p:to>
                                    </p:set>
                                    <p:animEffect transition="in" filter="barn(inVertical)">
                                      <p:cBhvr>
                                        <p:cTn id="131" dur="500"/>
                                        <p:tgtEl>
                                          <p:spTgt spid="34"/>
                                        </p:tgtEl>
                                      </p:cBhvr>
                                    </p:animEffect>
                                  </p:childTnLst>
                                </p:cTn>
                              </p:par>
                            </p:childTnLst>
                          </p:cTn>
                        </p:par>
                      </p:childTnLst>
                    </p:cTn>
                  </p:par>
                  <p:par>
                    <p:cTn id="132" fill="hold" nodeType="clickPar">
                      <p:stCondLst>
                        <p:cond delay="indefinite"/>
                        <p:cond evt="onBegin" delay="0">
                          <p:tn val="131"/>
                        </p:cond>
                      </p:stCondLst>
                      <p:childTnLst>
                        <p:par>
                          <p:cTn id="133" fill="hold" nodeType="afterGroup">
                            <p:stCondLst>
                              <p:cond delay="0"/>
                            </p:stCondLst>
                            <p:childTnLst>
                              <p:par>
                                <p:cTn id="134" presetID="16" presetClass="entr" presetSubtype="21" fill="hold" grpId="0" nodeType="clickEffect">
                                  <p:stCondLst>
                                    <p:cond delay="0"/>
                                  </p:stCondLst>
                                  <p:childTnLst>
                                    <p:set>
                                      <p:cBhvr>
                                        <p:cTn id="135" dur="1" fill="hold">
                                          <p:stCondLst>
                                            <p:cond delay="0"/>
                                          </p:stCondLst>
                                        </p:cTn>
                                        <p:tgtEl>
                                          <p:spTgt spid="36"/>
                                        </p:tgtEl>
                                        <p:attrNameLst>
                                          <p:attrName>style.visibility</p:attrName>
                                        </p:attrNameLst>
                                      </p:cBhvr>
                                      <p:to>
                                        <p:strVal val="visible"/>
                                      </p:to>
                                    </p:set>
                                    <p:animEffect transition="in" filter="barn(inVertical)">
                                      <p:cBhvr>
                                        <p:cTn id="136" dur="500"/>
                                        <p:tgtEl>
                                          <p:spTgt spid="36"/>
                                        </p:tgtEl>
                                      </p:cBhvr>
                                    </p:animEffect>
                                  </p:childTnLst>
                                </p:cTn>
                              </p:par>
                            </p:childTnLst>
                          </p:cTn>
                        </p:par>
                      </p:childTnLst>
                    </p:cTn>
                  </p:par>
                  <p:par>
                    <p:cTn id="137" fill="hold" nodeType="clickPar">
                      <p:stCondLst>
                        <p:cond delay="indefinite"/>
                        <p:cond evt="onBegin" delay="0">
                          <p:tn val="136"/>
                        </p:cond>
                      </p:stCondLst>
                      <p:childTnLst>
                        <p:par>
                          <p:cTn id="138" fill="hold" nodeType="afterGroup">
                            <p:stCondLst>
                              <p:cond delay="0"/>
                            </p:stCondLst>
                            <p:childTnLst>
                              <p:par>
                                <p:cTn id="139" presetID="16" presetClass="entr" presetSubtype="21" fill="hold" grpId="0" nodeType="clickEffect">
                                  <p:stCondLst>
                                    <p:cond delay="0"/>
                                  </p:stCondLst>
                                  <p:childTnLst>
                                    <p:set>
                                      <p:cBhvr>
                                        <p:cTn id="140" dur="1" fill="hold">
                                          <p:stCondLst>
                                            <p:cond delay="0"/>
                                          </p:stCondLst>
                                        </p:cTn>
                                        <p:tgtEl>
                                          <p:spTgt spid="31"/>
                                        </p:tgtEl>
                                        <p:attrNameLst>
                                          <p:attrName>style.visibility</p:attrName>
                                        </p:attrNameLst>
                                      </p:cBhvr>
                                      <p:to>
                                        <p:strVal val="visible"/>
                                      </p:to>
                                    </p:set>
                                    <p:animEffect transition="in" filter="barn(inVertical)">
                                      <p:cBhvr>
                                        <p:cTn id="141" dur="500"/>
                                        <p:tgtEl>
                                          <p:spTgt spid="31"/>
                                        </p:tgtEl>
                                      </p:cBhvr>
                                    </p:animEffect>
                                  </p:childTnLst>
                                </p:cTn>
                              </p:par>
                            </p:childTnLst>
                          </p:cTn>
                        </p:par>
                      </p:childTnLst>
                    </p:cTn>
                  </p:par>
                  <p:par>
                    <p:cTn id="142" fill="hold" nodeType="clickPar">
                      <p:stCondLst>
                        <p:cond delay="indefinite"/>
                        <p:cond evt="onBegin" delay="0">
                          <p:tn val="141"/>
                        </p:cond>
                      </p:stCondLst>
                      <p:childTnLst>
                        <p:par>
                          <p:cTn id="143" fill="hold" nodeType="afterGroup">
                            <p:stCondLst>
                              <p:cond delay="0"/>
                            </p:stCondLst>
                            <p:childTnLst>
                              <p:par>
                                <p:cTn id="144" presetID="3" presetClass="entr" presetSubtype="10" fill="hold" grpId="0" nodeType="clickEffect">
                                  <p:stCondLst>
                                    <p:cond delay="0"/>
                                  </p:stCondLst>
                                  <p:childTnLst>
                                    <p:set>
                                      <p:cBhvr>
                                        <p:cTn id="145" dur="1" fill="hold">
                                          <p:stCondLst>
                                            <p:cond delay="0"/>
                                          </p:stCondLst>
                                        </p:cTn>
                                        <p:tgtEl>
                                          <p:spTgt spid="38"/>
                                        </p:tgtEl>
                                        <p:attrNameLst>
                                          <p:attrName>style.visibility</p:attrName>
                                        </p:attrNameLst>
                                      </p:cBhvr>
                                      <p:to>
                                        <p:strVal val="visible"/>
                                      </p:to>
                                    </p:set>
                                    <p:animEffect transition="in" filter="blinds(horizontal)">
                                      <p:cBhvr>
                                        <p:cTn id="146" dur="500"/>
                                        <p:tgtEl>
                                          <p:spTgt spid="38"/>
                                        </p:tgtEl>
                                      </p:cBhvr>
                                    </p:animEffect>
                                  </p:childTnLst>
                                </p:cTn>
                              </p:par>
                            </p:childTnLst>
                          </p:cTn>
                        </p:par>
                      </p:childTnLst>
                    </p:cTn>
                  </p:par>
                  <p:par>
                    <p:cTn id="147" fill="hold" nodeType="clickPar">
                      <p:stCondLst>
                        <p:cond delay="indefinite"/>
                        <p:cond evt="onBegin" delay="0">
                          <p:tn val="146"/>
                        </p:cond>
                      </p:stCondLst>
                      <p:childTnLst>
                        <p:par>
                          <p:cTn id="148" fill="hold" nodeType="afterGroup">
                            <p:stCondLst>
                              <p:cond delay="0"/>
                            </p:stCondLst>
                            <p:childTnLst>
                              <p:par>
                                <p:cTn id="149" presetID="3" presetClass="entr" presetSubtype="10" fill="hold" grpId="0" nodeType="clickEffect">
                                  <p:stCondLst>
                                    <p:cond delay="0"/>
                                  </p:stCondLst>
                                  <p:childTnLst>
                                    <p:set>
                                      <p:cBhvr>
                                        <p:cTn id="150" dur="1" fill="hold">
                                          <p:stCondLst>
                                            <p:cond delay="0"/>
                                          </p:stCondLst>
                                        </p:cTn>
                                        <p:tgtEl>
                                          <p:spTgt spid="39"/>
                                        </p:tgtEl>
                                        <p:attrNameLst>
                                          <p:attrName>style.visibility</p:attrName>
                                        </p:attrNameLst>
                                      </p:cBhvr>
                                      <p:to>
                                        <p:strVal val="visible"/>
                                      </p:to>
                                    </p:set>
                                    <p:animEffect transition="in" filter="blinds(horizontal)">
                                      <p:cBhvr>
                                        <p:cTn id="151" dur="500"/>
                                        <p:tgtEl>
                                          <p:spTgt spid="39"/>
                                        </p:tgtEl>
                                      </p:cBhvr>
                                    </p:animEffect>
                                  </p:childTnLst>
                                </p:cTn>
                              </p:par>
                            </p:childTnLst>
                          </p:cTn>
                        </p:par>
                      </p:childTnLst>
                    </p:cTn>
                  </p:par>
                  <p:par>
                    <p:cTn id="152" fill="hold" nodeType="clickPar">
                      <p:stCondLst>
                        <p:cond delay="indefinite"/>
                        <p:cond evt="onBegin" delay="0">
                          <p:tn val="151"/>
                        </p:cond>
                      </p:stCondLst>
                      <p:childTnLst>
                        <p:par>
                          <p:cTn id="153" fill="hold" nodeType="afterGroup">
                            <p:stCondLst>
                              <p:cond delay="0"/>
                            </p:stCondLst>
                            <p:childTnLst>
                              <p:par>
                                <p:cTn id="154" presetID="3" presetClass="entr" presetSubtype="10" fill="hold" grpId="0" nodeType="clickEffect">
                                  <p:stCondLst>
                                    <p:cond delay="0"/>
                                  </p:stCondLst>
                                  <p:childTnLst>
                                    <p:set>
                                      <p:cBhvr>
                                        <p:cTn id="155" dur="1" fill="hold">
                                          <p:stCondLst>
                                            <p:cond delay="0"/>
                                          </p:stCondLst>
                                        </p:cTn>
                                        <p:tgtEl>
                                          <p:spTgt spid="40"/>
                                        </p:tgtEl>
                                        <p:attrNameLst>
                                          <p:attrName>style.visibility</p:attrName>
                                        </p:attrNameLst>
                                      </p:cBhvr>
                                      <p:to>
                                        <p:strVal val="visible"/>
                                      </p:to>
                                    </p:set>
                                    <p:animEffect transition="in" filter="blinds(horizontal)">
                                      <p:cBhvr>
                                        <p:cTn id="156" dur="500"/>
                                        <p:tgtEl>
                                          <p:spTgt spid="40"/>
                                        </p:tgtEl>
                                      </p:cBhvr>
                                    </p:animEffect>
                                  </p:childTnLst>
                                </p:cTn>
                              </p:par>
                            </p:childTnLst>
                          </p:cTn>
                        </p:par>
                      </p:childTnLst>
                    </p:cTn>
                  </p:par>
                  <p:par>
                    <p:cTn id="157" fill="hold" nodeType="clickPar">
                      <p:stCondLst>
                        <p:cond delay="indefinite"/>
                        <p:cond evt="onBegin" delay="0">
                          <p:tn val="156"/>
                        </p:cond>
                      </p:stCondLst>
                      <p:childTnLst>
                        <p:par>
                          <p:cTn id="158" fill="hold" nodeType="afterGroup">
                            <p:stCondLst>
                              <p:cond delay="0"/>
                            </p:stCondLst>
                            <p:childTnLst>
                              <p:par>
                                <p:cTn id="159" presetID="3" presetClass="entr" presetSubtype="10" fill="hold" grpId="0" nodeType="clickEffect">
                                  <p:stCondLst>
                                    <p:cond delay="0"/>
                                  </p:stCondLst>
                                  <p:childTnLst>
                                    <p:set>
                                      <p:cBhvr>
                                        <p:cTn id="160" dur="1" fill="hold">
                                          <p:stCondLst>
                                            <p:cond delay="0"/>
                                          </p:stCondLst>
                                        </p:cTn>
                                        <p:tgtEl>
                                          <p:spTgt spid="41"/>
                                        </p:tgtEl>
                                        <p:attrNameLst>
                                          <p:attrName>style.visibility</p:attrName>
                                        </p:attrNameLst>
                                      </p:cBhvr>
                                      <p:to>
                                        <p:strVal val="visible"/>
                                      </p:to>
                                    </p:set>
                                    <p:animEffect transition="in" filter="blinds(horizontal)">
                                      <p:cBhvr>
                                        <p:cTn id="161" dur="500"/>
                                        <p:tgtEl>
                                          <p:spTgt spid="41"/>
                                        </p:tgtEl>
                                      </p:cBhvr>
                                    </p:animEffect>
                                  </p:childTnLst>
                                </p:cTn>
                              </p:par>
                            </p:childTnLst>
                          </p:cTn>
                        </p:par>
                      </p:childTnLst>
                    </p:cTn>
                  </p:par>
                  <p:par>
                    <p:cTn id="162" fill="hold" nodeType="clickPar">
                      <p:stCondLst>
                        <p:cond delay="indefinite"/>
                        <p:cond evt="onBegin" delay="0">
                          <p:tn val="161"/>
                        </p:cond>
                      </p:stCondLst>
                      <p:childTnLst>
                        <p:par>
                          <p:cTn id="163" fill="hold" nodeType="afterGroup">
                            <p:stCondLst>
                              <p:cond delay="0"/>
                            </p:stCondLst>
                            <p:childTnLst>
                              <p:par>
                                <p:cTn id="164" presetID="3" presetClass="entr" presetSubtype="10" fill="hold" grpId="0" nodeType="clickEffect">
                                  <p:stCondLst>
                                    <p:cond delay="0"/>
                                  </p:stCondLst>
                                  <p:childTnLst>
                                    <p:set>
                                      <p:cBhvr>
                                        <p:cTn id="165" dur="1" fill="hold">
                                          <p:stCondLst>
                                            <p:cond delay="0"/>
                                          </p:stCondLst>
                                        </p:cTn>
                                        <p:tgtEl>
                                          <p:spTgt spid="42"/>
                                        </p:tgtEl>
                                        <p:attrNameLst>
                                          <p:attrName>style.visibility</p:attrName>
                                        </p:attrNameLst>
                                      </p:cBhvr>
                                      <p:to>
                                        <p:strVal val="visible"/>
                                      </p:to>
                                    </p:set>
                                    <p:animEffect transition="in" filter="blinds(horizontal)">
                                      <p:cBhvr>
                                        <p:cTn id="166" dur="500"/>
                                        <p:tgtEl>
                                          <p:spTgt spid="42"/>
                                        </p:tgtEl>
                                      </p:cBhvr>
                                    </p:animEffect>
                                  </p:childTnLst>
                                </p:cTn>
                              </p:par>
                            </p:childTnLst>
                          </p:cTn>
                        </p:par>
                      </p:childTnLst>
                    </p:cTn>
                  </p:par>
                  <p:par>
                    <p:cTn id="167" fill="hold" nodeType="clickPar">
                      <p:stCondLst>
                        <p:cond delay="indefinite"/>
                        <p:cond evt="onBegin" delay="0">
                          <p:tn val="166"/>
                        </p:cond>
                      </p:stCondLst>
                      <p:childTnLst>
                        <p:par>
                          <p:cTn id="168" fill="hold" nodeType="afterGroup">
                            <p:stCondLst>
                              <p:cond delay="0"/>
                            </p:stCondLst>
                            <p:childTnLst>
                              <p:par>
                                <p:cTn id="169" presetID="16" presetClass="entr" presetSubtype="21" fill="hold" grpId="0" nodeType="clickEffect">
                                  <p:stCondLst>
                                    <p:cond delay="0"/>
                                  </p:stCondLst>
                                  <p:childTnLst>
                                    <p:set>
                                      <p:cBhvr>
                                        <p:cTn id="170" dur="1" fill="hold">
                                          <p:stCondLst>
                                            <p:cond delay="0"/>
                                          </p:stCondLst>
                                        </p:cTn>
                                        <p:tgtEl>
                                          <p:spTgt spid="43"/>
                                        </p:tgtEl>
                                        <p:attrNameLst>
                                          <p:attrName>style.visibility</p:attrName>
                                        </p:attrNameLst>
                                      </p:cBhvr>
                                      <p:to>
                                        <p:strVal val="visible"/>
                                      </p:to>
                                    </p:set>
                                    <p:animEffect transition="in" filter="barn(inVertical)">
                                      <p:cBhvr>
                                        <p:cTn id="171" dur="500"/>
                                        <p:tgtEl>
                                          <p:spTgt spid="43"/>
                                        </p:tgtEl>
                                      </p:cBhvr>
                                    </p:animEffect>
                                  </p:childTnLst>
                                </p:cTn>
                              </p:par>
                            </p:childTnLst>
                          </p:cTn>
                        </p:par>
                      </p:childTnLst>
                    </p:cTn>
                  </p:par>
                  <p:par>
                    <p:cTn id="172" fill="hold" nodeType="clickPar">
                      <p:stCondLst>
                        <p:cond delay="indefinite"/>
                        <p:cond evt="onBegin" delay="0">
                          <p:tn val="171"/>
                        </p:cond>
                      </p:stCondLst>
                      <p:childTnLst>
                        <p:par>
                          <p:cTn id="173" fill="hold" nodeType="afterGroup">
                            <p:stCondLst>
                              <p:cond delay="0"/>
                            </p:stCondLst>
                            <p:childTnLst>
                              <p:par>
                                <p:cTn id="174" presetID="16" presetClass="entr" presetSubtype="21" fill="hold" grpId="0" nodeType="clickEffect">
                                  <p:stCondLst>
                                    <p:cond delay="0"/>
                                  </p:stCondLst>
                                  <p:childTnLst>
                                    <p:set>
                                      <p:cBhvr>
                                        <p:cTn id="175" dur="1" fill="hold">
                                          <p:stCondLst>
                                            <p:cond delay="0"/>
                                          </p:stCondLst>
                                        </p:cTn>
                                        <p:tgtEl>
                                          <p:spTgt spid="32"/>
                                        </p:tgtEl>
                                        <p:attrNameLst>
                                          <p:attrName>style.visibility</p:attrName>
                                        </p:attrNameLst>
                                      </p:cBhvr>
                                      <p:to>
                                        <p:strVal val="visible"/>
                                      </p:to>
                                    </p:set>
                                    <p:animEffect transition="in" filter="barn(inVertical)">
                                      <p:cBhvr>
                                        <p:cTn id="176" dur="500"/>
                                        <p:tgtEl>
                                          <p:spTgt spid="32"/>
                                        </p:tgtEl>
                                      </p:cBhvr>
                                    </p:animEffect>
                                  </p:childTnLst>
                                </p:cTn>
                              </p:par>
                            </p:childTnLst>
                          </p:cTn>
                        </p:par>
                      </p:childTnLst>
                    </p:cTn>
                  </p:par>
                  <p:par>
                    <p:cTn id="177" fill="hold" nodeType="clickPar">
                      <p:stCondLst>
                        <p:cond delay="indefinite"/>
                        <p:cond evt="onBegin" delay="0">
                          <p:tn val="176"/>
                        </p:cond>
                      </p:stCondLst>
                      <p:childTnLst>
                        <p:par>
                          <p:cTn id="178" fill="hold" nodeType="afterGroup">
                            <p:stCondLst>
                              <p:cond delay="0"/>
                            </p:stCondLst>
                            <p:childTnLst>
                              <p:par>
                                <p:cTn id="179" presetID="3" presetClass="entr" presetSubtype="10" fill="hold" grpId="0" nodeType="clickEffect">
                                  <p:stCondLst>
                                    <p:cond delay="0"/>
                                  </p:stCondLst>
                                  <p:childTnLst>
                                    <p:set>
                                      <p:cBhvr>
                                        <p:cTn id="180" dur="1" fill="hold">
                                          <p:stCondLst>
                                            <p:cond delay="0"/>
                                          </p:stCondLst>
                                        </p:cTn>
                                        <p:tgtEl>
                                          <p:spTgt spid="46"/>
                                        </p:tgtEl>
                                        <p:attrNameLst>
                                          <p:attrName>style.visibility</p:attrName>
                                        </p:attrNameLst>
                                      </p:cBhvr>
                                      <p:to>
                                        <p:strVal val="visible"/>
                                      </p:to>
                                    </p:set>
                                    <p:animEffect transition="in" filter="blinds(horizontal)">
                                      <p:cBhvr>
                                        <p:cTn id="181" dur="500"/>
                                        <p:tgtEl>
                                          <p:spTgt spid="46"/>
                                        </p:tgtEl>
                                      </p:cBhvr>
                                    </p:animEffect>
                                  </p:childTnLst>
                                </p:cTn>
                              </p:par>
                              <p:par>
                                <p:cTn id="182" presetID="16" presetClass="entr" presetSubtype="21" fill="hold" grpId="0" nodeType="withEffect">
                                  <p:stCondLst>
                                    <p:cond delay="0"/>
                                  </p:stCondLst>
                                  <p:childTnLst>
                                    <p:set>
                                      <p:cBhvr>
                                        <p:cTn id="183" dur="1" fill="hold">
                                          <p:stCondLst>
                                            <p:cond delay="0"/>
                                          </p:stCondLst>
                                        </p:cTn>
                                        <p:tgtEl>
                                          <p:spTgt spid="44"/>
                                        </p:tgtEl>
                                        <p:attrNameLst>
                                          <p:attrName>style.visibility</p:attrName>
                                        </p:attrNameLst>
                                      </p:cBhvr>
                                      <p:to>
                                        <p:strVal val="visible"/>
                                      </p:to>
                                    </p:set>
                                    <p:animEffect transition="in" filter="barn(inVertical)">
                                      <p:cBhvr>
                                        <p:cTn id="184" dur="500"/>
                                        <p:tgtEl>
                                          <p:spTgt spid="44"/>
                                        </p:tgtEl>
                                      </p:cBhvr>
                                    </p:animEffect>
                                  </p:childTnLst>
                                </p:cTn>
                              </p:par>
                              <p:par>
                                <p:cTn id="185" presetID="16" presetClass="entr" presetSubtype="21" fill="hold" grpId="0" nodeType="withEffect">
                                  <p:stCondLst>
                                    <p:cond delay="0"/>
                                  </p:stCondLst>
                                  <p:childTnLst>
                                    <p:set>
                                      <p:cBhvr>
                                        <p:cTn id="186" dur="1" fill="hold">
                                          <p:stCondLst>
                                            <p:cond delay="0"/>
                                          </p:stCondLst>
                                        </p:cTn>
                                        <p:tgtEl>
                                          <p:spTgt spid="45"/>
                                        </p:tgtEl>
                                        <p:attrNameLst>
                                          <p:attrName>style.visibility</p:attrName>
                                        </p:attrNameLst>
                                      </p:cBhvr>
                                      <p:to>
                                        <p:strVal val="visible"/>
                                      </p:to>
                                    </p:set>
                                    <p:animEffect transition="in" filter="barn(inVertical)">
                                      <p:cBhvr>
                                        <p:cTn id="187" dur="500"/>
                                        <p:tgtEl>
                                          <p:spTgt spid="45"/>
                                        </p:tgtEl>
                                      </p:cBhvr>
                                    </p:animEffect>
                                  </p:childTnLst>
                                </p:cTn>
                              </p:par>
                              <p:par>
                                <p:cTn id="188" presetID="2" presetClass="entr" presetSubtype="4" fill="hold" grpId="0" nodeType="withEffect">
                                  <p:stCondLst>
                                    <p:cond delay="0"/>
                                  </p:stCondLst>
                                  <p:childTnLst>
                                    <p:set>
                                      <p:cBhvr>
                                        <p:cTn id="189" dur="1" fill="hold">
                                          <p:stCondLst>
                                            <p:cond delay="0"/>
                                          </p:stCondLst>
                                        </p:cTn>
                                        <p:tgtEl>
                                          <p:spTgt spid="18435"/>
                                        </p:tgtEl>
                                        <p:attrNameLst>
                                          <p:attrName>style.visibility</p:attrName>
                                        </p:attrNameLst>
                                      </p:cBhvr>
                                      <p:to>
                                        <p:strVal val="visible"/>
                                      </p:to>
                                    </p:set>
                                    <p:anim calcmode="lin" valueType="num">
                                      <p:cBhvr additive="base">
                                        <p:cTn id="190" dur="500" fill="hold"/>
                                        <p:tgtEl>
                                          <p:spTgt spid="18435"/>
                                        </p:tgtEl>
                                        <p:attrNameLst>
                                          <p:attrName>ppt_x</p:attrName>
                                        </p:attrNameLst>
                                      </p:cBhvr>
                                      <p:tavLst>
                                        <p:tav tm="0">
                                          <p:val>
                                            <p:strVal val="#ppt_x"/>
                                          </p:val>
                                        </p:tav>
                                        <p:tav tm="100000">
                                          <p:val>
                                            <p:strVal val="#ppt_x"/>
                                          </p:val>
                                        </p:tav>
                                      </p:tavLst>
                                    </p:anim>
                                    <p:anim calcmode="lin" valueType="num">
                                      <p:cBhvr additive="base">
                                        <p:cTn id="191" dur="500" fill="hold"/>
                                        <p:tgtEl>
                                          <p:spTgt spid="18435"/>
                                        </p:tgtEl>
                                        <p:attrNameLst>
                                          <p:attrName>ppt_y</p:attrName>
                                        </p:attrNameLst>
                                      </p:cBhvr>
                                      <p:tavLst>
                                        <p:tav tm="0">
                                          <p:val>
                                            <p:strVal val="1+#ppt_h/2"/>
                                          </p:val>
                                        </p:tav>
                                        <p:tav tm="100000">
                                          <p:val>
                                            <p:strVal val="#ppt_y"/>
                                          </p:val>
                                        </p:tav>
                                      </p:tavLst>
                                    </p:anim>
                                  </p:childTnLst>
                                </p:cTn>
                              </p:par>
                              <p:par>
                                <p:cTn id="192" presetID="3" presetClass="entr" presetSubtype="10" fill="hold" grpId="0" nodeType="withEffect">
                                  <p:stCondLst>
                                    <p:cond delay="0"/>
                                  </p:stCondLst>
                                  <p:childTnLst>
                                    <p:set>
                                      <p:cBhvr>
                                        <p:cTn id="193" dur="1" fill="hold">
                                          <p:stCondLst>
                                            <p:cond delay="0"/>
                                          </p:stCondLst>
                                        </p:cTn>
                                        <p:tgtEl>
                                          <p:spTgt spid="26626"/>
                                        </p:tgtEl>
                                        <p:attrNameLst>
                                          <p:attrName>style.visibility</p:attrName>
                                        </p:attrNameLst>
                                      </p:cBhvr>
                                      <p:to>
                                        <p:strVal val="visible"/>
                                      </p:to>
                                    </p:set>
                                    <p:animEffect transition="in" filter="blinds(horizontal)">
                                      <p:cBhvr>
                                        <p:cTn id="194" dur="500"/>
                                        <p:tgtEl>
                                          <p:spTgt spid="26626"/>
                                        </p:tgtEl>
                                      </p:cBhvr>
                                    </p:animEffect>
                                  </p:childTnLst>
                                </p:cTn>
                              </p:par>
                            </p:childTnLst>
                          </p:cTn>
                        </p:par>
                      </p:childTnLst>
                    </p:cTn>
                  </p:par>
                  <p:par>
                    <p:cTn id="195" fill="hold" nodeType="clickPar">
                      <p:stCondLst>
                        <p:cond delay="indefinite"/>
                        <p:cond evt="onBegin" delay="0">
                          <p:tn val="194"/>
                        </p:cond>
                      </p:stCondLst>
                      <p:childTnLst>
                        <p:par>
                          <p:cTn id="196" fill="hold" nodeType="afterGroup">
                            <p:stCondLst>
                              <p:cond delay="0"/>
                            </p:stCondLst>
                            <p:childTnLst>
                              <p:par>
                                <p:cTn id="197" presetID="16" presetClass="entr" presetSubtype="21" fill="hold" grpId="0" nodeType="clickEffect">
                                  <p:stCondLst>
                                    <p:cond delay="0"/>
                                  </p:stCondLst>
                                  <p:childTnLst>
                                    <p:set>
                                      <p:cBhvr>
                                        <p:cTn id="198" dur="1" fill="hold">
                                          <p:stCondLst>
                                            <p:cond delay="0"/>
                                          </p:stCondLst>
                                        </p:cTn>
                                        <p:tgtEl>
                                          <p:spTgt spid="47"/>
                                        </p:tgtEl>
                                        <p:attrNameLst>
                                          <p:attrName>style.visibility</p:attrName>
                                        </p:attrNameLst>
                                      </p:cBhvr>
                                      <p:to>
                                        <p:strVal val="visible"/>
                                      </p:to>
                                    </p:set>
                                    <p:animEffect transition="in" filter="barn(inVertical)">
                                      <p:cBhvr>
                                        <p:cTn id="199" dur="500"/>
                                        <p:tgtEl>
                                          <p:spTgt spid="47"/>
                                        </p:tgtEl>
                                      </p:cBhvr>
                                    </p:animEffect>
                                  </p:childTnLst>
                                </p:cTn>
                              </p:par>
                            </p:childTnLst>
                          </p:cTn>
                        </p:par>
                      </p:childTnLst>
                    </p:cTn>
                  </p:par>
                  <p:par>
                    <p:cTn id="200" fill="hold" nodeType="clickPar">
                      <p:stCondLst>
                        <p:cond delay="indefinite"/>
                        <p:cond evt="onBegin" delay="0">
                          <p:tn val="199"/>
                        </p:cond>
                      </p:stCondLst>
                      <p:childTnLst>
                        <p:par>
                          <p:cTn id="201" fill="hold" nodeType="afterGroup">
                            <p:stCondLst>
                              <p:cond delay="0"/>
                            </p:stCondLst>
                            <p:childTnLst>
                              <p:par>
                                <p:cTn id="202" presetID="3" presetClass="entr" presetSubtype="10" fill="hold" grpId="0" nodeType="clickEffect">
                                  <p:stCondLst>
                                    <p:cond delay="0"/>
                                  </p:stCondLst>
                                  <p:childTnLst>
                                    <p:set>
                                      <p:cBhvr>
                                        <p:cTn id="203" dur="1" fill="hold">
                                          <p:stCondLst>
                                            <p:cond delay="0"/>
                                          </p:stCondLst>
                                        </p:cTn>
                                        <p:tgtEl>
                                          <p:spTgt spid="51"/>
                                        </p:tgtEl>
                                        <p:attrNameLst>
                                          <p:attrName>style.visibility</p:attrName>
                                        </p:attrNameLst>
                                      </p:cBhvr>
                                      <p:to>
                                        <p:strVal val="visible"/>
                                      </p:to>
                                    </p:set>
                                    <p:animEffect transition="in" filter="blinds(horizontal)">
                                      <p:cBhvr>
                                        <p:cTn id="204" dur="500"/>
                                        <p:tgtEl>
                                          <p:spTgt spid="51"/>
                                        </p:tgtEl>
                                      </p:cBhvr>
                                    </p:animEffect>
                                  </p:childTnLst>
                                </p:cTn>
                              </p:par>
                              <p:par>
                                <p:cTn id="205" presetID="16" presetClass="entr" presetSubtype="21" fill="hold" grpId="0" nodeType="withEffect">
                                  <p:stCondLst>
                                    <p:cond delay="0"/>
                                  </p:stCondLst>
                                  <p:childTnLst>
                                    <p:set>
                                      <p:cBhvr>
                                        <p:cTn id="206" dur="1" fill="hold">
                                          <p:stCondLst>
                                            <p:cond delay="0"/>
                                          </p:stCondLst>
                                        </p:cTn>
                                        <p:tgtEl>
                                          <p:spTgt spid="48"/>
                                        </p:tgtEl>
                                        <p:attrNameLst>
                                          <p:attrName>style.visibility</p:attrName>
                                        </p:attrNameLst>
                                      </p:cBhvr>
                                      <p:to>
                                        <p:strVal val="visible"/>
                                      </p:to>
                                    </p:set>
                                    <p:animEffect transition="in" filter="barn(inVertical)">
                                      <p:cBhvr>
                                        <p:cTn id="207" dur="500"/>
                                        <p:tgtEl>
                                          <p:spTgt spid="48"/>
                                        </p:tgtEl>
                                      </p:cBhvr>
                                    </p:animEffect>
                                  </p:childTnLst>
                                </p:cTn>
                              </p:par>
                              <p:par>
                                <p:cTn id="208" presetID="16" presetClass="entr" presetSubtype="21" fill="hold" grpId="0" nodeType="withEffect">
                                  <p:stCondLst>
                                    <p:cond delay="0"/>
                                  </p:stCondLst>
                                  <p:childTnLst>
                                    <p:set>
                                      <p:cBhvr>
                                        <p:cTn id="209" dur="1" fill="hold">
                                          <p:stCondLst>
                                            <p:cond delay="0"/>
                                          </p:stCondLst>
                                        </p:cTn>
                                        <p:tgtEl>
                                          <p:spTgt spid="49"/>
                                        </p:tgtEl>
                                        <p:attrNameLst>
                                          <p:attrName>style.visibility</p:attrName>
                                        </p:attrNameLst>
                                      </p:cBhvr>
                                      <p:to>
                                        <p:strVal val="visible"/>
                                      </p:to>
                                    </p:set>
                                    <p:animEffect transition="in" filter="barn(inVertical)">
                                      <p:cBhvr>
                                        <p:cTn id="210" dur="500"/>
                                        <p:tgtEl>
                                          <p:spTgt spid="49"/>
                                        </p:tgtEl>
                                      </p:cBhvr>
                                    </p:animEffect>
                                  </p:childTnLst>
                                </p:cTn>
                              </p:par>
                              <p:par>
                                <p:cTn id="211" presetID="3" presetClass="entr" presetSubtype="10" fill="hold" grpId="0" nodeType="withEffect">
                                  <p:stCondLst>
                                    <p:cond delay="0"/>
                                  </p:stCondLst>
                                  <p:childTnLst>
                                    <p:set>
                                      <p:cBhvr>
                                        <p:cTn id="212" dur="1" fill="hold">
                                          <p:stCondLst>
                                            <p:cond delay="0"/>
                                          </p:stCondLst>
                                        </p:cTn>
                                        <p:tgtEl>
                                          <p:spTgt spid="50"/>
                                        </p:tgtEl>
                                        <p:attrNameLst>
                                          <p:attrName>style.visibility</p:attrName>
                                        </p:attrNameLst>
                                      </p:cBhvr>
                                      <p:to>
                                        <p:strVal val="visible"/>
                                      </p:to>
                                    </p:set>
                                    <p:animEffect transition="in" filter="blinds(horizontal)">
                                      <p:cBhvr>
                                        <p:cTn id="213"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6" grpId="0" animBg="1"/>
      <p:bldP spid="24" grpId="0" animBg="1"/>
      <p:bldP spid="18" grpId="0"/>
      <p:bldP spid="35" grpId="0"/>
      <p:bldP spid="24577" grpId="0"/>
      <p:bldP spid="2" grpId="0"/>
      <p:bldP spid="9" grpId="0"/>
      <p:bldP spid="20" grpId="0"/>
      <p:bldP spid="5" grpId="0"/>
      <p:bldP spid="8" grpId="0"/>
      <p:bldP spid="13" grpId="0" animBg="1"/>
      <p:bldP spid="11" grpId="0"/>
      <p:bldP spid="12" grpId="0"/>
      <p:bldP spid="10" grpId="0" animBg="1"/>
      <p:bldP spid="14" grpId="0" animBg="1"/>
      <p:bldP spid="16" grpId="0"/>
      <p:bldP spid="17" grpId="0"/>
      <p:bldP spid="25" grpId="0" animBg="1"/>
      <p:bldP spid="26" grpId="0"/>
      <p:bldP spid="27" grpId="0"/>
      <p:bldP spid="28" grpId="0" animBg="1"/>
      <p:bldP spid="29" grpId="0"/>
      <p:bldP spid="30" grpId="0"/>
      <p:bldP spid="105" grpId="0"/>
      <p:bldP spid="31" grpId="0"/>
      <p:bldP spid="32" grpId="0"/>
      <p:bldP spid="33" grpId="0" animBg="1"/>
      <p:bldP spid="34" grpId="0"/>
      <p:bldP spid="36" grpId="0"/>
      <p:bldP spid="37" grpId="0" animBg="1"/>
      <p:bldP spid="38" grpId="0" animBg="1"/>
      <p:bldP spid="39" grpId="0"/>
      <p:bldP spid="40" grpId="0"/>
      <p:bldP spid="41" grpId="0" animBg="1"/>
      <p:bldP spid="42" grpId="0"/>
      <p:bldP spid="43" grpId="0"/>
      <p:bldP spid="44" grpId="0"/>
      <p:bldP spid="45" grpId="0"/>
      <p:bldP spid="18435" grpId="0"/>
      <p:bldP spid="26626" grpId="0"/>
      <p:bldP spid="46" grpId="0" animBg="1"/>
      <p:bldP spid="47" grpId="0"/>
      <p:bldP spid="48" grpId="0"/>
      <p:bldP spid="49" grpId="0"/>
      <p:bldP spid="50" grpId="0"/>
      <p:bldP spid="51"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趁热打铁</a:t>
            </a:r>
          </a:p>
        </p:txBody>
      </p:sp>
      <p:sp>
        <p:nvSpPr>
          <p:cNvPr id="100" name="文本框 99"/>
          <p:cNvSpPr txBox="1"/>
          <p:nvPr/>
        </p:nvSpPr>
        <p:spPr>
          <a:xfrm>
            <a:off x="432912" y="423863"/>
            <a:ext cx="8277701" cy="2492990"/>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株洲）习总书记提出“绿水青山就是金山银山”，强调了保护环境的重要性。下列措施或行为合理的是（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．使用风能、太阳能等绿色能源</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．废旧电池作深埋处理</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．废弃塑料制品直接露天焚烧</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．工业废水直接灌溉农田
</a:t>
            </a:r>
            <a:endParaRPr lang="zh-CN" altLang="en-US" sz="2100">
              <a:latin typeface="宋体" panose="02010600030101010101" pitchFamily="2" charset="-122"/>
              <a:cs typeface="宋体" panose="02010600030101010101" pitchFamily="2" charset="-122"/>
            </a:endParaRPr>
          </a:p>
        </p:txBody>
      </p:sp>
      <p:sp>
        <p:nvSpPr>
          <p:cNvPr id="10" name="Rectangle 12"/>
          <p:cNvSpPr/>
          <p:nvPr/>
        </p:nvSpPr>
        <p:spPr>
          <a:xfrm>
            <a:off x="6336507" y="1012746"/>
            <a:ext cx="274755" cy="392415"/>
          </a:xfrm>
          <a:prstGeom prst="rect">
            <a:avLst/>
          </a:prstGeom>
          <a:noFill/>
          <a:ln w="9525">
            <a:noFill/>
          </a:ln>
        </p:spPr>
        <p:txBody>
          <a:bodyPr wrap="none" lIns="68580" tIns="34290" rIns="68580" bIns="34290">
            <a:spAutoFit/>
          </a:bodyPr>
          <a:lstStyle/>
          <a:p>
            <a:pPr algn="l"/>
            <a:r>
              <a:rPr lang="en-US" altLang="zh-CN" sz="2100" b="1">
                <a:solidFill>
                  <a:srgbClr val="FF0000"/>
                </a:solidFill>
                <a:latin typeface="宋体" panose="02010600030101010101" pitchFamily="2" charset="-122"/>
                <a:ea typeface="宋体" panose="02010600030101010101" pitchFamily="2" charset="-122"/>
              </a:rPr>
              <a:t>A</a:t>
            </a:r>
          </a:p>
        </p:txBody>
      </p:sp>
    </p:spTree>
    <p:extLst>
      <p:ext uri="{BB962C8B-B14F-4D97-AF65-F5344CB8AC3E}">
        <p14:creationId xmlns:p14="http://schemas.microsoft.com/office/powerpoint/2010/main" val="121676419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趁热打铁</a:t>
            </a:r>
          </a:p>
        </p:txBody>
      </p:sp>
      <p:sp>
        <p:nvSpPr>
          <p:cNvPr id="100" name="文本框 99"/>
          <p:cNvSpPr txBox="1"/>
          <p:nvPr/>
        </p:nvSpPr>
        <p:spPr>
          <a:xfrm>
            <a:off x="385763" y="551974"/>
            <a:ext cx="8192929" cy="3461861"/>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安丘市二模）</a:t>
            </a:r>
            <a:r>
              <a:rPr lang="en-US" sz="2100">
                <a:latin typeface="宋体" panose="02010600030101010101" pitchFamily="2" charset="-122"/>
                <a:ea typeface="宋体" panose="02010600030101010101" pitchFamily="2" charset="-122"/>
                <a:cs typeface="宋体" panose="02010600030101010101" pitchFamily="2" charset="-122"/>
              </a:rPr>
              <a:t>2020</a:t>
            </a:r>
            <a:r>
              <a:rPr lang="zh-CN" altLang="en-US" sz="2100">
                <a:latin typeface="宋体" panose="02010600030101010101" pitchFamily="2" charset="-122"/>
                <a:ea typeface="宋体" panose="02010600030101010101" pitchFamily="2" charset="-122"/>
                <a:cs typeface="宋体" panose="02010600030101010101" pitchFamily="2" charset="-122"/>
              </a:rPr>
              <a:t>年</a:t>
            </a:r>
            <a:r>
              <a:rPr lang="en-US" sz="21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月</a:t>
            </a:r>
            <a:r>
              <a:rPr lang="en-US" sz="2100">
                <a:latin typeface="宋体" panose="02010600030101010101" pitchFamily="2" charset="-122"/>
                <a:ea typeface="宋体" panose="02010600030101010101" pitchFamily="2" charset="-122"/>
                <a:cs typeface="宋体" panose="02010600030101010101" pitchFamily="2" charset="-122"/>
              </a:rPr>
              <a:t>22</a:t>
            </a:r>
            <a:r>
              <a:rPr lang="zh-CN" altLang="en-US" sz="2100">
                <a:latin typeface="宋体" panose="02010600030101010101" pitchFamily="2" charset="-122"/>
                <a:ea typeface="宋体" panose="02010600030101010101" pitchFamily="2" charset="-122"/>
                <a:cs typeface="宋体" panose="02010600030101010101" pitchFamily="2" charset="-122"/>
              </a:rPr>
              <a:t>日是第二十八届“世界水日”，</a:t>
            </a:r>
            <a:r>
              <a:rPr lang="en-US" sz="21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月</a:t>
            </a:r>
            <a:r>
              <a:rPr lang="en-US" sz="2100">
                <a:latin typeface="宋体" panose="02010600030101010101" pitchFamily="2" charset="-122"/>
                <a:ea typeface="宋体" panose="02010600030101010101" pitchFamily="2" charset="-122"/>
                <a:cs typeface="宋体" panose="02010600030101010101" pitchFamily="2" charset="-122"/>
              </a:rPr>
              <a:t>22</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28</a:t>
            </a:r>
            <a:r>
              <a:rPr lang="zh-CN" altLang="en-US" sz="2100">
                <a:latin typeface="宋体" panose="02010600030101010101" pitchFamily="2" charset="-122"/>
                <a:ea typeface="宋体" panose="02010600030101010101" pitchFamily="2" charset="-122"/>
                <a:cs typeface="宋体" panose="02010600030101010101" pitchFamily="2" charset="-122"/>
              </a:rPr>
              <a:t>日是第三十三届“中国水周”。宣传主题为“坚持节水优先，建设幸福河湖”。下列有关水的说法错误的是（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．生活污水、工业污水等均需经处理达标后才可排放</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．日常生活中的饮用水是硬水还是软水，可用肥皂水鉴别</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．过滤可以除去水中所有的杂质</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．电解水生成氢气和氧气的体积比为</a:t>
            </a: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1
</a:t>
            </a:r>
            <a:endParaRPr lang="zh-CN" altLang="en-US" sz="2100">
              <a:latin typeface="宋体" panose="02010600030101010101" pitchFamily="2" charset="-122"/>
              <a:cs typeface="宋体" panose="02010600030101010101" pitchFamily="2" charset="-122"/>
            </a:endParaRPr>
          </a:p>
        </p:txBody>
      </p:sp>
      <p:sp>
        <p:nvSpPr>
          <p:cNvPr id="10" name="Rectangle 12"/>
          <p:cNvSpPr/>
          <p:nvPr/>
        </p:nvSpPr>
        <p:spPr>
          <a:xfrm>
            <a:off x="6809899" y="1628061"/>
            <a:ext cx="274755" cy="392415"/>
          </a:xfrm>
          <a:prstGeom prst="rect">
            <a:avLst/>
          </a:prstGeom>
          <a:noFill/>
          <a:ln w="9525">
            <a:noFill/>
          </a:ln>
        </p:spPr>
        <p:txBody>
          <a:bodyPr wrap="none" lIns="68580" tIns="34290" rIns="68580" bIns="34290">
            <a:spAutoFit/>
          </a:bodyPr>
          <a:lstStyle/>
          <a:p>
            <a:pPr algn="l"/>
            <a:r>
              <a:rPr lang="en-US" altLang="zh-CN" sz="2100" b="1">
                <a:solidFill>
                  <a:srgbClr val="FF0000"/>
                </a:solidFill>
                <a:latin typeface="宋体" panose="02010600030101010101" pitchFamily="2" charset="-122"/>
                <a:ea typeface="宋体" panose="02010600030101010101" pitchFamily="2" charset="-122"/>
              </a:rPr>
              <a:t>C</a:t>
            </a:r>
          </a:p>
        </p:txBody>
      </p:sp>
    </p:spTree>
    <p:extLst>
      <p:ext uri="{BB962C8B-B14F-4D97-AF65-F5344CB8AC3E}">
        <p14:creationId xmlns:p14="http://schemas.microsoft.com/office/powerpoint/2010/main" val="33832636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趁热打铁</a:t>
            </a:r>
          </a:p>
        </p:txBody>
      </p:sp>
      <p:sp>
        <p:nvSpPr>
          <p:cNvPr id="101" name="文本框 100"/>
          <p:cNvSpPr txBox="1"/>
          <p:nvPr/>
        </p:nvSpPr>
        <p:spPr>
          <a:xfrm>
            <a:off x="395287" y="464821"/>
            <a:ext cx="8201978" cy="2492216"/>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李沧区一模）下列有关水的净化的说法错误的是（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．活性炭可除去水中的异味</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．将自来水进行充分过滤可得到纯净水</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．明矾可促进浑浊水中悬浮物的沉降</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．将海水蒸馏可获取淡水
</a:t>
            </a:r>
            <a:endParaRPr lang="zh-CN" altLang="en-US" sz="2100">
              <a:latin typeface="宋体" panose="02010600030101010101" pitchFamily="2" charset="-122"/>
              <a:cs typeface="宋体" panose="02010600030101010101" pitchFamily="2" charset="-122"/>
            </a:endParaRPr>
          </a:p>
        </p:txBody>
      </p:sp>
      <p:sp>
        <p:nvSpPr>
          <p:cNvPr id="10" name="Rectangle 12"/>
          <p:cNvSpPr/>
          <p:nvPr/>
        </p:nvSpPr>
        <p:spPr>
          <a:xfrm>
            <a:off x="7745730" y="548879"/>
            <a:ext cx="274755" cy="553998"/>
          </a:xfrm>
          <a:prstGeom prst="rect">
            <a:avLst/>
          </a:prstGeom>
          <a:noFill/>
          <a:ln w="9525">
            <a:noFill/>
          </a:ln>
        </p:spPr>
        <p:txBody>
          <a:bodyPr wrap="none" lIns="68580" tIns="34290" rIns="68580" bIns="34290">
            <a:spAutoFit/>
          </a:bodyPr>
          <a:lstStyle/>
          <a:p>
            <a:pPr algn="l" fontAlgn="auto">
              <a:lnSpc>
                <a:spcPct val="150000"/>
              </a:lnSpc>
            </a:pPr>
            <a:r>
              <a:rPr lang="en-US" altLang="zh-CN" sz="2100" b="1">
                <a:solidFill>
                  <a:srgbClr val="FF0000"/>
                </a:solidFill>
                <a:latin typeface="宋体" panose="02010600030101010101" pitchFamily="2" charset="-122"/>
                <a:ea typeface="宋体" panose="02010600030101010101" pitchFamily="2" charset="-122"/>
              </a:rPr>
              <a:t>B</a:t>
            </a:r>
          </a:p>
        </p:txBody>
      </p:sp>
    </p:spTree>
    <p:extLst>
      <p:ext uri="{BB962C8B-B14F-4D97-AF65-F5344CB8AC3E}">
        <p14:creationId xmlns:p14="http://schemas.microsoft.com/office/powerpoint/2010/main" val="201271098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趁热打铁</a:t>
            </a:r>
          </a:p>
        </p:txBody>
      </p:sp>
      <p:sp>
        <p:nvSpPr>
          <p:cNvPr id="101" name="文本框 100"/>
          <p:cNvSpPr txBox="1"/>
          <p:nvPr/>
        </p:nvSpPr>
        <p:spPr>
          <a:xfrm>
            <a:off x="475774" y="423863"/>
            <a:ext cx="8191976" cy="1037749"/>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4</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贵港）我市今年初中学业水平实验操作考试中，下列操作错误的是（　　）</a:t>
            </a:r>
            <a:endParaRPr lang="zh-CN" altLang="en-US" sz="2100">
              <a:latin typeface="宋体" panose="02010600030101010101" pitchFamily="2" charset="-122"/>
              <a:cs typeface="宋体" panose="02010600030101010101" pitchFamily="2" charset="-122"/>
            </a:endParaRPr>
          </a:p>
        </p:txBody>
      </p:sp>
      <p:pic>
        <p:nvPicPr>
          <p:cNvPr id="3" name="图片 2" descr="QQ截图20200824092129"/>
          <p:cNvPicPr>
            <a:picLocks noChangeAspect="1"/>
          </p:cNvPicPr>
          <p:nvPr/>
        </p:nvPicPr>
        <p:blipFill>
          <a:blip r:embed="rId2"/>
          <a:stretch>
            <a:fillRect/>
          </a:stretch>
        </p:blipFill>
        <p:spPr>
          <a:xfrm>
            <a:off x="1213961" y="1461611"/>
            <a:ext cx="5480685" cy="3433763"/>
          </a:xfrm>
          <a:prstGeom prst="rect">
            <a:avLst/>
          </a:prstGeom>
        </p:spPr>
      </p:pic>
      <p:sp>
        <p:nvSpPr>
          <p:cNvPr id="10" name="Rectangle 12"/>
          <p:cNvSpPr/>
          <p:nvPr/>
        </p:nvSpPr>
        <p:spPr>
          <a:xfrm>
            <a:off x="2113598" y="984172"/>
            <a:ext cx="274755" cy="553998"/>
          </a:xfrm>
          <a:prstGeom prst="rect">
            <a:avLst/>
          </a:prstGeom>
          <a:noFill/>
          <a:ln w="9525">
            <a:noFill/>
          </a:ln>
        </p:spPr>
        <p:txBody>
          <a:bodyPr wrap="none" lIns="68580" tIns="34290" rIns="68580" bIns="34290">
            <a:spAutoFit/>
          </a:bodyPr>
          <a:lstStyle/>
          <a:p>
            <a:pPr algn="l" fontAlgn="auto">
              <a:lnSpc>
                <a:spcPct val="150000"/>
              </a:lnSpc>
            </a:pPr>
            <a:r>
              <a:rPr lang="en-US" altLang="zh-CN" sz="2100" b="1">
                <a:solidFill>
                  <a:srgbClr val="FF0000"/>
                </a:solidFill>
                <a:latin typeface="宋体" panose="02010600030101010101" pitchFamily="2" charset="-122"/>
                <a:ea typeface="宋体" panose="02010600030101010101" pitchFamily="2" charset="-122"/>
              </a:rPr>
              <a:t>A</a:t>
            </a:r>
          </a:p>
        </p:txBody>
      </p:sp>
    </p:spTree>
    <p:extLst>
      <p:ext uri="{BB962C8B-B14F-4D97-AF65-F5344CB8AC3E}">
        <p14:creationId xmlns:p14="http://schemas.microsoft.com/office/powerpoint/2010/main" val="44530892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趁热打铁</a:t>
            </a:r>
          </a:p>
        </p:txBody>
      </p:sp>
      <p:sp>
        <p:nvSpPr>
          <p:cNvPr id="100" name="文本框 99"/>
          <p:cNvSpPr txBox="1"/>
          <p:nvPr/>
        </p:nvSpPr>
        <p:spPr>
          <a:xfrm>
            <a:off x="400050" y="528162"/>
            <a:ext cx="8124825" cy="1037749"/>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5</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青浦区二模）如图所示电解水实验的装置，说法正确的是（　　）</a:t>
            </a:r>
            <a:endParaRPr lang="zh-CN" altLang="en-US" sz="2100">
              <a:latin typeface="宋体" panose="02010600030101010101" pitchFamily="2" charset="-122"/>
              <a:cs typeface="宋体" panose="02010600030101010101" pitchFamily="2" charset="-122"/>
            </a:endParaRPr>
          </a:p>
        </p:txBody>
      </p:sp>
      <p:pic>
        <p:nvPicPr>
          <p:cNvPr id="3" name="图片 2"/>
          <p:cNvPicPr/>
          <p:nvPr/>
        </p:nvPicPr>
        <p:blipFill>
          <a:blip r:embed="rId2"/>
          <a:stretch>
            <a:fillRect/>
          </a:stretch>
        </p:blipFill>
        <p:spPr>
          <a:xfrm>
            <a:off x="6315075" y="1241107"/>
            <a:ext cx="2047875" cy="2292668"/>
          </a:xfrm>
          <a:prstGeom prst="rect">
            <a:avLst/>
          </a:prstGeom>
          <a:noFill/>
          <a:ln w="9525">
            <a:noFill/>
          </a:ln>
        </p:spPr>
      </p:pic>
      <p:sp>
        <p:nvSpPr>
          <p:cNvPr id="101" name="文本框 100"/>
          <p:cNvSpPr txBox="1"/>
          <p:nvPr/>
        </p:nvSpPr>
        <p:spPr>
          <a:xfrm>
            <a:off x="509588" y="1686878"/>
            <a:ext cx="5705951" cy="2492990"/>
          </a:xfrm>
          <a:prstGeom prst="rect">
            <a:avLst/>
          </a:prstGeom>
          <a:noFill/>
          <a:ln w="9525">
            <a:noFill/>
          </a:ln>
        </p:spPr>
        <p:txBody>
          <a:bodyPr wrap="square" lIns="68580" tIns="34290" rIns="68580" bIns="34290">
            <a:spAutoFit/>
          </a:bodyPr>
          <a:lstStyle/>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．管</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中收集的气体能使燃着的木条燃烧更旺</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．管</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与管</a:t>
            </a:r>
            <a:r>
              <a:rPr lang="en-US" sz="2100">
                <a:latin typeface="宋体" panose="02010600030101010101" pitchFamily="2" charset="-122"/>
                <a:ea typeface="宋体" panose="02010600030101010101" pitchFamily="2" charset="-122"/>
                <a:cs typeface="宋体" panose="02010600030101010101" pitchFamily="2" charset="-122"/>
              </a:rPr>
              <a:t>b</a:t>
            </a:r>
            <a:r>
              <a:rPr lang="zh-CN" altLang="en-US" sz="2100">
                <a:latin typeface="宋体" panose="02010600030101010101" pitchFamily="2" charset="-122"/>
                <a:ea typeface="宋体" panose="02010600030101010101" pitchFamily="2" charset="-122"/>
                <a:cs typeface="宋体" panose="02010600030101010101" pitchFamily="2" charset="-122"/>
              </a:rPr>
              <a:t>中气体质量比为</a:t>
            </a: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1	C</a:t>
            </a:r>
            <a:r>
              <a:rPr lang="zh-CN" altLang="en-US" sz="2100">
                <a:latin typeface="宋体" panose="02010600030101010101" pitchFamily="2" charset="-122"/>
                <a:ea typeface="宋体" panose="02010600030101010101" pitchFamily="2" charset="-122"/>
                <a:cs typeface="宋体" panose="02010600030101010101" pitchFamily="2" charset="-122"/>
              </a:rPr>
              <a:t>．该实验可说明水是一种化合物</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．该实验可说明水由</a:t>
            </a:r>
            <a:r>
              <a:rPr lang="en-US" sz="2100">
                <a:latin typeface="宋体" panose="02010600030101010101" pitchFamily="2" charset="-122"/>
                <a:ea typeface="宋体" panose="02010600030101010101" pitchFamily="2" charset="-122"/>
                <a:cs typeface="宋体" panose="02010600030101010101" pitchFamily="2" charset="-122"/>
              </a:rPr>
              <a:t>H</a:t>
            </a:r>
            <a:r>
              <a:rPr lang="en-US" sz="2100" baseline="-250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和</a:t>
            </a:r>
            <a:r>
              <a:rPr lang="en-US" sz="2100">
                <a:latin typeface="宋体" panose="02010600030101010101" pitchFamily="2" charset="-122"/>
                <a:ea typeface="宋体" panose="02010600030101010101" pitchFamily="2" charset="-122"/>
                <a:cs typeface="宋体" panose="02010600030101010101" pitchFamily="2" charset="-122"/>
              </a:rPr>
              <a:t>O</a:t>
            </a:r>
            <a:r>
              <a:rPr lang="en-US" sz="2100" baseline="-250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组成
</a:t>
            </a:r>
            <a:endParaRPr lang="zh-CN" altLang="en-US" sz="2100">
              <a:latin typeface="宋体" panose="02010600030101010101" pitchFamily="2" charset="-122"/>
              <a:cs typeface="宋体" panose="02010600030101010101" pitchFamily="2" charset="-122"/>
            </a:endParaRPr>
          </a:p>
        </p:txBody>
      </p:sp>
      <p:sp>
        <p:nvSpPr>
          <p:cNvPr id="10" name="Rectangle 12"/>
          <p:cNvSpPr/>
          <p:nvPr/>
        </p:nvSpPr>
        <p:spPr>
          <a:xfrm>
            <a:off x="1218248" y="1012747"/>
            <a:ext cx="274755" cy="553998"/>
          </a:xfrm>
          <a:prstGeom prst="rect">
            <a:avLst/>
          </a:prstGeom>
          <a:noFill/>
          <a:ln w="9525">
            <a:noFill/>
          </a:ln>
        </p:spPr>
        <p:txBody>
          <a:bodyPr wrap="none" lIns="68580" tIns="34290" rIns="68580" bIns="34290">
            <a:spAutoFit/>
          </a:bodyPr>
          <a:lstStyle/>
          <a:p>
            <a:pPr algn="l" fontAlgn="auto">
              <a:lnSpc>
                <a:spcPct val="150000"/>
              </a:lnSpc>
            </a:pPr>
            <a:r>
              <a:rPr lang="en-US" altLang="zh-CN" sz="2100" b="1">
                <a:solidFill>
                  <a:srgbClr val="FF0000"/>
                </a:solidFill>
                <a:latin typeface="宋体" panose="02010600030101010101" pitchFamily="2" charset="-122"/>
                <a:ea typeface="宋体" panose="02010600030101010101" pitchFamily="2" charset="-122"/>
              </a:rPr>
              <a:t>C</a:t>
            </a:r>
          </a:p>
        </p:txBody>
      </p:sp>
    </p:spTree>
    <p:extLst>
      <p:ext uri="{BB962C8B-B14F-4D97-AF65-F5344CB8AC3E}">
        <p14:creationId xmlns:p14="http://schemas.microsoft.com/office/powerpoint/2010/main" val="57202206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趁热打铁</a:t>
            </a:r>
          </a:p>
        </p:txBody>
      </p:sp>
      <p:sp>
        <p:nvSpPr>
          <p:cNvPr id="101" name="文本框 100"/>
          <p:cNvSpPr txBox="1"/>
          <p:nvPr/>
        </p:nvSpPr>
        <p:spPr>
          <a:xfrm>
            <a:off x="352425" y="497206"/>
            <a:ext cx="8267224" cy="2492216"/>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6</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山西模拟）氮化镓（</a:t>
            </a:r>
            <a:r>
              <a:rPr lang="en-US" sz="2100">
                <a:latin typeface="宋体" panose="02010600030101010101" pitchFamily="2" charset="-122"/>
                <a:ea typeface="宋体" panose="02010600030101010101" pitchFamily="2" charset="-122"/>
                <a:cs typeface="宋体" panose="02010600030101010101" pitchFamily="2" charset="-122"/>
              </a:rPr>
              <a:t>GaN</a:t>
            </a:r>
            <a:r>
              <a:rPr lang="zh-CN" altLang="en-US" sz="2100">
                <a:latin typeface="宋体" panose="02010600030101010101" pitchFamily="2" charset="-122"/>
                <a:ea typeface="宋体" panose="02010600030101010101" pitchFamily="2" charset="-122"/>
                <a:cs typeface="宋体" panose="02010600030101010101" pitchFamily="2" charset="-122"/>
              </a:rPr>
              <a:t>）芯片通常厚度为</a:t>
            </a:r>
            <a:r>
              <a:rPr lang="en-US" sz="2100">
                <a:latin typeface="宋体" panose="02010600030101010101" pitchFamily="2" charset="-122"/>
                <a:ea typeface="宋体" panose="02010600030101010101" pitchFamily="2" charset="-122"/>
                <a:cs typeface="宋体" panose="02010600030101010101" pitchFamily="2" charset="-122"/>
              </a:rPr>
              <a:t>0.1mm</a:t>
            </a:r>
            <a:r>
              <a:rPr lang="zh-CN" altLang="en-US" sz="2100">
                <a:latin typeface="宋体" panose="02010600030101010101" pitchFamily="2" charset="-122"/>
                <a:ea typeface="宋体" panose="02010600030101010101" pitchFamily="2" charset="-122"/>
                <a:cs typeface="宋体" panose="02010600030101010101" pitchFamily="2" charset="-122"/>
              </a:rPr>
              <a:t>，一片直径</a:t>
            </a: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英寸（约</a:t>
            </a:r>
            <a:r>
              <a:rPr lang="en-US" sz="2100">
                <a:latin typeface="宋体" panose="02010600030101010101" pitchFamily="2" charset="-122"/>
                <a:ea typeface="宋体" panose="02010600030101010101" pitchFamily="2" charset="-122"/>
                <a:cs typeface="宋体" panose="02010600030101010101" pitchFamily="2" charset="-122"/>
              </a:rPr>
              <a:t>5cm</a:t>
            </a:r>
            <a:r>
              <a:rPr lang="zh-CN" altLang="en-US" sz="2100">
                <a:latin typeface="宋体" panose="02010600030101010101" pitchFamily="2" charset="-122"/>
                <a:ea typeface="宋体" panose="02010600030101010101" pitchFamily="2" charset="-122"/>
                <a:cs typeface="宋体" panose="02010600030101010101" pitchFamily="2" charset="-122"/>
              </a:rPr>
              <a:t>）白色半透明塑料质感的小圆片，被称为“第三代半导体材料”应用于节能灯、亮度是节能灯的</a:t>
            </a:r>
            <a:r>
              <a:rPr lang="en-US" sz="2100">
                <a:latin typeface="宋体" panose="02010600030101010101" pitchFamily="2" charset="-122"/>
                <a:ea typeface="宋体" panose="02010600030101010101" pitchFamily="2" charset="-122"/>
                <a:cs typeface="宋体" panose="02010600030101010101" pitchFamily="2" charset="-122"/>
              </a:rPr>
              <a:t>10</a:t>
            </a:r>
            <a:r>
              <a:rPr lang="zh-CN" altLang="en-US" sz="2100">
                <a:latin typeface="宋体" panose="02010600030101010101" pitchFamily="2" charset="-122"/>
                <a:ea typeface="宋体" panose="02010600030101010101" pitchFamily="2" charset="-122"/>
                <a:cs typeface="宋体" panose="02010600030101010101" pitchFamily="2" charset="-122"/>
              </a:rPr>
              <a:t>倍，发光效率为节能的</a:t>
            </a:r>
            <a:r>
              <a:rPr lang="en-US" sz="2100">
                <a:latin typeface="宋体" panose="02010600030101010101" pitchFamily="2" charset="-122"/>
                <a:ea typeface="宋体" panose="02010600030101010101" pitchFamily="2" charset="-122"/>
                <a:cs typeface="宋体" panose="02010600030101010101" pitchFamily="2" charset="-122"/>
              </a:rPr>
              <a:t>3</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4</a:t>
            </a:r>
            <a:r>
              <a:rPr lang="zh-CN" altLang="en-US" sz="2100">
                <a:latin typeface="宋体" panose="02010600030101010101" pitchFamily="2" charset="-122"/>
                <a:ea typeface="宋体" panose="02010600030101010101" pitchFamily="2" charset="-122"/>
                <a:cs typeface="宋体" panose="02010600030101010101" pitchFamily="2" charset="-122"/>
              </a:rPr>
              <a:t>倍，其中氮化镓中氮的化合价和</a:t>
            </a:r>
            <a:r>
              <a:rPr lang="en-US" sz="2100">
                <a:latin typeface="宋体" panose="02010600030101010101" pitchFamily="2" charset="-122"/>
                <a:ea typeface="宋体" panose="02010600030101010101" pitchFamily="2" charset="-122"/>
                <a:cs typeface="宋体" panose="02010600030101010101" pitchFamily="2" charset="-122"/>
              </a:rPr>
              <a:t>NH</a:t>
            </a:r>
            <a:r>
              <a:rPr lang="en-US" sz="2100" baseline="-250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中氮的化合价相同，氮化镓中镓的化合价为（　　）</a:t>
            </a:r>
            <a:endParaRPr lang="zh-CN" altLang="en-US" sz="2100">
              <a:latin typeface="宋体" panose="02010600030101010101" pitchFamily="2" charset="-122"/>
              <a:cs typeface="宋体" panose="02010600030101010101" pitchFamily="2" charset="-122"/>
            </a:endParaRPr>
          </a:p>
        </p:txBody>
      </p:sp>
      <p:pic>
        <p:nvPicPr>
          <p:cNvPr id="3" name="图片 2"/>
          <p:cNvPicPr/>
          <p:nvPr/>
        </p:nvPicPr>
        <p:blipFill>
          <a:blip r:embed="rId2"/>
          <a:stretch>
            <a:fillRect/>
          </a:stretch>
        </p:blipFill>
        <p:spPr>
          <a:xfrm>
            <a:off x="5715000" y="2593182"/>
            <a:ext cx="1559719" cy="1526381"/>
          </a:xfrm>
          <a:prstGeom prst="rect">
            <a:avLst/>
          </a:prstGeom>
          <a:noFill/>
          <a:ln w="9525">
            <a:noFill/>
          </a:ln>
        </p:spPr>
      </p:pic>
      <p:sp>
        <p:nvSpPr>
          <p:cNvPr id="102" name="文本框 101"/>
          <p:cNvSpPr txBox="1"/>
          <p:nvPr/>
        </p:nvSpPr>
        <p:spPr>
          <a:xfrm>
            <a:off x="438627" y="3088006"/>
            <a:ext cx="8267224" cy="552926"/>
          </a:xfrm>
          <a:prstGeom prst="rect">
            <a:avLst/>
          </a:prstGeom>
          <a:noFill/>
          <a:ln w="9525">
            <a:noFill/>
          </a:ln>
        </p:spPr>
        <p:txBody>
          <a:bodyPr wrap="square" lIns="68580" tIns="34290" rIns="68580" bIns="34290">
            <a:spAutoFit/>
          </a:bodyPr>
          <a:lstStyle/>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1	B</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3	C</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 	D</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+3</a:t>
            </a:r>
            <a:endParaRPr lang="zh-CN" altLang="en-US" sz="2100">
              <a:latin typeface="宋体" panose="02010600030101010101" pitchFamily="2" charset="-122"/>
              <a:cs typeface="宋体" panose="02010600030101010101" pitchFamily="2" charset="-122"/>
            </a:endParaRPr>
          </a:p>
        </p:txBody>
      </p:sp>
      <p:sp>
        <p:nvSpPr>
          <p:cNvPr id="10" name="Rectangle 12"/>
          <p:cNvSpPr/>
          <p:nvPr/>
        </p:nvSpPr>
        <p:spPr>
          <a:xfrm>
            <a:off x="3294698" y="2436258"/>
            <a:ext cx="274755" cy="553998"/>
          </a:xfrm>
          <a:prstGeom prst="rect">
            <a:avLst/>
          </a:prstGeom>
          <a:noFill/>
          <a:ln w="9525">
            <a:noFill/>
          </a:ln>
        </p:spPr>
        <p:txBody>
          <a:bodyPr wrap="none" lIns="68580" tIns="34290" rIns="68580" bIns="34290">
            <a:spAutoFit/>
          </a:bodyPr>
          <a:lstStyle/>
          <a:p>
            <a:pPr algn="l" fontAlgn="auto">
              <a:lnSpc>
                <a:spcPct val="150000"/>
              </a:lnSpc>
            </a:pPr>
            <a:r>
              <a:rPr lang="en-US" altLang="zh-CN" sz="2100" b="1">
                <a:solidFill>
                  <a:srgbClr val="FF0000"/>
                </a:solidFill>
                <a:latin typeface="宋体" panose="02010600030101010101" pitchFamily="2" charset="-122"/>
                <a:ea typeface="宋体" panose="02010600030101010101" pitchFamily="2" charset="-122"/>
              </a:rPr>
              <a:t>D</a:t>
            </a:r>
          </a:p>
        </p:txBody>
      </p:sp>
    </p:spTree>
    <p:extLst>
      <p:ext uri="{BB962C8B-B14F-4D97-AF65-F5344CB8AC3E}">
        <p14:creationId xmlns:p14="http://schemas.microsoft.com/office/powerpoint/2010/main" val="419353013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趁热打铁</a:t>
            </a:r>
          </a:p>
        </p:txBody>
      </p:sp>
      <p:sp>
        <p:nvSpPr>
          <p:cNvPr id="102" name="文本框 101"/>
          <p:cNvSpPr txBox="1"/>
          <p:nvPr/>
        </p:nvSpPr>
        <p:spPr>
          <a:xfrm>
            <a:off x="342900" y="516256"/>
            <a:ext cx="8143875" cy="2008242"/>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7</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江岸区校级二模）下列化学用语正确的是（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．二氧化氯中氯的化合价   </a:t>
            </a:r>
            <a:r>
              <a:rPr lang="en-US" sz="2100">
                <a:latin typeface="宋体" panose="02010600030101010101" pitchFamily="2" charset="-122"/>
                <a:ea typeface="宋体" panose="02010600030101010101" pitchFamily="2" charset="-122"/>
                <a:cs typeface="宋体" panose="02010600030101010101" pitchFamily="2" charset="-122"/>
                <a:sym typeface="+mn-ea"/>
              </a:rPr>
              <a:t>O</a:t>
            </a:r>
            <a:r>
              <a:rPr lang="en-US" sz="2100" baseline="-25000">
                <a:latin typeface="宋体" panose="02010600030101010101" pitchFamily="2" charset="-122"/>
                <a:ea typeface="宋体" panose="02010600030101010101" pitchFamily="2" charset="-122"/>
                <a:cs typeface="宋体" panose="02010600030101010101" pitchFamily="2" charset="-122"/>
                <a:sym typeface="+mn-ea"/>
              </a:rPr>
              <a:t>2   </a:t>
            </a:r>
            <a:r>
              <a:rPr lang="en-US" sz="2100">
                <a:latin typeface="宋体" panose="02010600030101010101" pitchFamily="2" charset="-122"/>
                <a:ea typeface="宋体" panose="02010600030101010101" pitchFamily="2" charset="-122"/>
                <a:cs typeface="宋体" panose="02010600030101010101" pitchFamily="2" charset="-122"/>
                <a:sym typeface="+mn-ea"/>
              </a:rPr>
              <a:t>B</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r>
              <a:rPr lang="en-US" sz="2100">
                <a:latin typeface="宋体" panose="02010600030101010101" pitchFamily="2" charset="-122"/>
                <a:ea typeface="宋体" panose="02010600030101010101" pitchFamily="2" charset="-122"/>
                <a:cs typeface="宋体" panose="02010600030101010101" pitchFamily="2" charset="-122"/>
                <a:sym typeface="+mn-ea"/>
              </a:rPr>
              <a:t>2</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个锌离子：</a:t>
            </a:r>
            <a:r>
              <a:rPr lang="en-US" sz="2100">
                <a:latin typeface="宋体" panose="02010600030101010101" pitchFamily="2" charset="-122"/>
                <a:ea typeface="宋体" panose="02010600030101010101" pitchFamily="2" charset="-122"/>
                <a:cs typeface="宋体" panose="02010600030101010101" pitchFamily="2" charset="-122"/>
                <a:sym typeface="+mn-ea"/>
              </a:rPr>
              <a:t>2Zn</a:t>
            </a:r>
            <a:r>
              <a:rPr lang="en-US" sz="2100" baseline="30000">
                <a:latin typeface="宋体" panose="02010600030101010101" pitchFamily="2" charset="-122"/>
                <a:ea typeface="宋体" panose="02010600030101010101" pitchFamily="2" charset="-122"/>
                <a:cs typeface="宋体" panose="02010600030101010101" pitchFamily="2" charset="-122"/>
                <a:sym typeface="+mn-ea"/>
              </a:rPr>
              <a:t>+2</a:t>
            </a:r>
            <a:r>
              <a:rPr lang="en-US" sz="2100">
                <a:latin typeface="宋体" panose="02010600030101010101" pitchFamily="2" charset="-122"/>
                <a:ea typeface="宋体" panose="02010600030101010101" pitchFamily="2" charset="-122"/>
                <a:cs typeface="宋体" panose="02010600030101010101" pitchFamily="2" charset="-122"/>
                <a:sym typeface="+mn-ea"/>
              </a:rPr>
              <a:t>	C</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r>
              <a:rPr lang="en-US" sz="2100">
                <a:latin typeface="宋体" panose="02010600030101010101" pitchFamily="2" charset="-122"/>
                <a:ea typeface="宋体" panose="02010600030101010101" pitchFamily="2" charset="-122"/>
                <a:cs typeface="宋体" panose="02010600030101010101" pitchFamily="2" charset="-122"/>
                <a:sym typeface="+mn-ea"/>
              </a:rPr>
              <a:t>2</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个氯分子：</a:t>
            </a:r>
            <a:r>
              <a:rPr lang="en-US" sz="2100">
                <a:latin typeface="宋体" panose="02010600030101010101" pitchFamily="2" charset="-122"/>
                <a:ea typeface="宋体" panose="02010600030101010101" pitchFamily="2" charset="-122"/>
                <a:cs typeface="宋体" panose="02010600030101010101" pitchFamily="2" charset="-122"/>
                <a:sym typeface="+mn-ea"/>
              </a:rPr>
              <a:t>2Cl	          D</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．钠原子结构示意图
</a:t>
            </a:r>
            <a:endParaRPr lang="zh-CN" altLang="en-US" sz="2100">
              <a:latin typeface="宋体" panose="02010600030101010101" pitchFamily="2" charset="-122"/>
              <a:cs typeface="宋体" panose="02010600030101010101" pitchFamily="2" charset="-122"/>
            </a:endParaRPr>
          </a:p>
        </p:txBody>
      </p:sp>
      <p:pic>
        <p:nvPicPr>
          <p:cNvPr id="3" name="图片 2"/>
          <p:cNvPicPr/>
          <p:nvPr/>
        </p:nvPicPr>
        <p:blipFill>
          <a:blip r:embed="rId2"/>
          <a:stretch>
            <a:fillRect/>
          </a:stretch>
        </p:blipFill>
        <p:spPr>
          <a:xfrm>
            <a:off x="3676650" y="1045369"/>
            <a:ext cx="328613" cy="394335"/>
          </a:xfrm>
          <a:prstGeom prst="rect">
            <a:avLst/>
          </a:prstGeom>
          <a:noFill/>
          <a:ln w="9525">
            <a:noFill/>
          </a:ln>
        </p:spPr>
      </p:pic>
      <p:pic>
        <p:nvPicPr>
          <p:cNvPr id="4" name="图片 3"/>
          <p:cNvPicPr/>
          <p:nvPr/>
        </p:nvPicPr>
        <p:blipFill>
          <a:blip r:embed="rId3"/>
          <a:stretch>
            <a:fillRect/>
          </a:stretch>
        </p:blipFill>
        <p:spPr>
          <a:xfrm>
            <a:off x="7134225" y="1439704"/>
            <a:ext cx="692468" cy="725805"/>
          </a:xfrm>
          <a:prstGeom prst="rect">
            <a:avLst/>
          </a:prstGeom>
          <a:noFill/>
          <a:ln w="9525">
            <a:noFill/>
          </a:ln>
        </p:spPr>
      </p:pic>
      <p:sp>
        <p:nvSpPr>
          <p:cNvPr id="5" name="文本框 4"/>
          <p:cNvSpPr txBox="1"/>
          <p:nvPr/>
        </p:nvSpPr>
        <p:spPr>
          <a:xfrm>
            <a:off x="342900" y="2355533"/>
            <a:ext cx="8248174" cy="2008242"/>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8</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桂阳县模拟）有</a:t>
            </a:r>
            <a:r>
              <a:rPr lang="en-US" sz="2100">
                <a:latin typeface="宋体" panose="02010600030101010101" pitchFamily="2" charset="-122"/>
                <a:ea typeface="宋体" panose="02010600030101010101" pitchFamily="2" charset="-122"/>
                <a:cs typeface="宋体" panose="02010600030101010101" pitchFamily="2" charset="-122"/>
              </a:rPr>
              <a:t>C</a:t>
            </a:r>
            <a:r>
              <a:rPr lang="en-US" sz="2100" baseline="-25000">
                <a:latin typeface="宋体" panose="02010600030101010101" pitchFamily="2" charset="-122"/>
                <a:ea typeface="宋体" panose="02010600030101010101" pitchFamily="2" charset="-122"/>
                <a:cs typeface="宋体" panose="02010600030101010101" pitchFamily="2" charset="-122"/>
              </a:rPr>
              <a:t>4</a:t>
            </a:r>
            <a:r>
              <a:rPr lang="en-US" sz="2100">
                <a:latin typeface="宋体" panose="02010600030101010101" pitchFamily="2" charset="-122"/>
                <a:ea typeface="宋体" panose="02010600030101010101" pitchFamily="2" charset="-122"/>
                <a:cs typeface="宋体" panose="02010600030101010101" pitchFamily="2" charset="-122"/>
              </a:rPr>
              <a:t>H</a:t>
            </a:r>
            <a:r>
              <a:rPr lang="en-US" sz="2100" baseline="-25000">
                <a:latin typeface="宋体" panose="02010600030101010101" pitchFamily="2" charset="-122"/>
                <a:ea typeface="宋体" panose="02010600030101010101" pitchFamily="2" charset="-122"/>
                <a:cs typeface="宋体" panose="02010600030101010101" pitchFamily="2" charset="-122"/>
              </a:rPr>
              <a:t>8</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C</a:t>
            </a:r>
            <a:r>
              <a:rPr lang="en-US" sz="2100" baseline="-25000">
                <a:latin typeface="宋体" panose="02010600030101010101" pitchFamily="2" charset="-122"/>
                <a:ea typeface="宋体" panose="02010600030101010101" pitchFamily="2" charset="-122"/>
                <a:cs typeface="宋体" panose="02010600030101010101" pitchFamily="2" charset="-122"/>
              </a:rPr>
              <a:t>3</a:t>
            </a:r>
            <a:r>
              <a:rPr lang="en-US" sz="2100">
                <a:latin typeface="宋体" panose="02010600030101010101" pitchFamily="2" charset="-122"/>
                <a:ea typeface="宋体" panose="02010600030101010101" pitchFamily="2" charset="-122"/>
                <a:cs typeface="宋体" panose="02010600030101010101" pitchFamily="2" charset="-122"/>
              </a:rPr>
              <a:t>H</a:t>
            </a:r>
            <a:r>
              <a:rPr lang="en-US" sz="2100" baseline="-25000">
                <a:latin typeface="宋体" panose="02010600030101010101" pitchFamily="2" charset="-122"/>
                <a:ea typeface="宋体" panose="02010600030101010101" pitchFamily="2" charset="-122"/>
                <a:cs typeface="宋体" panose="02010600030101010101" pitchFamily="2" charset="-122"/>
              </a:rPr>
              <a:t>6</a:t>
            </a:r>
            <a:r>
              <a:rPr lang="en-US" sz="2100">
                <a:latin typeface="宋体" panose="02010600030101010101" pitchFamily="2" charset="-122"/>
                <a:ea typeface="宋体" panose="02010600030101010101" pitchFamily="2" charset="-122"/>
                <a:cs typeface="宋体" panose="02010600030101010101" pitchFamily="2" charset="-122"/>
              </a:rPr>
              <a:t>O</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C</a:t>
            </a:r>
            <a:r>
              <a:rPr lang="en-US" sz="2100" baseline="-25000">
                <a:latin typeface="宋体" panose="02010600030101010101" pitchFamily="2" charset="-122"/>
                <a:ea typeface="宋体" panose="02010600030101010101" pitchFamily="2" charset="-122"/>
                <a:cs typeface="宋体" panose="02010600030101010101" pitchFamily="2" charset="-122"/>
              </a:rPr>
              <a:t>6</a:t>
            </a:r>
            <a:r>
              <a:rPr lang="en-US" sz="2100">
                <a:latin typeface="宋体" panose="02010600030101010101" pitchFamily="2" charset="-122"/>
                <a:ea typeface="宋体" panose="02010600030101010101" pitchFamily="2" charset="-122"/>
                <a:cs typeface="宋体" panose="02010600030101010101" pitchFamily="2" charset="-122"/>
              </a:rPr>
              <a:t>H</a:t>
            </a:r>
            <a:r>
              <a:rPr lang="en-US" sz="2100" baseline="-25000">
                <a:latin typeface="宋体" panose="02010600030101010101" pitchFamily="2" charset="-122"/>
                <a:ea typeface="宋体" panose="02010600030101010101" pitchFamily="2" charset="-122"/>
                <a:cs typeface="宋体" panose="02010600030101010101" pitchFamily="2" charset="-122"/>
              </a:rPr>
              <a:t>12</a:t>
            </a:r>
            <a:r>
              <a:rPr lang="en-US" sz="2100">
                <a:latin typeface="宋体" panose="02010600030101010101" pitchFamily="2" charset="-122"/>
                <a:ea typeface="宋体" panose="02010600030101010101" pitchFamily="2" charset="-122"/>
                <a:cs typeface="宋体" panose="02010600030101010101" pitchFamily="2" charset="-122"/>
              </a:rPr>
              <a:t>O</a:t>
            </a:r>
            <a:r>
              <a:rPr lang="en-US" sz="2100" baseline="-25000">
                <a:latin typeface="宋体" panose="02010600030101010101" pitchFamily="2" charset="-122"/>
                <a:ea typeface="宋体" panose="02010600030101010101" pitchFamily="2" charset="-122"/>
                <a:cs typeface="宋体" panose="02010600030101010101" pitchFamily="2" charset="-122"/>
              </a:rPr>
              <a:t>6</a:t>
            </a:r>
            <a:r>
              <a:rPr lang="en-US" sz="2100">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组成的混合物，经测定含氧元素的质量分数为</a:t>
            </a:r>
            <a:r>
              <a:rPr lang="en-US" sz="2100">
                <a:latin typeface="宋体" panose="02010600030101010101" pitchFamily="2" charset="-122"/>
                <a:ea typeface="宋体" panose="02010600030101010101" pitchFamily="2" charset="-122"/>
                <a:cs typeface="宋体" panose="02010600030101010101" pitchFamily="2" charset="-122"/>
              </a:rPr>
              <a:t>30%</a:t>
            </a:r>
            <a:r>
              <a:rPr lang="zh-CN" altLang="en-US" sz="2100">
                <a:latin typeface="宋体" panose="02010600030101010101" pitchFamily="2" charset="-122"/>
                <a:ea typeface="宋体" panose="02010600030101010101" pitchFamily="2" charset="-122"/>
                <a:cs typeface="宋体" panose="02010600030101010101" pitchFamily="2" charset="-122"/>
              </a:rPr>
              <a:t>，则氢元素的质量分数为（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	B</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15%	C</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10%	D</a:t>
            </a:r>
            <a:r>
              <a:rPr lang="zh-CN" altLang="en-US" sz="2100">
                <a:latin typeface="宋体" panose="02010600030101010101" pitchFamily="2" charset="-122"/>
                <a:ea typeface="宋体" panose="02010600030101010101" pitchFamily="2" charset="-122"/>
                <a:cs typeface="宋体" panose="02010600030101010101" pitchFamily="2" charset="-122"/>
              </a:rPr>
              <a:t>．无法确定
</a:t>
            </a:r>
            <a:endParaRPr lang="zh-CN" altLang="en-US" sz="2100">
              <a:latin typeface="宋体" panose="02010600030101010101" pitchFamily="2" charset="-122"/>
              <a:cs typeface="宋体" panose="02010600030101010101" pitchFamily="2" charset="-122"/>
            </a:endParaRPr>
          </a:p>
        </p:txBody>
      </p:sp>
      <p:sp>
        <p:nvSpPr>
          <p:cNvPr id="10" name="Rectangle 12"/>
          <p:cNvSpPr/>
          <p:nvPr/>
        </p:nvSpPr>
        <p:spPr>
          <a:xfrm>
            <a:off x="7028498" y="601743"/>
            <a:ext cx="274755" cy="553998"/>
          </a:xfrm>
          <a:prstGeom prst="rect">
            <a:avLst/>
          </a:prstGeom>
          <a:noFill/>
          <a:ln w="9525">
            <a:noFill/>
          </a:ln>
        </p:spPr>
        <p:txBody>
          <a:bodyPr wrap="none" lIns="68580" tIns="34290" rIns="68580" bIns="34290">
            <a:spAutoFit/>
          </a:bodyPr>
          <a:lstStyle/>
          <a:p>
            <a:pPr algn="l" fontAlgn="auto">
              <a:lnSpc>
                <a:spcPct val="150000"/>
              </a:lnSpc>
            </a:pPr>
            <a:r>
              <a:rPr lang="en-US" altLang="zh-CN" sz="2100" b="1">
                <a:solidFill>
                  <a:srgbClr val="FF0000"/>
                </a:solidFill>
                <a:latin typeface="宋体" panose="02010600030101010101" pitchFamily="2" charset="-122"/>
                <a:ea typeface="宋体" panose="02010600030101010101" pitchFamily="2" charset="-122"/>
              </a:rPr>
              <a:t>A</a:t>
            </a:r>
          </a:p>
        </p:txBody>
      </p:sp>
      <p:sp>
        <p:nvSpPr>
          <p:cNvPr id="6" name="Rectangle 12"/>
          <p:cNvSpPr/>
          <p:nvPr/>
        </p:nvSpPr>
        <p:spPr>
          <a:xfrm>
            <a:off x="7419023" y="2840118"/>
            <a:ext cx="274755" cy="553998"/>
          </a:xfrm>
          <a:prstGeom prst="rect">
            <a:avLst/>
          </a:prstGeom>
          <a:noFill/>
          <a:ln w="9525">
            <a:noFill/>
          </a:ln>
        </p:spPr>
        <p:txBody>
          <a:bodyPr wrap="none" lIns="68580" tIns="34290" rIns="68580" bIns="34290">
            <a:spAutoFit/>
          </a:bodyPr>
          <a:lstStyle/>
          <a:p>
            <a:pPr algn="l" fontAlgn="auto">
              <a:lnSpc>
                <a:spcPct val="150000"/>
              </a:lnSpc>
            </a:pPr>
            <a:r>
              <a:rPr lang="en-US" altLang="zh-CN" sz="2100" b="1">
                <a:solidFill>
                  <a:srgbClr val="FF0000"/>
                </a:solidFill>
                <a:latin typeface="宋体" panose="02010600030101010101" pitchFamily="2" charset="-122"/>
                <a:ea typeface="宋体" panose="02010600030101010101" pitchFamily="2" charset="-122"/>
              </a:rPr>
              <a:t>C</a:t>
            </a:r>
          </a:p>
        </p:txBody>
      </p:sp>
    </p:spTree>
    <p:extLst>
      <p:ext uri="{BB962C8B-B14F-4D97-AF65-F5344CB8AC3E}">
        <p14:creationId xmlns:p14="http://schemas.microsoft.com/office/powerpoint/2010/main" val="65188516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6"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趁热打铁</a:t>
            </a:r>
          </a:p>
        </p:txBody>
      </p:sp>
      <p:sp>
        <p:nvSpPr>
          <p:cNvPr id="3" name="文本框 2"/>
          <p:cNvSpPr txBox="1"/>
          <p:nvPr/>
        </p:nvSpPr>
        <p:spPr>
          <a:xfrm>
            <a:off x="276225" y="536734"/>
            <a:ext cx="8248174" cy="1522571"/>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9</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百色一模）蛋白质是重要的营养物质，它由多种氨基酸（如丙氨酸、甘氨酸）构成，甘氨酸的化学式为</a:t>
            </a:r>
            <a:r>
              <a:rPr lang="en-US" sz="2100">
                <a:latin typeface="宋体" panose="02010600030101010101" pitchFamily="2" charset="-122"/>
                <a:ea typeface="宋体" panose="02010600030101010101" pitchFamily="2" charset="-122"/>
                <a:cs typeface="宋体" panose="02010600030101010101" pitchFamily="2" charset="-122"/>
              </a:rPr>
              <a:t>C</a:t>
            </a:r>
            <a:r>
              <a:rPr lang="en-US" sz="2100" baseline="-25000">
                <a:latin typeface="宋体" panose="02010600030101010101" pitchFamily="2" charset="-122"/>
                <a:ea typeface="宋体" panose="02010600030101010101" pitchFamily="2" charset="-122"/>
                <a:cs typeface="宋体" panose="02010600030101010101" pitchFamily="2" charset="-122"/>
              </a:rPr>
              <a:t>2</a:t>
            </a:r>
            <a:r>
              <a:rPr lang="en-US" sz="2100">
                <a:latin typeface="宋体" panose="02010600030101010101" pitchFamily="2" charset="-122"/>
                <a:ea typeface="宋体" panose="02010600030101010101" pitchFamily="2" charset="-122"/>
                <a:cs typeface="宋体" panose="02010600030101010101" pitchFamily="2" charset="-122"/>
              </a:rPr>
              <a:t>H</a:t>
            </a:r>
            <a:r>
              <a:rPr lang="en-US" sz="2100" baseline="-25000">
                <a:latin typeface="宋体" panose="02010600030101010101" pitchFamily="2" charset="-122"/>
                <a:ea typeface="宋体" panose="02010600030101010101" pitchFamily="2" charset="-122"/>
                <a:cs typeface="宋体" panose="02010600030101010101" pitchFamily="2" charset="-122"/>
              </a:rPr>
              <a:t>5</a:t>
            </a:r>
            <a:r>
              <a:rPr lang="en-US" sz="2100">
                <a:latin typeface="宋体" panose="02010600030101010101" pitchFamily="2" charset="-122"/>
                <a:ea typeface="宋体" panose="02010600030101010101" pitchFamily="2" charset="-122"/>
                <a:cs typeface="宋体" panose="02010600030101010101" pitchFamily="2" charset="-122"/>
              </a:rPr>
              <a:t>O</a:t>
            </a:r>
            <a:r>
              <a:rPr lang="en-US" sz="2100" baseline="-25000">
                <a:latin typeface="宋体" panose="02010600030101010101" pitchFamily="2" charset="-122"/>
                <a:ea typeface="宋体" panose="02010600030101010101" pitchFamily="2" charset="-122"/>
                <a:cs typeface="宋体" panose="02010600030101010101" pitchFamily="2" charset="-122"/>
              </a:rPr>
              <a:t>2</a:t>
            </a:r>
            <a:r>
              <a:rPr lang="en-US" sz="2100">
                <a:latin typeface="宋体" panose="02010600030101010101" pitchFamily="2" charset="-122"/>
                <a:ea typeface="宋体" panose="02010600030101010101" pitchFamily="2" charset="-122"/>
                <a:cs typeface="宋体" panose="02010600030101010101" pitchFamily="2" charset="-122"/>
              </a:rPr>
              <a:t>N</a:t>
            </a:r>
            <a:r>
              <a:rPr lang="zh-CN" altLang="en-US" sz="2100">
                <a:latin typeface="宋体" panose="02010600030101010101" pitchFamily="2" charset="-122"/>
                <a:ea typeface="宋体" panose="02010600030101010101" pitchFamily="2" charset="-122"/>
                <a:cs typeface="宋体" panose="02010600030101010101" pitchFamily="2" charset="-122"/>
              </a:rPr>
              <a:t>．甘氨酸中碳、氢、氧元素的质量比为</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a:t>
            </a:r>
            <a:endParaRPr lang="zh-CN" altLang="en-US" sz="2100">
              <a:latin typeface="宋体" panose="02010600030101010101" pitchFamily="2" charset="-122"/>
              <a:cs typeface="宋体" panose="02010600030101010101" pitchFamily="2" charset="-122"/>
            </a:endParaRPr>
          </a:p>
        </p:txBody>
      </p:sp>
      <p:sp>
        <p:nvSpPr>
          <p:cNvPr id="4" name="文本框 3"/>
          <p:cNvSpPr txBox="1"/>
          <p:nvPr/>
        </p:nvSpPr>
        <p:spPr>
          <a:xfrm>
            <a:off x="3717607" y="1624013"/>
            <a:ext cx="1188467"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24</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5</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32</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6" name="文本框 5"/>
          <p:cNvSpPr txBox="1"/>
          <p:nvPr/>
        </p:nvSpPr>
        <p:spPr>
          <a:xfrm>
            <a:off x="333375" y="2212658"/>
            <a:ext cx="8029099" cy="1522571"/>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10</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农安县校级二模）有以下物质，</a:t>
            </a:r>
            <a:r>
              <a:rPr lang="en-US" sz="2100">
                <a:latin typeface="宋体" panose="02010600030101010101" pitchFamily="2" charset="-122"/>
                <a:ea typeface="宋体" panose="02010600030101010101" pitchFamily="2" charset="-122"/>
                <a:cs typeface="宋体" panose="02010600030101010101" pitchFamily="2" charset="-122"/>
              </a:rPr>
              <a:t>①</a:t>
            </a:r>
            <a:r>
              <a:rPr lang="zh-CN" altLang="en-US" sz="2100">
                <a:latin typeface="宋体" panose="02010600030101010101" pitchFamily="2" charset="-122"/>
                <a:ea typeface="宋体" panose="02010600030101010101" pitchFamily="2" charset="-122"/>
                <a:cs typeface="宋体" panose="02010600030101010101" pitchFamily="2" charset="-122"/>
              </a:rPr>
              <a:t>红磷：</a:t>
            </a:r>
            <a:r>
              <a:rPr lang="en-US" sz="2100">
                <a:latin typeface="宋体" panose="02010600030101010101" pitchFamily="2" charset="-122"/>
                <a:ea typeface="宋体" panose="02010600030101010101" pitchFamily="2" charset="-122"/>
                <a:cs typeface="宋体" panose="02010600030101010101" pitchFamily="2" charset="-122"/>
              </a:rPr>
              <a:t>②</a:t>
            </a:r>
            <a:r>
              <a:rPr lang="zh-CN" altLang="en-US" sz="2100">
                <a:latin typeface="宋体" panose="02010600030101010101" pitchFamily="2" charset="-122"/>
                <a:ea typeface="宋体" panose="02010600030101010101" pitchFamily="2" charset="-122"/>
                <a:cs typeface="宋体" panose="02010600030101010101" pitchFamily="2" charset="-122"/>
              </a:rPr>
              <a:t>水：</a:t>
            </a:r>
            <a:r>
              <a:rPr lang="en-US" sz="2100">
                <a:latin typeface="宋体" panose="02010600030101010101" pitchFamily="2" charset="-122"/>
                <a:ea typeface="宋体" panose="02010600030101010101" pitchFamily="2" charset="-122"/>
                <a:cs typeface="宋体" panose="02010600030101010101" pitchFamily="2" charset="-122"/>
              </a:rPr>
              <a:t>③</a:t>
            </a:r>
            <a:r>
              <a:rPr lang="zh-CN" altLang="en-US" sz="2100">
                <a:latin typeface="宋体" panose="02010600030101010101" pitchFamily="2" charset="-122"/>
                <a:ea typeface="宋体" panose="02010600030101010101" pitchFamily="2" charset="-122"/>
                <a:cs typeface="宋体" panose="02010600030101010101" pitchFamily="2" charset="-122"/>
              </a:rPr>
              <a:t>氧化镁：</a:t>
            </a:r>
            <a:r>
              <a:rPr lang="en-US" sz="2100">
                <a:latin typeface="宋体" panose="02010600030101010101" pitchFamily="2" charset="-122"/>
                <a:ea typeface="宋体" panose="02010600030101010101" pitchFamily="2" charset="-122"/>
                <a:cs typeface="宋体" panose="02010600030101010101" pitchFamily="2" charset="-122"/>
              </a:rPr>
              <a:t>④</a:t>
            </a:r>
            <a:r>
              <a:rPr lang="zh-CN" altLang="en-US" sz="2100">
                <a:latin typeface="宋体" panose="02010600030101010101" pitchFamily="2" charset="-122"/>
                <a:ea typeface="宋体" panose="02010600030101010101" pitchFamily="2" charset="-122"/>
                <a:cs typeface="宋体" panose="02010600030101010101" pitchFamily="2" charset="-122"/>
              </a:rPr>
              <a:t>氨水；</a:t>
            </a:r>
            <a:r>
              <a:rPr lang="en-US" sz="2100">
                <a:latin typeface="宋体" panose="02010600030101010101" pitchFamily="2" charset="-122"/>
                <a:ea typeface="宋体" panose="02010600030101010101" pitchFamily="2" charset="-122"/>
                <a:cs typeface="宋体" panose="02010600030101010101" pitchFamily="2" charset="-122"/>
              </a:rPr>
              <a:t>⑤</a:t>
            </a:r>
            <a:r>
              <a:rPr lang="zh-CN" altLang="en-US" sz="2100">
                <a:latin typeface="宋体" panose="02010600030101010101" pitchFamily="2" charset="-122"/>
                <a:ea typeface="宋体" panose="02010600030101010101" pitchFamily="2" charset="-122"/>
                <a:cs typeface="宋体" panose="02010600030101010101" pitchFamily="2" charset="-122"/>
              </a:rPr>
              <a:t>铁，其中属于单质的是</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（填序号，下同），属于氧化物的是</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，含有水分子的是</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a:t>
            </a:r>
            <a:endParaRPr lang="zh-CN" altLang="en-US" sz="2100">
              <a:latin typeface="宋体" panose="02010600030101010101" pitchFamily="2" charset="-122"/>
              <a:cs typeface="宋体" panose="02010600030101010101" pitchFamily="2" charset="-122"/>
            </a:endParaRPr>
          </a:p>
        </p:txBody>
      </p:sp>
      <p:sp>
        <p:nvSpPr>
          <p:cNvPr id="7" name="文本框 6"/>
          <p:cNvSpPr txBox="1"/>
          <p:nvPr/>
        </p:nvSpPr>
        <p:spPr>
          <a:xfrm>
            <a:off x="5093970" y="2835593"/>
            <a:ext cx="603370"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①⑤</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8" name="文本框 7"/>
          <p:cNvSpPr txBox="1"/>
          <p:nvPr/>
        </p:nvSpPr>
        <p:spPr>
          <a:xfrm>
            <a:off x="2446020" y="3300413"/>
            <a:ext cx="603370"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②③</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9" name="文本框 8"/>
          <p:cNvSpPr txBox="1"/>
          <p:nvPr/>
        </p:nvSpPr>
        <p:spPr>
          <a:xfrm>
            <a:off x="5703570" y="3300413"/>
            <a:ext cx="603370"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②④</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Tree>
    <p:extLst>
      <p:ext uri="{BB962C8B-B14F-4D97-AF65-F5344CB8AC3E}">
        <p14:creationId xmlns:p14="http://schemas.microsoft.com/office/powerpoint/2010/main" val="73676118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arn(inVertical)">
                                      <p:cBhvr>
                                        <p:cTn id="15" dur="500"/>
                                        <p:tgtEl>
                                          <p:spTgt spid="7"/>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arn(inVertical)">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椭圆 7"/>
          <p:cNvSpPr/>
          <p:nvPr/>
        </p:nvSpPr>
        <p:spPr>
          <a:xfrm>
            <a:off x="4221000" y="1604974"/>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02</a:t>
            </a:r>
            <a:endParaRPr lang="zh-CN" altLang="en-US" sz="2700" b="1">
              <a:solidFill>
                <a:srgbClr val="0070C0"/>
              </a:solidFill>
            </a:endParaRPr>
          </a:p>
        </p:txBody>
      </p:sp>
      <p:sp>
        <p:nvSpPr>
          <p:cNvPr id="7" name="矩形 6"/>
          <p:cNvSpPr/>
          <p:nvPr/>
        </p:nvSpPr>
        <p:spPr>
          <a:xfrm>
            <a:off x="1" y="2492693"/>
            <a:ext cx="9144476" cy="918210"/>
          </a:xfrm>
          <a:prstGeom prst="rect">
            <a:avLst/>
          </a:prstGeom>
          <a:solidFill>
            <a:schemeClr val="bg1">
              <a:lumMod val="9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10" name="矩形 9"/>
          <p:cNvSpPr/>
          <p:nvPr/>
        </p:nvSpPr>
        <p:spPr>
          <a:xfrm>
            <a:off x="1" y="3410902"/>
            <a:ext cx="9144476" cy="80963"/>
          </a:xfrm>
          <a:prstGeom prst="rect">
            <a:avLst/>
          </a:prstGeom>
          <a:solidFill>
            <a:schemeClr val="accent1">
              <a:lumMod val="7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2" name="文本框 1"/>
          <p:cNvSpPr txBox="1"/>
          <p:nvPr/>
        </p:nvSpPr>
        <p:spPr>
          <a:xfrm>
            <a:off x="3635693" y="2670333"/>
            <a:ext cx="1986439" cy="576263"/>
          </a:xfrm>
          <a:prstGeom prst="rect">
            <a:avLst/>
          </a:prstGeom>
          <a:noFill/>
        </p:spPr>
        <p:txBody>
          <a:bodyPr wrap="square" lIns="68580" tIns="34290" rIns="68580" bIns="34290" rtlCol="0">
            <a:spAutoFit/>
          </a:bodyPr>
          <a:lstStyle/>
          <a:p>
            <a:pPr defTabSz="685800" latinLnBrk="1" hangingPunct="0">
              <a:spcBef>
                <a:spcPct val="0"/>
              </a:spcBef>
              <a:spcAft>
                <a:spcPct val="0"/>
              </a:spcAft>
              <a:defRPr/>
            </a:pPr>
            <a:r>
              <a:rPr lang="zh-CN" altLang="en-US" sz="3300" b="1">
                <a:solidFill>
                  <a:schemeClr val="accent1">
                    <a:lumMod val="75000"/>
                  </a:schemeClr>
                </a:solidFill>
                <a:latin typeface="宋体" panose="02010600030101010101" pitchFamily="2" charset="-122"/>
                <a:ea typeface="宋体" panose="02010600030101010101" pitchFamily="2" charset="-122"/>
                <a:cs typeface="Arial"/>
                <a:sym typeface="Arial"/>
              </a:rPr>
              <a:t>考点讲练</a:t>
            </a:r>
          </a:p>
        </p:txBody>
      </p:sp>
    </p:spTree>
    <p:extLst>
      <p:ext uri="{BB962C8B-B14F-4D97-AF65-F5344CB8AC3E}">
        <p14:creationId xmlns:p14="http://schemas.microsoft.com/office/powerpoint/2010/main" val="200742118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84798" y="555307"/>
            <a:ext cx="4037171"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考点一：爱护水资源</a:t>
            </a:r>
          </a:p>
        </p:txBody>
      </p:sp>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4" name="文本框 3"/>
          <p:cNvSpPr txBox="1"/>
          <p:nvPr/>
        </p:nvSpPr>
        <p:spPr>
          <a:xfrm>
            <a:off x="362427" y="946786"/>
            <a:ext cx="8282464" cy="1522571"/>
          </a:xfrm>
          <a:prstGeom prst="rect">
            <a:avLst/>
          </a:prstGeom>
          <a:noFill/>
        </p:spPr>
        <p:txBody>
          <a:bodyPr wrap="square" lIns="68580" tIns="34290" rIns="68580" bIns="34290" rtlCol="0" anchor="t">
            <a:spAutoFit/>
          </a:bodyPr>
          <a:lstStyle/>
          <a:p>
            <a:pPr algn="l" fontAlgn="auto">
              <a:lnSpc>
                <a:spcPct val="150000"/>
              </a:lnSpc>
            </a:pPr>
            <a:r>
              <a:rPr lang="en-US" altLang="zh-CN" sz="2100">
                <a:latin typeface="宋体" panose="02010600030101010101" pitchFamily="2" charset="-122"/>
                <a:ea typeface="宋体" panose="02010600030101010101" pitchFamily="2" charset="-122"/>
                <a:cs typeface="Arial"/>
                <a:sym typeface="Arial"/>
              </a:rPr>
              <a:t>    </a:t>
            </a:r>
            <a:r>
              <a:rPr lang="zh-CN" altLang="en-US" sz="2100">
                <a:latin typeface="宋体" panose="02010600030101010101" pitchFamily="2" charset="-122"/>
                <a:ea typeface="宋体" panose="02010600030101010101" pitchFamily="2" charset="-122"/>
                <a:cs typeface="Arial"/>
                <a:sym typeface="Arial"/>
              </a:rPr>
              <a:t>虽然地球上水的储量非常丰富，但是能供人类饮用的水却少之又少，</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仅为总储量的</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b="1">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全世界有</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80</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多个国家和地区约</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15</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亿人面临淡水危机，其中有</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26</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个国家的</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3</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亿多人处于严重的缺水状态。。</a:t>
            </a:r>
            <a:endParaRPr lang="zh-CN" altLang="en-US" sz="2100">
              <a:latin typeface="宋体" panose="02010600030101010101" pitchFamily="2" charset="-122"/>
              <a:ea typeface="宋体" pitchFamily="2" charset="-122"/>
              <a:cs typeface="宋体" panose="02010600030101010101" pitchFamily="2" charset="-122"/>
            </a:endParaRPr>
          </a:p>
        </p:txBody>
      </p:sp>
      <p:sp>
        <p:nvSpPr>
          <p:cNvPr id="5" name="文本框 4"/>
          <p:cNvSpPr txBox="1"/>
          <p:nvPr/>
        </p:nvSpPr>
        <p:spPr>
          <a:xfrm>
            <a:off x="2616041" y="1569721"/>
            <a:ext cx="606576" cy="346249"/>
          </a:xfrm>
          <a:prstGeom prst="rect">
            <a:avLst/>
          </a:prstGeom>
          <a:noFill/>
        </p:spPr>
        <p:txBody>
          <a:bodyPr wrap="none" lIns="68580" tIns="34290" rIns="68580" bIns="34290" rtlCol="0" anchor="t">
            <a:spAutoFit/>
          </a:bodyPr>
          <a:lstStyle/>
          <a:p>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0.7%</a:t>
            </a:r>
          </a:p>
        </p:txBody>
      </p:sp>
      <p:sp>
        <p:nvSpPr>
          <p:cNvPr id="6" name="文本框 5"/>
          <p:cNvSpPr txBox="1"/>
          <p:nvPr/>
        </p:nvSpPr>
        <p:spPr>
          <a:xfrm>
            <a:off x="362427" y="2403158"/>
            <a:ext cx="8282464" cy="1522571"/>
          </a:xfrm>
          <a:prstGeom prst="rect">
            <a:avLst/>
          </a:prstGeom>
          <a:noFill/>
        </p:spPr>
        <p:txBody>
          <a:bodyPr wrap="square" lIns="68580" tIns="34290" rIns="68580" bIns="34290" rtlCol="0" anchor="t">
            <a:spAutoFit/>
          </a:bodyPr>
          <a:lstStyle/>
          <a:p>
            <a:pPr fontAlgn="auto">
              <a:lnSpc>
                <a:spcPct val="150000"/>
              </a:lnSpc>
            </a:pPr>
            <a:r>
              <a:rPr lang="en-US" altLang="zh-CN" sz="2100">
                <a:latin typeface="宋体" panose="02010600030101010101" pitchFamily="2" charset="-122"/>
                <a:ea typeface="宋体" panose="02010600030101010101" pitchFamily="2" charset="-122"/>
                <a:cs typeface="黑体" panose="02010609060101010101" pitchFamily="49" charset="-122"/>
                <a:sym typeface="+mn-ea"/>
              </a:rPr>
              <a:t>    </a:t>
            </a:r>
            <a:r>
              <a:rPr lang="zh-CN" altLang="en-US" sz="2100">
                <a:latin typeface="宋体" panose="02010600030101010101" pitchFamily="2" charset="-122"/>
                <a:ea typeface="宋体" panose="02010600030101010101" pitchFamily="2" charset="-122"/>
                <a:cs typeface="黑体" panose="02010609060101010101" pitchFamily="49" charset="-122"/>
                <a:sym typeface="+mn-ea"/>
              </a:rPr>
              <a:t>我国淡水资源相对丰富，但人均淡水量少，并且分布不均衡，部分地区严重缺水。面对如此严峻的水资源形势，我们应该</a:t>
            </a:r>
            <a:r>
              <a:rPr lang="zh-CN" altLang="en-US" sz="2100" u="sng">
                <a:latin typeface="宋体" panose="02010600030101010101" pitchFamily="2" charset="-122"/>
                <a:ea typeface="宋体" panose="02010600030101010101" pitchFamily="2" charset="-122"/>
                <a:cs typeface="黑体" panose="02010609060101010101" pitchFamily="49" charset="-122"/>
                <a:sym typeface="+mn-ea"/>
              </a:rPr>
              <a:t>           </a:t>
            </a:r>
            <a:r>
              <a:rPr lang="zh-CN" altLang="en-US" sz="2100">
                <a:latin typeface="宋体" panose="02010600030101010101" pitchFamily="2" charset="-122"/>
                <a:ea typeface="宋体" panose="02010600030101010101" pitchFamily="2" charset="-122"/>
                <a:sym typeface="+mn-ea"/>
              </a:rPr>
              <a:t>，一方面要</a:t>
            </a:r>
            <a:r>
              <a:rPr lang="zh-CN" altLang="en-US" sz="2100" u="sng">
                <a:latin typeface="宋体" panose="02010600030101010101" pitchFamily="2" charset="-122"/>
                <a:ea typeface="宋体" panose="02010600030101010101" pitchFamily="2" charset="-122"/>
                <a:sym typeface="+mn-ea"/>
              </a:rPr>
              <a:t>            </a:t>
            </a:r>
            <a:r>
              <a:rPr lang="zh-CN" altLang="en-US" sz="2100">
                <a:latin typeface="宋体" panose="02010600030101010101" pitchFamily="2" charset="-122"/>
                <a:ea typeface="宋体" panose="02010600030101010101" pitchFamily="2" charset="-122"/>
                <a:sym typeface="+mn-ea"/>
              </a:rPr>
              <a:t>，另一方面要</a:t>
            </a:r>
            <a:r>
              <a:rPr lang="zh-CN" altLang="en-US" sz="2100" u="sng">
                <a:latin typeface="宋体" panose="02010600030101010101" pitchFamily="2" charset="-122"/>
                <a:ea typeface="宋体" panose="02010600030101010101" pitchFamily="2" charset="-122"/>
                <a:sym typeface="+mn-ea"/>
              </a:rPr>
              <a:t>               </a:t>
            </a:r>
            <a:r>
              <a:rPr lang="zh-CN" altLang="en-US" sz="2100" b="1">
                <a:solidFill>
                  <a:srgbClr val="FF0066"/>
                </a:solidFill>
                <a:latin typeface="宋体" panose="02010600030101010101" pitchFamily="2" charset="-122"/>
                <a:ea typeface="宋体" panose="02010600030101010101" pitchFamily="2" charset="-122"/>
                <a:sym typeface="+mn-ea"/>
              </a:rPr>
              <a:t>。</a:t>
            </a:r>
            <a:endParaRPr lang="zh-CN" altLang="en-US" sz="2100"/>
          </a:p>
        </p:txBody>
      </p:sp>
      <p:sp>
        <p:nvSpPr>
          <p:cNvPr id="7" name="文本框 6"/>
          <p:cNvSpPr txBox="1"/>
          <p:nvPr/>
        </p:nvSpPr>
        <p:spPr>
          <a:xfrm>
            <a:off x="7129939" y="3026093"/>
            <a:ext cx="1300677"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爱护水资源</a:t>
            </a:r>
          </a:p>
        </p:txBody>
      </p:sp>
      <p:sp>
        <p:nvSpPr>
          <p:cNvPr id="8" name="文本框 7"/>
          <p:cNvSpPr txBox="1"/>
          <p:nvPr/>
        </p:nvSpPr>
        <p:spPr>
          <a:xfrm>
            <a:off x="1498759" y="3465672"/>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节约用水</a:t>
            </a:r>
          </a:p>
        </p:txBody>
      </p:sp>
      <p:sp>
        <p:nvSpPr>
          <p:cNvPr id="9" name="文本框 8"/>
          <p:cNvSpPr txBox="1"/>
          <p:nvPr/>
        </p:nvSpPr>
        <p:spPr>
          <a:xfrm>
            <a:off x="4772025" y="3465672"/>
            <a:ext cx="1533112"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防治水体污染</a:t>
            </a:r>
          </a:p>
        </p:txBody>
      </p:sp>
    </p:spTree>
    <p:extLst>
      <p:ext uri="{BB962C8B-B14F-4D97-AF65-F5344CB8AC3E}">
        <p14:creationId xmlns:p14="http://schemas.microsoft.com/office/powerpoint/2010/main" val="98041167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arn(inVertical)">
                                      <p:cBhvr>
                                        <p:cTn id="15" dur="500"/>
                                        <p:tgtEl>
                                          <p:spTgt spid="8"/>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arn(inVertical)">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pic>
        <p:nvPicPr>
          <p:cNvPr id="5" name="图片 4"/>
          <p:cNvPicPr>
            <a:picLocks noChangeAspect="1"/>
          </p:cNvPicPr>
          <p:nvPr/>
        </p:nvPicPr>
        <p:blipFill>
          <a:blip r:embed="rId2"/>
          <a:stretch>
            <a:fillRect/>
          </a:stretch>
        </p:blipFill>
        <p:spPr>
          <a:xfrm>
            <a:off x="6942773" y="618172"/>
            <a:ext cx="1931670" cy="1738313"/>
          </a:xfrm>
          <a:prstGeom prst="rect">
            <a:avLst/>
          </a:prstGeom>
          <a:ln>
            <a:noFill/>
          </a:ln>
          <a:effectLst>
            <a:outerShdw blurRad="292100" dist="139700" dir="2700000" algn="tl" rotWithShape="0">
              <a:srgbClr val="333333">
                <a:alpha val="65000"/>
              </a:srgbClr>
            </a:outerShdw>
          </a:effectLst>
        </p:spPr>
      </p:pic>
      <p:sp>
        <p:nvSpPr>
          <p:cNvPr id="6" name="矩形 5"/>
          <p:cNvSpPr/>
          <p:nvPr/>
        </p:nvSpPr>
        <p:spPr>
          <a:xfrm>
            <a:off x="7147084" y="2413159"/>
            <a:ext cx="1523048" cy="483870"/>
          </a:xfrm>
          <a:prstGeom prst="rect">
            <a:avLst/>
          </a:prstGeom>
          <a:noFill/>
          <a:ln w="9525">
            <a:noFill/>
          </a:ln>
        </p:spPr>
        <p:txBody>
          <a:bodyPr wrap="square" lIns="68580" tIns="34290" rIns="68580" bIns="34290">
            <a:spAutoFit/>
          </a:bodyPr>
          <a:lstStyle/>
          <a:p>
            <a:pPr algn="ctr" eaLnBrk="0" hangingPunct="0">
              <a:lnSpc>
                <a:spcPct val="150000"/>
              </a:lnSpc>
            </a:pPr>
            <a:r>
              <a:rPr lang="zh-CN" altLang="en-US">
                <a:latin typeface="Times New Roman" panose="02020603050405020304" charset="0"/>
                <a:ea typeface="黑体" panose="02010609060101010101" pitchFamily="49" charset="-122"/>
              </a:rPr>
              <a:t>国家节水标志</a:t>
            </a:r>
            <a:endParaRPr lang="zh-CN" altLang="en-US">
              <a:latin typeface="Times New Roman"/>
              <a:ea typeface="黑体" panose="02010609060101010101" pitchFamily="49" charset="-122"/>
            </a:endParaRPr>
          </a:p>
        </p:txBody>
      </p:sp>
      <p:sp>
        <p:nvSpPr>
          <p:cNvPr id="7" name="文本框 6"/>
          <p:cNvSpPr txBox="1"/>
          <p:nvPr/>
        </p:nvSpPr>
        <p:spPr>
          <a:xfrm>
            <a:off x="299562" y="532447"/>
            <a:ext cx="5401159" cy="392415"/>
          </a:xfrm>
          <a:prstGeom prst="rect">
            <a:avLst/>
          </a:prstGeom>
          <a:noFill/>
        </p:spPr>
        <p:txBody>
          <a:bodyPr wrap="none" lIns="68580" tIns="34290" rIns="68580" bIns="34290" rtlCol="0" anchor="t">
            <a:spAutoFit/>
          </a:bodyPr>
          <a:lstStyle/>
          <a:p>
            <a:r>
              <a:rPr kumimoji="1" lang="en-US" altLang="zh-CN" sz="2100">
                <a:solidFill>
                  <a:schemeClr val="dk1"/>
                </a:solidFill>
                <a:latin typeface="宋体" panose="02010600030101010101" pitchFamily="2" charset="-122"/>
                <a:ea typeface="宋体" panose="02010600030101010101" pitchFamily="2" charset="-122"/>
                <a:cs typeface="Times New Roman" panose="02020603050405020304" charset="0"/>
                <a:sym typeface="+mn-ea"/>
              </a:rPr>
              <a:t>   </a:t>
            </a:r>
            <a:r>
              <a:rPr kumimoji="1" lang="en-US" altLang="zh-CN" sz="2100" b="1">
                <a:solidFill>
                  <a:schemeClr val="dk1"/>
                </a:solidFill>
                <a:latin typeface="宋体" panose="02010600030101010101" pitchFamily="2" charset="-122"/>
                <a:ea typeface="宋体" panose="02010600030101010101" pitchFamily="2" charset="-122"/>
                <a:cs typeface="Times New Roman" panose="02020603050405020304" charset="0"/>
                <a:sym typeface="+mn-ea"/>
              </a:rPr>
              <a:t>1. </a:t>
            </a:r>
            <a:r>
              <a:rPr kumimoji="1" lang="zh-CN" altLang="en-US" sz="2100" b="1">
                <a:solidFill>
                  <a:schemeClr val="dk1"/>
                </a:solidFill>
                <a:latin typeface="宋体" panose="02010600030101010101" pitchFamily="2" charset="-122"/>
                <a:ea typeface="宋体" panose="02010600030101010101" pitchFamily="2" charset="-122"/>
                <a:cs typeface="Times New Roman" panose="02020603050405020304" charset="0"/>
                <a:sym typeface="+mn-ea"/>
              </a:rPr>
              <a:t>节约用水</a:t>
            </a:r>
            <a:r>
              <a:rPr kumimoji="1" lang="en-US" altLang="zh-CN" sz="2100">
                <a:solidFill>
                  <a:schemeClr val="dk1"/>
                </a:solidFill>
                <a:latin typeface="宋体" panose="02010600030101010101" pitchFamily="2" charset="-122"/>
                <a:ea typeface="宋体" panose="02010600030101010101" pitchFamily="2" charset="-122"/>
                <a:cs typeface="Times New Roman" panose="02020603050405020304" charset="0"/>
                <a:sym typeface="+mn-ea"/>
              </a:rPr>
              <a:t>——</a:t>
            </a:r>
            <a:r>
              <a:rPr kumimoji="1" lang="zh-CN" altLang="en-US" sz="2100">
                <a:solidFill>
                  <a:schemeClr val="dk1"/>
                </a:solidFill>
                <a:latin typeface="宋体" panose="02010600030101010101" pitchFamily="2" charset="-122"/>
                <a:ea typeface="宋体" panose="02010600030101010101" pitchFamily="2" charset="-122"/>
                <a:cs typeface="Times New Roman" panose="02020603050405020304" charset="0"/>
                <a:sym typeface="+mn-ea"/>
              </a:rPr>
              <a:t>提高水的</a:t>
            </a:r>
            <a:r>
              <a:rPr kumimoji="1" lang="zh-CN" altLang="en-US" sz="2100" u="sng">
                <a:solidFill>
                  <a:schemeClr val="dk1"/>
                </a:solidFill>
                <a:latin typeface="宋体" panose="02010600030101010101" pitchFamily="2" charset="-122"/>
                <a:ea typeface="宋体" panose="02010600030101010101" pitchFamily="2" charset="-122"/>
                <a:cs typeface="Times New Roman" panose="02020603050405020304" charset="0"/>
                <a:sym typeface="+mn-ea"/>
              </a:rPr>
              <a:t>           </a:t>
            </a:r>
            <a:r>
              <a:rPr kumimoji="1" lang="zh-CN" altLang="en-US" sz="2100">
                <a:solidFill>
                  <a:schemeClr val="dk1"/>
                </a:solidFill>
                <a:latin typeface="宋体" panose="02010600030101010101" pitchFamily="2" charset="-122"/>
                <a:ea typeface="宋体" panose="02010600030101010101" pitchFamily="2" charset="-122"/>
                <a:cs typeface="Times New Roman" panose="02020603050405020304" charset="0"/>
                <a:sym typeface="+mn-ea"/>
              </a:rPr>
              <a:t>。</a:t>
            </a:r>
            <a:endParaRPr lang="zh-CN" altLang="en-US" sz="2100">
              <a:latin typeface="宋体" panose="02010600030101010101" pitchFamily="2" charset="-122"/>
              <a:ea typeface="宋体" pitchFamily="2" charset="-122"/>
            </a:endParaRPr>
          </a:p>
        </p:txBody>
      </p:sp>
      <p:sp>
        <p:nvSpPr>
          <p:cNvPr id="8" name="矩形 7"/>
          <p:cNvSpPr/>
          <p:nvPr/>
        </p:nvSpPr>
        <p:spPr>
          <a:xfrm>
            <a:off x="940594" y="2039303"/>
            <a:ext cx="3652361" cy="552926"/>
          </a:xfrm>
          <a:prstGeom prst="rect">
            <a:avLst/>
          </a:prstGeom>
          <a:noFill/>
          <a:ln w="9525">
            <a:noFill/>
          </a:ln>
        </p:spPr>
        <p:txBody>
          <a:bodyPr wrap="square" lIns="68580" tIns="34290" rIns="68580" bIns="34290">
            <a:spAutoFit/>
          </a:bodyPr>
          <a:lstStyle/>
          <a:p>
            <a:pPr eaLnBrk="0" hangingPunct="0">
              <a:lnSpc>
                <a:spcPct val="150000"/>
              </a:lnSpc>
            </a:pPr>
            <a:r>
              <a:rPr lang="en-US" altLang="zh-CN" sz="2100">
                <a:latin typeface="宋体" panose="02010600030101010101" pitchFamily="2" charset="-122"/>
                <a:ea typeface="宋体" panose="02010600030101010101" pitchFamily="2" charset="-122"/>
              </a:rPr>
              <a:t>③</a:t>
            </a:r>
            <a:r>
              <a:rPr lang="zh-CN" altLang="en-US" sz="2100">
                <a:latin typeface="宋体" panose="02010600030101010101" pitchFamily="2" charset="-122"/>
                <a:ea typeface="宋体" panose="02010600030101010101" pitchFamily="2" charset="-122"/>
              </a:rPr>
              <a:t>工业上：用水</a:t>
            </a:r>
            <a:r>
              <a:rPr lang="zh-CN" altLang="en-US" sz="2100" u="sng">
                <a:latin typeface="宋体" panose="02010600030101010101" pitchFamily="2" charset="-122"/>
                <a:ea typeface="宋体" panose="02010600030101010101" pitchFamily="2" charset="-122"/>
              </a:rPr>
              <a:t>          </a:t>
            </a:r>
            <a:r>
              <a:rPr lang="zh-CN" altLang="en-US" sz="2100">
                <a:latin typeface="宋体" panose="02010600030101010101" pitchFamily="2" charset="-122"/>
                <a:ea typeface="宋体" panose="02010600030101010101" pitchFamily="2" charset="-122"/>
              </a:rPr>
              <a:t>。</a:t>
            </a:r>
          </a:p>
        </p:txBody>
      </p:sp>
      <p:sp>
        <p:nvSpPr>
          <p:cNvPr id="36865" name="矩形 7"/>
          <p:cNvSpPr/>
          <p:nvPr/>
        </p:nvSpPr>
        <p:spPr>
          <a:xfrm>
            <a:off x="940594" y="1486377"/>
            <a:ext cx="5782151" cy="552926"/>
          </a:xfrm>
          <a:prstGeom prst="rect">
            <a:avLst/>
          </a:prstGeom>
          <a:noFill/>
          <a:ln w="9525">
            <a:noFill/>
          </a:ln>
        </p:spPr>
        <p:txBody>
          <a:bodyPr wrap="square" lIns="68580" tIns="34290" rIns="68580" bIns="34290">
            <a:spAutoFit/>
          </a:bodyPr>
          <a:lstStyle/>
          <a:p>
            <a:pPr eaLnBrk="0" hangingPunct="0">
              <a:lnSpc>
                <a:spcPct val="150000"/>
              </a:lnSpc>
            </a:pPr>
            <a:r>
              <a:rPr lang="en-US" altLang="zh-CN" sz="2100">
                <a:latin typeface="宋体" panose="02010600030101010101" pitchFamily="2" charset="-122"/>
                <a:ea typeface="宋体" panose="02010600030101010101" pitchFamily="2" charset="-122"/>
                <a:sym typeface="+mn-ea"/>
              </a:rPr>
              <a:t>②</a:t>
            </a:r>
            <a:r>
              <a:rPr lang="zh-CN" altLang="en-US" sz="2100">
                <a:latin typeface="宋体" panose="02010600030101010101" pitchFamily="2" charset="-122"/>
                <a:ea typeface="宋体" panose="02010600030101010101" pitchFamily="2" charset="-122"/>
              </a:rPr>
              <a:t>农业上：采用</a:t>
            </a:r>
            <a:r>
              <a:rPr lang="zh-CN" altLang="en-US" sz="2100" u="sng">
                <a:latin typeface="宋体" panose="02010600030101010101" pitchFamily="2" charset="-122"/>
                <a:ea typeface="宋体" panose="02010600030101010101" pitchFamily="2" charset="-122"/>
              </a:rPr>
              <a:t>    </a:t>
            </a:r>
            <a:r>
              <a:rPr lang="zh-CN" altLang="en-US" sz="2100">
                <a:latin typeface="宋体" panose="02010600030101010101" pitchFamily="2" charset="-122"/>
                <a:ea typeface="宋体" panose="02010600030101010101" pitchFamily="2" charset="-122"/>
              </a:rPr>
              <a:t>和</a:t>
            </a:r>
            <a:r>
              <a:rPr lang="zh-CN" altLang="en-US" sz="2100" u="sng">
                <a:latin typeface="宋体" panose="02010600030101010101" pitchFamily="2" charset="-122"/>
                <a:ea typeface="宋体" panose="02010600030101010101" pitchFamily="2" charset="-122"/>
              </a:rPr>
              <a:t>    </a:t>
            </a:r>
            <a:r>
              <a:rPr lang="zh-CN" altLang="en-US" sz="2100">
                <a:latin typeface="宋体" panose="02010600030101010101" pitchFamily="2" charset="-122"/>
                <a:ea typeface="宋体" panose="02010600030101010101" pitchFamily="2" charset="-122"/>
              </a:rPr>
              <a:t>代替漫灌来灌溉作物</a:t>
            </a:r>
          </a:p>
        </p:txBody>
      </p:sp>
      <p:sp>
        <p:nvSpPr>
          <p:cNvPr id="37889" name="矩形 7"/>
          <p:cNvSpPr/>
          <p:nvPr/>
        </p:nvSpPr>
        <p:spPr>
          <a:xfrm>
            <a:off x="940594" y="923926"/>
            <a:ext cx="4297204" cy="552926"/>
          </a:xfrm>
          <a:prstGeom prst="rect">
            <a:avLst/>
          </a:prstGeom>
          <a:noFill/>
          <a:ln w="9525">
            <a:noFill/>
          </a:ln>
        </p:spPr>
        <p:txBody>
          <a:bodyPr wrap="square" lIns="68580" tIns="34290" rIns="68580" bIns="34290">
            <a:spAutoFit/>
          </a:bodyPr>
          <a:lstStyle/>
          <a:p>
            <a:pPr eaLnBrk="0" hangingPunct="0">
              <a:lnSpc>
                <a:spcPct val="150000"/>
              </a:lnSpc>
            </a:pPr>
            <a:r>
              <a:rPr lang="en-US" altLang="zh-CN" sz="2100">
                <a:latin typeface="宋体" panose="02010600030101010101" pitchFamily="2" charset="-122"/>
                <a:ea typeface="宋体" panose="02010600030101010101" pitchFamily="2" charset="-122"/>
                <a:sym typeface="+mn-ea"/>
              </a:rPr>
              <a:t>①</a:t>
            </a:r>
            <a:r>
              <a:rPr lang="zh-CN" altLang="en-US" sz="2100">
                <a:latin typeface="宋体" panose="02010600030101010101" pitchFamily="2" charset="-122"/>
                <a:ea typeface="宋体" panose="02010600030101010101" pitchFamily="2" charset="-122"/>
              </a:rPr>
              <a:t>生活中：注意水的</a:t>
            </a:r>
            <a:r>
              <a:rPr lang="zh-CN" altLang="en-US" sz="2100" u="sng">
                <a:latin typeface="宋体" panose="02010600030101010101" pitchFamily="2" charset="-122"/>
                <a:ea typeface="宋体" panose="02010600030101010101" pitchFamily="2" charset="-122"/>
              </a:rPr>
              <a:t>           </a:t>
            </a:r>
            <a:r>
              <a:rPr lang="zh-CN" altLang="en-US" sz="2100">
                <a:latin typeface="宋体" panose="02010600030101010101" pitchFamily="2" charset="-122"/>
                <a:ea typeface="宋体" panose="02010600030101010101" pitchFamily="2" charset="-122"/>
              </a:rPr>
              <a:t>；</a:t>
            </a:r>
          </a:p>
        </p:txBody>
      </p:sp>
      <p:sp>
        <p:nvSpPr>
          <p:cNvPr id="3" name="文本框 2"/>
          <p:cNvSpPr txBox="1"/>
          <p:nvPr/>
        </p:nvSpPr>
        <p:spPr>
          <a:xfrm>
            <a:off x="3420428" y="1062038"/>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二次利用</a:t>
            </a:r>
          </a:p>
        </p:txBody>
      </p:sp>
      <p:sp>
        <p:nvSpPr>
          <p:cNvPr id="4" name="文本框 3"/>
          <p:cNvSpPr txBox="1"/>
          <p:nvPr/>
        </p:nvSpPr>
        <p:spPr>
          <a:xfrm>
            <a:off x="3829050" y="532448"/>
            <a:ext cx="1068241" cy="346249"/>
          </a:xfrm>
          <a:prstGeom prst="rect">
            <a:avLst/>
          </a:prstGeom>
          <a:noFill/>
        </p:spPr>
        <p:txBody>
          <a:bodyPr wrap="none" lIns="68580" tIns="34290" rIns="68580" bIns="34290" rtlCol="0" anchor="t">
            <a:spAutoFit/>
          </a:bodyPr>
          <a:lstStyle/>
          <a:p>
            <a:r>
              <a:rPr kumimoji="1" lang="zh-CN" altLang="en-US" b="1">
                <a:solidFill>
                  <a:srgbClr val="FF0000"/>
                </a:solidFill>
                <a:latin typeface="宋体" panose="02010600030101010101" pitchFamily="2" charset="-122"/>
                <a:ea typeface="宋体" panose="02010600030101010101" pitchFamily="2" charset="-122"/>
                <a:cs typeface="Times New Roman" panose="02020603050405020304" charset="0"/>
                <a:sym typeface="+mn-ea"/>
              </a:rPr>
              <a:t>利用效益</a:t>
            </a:r>
            <a:endParaRPr kumimoji="1" lang="zh-CN" altLang="en-US" b="1">
              <a:solidFill>
                <a:srgbClr val="FF0000"/>
              </a:solidFill>
              <a:latin typeface="宋体" panose="02010600030101010101" pitchFamily="2" charset="-122"/>
              <a:ea typeface="宋体" pitchFamily="2" charset="-122"/>
              <a:cs typeface="Times New Roman" panose="02020603050405020304"/>
              <a:sym typeface="+mn-ea"/>
            </a:endParaRPr>
          </a:p>
        </p:txBody>
      </p:sp>
      <p:sp>
        <p:nvSpPr>
          <p:cNvPr id="9" name="文本框 8"/>
          <p:cNvSpPr txBox="1"/>
          <p:nvPr/>
        </p:nvSpPr>
        <p:spPr>
          <a:xfrm>
            <a:off x="2940368" y="1624489"/>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喷灌</a:t>
            </a:r>
          </a:p>
        </p:txBody>
      </p:sp>
      <p:sp>
        <p:nvSpPr>
          <p:cNvPr id="10" name="文本框 9"/>
          <p:cNvSpPr txBox="1"/>
          <p:nvPr/>
        </p:nvSpPr>
        <p:spPr>
          <a:xfrm>
            <a:off x="3697605" y="1624489"/>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滴灌</a:t>
            </a:r>
          </a:p>
        </p:txBody>
      </p:sp>
      <p:sp>
        <p:nvSpPr>
          <p:cNvPr id="11" name="文本框 10"/>
          <p:cNvSpPr txBox="1"/>
          <p:nvPr/>
        </p:nvSpPr>
        <p:spPr>
          <a:xfrm>
            <a:off x="2940368" y="2136934"/>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循环使用</a:t>
            </a:r>
          </a:p>
        </p:txBody>
      </p:sp>
      <p:sp>
        <p:nvSpPr>
          <p:cNvPr id="12" name="文本框 11"/>
          <p:cNvSpPr txBox="1"/>
          <p:nvPr/>
        </p:nvSpPr>
        <p:spPr>
          <a:xfrm>
            <a:off x="600551" y="2592228"/>
            <a:ext cx="2036455" cy="392415"/>
          </a:xfrm>
          <a:prstGeom prst="rect">
            <a:avLst/>
          </a:prstGeom>
          <a:noFill/>
        </p:spPr>
        <p:txBody>
          <a:bodyPr wrap="none" lIns="68580" tIns="34290" rIns="68580" bIns="34290" rtlCol="0" anchor="t">
            <a:spAutoFit/>
          </a:bodyPr>
          <a:lstStyle/>
          <a:p>
            <a:r>
              <a:rPr lang="en-US" altLang="zh-CN" sz="2100" b="1">
                <a:latin typeface="宋体" panose="02010600030101010101" pitchFamily="2" charset="-122"/>
                <a:ea typeface="宋体" panose="02010600030101010101" pitchFamily="2" charset="-122"/>
                <a:sym typeface="+mn-ea"/>
              </a:rPr>
              <a:t>2.</a:t>
            </a:r>
            <a:r>
              <a:rPr lang="zh-CN" altLang="en-US" sz="2100" b="1">
                <a:latin typeface="宋体" panose="02010600030101010101" pitchFamily="2" charset="-122"/>
                <a:ea typeface="宋体" panose="02010600030101010101" pitchFamily="2" charset="-122"/>
                <a:sym typeface="+mn-ea"/>
              </a:rPr>
              <a:t>防治水体污染</a:t>
            </a:r>
          </a:p>
        </p:txBody>
      </p:sp>
      <p:sp>
        <p:nvSpPr>
          <p:cNvPr id="13" name="文本框 12"/>
          <p:cNvSpPr txBox="1"/>
          <p:nvPr/>
        </p:nvSpPr>
        <p:spPr>
          <a:xfrm>
            <a:off x="774383" y="3040380"/>
            <a:ext cx="3525645" cy="392415"/>
          </a:xfrm>
          <a:prstGeom prst="rect">
            <a:avLst/>
          </a:prstGeom>
          <a:noFill/>
        </p:spPr>
        <p:txBody>
          <a:bodyPr wrap="none" lIns="68580" tIns="34290" rIns="68580" bIns="34290" rtlCol="0" anchor="t">
            <a:spAutoFit/>
          </a:bodyPr>
          <a:lstStyle/>
          <a:p>
            <a:r>
              <a:rPr lang="zh-CN" altLang="en-US" sz="2100" b="1">
                <a:latin typeface="宋体" panose="02010600030101010101" pitchFamily="2" charset="-122"/>
                <a:ea typeface="宋体" panose="02010600030101010101" pitchFamily="2" charset="-122"/>
                <a:sym typeface="+mn-ea"/>
              </a:rPr>
              <a:t>（</a:t>
            </a:r>
            <a:r>
              <a:rPr lang="en-US" altLang="zh-CN" sz="2100" b="1">
                <a:latin typeface="宋体" panose="02010600030101010101" pitchFamily="2" charset="-122"/>
                <a:ea typeface="宋体" panose="02010600030101010101" pitchFamily="2" charset="-122"/>
                <a:sym typeface="+mn-ea"/>
              </a:rPr>
              <a:t>1</a:t>
            </a:r>
            <a:r>
              <a:rPr lang="zh-CN" altLang="en-US" sz="2100" b="1">
                <a:latin typeface="宋体" panose="02010600030101010101" pitchFamily="2" charset="-122"/>
                <a:ea typeface="宋体" panose="02010600030101010101" pitchFamily="2" charset="-122"/>
                <a:sym typeface="+mn-ea"/>
              </a:rPr>
              <a:t>）水体污染的主要来源：</a:t>
            </a:r>
          </a:p>
        </p:txBody>
      </p:sp>
      <p:sp>
        <p:nvSpPr>
          <p:cNvPr id="14" name="文本框 13"/>
          <p:cNvSpPr txBox="1"/>
          <p:nvPr/>
        </p:nvSpPr>
        <p:spPr>
          <a:xfrm>
            <a:off x="3995737" y="3040380"/>
            <a:ext cx="1763944" cy="392415"/>
          </a:xfrm>
          <a:prstGeom prst="rect">
            <a:avLst/>
          </a:prstGeom>
          <a:noFill/>
        </p:spPr>
        <p:txBody>
          <a:bodyPr wrap="none" lIns="68580" tIns="34290" rIns="68580" bIns="34290" rtlCol="0" anchor="t">
            <a:spAutoFit/>
          </a:bodyPr>
          <a:lstStyle/>
          <a:p>
            <a:pPr algn="l"/>
            <a:r>
              <a:rPr lang="zh-CN" altLang="en-US" sz="2100" b="1">
                <a:solidFill>
                  <a:srgbClr val="FF0000"/>
                </a:solidFill>
                <a:latin typeface="宋体" panose="02010600030101010101" pitchFamily="2" charset="-122"/>
                <a:ea typeface="宋体" panose="02010600030101010101" pitchFamily="2" charset="-122"/>
                <a:sym typeface="+mn-ea"/>
              </a:rPr>
              <a:t>①生活污染；</a:t>
            </a:r>
          </a:p>
        </p:txBody>
      </p:sp>
      <p:sp>
        <p:nvSpPr>
          <p:cNvPr id="15" name="文本框 14"/>
          <p:cNvSpPr txBox="1"/>
          <p:nvPr/>
        </p:nvSpPr>
        <p:spPr>
          <a:xfrm>
            <a:off x="5536883" y="2878932"/>
            <a:ext cx="1849279" cy="552926"/>
          </a:xfrm>
          <a:prstGeom prst="rect">
            <a:avLst/>
          </a:prstGeom>
          <a:noFill/>
        </p:spPr>
        <p:txBody>
          <a:bodyPr wrap="square" lIns="68580" tIns="34290" rIns="68580" bIns="34290" rtlCol="0" anchor="t">
            <a:spAutoFit/>
          </a:bodyPr>
          <a:lstStyle/>
          <a:p>
            <a:pPr algn="l" fontAlgn="auto">
              <a:lnSpc>
                <a:spcPct val="150000"/>
              </a:lnSpc>
            </a:pPr>
            <a:r>
              <a:rPr lang="zh-CN" altLang="en-US" sz="2100" b="1">
                <a:solidFill>
                  <a:srgbClr val="FF0000"/>
                </a:solidFill>
                <a:latin typeface="宋体" panose="02010600030101010101" pitchFamily="2" charset="-122"/>
                <a:ea typeface="宋体" panose="02010600030101010101" pitchFamily="2" charset="-122"/>
                <a:sym typeface="+mn-ea"/>
              </a:rPr>
              <a:t>②工业污染；</a:t>
            </a:r>
          </a:p>
        </p:txBody>
      </p:sp>
      <p:sp>
        <p:nvSpPr>
          <p:cNvPr id="16" name="文本框 15"/>
          <p:cNvSpPr txBox="1"/>
          <p:nvPr/>
        </p:nvSpPr>
        <p:spPr>
          <a:xfrm>
            <a:off x="7025164" y="2897029"/>
            <a:ext cx="1849279" cy="552926"/>
          </a:xfrm>
          <a:prstGeom prst="rect">
            <a:avLst/>
          </a:prstGeom>
          <a:noFill/>
        </p:spPr>
        <p:txBody>
          <a:bodyPr wrap="square" lIns="68580" tIns="34290" rIns="68580" bIns="34290" rtlCol="0" anchor="t">
            <a:spAutoFit/>
          </a:bodyPr>
          <a:lstStyle/>
          <a:p>
            <a:pPr fontAlgn="auto">
              <a:lnSpc>
                <a:spcPct val="150000"/>
              </a:lnSpc>
            </a:pPr>
            <a:r>
              <a:rPr lang="zh-CN" altLang="en-US" sz="2100" b="1">
                <a:solidFill>
                  <a:srgbClr val="FF0000"/>
                </a:solidFill>
                <a:latin typeface="宋体" panose="02010600030101010101" pitchFamily="2" charset="-122"/>
                <a:ea typeface="宋体" panose="02010600030101010101" pitchFamily="2" charset="-122"/>
                <a:sym typeface="+mn-ea"/>
              </a:rPr>
              <a:t>③农业污染。</a:t>
            </a:r>
          </a:p>
        </p:txBody>
      </p:sp>
      <p:sp>
        <p:nvSpPr>
          <p:cNvPr id="31748" name="Text Box 5"/>
          <p:cNvSpPr txBox="1"/>
          <p:nvPr/>
        </p:nvSpPr>
        <p:spPr>
          <a:xfrm>
            <a:off x="777955" y="3374470"/>
            <a:ext cx="3814763" cy="552926"/>
          </a:xfrm>
          <a:prstGeom prst="rect">
            <a:avLst/>
          </a:prstGeom>
          <a:noFill/>
          <a:ln w="9525">
            <a:noFill/>
          </a:ln>
        </p:spPr>
        <p:txBody>
          <a:bodyPr lIns="68580" tIns="34290" rIns="68580" bIns="34290">
            <a:spAutoFit/>
          </a:bodyPr>
          <a:lstStyle/>
          <a:p>
            <a:pPr>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）水体污染的危害：</a:t>
            </a:r>
          </a:p>
        </p:txBody>
      </p:sp>
      <p:sp>
        <p:nvSpPr>
          <p:cNvPr id="17" name="文本框 16"/>
          <p:cNvSpPr txBox="1"/>
          <p:nvPr/>
        </p:nvSpPr>
        <p:spPr>
          <a:xfrm>
            <a:off x="1332548" y="3927634"/>
            <a:ext cx="7337584" cy="1037749"/>
          </a:xfrm>
          <a:prstGeom prst="rect">
            <a:avLst/>
          </a:prstGeom>
          <a:noFill/>
        </p:spPr>
        <p:txBody>
          <a:bodyPr wrap="square" lIns="68580" tIns="34290" rIns="68580" bIns="34290" rtlCol="0" anchor="t">
            <a:spAutoFit/>
          </a:bodyPr>
          <a:lstStyle/>
          <a:p>
            <a:pPr algn="l" fontAlgn="auto">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sym typeface="+mn-ea"/>
              </a:rPr>
              <a:t>不仅</a:t>
            </a:r>
            <a:r>
              <a:rPr lang="zh-CN" altLang="en-US" sz="2100">
                <a:latin typeface="宋体" panose="02010600030101010101" pitchFamily="2" charset="-122"/>
                <a:ea typeface="宋体" panose="02010600030101010101" pitchFamily="2" charset="-122"/>
                <a:sym typeface="+mn-ea"/>
              </a:rPr>
              <a:t>影响工农业、渔业生产，破坏水生生态系统，还会直接危害</a:t>
            </a:r>
            <a:r>
              <a:rPr lang="zh-CN" altLang="en-US" sz="2100" u="sng">
                <a:latin typeface="宋体" panose="02010600030101010101" pitchFamily="2" charset="-122"/>
                <a:ea typeface="宋体" panose="02010600030101010101" pitchFamily="2" charset="-122"/>
                <a:sym typeface="+mn-ea"/>
              </a:rPr>
              <a:t>          </a:t>
            </a:r>
            <a:r>
              <a:rPr lang="zh-CN" altLang="en-US" sz="2100">
                <a:latin typeface="宋体" panose="02010600030101010101" pitchFamily="2" charset="-122"/>
                <a:ea typeface="宋体" panose="02010600030101010101" pitchFamily="2" charset="-122"/>
                <a:sym typeface="+mn-ea"/>
              </a:rPr>
              <a:t>。</a:t>
            </a:r>
          </a:p>
        </p:txBody>
      </p:sp>
      <p:sp>
        <p:nvSpPr>
          <p:cNvPr id="18" name="文本框 17"/>
          <p:cNvSpPr txBox="1"/>
          <p:nvPr/>
        </p:nvSpPr>
        <p:spPr>
          <a:xfrm>
            <a:off x="1964531" y="4497229"/>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人体健康</a:t>
            </a:r>
          </a:p>
        </p:txBody>
      </p:sp>
    </p:spTree>
    <p:extLst>
      <p:ext uri="{BB962C8B-B14F-4D97-AF65-F5344CB8AC3E}">
        <p14:creationId xmlns:p14="http://schemas.microsoft.com/office/powerpoint/2010/main" val="316603372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linds(horizontal)">
                                      <p:cBhvr>
                                        <p:cTn id="22" dur="500"/>
                                        <p:tgtEl>
                                          <p:spTgt spid="10"/>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linds(horizontal)">
                                      <p:cBhvr>
                                        <p:cTn id="27" dur="500"/>
                                        <p:tgtEl>
                                          <p:spTgt spid="11"/>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blinds(horizontal)">
                                      <p:cBhvr>
                                        <p:cTn id="30" dur="500"/>
                                        <p:tgtEl>
                                          <p:spTgt spid="12"/>
                                        </p:tgtEl>
                                      </p:cBhvr>
                                    </p:animEffect>
                                  </p:childTnLst>
                                </p:cTn>
                              </p:par>
                            </p:childTnLst>
                          </p:cTn>
                        </p:par>
                      </p:childTnLst>
                    </p:cTn>
                  </p:par>
                  <p:par>
                    <p:cTn id="31" fill="hold" nodeType="clickPar">
                      <p:stCondLst>
                        <p:cond delay="indefinite"/>
                      </p:stCondLst>
                      <p:childTnLst>
                        <p:par>
                          <p:cTn id="32" fill="hold" nodeType="afterGroup">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blinds(horizontal)">
                                      <p:cBhvr>
                                        <p:cTn id="35" dur="500"/>
                                        <p:tgtEl>
                                          <p:spTgt spid="14"/>
                                        </p:tgtEl>
                                      </p:cBhvr>
                                    </p:animEffect>
                                  </p:childTnLst>
                                </p:cTn>
                              </p:par>
                            </p:childTnLst>
                          </p:cTn>
                        </p:par>
                      </p:childTnLst>
                    </p:cTn>
                  </p:par>
                  <p:par>
                    <p:cTn id="36" fill="hold" nodeType="clickPar">
                      <p:stCondLst>
                        <p:cond delay="indefinite"/>
                      </p:stCondLst>
                      <p:childTnLst>
                        <p:par>
                          <p:cTn id="37" fill="hold" nodeType="afterGroup">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blinds(horizontal)">
                                      <p:cBhvr>
                                        <p:cTn id="40" dur="500"/>
                                        <p:tgtEl>
                                          <p:spTgt spid="15"/>
                                        </p:tgtEl>
                                      </p:cBhvr>
                                    </p:animEffect>
                                  </p:childTnLst>
                                </p:cTn>
                              </p:par>
                            </p:childTnLst>
                          </p:cTn>
                        </p:par>
                      </p:childTnLst>
                    </p:cTn>
                  </p:par>
                  <p:par>
                    <p:cTn id="41" fill="hold" nodeType="clickPar">
                      <p:stCondLst>
                        <p:cond delay="indefinite"/>
                      </p:stCondLst>
                      <p:childTnLst>
                        <p:par>
                          <p:cTn id="42" fill="hold" nodeType="after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blinds(horizontal)">
                                      <p:cBhvr>
                                        <p:cTn id="45" dur="500"/>
                                        <p:tgtEl>
                                          <p:spTgt spid="16"/>
                                        </p:tgtEl>
                                      </p:cBhvr>
                                    </p:animEffect>
                                  </p:childTnLst>
                                </p:cTn>
                              </p:par>
                            </p:childTnLst>
                          </p:cTn>
                        </p:par>
                      </p:childTnLst>
                    </p:cTn>
                  </p:par>
                  <p:par>
                    <p:cTn id="46" fill="hold" nodeType="clickPar">
                      <p:stCondLst>
                        <p:cond delay="indefinite"/>
                      </p:stCondLst>
                      <p:childTnLst>
                        <p:par>
                          <p:cTn id="47" fill="hold" nodeType="afterGroup">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18"/>
                                        </p:tgtEl>
                                        <p:attrNameLst>
                                          <p:attrName>style.visibility</p:attrName>
                                        </p:attrNameLst>
                                      </p:cBhvr>
                                      <p:to>
                                        <p:strVal val="visible"/>
                                      </p:to>
                                    </p:set>
                                    <p:animEffect transition="in" filter="barn(inVertical)">
                                      <p:cBhvr>
                                        <p:cTn id="5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9" grpId="0"/>
      <p:bldP spid="10" grpId="0"/>
      <p:bldP spid="11" grpId="0"/>
      <p:bldP spid="12" grpId="0"/>
      <p:bldP spid="14" grpId="0"/>
      <p:bldP spid="15" grpId="0"/>
      <p:bldP spid="16" grpId="0"/>
      <p:bldP spid="1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Text Box 5"/>
          <p:cNvSpPr txBox="1"/>
          <p:nvPr/>
        </p:nvSpPr>
        <p:spPr>
          <a:xfrm>
            <a:off x="380524" y="448628"/>
            <a:ext cx="4296728" cy="552926"/>
          </a:xfrm>
          <a:prstGeom prst="rect">
            <a:avLst/>
          </a:prstGeom>
          <a:noFill/>
          <a:ln w="9525">
            <a:noFill/>
          </a:ln>
        </p:spPr>
        <p:txBody>
          <a:bodyPr wrap="square" lIns="68580" tIns="34290" rIns="68580" bIns="34290">
            <a:spAutoFit/>
          </a:bodyPr>
          <a:lstStyle/>
          <a:p>
            <a:pPr>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）水体污染的防治措施有哪些？</a:t>
            </a:r>
          </a:p>
        </p:txBody>
      </p:sp>
      <p:sp>
        <p:nvSpPr>
          <p:cNvPr id="2" name="文本框 1"/>
          <p:cNvSpPr txBox="1"/>
          <p:nvPr/>
        </p:nvSpPr>
        <p:spPr>
          <a:xfrm>
            <a:off x="979646" y="1089660"/>
            <a:ext cx="3870960" cy="391478"/>
          </a:xfrm>
          <a:prstGeom prst="rect">
            <a:avLst/>
          </a:prstGeom>
          <a:noFill/>
        </p:spPr>
        <p:txBody>
          <a:bodyPr wrap="none" lIns="68580" tIns="34290" rIns="68580" bIns="34290" rtlCol="0" anchor="t">
            <a:spAutoFit/>
          </a:bodyPr>
          <a:lstStyle/>
          <a:p>
            <a:r>
              <a:rPr lang="en-US" altLang="zh-CN" sz="2100" u="sng">
                <a:latin typeface="宋体" panose="02010600030101010101" pitchFamily="2" charset="-122"/>
                <a:ea typeface="宋体" panose="02010600030101010101" pitchFamily="2" charset="-122"/>
                <a:sym typeface="+mn-ea"/>
              </a:rPr>
              <a:t>       </a:t>
            </a:r>
            <a:r>
              <a:rPr lang="zh-CN" altLang="en-US" sz="2100">
                <a:latin typeface="宋体" panose="02010600030101010101" pitchFamily="2" charset="-122"/>
                <a:ea typeface="宋体" panose="02010600030101010101" pitchFamily="2" charset="-122"/>
                <a:sym typeface="+mn-ea"/>
              </a:rPr>
              <a:t>和</a:t>
            </a:r>
            <a:r>
              <a:rPr lang="zh-CN" altLang="en-US" sz="2100" u="sng">
                <a:latin typeface="宋体" panose="02010600030101010101" pitchFamily="2" charset="-122"/>
                <a:ea typeface="宋体" panose="02010600030101010101" pitchFamily="2" charset="-122"/>
                <a:sym typeface="+mn-ea"/>
              </a:rPr>
              <a:t>       </a:t>
            </a:r>
            <a:r>
              <a:rPr lang="zh-CN" altLang="en-US" sz="2100">
                <a:latin typeface="宋体" panose="02010600030101010101" pitchFamily="2" charset="-122"/>
                <a:ea typeface="宋体" panose="02010600030101010101" pitchFamily="2" charset="-122"/>
                <a:sym typeface="+mn-ea"/>
              </a:rPr>
              <a:t>相结合。如：</a:t>
            </a:r>
          </a:p>
        </p:txBody>
      </p:sp>
      <p:sp>
        <p:nvSpPr>
          <p:cNvPr id="3" name="文本框 2"/>
          <p:cNvSpPr txBox="1"/>
          <p:nvPr/>
        </p:nvSpPr>
        <p:spPr>
          <a:xfrm>
            <a:off x="1063942" y="1498759"/>
            <a:ext cx="7499033" cy="2007394"/>
          </a:xfrm>
          <a:prstGeom prst="rect">
            <a:avLst/>
          </a:prstGeom>
          <a:noFill/>
        </p:spPr>
        <p:txBody>
          <a:bodyPr wrap="square" lIns="68580" tIns="34290" rIns="68580" bIns="34290" rtlCol="0" anchor="t">
            <a:spAutoFit/>
          </a:bodyPr>
          <a:lstStyle/>
          <a:p>
            <a:pPr fontAlgn="auto">
              <a:lnSpc>
                <a:spcPct val="150000"/>
              </a:lnSpc>
            </a:pPr>
            <a:r>
              <a:rPr lang="zh-CN" altLang="en-US" sz="2100" b="1">
                <a:latin typeface="宋体" panose="02010600030101010101" pitchFamily="2" charset="-122"/>
                <a:ea typeface="宋体" panose="02010600030101010101" pitchFamily="2" charset="-122"/>
                <a:sym typeface="+mn-ea"/>
              </a:rPr>
              <a:t>①</a:t>
            </a:r>
            <a:r>
              <a:rPr lang="zh-CN" altLang="en-US" sz="2100">
                <a:latin typeface="宋体" panose="02010600030101010101" pitchFamily="2" charset="-122"/>
                <a:ea typeface="宋体" panose="02010600030101010101" pitchFamily="2" charset="-122"/>
              </a:rPr>
              <a:t>工业上，通过应用新技术、新工艺减少污染物的产生，同时对污染的水体作处理使之符合排放标准；</a:t>
            </a:r>
          </a:p>
          <a:p>
            <a:pPr fontAlgn="auto">
              <a:lnSpc>
                <a:spcPct val="150000"/>
              </a:lnSpc>
            </a:pPr>
            <a:r>
              <a:rPr lang="zh-CN" altLang="en-US" sz="2100" b="1">
                <a:latin typeface="宋体" panose="02010600030101010101" pitchFamily="2" charset="-122"/>
                <a:ea typeface="宋体" panose="02010600030101010101" pitchFamily="2" charset="-122"/>
                <a:sym typeface="+mn-ea"/>
              </a:rPr>
              <a:t>②</a:t>
            </a:r>
            <a:r>
              <a:rPr lang="zh-CN" altLang="en-US" sz="2100">
                <a:latin typeface="宋体" panose="02010600030101010101" pitchFamily="2" charset="-122"/>
                <a:ea typeface="宋体" panose="02010600030101010101" pitchFamily="2" charset="-122"/>
              </a:rPr>
              <a:t>农业上提倡使用</a:t>
            </a:r>
            <a:r>
              <a:rPr lang="zh-CN" altLang="en-US" sz="2100" u="sng">
                <a:latin typeface="宋体" panose="02010600030101010101" pitchFamily="2" charset="-122"/>
                <a:ea typeface="宋体" panose="02010600030101010101" pitchFamily="2" charset="-122"/>
              </a:rPr>
              <a:t>        </a:t>
            </a:r>
            <a:r>
              <a:rPr lang="zh-CN" altLang="en-US" sz="2100">
                <a:latin typeface="宋体" panose="02010600030101010101" pitchFamily="2" charset="-122"/>
                <a:ea typeface="宋体" panose="02010600030101010101" pitchFamily="2" charset="-122"/>
              </a:rPr>
              <a:t>，合理使用化肥和农药；</a:t>
            </a:r>
          </a:p>
          <a:p>
            <a:pPr fontAlgn="auto">
              <a:lnSpc>
                <a:spcPct val="150000"/>
              </a:lnSpc>
            </a:pPr>
            <a:r>
              <a:rPr lang="zh-CN" altLang="en-US" sz="2100" b="1">
                <a:latin typeface="宋体" panose="02010600030101010101" pitchFamily="2" charset="-122"/>
                <a:ea typeface="宋体" panose="02010600030101010101" pitchFamily="2" charset="-122"/>
                <a:sym typeface="+mn-ea"/>
              </a:rPr>
              <a:t>③</a:t>
            </a:r>
            <a:r>
              <a:rPr lang="zh-CN" altLang="en-US" sz="2100">
                <a:latin typeface="宋体" panose="02010600030101010101" pitchFamily="2" charset="-122"/>
                <a:ea typeface="宋体" panose="02010600030101010101" pitchFamily="2" charset="-122"/>
              </a:rPr>
              <a:t>生活污水也应逐步实现集中处理和排放。</a:t>
            </a:r>
          </a:p>
        </p:txBody>
      </p:sp>
      <p:sp>
        <p:nvSpPr>
          <p:cNvPr id="9" name="文本框 8"/>
          <p:cNvSpPr txBox="1"/>
          <p:nvPr/>
        </p:nvSpPr>
        <p:spPr>
          <a:xfrm>
            <a:off x="486252" y="79534"/>
            <a:ext cx="1250156" cy="345281"/>
          </a:xfrm>
          <a:prstGeom prst="rect">
            <a:avLst/>
          </a:prstGeom>
          <a:noFill/>
        </p:spPr>
        <p:txBody>
          <a:bodyPr wrap="square" lIns="68580" tIns="34290" rIns="68580" bIns="34290" rtlCol="0">
            <a:spAutoFit/>
          </a:bodyPr>
          <a:lstStyle/>
          <a:p>
            <a:r>
              <a:rPr lang="zh-CN" altLang="en-US" b="1">
                <a:latin typeface="宋体" panose="02010600030101010101" pitchFamily="2" charset="-122"/>
                <a:ea typeface="宋体" panose="02010600030101010101" pitchFamily="2" charset="-122"/>
                <a:sym typeface="+mn-ea"/>
              </a:rPr>
              <a:t>新知学习</a:t>
            </a:r>
          </a:p>
        </p:txBody>
      </p:sp>
      <p:sp>
        <p:nvSpPr>
          <p:cNvPr id="19" name="文本框 18"/>
          <p:cNvSpPr txBox="1"/>
          <p:nvPr/>
        </p:nvSpPr>
        <p:spPr>
          <a:xfrm>
            <a:off x="1736407" y="79534"/>
            <a:ext cx="1765548" cy="346249"/>
          </a:xfrm>
          <a:prstGeom prst="rect">
            <a:avLst/>
          </a:prstGeom>
          <a:noFill/>
        </p:spPr>
        <p:txBody>
          <a:bodyPr wrap="none" lIns="68580" tIns="34290" rIns="68580" bIns="34290" rtlCol="0" anchor="t">
            <a:spAutoFit/>
          </a:bodyPr>
          <a:lstStyle/>
          <a:p>
            <a:pPr algn="l"/>
            <a:r>
              <a:rPr lang="zh-CN" altLang="en-US" b="1">
                <a:latin typeface="宋体" panose="02010600030101010101" pitchFamily="2" charset="-122"/>
                <a:ea typeface="宋体" panose="02010600030101010101" pitchFamily="2" charset="-122"/>
                <a:sym typeface="+mn-ea"/>
              </a:rPr>
              <a:t>二、</a:t>
            </a:r>
            <a:r>
              <a:rPr lang="zh-CN" altLang="en-US" b="1">
                <a:latin typeface="宋体" panose="02010600030101010101" pitchFamily="2" charset="-122"/>
                <a:ea typeface="宋体" panose="02010600030101010101" pitchFamily="2" charset="-122"/>
                <a:cs typeface="宋体" panose="02010600030101010101" pitchFamily="2" charset="-122"/>
                <a:sym typeface="+mn-ea"/>
              </a:rPr>
              <a:t>爱护水资源</a:t>
            </a:r>
          </a:p>
        </p:txBody>
      </p:sp>
      <p:sp>
        <p:nvSpPr>
          <p:cNvPr id="4" name="文本框 3"/>
          <p:cNvSpPr txBox="1"/>
          <p:nvPr/>
        </p:nvSpPr>
        <p:spPr>
          <a:xfrm>
            <a:off x="1063943" y="1089661"/>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预防</a:t>
            </a:r>
          </a:p>
        </p:txBody>
      </p:sp>
      <p:sp>
        <p:nvSpPr>
          <p:cNvPr id="5" name="文本框 4"/>
          <p:cNvSpPr txBox="1"/>
          <p:nvPr/>
        </p:nvSpPr>
        <p:spPr>
          <a:xfrm>
            <a:off x="2287905" y="1089661"/>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治理</a:t>
            </a:r>
          </a:p>
        </p:txBody>
      </p:sp>
      <p:sp>
        <p:nvSpPr>
          <p:cNvPr id="6" name="文本框 5"/>
          <p:cNvSpPr txBox="1"/>
          <p:nvPr/>
        </p:nvSpPr>
        <p:spPr>
          <a:xfrm>
            <a:off x="3261836" y="2585085"/>
            <a:ext cx="835806"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农家肥</a:t>
            </a:r>
          </a:p>
        </p:txBody>
      </p:sp>
    </p:spTree>
    <p:extLst>
      <p:ext uri="{BB962C8B-B14F-4D97-AF65-F5344CB8AC3E}">
        <p14:creationId xmlns:p14="http://schemas.microsoft.com/office/powerpoint/2010/main" val="43147627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childTnLst>
                          </p:cTn>
                        </p:par>
                      </p:childTnLst>
                    </p:cTn>
                  </p:par>
                  <p:par>
                    <p:cTn id="11" fill="hold" nodeType="clickPar">
                      <p:stCondLst>
                        <p:cond delay="indefinite"/>
                      </p:stCondLst>
                      <p:childTnLst>
                        <p:par>
                          <p:cTn id="12" fill="hold" nodeType="afterGroup">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arn(inVertical)">
                                      <p:cBhvr>
                                        <p:cTn id="18" dur="500"/>
                                        <p:tgtEl>
                                          <p:spTgt spid="4"/>
                                        </p:tgtEl>
                                      </p:cBhvr>
                                    </p:animEffect>
                                  </p:childTnLst>
                                </p:cTn>
                              </p:par>
                            </p:childTnLst>
                          </p:cTn>
                        </p:par>
                      </p:childTnLst>
                    </p:cTn>
                  </p:par>
                  <p:par>
                    <p:cTn id="19" fill="hold" nodeType="clickPar">
                      <p:stCondLst>
                        <p:cond delay="indefinite"/>
                      </p:stCondLst>
                      <p:childTnLst>
                        <p:par>
                          <p:cTn id="20" fill="hold" nodeType="afterGroup">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barn(inVertical)">
                                      <p:cBhvr>
                                        <p:cTn id="2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Lst>
  </p:timing>
</p:sld>
</file>

<file path=ppt/tags/tag1.xml><?xml version="1.0" encoding="utf-8"?>
<p:tagLst xmlns:a="http://schemas.openxmlformats.org/drawingml/2006/main" xmlns:r="http://schemas.openxmlformats.org/officeDocument/2006/relationships" xmlns:p="http://schemas.openxmlformats.org/presentationml/2006/main">
  <p:tag name="KSO_WM_UNIT_TABLE_BEAUTIFY" val="smartTable{07266e71-f7ab-4dea-9e8a-1757492622b1}"/>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4a4fad6e-2020-441e-9946-b9bdb970e566}"/>
</p:tagLst>
</file>

<file path=ppt/tags/tag3.xml><?xml version="1.0" encoding="utf-8"?>
<p:tagLst xmlns:a="http://schemas.openxmlformats.org/drawingml/2006/main" xmlns:r="http://schemas.openxmlformats.org/officeDocument/2006/relationships" xmlns:p="http://schemas.openxmlformats.org/presentationml/2006/main">
  <p:tag name="KSO_WM_UNIT_TABLE_BEAUTIFY" val="smartTable{6f8a26fb-0f90-455f-aa13-d80abffffd30}"/>
</p:tagLst>
</file>

<file path=ppt/tags/tag4.xml><?xml version="1.0" encoding="utf-8"?>
<p:tagLst xmlns:a="http://schemas.openxmlformats.org/drawingml/2006/main" xmlns:r="http://schemas.openxmlformats.org/officeDocument/2006/relationships" xmlns:p="http://schemas.openxmlformats.org/presentationml/2006/main">
  <p:tag name="KSO_WM_UNIT_TABLE_BEAUTIFY" val="smartTable{4e239619-84c4-4a0a-a85b-23efb5fe9140}"/>
</p:tagLst>
</file>

<file path=ppt/tags/tag5.xml><?xml version="1.0" encoding="utf-8"?>
<p:tagLst xmlns:a="http://schemas.openxmlformats.org/drawingml/2006/main" xmlns:r="http://schemas.openxmlformats.org/officeDocument/2006/relationships" xmlns:p="http://schemas.openxmlformats.org/presentationml/2006/main">
  <p:tag name="KSO_WM_UNIT_TABLE_BEAUTIFY" val="smartTable{e1c5d3cc-adbc-48c7-88c0-6124396a2739}"/>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5966</Words>
  <Application>Microsoft Office PowerPoint</Application>
  <PresentationFormat>全屏显示(16:9)</PresentationFormat>
  <Paragraphs>644</Paragraphs>
  <Slides>57</Slides>
  <Notes>16</Notes>
  <HiddenSlides>0</HiddenSlides>
  <MMClips>0</MMClips>
  <ScaleCrop>false</ScaleCrop>
  <HeadingPairs>
    <vt:vector size="4" baseType="variant">
      <vt:variant>
        <vt:lpstr>主题</vt:lpstr>
      </vt:variant>
      <vt:variant>
        <vt:i4>1</vt:i4>
      </vt:variant>
      <vt:variant>
        <vt:lpstr>幻灯片标题</vt:lpstr>
      </vt:variant>
      <vt:variant>
        <vt:i4>57</vt:i4>
      </vt:variant>
    </vt:vector>
  </HeadingPairs>
  <TitlesOfParts>
    <vt:vector size="58"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czwlzx</dc:creator>
  <cp:lastModifiedBy>User</cp:lastModifiedBy>
  <cp:revision>31</cp:revision>
  <dcterms:created xsi:type="dcterms:W3CDTF">2020-05-08T13:21:30Z</dcterms:created>
  <dcterms:modified xsi:type="dcterms:W3CDTF">2021-08-06T08:39:37Z</dcterms:modified>
</cp:coreProperties>
</file>