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72"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941432-9A3A-4BF8-9C76-BD6AB9D610CA}" type="datetimeFigureOut">
              <a:rPr lang="zh-CN" altLang="en-US" smtClean="0"/>
              <a:t>2021/8/6</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0C8B0E-2B60-45B5-9FE7-8BDF9B655E13}" type="slidenum">
              <a:rPr lang="zh-CN" altLang="en-US" smtClean="0"/>
              <a:t>‹#›</a:t>
            </a:fld>
            <a:endParaRPr lang="zh-CN" altLang="en-US"/>
          </a:p>
        </p:txBody>
      </p:sp>
    </p:spTree>
    <p:extLst>
      <p:ext uri="{BB962C8B-B14F-4D97-AF65-F5344CB8AC3E}">
        <p14:creationId xmlns:p14="http://schemas.microsoft.com/office/powerpoint/2010/main" val="3979056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20"/>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80"/>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80"/>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标题幻灯片">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6958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3"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2021/8/6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2021/8/6</a:t>
            </a:fld>
            <a:endParaRPr lang="zh-CN" altLang="en-US"/>
          </a:p>
        </p:txBody>
      </p:sp>
      <p:sp>
        <p:nvSpPr>
          <p:cNvPr id="5" name="页脚占位符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slide" Target="slide14.xml"/><Relationship Id="rId4" Type="http://schemas.openxmlformats.org/officeDocument/2006/relationships/slide" Target="slide3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NULL" TargetMode="External"/><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88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1027" name="文本框 2"/>
          <p:cNvSpPr txBox="1">
            <a:spLocks noChangeArrowheads="1"/>
          </p:cNvSpPr>
          <p:nvPr/>
        </p:nvSpPr>
        <p:spPr bwMode="auto">
          <a:xfrm>
            <a:off x="1988686" y="1707654"/>
            <a:ext cx="6131807" cy="707886"/>
          </a:xfrm>
          <a:prstGeom prst="rect">
            <a:avLst/>
          </a:prstGeom>
          <a:solidFill>
            <a:srgbClr val="00B050"/>
          </a:solidFill>
          <a:ln>
            <a:noFill/>
          </a:ln>
          <a:extLst/>
        </p:spPr>
        <p:txBody>
          <a:bodyPr wrap="none">
            <a:spAutoFit/>
          </a:bodyP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r>
              <a:rPr lang="zh-CN" altLang="en-US" sz="4000" b="1" dirty="0">
                <a:latin typeface="微软雅黑" pitchFamily="34" charset="-122"/>
                <a:ea typeface="微软雅黑" pitchFamily="34" charset="-122"/>
                <a:sym typeface="宋体" pitchFamily="2" charset="-122"/>
              </a:rPr>
              <a:t>第三单元 物质构成的奥秘 </a:t>
            </a:r>
            <a:endParaRPr lang="zh-CN" altLang="en-US" sz="4000" b="1" dirty="0">
              <a:latin typeface="微软雅黑" pitchFamily="34" charset="-122"/>
              <a:ea typeface="微软雅黑" pitchFamily="34" charset="-122"/>
              <a:sym typeface="宋体" pitchFamily="2" charset="-122"/>
            </a:endParaRPr>
          </a:p>
        </p:txBody>
      </p:sp>
      <p:pic>
        <p:nvPicPr>
          <p:cNvPr id="2" name="图片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4" y="87474"/>
            <a:ext cx="1974486" cy="1480865"/>
          </a:xfrm>
          <a:prstGeom prst="rect">
            <a:avLst/>
          </a:prstGeom>
        </p:spPr>
      </p:pic>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75" y="2061597"/>
            <a:ext cx="2305335" cy="2720625"/>
          </a:xfrm>
          <a:prstGeom prst="rect">
            <a:avLst/>
          </a:prstGeom>
        </p:spPr>
      </p:pic>
      <p:sp>
        <p:nvSpPr>
          <p:cNvPr id="4" name="矩形 3"/>
          <p:cNvSpPr/>
          <p:nvPr/>
        </p:nvSpPr>
        <p:spPr>
          <a:xfrm>
            <a:off x="579948" y="195486"/>
            <a:ext cx="2839924" cy="369332"/>
          </a:xfrm>
          <a:prstGeom prst="rect">
            <a:avLst/>
          </a:prstGeom>
        </p:spPr>
        <p:txBody>
          <a:bodyPr wrap="square">
            <a:spAutoFit/>
          </a:bodyPr>
          <a:lstStyle/>
          <a:p>
            <a:r>
              <a:rPr lang="en-US" altLang="zh-CN" b="1" dirty="0" smtClean="0">
                <a:solidFill>
                  <a:srgbClr val="3B79CE"/>
                </a:solidFill>
                <a:latin typeface="华文仿宋" pitchFamily="2" charset="-122"/>
                <a:ea typeface="华文仿宋" pitchFamily="2" charset="-122"/>
              </a:rPr>
              <a:t>人</a:t>
            </a:r>
            <a:r>
              <a:rPr lang="zh-CN" altLang="en-US" b="1" dirty="0" smtClean="0">
                <a:solidFill>
                  <a:srgbClr val="3B79CE"/>
                </a:solidFill>
                <a:latin typeface="华文仿宋" pitchFamily="2" charset="-122"/>
                <a:ea typeface="华文仿宋" pitchFamily="2" charset="-122"/>
              </a:rPr>
              <a:t>教版九年级化学</a:t>
            </a:r>
            <a:r>
              <a:rPr lang="en-US" altLang="zh-CN" b="1" dirty="0" smtClean="0">
                <a:solidFill>
                  <a:srgbClr val="3B79CE"/>
                </a:solidFill>
                <a:latin typeface="华文仿宋" pitchFamily="2" charset="-122"/>
                <a:ea typeface="华文仿宋" pitchFamily="2" charset="-122"/>
              </a:rPr>
              <a:t>上</a:t>
            </a:r>
            <a:r>
              <a:rPr lang="zh-CN" altLang="en-US" b="1" dirty="0" smtClean="0">
                <a:solidFill>
                  <a:srgbClr val="3B79CE"/>
                </a:solidFill>
                <a:latin typeface="华文仿宋" pitchFamily="2" charset="-122"/>
                <a:ea typeface="华文仿宋" pitchFamily="2" charset="-122"/>
              </a:rPr>
              <a:t>册</a:t>
            </a:r>
            <a:endParaRPr lang="zh-CN" altLang="en-US" b="1" dirty="0">
              <a:solidFill>
                <a:srgbClr val="3B79CE"/>
              </a:solidFill>
              <a:latin typeface="华文仿宋" pitchFamily="2" charset="-122"/>
              <a:ea typeface="华文仿宋" pitchFamily="2" charset="-122"/>
            </a:endParaRPr>
          </a:p>
        </p:txBody>
      </p:sp>
      <p:pic>
        <p:nvPicPr>
          <p:cNvPr id="5" name="Picture 3" descr="F:\初中化学\图标png\icons8-beaker-9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328" y="3972027"/>
            <a:ext cx="1527398" cy="1145549"/>
          </a:xfrm>
          <a:prstGeom prst="rect">
            <a:avLst/>
          </a:prstGeom>
          <a:noFill/>
          <a:extLst>
            <a:ext uri="{909E8E84-426E-40DD-AFC4-6F175D3DCCD1}">
              <a14:hiddenFill xmlns:a14="http://schemas.microsoft.com/office/drawing/2010/main">
                <a:solidFill>
                  <a:srgbClr val="FFFFFF"/>
                </a:solidFill>
              </a14:hiddenFill>
            </a:ext>
          </a:extLst>
        </p:spPr>
      </p:pic>
      <p:sp>
        <p:nvSpPr>
          <p:cNvPr id="6" name="矩形 5"/>
          <p:cNvSpPr/>
          <p:nvPr/>
        </p:nvSpPr>
        <p:spPr>
          <a:xfrm>
            <a:off x="4211960" y="3147814"/>
            <a:ext cx="2592288" cy="523220"/>
          </a:xfrm>
          <a:prstGeom prst="rect">
            <a:avLst/>
          </a:prstGeom>
          <a:solidFill>
            <a:schemeClr val="tx2">
              <a:lumMod val="60000"/>
              <a:lumOff val="40000"/>
            </a:schemeClr>
          </a:solidFill>
        </p:spPr>
        <p:txBody>
          <a:bodyPr wrap="square">
            <a:spAutoFit/>
          </a:bodyPr>
          <a:lstStyle/>
          <a:p>
            <a:r>
              <a:rPr lang="zh-CN" altLang="en-US" sz="2800" dirty="0" smtClean="0"/>
              <a:t>       单</a:t>
            </a:r>
            <a:r>
              <a:rPr lang="zh-CN" altLang="en-US" sz="2800" dirty="0"/>
              <a:t>元复习</a:t>
            </a:r>
          </a:p>
        </p:txBody>
      </p:sp>
    </p:spTree>
    <p:extLst>
      <p:ext uri="{BB962C8B-B14F-4D97-AF65-F5344CB8AC3E}">
        <p14:creationId xmlns:p14="http://schemas.microsoft.com/office/powerpoint/2010/main" val="25597138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3" descr="1"/>
          <p:cNvPicPr>
            <a:picLocks noChangeAspect="1" noChangeArrowheads="1"/>
          </p:cNvPicPr>
          <p:nvPr/>
        </p:nvPicPr>
        <p:blipFill>
          <a:blip r:embed="rId3"/>
          <a:srcRect l="9736" t="11509" r="7217" b="17485"/>
          <a:stretch>
            <a:fillRect/>
          </a:stretch>
        </p:blipFill>
        <p:spPr bwMode="auto">
          <a:xfrm>
            <a:off x="388144" y="1042512"/>
            <a:ext cx="2811304" cy="2438876"/>
          </a:xfrm>
          <a:prstGeom prst="rect">
            <a:avLst/>
          </a:prstGeom>
          <a:noFill/>
          <a:ln w="9525">
            <a:noFill/>
            <a:miter lim="800000"/>
          </a:ln>
        </p:spPr>
      </p:pic>
      <p:sp>
        <p:nvSpPr>
          <p:cNvPr id="11" name="矩形 10"/>
          <p:cNvSpPr/>
          <p:nvPr/>
        </p:nvSpPr>
        <p:spPr>
          <a:xfrm>
            <a:off x="2616041" y="2992279"/>
            <a:ext cx="6398895" cy="1864995"/>
          </a:xfrm>
          <a:prstGeom prst="rect">
            <a:avLst/>
          </a:prstGeom>
          <a:solidFill>
            <a:schemeClr val="accent6">
              <a:lumMod val="20000"/>
              <a:lumOff val="80000"/>
            </a:schemeClr>
          </a:solidFill>
          <a:ln w="28575" cmpd="sng">
            <a:solidFill>
              <a:schemeClr val="accent1">
                <a:shade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 name="文本框 1"/>
          <p:cNvSpPr txBox="1"/>
          <p:nvPr/>
        </p:nvSpPr>
        <p:spPr>
          <a:xfrm>
            <a:off x="293847" y="517683"/>
            <a:ext cx="6753701"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考点二：原子的结构</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5" name="文本框 4"/>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7412" name="Text Box 4"/>
          <p:cNvSpPr txBox="1">
            <a:spLocks noChangeArrowheads="1"/>
          </p:cNvSpPr>
          <p:nvPr/>
        </p:nvSpPr>
        <p:spPr bwMode="auto">
          <a:xfrm>
            <a:off x="3470911" y="1718787"/>
            <a:ext cx="712946" cy="414814"/>
          </a:xfrm>
          <a:prstGeom prst="rect">
            <a:avLst/>
          </a:prstGeom>
          <a:noFill/>
          <a:ln w="9525">
            <a:noFill/>
            <a:miter lim="800000"/>
          </a:ln>
        </p:spPr>
        <p:txBody>
          <a:bodyPr wrap="square" lIns="68580" tIns="34290" rIns="68580" bIns="34290">
            <a:spAutoFit/>
          </a:bodyPr>
          <a:lstStyle/>
          <a:p>
            <a:pPr>
              <a:spcBef>
                <a:spcPct val="50000"/>
              </a:spcBef>
            </a:pPr>
            <a:r>
              <a:rPr lang="zh-CN" altLang="en-US" sz="2200" b="1">
                <a:latin typeface="宋体" panose="02010600030101010101" pitchFamily="2" charset="-122"/>
                <a:ea typeface="宋体" panose="02010600030101010101" pitchFamily="2" charset="-122"/>
              </a:rPr>
              <a:t>原子</a:t>
            </a:r>
          </a:p>
        </p:txBody>
      </p:sp>
      <p:sp>
        <p:nvSpPr>
          <p:cNvPr id="17413" name="AutoShape 5"/>
          <p:cNvSpPr/>
          <p:nvPr/>
        </p:nvSpPr>
        <p:spPr bwMode="auto">
          <a:xfrm>
            <a:off x="4182177" y="1231896"/>
            <a:ext cx="160339" cy="1322794"/>
          </a:xfrm>
          <a:prstGeom prst="leftBrace">
            <a:avLst>
              <a:gd name="adj1" fmla="val 55637"/>
              <a:gd name="adj2" fmla="val 50000"/>
            </a:avLst>
          </a:prstGeom>
          <a:noFill/>
          <a:ln w="28575">
            <a:solidFill>
              <a:schemeClr val="tx1"/>
            </a:solidFill>
            <a:round/>
          </a:ln>
        </p:spPr>
        <p:txBody>
          <a:bodyPr wrap="none" lIns="68580" tIns="34290" rIns="68580" bIns="34290" anchor="ctr"/>
          <a:lstStyle/>
          <a:p>
            <a:endParaRPr lang="zh-CN" altLang="en-US" sz="2200">
              <a:latin typeface="宋体" panose="02010600030101010101" pitchFamily="2" charset="-122"/>
              <a:ea typeface="宋体" pitchFamily="2" charset="-122"/>
            </a:endParaRPr>
          </a:p>
        </p:txBody>
      </p:sp>
      <p:sp>
        <p:nvSpPr>
          <p:cNvPr id="17414" name="Text Box 6">
            <a:hlinkClick r:id="rId4" action="ppaction://hlinksldjump"/>
          </p:cNvPr>
          <p:cNvSpPr txBox="1">
            <a:spLocks noChangeArrowheads="1"/>
          </p:cNvSpPr>
          <p:nvPr/>
        </p:nvSpPr>
        <p:spPr bwMode="auto">
          <a:xfrm>
            <a:off x="4278154" y="1042512"/>
            <a:ext cx="1039654" cy="414814"/>
          </a:xfrm>
          <a:prstGeom prst="rect">
            <a:avLst/>
          </a:prstGeom>
          <a:noFill/>
          <a:ln w="9525">
            <a:noFill/>
            <a:miter lim="800000"/>
          </a:ln>
        </p:spPr>
        <p:txBody>
          <a:bodyPr wrap="square" lIns="68580" tIns="34290" rIns="68580" bIns="34290">
            <a:spAutoFit/>
          </a:bodyPr>
          <a:lstStyle/>
          <a:p>
            <a:pPr>
              <a:spcBef>
                <a:spcPct val="50000"/>
              </a:spcBef>
            </a:pPr>
            <a:r>
              <a:rPr lang="zh-CN" altLang="en-US" sz="2200" b="1">
                <a:latin typeface="宋体" panose="02010600030101010101" pitchFamily="2" charset="-122"/>
                <a:ea typeface="宋体" panose="02010600030101010101" pitchFamily="2" charset="-122"/>
                <a:cs typeface="宋体" panose="02010600030101010101" pitchFamily="2" charset="-122"/>
              </a:rPr>
              <a:t>原子核</a:t>
            </a:r>
          </a:p>
        </p:txBody>
      </p:sp>
      <p:sp>
        <p:nvSpPr>
          <p:cNvPr id="17415" name="Text Box 7"/>
          <p:cNvSpPr txBox="1">
            <a:spLocks noChangeArrowheads="1"/>
          </p:cNvSpPr>
          <p:nvPr/>
        </p:nvSpPr>
        <p:spPr bwMode="auto">
          <a:xfrm>
            <a:off x="4360296" y="2299101"/>
            <a:ext cx="1684435" cy="414814"/>
          </a:xfrm>
          <a:prstGeom prst="rect">
            <a:avLst/>
          </a:prstGeom>
          <a:noFill/>
          <a:ln w="9525">
            <a:noFill/>
            <a:miter lim="800000"/>
          </a:ln>
        </p:spPr>
        <p:txBody>
          <a:bodyPr lIns="68580" tIns="34290" rIns="68580" bIns="34290">
            <a:spAutoFit/>
          </a:bodyPr>
          <a:lstStyle/>
          <a:p>
            <a:pPr>
              <a:spcBef>
                <a:spcPct val="50000"/>
              </a:spcBef>
            </a:pPr>
            <a:r>
              <a:rPr lang="zh-CN" altLang="en-US" sz="2200" b="1">
                <a:latin typeface="宋体" panose="02010600030101010101" pitchFamily="2" charset="-122"/>
                <a:ea typeface="宋体" panose="02010600030101010101" pitchFamily="2" charset="-122"/>
              </a:rPr>
              <a:t>核外电子</a:t>
            </a:r>
          </a:p>
        </p:txBody>
      </p:sp>
      <p:sp>
        <p:nvSpPr>
          <p:cNvPr id="17417" name="Text Box 9"/>
          <p:cNvSpPr txBox="1">
            <a:spLocks noChangeArrowheads="1"/>
          </p:cNvSpPr>
          <p:nvPr/>
        </p:nvSpPr>
        <p:spPr bwMode="auto">
          <a:xfrm>
            <a:off x="5378924" y="1457244"/>
            <a:ext cx="964697" cy="414814"/>
          </a:xfrm>
          <a:prstGeom prst="rect">
            <a:avLst/>
          </a:prstGeom>
          <a:noFill/>
          <a:ln w="9525">
            <a:noFill/>
            <a:miter lim="800000"/>
          </a:ln>
        </p:spPr>
        <p:txBody>
          <a:bodyPr lIns="68580" tIns="34290" rIns="68580" bIns="34290">
            <a:spAutoFit/>
          </a:bodyPr>
          <a:lstStyle/>
          <a:p>
            <a:pPr>
              <a:spcBef>
                <a:spcPct val="50000"/>
              </a:spcBef>
            </a:pPr>
            <a:r>
              <a:rPr lang="zh-CN" altLang="en-US" sz="2200" b="1">
                <a:latin typeface="宋体" panose="02010600030101010101" pitchFamily="2" charset="-122"/>
                <a:ea typeface="宋体" panose="02010600030101010101" pitchFamily="2" charset="-122"/>
              </a:rPr>
              <a:t>中子</a:t>
            </a:r>
          </a:p>
        </p:txBody>
      </p:sp>
      <p:sp>
        <p:nvSpPr>
          <p:cNvPr id="17419" name="Text Box 11"/>
          <p:cNvSpPr txBox="1">
            <a:spLocks noChangeArrowheads="1"/>
          </p:cNvSpPr>
          <p:nvPr/>
        </p:nvSpPr>
        <p:spPr bwMode="auto">
          <a:xfrm>
            <a:off x="5378845" y="627848"/>
            <a:ext cx="1091186" cy="414814"/>
          </a:xfrm>
          <a:prstGeom prst="rect">
            <a:avLst/>
          </a:prstGeom>
          <a:noFill/>
          <a:ln w="9525">
            <a:noFill/>
            <a:miter lim="800000"/>
          </a:ln>
        </p:spPr>
        <p:txBody>
          <a:bodyPr lIns="68580" tIns="34290" rIns="68580" bIns="34290">
            <a:spAutoFit/>
          </a:bodyPr>
          <a:lstStyle/>
          <a:p>
            <a:pPr>
              <a:spcBef>
                <a:spcPct val="50000"/>
              </a:spcBef>
            </a:pPr>
            <a:r>
              <a:rPr lang="zh-CN" altLang="en-US" sz="2200" b="1">
                <a:latin typeface="宋体" panose="02010600030101010101" pitchFamily="2" charset="-122"/>
                <a:ea typeface="宋体" panose="02010600030101010101" pitchFamily="2" charset="-122"/>
              </a:rPr>
              <a:t>质子</a:t>
            </a:r>
          </a:p>
        </p:txBody>
      </p:sp>
      <p:sp>
        <p:nvSpPr>
          <p:cNvPr id="17420" name="Text Box 12"/>
          <p:cNvSpPr txBox="1">
            <a:spLocks noChangeArrowheads="1"/>
          </p:cNvSpPr>
          <p:nvPr/>
        </p:nvSpPr>
        <p:spPr bwMode="auto">
          <a:xfrm>
            <a:off x="6044566" y="627698"/>
            <a:ext cx="2897981" cy="623248"/>
          </a:xfrm>
          <a:prstGeom prst="rect">
            <a:avLst/>
          </a:prstGeom>
          <a:noFill/>
          <a:ln w="9525">
            <a:noFill/>
            <a:miter lim="800000"/>
          </a:ln>
        </p:spPr>
        <p:txBody>
          <a:bodyPr wrap="square" lIns="68580" tIns="34290" rIns="68580" bIns="34290">
            <a:spAutoFit/>
          </a:bodyPr>
          <a:lstStyle/>
          <a:p>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个质子带</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个单位的正电荷</a:t>
            </a:r>
          </a:p>
        </p:txBody>
      </p:sp>
      <p:sp>
        <p:nvSpPr>
          <p:cNvPr id="17421" name="Text Box 13"/>
          <p:cNvSpPr txBox="1">
            <a:spLocks noChangeArrowheads="1"/>
          </p:cNvSpPr>
          <p:nvPr/>
        </p:nvSpPr>
        <p:spPr bwMode="auto">
          <a:xfrm>
            <a:off x="5973678" y="1492251"/>
            <a:ext cx="1300677" cy="346249"/>
          </a:xfrm>
          <a:prstGeom prst="rect">
            <a:avLst/>
          </a:prstGeom>
          <a:noFill/>
          <a:ln w="9525">
            <a:noFill/>
            <a:miter lim="800000"/>
          </a:ln>
        </p:spPr>
        <p:txBody>
          <a:bodyPr wrap="none" lIns="68580" tIns="34290" rIns="68580" bIns="34290">
            <a:spAutoFit/>
          </a:bodyPr>
          <a:lstStyle/>
          <a:p>
            <a:r>
              <a:rPr lang="zh-CN" altLang="en-US" b="1">
                <a:solidFill>
                  <a:srgbClr val="FF0000"/>
                </a:solidFill>
                <a:latin typeface="宋体" panose="02010600030101010101" pitchFamily="2" charset="-122"/>
                <a:ea typeface="宋体" panose="02010600030101010101" pitchFamily="2" charset="-122"/>
              </a:rPr>
              <a:t>（不带电）</a:t>
            </a:r>
          </a:p>
        </p:txBody>
      </p:sp>
      <p:sp>
        <p:nvSpPr>
          <p:cNvPr id="17422" name="Text Box 14">
            <a:hlinkClick r:id="rId5" action="ppaction://hlinksldjump"/>
          </p:cNvPr>
          <p:cNvSpPr txBox="1">
            <a:spLocks noChangeArrowheads="1"/>
          </p:cNvSpPr>
          <p:nvPr/>
        </p:nvSpPr>
        <p:spPr bwMode="auto">
          <a:xfrm>
            <a:off x="5599334" y="2371336"/>
            <a:ext cx="3162300" cy="345281"/>
          </a:xfrm>
          <a:prstGeom prst="rect">
            <a:avLst/>
          </a:prstGeom>
          <a:noFill/>
          <a:ln w="9525">
            <a:noFill/>
            <a:miter lim="800000"/>
          </a:ln>
        </p:spPr>
        <p:txBody>
          <a:bodyPr wrap="none" lIns="68580" tIns="34290" rIns="68580" bIns="34290">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个电子带</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个单位负电荷）</a:t>
            </a:r>
          </a:p>
        </p:txBody>
      </p:sp>
      <p:sp>
        <p:nvSpPr>
          <p:cNvPr id="17416" name="AutoShape 8"/>
          <p:cNvSpPr/>
          <p:nvPr/>
        </p:nvSpPr>
        <p:spPr bwMode="auto">
          <a:xfrm>
            <a:off x="5257638" y="789298"/>
            <a:ext cx="121144" cy="807923"/>
          </a:xfrm>
          <a:prstGeom prst="leftBrace">
            <a:avLst>
              <a:gd name="adj1" fmla="val 55576"/>
              <a:gd name="adj2" fmla="val 50000"/>
            </a:avLst>
          </a:prstGeom>
          <a:noFill/>
          <a:ln w="28575">
            <a:solidFill>
              <a:schemeClr val="tx1"/>
            </a:solidFill>
            <a:round/>
          </a:ln>
        </p:spPr>
        <p:txBody>
          <a:bodyPr wrap="none" lIns="68580" tIns="34290" rIns="68580" bIns="34290" anchor="ctr"/>
          <a:lstStyle/>
          <a:p>
            <a:endParaRPr lang="zh-CN" altLang="en-US" sz="2200">
              <a:latin typeface="宋体" panose="02010600030101010101" pitchFamily="2" charset="-122"/>
              <a:ea typeface="宋体" panose="02010600030101010101" pitchFamily="2" charset="-122"/>
            </a:endParaRPr>
          </a:p>
        </p:txBody>
      </p:sp>
      <p:sp>
        <p:nvSpPr>
          <p:cNvPr id="3" name="文本框 2"/>
          <p:cNvSpPr txBox="1"/>
          <p:nvPr/>
        </p:nvSpPr>
        <p:spPr>
          <a:xfrm>
            <a:off x="2719388" y="3481388"/>
            <a:ext cx="6223635" cy="714851"/>
          </a:xfrm>
          <a:prstGeom prst="rect">
            <a:avLst/>
          </a:prstGeom>
          <a:noFill/>
        </p:spPr>
        <p:txBody>
          <a:bodyPr wrap="square" lIns="68580" tIns="34290" rIns="68580" bIns="34290" rtlCol="0" anchor="t">
            <a:spAutoFit/>
          </a:bodyPr>
          <a:lstStyle/>
          <a:p>
            <a:pPr defTabSz="685800" fontAlgn="base">
              <a:lnSpc>
                <a:spcPct val="200000"/>
              </a:lnSpc>
              <a:spcBef>
                <a:spcPct val="0"/>
              </a:spcBef>
              <a:spcAft>
                <a:spcPct val="0"/>
              </a:spcAft>
            </a:pPr>
            <a:r>
              <a:rPr lang="en-US" altLang="zh-CN" sz="21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在同一个原子中，质子数</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_____________</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中子数；</a:t>
            </a:r>
            <a:endParaRPr lang="zh-CN" altLang="en-US" sz="2100"/>
          </a:p>
        </p:txBody>
      </p:sp>
      <p:sp>
        <p:nvSpPr>
          <p:cNvPr id="4" name="文本框 3"/>
          <p:cNvSpPr txBox="1"/>
          <p:nvPr/>
        </p:nvSpPr>
        <p:spPr>
          <a:xfrm>
            <a:off x="2719388" y="3089910"/>
            <a:ext cx="6473567" cy="392415"/>
          </a:xfrm>
          <a:prstGeom prst="rect">
            <a:avLst/>
          </a:prstGeom>
          <a:noFill/>
        </p:spPr>
        <p:txBody>
          <a:bodyPr wrap="none" lIns="68580" tIns="34290" rIns="68580" bIns="34290" rtlCol="0" anchor="t">
            <a:spAutoFit/>
          </a:bodyPr>
          <a:lstStyle/>
          <a:p>
            <a:r>
              <a:rPr lang="en-US" altLang="zh-CN" sz="2100">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在同一个原子中，</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核电荷数</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=_______=__________</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a:p>
        </p:txBody>
      </p:sp>
      <p:sp>
        <p:nvSpPr>
          <p:cNvPr id="6" name="文本框 5"/>
          <p:cNvSpPr txBox="1"/>
          <p:nvPr/>
        </p:nvSpPr>
        <p:spPr>
          <a:xfrm>
            <a:off x="6427946" y="3089911"/>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质子数</a:t>
            </a:r>
          </a:p>
        </p:txBody>
      </p:sp>
      <p:sp>
        <p:nvSpPr>
          <p:cNvPr id="7" name="文本框 6"/>
          <p:cNvSpPr txBox="1"/>
          <p:nvPr/>
        </p:nvSpPr>
        <p:spPr>
          <a:xfrm>
            <a:off x="7476649" y="3089911"/>
            <a:ext cx="1300677"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核外电子数</a:t>
            </a:r>
          </a:p>
        </p:txBody>
      </p:sp>
      <p:sp>
        <p:nvSpPr>
          <p:cNvPr id="9" name="矩形 8"/>
          <p:cNvSpPr/>
          <p:nvPr/>
        </p:nvSpPr>
        <p:spPr>
          <a:xfrm>
            <a:off x="6044482" y="3666007"/>
            <a:ext cx="1300677" cy="346249"/>
          </a:xfrm>
          <a:prstGeom prst="rect">
            <a:avLst/>
          </a:prstGeom>
        </p:spPr>
        <p:txBody>
          <a:bodyPr wrap="none" lIns="68580" tIns="34290" rIns="68580" bIns="34290">
            <a:spAutoFit/>
          </a:bodyPr>
          <a:lstStyle/>
          <a:p>
            <a:r>
              <a:rPr lang="zh-CN" altLang="en-US" b="1">
                <a:solidFill>
                  <a:srgbClr val="FF0000"/>
                </a:solidFill>
                <a:latin typeface="宋体" panose="02010600030101010101" pitchFamily="2" charset="-122"/>
                <a:ea typeface="宋体" panose="02010600030101010101" pitchFamily="2" charset="-122"/>
              </a:rPr>
              <a:t>不一定等于</a:t>
            </a:r>
          </a:p>
        </p:txBody>
      </p:sp>
      <p:sp>
        <p:nvSpPr>
          <p:cNvPr id="8" name="文本框 7"/>
          <p:cNvSpPr txBox="1"/>
          <p:nvPr/>
        </p:nvSpPr>
        <p:spPr>
          <a:xfrm>
            <a:off x="2719388" y="4345781"/>
            <a:ext cx="5071110" cy="391478"/>
          </a:xfrm>
          <a:prstGeom prst="rect">
            <a:avLst/>
          </a:prstGeom>
          <a:noFill/>
        </p:spPr>
        <p:txBody>
          <a:bodyPr wrap="none" lIns="68580" tIns="34290" rIns="68580" bIns="34290" rtlCol="0" anchor="t">
            <a:spAutoFit/>
          </a:bodyPr>
          <a:lstStyle/>
          <a:p>
            <a:r>
              <a:rPr lang="en-US" altLang="zh-CN" sz="2100">
                <a:solidFill>
                  <a:srgbClr val="292929"/>
                </a:solidFill>
                <a:latin typeface="宋体" panose="02010600030101010101" pitchFamily="2" charset="-122"/>
                <a:ea typeface="宋体" panose="02010600030101010101" pitchFamily="2" charset="-122"/>
                <a:cs typeface="宋体" panose="02010600030101010101" pitchFamily="2" charset="-122"/>
                <a:sym typeface="+mn-ea"/>
              </a:rPr>
              <a:t>3.</a:t>
            </a:r>
            <a:r>
              <a:rPr lang="zh-CN" altLang="en-US" sz="2100">
                <a:solidFill>
                  <a:srgbClr val="292929"/>
                </a:solidFill>
                <a:latin typeface="宋体" panose="02010600030101010101" pitchFamily="2" charset="-122"/>
                <a:ea typeface="宋体" panose="02010600030101010101" pitchFamily="2" charset="-122"/>
                <a:cs typeface="宋体" panose="02010600030101010101" pitchFamily="2" charset="-122"/>
                <a:sym typeface="+mn-ea"/>
              </a:rPr>
              <a:t>原子中不一定含有</a:t>
            </a:r>
            <a:r>
              <a:rPr lang="zh-CN" altLang="en-US" sz="2100" u="sng">
                <a:solidFill>
                  <a:srgbClr val="292929"/>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solidFill>
                  <a:srgbClr val="292929"/>
                </a:solidFill>
                <a:latin typeface="宋体" panose="02010600030101010101" pitchFamily="2" charset="-122"/>
                <a:ea typeface="宋体" panose="02010600030101010101" pitchFamily="2" charset="-122"/>
                <a:cs typeface="宋体" panose="02010600030101010101" pitchFamily="2" charset="-122"/>
                <a:sym typeface="+mn-ea"/>
              </a:rPr>
              <a:t>，如氢原子；</a:t>
            </a:r>
            <a:endParaRPr lang="zh-CN" altLang="en-US" sz="2100"/>
          </a:p>
        </p:txBody>
      </p:sp>
      <p:sp>
        <p:nvSpPr>
          <p:cNvPr id="10" name="文本框 9"/>
          <p:cNvSpPr txBox="1"/>
          <p:nvPr/>
        </p:nvSpPr>
        <p:spPr>
          <a:xfrm>
            <a:off x="5317808" y="4345782"/>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中子</a:t>
            </a:r>
          </a:p>
        </p:txBody>
      </p:sp>
    </p:spTree>
    <p:extLst>
      <p:ext uri="{BB962C8B-B14F-4D97-AF65-F5344CB8AC3E}">
        <p14:creationId xmlns:p14="http://schemas.microsoft.com/office/powerpoint/2010/main" val="4558022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6" presetClass="entr" presetSubtype="37"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outVertical)">
                                      <p:cBhvr>
                                        <p:cTn id="7" dur="500"/>
                                        <p:tgtEl>
                                          <p:spTgt spid="15"/>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12"/>
                                        </p:tgtEl>
                                        <p:attrNameLst>
                                          <p:attrName>style.visibility</p:attrName>
                                        </p:attrNameLst>
                                      </p:cBhvr>
                                      <p:to>
                                        <p:strVal val="visible"/>
                                      </p:to>
                                    </p:set>
                                    <p:animEffect transition="in" filter="blinds(horizontal)">
                                      <p:cBhvr>
                                        <p:cTn id="12" dur="500"/>
                                        <p:tgtEl>
                                          <p:spTgt spid="1741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7413"/>
                                        </p:tgtEl>
                                        <p:attrNameLst>
                                          <p:attrName>style.visibility</p:attrName>
                                        </p:attrNameLst>
                                      </p:cBhvr>
                                      <p:to>
                                        <p:strVal val="visible"/>
                                      </p:to>
                                    </p:set>
                                    <p:animEffect transition="in" filter="blinds(horizontal)">
                                      <p:cBhvr>
                                        <p:cTn id="15" dur="500"/>
                                        <p:tgtEl>
                                          <p:spTgt spid="17413"/>
                                        </p:tgtEl>
                                      </p:cBhvr>
                                    </p:animEffect>
                                  </p:childTnLst>
                                </p:cTn>
                              </p:par>
                            </p:childTnLst>
                          </p:cTn>
                        </p:par>
                      </p:childTnLst>
                    </p:cTn>
                  </p:par>
                  <p:par>
                    <p:cTn id="16" fill="hold" nodeType="clickPar">
                      <p:stCondLst>
                        <p:cond delay="indefinite"/>
                        <p:cond evt="onBegin" delay="0">
                          <p:tn val="15"/>
                        </p:cond>
                      </p:stCondLst>
                      <p:childTnLst>
                        <p:par>
                          <p:cTn id="17" fill="hold" nodeType="after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7414"/>
                                        </p:tgtEl>
                                        <p:attrNameLst>
                                          <p:attrName>style.visibility</p:attrName>
                                        </p:attrNameLst>
                                      </p:cBhvr>
                                      <p:to>
                                        <p:strVal val="visible"/>
                                      </p:to>
                                    </p:set>
                                    <p:animEffect transition="in" filter="blinds(horizontal)">
                                      <p:cBhvr>
                                        <p:cTn id="20" dur="500"/>
                                        <p:tgtEl>
                                          <p:spTgt spid="17414"/>
                                        </p:tgtEl>
                                      </p:cBhvr>
                                    </p:animEffect>
                                  </p:childTnLst>
                                </p:cTn>
                              </p:par>
                            </p:childTnLst>
                          </p:cTn>
                        </p:par>
                      </p:childTnLst>
                    </p:cTn>
                  </p:par>
                  <p:par>
                    <p:cTn id="21" fill="hold" nodeType="clickPar">
                      <p:stCondLst>
                        <p:cond delay="indefinite"/>
                        <p:cond evt="onBegin" delay="0">
                          <p:tn val="20"/>
                        </p:cond>
                      </p:stCondLst>
                      <p:childTnLst>
                        <p:par>
                          <p:cTn id="22" fill="hold" nodeType="after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7415"/>
                                        </p:tgtEl>
                                        <p:attrNameLst>
                                          <p:attrName>style.visibility</p:attrName>
                                        </p:attrNameLst>
                                      </p:cBhvr>
                                      <p:to>
                                        <p:strVal val="visible"/>
                                      </p:to>
                                    </p:set>
                                    <p:animEffect transition="in" filter="blinds(horizontal)">
                                      <p:cBhvr>
                                        <p:cTn id="25" dur="500"/>
                                        <p:tgtEl>
                                          <p:spTgt spid="17415"/>
                                        </p:tgtEl>
                                      </p:cBhvr>
                                    </p:animEffect>
                                  </p:childTnLst>
                                </p:cTn>
                              </p:par>
                            </p:childTnLst>
                          </p:cTn>
                        </p:par>
                      </p:childTnLst>
                    </p:cTn>
                  </p:par>
                  <p:par>
                    <p:cTn id="26" fill="hold" nodeType="clickPar">
                      <p:stCondLst>
                        <p:cond delay="indefinite"/>
                        <p:cond evt="onBegin" delay="0">
                          <p:tn val="25"/>
                        </p:cond>
                      </p:stCondLst>
                      <p:childTnLst>
                        <p:par>
                          <p:cTn id="27" fill="hold" nodeType="after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7416"/>
                                        </p:tgtEl>
                                        <p:attrNameLst>
                                          <p:attrName>style.visibility</p:attrName>
                                        </p:attrNameLst>
                                      </p:cBhvr>
                                      <p:to>
                                        <p:strVal val="visible"/>
                                      </p:to>
                                    </p:set>
                                    <p:animEffect transition="in" filter="blinds(horizontal)">
                                      <p:cBhvr>
                                        <p:cTn id="30" dur="500"/>
                                        <p:tgtEl>
                                          <p:spTgt spid="17416"/>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7419"/>
                                        </p:tgtEl>
                                        <p:attrNameLst>
                                          <p:attrName>style.visibility</p:attrName>
                                        </p:attrNameLst>
                                      </p:cBhvr>
                                      <p:to>
                                        <p:strVal val="visible"/>
                                      </p:to>
                                    </p:set>
                                    <p:animEffect transition="in" filter="blinds(horizontal)">
                                      <p:cBhvr>
                                        <p:cTn id="33" dur="500"/>
                                        <p:tgtEl>
                                          <p:spTgt spid="17419"/>
                                        </p:tgtEl>
                                      </p:cBhvr>
                                    </p:animEffect>
                                  </p:childTnLst>
                                </p:cTn>
                              </p:par>
                            </p:childTnLst>
                          </p:cTn>
                        </p:par>
                      </p:childTnLst>
                    </p:cTn>
                  </p:par>
                  <p:par>
                    <p:cTn id="34" fill="hold" nodeType="clickPar">
                      <p:stCondLst>
                        <p:cond delay="indefinite"/>
                        <p:cond evt="onBegin" delay="0">
                          <p:tn val="33"/>
                        </p:cond>
                      </p:stCondLst>
                      <p:childTnLst>
                        <p:par>
                          <p:cTn id="35" fill="hold" nodeType="after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7417"/>
                                        </p:tgtEl>
                                        <p:attrNameLst>
                                          <p:attrName>style.visibility</p:attrName>
                                        </p:attrNameLst>
                                      </p:cBhvr>
                                      <p:to>
                                        <p:strVal val="visible"/>
                                      </p:to>
                                    </p:set>
                                    <p:animEffect transition="in" filter="blinds(horizontal)">
                                      <p:cBhvr>
                                        <p:cTn id="38" dur="500"/>
                                        <p:tgtEl>
                                          <p:spTgt spid="17417"/>
                                        </p:tgtEl>
                                      </p:cBhvr>
                                    </p:animEffect>
                                  </p:childTnLst>
                                </p:cTn>
                              </p:par>
                            </p:childTnLst>
                          </p:cTn>
                        </p:par>
                      </p:childTnLst>
                    </p:cTn>
                  </p:par>
                  <p:par>
                    <p:cTn id="39" fill="hold" nodeType="clickPar">
                      <p:stCondLst>
                        <p:cond delay="indefinite"/>
                        <p:cond evt="onBegin" delay="0">
                          <p:tn val="38"/>
                        </p:cond>
                      </p:stCondLst>
                      <p:childTnLst>
                        <p:par>
                          <p:cTn id="40" fill="hold" nodeType="afterGroup">
                            <p:stCondLst>
                              <p:cond delay="0"/>
                            </p:stCondLst>
                            <p:childTnLst>
                              <p:par>
                                <p:cTn id="41" presetID="3" presetClass="entr" presetSubtype="5" fill="hold" grpId="0" nodeType="clickEffect">
                                  <p:stCondLst>
                                    <p:cond delay="0"/>
                                  </p:stCondLst>
                                  <p:childTnLst>
                                    <p:set>
                                      <p:cBhvr>
                                        <p:cTn id="42" dur="1" fill="hold">
                                          <p:stCondLst>
                                            <p:cond delay="0"/>
                                          </p:stCondLst>
                                        </p:cTn>
                                        <p:tgtEl>
                                          <p:spTgt spid="17420"/>
                                        </p:tgtEl>
                                        <p:attrNameLst>
                                          <p:attrName>style.visibility</p:attrName>
                                        </p:attrNameLst>
                                      </p:cBhvr>
                                      <p:to>
                                        <p:strVal val="visible"/>
                                      </p:to>
                                    </p:set>
                                    <p:animEffect transition="in" filter="blinds(vertical)">
                                      <p:cBhvr>
                                        <p:cTn id="43" dur="500"/>
                                        <p:tgtEl>
                                          <p:spTgt spid="17420"/>
                                        </p:tgtEl>
                                      </p:cBhvr>
                                    </p:animEffect>
                                  </p:childTnLst>
                                </p:cTn>
                              </p:par>
                            </p:childTnLst>
                          </p:cTn>
                        </p:par>
                      </p:childTnLst>
                    </p:cTn>
                  </p:par>
                  <p:par>
                    <p:cTn id="44" fill="hold" nodeType="clickPar">
                      <p:stCondLst>
                        <p:cond delay="indefinite"/>
                        <p:cond evt="onBegin" delay="0">
                          <p:tn val="43"/>
                        </p:cond>
                      </p:stCondLst>
                      <p:childTnLst>
                        <p:par>
                          <p:cTn id="45" fill="hold" nodeType="afterGroup">
                            <p:stCondLst>
                              <p:cond delay="0"/>
                            </p:stCondLst>
                            <p:childTnLst>
                              <p:par>
                                <p:cTn id="46" presetID="3" presetClass="entr" presetSubtype="5" fill="hold" grpId="0" nodeType="clickEffect">
                                  <p:stCondLst>
                                    <p:cond delay="0"/>
                                  </p:stCondLst>
                                  <p:childTnLst>
                                    <p:set>
                                      <p:cBhvr>
                                        <p:cTn id="47" dur="1" fill="hold">
                                          <p:stCondLst>
                                            <p:cond delay="0"/>
                                          </p:stCondLst>
                                        </p:cTn>
                                        <p:tgtEl>
                                          <p:spTgt spid="17421"/>
                                        </p:tgtEl>
                                        <p:attrNameLst>
                                          <p:attrName>style.visibility</p:attrName>
                                        </p:attrNameLst>
                                      </p:cBhvr>
                                      <p:to>
                                        <p:strVal val="visible"/>
                                      </p:to>
                                    </p:set>
                                    <p:animEffect transition="in" filter="blinds(vertical)">
                                      <p:cBhvr>
                                        <p:cTn id="48" dur="500"/>
                                        <p:tgtEl>
                                          <p:spTgt spid="17421"/>
                                        </p:tgtEl>
                                      </p:cBhvr>
                                    </p:animEffect>
                                  </p:childTnLst>
                                </p:cTn>
                              </p:par>
                            </p:childTnLst>
                          </p:cTn>
                        </p:par>
                      </p:childTnLst>
                    </p:cTn>
                  </p:par>
                  <p:par>
                    <p:cTn id="49" fill="hold" nodeType="clickPar">
                      <p:stCondLst>
                        <p:cond delay="indefinite"/>
                        <p:cond evt="onBegin" delay="0">
                          <p:tn val="48"/>
                        </p:cond>
                      </p:stCondLst>
                      <p:childTnLst>
                        <p:par>
                          <p:cTn id="50" fill="hold" nodeType="afterGroup">
                            <p:stCondLst>
                              <p:cond delay="0"/>
                            </p:stCondLst>
                            <p:childTnLst>
                              <p:par>
                                <p:cTn id="51" presetID="3" presetClass="entr" presetSubtype="5" fill="hold" grpId="0" nodeType="clickEffect">
                                  <p:stCondLst>
                                    <p:cond delay="0"/>
                                  </p:stCondLst>
                                  <p:childTnLst>
                                    <p:set>
                                      <p:cBhvr>
                                        <p:cTn id="52" dur="1" fill="hold">
                                          <p:stCondLst>
                                            <p:cond delay="0"/>
                                          </p:stCondLst>
                                        </p:cTn>
                                        <p:tgtEl>
                                          <p:spTgt spid="17422"/>
                                        </p:tgtEl>
                                        <p:attrNameLst>
                                          <p:attrName>style.visibility</p:attrName>
                                        </p:attrNameLst>
                                      </p:cBhvr>
                                      <p:to>
                                        <p:strVal val="visible"/>
                                      </p:to>
                                    </p:set>
                                    <p:animEffect transition="in" filter="blinds(vertical)">
                                      <p:cBhvr>
                                        <p:cTn id="53" dur="500"/>
                                        <p:tgtEl>
                                          <p:spTgt spid="17422"/>
                                        </p:tgtEl>
                                      </p:cBhvr>
                                    </p:animEffect>
                                  </p:childTnLst>
                                </p:cTn>
                              </p:par>
                            </p:childTnLst>
                          </p:cTn>
                        </p:par>
                      </p:childTnLst>
                    </p:cTn>
                  </p:par>
                  <p:par>
                    <p:cTn id="54" fill="hold" nodeType="clickPar">
                      <p:stCondLst>
                        <p:cond delay="indefinite"/>
                        <p:cond evt="onBegin" delay="0">
                          <p:tn val="53"/>
                        </p:cond>
                      </p:stCondLst>
                      <p:childTnLst>
                        <p:par>
                          <p:cTn id="55" fill="hold" nodeType="after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4"/>
                                        </p:tgtEl>
                                        <p:attrNameLst>
                                          <p:attrName>style.visibility</p:attrName>
                                        </p:attrNameLst>
                                      </p:cBhvr>
                                      <p:to>
                                        <p:strVal val="visible"/>
                                      </p:to>
                                    </p:set>
                                    <p:animEffect transition="in" filter="blinds(horizontal)">
                                      <p:cBhvr>
                                        <p:cTn id="58" dur="500"/>
                                        <p:tgtEl>
                                          <p:spTgt spid="4"/>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blinds(horizontal)">
                                      <p:cBhvr>
                                        <p:cTn id="61" dur="500"/>
                                        <p:tgtEl>
                                          <p:spTgt spid="3"/>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blinds(horizontal)">
                                      <p:cBhvr>
                                        <p:cTn id="64" dur="500"/>
                                        <p:tgtEl>
                                          <p:spTgt spid="8"/>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blinds(horizontal)">
                                      <p:cBhvr>
                                        <p:cTn id="67" dur="500"/>
                                        <p:tgtEl>
                                          <p:spTgt spid="11"/>
                                        </p:tgtEl>
                                      </p:cBhvr>
                                    </p:animEffect>
                                  </p:childTnLst>
                                </p:cTn>
                              </p:par>
                            </p:childTnLst>
                          </p:cTn>
                        </p:par>
                      </p:childTnLst>
                    </p:cTn>
                  </p:par>
                  <p:par>
                    <p:cTn id="68" fill="hold" nodeType="clickPar">
                      <p:stCondLst>
                        <p:cond delay="indefinite"/>
                        <p:cond evt="onBegin" delay="0">
                          <p:tn val="67"/>
                        </p:cond>
                      </p:stCondLst>
                      <p:childTnLst>
                        <p:par>
                          <p:cTn id="69" fill="hold" nodeType="afterGroup">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blinds(horizontal)">
                                      <p:cBhvr>
                                        <p:cTn id="72" dur="500"/>
                                        <p:tgtEl>
                                          <p:spTgt spid="6"/>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7"/>
                                        </p:tgtEl>
                                        <p:attrNameLst>
                                          <p:attrName>style.visibility</p:attrName>
                                        </p:attrNameLst>
                                      </p:cBhvr>
                                      <p:to>
                                        <p:strVal val="visible"/>
                                      </p:to>
                                    </p:set>
                                    <p:animEffect transition="in" filter="blinds(horizontal)">
                                      <p:cBhvr>
                                        <p:cTn id="75" dur="500"/>
                                        <p:tgtEl>
                                          <p:spTgt spid="7"/>
                                        </p:tgtEl>
                                      </p:cBhvr>
                                    </p:animEffect>
                                  </p:childTnLst>
                                </p:cTn>
                              </p:par>
                            </p:childTnLst>
                          </p:cTn>
                        </p:par>
                      </p:childTnLst>
                    </p:cTn>
                  </p:par>
                  <p:par>
                    <p:cTn id="76" fill="hold" nodeType="clickPar">
                      <p:stCondLst>
                        <p:cond delay="indefinite"/>
                        <p:cond evt="onBegin" delay="0">
                          <p:tn val="75"/>
                        </p:cond>
                      </p:stCondLst>
                      <p:childTnLst>
                        <p:par>
                          <p:cTn id="77" fill="hold" nodeType="afterGroup">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9"/>
                                        </p:tgtEl>
                                        <p:attrNameLst>
                                          <p:attrName>style.visibility</p:attrName>
                                        </p:attrNameLst>
                                      </p:cBhvr>
                                      <p:to>
                                        <p:strVal val="visible"/>
                                      </p:to>
                                    </p:set>
                                    <p:anim calcmode="lin" valueType="num">
                                      <p:cBhvr additive="base">
                                        <p:cTn id="80" dur="500" fill="hold"/>
                                        <p:tgtEl>
                                          <p:spTgt spid="9"/>
                                        </p:tgtEl>
                                        <p:attrNameLst>
                                          <p:attrName>ppt_x</p:attrName>
                                        </p:attrNameLst>
                                      </p:cBhvr>
                                      <p:tavLst>
                                        <p:tav tm="0">
                                          <p:val>
                                            <p:strVal val="#ppt_x"/>
                                          </p:val>
                                        </p:tav>
                                        <p:tav tm="100000">
                                          <p:val>
                                            <p:strVal val="#ppt_x"/>
                                          </p:val>
                                        </p:tav>
                                      </p:tavLst>
                                    </p:anim>
                                    <p:anim calcmode="lin" valueType="num">
                                      <p:cBhvr additive="base">
                                        <p:cTn id="8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82" fill="hold" nodeType="clickPar">
                      <p:stCondLst>
                        <p:cond delay="indefinite"/>
                        <p:cond evt="onBegin" delay="0">
                          <p:tn val="81"/>
                        </p:cond>
                      </p:stCondLst>
                      <p:childTnLst>
                        <p:par>
                          <p:cTn id="83" fill="hold" nodeType="afterGroup">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10"/>
                                        </p:tgtEl>
                                        <p:attrNameLst>
                                          <p:attrName>style.visibility</p:attrName>
                                        </p:attrNameLst>
                                      </p:cBhvr>
                                      <p:to>
                                        <p:strVal val="visible"/>
                                      </p:to>
                                    </p:set>
                                    <p:animEffect transition="in" filter="blinds(horizontal)">
                                      <p:cBhvr>
                                        <p:cTn id="8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7412" grpId="0"/>
      <p:bldP spid="17413" grpId="0" animBg="1"/>
      <p:bldP spid="17414" grpId="0"/>
      <p:bldP spid="17415" grpId="0"/>
      <p:bldP spid="17417" grpId="0"/>
      <p:bldP spid="17419" grpId="0"/>
      <p:bldP spid="17420" grpId="0"/>
      <p:bldP spid="17421" grpId="0"/>
      <p:bldP spid="17422" grpId="0"/>
      <p:bldP spid="17416" grpId="0" animBg="1"/>
      <p:bldP spid="3" grpId="0"/>
      <p:bldP spid="4" grpId="0"/>
      <p:bldP spid="6" grpId="0"/>
      <p:bldP spid="7" grpId="0"/>
      <p:bldP spid="9" grpId="0"/>
      <p:bldP spid="8"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474822" y="484822"/>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【典型例题】</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11" name="文本框 110"/>
          <p:cNvSpPr txBox="1"/>
          <p:nvPr/>
        </p:nvSpPr>
        <p:spPr>
          <a:xfrm>
            <a:off x="608172" y="804862"/>
            <a:ext cx="7870984" cy="2328863"/>
          </a:xfrm>
          <a:prstGeom prst="rect">
            <a:avLst/>
          </a:prstGeom>
          <a:noFill/>
          <a:ln w="9525">
            <a:noFill/>
          </a:ln>
        </p:spPr>
        <p:txBody>
          <a:bodyPr wrap="square" lIns="68580" tIns="34290" rIns="68580" bIns="34290">
            <a:spAutoFit/>
          </a:bodyPr>
          <a:lstStyle/>
          <a:p>
            <a:pPr marL="130016" indent="-130016">
              <a:lnSpc>
                <a:spcPct val="14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都江堰市模拟）下列关于原子的说法正确的是（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4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．原子能构成分子，也能构成物质</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40000"/>
              </a:lnSpc>
            </a:pP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．原子核都是由质子和中子构成的</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4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．能量高的电子运动区域离核近</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40000"/>
              </a:lnSpc>
            </a:pP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．电子带负电，中子带正电，质子不带电</a:t>
            </a:r>
            <a:endParaRPr lang="zh-CN" altLang="en-US" sz="2100">
              <a:latin typeface="宋体" panose="02010600030101010101" pitchFamily="2" charset="-122"/>
              <a:cs typeface="宋体" panose="02010600030101010101" pitchFamily="2" charset="-122"/>
            </a:endParaRPr>
          </a:p>
        </p:txBody>
      </p:sp>
      <p:sp>
        <p:nvSpPr>
          <p:cNvPr id="6" name="文本框 5"/>
          <p:cNvSpPr txBox="1"/>
          <p:nvPr/>
        </p:nvSpPr>
        <p:spPr>
          <a:xfrm>
            <a:off x="7660958" y="1004887"/>
            <a:ext cx="559594"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A</a:t>
            </a:r>
          </a:p>
        </p:txBody>
      </p:sp>
      <p:sp>
        <p:nvSpPr>
          <p:cNvPr id="7" name="文本框 6"/>
          <p:cNvSpPr txBox="1"/>
          <p:nvPr/>
        </p:nvSpPr>
        <p:spPr>
          <a:xfrm>
            <a:off x="636747" y="3133725"/>
            <a:ext cx="7870984" cy="1876425"/>
          </a:xfrm>
          <a:prstGeom prst="rect">
            <a:avLst/>
          </a:prstGeom>
          <a:noFill/>
          <a:ln w="9525">
            <a:noFill/>
          </a:ln>
        </p:spPr>
        <p:txBody>
          <a:bodyPr wrap="square" lIns="68580" tIns="34290" rIns="68580" bIns="34290">
            <a:spAutoFit/>
          </a:bodyPr>
          <a:lstStyle/>
          <a:p>
            <a:pPr marL="130016" indent="-130016">
              <a:lnSpc>
                <a:spcPct val="14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温州模拟）考古学家通过</a:t>
            </a:r>
            <a:r>
              <a:rPr lang="en-US" sz="2100">
                <a:latin typeface="宋体" panose="02010600030101010101" pitchFamily="2" charset="-122"/>
                <a:ea typeface="宋体" panose="02010600030101010101" pitchFamily="2" charset="-122"/>
                <a:cs typeface="宋体" panose="02010600030101010101" pitchFamily="2" charset="-122"/>
              </a:rPr>
              <a:t>C</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14</a:t>
            </a:r>
            <a:r>
              <a:rPr lang="zh-CN" altLang="en-US" sz="2100">
                <a:latin typeface="宋体" panose="02010600030101010101" pitchFamily="2" charset="-122"/>
                <a:ea typeface="宋体" panose="02010600030101010101" pitchFamily="2" charset="-122"/>
                <a:cs typeface="宋体" panose="02010600030101010101" pitchFamily="2" charset="-122"/>
              </a:rPr>
              <a:t>测定法将我省宁波地区的文明发展史推到距今</a:t>
            </a:r>
            <a:r>
              <a:rPr lang="en-US" sz="2100">
                <a:latin typeface="宋体" panose="02010600030101010101" pitchFamily="2" charset="-122"/>
                <a:ea typeface="宋体" panose="02010600030101010101" pitchFamily="2" charset="-122"/>
                <a:cs typeface="宋体" panose="02010600030101010101" pitchFamily="2" charset="-122"/>
              </a:rPr>
              <a:t>8000</a:t>
            </a:r>
            <a:r>
              <a:rPr lang="zh-CN" altLang="en-US" sz="2100">
                <a:latin typeface="宋体" panose="02010600030101010101" pitchFamily="2" charset="-122"/>
                <a:ea typeface="宋体" panose="02010600030101010101" pitchFamily="2" charset="-122"/>
                <a:cs typeface="宋体" panose="02010600030101010101" pitchFamily="2" charset="-122"/>
              </a:rPr>
              <a:t>多年前。</a:t>
            </a:r>
            <a:r>
              <a:rPr lang="en-US" sz="2100">
                <a:latin typeface="宋体" panose="02010600030101010101" pitchFamily="2" charset="-122"/>
                <a:ea typeface="宋体" panose="02010600030101010101" pitchFamily="2" charset="-122"/>
                <a:cs typeface="宋体" panose="02010600030101010101" pitchFamily="2" charset="-122"/>
              </a:rPr>
              <a:t>C</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14</a:t>
            </a:r>
            <a:r>
              <a:rPr lang="zh-CN" altLang="en-US" sz="2100">
                <a:latin typeface="宋体" panose="02010600030101010101" pitchFamily="2" charset="-122"/>
                <a:ea typeface="宋体" panose="02010600030101010101" pitchFamily="2" charset="-122"/>
                <a:cs typeface="宋体" panose="02010600030101010101" pitchFamily="2" charset="-122"/>
              </a:rPr>
              <a:t>原子的核电荷数为</a:t>
            </a:r>
            <a:r>
              <a:rPr lang="en-US" sz="2100">
                <a:latin typeface="宋体" panose="02010600030101010101" pitchFamily="2" charset="-122"/>
                <a:ea typeface="宋体" panose="02010600030101010101" pitchFamily="2" charset="-122"/>
                <a:cs typeface="宋体" panose="02010600030101010101" pitchFamily="2" charset="-122"/>
              </a:rPr>
              <a:t>6</a:t>
            </a:r>
            <a:r>
              <a:rPr lang="zh-CN" altLang="en-US" sz="2100">
                <a:latin typeface="宋体" panose="02010600030101010101" pitchFamily="2" charset="-122"/>
                <a:ea typeface="宋体" panose="02010600030101010101" pitchFamily="2" charset="-122"/>
                <a:cs typeface="宋体" panose="02010600030101010101" pitchFamily="2" charset="-122"/>
              </a:rPr>
              <a:t>．相对原子质量为</a:t>
            </a:r>
            <a:r>
              <a:rPr lang="en-US" sz="2100">
                <a:latin typeface="宋体" panose="02010600030101010101" pitchFamily="2" charset="-122"/>
                <a:ea typeface="宋体" panose="02010600030101010101" pitchFamily="2" charset="-122"/>
                <a:cs typeface="宋体" panose="02010600030101010101" pitchFamily="2" charset="-122"/>
              </a:rPr>
              <a:t>14</a:t>
            </a:r>
            <a:r>
              <a:rPr lang="zh-CN" altLang="en-US" sz="2100">
                <a:latin typeface="宋体" panose="02010600030101010101" pitchFamily="2" charset="-122"/>
                <a:ea typeface="宋体" panose="02010600030101010101" pitchFamily="2" charset="-122"/>
                <a:cs typeface="宋体" panose="02010600030101010101" pitchFamily="2" charset="-122"/>
              </a:rPr>
              <a:t>，则该原子核外电子数为（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4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6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8	      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14	   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a:t>
            </a:r>
            <a:endParaRPr lang="zh-CN" altLang="en-US" sz="2100">
              <a:latin typeface="宋体" panose="02010600030101010101" pitchFamily="2" charset="-122"/>
              <a:cs typeface="宋体" panose="02010600030101010101" pitchFamily="2" charset="-122"/>
            </a:endParaRPr>
          </a:p>
        </p:txBody>
      </p:sp>
      <p:sp>
        <p:nvSpPr>
          <p:cNvPr id="8" name="文本框 7"/>
          <p:cNvSpPr txBox="1"/>
          <p:nvPr/>
        </p:nvSpPr>
        <p:spPr>
          <a:xfrm>
            <a:off x="6686550" y="4100512"/>
            <a:ext cx="559594"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A</a:t>
            </a:r>
          </a:p>
        </p:txBody>
      </p:sp>
    </p:spTree>
    <p:extLst>
      <p:ext uri="{BB962C8B-B14F-4D97-AF65-F5344CB8AC3E}">
        <p14:creationId xmlns:p14="http://schemas.microsoft.com/office/powerpoint/2010/main" val="6124186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5" name="文本框 4"/>
          <p:cNvSpPr txBox="1"/>
          <p:nvPr/>
        </p:nvSpPr>
        <p:spPr>
          <a:xfrm>
            <a:off x="410528" y="490061"/>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【典型例题】</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0" name="文本框 99"/>
          <p:cNvSpPr txBox="1"/>
          <p:nvPr/>
        </p:nvSpPr>
        <p:spPr>
          <a:xfrm>
            <a:off x="546259" y="824866"/>
            <a:ext cx="7984331" cy="1522571"/>
          </a:xfrm>
          <a:prstGeom prst="rect">
            <a:avLst/>
          </a:prstGeom>
          <a:noFill/>
          <a:ln w="9525">
            <a:noFill/>
          </a:ln>
        </p:spPr>
        <p:txBody>
          <a:bodyPr wrap="square" lIns="68580" tIns="34290" rIns="68580" bIns="34290">
            <a:spAutoFit/>
          </a:bodyPr>
          <a:lstStyle/>
          <a:p>
            <a:pPr marL="130016"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用  </a:t>
            </a:r>
            <a:r>
              <a:rPr lang="en-US" sz="2100">
                <a:latin typeface="宋体" panose="02010600030101010101" pitchFamily="2" charset="-122"/>
                <a:ea typeface="宋体" panose="02010600030101010101" pitchFamily="2" charset="-122"/>
                <a:cs typeface="宋体" panose="02010600030101010101" pitchFamily="2" charset="-122"/>
                <a:sym typeface="+mn-ea"/>
              </a:rPr>
              <a:t>H</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表示原子核内有</a:t>
            </a:r>
            <a:r>
              <a:rPr lang="en-US" sz="2100">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个质子和</a:t>
            </a:r>
            <a:r>
              <a:rPr lang="en-US" sz="2100">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个中子的氢原子（图</a:t>
            </a:r>
            <a:r>
              <a:rPr lang="en-US" sz="2100">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），下列说法错误的是（　　）</a:t>
            </a:r>
            <a:endParaRPr lang="zh-CN" altLang="en-US" sz="2100">
              <a:latin typeface="宋体" panose="02010600030101010101" pitchFamily="2" charset="-122"/>
              <a:ea typeface="宋体" pitchFamily="2" charset="-122"/>
              <a:cs typeface="宋体" panose="02010600030101010101" pitchFamily="2" charset="-122"/>
            </a:endParaRPr>
          </a:p>
          <a:p>
            <a:pPr marL="130016" indent="-130016">
              <a:lnSpc>
                <a:spcPct val="150000"/>
              </a:lnSpc>
            </a:pPr>
            <a:endParaRPr lang="zh-CN" altLang="en-US" sz="2100">
              <a:latin typeface="宋体" panose="02010600030101010101" pitchFamily="2" charset="-122"/>
              <a:ea typeface="宋体" pitchFamily="2" charset="-122"/>
              <a:cs typeface="宋体" panose="02010600030101010101" pitchFamily="2" charset="-122"/>
            </a:endParaRPr>
          </a:p>
        </p:txBody>
      </p:sp>
      <p:pic>
        <p:nvPicPr>
          <p:cNvPr id="9" name="图片 8"/>
          <p:cNvPicPr/>
          <p:nvPr/>
        </p:nvPicPr>
        <p:blipFill>
          <a:blip r:embed="rId2"/>
          <a:stretch>
            <a:fillRect/>
          </a:stretch>
        </p:blipFill>
        <p:spPr>
          <a:xfrm>
            <a:off x="1260634" y="993934"/>
            <a:ext cx="116681" cy="273844"/>
          </a:xfrm>
          <a:prstGeom prst="rect">
            <a:avLst/>
          </a:prstGeom>
          <a:noFill/>
          <a:ln w="9525">
            <a:noFill/>
          </a:ln>
        </p:spPr>
      </p:pic>
      <p:pic>
        <p:nvPicPr>
          <p:cNvPr id="10" name="图片 9"/>
          <p:cNvPicPr/>
          <p:nvPr/>
        </p:nvPicPr>
        <p:blipFill>
          <a:blip r:embed="rId3"/>
          <a:stretch>
            <a:fillRect/>
          </a:stretch>
        </p:blipFill>
        <p:spPr>
          <a:xfrm>
            <a:off x="3269456" y="1897856"/>
            <a:ext cx="5364480" cy="1394460"/>
          </a:xfrm>
          <a:prstGeom prst="rect">
            <a:avLst/>
          </a:prstGeom>
          <a:noFill/>
          <a:ln w="9525">
            <a:noFill/>
          </a:ln>
        </p:spPr>
      </p:pic>
      <p:sp>
        <p:nvSpPr>
          <p:cNvPr id="102" name="文本框 101"/>
          <p:cNvSpPr txBox="1"/>
          <p:nvPr/>
        </p:nvSpPr>
        <p:spPr>
          <a:xfrm>
            <a:off x="546259" y="1995964"/>
            <a:ext cx="2336006" cy="2492990"/>
          </a:xfrm>
          <a:prstGeom prst="rect">
            <a:avLst/>
          </a:prstGeom>
          <a:noFill/>
          <a:ln w="9525">
            <a:noFill/>
          </a:ln>
        </p:spPr>
        <p:txBody>
          <a:bodyPr wrap="square" lIns="68580" tIns="34290" rIns="68580" bIns="34290">
            <a:spAutoFit/>
          </a:bodyPr>
          <a:lstStyle/>
          <a:p>
            <a:pPr indent="130016">
              <a:lnSpc>
                <a:spcPct val="150000"/>
              </a:lnSpc>
            </a:pPr>
            <a:r>
              <a:rPr lang="en-US" sz="2100">
                <a:latin typeface="Times New Roman" panose="02020603050405020304" charset="0"/>
                <a:ea typeface="宋体" panose="02010600030101010101" pitchFamily="2" charset="-122"/>
                <a:cs typeface="Times New Roman" panose="02020603050405020304" charset="0"/>
              </a:rPr>
              <a:t>A</a:t>
            </a:r>
            <a:r>
              <a:rPr lang="zh-CN" altLang="en-US" sz="2100">
                <a:latin typeface="Times New Roman" panose="02020603050405020304" charset="0"/>
                <a:ea typeface="宋体" panose="02010600030101010101" pitchFamily="2" charset="-122"/>
              </a:rPr>
              <a:t>． </a:t>
            </a:r>
            <a:r>
              <a:rPr lang="en-US" sz="2100">
                <a:latin typeface="Times New Roman" panose="02020603050405020304" charset="0"/>
                <a:ea typeface="宋体" panose="02010600030101010101" pitchFamily="2" charset="-122"/>
                <a:cs typeface="Times New Roman" panose="02020603050405020304" charset="0"/>
                <a:sym typeface="+mn-ea"/>
              </a:rPr>
              <a:t>H</a:t>
            </a:r>
            <a:r>
              <a:rPr lang="zh-CN" altLang="en-US" sz="2100">
                <a:latin typeface="Times New Roman" panose="02020603050405020304" charset="0"/>
                <a:ea typeface="宋体" panose="02010600030101010101" pitchFamily="2" charset="-122"/>
                <a:sym typeface="+mn-ea"/>
              </a:rPr>
              <a:t>、  </a:t>
            </a:r>
            <a:r>
              <a:rPr lang="en-US" sz="2100">
                <a:latin typeface="Times New Roman" panose="02020603050405020304" charset="0"/>
                <a:ea typeface="宋体" panose="02010600030101010101" pitchFamily="2" charset="-122"/>
                <a:cs typeface="Times New Roman" panose="02020603050405020304" charset="0"/>
                <a:sym typeface="+mn-ea"/>
              </a:rPr>
              <a:t>H</a:t>
            </a:r>
            <a:r>
              <a:rPr lang="zh-CN" altLang="en-US" sz="2100">
                <a:latin typeface="Times New Roman" panose="02020603050405020304" charset="0"/>
                <a:ea typeface="宋体" panose="02010600030101010101" pitchFamily="2" charset="-122"/>
                <a:sym typeface="+mn-ea"/>
              </a:rPr>
              <a:t>、  </a:t>
            </a:r>
            <a:r>
              <a:rPr lang="en-US" sz="2100">
                <a:latin typeface="Times New Roman" panose="02020603050405020304" charset="0"/>
                <a:ea typeface="宋体" panose="02010600030101010101" pitchFamily="2" charset="-122"/>
                <a:cs typeface="Times New Roman" panose="02020603050405020304" charset="0"/>
                <a:sym typeface="+mn-ea"/>
              </a:rPr>
              <a:t>H</a:t>
            </a:r>
            <a:r>
              <a:rPr lang="zh-CN" altLang="en-US" sz="2100">
                <a:latin typeface="Times New Roman" panose="02020603050405020304" charset="0"/>
                <a:ea typeface="宋体" panose="02010600030101010101" pitchFamily="2" charset="-122"/>
                <a:sym typeface="+mn-ea"/>
              </a:rPr>
              <a:t>均属于氢元素</a:t>
            </a:r>
            <a:r>
              <a:rPr lang="en-US" sz="2100">
                <a:latin typeface="Calibri"/>
                <a:ea typeface="宋体" panose="02010600030101010101" pitchFamily="2" charset="-122"/>
                <a:cs typeface="Times New Roman" panose="02020603050405020304" charset="0"/>
                <a:sym typeface="+mn-ea"/>
              </a:rPr>
              <a:t>	</a:t>
            </a:r>
            <a:endParaRPr lang="en-US" sz="2100">
              <a:latin typeface="Times New Roman"/>
              <a:ea typeface="宋体" pitchFamily="2" charset="-122"/>
              <a:cs typeface="Times New Roman" panose="02020603050405020304"/>
              <a:sym typeface="+mn-ea"/>
            </a:endParaRPr>
          </a:p>
          <a:p>
            <a:pPr indent="130016">
              <a:lnSpc>
                <a:spcPct val="150000"/>
              </a:lnSpc>
            </a:pPr>
            <a:r>
              <a:rPr lang="en-US" sz="2100">
                <a:latin typeface="Times New Roman" panose="02020603050405020304" charset="0"/>
                <a:ea typeface="宋体" panose="02010600030101010101" pitchFamily="2" charset="-122"/>
                <a:cs typeface="Times New Roman" panose="02020603050405020304" charset="0"/>
                <a:sym typeface="+mn-ea"/>
              </a:rPr>
              <a:t>B</a:t>
            </a:r>
            <a:r>
              <a:rPr lang="zh-CN" altLang="en-US" sz="2100">
                <a:latin typeface="Times New Roman" panose="02020603050405020304" charset="0"/>
                <a:ea typeface="宋体" panose="02010600030101010101" pitchFamily="2" charset="-122"/>
                <a:sym typeface="+mn-ea"/>
              </a:rPr>
              <a:t>． </a:t>
            </a:r>
            <a:r>
              <a:rPr lang="en-US" sz="2100">
                <a:latin typeface="Times New Roman" panose="02020603050405020304" charset="0"/>
                <a:ea typeface="宋体" panose="02010600030101010101" pitchFamily="2" charset="-122"/>
                <a:cs typeface="Times New Roman" panose="02020603050405020304" charset="0"/>
                <a:sym typeface="+mn-ea"/>
              </a:rPr>
              <a:t>H</a:t>
            </a:r>
            <a:r>
              <a:rPr lang="zh-CN" altLang="en-US" sz="2100">
                <a:latin typeface="Times New Roman" panose="02020603050405020304" charset="0"/>
                <a:ea typeface="宋体" panose="02010600030101010101" pitchFamily="2" charset="-122"/>
                <a:sym typeface="+mn-ea"/>
              </a:rPr>
              <a:t>、  </a:t>
            </a:r>
            <a:r>
              <a:rPr lang="en-US" sz="2100">
                <a:latin typeface="Times New Roman" panose="02020603050405020304" charset="0"/>
                <a:ea typeface="宋体" panose="02010600030101010101" pitchFamily="2" charset="-122"/>
                <a:cs typeface="Times New Roman" panose="02020603050405020304" charset="0"/>
                <a:sym typeface="+mn-ea"/>
              </a:rPr>
              <a:t>H</a:t>
            </a:r>
            <a:r>
              <a:rPr lang="zh-CN" altLang="en-US" sz="2100">
                <a:latin typeface="Times New Roman" panose="02020603050405020304" charset="0"/>
                <a:ea typeface="宋体" panose="02010600030101010101" pitchFamily="2" charset="-122"/>
                <a:sym typeface="+mn-ea"/>
              </a:rPr>
              <a:t>、  </a:t>
            </a:r>
            <a:r>
              <a:rPr lang="en-US" sz="2100">
                <a:latin typeface="Times New Roman" panose="02020603050405020304" charset="0"/>
                <a:ea typeface="宋体" panose="02010600030101010101" pitchFamily="2" charset="-122"/>
                <a:cs typeface="Times New Roman" panose="02020603050405020304" charset="0"/>
                <a:sym typeface="+mn-ea"/>
              </a:rPr>
              <a:t>H</a:t>
            </a:r>
            <a:r>
              <a:rPr lang="zh-CN" altLang="en-US" sz="2100">
                <a:latin typeface="Times New Roman" panose="02020603050405020304" charset="0"/>
                <a:ea typeface="宋体" panose="02010600030101010101" pitchFamily="2" charset="-122"/>
                <a:sym typeface="+mn-ea"/>
              </a:rPr>
              <a:t>的核外电子数均为</a:t>
            </a:r>
            <a:r>
              <a:rPr lang="en-US" sz="2100">
                <a:latin typeface="Times New Roman" panose="02020603050405020304" charset="0"/>
                <a:ea typeface="宋体" panose="02010600030101010101" pitchFamily="2" charset="-122"/>
                <a:sym typeface="+mn-ea"/>
              </a:rPr>
              <a:t>1</a:t>
            </a:r>
            <a:r>
              <a:rPr lang="en-US" sz="2100">
                <a:latin typeface="Calibri"/>
                <a:ea typeface="宋体" panose="02010600030101010101" pitchFamily="2" charset="-122"/>
                <a:cs typeface="Times New Roman" panose="02020603050405020304" charset="0"/>
                <a:sym typeface="+mn-ea"/>
              </a:rPr>
              <a:t>	</a:t>
            </a:r>
            <a:endParaRPr lang="zh-CN" altLang="en-US" sz="2100"/>
          </a:p>
        </p:txBody>
      </p:sp>
      <p:pic>
        <p:nvPicPr>
          <p:cNvPr id="11" name="图片 10"/>
          <p:cNvPicPr/>
          <p:nvPr/>
        </p:nvPicPr>
        <p:blipFill>
          <a:blip r:embed="rId4"/>
          <a:stretch>
            <a:fillRect/>
          </a:stretch>
        </p:blipFill>
        <p:spPr>
          <a:xfrm>
            <a:off x="1083469" y="2175034"/>
            <a:ext cx="177165" cy="289560"/>
          </a:xfrm>
          <a:prstGeom prst="rect">
            <a:avLst/>
          </a:prstGeom>
          <a:noFill/>
          <a:ln w="9525">
            <a:noFill/>
          </a:ln>
        </p:spPr>
      </p:pic>
      <p:pic>
        <p:nvPicPr>
          <p:cNvPr id="12" name="图片 11"/>
          <p:cNvPicPr/>
          <p:nvPr/>
        </p:nvPicPr>
        <p:blipFill>
          <a:blip r:embed="rId5"/>
          <a:stretch>
            <a:fillRect/>
          </a:stretch>
        </p:blipFill>
        <p:spPr>
          <a:xfrm>
            <a:off x="1691640" y="2175034"/>
            <a:ext cx="177165" cy="289560"/>
          </a:xfrm>
          <a:prstGeom prst="rect">
            <a:avLst/>
          </a:prstGeom>
          <a:noFill/>
          <a:ln w="9525">
            <a:noFill/>
          </a:ln>
        </p:spPr>
      </p:pic>
      <p:pic>
        <p:nvPicPr>
          <p:cNvPr id="13" name="图片 12"/>
          <p:cNvPicPr/>
          <p:nvPr/>
        </p:nvPicPr>
        <p:blipFill>
          <a:blip r:embed="rId6"/>
          <a:stretch>
            <a:fillRect/>
          </a:stretch>
        </p:blipFill>
        <p:spPr>
          <a:xfrm>
            <a:off x="2286953" y="2175034"/>
            <a:ext cx="177165" cy="289560"/>
          </a:xfrm>
          <a:prstGeom prst="rect">
            <a:avLst/>
          </a:prstGeom>
          <a:noFill/>
          <a:ln w="9525">
            <a:noFill/>
          </a:ln>
        </p:spPr>
      </p:pic>
      <p:pic>
        <p:nvPicPr>
          <p:cNvPr id="14" name="图片 13"/>
          <p:cNvPicPr/>
          <p:nvPr/>
        </p:nvPicPr>
        <p:blipFill>
          <a:blip r:embed="rId4"/>
          <a:stretch>
            <a:fillRect/>
          </a:stretch>
        </p:blipFill>
        <p:spPr>
          <a:xfrm>
            <a:off x="906304" y="3106579"/>
            <a:ext cx="177165" cy="289560"/>
          </a:xfrm>
          <a:prstGeom prst="rect">
            <a:avLst/>
          </a:prstGeom>
          <a:noFill/>
          <a:ln w="9525">
            <a:noFill/>
          </a:ln>
        </p:spPr>
      </p:pic>
      <p:pic>
        <p:nvPicPr>
          <p:cNvPr id="16" name="图片 15"/>
          <p:cNvPicPr/>
          <p:nvPr/>
        </p:nvPicPr>
        <p:blipFill>
          <a:blip r:embed="rId5"/>
          <a:stretch>
            <a:fillRect/>
          </a:stretch>
        </p:blipFill>
        <p:spPr>
          <a:xfrm>
            <a:off x="1514475" y="3106579"/>
            <a:ext cx="177165" cy="289560"/>
          </a:xfrm>
          <a:prstGeom prst="rect">
            <a:avLst/>
          </a:prstGeom>
          <a:noFill/>
          <a:ln w="9525">
            <a:noFill/>
          </a:ln>
        </p:spPr>
      </p:pic>
      <p:pic>
        <p:nvPicPr>
          <p:cNvPr id="17" name="图片 16"/>
          <p:cNvPicPr/>
          <p:nvPr/>
        </p:nvPicPr>
        <p:blipFill>
          <a:blip r:embed="rId6"/>
          <a:stretch>
            <a:fillRect/>
          </a:stretch>
        </p:blipFill>
        <p:spPr>
          <a:xfrm>
            <a:off x="2094071" y="3106579"/>
            <a:ext cx="177165" cy="289560"/>
          </a:xfrm>
          <a:prstGeom prst="rect">
            <a:avLst/>
          </a:prstGeom>
          <a:noFill/>
          <a:ln w="9525">
            <a:noFill/>
          </a:ln>
        </p:spPr>
      </p:pic>
      <p:sp>
        <p:nvSpPr>
          <p:cNvPr id="108" name="文本框 107"/>
          <p:cNvSpPr txBox="1"/>
          <p:nvPr/>
        </p:nvSpPr>
        <p:spPr>
          <a:xfrm>
            <a:off x="410528" y="4003358"/>
            <a:ext cx="6176010" cy="1523494"/>
          </a:xfrm>
          <a:prstGeom prst="rect">
            <a:avLst/>
          </a:prstGeom>
          <a:noFill/>
          <a:ln w="9525">
            <a:noFill/>
          </a:ln>
        </p:spPr>
        <p:txBody>
          <a:bodyPr wrap="square" lIns="68580" tIns="34290" rIns="68580" bIns="34290">
            <a:spAutoFit/>
          </a:bodyPr>
          <a:lstStyle/>
          <a:p>
            <a:pPr indent="130016">
              <a:lnSpc>
                <a:spcPct val="150000"/>
              </a:lnSpc>
            </a:pPr>
            <a:r>
              <a:rPr lang="en-US" sz="2100">
                <a:latin typeface="Times New Roman" panose="02020603050405020304" charset="0"/>
                <a:ea typeface="宋体" panose="02010600030101010101" pitchFamily="2" charset="-122"/>
                <a:cs typeface="Times New Roman" panose="02020603050405020304" charset="0"/>
              </a:rPr>
              <a:t>C</a:t>
            </a:r>
            <a:r>
              <a:rPr lang="zh-CN" altLang="en-US" sz="2100">
                <a:latin typeface="Times New Roman" panose="02020603050405020304" charset="0"/>
                <a:ea typeface="宋体" panose="02010600030101010101" pitchFamily="2" charset="-122"/>
              </a:rPr>
              <a:t>．原子核内不一定都有中子</a:t>
            </a:r>
            <a:r>
              <a:rPr lang="en-US" sz="2100">
                <a:latin typeface="Calibri"/>
                <a:ea typeface="宋体" panose="02010600030101010101" pitchFamily="2" charset="-122"/>
                <a:cs typeface="Times New Roman" panose="02020603050405020304" charset="0"/>
              </a:rPr>
              <a:t>	</a:t>
            </a:r>
            <a:endParaRPr lang="en-US" sz="2100">
              <a:latin typeface="Times New Roman"/>
              <a:ea typeface="宋体" pitchFamily="2" charset="-122"/>
              <a:cs typeface="Times New Roman" panose="02020603050405020304"/>
            </a:endParaRPr>
          </a:p>
          <a:p>
            <a:pPr indent="130016">
              <a:lnSpc>
                <a:spcPct val="150000"/>
              </a:lnSpc>
            </a:pPr>
            <a:r>
              <a:rPr lang="en-US" sz="2100">
                <a:latin typeface="Times New Roman" panose="02020603050405020304" charset="0"/>
                <a:ea typeface="宋体" panose="02010600030101010101" pitchFamily="2" charset="-122"/>
                <a:cs typeface="Times New Roman" panose="02020603050405020304" charset="0"/>
              </a:rPr>
              <a:t>  D</a:t>
            </a:r>
            <a:r>
              <a:rPr lang="zh-CN" altLang="en-US" sz="2100">
                <a:latin typeface="Times New Roman" panose="02020603050405020304" charset="0"/>
                <a:ea typeface="宋体" panose="02010600030101010101" pitchFamily="2" charset="-122"/>
              </a:rPr>
              <a:t>．图</a:t>
            </a:r>
            <a:r>
              <a:rPr lang="en-US" sz="2100">
                <a:latin typeface="Times New Roman" panose="02020603050405020304" charset="0"/>
                <a:ea typeface="宋体" panose="02010600030101010101" pitchFamily="2" charset="-122"/>
              </a:rPr>
              <a:t>2</a:t>
            </a:r>
            <a:r>
              <a:rPr lang="zh-CN" altLang="en-US" sz="2100">
                <a:latin typeface="Times New Roman" panose="02020603050405020304" charset="0"/>
                <a:ea typeface="宋体" panose="02010600030101010101" pitchFamily="2" charset="-122"/>
              </a:rPr>
              <a:t>所示模型能正确表示  </a:t>
            </a:r>
            <a:r>
              <a:rPr lang="en-US" sz="2100">
                <a:latin typeface="Times New Roman" panose="02020603050405020304" charset="0"/>
                <a:ea typeface="宋体" panose="02010600030101010101" pitchFamily="2" charset="-122"/>
                <a:cs typeface="Times New Roman" panose="02020603050405020304" charset="0"/>
                <a:sym typeface="+mn-ea"/>
              </a:rPr>
              <a:t>H</a:t>
            </a:r>
            <a:r>
              <a:rPr lang="zh-CN" altLang="en-US" sz="2100">
                <a:latin typeface="Times New Roman" panose="02020603050405020304" charset="0"/>
                <a:ea typeface="宋体" panose="02010600030101010101" pitchFamily="2" charset="-122"/>
                <a:sym typeface="+mn-ea"/>
              </a:rPr>
              <a:t>原子结构的是模型</a:t>
            </a:r>
            <a:r>
              <a:rPr lang="en-US" sz="2100">
                <a:latin typeface="Times New Roman" panose="02020603050405020304" charset="0"/>
                <a:ea typeface="宋体" panose="02010600030101010101" pitchFamily="2" charset="-122"/>
                <a:sym typeface="+mn-ea"/>
              </a:rPr>
              <a:t>B</a:t>
            </a:r>
            <a:endParaRPr lang="zh-CN" altLang="en-US" sz="2100"/>
          </a:p>
        </p:txBody>
      </p:sp>
      <p:pic>
        <p:nvPicPr>
          <p:cNvPr id="18" name="图片 17"/>
          <p:cNvPicPr/>
          <p:nvPr/>
        </p:nvPicPr>
        <p:blipFill>
          <a:blip r:embed="rId6"/>
          <a:stretch>
            <a:fillRect/>
          </a:stretch>
        </p:blipFill>
        <p:spPr>
          <a:xfrm>
            <a:off x="3821906" y="4624388"/>
            <a:ext cx="177165" cy="289560"/>
          </a:xfrm>
          <a:prstGeom prst="rect">
            <a:avLst/>
          </a:prstGeom>
          <a:noFill/>
          <a:ln w="9525">
            <a:noFill/>
          </a:ln>
        </p:spPr>
      </p:pic>
      <p:sp>
        <p:nvSpPr>
          <p:cNvPr id="19" name="文本框 18"/>
          <p:cNvSpPr txBox="1"/>
          <p:nvPr/>
        </p:nvSpPr>
        <p:spPr>
          <a:xfrm>
            <a:off x="2709863" y="1390174"/>
            <a:ext cx="559594"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D</a:t>
            </a:r>
          </a:p>
        </p:txBody>
      </p:sp>
    </p:spTree>
    <p:extLst>
      <p:ext uri="{BB962C8B-B14F-4D97-AF65-F5344CB8AC3E}">
        <p14:creationId xmlns:p14="http://schemas.microsoft.com/office/powerpoint/2010/main" val="21559542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293847" y="517683"/>
            <a:ext cx="53030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考点三：核外电子的排布</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7174" name="文本框 7173"/>
          <p:cNvSpPr txBox="1"/>
          <p:nvPr/>
        </p:nvSpPr>
        <p:spPr>
          <a:xfrm>
            <a:off x="388470" y="1016891"/>
            <a:ext cx="3233473" cy="391478"/>
          </a:xfrm>
          <a:prstGeom prst="rect">
            <a:avLst/>
          </a:prstGeom>
          <a:noFill/>
          <a:ln w="9525">
            <a:noFill/>
          </a:ln>
          <a:effectLst>
            <a:outerShdw dist="35921" dir="2699999" algn="ctr" rotWithShape="0">
              <a:schemeClr val="bg2"/>
            </a:outerShdw>
          </a:effectLst>
        </p:spPr>
        <p:txBody>
          <a:bodyPr lIns="68580" tIns="34290" rIns="68580" bIns="34290">
            <a:spAutoFit/>
          </a:bodyPr>
          <a:lstStyle/>
          <a:p>
            <a:pPr>
              <a:spcBef>
                <a:spcPct val="50000"/>
              </a:spcBef>
            </a:pPr>
            <a:r>
              <a:rPr lang="en-US" altLang="zh-CN" sz="2100" b="1" noProof="1">
                <a:latin typeface="宋体" panose="02010600030101010101" pitchFamily="2" charset="-122"/>
                <a:ea typeface="宋体" panose="02010600030101010101" pitchFamily="2" charset="-122"/>
              </a:rPr>
              <a:t>1.</a:t>
            </a:r>
            <a:r>
              <a:rPr lang="zh-CN" altLang="en-US" sz="2100" b="1" noProof="1">
                <a:latin typeface="宋体" panose="02010600030101010101" pitchFamily="2" charset="-122"/>
                <a:ea typeface="宋体" panose="02010600030101010101" pitchFamily="2" charset="-122"/>
              </a:rPr>
              <a:t>核外电子的排布规律：</a:t>
            </a:r>
          </a:p>
        </p:txBody>
      </p:sp>
      <p:sp>
        <p:nvSpPr>
          <p:cNvPr id="5" name="文本框 4"/>
          <p:cNvSpPr txBox="1"/>
          <p:nvPr/>
        </p:nvSpPr>
        <p:spPr>
          <a:xfrm>
            <a:off x="293847" y="1515427"/>
            <a:ext cx="4346383" cy="392415"/>
          </a:xfrm>
          <a:prstGeom prst="rect">
            <a:avLst/>
          </a:prstGeom>
          <a:noFill/>
        </p:spPr>
        <p:txBody>
          <a:bodyPr wrap="none" lIns="68580" tIns="34290" rIns="68580" bIns="34290" rtlCol="0" anchor="t">
            <a:spAutoFit/>
          </a:bodyPr>
          <a:lstStyle/>
          <a:p>
            <a:pPr>
              <a:spcBef>
                <a:spcPct val="50000"/>
              </a:spcBef>
            </a:pPr>
            <a:r>
              <a:rPr lang="zh-CN" altLang="en-US" sz="2100" b="1">
                <a:latin typeface="宋体" panose="02010600030101010101" pitchFamily="2" charset="-122"/>
                <a:ea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sym typeface="+mn-ea"/>
              </a:rPr>
              <a:t>1</a:t>
            </a:r>
            <a:r>
              <a:rPr lang="zh-CN" altLang="en-US" sz="2100" b="1">
                <a:latin typeface="宋体" panose="02010600030101010101" pitchFamily="2" charset="-122"/>
                <a:ea typeface="宋体" panose="02010600030101010101" pitchFamily="2" charset="-122"/>
                <a:sym typeface="+mn-ea"/>
              </a:rPr>
              <a:t>）电子在核外是</a:t>
            </a:r>
            <a:r>
              <a:rPr lang="zh-CN" altLang="en-US" sz="2100" b="1" u="sng">
                <a:latin typeface="宋体" panose="02010600030101010101" pitchFamily="2" charset="-122"/>
                <a:ea typeface="宋体" panose="02010600030101010101" pitchFamily="2" charset="-122"/>
                <a:sym typeface="+mn-ea"/>
              </a:rPr>
              <a:t>          </a:t>
            </a:r>
            <a:r>
              <a:rPr lang="zh-CN" altLang="en-US" sz="2100" b="1">
                <a:latin typeface="宋体" panose="02010600030101010101" pitchFamily="2" charset="-122"/>
                <a:ea typeface="宋体" panose="02010600030101010101" pitchFamily="2" charset="-122"/>
                <a:sym typeface="+mn-ea"/>
              </a:rPr>
              <a:t>的。</a:t>
            </a:r>
            <a:endParaRPr lang="zh-CN" altLang="en-US" sz="2100">
              <a:latin typeface="宋体" panose="02010600030101010101" pitchFamily="2" charset="-122"/>
              <a:ea typeface="宋体" pitchFamily="2" charset="-122"/>
            </a:endParaRPr>
          </a:p>
        </p:txBody>
      </p:sp>
      <p:sp>
        <p:nvSpPr>
          <p:cNvPr id="6" name="文本框 5"/>
          <p:cNvSpPr txBox="1"/>
          <p:nvPr/>
        </p:nvSpPr>
        <p:spPr>
          <a:xfrm>
            <a:off x="932498" y="1906905"/>
            <a:ext cx="7503795" cy="1037749"/>
          </a:xfrm>
          <a:prstGeom prst="rect">
            <a:avLst/>
          </a:prstGeom>
          <a:noFill/>
        </p:spPr>
        <p:txBody>
          <a:bodyPr wrap="square" lIns="68580" tIns="34290" rIns="68580" bIns="34290" rtlCol="0" anchor="t">
            <a:spAutoFit/>
          </a:bodyPr>
          <a:lstStyle/>
          <a:p>
            <a:pPr fontAlgn="auto">
              <a:lnSpc>
                <a:spcPct val="150000"/>
              </a:lnSpc>
            </a:pPr>
            <a:r>
              <a:rPr lang="zh-CN" altLang="en-US" sz="2100">
                <a:latin typeface="宋体" panose="02010600030101010101" pitchFamily="2" charset="-122"/>
                <a:ea typeface="宋体" panose="02010600030101010101" pitchFamily="2" charset="-122"/>
                <a:sym typeface="+mn-ea"/>
              </a:rPr>
              <a:t>电子从离核</a:t>
            </a:r>
            <a:r>
              <a:rPr lang="zh-CN" altLang="en-US" sz="2100" u="sng">
                <a:latin typeface="宋体" panose="02010600030101010101" pitchFamily="2" charset="-122"/>
                <a:ea typeface="宋体" panose="02010600030101010101" pitchFamily="2" charset="-122"/>
                <a:sym typeface="+mn-ea"/>
              </a:rPr>
              <a:t>     </a:t>
            </a:r>
            <a:r>
              <a:rPr lang="zh-CN" altLang="en-US" sz="2100" b="1">
                <a:latin typeface="宋体" panose="02010600030101010101" pitchFamily="2" charset="-122"/>
                <a:ea typeface="宋体" panose="02010600030101010101" pitchFamily="2" charset="-122"/>
                <a:sym typeface="+mn-ea"/>
              </a:rPr>
              <a:t>的</a:t>
            </a:r>
            <a:r>
              <a:rPr lang="zh-CN" altLang="en-US" sz="2100">
                <a:latin typeface="宋体" panose="02010600030101010101" pitchFamily="2" charset="-122"/>
                <a:ea typeface="宋体" panose="02010600030101010101" pitchFamily="2" charset="-122"/>
                <a:sym typeface="+mn-ea"/>
              </a:rPr>
              <a:t>一层开始排，这层为第一层，次之为第二层，依次类推为三、四、五、六、七层，离核最远的也叫</a:t>
            </a:r>
            <a:r>
              <a:rPr lang="zh-CN" altLang="en-US" sz="2100" u="sng">
                <a:latin typeface="宋体" panose="02010600030101010101" pitchFamily="2" charset="-122"/>
                <a:ea typeface="宋体" panose="02010600030101010101" pitchFamily="2" charset="-122"/>
                <a:sym typeface="+mn-ea"/>
              </a:rPr>
              <a:t>        </a:t>
            </a:r>
            <a:r>
              <a:rPr lang="zh-CN" altLang="en-US" sz="2100" b="1">
                <a:latin typeface="宋体" panose="02010600030101010101" pitchFamily="2" charset="-122"/>
                <a:ea typeface="宋体" panose="02010600030101010101" pitchFamily="2" charset="-122"/>
                <a:sym typeface="+mn-ea"/>
              </a:rPr>
              <a:t>。</a:t>
            </a:r>
          </a:p>
        </p:txBody>
      </p:sp>
      <p:sp>
        <p:nvSpPr>
          <p:cNvPr id="42" name="文本框 41"/>
          <p:cNvSpPr txBox="1"/>
          <p:nvPr/>
        </p:nvSpPr>
        <p:spPr>
          <a:xfrm>
            <a:off x="293846" y="2864168"/>
            <a:ext cx="7094220" cy="1037749"/>
          </a:xfrm>
          <a:prstGeom prst="rect">
            <a:avLst/>
          </a:prstGeom>
          <a:noFill/>
        </p:spPr>
        <p:txBody>
          <a:bodyPr wrap="square" lIns="68580" tIns="34290" rIns="68580" bIns="34290" rtlCol="0" anchor="t">
            <a:spAutoFit/>
          </a:bodyPr>
          <a:lstStyle/>
          <a:p>
            <a:pPr eaLnBrk="1" hangingPunct="1">
              <a:lnSpc>
                <a:spcPct val="150000"/>
              </a:lnSpc>
            </a:pPr>
            <a:r>
              <a:rPr lang="zh-CN" altLang="en-US" sz="2100" b="1">
                <a:latin typeface="宋体" panose="02010600030101010101" pitchFamily="2" charset="-122"/>
                <a:ea typeface="宋体" panose="02010600030101010101" pitchFamily="2" charset="-122"/>
                <a:cs typeface="宋体" panose="02010600030101010101" pitchFamily="2" charset="-122"/>
                <a:sym typeface="+mn-ea"/>
              </a:rPr>
              <a:t>（</a:t>
            </a:r>
            <a:r>
              <a:rPr lang="en-US" altLang="zh-CN" sz="2100" b="1">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）各电子层上最多排</a:t>
            </a: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2n</a:t>
            </a:r>
            <a:r>
              <a:rPr lang="en-US" altLang="zh-CN" sz="2100" b="1" baseline="300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个电子</a:t>
            </a: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2100" b="1">
              <a:latin typeface="宋体" panose="02010600030101010101" pitchFamily="2" charset="-122"/>
              <a:ea typeface="宋体" pitchFamily="2" charset="-122"/>
              <a:cs typeface="宋体" panose="02010600030101010101" pitchFamily="2" charset="-122"/>
            </a:endParaRPr>
          </a:p>
          <a:p>
            <a:pPr eaLnBrk="1" hangingPunct="1">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  其中第一层最多排</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个电子，最外层最多排</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个电子。</a:t>
            </a:r>
            <a:endParaRPr lang="zh-CN" altLang="en-US" sz="2100">
              <a:latin typeface="宋体" panose="02010600030101010101" pitchFamily="2" charset="-122"/>
              <a:ea typeface="宋体" panose="02010600030101010101" pitchFamily="2" charset="-122"/>
              <a:cs typeface="宋体" panose="02010600030101010101" pitchFamily="2" charset="-122"/>
            </a:endParaRPr>
          </a:p>
        </p:txBody>
      </p:sp>
      <p:sp>
        <p:nvSpPr>
          <p:cNvPr id="7" name="文本框 6"/>
          <p:cNvSpPr txBox="1"/>
          <p:nvPr/>
        </p:nvSpPr>
        <p:spPr>
          <a:xfrm>
            <a:off x="2352675" y="1988821"/>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最近</a:t>
            </a:r>
          </a:p>
        </p:txBody>
      </p:sp>
      <p:sp>
        <p:nvSpPr>
          <p:cNvPr id="8" name="文本框 7"/>
          <p:cNvSpPr txBox="1"/>
          <p:nvPr/>
        </p:nvSpPr>
        <p:spPr>
          <a:xfrm>
            <a:off x="7226617" y="2518887"/>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最外层</a:t>
            </a:r>
          </a:p>
        </p:txBody>
      </p:sp>
      <p:sp>
        <p:nvSpPr>
          <p:cNvPr id="9" name="文本框 8"/>
          <p:cNvSpPr txBox="1"/>
          <p:nvPr/>
        </p:nvSpPr>
        <p:spPr>
          <a:xfrm>
            <a:off x="2833211" y="3474721"/>
            <a:ext cx="255519" cy="346249"/>
          </a:xfrm>
          <a:prstGeom prst="rect">
            <a:avLst/>
          </a:prstGeom>
          <a:noFill/>
        </p:spPr>
        <p:txBody>
          <a:bodyPr wrap="none" lIns="68580" tIns="34290" rIns="68580" bIns="34290" rtlCol="0" anchor="t">
            <a:spAutoFit/>
          </a:bodyPr>
          <a:lstStyle/>
          <a:p>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2</a:t>
            </a:r>
          </a:p>
        </p:txBody>
      </p:sp>
      <p:sp>
        <p:nvSpPr>
          <p:cNvPr id="10" name="文本框 9"/>
          <p:cNvSpPr txBox="1"/>
          <p:nvPr/>
        </p:nvSpPr>
        <p:spPr>
          <a:xfrm>
            <a:off x="5898832" y="3474721"/>
            <a:ext cx="255519" cy="346249"/>
          </a:xfrm>
          <a:prstGeom prst="rect">
            <a:avLst/>
          </a:prstGeom>
          <a:noFill/>
        </p:spPr>
        <p:txBody>
          <a:bodyPr wrap="none" lIns="68580" tIns="34290" rIns="68580" bIns="34290" rtlCol="0" anchor="t">
            <a:spAutoFit/>
          </a:bodyPr>
          <a:lstStyle/>
          <a:p>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8</a:t>
            </a:r>
          </a:p>
        </p:txBody>
      </p:sp>
      <p:sp>
        <p:nvSpPr>
          <p:cNvPr id="11" name="文本框 10"/>
          <p:cNvSpPr txBox="1"/>
          <p:nvPr/>
        </p:nvSpPr>
        <p:spPr>
          <a:xfrm>
            <a:off x="2833211" y="1515428"/>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分层排布</a:t>
            </a:r>
          </a:p>
        </p:txBody>
      </p:sp>
    </p:spTree>
    <p:extLst>
      <p:ext uri="{BB962C8B-B14F-4D97-AF65-F5344CB8AC3E}">
        <p14:creationId xmlns:p14="http://schemas.microsoft.com/office/powerpoint/2010/main" val="14984205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2" presetClass="entr" presetSubtype="4" fill="hold" grpId="0" nodeType="withEffect">
                                  <p:stCondLst>
                                    <p:cond delay="0"/>
                                  </p:stCondLst>
                                  <p:childTnLst>
                                    <p:set>
                                      <p:cBhvr>
                                        <p:cTn id="6" dur="1" fill="hold">
                                          <p:stCondLst>
                                            <p:cond delay="0"/>
                                          </p:stCondLst>
                                        </p:cTn>
                                        <p:tgtEl>
                                          <p:spTgt spid="7174"/>
                                        </p:tgtEl>
                                        <p:attrNameLst>
                                          <p:attrName>style.visibility</p:attrName>
                                        </p:attrNameLst>
                                      </p:cBhvr>
                                      <p:to>
                                        <p:strVal val="visible"/>
                                      </p:to>
                                    </p:set>
                                    <p:animEffect transition="in" filter="slide(fromBottom)">
                                      <p:cBhvr>
                                        <p:cTn id="7" dur="1000"/>
                                        <p:tgtEl>
                                          <p:spTgt spid="7174"/>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cond evt="onBegin" delay="0">
                          <p:tn val="12"/>
                        </p:cond>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linds(horizontal)">
                                      <p:cBhvr>
                                        <p:cTn id="20" dur="500"/>
                                        <p:tgtEl>
                                          <p:spTgt spid="6"/>
                                        </p:tgtEl>
                                      </p:cBhvr>
                                    </p:animEffect>
                                  </p:childTnLst>
                                </p:cTn>
                              </p:par>
                            </p:childTnLst>
                          </p:cTn>
                        </p:par>
                      </p:childTnLst>
                    </p:cTn>
                  </p:par>
                  <p:par>
                    <p:cTn id="21" fill="hold" nodeType="clickPar">
                      <p:stCondLst>
                        <p:cond delay="indefinite"/>
                        <p:cond evt="onBegin" delay="0">
                          <p:tn val="20"/>
                        </p:cond>
                      </p:stCondLst>
                      <p:childTnLst>
                        <p:par>
                          <p:cTn id="22" fill="hold" nodeType="after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42"/>
                                        </p:tgtEl>
                                        <p:attrNameLst>
                                          <p:attrName>style.visibility</p:attrName>
                                        </p:attrNameLst>
                                      </p:cBhvr>
                                      <p:to>
                                        <p:strVal val="visible"/>
                                      </p:to>
                                    </p:set>
                                    <p:animEffect transition="in" filter="blinds(horizontal)">
                                      <p:cBhvr>
                                        <p:cTn id="25" dur="500"/>
                                        <p:tgtEl>
                                          <p:spTgt spid="42"/>
                                        </p:tgtEl>
                                      </p:cBhvr>
                                    </p:animEffect>
                                  </p:childTnLst>
                                </p:cTn>
                              </p:par>
                            </p:childTnLst>
                          </p:cTn>
                        </p:par>
                      </p:childTnLst>
                    </p:cTn>
                  </p:par>
                  <p:par>
                    <p:cTn id="26" fill="hold" nodeType="clickPar">
                      <p:stCondLst>
                        <p:cond delay="indefinite"/>
                        <p:cond evt="onBegin" delay="0">
                          <p:tn val="25"/>
                        </p:cond>
                      </p:stCondLst>
                      <p:childTnLst>
                        <p:par>
                          <p:cTn id="27" fill="hold" nodeType="after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blinds(horizontal)">
                                      <p:cBhvr>
                                        <p:cTn id="30" dur="500"/>
                                        <p:tgtEl>
                                          <p:spTgt spid="7"/>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blinds(horizontal)">
                                      <p:cBhvr>
                                        <p:cTn id="33" dur="500"/>
                                        <p:tgtEl>
                                          <p:spTgt spid="8"/>
                                        </p:tgtEl>
                                      </p:cBhvr>
                                    </p:animEffect>
                                  </p:childTnLst>
                                </p:cTn>
                              </p:par>
                            </p:childTnLst>
                          </p:cTn>
                        </p:par>
                      </p:childTnLst>
                    </p:cTn>
                  </p:par>
                  <p:par>
                    <p:cTn id="34" fill="hold" nodeType="clickPar">
                      <p:stCondLst>
                        <p:cond delay="indefinite"/>
                        <p:cond evt="onBegin" delay="0">
                          <p:tn val="33"/>
                        </p:cond>
                      </p:stCondLst>
                      <p:childTnLst>
                        <p:par>
                          <p:cTn id="35" fill="hold" nodeType="after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blinds(horizontal)">
                                      <p:cBhvr>
                                        <p:cTn id="38" dur="500"/>
                                        <p:tgtEl>
                                          <p:spTgt spid="10"/>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5" grpId="0"/>
      <p:bldP spid="6" grpId="0"/>
      <p:bldP spid="42" grpId="0"/>
      <p:bldP spid="7" grpId="0"/>
      <p:bldP spid="8" grpId="0"/>
      <p:bldP spid="9" grpId="0"/>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5" name="文本框 4"/>
          <p:cNvSpPr txBox="1"/>
          <p:nvPr/>
        </p:nvSpPr>
        <p:spPr>
          <a:xfrm>
            <a:off x="284321" y="583882"/>
            <a:ext cx="2307363"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原子结构示意图</a:t>
            </a:r>
          </a:p>
        </p:txBody>
      </p:sp>
      <p:pic>
        <p:nvPicPr>
          <p:cNvPr id="8194" name="图片 8193" descr="jiegoutu"/>
          <p:cNvPicPr>
            <a:picLocks noChangeAspect="1"/>
          </p:cNvPicPr>
          <p:nvPr/>
        </p:nvPicPr>
        <p:blipFill>
          <a:blip r:embed="rId2"/>
          <a:stretch>
            <a:fillRect/>
          </a:stretch>
        </p:blipFill>
        <p:spPr>
          <a:xfrm>
            <a:off x="745331" y="2283143"/>
            <a:ext cx="1914525" cy="1333976"/>
          </a:xfrm>
          <a:prstGeom prst="rect">
            <a:avLst/>
          </a:prstGeom>
          <a:noFill/>
          <a:ln w="9525">
            <a:noFill/>
          </a:ln>
        </p:spPr>
      </p:pic>
      <p:cxnSp>
        <p:nvCxnSpPr>
          <p:cNvPr id="6" name="直接连接符 5"/>
          <p:cNvCxnSpPr>
            <a:endCxn id="8198" idx="0"/>
          </p:cNvCxnSpPr>
          <p:nvPr/>
        </p:nvCxnSpPr>
        <p:spPr>
          <a:xfrm flipH="1">
            <a:off x="1036320" y="3209925"/>
            <a:ext cx="136208" cy="961073"/>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flipH="1" flipV="1">
            <a:off x="1002506" y="1752124"/>
            <a:ext cx="151448" cy="956310"/>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V="1">
            <a:off x="1791653" y="1534477"/>
            <a:ext cx="734854" cy="1069658"/>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V="1">
            <a:off x="2103597" y="1582102"/>
            <a:ext cx="451009" cy="1031558"/>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V="1">
            <a:off x="2406491" y="1563053"/>
            <a:ext cx="214313" cy="870585"/>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158365" y="2977991"/>
            <a:ext cx="83820" cy="1235393"/>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V="1">
            <a:off x="2526507" y="2746057"/>
            <a:ext cx="652939" cy="132398"/>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sp>
        <p:nvSpPr>
          <p:cNvPr id="8198" name="文本框 8197"/>
          <p:cNvSpPr txBox="1"/>
          <p:nvPr/>
        </p:nvSpPr>
        <p:spPr>
          <a:xfrm>
            <a:off x="608171" y="4170998"/>
            <a:ext cx="856298" cy="345281"/>
          </a:xfrm>
          <a:prstGeom prst="rect">
            <a:avLst/>
          </a:prstGeom>
          <a:noFill/>
          <a:ln w="9525">
            <a:noFill/>
          </a:ln>
        </p:spPr>
        <p:txBody>
          <a:bodyPr wrap="square" lIns="68580" tIns="34290" rIns="68580" bIns="34290">
            <a:spAutoFit/>
          </a:bodyPr>
          <a:lstStyle/>
          <a:p>
            <a:r>
              <a:rPr lang="zh-CN" altLang="en-US" b="1" noProof="1">
                <a:latin typeface="宋体" panose="02010600030101010101" pitchFamily="2" charset="-122"/>
                <a:ea typeface="宋体" panose="02010600030101010101" pitchFamily="2" charset="-122"/>
              </a:rPr>
              <a:t>原子核</a:t>
            </a:r>
          </a:p>
        </p:txBody>
      </p:sp>
      <p:sp>
        <p:nvSpPr>
          <p:cNvPr id="8213" name="文本框 8212"/>
          <p:cNvSpPr txBox="1"/>
          <p:nvPr/>
        </p:nvSpPr>
        <p:spPr>
          <a:xfrm>
            <a:off x="2281237" y="1236796"/>
            <a:ext cx="835806" cy="346249"/>
          </a:xfrm>
          <a:prstGeom prst="rect">
            <a:avLst/>
          </a:prstGeom>
          <a:noFill/>
          <a:ln w="9525">
            <a:noFill/>
          </a:ln>
        </p:spPr>
        <p:txBody>
          <a:bodyPr wrap="none" lIns="68580" tIns="34290" rIns="68580" bIns="34290" anchor="t">
            <a:spAutoFit/>
          </a:bodyPr>
          <a:lstStyle/>
          <a:p>
            <a:r>
              <a:rPr lang="zh-CN" altLang="en-US" b="1" noProof="1">
                <a:latin typeface="宋体" panose="02010600030101010101" pitchFamily="2" charset="-122"/>
                <a:ea typeface="宋体" panose="02010600030101010101" pitchFamily="2" charset="-122"/>
                <a:sym typeface="Arial" panose="020B0604020202020204" pitchFamily="34" charset="0"/>
              </a:rPr>
              <a:t>电子层</a:t>
            </a:r>
          </a:p>
        </p:txBody>
      </p:sp>
      <p:sp>
        <p:nvSpPr>
          <p:cNvPr id="8205" name="文本框 8204"/>
          <p:cNvSpPr txBox="1"/>
          <p:nvPr/>
        </p:nvSpPr>
        <p:spPr>
          <a:xfrm>
            <a:off x="1791652" y="4170998"/>
            <a:ext cx="1315403" cy="622459"/>
          </a:xfrm>
          <a:prstGeom prst="rect">
            <a:avLst/>
          </a:prstGeom>
          <a:noFill/>
          <a:ln w="9525">
            <a:noFill/>
          </a:ln>
        </p:spPr>
        <p:txBody>
          <a:bodyPr wrap="square" lIns="68580" tIns="34290" rIns="68580" bIns="34290">
            <a:spAutoFit/>
          </a:bodyPr>
          <a:lstStyle/>
          <a:p>
            <a:r>
              <a:rPr lang="zh-CN" altLang="en-US" b="1" noProof="1">
                <a:latin typeface="宋体" panose="02010600030101010101" pitchFamily="2" charset="-122"/>
                <a:ea typeface="宋体" panose="02010600030101010101" pitchFamily="2" charset="-122"/>
                <a:sym typeface="Arial" panose="020B0604020202020204" pitchFamily="34" charset="0"/>
              </a:rPr>
              <a:t>该电子层上的电子数</a:t>
            </a:r>
          </a:p>
        </p:txBody>
      </p:sp>
      <p:sp>
        <p:nvSpPr>
          <p:cNvPr id="8202" name="文本框 8201"/>
          <p:cNvSpPr txBox="1"/>
          <p:nvPr/>
        </p:nvSpPr>
        <p:spPr>
          <a:xfrm>
            <a:off x="457200" y="1129665"/>
            <a:ext cx="1334453" cy="622459"/>
          </a:xfrm>
          <a:prstGeom prst="rect">
            <a:avLst/>
          </a:prstGeom>
          <a:noFill/>
          <a:ln w="9525">
            <a:noFill/>
          </a:ln>
        </p:spPr>
        <p:txBody>
          <a:bodyPr wrap="square" lIns="68580" tIns="34290" rIns="68580" bIns="34290">
            <a:spAutoFit/>
          </a:bodyPr>
          <a:lstStyle/>
          <a:p>
            <a:r>
              <a:rPr lang="zh-CN" altLang="en-US" b="1" noProof="1">
                <a:latin typeface="宋体" panose="02010600030101010101" pitchFamily="2" charset="-122"/>
                <a:ea typeface="宋体" panose="02010600030101010101" pitchFamily="2" charset="-122"/>
                <a:sym typeface="Arial" panose="020B0604020202020204" pitchFamily="34" charset="0"/>
              </a:rPr>
              <a:t>质子数（核电荷数）</a:t>
            </a:r>
          </a:p>
        </p:txBody>
      </p:sp>
      <p:sp>
        <p:nvSpPr>
          <p:cNvPr id="13" name="文本框 12"/>
          <p:cNvSpPr txBox="1"/>
          <p:nvPr/>
        </p:nvSpPr>
        <p:spPr>
          <a:xfrm>
            <a:off x="3179445" y="2018824"/>
            <a:ext cx="339566" cy="1730216"/>
          </a:xfrm>
          <a:prstGeom prst="rect">
            <a:avLst/>
          </a:prstGeom>
          <a:noFill/>
          <a:ln w="9525">
            <a:noFill/>
          </a:ln>
        </p:spPr>
        <p:txBody>
          <a:bodyPr wrap="square" lIns="68580" tIns="34290" rIns="68580" bIns="34290">
            <a:spAutoFit/>
          </a:bodyPr>
          <a:lstStyle/>
          <a:p>
            <a:r>
              <a:rPr lang="zh-CN" altLang="en-US" b="1" noProof="1">
                <a:latin typeface="宋体" panose="02010600030101010101" pitchFamily="2" charset="-122"/>
                <a:ea typeface="宋体" panose="02010600030101010101" pitchFamily="2" charset="-122"/>
                <a:sym typeface="Arial" panose="020B0604020202020204" pitchFamily="34" charset="0"/>
              </a:rPr>
              <a:t>最外层电子数</a:t>
            </a:r>
          </a:p>
        </p:txBody>
      </p:sp>
      <p:sp>
        <p:nvSpPr>
          <p:cNvPr id="109" name="文本框 108"/>
          <p:cNvSpPr txBox="1"/>
          <p:nvPr/>
        </p:nvSpPr>
        <p:spPr>
          <a:xfrm>
            <a:off x="3920966" y="1118711"/>
            <a:ext cx="5000625" cy="3808095"/>
          </a:xfrm>
          <a:prstGeom prst="rect">
            <a:avLst/>
          </a:prstGeom>
          <a:noFill/>
          <a:ln w="28575" cmpd="sng">
            <a:solidFill>
              <a:schemeClr val="accent1">
                <a:shade val="50000"/>
              </a:schemeClr>
            </a:solidFill>
            <a:prstDash val="solid"/>
          </a:ln>
        </p:spPr>
        <p:txBody>
          <a:bodyPr wrap="square" lIns="68580" tIns="34290" rIns="68580" bIns="34290">
            <a:spAutoFit/>
          </a:bodyPr>
          <a:lstStyle/>
          <a:p>
            <a:pPr>
              <a:lnSpc>
                <a:spcPct val="150000"/>
              </a:lnSpc>
            </a:pPr>
            <a:r>
              <a:rPr>
                <a:latin typeface="宋体" panose="02010600030101010101" pitchFamily="2" charset="-122"/>
                <a:ea typeface="宋体" panose="02010600030101010101" pitchFamily="2" charset="-122"/>
                <a:cs typeface="宋体" panose="02010600030101010101" pitchFamily="2" charset="-122"/>
              </a:rPr>
              <a:t>①</a:t>
            </a:r>
            <a:r>
              <a:rPr lang="zh-CN" altLang="en-US">
                <a:latin typeface="宋体" panose="02010600030101010101" pitchFamily="2" charset="-122"/>
                <a:ea typeface="宋体" panose="02010600030101010101" pitchFamily="2" charset="-122"/>
                <a:cs typeface="宋体" panose="02010600030101010101" pitchFamily="2" charset="-122"/>
              </a:rPr>
              <a:t>决定</a:t>
            </a:r>
            <a:r>
              <a:rPr lang="zh-CN" altLang="en-US" b="1">
                <a:latin typeface="宋体" panose="02010600030101010101" pitchFamily="2" charset="-122"/>
                <a:ea typeface="宋体" panose="02010600030101010101" pitchFamily="2" charset="-122"/>
                <a:cs typeface="宋体" panose="02010600030101010101" pitchFamily="2" charset="-122"/>
              </a:rPr>
              <a:t>元素种类</a:t>
            </a:r>
            <a:r>
              <a:rPr lang="zh-CN" altLang="en-US">
                <a:latin typeface="宋体" panose="02010600030101010101" pitchFamily="2" charset="-122"/>
                <a:ea typeface="宋体" panose="02010600030101010101" pitchFamily="2" charset="-122"/>
                <a:cs typeface="宋体" panose="02010600030101010101" pitchFamily="2" charset="-122"/>
              </a:rPr>
              <a:t>的是</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p>
          <a:p>
            <a:pPr>
              <a:lnSpc>
                <a:spcPct val="150000"/>
              </a:lnSpc>
            </a:pPr>
            <a:r>
              <a:rPr>
                <a:latin typeface="宋体" panose="02010600030101010101" pitchFamily="2" charset="-122"/>
                <a:ea typeface="宋体" panose="02010600030101010101" pitchFamily="2" charset="-122"/>
                <a:cs typeface="宋体" panose="02010600030101010101" pitchFamily="2" charset="-122"/>
                <a:sym typeface="+mn-ea"/>
              </a:rPr>
              <a:t>②</a:t>
            </a:r>
            <a:r>
              <a:rPr lang="zh-CN" altLang="en-US">
                <a:latin typeface="宋体" panose="02010600030101010101" pitchFamily="2" charset="-122"/>
                <a:ea typeface="宋体" panose="02010600030101010101" pitchFamily="2" charset="-122"/>
                <a:cs typeface="宋体" panose="02010600030101010101" pitchFamily="2" charset="-122"/>
              </a:rPr>
              <a:t>决定</a:t>
            </a:r>
            <a:r>
              <a:rPr lang="zh-CN" altLang="en-US" b="1">
                <a:latin typeface="宋体" panose="02010600030101010101" pitchFamily="2" charset="-122"/>
                <a:ea typeface="宋体" panose="02010600030101010101" pitchFamily="2" charset="-122"/>
                <a:cs typeface="宋体" panose="02010600030101010101" pitchFamily="2" charset="-122"/>
              </a:rPr>
              <a:t>元素化学性质</a:t>
            </a:r>
            <a:r>
              <a:rPr lang="zh-CN" altLang="en-US">
                <a:latin typeface="宋体" panose="02010600030101010101" pitchFamily="2" charset="-122"/>
                <a:ea typeface="宋体" panose="02010600030101010101" pitchFamily="2" charset="-122"/>
                <a:cs typeface="宋体" panose="02010600030101010101" pitchFamily="2" charset="-122"/>
              </a:rPr>
              <a:t>的是</a:t>
            </a:r>
            <a:r>
              <a:rPr 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endParaRPr lang="en-US">
              <a:latin typeface="宋体" panose="02010600030101010101" pitchFamily="2" charset="-122"/>
              <a:ea typeface="宋体" pitchFamily="2" charset="-122"/>
              <a:cs typeface="宋体" panose="02010600030101010101" pitchFamily="2" charset="-122"/>
            </a:endParaRPr>
          </a:p>
          <a:p>
            <a:pPr>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sym typeface="+mn-ea"/>
              </a:rPr>
              <a:t>  判断</a:t>
            </a:r>
            <a:r>
              <a:rPr>
                <a:latin typeface="宋体" panose="02010600030101010101" pitchFamily="2" charset="-122"/>
                <a:ea typeface="宋体" panose="02010600030101010101" pitchFamily="2" charset="-122"/>
                <a:cs typeface="宋体" panose="02010600030101010101" pitchFamily="2" charset="-122"/>
                <a:sym typeface="+mn-ea"/>
              </a:rPr>
              <a:t>化学性质</a:t>
            </a:r>
            <a:r>
              <a:rPr lang="zh-CN" altLang="en-US">
                <a:latin typeface="宋体" panose="02010600030101010101" pitchFamily="2" charset="-122"/>
                <a:ea typeface="宋体" panose="02010600030101010101" pitchFamily="2" charset="-122"/>
                <a:cs typeface="宋体" panose="02010600030101010101" pitchFamily="2" charset="-122"/>
                <a:sym typeface="+mn-ea"/>
              </a:rPr>
              <a:t>是否相似的方法：</a:t>
            </a:r>
          </a:p>
          <a:p>
            <a:pPr>
              <a:lnSpc>
                <a:spcPct val="150000"/>
              </a:lnSpc>
            </a:pPr>
            <a:r>
              <a:rPr lang="en-US" altLang="zh-CN">
                <a:latin typeface="宋体" panose="02010600030101010101" pitchFamily="2" charset="-122"/>
                <a:ea typeface="宋体" panose="02010600030101010101" pitchFamily="2" charset="-122"/>
                <a:cs typeface="宋体" panose="02010600030101010101" pitchFamily="2" charset="-122"/>
                <a:sym typeface="+mn-ea"/>
              </a:rPr>
              <a:t>  a.</a:t>
            </a:r>
            <a:r>
              <a:rPr lang="zh-CN" altLang="en-US">
                <a:latin typeface="宋体" panose="02010600030101010101" pitchFamily="2" charset="-122"/>
                <a:ea typeface="宋体" panose="02010600030101010101" pitchFamily="2" charset="-122"/>
                <a:cs typeface="宋体" panose="02010600030101010101" pitchFamily="2" charset="-122"/>
                <a:sym typeface="+mn-ea"/>
              </a:rPr>
              <a:t>稳定结构的化学性质相似。</a:t>
            </a:r>
          </a:p>
          <a:p>
            <a:pPr>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sym typeface="+mn-ea"/>
              </a:rPr>
              <a:t>    如        和      化学性质相似</a:t>
            </a:r>
          </a:p>
          <a:p>
            <a:pPr>
              <a:lnSpc>
                <a:spcPct val="150000"/>
              </a:lnSpc>
            </a:pPr>
            <a:endParaRPr lang="zh-CN" altLang="en-US">
              <a:latin typeface="宋体" panose="02010600030101010101" pitchFamily="2" charset="-122"/>
              <a:ea typeface="宋体" panose="02010600030101010101" pitchFamily="2" charset="-122"/>
              <a:cs typeface="宋体" panose="02010600030101010101" pitchFamily="2" charset="-122"/>
              <a:sym typeface="+mn-ea"/>
            </a:endParaRPr>
          </a:p>
          <a:p>
            <a:pPr>
              <a:lnSpc>
                <a:spcPct val="150000"/>
              </a:lnSpc>
            </a:pPr>
            <a:r>
              <a:rPr lang="en-US" altLang="zh-CN">
                <a:latin typeface="宋体" panose="02010600030101010101" pitchFamily="2" charset="-122"/>
                <a:ea typeface="宋体" panose="02010600030101010101" pitchFamily="2" charset="-122"/>
                <a:cs typeface="宋体" panose="02010600030101010101" pitchFamily="2" charset="-122"/>
                <a:sym typeface="+mn-ea"/>
              </a:rPr>
              <a:t>  b.</a:t>
            </a:r>
            <a:r>
              <a:rPr lang="zh-CN" altLang="en-US">
                <a:latin typeface="宋体" panose="02010600030101010101" pitchFamily="2" charset="-122"/>
                <a:ea typeface="宋体" panose="02010600030101010101" pitchFamily="2" charset="-122"/>
                <a:cs typeface="宋体" panose="02010600030101010101" pitchFamily="2" charset="-122"/>
                <a:sym typeface="+mn-ea"/>
              </a:rPr>
              <a:t>非稳定结构的，</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的化学性质相似。</a:t>
            </a:r>
          </a:p>
          <a:p>
            <a:pPr>
              <a:lnSpc>
                <a:spcPct val="150000"/>
              </a:lnSpc>
            </a:pPr>
            <a:r>
              <a:rPr>
                <a:latin typeface="宋体" panose="02010600030101010101" pitchFamily="2" charset="-122"/>
                <a:ea typeface="宋体" panose="02010600030101010101" pitchFamily="2" charset="-122"/>
                <a:cs typeface="宋体" panose="02010600030101010101" pitchFamily="2" charset="-122"/>
                <a:sym typeface="+mn-ea"/>
              </a:rPr>
              <a:t>③</a:t>
            </a:r>
            <a:r>
              <a:rPr lang="zh-CN" altLang="en-US">
                <a:latin typeface="宋体" panose="02010600030101010101" pitchFamily="2" charset="-122"/>
                <a:ea typeface="宋体" panose="02010600030101010101" pitchFamily="2" charset="-122"/>
                <a:cs typeface="宋体" panose="02010600030101010101" pitchFamily="2" charset="-122"/>
              </a:rPr>
              <a:t>决定</a:t>
            </a:r>
            <a:r>
              <a:rPr lang="zh-CN" altLang="en-US" b="1">
                <a:latin typeface="宋体" panose="02010600030101010101" pitchFamily="2" charset="-122"/>
                <a:ea typeface="宋体" panose="02010600030101010101" pitchFamily="2" charset="-122"/>
                <a:cs typeface="宋体" panose="02010600030101010101" pitchFamily="2" charset="-122"/>
              </a:rPr>
              <a:t>原子的质量</a:t>
            </a:r>
            <a:r>
              <a:rPr lang="zh-CN" altLang="en-US">
                <a:latin typeface="宋体" panose="02010600030101010101" pitchFamily="2" charset="-122"/>
                <a:ea typeface="宋体" panose="02010600030101010101" pitchFamily="2" charset="-122"/>
                <a:cs typeface="宋体" panose="02010600030101010101" pitchFamily="2" charset="-122"/>
              </a:rPr>
              <a:t>的是</a:t>
            </a:r>
            <a:r>
              <a:rPr 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p>
        </p:txBody>
      </p:sp>
      <p:sp>
        <p:nvSpPr>
          <p:cNvPr id="23" name="文本框 22"/>
          <p:cNvSpPr txBox="1"/>
          <p:nvPr/>
        </p:nvSpPr>
        <p:spPr>
          <a:xfrm>
            <a:off x="6530816" y="1582103"/>
            <a:ext cx="2230419" cy="346249"/>
          </a:xfrm>
          <a:prstGeom prst="rect">
            <a:avLst/>
          </a:prstGeom>
          <a:noFill/>
        </p:spPr>
        <p:txBody>
          <a:bodyPr wrap="none" lIns="68580" tIns="34290" rIns="68580" bIns="34290" rtlCol="0" anchor="t">
            <a:spAutoFit/>
          </a:bodyPr>
          <a:lstStyle/>
          <a:p>
            <a:r>
              <a:rPr lang="zh-CN" altLang="en-US" b="1">
                <a:solidFill>
                  <a:srgbClr val="FF0000"/>
                </a:solidFill>
                <a:ea typeface="宋体" panose="02010600030101010101" pitchFamily="2" charset="-122"/>
                <a:sym typeface="+mn-ea"/>
              </a:rPr>
              <a:t>原子的最外层电子数</a:t>
            </a:r>
          </a:p>
        </p:txBody>
      </p:sp>
      <p:sp>
        <p:nvSpPr>
          <p:cNvPr id="24" name="文本框 23"/>
          <p:cNvSpPr txBox="1"/>
          <p:nvPr/>
        </p:nvSpPr>
        <p:spPr>
          <a:xfrm>
            <a:off x="6259354" y="4448176"/>
            <a:ext cx="2695290" cy="346249"/>
          </a:xfrm>
          <a:prstGeom prst="rect">
            <a:avLst/>
          </a:prstGeom>
          <a:noFill/>
        </p:spPr>
        <p:txBody>
          <a:bodyPr wrap="none" lIns="68580" tIns="34290" rIns="68580" bIns="34290" rtlCol="0" anchor="t">
            <a:spAutoFit/>
          </a:bodyPr>
          <a:lstStyle/>
          <a:p>
            <a:r>
              <a:rPr lang="zh-CN" altLang="en-US" b="1">
                <a:solidFill>
                  <a:srgbClr val="FF0000"/>
                </a:solidFill>
                <a:ea typeface="宋体" panose="02010600030101010101" pitchFamily="2" charset="-122"/>
                <a:sym typeface="+mn-ea"/>
              </a:rPr>
              <a:t>原子核（或质子和中子）</a:t>
            </a:r>
          </a:p>
        </p:txBody>
      </p:sp>
      <p:sp>
        <p:nvSpPr>
          <p:cNvPr id="25" name="文本框 24"/>
          <p:cNvSpPr txBox="1"/>
          <p:nvPr/>
        </p:nvSpPr>
        <p:spPr>
          <a:xfrm>
            <a:off x="6076474" y="1189197"/>
            <a:ext cx="2230419"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质子数（核电荷数）</a:t>
            </a:r>
          </a:p>
        </p:txBody>
      </p:sp>
      <p:pic>
        <p:nvPicPr>
          <p:cNvPr id="54" name="图片 13"/>
          <p:cNvPicPr>
            <a:picLocks noChangeAspect="1"/>
          </p:cNvPicPr>
          <p:nvPr/>
        </p:nvPicPr>
        <p:blipFill>
          <a:blip r:embed="rId3"/>
          <a:srcRect l="13889" t="8428"/>
          <a:stretch>
            <a:fillRect/>
          </a:stretch>
        </p:blipFill>
        <p:spPr>
          <a:xfrm>
            <a:off x="4717257" y="2746058"/>
            <a:ext cx="824389" cy="645319"/>
          </a:xfrm>
          <a:prstGeom prst="rect">
            <a:avLst/>
          </a:prstGeom>
          <a:noFill/>
          <a:ln>
            <a:noFill/>
          </a:ln>
        </p:spPr>
      </p:pic>
      <p:pic>
        <p:nvPicPr>
          <p:cNvPr id="55" name="图片 29"/>
          <p:cNvPicPr>
            <a:picLocks noChangeAspect="1"/>
          </p:cNvPicPr>
          <p:nvPr/>
        </p:nvPicPr>
        <p:blipFill>
          <a:blip r:embed="rId4"/>
          <a:srcRect t="-2507" r="21934"/>
          <a:stretch>
            <a:fillRect/>
          </a:stretch>
        </p:blipFill>
        <p:spPr>
          <a:xfrm>
            <a:off x="5852636" y="2799398"/>
            <a:ext cx="630555" cy="525780"/>
          </a:xfrm>
          <a:prstGeom prst="rect">
            <a:avLst/>
          </a:prstGeom>
          <a:noFill/>
          <a:ln>
            <a:noFill/>
          </a:ln>
        </p:spPr>
      </p:pic>
      <p:sp>
        <p:nvSpPr>
          <p:cNvPr id="26" name="文本框 25"/>
          <p:cNvSpPr txBox="1"/>
          <p:nvPr/>
        </p:nvSpPr>
        <p:spPr>
          <a:xfrm>
            <a:off x="5965507" y="3617119"/>
            <a:ext cx="1997983"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最外层电子数相同</a:t>
            </a:r>
          </a:p>
        </p:txBody>
      </p:sp>
    </p:spTree>
    <p:extLst>
      <p:ext uri="{BB962C8B-B14F-4D97-AF65-F5344CB8AC3E}">
        <p14:creationId xmlns:p14="http://schemas.microsoft.com/office/powerpoint/2010/main" val="37741635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3" presetClass="entr" presetSubtype="16"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1000" fill="hold"/>
                                        <p:tgtEl>
                                          <p:spTgt spid="8194"/>
                                        </p:tgtEl>
                                        <p:attrNameLst>
                                          <p:attrName>ppt_w</p:attrName>
                                        </p:attrNameLst>
                                      </p:cBhvr>
                                      <p:tavLst>
                                        <p:tav tm="0">
                                          <p:val>
                                            <p:fltVal val="0"/>
                                          </p:val>
                                        </p:tav>
                                        <p:tav tm="100000">
                                          <p:val>
                                            <p:strVal val="#ppt_w"/>
                                          </p:val>
                                        </p:tav>
                                      </p:tavLst>
                                    </p:anim>
                                    <p:anim calcmode="lin" valueType="num">
                                      <p:cBhvr>
                                        <p:cTn id="8" dur="1000" fill="hold"/>
                                        <p:tgtEl>
                                          <p:spTgt spid="8194"/>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8198"/>
                                        </p:tgtEl>
                                        <p:attrNameLst>
                                          <p:attrName>style.visibility</p:attrName>
                                        </p:attrNameLst>
                                      </p:cBhvr>
                                      <p:to>
                                        <p:strVal val="visible"/>
                                      </p:to>
                                    </p:set>
                                    <p:animEffect transition="in" filter="blinds(horizontal)">
                                      <p:cBhvr>
                                        <p:cTn id="13" dur="500"/>
                                        <p:tgtEl>
                                          <p:spTgt spid="8198"/>
                                        </p:tgtEl>
                                      </p:cBhvr>
                                    </p:animEffect>
                                  </p:childTnLst>
                                </p:cTn>
                              </p:par>
                              <p:par>
                                <p:cTn id="14" presetID="3" presetClass="entr" presetSubtype="1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childTnLst>
                          </p:cTn>
                        </p:par>
                      </p:childTnLst>
                    </p:cTn>
                  </p:par>
                  <p:par>
                    <p:cTn id="17" fill="hold" nodeType="clickPar">
                      <p:stCondLst>
                        <p:cond delay="indefinite"/>
                      </p:stCondLst>
                      <p:childTnLst>
                        <p:par>
                          <p:cTn id="18" fill="hold" nodeType="after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linds(horizontal)">
                                      <p:cBhvr>
                                        <p:cTn id="21" dur="500"/>
                                        <p:tgtEl>
                                          <p:spTgt spid="7"/>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8202"/>
                                        </p:tgtEl>
                                        <p:attrNameLst>
                                          <p:attrName>style.visibility</p:attrName>
                                        </p:attrNameLst>
                                      </p:cBhvr>
                                      <p:to>
                                        <p:strVal val="visible"/>
                                      </p:to>
                                    </p:set>
                                    <p:animEffect transition="in" filter="blinds(horizontal)">
                                      <p:cBhvr>
                                        <p:cTn id="24" dur="500"/>
                                        <p:tgtEl>
                                          <p:spTgt spid="8202"/>
                                        </p:tgtEl>
                                      </p:cBhvr>
                                    </p:animEffect>
                                  </p:childTnLst>
                                </p:cTn>
                              </p:par>
                            </p:childTnLst>
                          </p:cTn>
                        </p:par>
                      </p:childTnLst>
                    </p:cTn>
                  </p:par>
                  <p:par>
                    <p:cTn id="25" fill="hold" nodeType="clickPar">
                      <p:stCondLst>
                        <p:cond delay="indefinite"/>
                      </p:stCondLst>
                      <p:childTnLst>
                        <p:par>
                          <p:cTn id="26" fill="hold" nodeType="after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8213"/>
                                        </p:tgtEl>
                                        <p:attrNameLst>
                                          <p:attrName>style.visibility</p:attrName>
                                        </p:attrNameLst>
                                      </p:cBhvr>
                                      <p:to>
                                        <p:strVal val="visible"/>
                                      </p:to>
                                    </p:set>
                                    <p:animEffect transition="in" filter="blinds(horizontal)">
                                      <p:cBhvr>
                                        <p:cTn id="29" dur="500"/>
                                        <p:tgtEl>
                                          <p:spTgt spid="8213"/>
                                        </p:tgtEl>
                                      </p:cBhvr>
                                    </p:animEffect>
                                  </p:childTnLst>
                                </p:cTn>
                              </p:par>
                              <p:par>
                                <p:cTn id="30" presetID="3" presetClass="entr" presetSubtype="10" fill="hold"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par>
                                <p:cTn id="33" presetID="3" presetClass="entr" presetSubtype="10" fill="hold" nodeType="with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linds(horizontal)">
                                      <p:cBhvr>
                                        <p:cTn id="35" dur="500"/>
                                        <p:tgtEl>
                                          <p:spTgt spid="9"/>
                                        </p:tgtEl>
                                      </p:cBhvr>
                                    </p:animEffect>
                                  </p:childTnLst>
                                </p:cTn>
                              </p:par>
                              <p:par>
                                <p:cTn id="36" presetID="3" presetClass="entr" presetSubtype="10" fill="hold"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blinds(horizontal)">
                                      <p:cBhvr>
                                        <p:cTn id="38" dur="500"/>
                                        <p:tgtEl>
                                          <p:spTgt spid="10"/>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3" presetClass="entr" presetSubtype="1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blinds(horizontal)">
                                      <p:cBhvr>
                                        <p:cTn id="43" dur="500"/>
                                        <p:tgtEl>
                                          <p:spTgt spid="11"/>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8205"/>
                                        </p:tgtEl>
                                        <p:attrNameLst>
                                          <p:attrName>style.visibility</p:attrName>
                                        </p:attrNameLst>
                                      </p:cBhvr>
                                      <p:to>
                                        <p:strVal val="visible"/>
                                      </p:to>
                                    </p:set>
                                    <p:animEffect transition="in" filter="blinds(horizontal)">
                                      <p:cBhvr>
                                        <p:cTn id="46" dur="500"/>
                                        <p:tgtEl>
                                          <p:spTgt spid="8205"/>
                                        </p:tgtEl>
                                      </p:cBhvr>
                                    </p:animEffect>
                                  </p:childTnLst>
                                </p:cTn>
                              </p:par>
                            </p:childTnLst>
                          </p:cTn>
                        </p:par>
                      </p:childTnLst>
                    </p:cTn>
                  </p:par>
                  <p:par>
                    <p:cTn id="47" fill="hold" nodeType="clickPar">
                      <p:stCondLst>
                        <p:cond delay="indefinite"/>
                      </p:stCondLst>
                      <p:childTnLst>
                        <p:par>
                          <p:cTn id="48" fill="hold" nodeType="afterGroup">
                            <p:stCondLst>
                              <p:cond delay="0"/>
                            </p:stCondLst>
                            <p:childTnLst>
                              <p:par>
                                <p:cTn id="49" presetID="3" presetClass="entr" presetSubtype="10" fill="hold"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blinds(horizontal)">
                                      <p:cBhvr>
                                        <p:cTn id="51" dur="500"/>
                                        <p:tgtEl>
                                          <p:spTgt spid="12"/>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blinds(horizontal)">
                                      <p:cBhvr>
                                        <p:cTn id="54" dur="500"/>
                                        <p:tgtEl>
                                          <p:spTgt spid="13"/>
                                        </p:tgtEl>
                                      </p:cBhvr>
                                    </p:animEffect>
                                  </p:childTnLst>
                                </p:cTn>
                              </p:par>
                            </p:childTnLst>
                          </p:cTn>
                        </p:par>
                      </p:childTnLst>
                    </p:cTn>
                  </p:par>
                  <p:par>
                    <p:cTn id="55" fill="hold" nodeType="clickPar">
                      <p:stCondLst>
                        <p:cond delay="indefinite"/>
                      </p:stCondLst>
                      <p:childTnLst>
                        <p:par>
                          <p:cTn id="56" fill="hold" nodeType="after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109"/>
                                        </p:tgtEl>
                                        <p:attrNameLst>
                                          <p:attrName>style.visibility</p:attrName>
                                        </p:attrNameLst>
                                      </p:cBhvr>
                                      <p:to>
                                        <p:strVal val="visible"/>
                                      </p:to>
                                    </p:set>
                                    <p:animEffect transition="in" filter="blinds(horizontal)">
                                      <p:cBhvr>
                                        <p:cTn id="59" dur="500"/>
                                        <p:tgtEl>
                                          <p:spTgt spid="109"/>
                                        </p:tgtEl>
                                      </p:cBhvr>
                                    </p:animEffect>
                                  </p:childTnLst>
                                </p:cTn>
                              </p:par>
                              <p:par>
                                <p:cTn id="60" presetID="3" presetClass="entr" presetSubtype="10" fill="hold" nodeType="withEffect">
                                  <p:stCondLst>
                                    <p:cond delay="0"/>
                                  </p:stCondLst>
                                  <p:childTnLst>
                                    <p:set>
                                      <p:cBhvr>
                                        <p:cTn id="61" dur="1" fill="hold">
                                          <p:stCondLst>
                                            <p:cond delay="0"/>
                                          </p:stCondLst>
                                        </p:cTn>
                                        <p:tgtEl>
                                          <p:spTgt spid="54"/>
                                        </p:tgtEl>
                                        <p:attrNameLst>
                                          <p:attrName>style.visibility</p:attrName>
                                        </p:attrNameLst>
                                      </p:cBhvr>
                                      <p:to>
                                        <p:strVal val="visible"/>
                                      </p:to>
                                    </p:set>
                                    <p:animEffect transition="in" filter="blinds(horizontal)">
                                      <p:cBhvr>
                                        <p:cTn id="62" dur="500"/>
                                        <p:tgtEl>
                                          <p:spTgt spid="54"/>
                                        </p:tgtEl>
                                      </p:cBhvr>
                                    </p:animEffect>
                                  </p:childTnLst>
                                </p:cTn>
                              </p:par>
                              <p:par>
                                <p:cTn id="63" presetID="3" presetClass="entr" presetSubtype="10" fill="hold" nodeType="withEffect">
                                  <p:stCondLst>
                                    <p:cond delay="0"/>
                                  </p:stCondLst>
                                  <p:childTnLst>
                                    <p:set>
                                      <p:cBhvr>
                                        <p:cTn id="64" dur="1" fill="hold">
                                          <p:stCondLst>
                                            <p:cond delay="0"/>
                                          </p:stCondLst>
                                        </p:cTn>
                                        <p:tgtEl>
                                          <p:spTgt spid="55"/>
                                        </p:tgtEl>
                                        <p:attrNameLst>
                                          <p:attrName>style.visibility</p:attrName>
                                        </p:attrNameLst>
                                      </p:cBhvr>
                                      <p:to>
                                        <p:strVal val="visible"/>
                                      </p:to>
                                    </p:set>
                                    <p:animEffect transition="in" filter="blinds(horizontal)">
                                      <p:cBhvr>
                                        <p:cTn id="65" dur="500"/>
                                        <p:tgtEl>
                                          <p:spTgt spid="55"/>
                                        </p:tgtEl>
                                      </p:cBhvr>
                                    </p:animEffect>
                                  </p:childTnLst>
                                </p:cTn>
                              </p:par>
                            </p:childTnLst>
                          </p:cTn>
                        </p:par>
                      </p:childTnLst>
                    </p:cTn>
                  </p:par>
                  <p:par>
                    <p:cTn id="66" fill="hold" nodeType="clickPar">
                      <p:stCondLst>
                        <p:cond delay="indefinite"/>
                      </p:stCondLst>
                      <p:childTnLst>
                        <p:par>
                          <p:cTn id="67" fill="hold" nodeType="after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25"/>
                                        </p:tgtEl>
                                        <p:attrNameLst>
                                          <p:attrName>style.visibility</p:attrName>
                                        </p:attrNameLst>
                                      </p:cBhvr>
                                      <p:to>
                                        <p:strVal val="visible"/>
                                      </p:to>
                                    </p:set>
                                    <p:animEffect transition="in" filter="blinds(horizontal)">
                                      <p:cBhvr>
                                        <p:cTn id="70" dur="500"/>
                                        <p:tgtEl>
                                          <p:spTgt spid="25"/>
                                        </p:tgtEl>
                                      </p:cBhvr>
                                    </p:animEffect>
                                  </p:childTnLst>
                                </p:cTn>
                              </p:par>
                            </p:childTnLst>
                          </p:cTn>
                        </p:par>
                      </p:childTnLst>
                    </p:cTn>
                  </p:par>
                  <p:par>
                    <p:cTn id="71" fill="hold" nodeType="clickPar">
                      <p:stCondLst>
                        <p:cond delay="indefinite"/>
                      </p:stCondLst>
                      <p:childTnLst>
                        <p:par>
                          <p:cTn id="72" fill="hold" nodeType="after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blinds(horizontal)">
                                      <p:cBhvr>
                                        <p:cTn id="75" dur="500"/>
                                        <p:tgtEl>
                                          <p:spTgt spid="23"/>
                                        </p:tgtEl>
                                      </p:cBhvr>
                                    </p:animEffect>
                                  </p:childTnLst>
                                </p:cTn>
                              </p:par>
                            </p:childTnLst>
                          </p:cTn>
                        </p:par>
                      </p:childTnLst>
                    </p:cTn>
                  </p:par>
                  <p:par>
                    <p:cTn id="76" fill="hold" nodeType="clickPar">
                      <p:stCondLst>
                        <p:cond delay="indefinite"/>
                      </p:stCondLst>
                      <p:childTnLst>
                        <p:par>
                          <p:cTn id="77" fill="hold" nodeType="after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26"/>
                                        </p:tgtEl>
                                        <p:attrNameLst>
                                          <p:attrName>style.visibility</p:attrName>
                                        </p:attrNameLst>
                                      </p:cBhvr>
                                      <p:to>
                                        <p:strVal val="visible"/>
                                      </p:to>
                                    </p:set>
                                    <p:animEffect transition="in" filter="blinds(horizontal)">
                                      <p:cBhvr>
                                        <p:cTn id="80" dur="500"/>
                                        <p:tgtEl>
                                          <p:spTgt spid="26"/>
                                        </p:tgtEl>
                                      </p:cBhvr>
                                    </p:animEffect>
                                  </p:childTnLst>
                                </p:cTn>
                              </p:par>
                            </p:childTnLst>
                          </p:cTn>
                        </p:par>
                      </p:childTnLst>
                    </p:cTn>
                  </p:par>
                  <p:par>
                    <p:cTn id="81" fill="hold" nodeType="clickPar">
                      <p:stCondLst>
                        <p:cond delay="indefinite"/>
                      </p:stCondLst>
                      <p:childTnLst>
                        <p:par>
                          <p:cTn id="82" fill="hold" nodeType="afterGroup">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24"/>
                                        </p:tgtEl>
                                        <p:attrNameLst>
                                          <p:attrName>style.visibility</p:attrName>
                                        </p:attrNameLst>
                                      </p:cBhvr>
                                      <p:to>
                                        <p:strVal val="visible"/>
                                      </p:to>
                                    </p:set>
                                    <p:animEffect transition="in" filter="blinds(horizontal)">
                                      <p:cBhvr>
                                        <p:cTn id="85"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8213" grpId="0"/>
      <p:bldP spid="8205" grpId="0"/>
      <p:bldP spid="8202" grpId="0"/>
      <p:bldP spid="13" grpId="0"/>
      <p:bldP spid="109" grpId="0" animBg="1"/>
      <p:bldP spid="23" grpId="0"/>
      <p:bldP spid="24" grpId="0"/>
      <p:bldP spid="25" grpId="0"/>
      <p:bldP spid="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7" name="文本框 6"/>
          <p:cNvSpPr txBox="1"/>
          <p:nvPr/>
        </p:nvSpPr>
        <p:spPr>
          <a:xfrm>
            <a:off x="474822" y="518636"/>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【典型例题】</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9" name="文本框 108"/>
          <p:cNvSpPr txBox="1"/>
          <p:nvPr/>
        </p:nvSpPr>
        <p:spPr>
          <a:xfrm>
            <a:off x="608171" y="910114"/>
            <a:ext cx="8012430"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鸡西）今有四种粒子的结构示意图，下列说法正确的是（　　）</a:t>
            </a:r>
            <a:endParaRPr lang="zh-CN" altLang="en-US" sz="2100">
              <a:latin typeface="宋体" panose="02010600030101010101" pitchFamily="2" charset="-122"/>
              <a:cs typeface="宋体" panose="02010600030101010101" pitchFamily="2" charset="-122"/>
            </a:endParaRPr>
          </a:p>
        </p:txBody>
      </p:sp>
      <p:pic>
        <p:nvPicPr>
          <p:cNvPr id="8" name="图片 7"/>
          <p:cNvPicPr/>
          <p:nvPr/>
        </p:nvPicPr>
        <p:blipFill>
          <a:blip r:embed="rId2"/>
          <a:stretch>
            <a:fillRect/>
          </a:stretch>
        </p:blipFill>
        <p:spPr>
          <a:xfrm>
            <a:off x="3836194" y="1440181"/>
            <a:ext cx="3845243" cy="1231106"/>
          </a:xfrm>
          <a:prstGeom prst="rect">
            <a:avLst/>
          </a:prstGeom>
          <a:noFill/>
          <a:ln w="9525">
            <a:noFill/>
          </a:ln>
        </p:spPr>
      </p:pic>
      <p:sp>
        <p:nvSpPr>
          <p:cNvPr id="110" name="文本框 109"/>
          <p:cNvSpPr txBox="1"/>
          <p:nvPr/>
        </p:nvSpPr>
        <p:spPr>
          <a:xfrm>
            <a:off x="608172" y="2339817"/>
            <a:ext cx="5778341" cy="2007394"/>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．它们表示四种元素</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②</a:t>
            </a:r>
            <a:r>
              <a:rPr lang="zh-CN" altLang="en-US" sz="2100">
                <a:latin typeface="宋体" panose="02010600030101010101" pitchFamily="2" charset="-122"/>
                <a:ea typeface="宋体" panose="02010600030101010101" pitchFamily="2" charset="-122"/>
                <a:cs typeface="宋体" panose="02010600030101010101" pitchFamily="2" charset="-122"/>
              </a:rPr>
              <a:t>对应的原子在化学反应中易失去电子</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④</a:t>
            </a:r>
            <a:r>
              <a:rPr lang="zh-CN" altLang="en-US" sz="2100">
                <a:latin typeface="宋体" panose="02010600030101010101" pitchFamily="2" charset="-122"/>
                <a:ea typeface="宋体" panose="02010600030101010101" pitchFamily="2" charset="-122"/>
                <a:cs typeface="宋体" panose="02010600030101010101" pitchFamily="2" charset="-122"/>
              </a:rPr>
              <a:t>表示的元素是非金属元素</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①③</a:t>
            </a:r>
            <a:r>
              <a:rPr lang="zh-CN" altLang="en-US" sz="2100">
                <a:latin typeface="宋体" panose="02010600030101010101" pitchFamily="2" charset="-122"/>
                <a:ea typeface="宋体" panose="02010600030101010101" pitchFamily="2" charset="-122"/>
                <a:cs typeface="宋体" panose="02010600030101010101" pitchFamily="2" charset="-122"/>
              </a:rPr>
              <a:t>表示的都是阳离子</a:t>
            </a:r>
            <a:endParaRPr lang="zh-CN" altLang="en-US" sz="2100">
              <a:latin typeface="宋体" panose="02010600030101010101" pitchFamily="2" charset="-122"/>
              <a:cs typeface="宋体" panose="02010600030101010101" pitchFamily="2" charset="-122"/>
            </a:endParaRPr>
          </a:p>
        </p:txBody>
      </p:sp>
      <p:sp>
        <p:nvSpPr>
          <p:cNvPr id="19" name="文本框 18"/>
          <p:cNvSpPr txBox="1"/>
          <p:nvPr/>
        </p:nvSpPr>
        <p:spPr>
          <a:xfrm>
            <a:off x="1203960" y="1556385"/>
            <a:ext cx="559594"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38673738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13" name="文本框 112"/>
          <p:cNvSpPr txBox="1"/>
          <p:nvPr/>
        </p:nvSpPr>
        <p:spPr>
          <a:xfrm>
            <a:off x="423863" y="602457"/>
            <a:ext cx="8154829"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广州一模）如图是某原子的核外电子排布图，以下说法正确的是（　　）</a:t>
            </a:r>
            <a:endParaRPr lang="zh-CN" altLang="en-US" sz="2100">
              <a:latin typeface="宋体" panose="02010600030101010101" pitchFamily="2" charset="-122"/>
              <a:cs typeface="宋体" panose="02010600030101010101" pitchFamily="2" charset="-122"/>
            </a:endParaRPr>
          </a:p>
        </p:txBody>
      </p:sp>
      <p:pic>
        <p:nvPicPr>
          <p:cNvPr id="4" name="图片 3"/>
          <p:cNvPicPr/>
          <p:nvPr/>
        </p:nvPicPr>
        <p:blipFill>
          <a:blip r:embed="rId2"/>
          <a:stretch>
            <a:fillRect/>
          </a:stretch>
        </p:blipFill>
        <p:spPr>
          <a:xfrm>
            <a:off x="5515928" y="1640205"/>
            <a:ext cx="2352675" cy="1089660"/>
          </a:xfrm>
          <a:prstGeom prst="rect">
            <a:avLst/>
          </a:prstGeom>
          <a:noFill/>
          <a:ln w="9525">
            <a:noFill/>
          </a:ln>
        </p:spPr>
      </p:pic>
      <p:sp>
        <p:nvSpPr>
          <p:cNvPr id="114" name="文本框 113"/>
          <p:cNvSpPr txBox="1"/>
          <p:nvPr/>
        </p:nvSpPr>
        <p:spPr>
          <a:xfrm>
            <a:off x="608172" y="1640205"/>
            <a:ext cx="8154829" cy="2007394"/>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．该原子的化学性质和氯原子相似</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．该粒子的相对原子质量是</a:t>
            </a:r>
            <a:r>
              <a:rPr lang="en-US" sz="2100">
                <a:latin typeface="宋体" panose="02010600030101010101" pitchFamily="2" charset="-122"/>
                <a:ea typeface="宋体" panose="02010600030101010101" pitchFamily="2" charset="-122"/>
                <a:cs typeface="宋体" panose="02010600030101010101" pitchFamily="2" charset="-122"/>
              </a:rPr>
              <a:t>35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．该粒子容易失去电子</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X </a:t>
            </a:r>
            <a:r>
              <a:rPr lang="zh-CN" altLang="en-US" sz="2100">
                <a:latin typeface="宋体" panose="02010600030101010101" pitchFamily="2" charset="-122"/>
                <a:ea typeface="宋体" panose="02010600030101010101" pitchFamily="2" charset="-122"/>
                <a:cs typeface="宋体" panose="02010600030101010101" pitchFamily="2" charset="-122"/>
              </a:rPr>
              <a:t>的数值为</a:t>
            </a:r>
            <a:r>
              <a:rPr lang="en-US" sz="2100">
                <a:latin typeface="宋体" panose="02010600030101010101" pitchFamily="2" charset="-122"/>
                <a:ea typeface="宋体" panose="02010600030101010101" pitchFamily="2" charset="-122"/>
                <a:cs typeface="宋体" panose="02010600030101010101" pitchFamily="2" charset="-122"/>
              </a:rPr>
              <a:t>5</a:t>
            </a:r>
            <a:endParaRPr lang="zh-CN" altLang="en-US" sz="2100">
              <a:latin typeface="宋体" panose="02010600030101010101" pitchFamily="2" charset="-122"/>
              <a:cs typeface="宋体" panose="02010600030101010101" pitchFamily="2" charset="-122"/>
            </a:endParaRPr>
          </a:p>
        </p:txBody>
      </p:sp>
      <p:sp>
        <p:nvSpPr>
          <p:cNvPr id="10" name="文本框 9"/>
          <p:cNvSpPr txBox="1"/>
          <p:nvPr/>
        </p:nvSpPr>
        <p:spPr>
          <a:xfrm>
            <a:off x="1800702" y="1182052"/>
            <a:ext cx="559594"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A</a:t>
            </a:r>
          </a:p>
        </p:txBody>
      </p:sp>
    </p:spTree>
    <p:extLst>
      <p:ext uri="{BB962C8B-B14F-4D97-AF65-F5344CB8AC3E}">
        <p14:creationId xmlns:p14="http://schemas.microsoft.com/office/powerpoint/2010/main" val="13490891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7" name="文本框 6"/>
          <p:cNvSpPr txBox="1"/>
          <p:nvPr/>
        </p:nvSpPr>
        <p:spPr>
          <a:xfrm>
            <a:off x="293847" y="517683"/>
            <a:ext cx="53030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考点四：离子的形成</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8" name="文本框 7"/>
          <p:cNvSpPr txBox="1"/>
          <p:nvPr/>
        </p:nvSpPr>
        <p:spPr>
          <a:xfrm>
            <a:off x="426244" y="994886"/>
            <a:ext cx="4315925" cy="392415"/>
          </a:xfrm>
          <a:prstGeom prst="rect">
            <a:avLst/>
          </a:prstGeom>
          <a:noFill/>
        </p:spPr>
        <p:txBody>
          <a:bodyPr wrap="none" lIns="68580" tIns="34290" rIns="68580" bIns="34290" rtlCol="0" anchor="t">
            <a:spAutoFit/>
          </a:bodyPr>
          <a:lstStyle/>
          <a:p>
            <a:r>
              <a:rPr lang="en-US" altLang="zh-CN" sz="2100">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定义：</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叫做</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离子</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a:p>
        </p:txBody>
      </p:sp>
      <p:sp>
        <p:nvSpPr>
          <p:cNvPr id="9" name="文本框 8"/>
          <p:cNvSpPr txBox="1"/>
          <p:nvPr/>
        </p:nvSpPr>
        <p:spPr>
          <a:xfrm>
            <a:off x="1920716" y="994887"/>
            <a:ext cx="1300677"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带电的原子</a:t>
            </a:r>
          </a:p>
        </p:txBody>
      </p:sp>
      <p:sp>
        <p:nvSpPr>
          <p:cNvPr id="110" name="文本框 109"/>
          <p:cNvSpPr txBox="1"/>
          <p:nvPr/>
        </p:nvSpPr>
        <p:spPr>
          <a:xfrm>
            <a:off x="293847" y="1386364"/>
            <a:ext cx="8154829" cy="1037749"/>
          </a:xfrm>
          <a:prstGeom prst="rect">
            <a:avLst/>
          </a:prstGeom>
          <a:noFill/>
          <a:ln w="9525">
            <a:noFill/>
          </a:ln>
        </p:spPr>
        <p:txBody>
          <a:bodyPr wrap="square" lIns="68580" tIns="34290" rIns="68580" bIns="34290">
            <a:spAutoFit/>
          </a:bodyPr>
          <a:lstStyle/>
          <a:p>
            <a:pPr>
              <a:lnSpc>
                <a:spcPct val="150000"/>
              </a:lnSpc>
            </a:pPr>
            <a:r>
              <a:rPr lang="zh-CN" altLang="en-US" sz="2100">
                <a:ea typeface="宋体" panose="02010600030101010101" pitchFamily="2" charset="-122"/>
              </a:rPr>
              <a:t>（</a:t>
            </a:r>
            <a:r>
              <a:rPr lang="en-US" sz="2100">
                <a:latin typeface="宋体" panose="02010600030101010101" pitchFamily="2" charset="-122"/>
                <a:ea typeface="宋体" panose="02010600030101010101" pitchFamily="2" charset="-122"/>
              </a:rPr>
              <a:t>2</a:t>
            </a:r>
            <a:r>
              <a:rPr lang="zh-CN" altLang="en-US" sz="2100">
                <a:ea typeface="宋体" panose="02010600030101010101" pitchFamily="2" charset="-122"/>
              </a:rPr>
              <a:t>）形成</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solidFill>
                  <a:srgbClr val="000000"/>
                </a:solidFill>
                <a:ea typeface="宋体" panose="02010600030101010101" pitchFamily="2" charset="-122"/>
              </a:rPr>
              <a:t>元素的原子在发生化学反应时都有一个趋势：通过得失电子使自己的最外层达到</a:t>
            </a:r>
            <a:r>
              <a:rPr lang="zh-CN" altLang="en-US" sz="2100" b="1">
                <a:solidFill>
                  <a:srgbClr val="000000"/>
                </a:solidFill>
                <a:ea typeface="宋体" panose="02010600030101010101" pitchFamily="2" charset="-122"/>
              </a:rPr>
              <a:t>相对稳定的结构</a:t>
            </a:r>
            <a:r>
              <a:rPr lang="zh-CN" altLang="en-US" sz="2100">
                <a:solidFill>
                  <a:srgbClr val="000000"/>
                </a:solidFill>
                <a:ea typeface="宋体" panose="02010600030101010101" pitchFamily="2" charset="-122"/>
              </a:rPr>
              <a:t>。具体过程如下图所示：</a:t>
            </a:r>
            <a:endParaRPr lang="zh-CN" altLang="en-US" sz="2100"/>
          </a:p>
        </p:txBody>
      </p:sp>
      <p:pic>
        <p:nvPicPr>
          <p:cNvPr id="10" name="图片 9" descr="QQ截图20200729090414"/>
          <p:cNvPicPr>
            <a:picLocks noChangeAspect="1"/>
          </p:cNvPicPr>
          <p:nvPr/>
        </p:nvPicPr>
        <p:blipFill>
          <a:blip r:embed="rId2"/>
          <a:stretch>
            <a:fillRect/>
          </a:stretch>
        </p:blipFill>
        <p:spPr>
          <a:xfrm>
            <a:off x="936784" y="2348389"/>
            <a:ext cx="5662613" cy="2719864"/>
          </a:xfrm>
          <a:prstGeom prst="rect">
            <a:avLst/>
          </a:prstGeom>
        </p:spPr>
      </p:pic>
    </p:spTree>
    <p:extLst>
      <p:ext uri="{BB962C8B-B14F-4D97-AF65-F5344CB8AC3E}">
        <p14:creationId xmlns:p14="http://schemas.microsoft.com/office/powerpoint/2010/main" val="8561347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10" name="文本框 109"/>
          <p:cNvSpPr txBox="1"/>
          <p:nvPr/>
        </p:nvSpPr>
        <p:spPr>
          <a:xfrm>
            <a:off x="215741" y="423863"/>
            <a:ext cx="1661160" cy="520541"/>
          </a:xfrm>
          <a:prstGeom prst="rect">
            <a:avLst/>
          </a:prstGeom>
          <a:noFill/>
          <a:ln w="9525">
            <a:noFill/>
          </a:ln>
        </p:spPr>
        <p:txBody>
          <a:bodyPr wrap="square" lIns="68580" tIns="34290" rIns="68580" bIns="34290">
            <a:spAutoFit/>
          </a:bodyPr>
          <a:lstStyle/>
          <a:p>
            <a:pPr indent="100013">
              <a:lnSpc>
                <a:spcPct val="140000"/>
              </a:lnSpc>
            </a:pPr>
            <a:r>
              <a:rPr lang="zh-CN" altLang="en-US" sz="2100">
                <a:solidFill>
                  <a:srgbClr val="000000"/>
                </a:solidFill>
                <a:ea typeface="宋体" panose="02010600030101010101" pitchFamily="2" charset="-122"/>
              </a:rPr>
              <a:t>（</a:t>
            </a:r>
            <a:r>
              <a:rPr lang="en-US" sz="2100">
                <a:solidFill>
                  <a:srgbClr val="000000"/>
                </a:solidFill>
                <a:latin typeface="宋体" panose="02010600030101010101" pitchFamily="2" charset="-122"/>
                <a:ea typeface="宋体" panose="02010600030101010101" pitchFamily="2" charset="-122"/>
              </a:rPr>
              <a:t>3</a:t>
            </a:r>
            <a:r>
              <a:rPr lang="zh-CN" altLang="en-US" sz="2100">
                <a:solidFill>
                  <a:srgbClr val="000000"/>
                </a:solidFill>
                <a:ea typeface="宋体" panose="02010600030101010101" pitchFamily="2" charset="-122"/>
              </a:rPr>
              <a:t>）分类</a:t>
            </a:r>
            <a:endParaRPr lang="zh-CN" altLang="en-US" sz="2100"/>
          </a:p>
        </p:txBody>
      </p:sp>
      <p:sp>
        <p:nvSpPr>
          <p:cNvPr id="15" name="文本框 14"/>
          <p:cNvSpPr txBox="1"/>
          <p:nvPr/>
        </p:nvSpPr>
        <p:spPr>
          <a:xfrm>
            <a:off x="627222" y="815340"/>
            <a:ext cx="7970044" cy="1876425"/>
          </a:xfrm>
          <a:prstGeom prst="rect">
            <a:avLst/>
          </a:prstGeom>
          <a:noFill/>
        </p:spPr>
        <p:txBody>
          <a:bodyPr wrap="square" lIns="68580" tIns="34290" rIns="68580" bIns="34290" rtlCol="0" anchor="t">
            <a:spAutoFit/>
          </a:bodyPr>
          <a:lstStyle/>
          <a:p>
            <a:pPr fontAlgn="auto">
              <a:lnSpc>
                <a:spcPct val="140000"/>
              </a:lnSpc>
            </a:pPr>
            <a:r>
              <a:rPr lang="en-US" altLang="zh-CN" sz="2100">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rPr>
              <a:t>多数金属原子的最外层电子数少于</a:t>
            </a:r>
            <a:r>
              <a:rPr lang="en-US" altLang="zh-CN" sz="2100">
                <a:latin typeface="宋体" panose="02010600030101010101" pitchFamily="2" charset="-122"/>
                <a:ea typeface="宋体" panose="02010600030101010101" pitchFamily="2" charset="-122"/>
              </a:rPr>
              <a:t>4</a:t>
            </a:r>
            <a:r>
              <a:rPr lang="zh-CN" altLang="en-US" sz="2100">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sym typeface="+mn-ea"/>
              </a:rPr>
              <a:t>容易</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电子变成</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离子，带</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电荷</a:t>
            </a:r>
            <a:r>
              <a:rPr lang="zh-CN" altLang="en-US" sz="2100">
                <a:latin typeface="宋体" panose="02010600030101010101" pitchFamily="2" charset="-122"/>
                <a:ea typeface="宋体" panose="02010600030101010101" pitchFamily="2" charset="-122"/>
              </a:rPr>
              <a:t>；</a:t>
            </a:r>
          </a:p>
          <a:p>
            <a:pPr fontAlgn="auto">
              <a:lnSpc>
                <a:spcPct val="140000"/>
              </a:lnSpc>
            </a:pPr>
            <a:r>
              <a:rPr lang="en-US" altLang="zh-CN" sz="2100">
                <a:latin typeface="宋体" panose="02010600030101010101" pitchFamily="2" charset="-122"/>
                <a:ea typeface="宋体" panose="02010600030101010101" pitchFamily="2" charset="-122"/>
              </a:rPr>
              <a:t>·</a:t>
            </a:r>
            <a:r>
              <a:rPr lang="zh-CN" altLang="en-US" sz="2100">
                <a:latin typeface="宋体" panose="02010600030101010101" pitchFamily="2" charset="-122"/>
                <a:ea typeface="宋体" panose="02010600030101010101" pitchFamily="2" charset="-122"/>
                <a:sym typeface="+mn-ea"/>
              </a:rPr>
              <a:t>许多非金属原子的最外层电子数多于</a:t>
            </a:r>
            <a:r>
              <a:rPr lang="en-US" altLang="zh-CN" sz="2100">
                <a:latin typeface="宋体" panose="02010600030101010101" pitchFamily="2" charset="-122"/>
                <a:ea typeface="宋体" panose="02010600030101010101" pitchFamily="2" charset="-122"/>
                <a:sym typeface="+mn-ea"/>
              </a:rPr>
              <a:t>4</a:t>
            </a:r>
            <a:r>
              <a:rPr lang="zh-CN" altLang="en-US" sz="2100">
                <a:latin typeface="宋体" panose="02010600030101010101" pitchFamily="2" charset="-122"/>
                <a:ea typeface="宋体" panose="02010600030101010101" pitchFamily="2" charset="-122"/>
                <a:sym typeface="+mn-ea"/>
              </a:rPr>
              <a:t>，</a:t>
            </a:r>
            <a:r>
              <a:rPr lang="zh-CN" altLang="en-US" sz="2100">
                <a:latin typeface="宋体" panose="02010600030101010101" pitchFamily="2" charset="-122"/>
                <a:ea typeface="宋体" panose="02010600030101010101" pitchFamily="2" charset="-122"/>
              </a:rPr>
              <a:t>容易</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电子</a:t>
            </a:r>
            <a:r>
              <a:rPr lang="zh-CN" altLang="en-US" sz="2100">
                <a:latin typeface="宋体" panose="02010600030101010101" pitchFamily="2" charset="-122"/>
                <a:ea typeface="宋体" panose="02010600030101010101" pitchFamily="2" charset="-122"/>
                <a:sym typeface="+mn-ea"/>
              </a:rPr>
              <a:t>变成</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离子，带</a:t>
            </a:r>
            <a:r>
              <a:rPr lang="zh-CN" altLang="en-US" sz="2100" u="sng">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电荷；</a:t>
            </a:r>
            <a:r>
              <a:rPr lang="zh-CN" altLang="en-US" sz="2100">
                <a:latin typeface="宋体" panose="02010600030101010101" pitchFamily="2" charset="-122"/>
                <a:ea typeface="宋体" panose="02010600030101010101" pitchFamily="2" charset="-122"/>
              </a:rPr>
              <a:t>；</a:t>
            </a:r>
          </a:p>
        </p:txBody>
      </p:sp>
      <p:sp>
        <p:nvSpPr>
          <p:cNvPr id="19" name="文本框 18"/>
          <p:cNvSpPr txBox="1"/>
          <p:nvPr/>
        </p:nvSpPr>
        <p:spPr>
          <a:xfrm>
            <a:off x="5845016" y="887731"/>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失去</a:t>
            </a:r>
          </a:p>
        </p:txBody>
      </p:sp>
      <p:sp>
        <p:nvSpPr>
          <p:cNvPr id="20" name="文本框 19"/>
          <p:cNvSpPr txBox="1"/>
          <p:nvPr/>
        </p:nvSpPr>
        <p:spPr>
          <a:xfrm>
            <a:off x="6100763" y="180498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得到</a:t>
            </a:r>
          </a:p>
        </p:txBody>
      </p:sp>
      <p:sp>
        <p:nvSpPr>
          <p:cNvPr id="21" name="文本框 20"/>
          <p:cNvSpPr txBox="1"/>
          <p:nvPr/>
        </p:nvSpPr>
        <p:spPr>
          <a:xfrm>
            <a:off x="7694771" y="887731"/>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阳</a:t>
            </a:r>
          </a:p>
        </p:txBody>
      </p:sp>
      <p:sp>
        <p:nvSpPr>
          <p:cNvPr id="22" name="文本框 21"/>
          <p:cNvSpPr txBox="1"/>
          <p:nvPr/>
        </p:nvSpPr>
        <p:spPr>
          <a:xfrm>
            <a:off x="7694771" y="1804988"/>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阴</a:t>
            </a:r>
          </a:p>
        </p:txBody>
      </p:sp>
      <p:sp>
        <p:nvSpPr>
          <p:cNvPr id="4" name="文本框 3"/>
          <p:cNvSpPr txBox="1"/>
          <p:nvPr/>
        </p:nvSpPr>
        <p:spPr>
          <a:xfrm>
            <a:off x="1571149" y="1384459"/>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正</a:t>
            </a:r>
          </a:p>
        </p:txBody>
      </p:sp>
      <p:sp>
        <p:nvSpPr>
          <p:cNvPr id="5" name="文本框 4"/>
          <p:cNvSpPr txBox="1"/>
          <p:nvPr/>
        </p:nvSpPr>
        <p:spPr>
          <a:xfrm>
            <a:off x="1571149" y="2287906"/>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负</a:t>
            </a:r>
          </a:p>
        </p:txBody>
      </p:sp>
      <p:sp>
        <p:nvSpPr>
          <p:cNvPr id="6" name="文本框 5"/>
          <p:cNvSpPr txBox="1"/>
          <p:nvPr/>
        </p:nvSpPr>
        <p:spPr>
          <a:xfrm>
            <a:off x="216217" y="2633186"/>
            <a:ext cx="8381048" cy="2328863"/>
          </a:xfrm>
          <a:prstGeom prst="rect">
            <a:avLst/>
          </a:prstGeom>
          <a:noFill/>
          <a:ln w="9525">
            <a:noFill/>
          </a:ln>
        </p:spPr>
        <p:txBody>
          <a:bodyPr wrap="square" lIns="68580" tIns="34290" rIns="68580" bIns="34290">
            <a:spAutoFit/>
          </a:bodyPr>
          <a:lstStyle/>
          <a:p>
            <a:pPr indent="100013">
              <a:lnSpc>
                <a:spcPct val="14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100">
                <a:solidFill>
                  <a:srgbClr val="000000"/>
                </a:solidFill>
                <a:latin typeface="宋体" panose="02010600030101010101" pitchFamily="2" charset="-122"/>
                <a:ea typeface="宋体" panose="02010600030101010101" pitchFamily="2" charset="-122"/>
                <a:cs typeface="宋体" panose="02010600030101010101" pitchFamily="2" charset="-122"/>
              </a:rPr>
              <a:t>4</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）符号书写</a:t>
            </a:r>
            <a:endParaRPr lang="zh-CN" altLang="en-US" sz="2100">
              <a:latin typeface="宋体" panose="02010600030101010101" pitchFamily="2" charset="-122"/>
              <a:ea typeface="宋体" pitchFamily="2" charset="-122"/>
              <a:cs typeface="宋体" panose="02010600030101010101" pitchFamily="2" charset="-122"/>
            </a:endParaRPr>
          </a:p>
          <a:p>
            <a:pPr indent="100013">
              <a:lnSpc>
                <a:spcPct val="140000"/>
              </a:lnSpc>
            </a:pPr>
            <a:r>
              <a:rPr lang="zh-CN" altLang="en-US" sz="2100">
                <a:latin typeface="宋体" panose="02010600030101010101" pitchFamily="2" charset="-122"/>
                <a:ea typeface="宋体" pitchFamily="2" charset="-122"/>
                <a:cs typeface="宋体" panose="02010600030101010101" pitchFamily="2" charset="-122"/>
              </a:rPr>
              <a:t>     在元素符号的右上角标上数字和正负号，用来表明离子所带电荷的数量和正负。书写的基本规则是数字在前，符号在后。例如：</a:t>
            </a:r>
            <a:r>
              <a:rPr lang="en-US" sz="2100">
                <a:latin typeface="宋体" panose="02010600030101010101" pitchFamily="2" charset="-122"/>
                <a:ea typeface="宋体" panose="02010600030101010101" pitchFamily="2" charset="-122"/>
                <a:cs typeface="宋体" panose="02010600030101010101" pitchFamily="2" charset="-122"/>
              </a:rPr>
              <a:t>Mg</a:t>
            </a:r>
            <a:r>
              <a:rPr lang="en-US" altLang="zh-CN" sz="2100" baseline="30000">
                <a:latin typeface="宋体" panose="02010600030101010101" pitchFamily="2" charset="-122"/>
                <a:ea typeface="宋体" panose="02010600030101010101" pitchFamily="2" charset="-122"/>
                <a:cs typeface="宋体" panose="02010600030101010101" pitchFamily="2" charset="-122"/>
              </a:rPr>
              <a:t>2</a:t>
            </a:r>
            <a:r>
              <a:rPr lang="zh-CN" altLang="en-US" sz="2100" baseline="300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a:t>
            </a:r>
            <a:endParaRPr lang="zh-CN" altLang="en-US" sz="2100" b="1">
              <a:solidFill>
                <a:srgbClr val="C00000"/>
              </a:solidFill>
              <a:latin typeface="宋体" panose="02010600030101010101" pitchFamily="2" charset="-122"/>
              <a:ea typeface="宋体" pitchFamily="2" charset="-122"/>
              <a:cs typeface="宋体" panose="02010600030101010101" pitchFamily="2" charset="-122"/>
            </a:endParaRPr>
          </a:p>
          <a:p>
            <a:pPr indent="100013">
              <a:lnSpc>
                <a:spcPct val="140000"/>
              </a:lnSpc>
            </a:pPr>
            <a:r>
              <a:rPr lang="en-US" altLang="zh-CN" sz="2100" b="1">
                <a:solidFill>
                  <a:srgbClr val="C00000"/>
                </a:solidFill>
                <a:latin typeface="宋体" panose="02010600030101010101" pitchFamily="2" charset="-122"/>
                <a:ea typeface="宋体" pitchFamily="2" charset="-122"/>
                <a:cs typeface="宋体" panose="02010600030101010101" pitchFamily="2" charset="-122"/>
              </a:rPr>
              <a:t>【</a:t>
            </a:r>
            <a:r>
              <a:rPr lang="zh-CN" altLang="en-US" sz="2100" b="1">
                <a:solidFill>
                  <a:srgbClr val="C00000"/>
                </a:solidFill>
                <a:latin typeface="宋体" panose="02010600030101010101" pitchFamily="2" charset="-122"/>
                <a:ea typeface="宋体" pitchFamily="2" charset="-122"/>
                <a:cs typeface="宋体" panose="02010600030101010101" pitchFamily="2" charset="-122"/>
              </a:rPr>
              <a:t>注意</a:t>
            </a:r>
            <a:r>
              <a:rPr lang="en-US" altLang="zh-CN" sz="2100" b="1">
                <a:solidFill>
                  <a:srgbClr val="C00000"/>
                </a:solidFill>
                <a:latin typeface="宋体" panose="02010600030101010101" pitchFamily="2" charset="-122"/>
                <a:ea typeface="宋体"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当离子所带电荷为</a:t>
            </a: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时，</a:t>
            </a: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可以省略不写，直接用正负号表示离子带一个单位的正电荷或负电荷，如</a:t>
            </a:r>
            <a:r>
              <a:rPr lang="en-US" altLang="zh-CN" sz="2100">
                <a:latin typeface="宋体" panose="02010600030101010101" pitchFamily="2" charset="-122"/>
                <a:ea typeface="宋体" panose="02010600030101010101" pitchFamily="2" charset="-122"/>
                <a:cs typeface="宋体" panose="02010600030101010101" pitchFamily="2" charset="-122"/>
              </a:rPr>
              <a:t>Na</a:t>
            </a:r>
            <a:r>
              <a:rPr lang="zh-CN" altLang="en-US" sz="2100" baseline="300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OH</a:t>
            </a:r>
            <a:r>
              <a:rPr lang="zh-CN" altLang="en-US" sz="2100" baseline="300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等。</a:t>
            </a:r>
            <a:endParaRPr lang="zh-CN" altLang="en-US" sz="2100">
              <a:latin typeface="宋体" panose="02010600030101010101" pitchFamily="2" charset="-122"/>
              <a:cs typeface="宋体" panose="02010600030101010101" pitchFamily="2" charset="-122"/>
            </a:endParaRPr>
          </a:p>
        </p:txBody>
      </p:sp>
    </p:spTree>
    <p:extLst>
      <p:ext uri="{BB962C8B-B14F-4D97-AF65-F5344CB8AC3E}">
        <p14:creationId xmlns:p14="http://schemas.microsoft.com/office/powerpoint/2010/main" val="395375428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linds(horizontal)">
                                      <p:cBhvr>
                                        <p:cTn id="12" dur="500"/>
                                        <p:tgtEl>
                                          <p:spTgt spid="19"/>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blinds(horizontal)">
                                      <p:cBhvr>
                                        <p:cTn id="15" dur="500"/>
                                        <p:tgtEl>
                                          <p:spTgt spid="21"/>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linds(horizontal)">
                                      <p:cBhvr>
                                        <p:cTn id="18" dur="500"/>
                                        <p:tgtEl>
                                          <p:spTgt spid="4"/>
                                        </p:tgtEl>
                                      </p:cBhvr>
                                    </p:animEffect>
                                  </p:childTnLst>
                                </p:cTn>
                              </p:par>
                            </p:childTnLst>
                          </p:cTn>
                        </p:par>
                      </p:childTnLst>
                    </p:cTn>
                  </p:par>
                  <p:par>
                    <p:cTn id="19" fill="hold" nodeType="clickPar">
                      <p:stCondLst>
                        <p:cond delay="indefinite"/>
                        <p:cond evt="onBegin" delay="0">
                          <p:tn val="18"/>
                        </p:cond>
                      </p:stCondLst>
                      <p:childTnLst>
                        <p:par>
                          <p:cTn id="20" fill="hold" nodeType="after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blinds(horizontal)">
                                      <p:cBhvr>
                                        <p:cTn id="23" dur="500"/>
                                        <p:tgtEl>
                                          <p:spTgt spid="20"/>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blinds(horizontal)">
                                      <p:cBhvr>
                                        <p:cTn id="26" dur="500"/>
                                        <p:tgtEl>
                                          <p:spTgt spid="22"/>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blinds(horizontal)">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9" grpId="0"/>
      <p:bldP spid="20" grpId="0"/>
      <p:bldP spid="21" grpId="0"/>
      <p:bldP spid="22" grpId="0"/>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9" name="文本框 8"/>
          <p:cNvSpPr txBox="1"/>
          <p:nvPr/>
        </p:nvSpPr>
        <p:spPr>
          <a:xfrm>
            <a:off x="328137" y="505777"/>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【典型例题】</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10" name="文本框 109"/>
          <p:cNvSpPr txBox="1"/>
          <p:nvPr/>
        </p:nvSpPr>
        <p:spPr>
          <a:xfrm>
            <a:off x="461486" y="897255"/>
            <a:ext cx="8221028"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镇康县二模）某粒子结构示意图如图所示，下列有关说法错误的是（　　）</a:t>
            </a:r>
            <a:endParaRPr lang="zh-CN" altLang="en-US" sz="2100">
              <a:latin typeface="宋体" panose="02010600030101010101" pitchFamily="2" charset="-122"/>
              <a:cs typeface="宋体" panose="02010600030101010101" pitchFamily="2" charset="-122"/>
            </a:endParaRPr>
          </a:p>
        </p:txBody>
      </p:sp>
      <p:pic>
        <p:nvPicPr>
          <p:cNvPr id="10" name="图片 9"/>
          <p:cNvPicPr/>
          <p:nvPr/>
        </p:nvPicPr>
        <p:blipFill>
          <a:blip r:embed="rId2"/>
          <a:stretch>
            <a:fillRect/>
          </a:stretch>
        </p:blipFill>
        <p:spPr>
          <a:xfrm>
            <a:off x="5842636" y="1855471"/>
            <a:ext cx="1436846" cy="1547336"/>
          </a:xfrm>
          <a:prstGeom prst="rect">
            <a:avLst/>
          </a:prstGeom>
          <a:noFill/>
          <a:ln w="9525">
            <a:noFill/>
          </a:ln>
        </p:spPr>
      </p:pic>
      <p:sp>
        <p:nvSpPr>
          <p:cNvPr id="111" name="文本框 110"/>
          <p:cNvSpPr txBox="1"/>
          <p:nvPr/>
        </p:nvSpPr>
        <p:spPr>
          <a:xfrm>
            <a:off x="608171" y="1935004"/>
            <a:ext cx="8221028" cy="2007394"/>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．若</a:t>
            </a:r>
            <a:r>
              <a:rPr lang="en-US" sz="2100">
                <a:latin typeface="宋体" panose="02010600030101010101" pitchFamily="2" charset="-122"/>
                <a:ea typeface="宋体" panose="02010600030101010101" pitchFamily="2" charset="-122"/>
                <a:cs typeface="宋体" panose="02010600030101010101" pitchFamily="2" charset="-122"/>
              </a:rPr>
              <a:t>X</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8</a:t>
            </a:r>
            <a:r>
              <a:rPr lang="zh-CN" altLang="en-US" sz="2100">
                <a:latin typeface="宋体" panose="02010600030101010101" pitchFamily="2" charset="-122"/>
                <a:ea typeface="宋体" panose="02010600030101010101" pitchFamily="2" charset="-122"/>
                <a:cs typeface="宋体" panose="02010600030101010101" pitchFamily="2" charset="-122"/>
              </a:rPr>
              <a:t>，则该粒子是阴离子</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．若</a:t>
            </a:r>
            <a:r>
              <a:rPr lang="en-US" sz="2100">
                <a:latin typeface="宋体" panose="02010600030101010101" pitchFamily="2" charset="-122"/>
                <a:ea typeface="宋体" panose="02010600030101010101" pitchFamily="2" charset="-122"/>
                <a:cs typeface="宋体" panose="02010600030101010101" pitchFamily="2" charset="-122"/>
              </a:rPr>
              <a:t>X</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9</a:t>
            </a:r>
            <a:r>
              <a:rPr lang="zh-CN" altLang="en-US" sz="2100">
                <a:latin typeface="宋体" panose="02010600030101010101" pitchFamily="2" charset="-122"/>
                <a:ea typeface="宋体" panose="02010600030101010101" pitchFamily="2" charset="-122"/>
                <a:cs typeface="宋体" panose="02010600030101010101" pitchFamily="2" charset="-122"/>
              </a:rPr>
              <a:t>，则该粒子符号为</a:t>
            </a:r>
            <a:r>
              <a:rPr lang="en-US" sz="2100">
                <a:latin typeface="宋体" panose="02010600030101010101" pitchFamily="2" charset="-122"/>
                <a:ea typeface="宋体" panose="02010600030101010101" pitchFamily="2" charset="-122"/>
                <a:cs typeface="宋体" panose="02010600030101010101" pitchFamily="2" charset="-122"/>
              </a:rPr>
              <a:t>F</a:t>
            </a:r>
            <a:r>
              <a:rPr lang="en-US" altLang="zh-CN" sz="2100" baseline="300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．若</a:t>
            </a:r>
            <a:r>
              <a:rPr lang="en-US" sz="2100">
                <a:latin typeface="宋体" panose="02010600030101010101" pitchFamily="2" charset="-122"/>
                <a:ea typeface="宋体" panose="02010600030101010101" pitchFamily="2" charset="-122"/>
                <a:cs typeface="宋体" panose="02010600030101010101" pitchFamily="2" charset="-122"/>
              </a:rPr>
              <a:t>X</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10</a:t>
            </a:r>
            <a:r>
              <a:rPr lang="zh-CN" altLang="en-US" sz="2100">
                <a:latin typeface="宋体" panose="02010600030101010101" pitchFamily="2" charset="-122"/>
                <a:ea typeface="宋体" panose="02010600030101010101" pitchFamily="2" charset="-122"/>
                <a:cs typeface="宋体" panose="02010600030101010101" pitchFamily="2" charset="-122"/>
              </a:rPr>
              <a:t>，则该粒子是原子</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．若</a:t>
            </a:r>
            <a:r>
              <a:rPr lang="en-US" sz="2100">
                <a:latin typeface="宋体" panose="02010600030101010101" pitchFamily="2" charset="-122"/>
                <a:ea typeface="宋体" panose="02010600030101010101" pitchFamily="2" charset="-122"/>
                <a:cs typeface="宋体" panose="02010600030101010101" pitchFamily="2" charset="-122"/>
              </a:rPr>
              <a:t>X</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13</a:t>
            </a:r>
            <a:r>
              <a:rPr lang="zh-CN" altLang="en-US" sz="2100">
                <a:latin typeface="宋体" panose="02010600030101010101" pitchFamily="2" charset="-122"/>
                <a:ea typeface="宋体" panose="02010600030101010101" pitchFamily="2" charset="-122"/>
                <a:cs typeface="宋体" panose="02010600030101010101" pitchFamily="2" charset="-122"/>
              </a:rPr>
              <a:t>，则该粒子是由一个原子得到三个电子而形成</a:t>
            </a:r>
            <a:endParaRPr lang="zh-CN" altLang="en-US" sz="2100">
              <a:latin typeface="宋体" panose="02010600030101010101" pitchFamily="2" charset="-122"/>
              <a:cs typeface="宋体" panose="02010600030101010101" pitchFamily="2" charset="-122"/>
            </a:endParaRPr>
          </a:p>
        </p:txBody>
      </p:sp>
      <p:sp>
        <p:nvSpPr>
          <p:cNvPr id="19" name="文本框 18"/>
          <p:cNvSpPr txBox="1"/>
          <p:nvPr/>
        </p:nvSpPr>
        <p:spPr>
          <a:xfrm>
            <a:off x="2056448" y="1463992"/>
            <a:ext cx="559594"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D</a:t>
            </a:r>
          </a:p>
        </p:txBody>
      </p:sp>
    </p:spTree>
    <p:extLst>
      <p:ext uri="{BB962C8B-B14F-4D97-AF65-F5344CB8AC3E}">
        <p14:creationId xmlns:p14="http://schemas.microsoft.com/office/powerpoint/2010/main" val="34683194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p:nvPr/>
        </p:nvSpPr>
        <p:spPr>
          <a:xfrm>
            <a:off x="2675193" y="999325"/>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知识框架</a:t>
            </a:r>
          </a:p>
        </p:txBody>
      </p:sp>
      <p:cxnSp>
        <p:nvCxnSpPr>
          <p:cNvPr id="12" name="直接连接符 11"/>
          <p:cNvCxnSpPr/>
          <p:nvPr/>
        </p:nvCxnSpPr>
        <p:spPr>
          <a:xfrm>
            <a:off x="2573223" y="1367198"/>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5" name="文本框 14"/>
          <p:cNvSpPr txBox="1"/>
          <p:nvPr/>
        </p:nvSpPr>
        <p:spPr>
          <a:xfrm>
            <a:off x="2669002" y="2006117"/>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考点讲练</a:t>
            </a:r>
          </a:p>
        </p:txBody>
      </p:sp>
      <p:cxnSp>
        <p:nvCxnSpPr>
          <p:cNvPr id="16" name="直接连接符 15"/>
          <p:cNvCxnSpPr/>
          <p:nvPr/>
        </p:nvCxnSpPr>
        <p:spPr>
          <a:xfrm>
            <a:off x="2560840" y="2373990"/>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8" name="椭圆 7"/>
          <p:cNvSpPr/>
          <p:nvPr/>
        </p:nvSpPr>
        <p:spPr>
          <a:xfrm>
            <a:off x="1858800" y="843450"/>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01</a:t>
            </a:r>
            <a:endParaRPr lang="zh-CN" altLang="en-US" sz="2700" b="1">
              <a:solidFill>
                <a:srgbClr val="0070C0"/>
              </a:solidFill>
            </a:endParaRPr>
          </a:p>
        </p:txBody>
      </p:sp>
      <p:sp>
        <p:nvSpPr>
          <p:cNvPr id="4" name="文本框 3"/>
          <p:cNvSpPr txBox="1"/>
          <p:nvPr/>
        </p:nvSpPr>
        <p:spPr>
          <a:xfrm>
            <a:off x="2669002" y="3024816"/>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难点突破</a:t>
            </a:r>
          </a:p>
        </p:txBody>
      </p:sp>
      <p:cxnSp>
        <p:nvCxnSpPr>
          <p:cNvPr id="5" name="直接连接符 4"/>
          <p:cNvCxnSpPr/>
          <p:nvPr/>
        </p:nvCxnSpPr>
        <p:spPr>
          <a:xfrm>
            <a:off x="2560840" y="3392689"/>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7" name="文本框 6"/>
          <p:cNvSpPr txBox="1"/>
          <p:nvPr/>
        </p:nvSpPr>
        <p:spPr>
          <a:xfrm>
            <a:off x="2669002" y="4068756"/>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solidFill>
                  <a:schemeClr val="accent1">
                    <a:lumMod val="75000"/>
                  </a:schemeClr>
                </a:solidFill>
                <a:latin typeface="宋体" panose="02010600030101010101" pitchFamily="2" charset="-122"/>
                <a:ea typeface="宋体" panose="02010600030101010101" pitchFamily="2" charset="-122"/>
                <a:cs typeface="Arial"/>
                <a:sym typeface="Arial"/>
              </a:rPr>
              <a:t>趁热打铁</a:t>
            </a:r>
          </a:p>
        </p:txBody>
      </p:sp>
      <p:cxnSp>
        <p:nvCxnSpPr>
          <p:cNvPr id="9" name="直接连接符 8"/>
          <p:cNvCxnSpPr/>
          <p:nvPr/>
        </p:nvCxnSpPr>
        <p:spPr>
          <a:xfrm>
            <a:off x="2560840" y="4436629"/>
            <a:ext cx="3501829" cy="0"/>
          </a:xfrm>
          <a:prstGeom prst="line">
            <a:avLst/>
          </a:prstGeom>
          <a:noFill/>
          <a:ln w="28575" cap="flat" cmpd="sng">
            <a:solidFill>
              <a:schemeClr val="accent1">
                <a:lumMod val="75000"/>
              </a:schemeClr>
            </a:solidFill>
            <a:prstDash val="solid"/>
            <a:miter lim="800000"/>
          </a:ln>
          <a:effectLst>
            <a:outerShdw blurRad="50800" dist="38100" dir="10800000" algn="r" rotWithShape="0">
              <a:prstClr val="black">
                <a:alpha val="40000"/>
              </a:prstClr>
            </a:outerShdw>
          </a:effectLst>
        </p:spPr>
        <p:style>
          <a:lnRef idx="0">
            <a:scrgbClr r="0" g="0" b="0"/>
          </a:lnRef>
          <a:fillRef idx="0">
            <a:scrgbClr r="0" g="0" b="0"/>
          </a:fillRef>
          <a:effectRef idx="0">
            <a:scrgbClr r="0" g="0" b="0"/>
          </a:effectRef>
          <a:fontRef idx="none"/>
        </p:style>
      </p:cxnSp>
      <p:sp>
        <p:nvSpPr>
          <p:cNvPr id="13" name="椭圆 12"/>
          <p:cNvSpPr/>
          <p:nvPr/>
        </p:nvSpPr>
        <p:spPr>
          <a:xfrm>
            <a:off x="1858800" y="1850243"/>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a:t>
            </a:r>
            <a:r>
              <a:rPr lang="en-US" sz="2700" b="1">
                <a:solidFill>
                  <a:srgbClr val="0070C0"/>
                </a:solidFill>
              </a:rPr>
              <a:t>2</a:t>
            </a:r>
            <a:endParaRPr lang="en-US" sz="2700" b="1">
              <a:solidFill>
                <a:srgbClr val="0070C0"/>
              </a:solidFill>
            </a:endParaRPr>
          </a:p>
        </p:txBody>
      </p:sp>
      <p:sp>
        <p:nvSpPr>
          <p:cNvPr id="14" name="椭圆 13"/>
          <p:cNvSpPr/>
          <p:nvPr/>
        </p:nvSpPr>
        <p:spPr>
          <a:xfrm>
            <a:off x="1858800" y="2868941"/>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03</a:t>
            </a:r>
            <a:endParaRPr lang="zh-CN" altLang="en-US" sz="2700" b="1">
              <a:solidFill>
                <a:srgbClr val="0070C0"/>
              </a:solidFill>
            </a:endParaRPr>
          </a:p>
        </p:txBody>
      </p:sp>
      <p:sp>
        <p:nvSpPr>
          <p:cNvPr id="17" name="椭圆 16"/>
          <p:cNvSpPr/>
          <p:nvPr/>
        </p:nvSpPr>
        <p:spPr>
          <a:xfrm>
            <a:off x="1858800" y="3912881"/>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04</a:t>
            </a:r>
            <a:endParaRPr lang="zh-CN" altLang="en-US" sz="2700" b="1">
              <a:solidFill>
                <a:srgbClr val="0070C0"/>
              </a:solidFill>
            </a:endParaRPr>
          </a:p>
        </p:txBody>
      </p:sp>
    </p:spTree>
    <p:extLst>
      <p:ext uri="{BB962C8B-B14F-4D97-AF65-F5344CB8AC3E}">
        <p14:creationId xmlns:p14="http://schemas.microsoft.com/office/powerpoint/2010/main" val="33263717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21" name="文本框 120"/>
          <p:cNvSpPr txBox="1"/>
          <p:nvPr/>
        </p:nvSpPr>
        <p:spPr>
          <a:xfrm>
            <a:off x="376238" y="599599"/>
            <a:ext cx="8155305"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2019</a:t>
            </a:r>
            <a:r>
              <a:rPr lang="zh-CN" altLang="en-US" sz="2100">
                <a:latin typeface="宋体" panose="02010600030101010101" pitchFamily="2" charset="-122"/>
                <a:ea typeface="宋体" panose="02010600030101010101" pitchFamily="2" charset="-122"/>
                <a:cs typeface="宋体" panose="02010600030101010101" pitchFamily="2" charset="-122"/>
              </a:rPr>
              <a:t>衡阳中考）如图是几种微粒结构示意图，请用相应微粒代号填空。</a:t>
            </a:r>
            <a:endParaRPr lang="zh-CN" altLang="en-US" sz="2100">
              <a:latin typeface="宋体" panose="02010600030101010101" pitchFamily="2" charset="-122"/>
              <a:cs typeface="宋体" panose="02010600030101010101" pitchFamily="2" charset="-122"/>
            </a:endParaRPr>
          </a:p>
        </p:txBody>
      </p:sp>
      <p:pic>
        <p:nvPicPr>
          <p:cNvPr id="4" name="图片 3"/>
          <p:cNvPicPr/>
          <p:nvPr/>
        </p:nvPicPr>
        <p:blipFill>
          <a:blip r:embed="rId2"/>
          <a:stretch>
            <a:fillRect/>
          </a:stretch>
        </p:blipFill>
        <p:spPr>
          <a:xfrm>
            <a:off x="608171" y="1707357"/>
            <a:ext cx="6571298" cy="1215866"/>
          </a:xfrm>
          <a:prstGeom prst="rect">
            <a:avLst/>
          </a:prstGeom>
          <a:noFill/>
          <a:ln w="9525">
            <a:noFill/>
          </a:ln>
        </p:spPr>
      </p:pic>
      <p:sp>
        <p:nvSpPr>
          <p:cNvPr id="122" name="文本框 121"/>
          <p:cNvSpPr txBox="1"/>
          <p:nvPr/>
        </p:nvSpPr>
        <p:spPr>
          <a:xfrm>
            <a:off x="433388" y="2923223"/>
            <a:ext cx="8155305" cy="2007394"/>
          </a:xfrm>
          <a:prstGeom prst="rect">
            <a:avLst/>
          </a:prstGeom>
          <a:noFill/>
          <a:ln w="9525">
            <a:noFill/>
          </a:ln>
        </p:spPr>
        <p:txBody>
          <a:bodyPr wrap="square" lIns="68580" tIns="34290" rIns="68580" bIns="34290">
            <a:spAutoFit/>
          </a:bodyPr>
          <a:lstStyle/>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）属于金属元素原子的是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p>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）具有相对稳定结构的是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p>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）属于同种元素的是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p>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）表示离子的是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endParaRPr lang="zh-CN" altLang="en-US" sz="2100">
              <a:latin typeface="宋体" panose="02010600030101010101" pitchFamily="2" charset="-122"/>
              <a:cs typeface="宋体" panose="02010600030101010101" pitchFamily="2" charset="-122"/>
            </a:endParaRPr>
          </a:p>
        </p:txBody>
      </p:sp>
      <p:sp>
        <p:nvSpPr>
          <p:cNvPr id="6" name="文本框 5"/>
          <p:cNvSpPr txBox="1"/>
          <p:nvPr/>
        </p:nvSpPr>
        <p:spPr>
          <a:xfrm>
            <a:off x="3906202" y="3053239"/>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①</a:t>
            </a:r>
          </a:p>
        </p:txBody>
      </p:sp>
      <p:sp>
        <p:nvSpPr>
          <p:cNvPr id="7" name="文本框 6"/>
          <p:cNvSpPr txBox="1"/>
          <p:nvPr/>
        </p:nvSpPr>
        <p:spPr>
          <a:xfrm>
            <a:off x="3828574" y="3550444"/>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④和⑤</a:t>
            </a:r>
          </a:p>
        </p:txBody>
      </p:sp>
      <p:sp>
        <p:nvSpPr>
          <p:cNvPr id="8" name="文本框 7"/>
          <p:cNvSpPr txBox="1"/>
          <p:nvPr/>
        </p:nvSpPr>
        <p:spPr>
          <a:xfrm>
            <a:off x="3251835" y="4042411"/>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③和⑤</a:t>
            </a:r>
          </a:p>
        </p:txBody>
      </p:sp>
      <p:sp>
        <p:nvSpPr>
          <p:cNvPr id="9" name="文本框 8"/>
          <p:cNvSpPr txBox="1"/>
          <p:nvPr/>
        </p:nvSpPr>
        <p:spPr>
          <a:xfrm>
            <a:off x="2838450" y="4502944"/>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⑤</a:t>
            </a:r>
          </a:p>
        </p:txBody>
      </p:sp>
    </p:spTree>
    <p:extLst>
      <p:ext uri="{BB962C8B-B14F-4D97-AF65-F5344CB8AC3E}">
        <p14:creationId xmlns:p14="http://schemas.microsoft.com/office/powerpoint/2010/main" val="22406353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293847" y="517683"/>
            <a:ext cx="348567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考点五：相对原子质量</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95249" name="Text Box 17"/>
          <p:cNvSpPr txBox="1"/>
          <p:nvPr/>
        </p:nvSpPr>
        <p:spPr>
          <a:xfrm>
            <a:off x="690563" y="4146709"/>
            <a:ext cx="5629275" cy="391478"/>
          </a:xfrm>
          <a:prstGeom prst="rect">
            <a:avLst/>
          </a:prstGeom>
          <a:noFill/>
          <a:ln w="9525">
            <a:noFill/>
          </a:ln>
        </p:spPr>
        <p:txBody>
          <a:bodyPr wrap="square" lIns="68580" tIns="34290" rIns="68580" bIns="34290">
            <a:spAutoFit/>
          </a:bodyPr>
          <a:lstStyle/>
          <a:p>
            <a:r>
              <a:rPr lang="zh-CN" altLang="en-US" sz="2100" b="1">
                <a:latin typeface="宋体" panose="02010600030101010101" pitchFamily="2" charset="-122"/>
                <a:ea typeface="宋体" panose="02010600030101010101" pitchFamily="2" charset="-122"/>
                <a:cs typeface="宋体" panose="02010600030101010101" pitchFamily="2" charset="-122"/>
              </a:rPr>
              <a:t>（</a:t>
            </a:r>
            <a:r>
              <a:rPr lang="en-US" altLang="zh-CN" sz="2100" b="1">
                <a:latin typeface="宋体" panose="02010600030101010101" pitchFamily="2" charset="-122"/>
                <a:ea typeface="宋体" panose="02010600030101010101" pitchFamily="2" charset="-122"/>
                <a:cs typeface="宋体" panose="02010600030101010101" pitchFamily="2" charset="-122"/>
              </a:rPr>
              <a:t>4</a:t>
            </a:r>
            <a:r>
              <a:rPr lang="zh-CN" altLang="en-US" sz="2100" b="1">
                <a:latin typeface="宋体" panose="02010600030101010101" pitchFamily="2" charset="-122"/>
                <a:ea typeface="宋体" panose="02010600030101010101" pitchFamily="2" charset="-122"/>
                <a:cs typeface="宋体" panose="02010600030101010101" pitchFamily="2" charset="-122"/>
              </a:rPr>
              <a:t>）相对原子质量</a:t>
            </a: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质子数</a:t>
            </a: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中子数</a:t>
            </a:r>
          </a:p>
        </p:txBody>
      </p:sp>
      <p:sp>
        <p:nvSpPr>
          <p:cNvPr id="95251" name="Text Box 19"/>
          <p:cNvSpPr txBox="1"/>
          <p:nvPr/>
        </p:nvSpPr>
        <p:spPr>
          <a:xfrm>
            <a:off x="482442" y="942023"/>
            <a:ext cx="7743349" cy="1037749"/>
          </a:xfrm>
          <a:prstGeom prst="rect">
            <a:avLst/>
          </a:prstGeom>
          <a:noFill/>
          <a:ln w="9525">
            <a:noFill/>
          </a:ln>
        </p:spPr>
        <p:txBody>
          <a:bodyPr wrap="square" lIns="68580" tIns="34290" rIns="68580" bIns="34290">
            <a:spAutoFit/>
          </a:bodyPr>
          <a:lstStyle/>
          <a:p>
            <a:pPr fontAlgn="auto">
              <a:lnSpc>
                <a:spcPct val="150000"/>
              </a:lnSpc>
            </a:pPr>
            <a:r>
              <a:rPr lang="en-US" altLang="zh-CN" sz="2100" b="1">
                <a:solidFill>
                  <a:srgbClr val="FF0000"/>
                </a:solidFill>
                <a:latin typeface="宋体" panose="02010600030101010101" pitchFamily="2" charset="-122"/>
                <a:ea typeface="宋体" panose="02010600030101010101" pitchFamily="2" charset="-122"/>
              </a:rPr>
              <a:t>1.</a:t>
            </a:r>
            <a:r>
              <a:rPr lang="zh-CN" altLang="en-US" sz="2100" b="1">
                <a:solidFill>
                  <a:srgbClr val="FF0000"/>
                </a:solidFill>
                <a:latin typeface="宋体" panose="02010600030101010101" pitchFamily="2" charset="-122"/>
                <a:ea typeface="宋体" panose="02010600030101010101" pitchFamily="2" charset="-122"/>
              </a:rPr>
              <a:t>定义：</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以碳</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-12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原子的质量的</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1/12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为标准，其它原子的质量跟它的比值。</a:t>
            </a:r>
            <a:endParaRPr lang="zh-CN" altLang="en-US" sz="2100">
              <a:latin typeface="宋体" panose="02010600030101010101" pitchFamily="2" charset="-122"/>
              <a:ea typeface="宋体" panose="02010600030101010101" pitchFamily="2" charset="-122"/>
            </a:endParaRPr>
          </a:p>
        </p:txBody>
      </p:sp>
      <p:sp>
        <p:nvSpPr>
          <p:cNvPr id="9" name="文本框 14338"/>
          <p:cNvSpPr txBox="1"/>
          <p:nvPr/>
        </p:nvSpPr>
        <p:spPr>
          <a:xfrm>
            <a:off x="482441" y="1979771"/>
            <a:ext cx="1035368" cy="391478"/>
          </a:xfrm>
          <a:prstGeom prst="rect">
            <a:avLst/>
          </a:prstGeom>
          <a:noFill/>
          <a:ln w="9525">
            <a:noFill/>
          </a:ln>
        </p:spPr>
        <p:txBody>
          <a:bodyPr wrap="square" lIns="68580" tIns="34290" rIns="68580" bIns="34290" anchor="t">
            <a:spAutoFit/>
          </a:bodyPr>
          <a:lstStyle/>
          <a:p>
            <a:pPr>
              <a:spcBef>
                <a:spcPct val="50000"/>
              </a:spcBef>
            </a:pPr>
            <a:r>
              <a:rPr 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2.</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公式：</a:t>
            </a:r>
          </a:p>
        </p:txBody>
      </p:sp>
      <p:sp>
        <p:nvSpPr>
          <p:cNvPr id="15364" name="矩形 15363"/>
          <p:cNvSpPr/>
          <p:nvPr/>
        </p:nvSpPr>
        <p:spPr>
          <a:xfrm>
            <a:off x="1598816" y="1979701"/>
            <a:ext cx="2060336" cy="391478"/>
          </a:xfrm>
          <a:prstGeom prst="rect">
            <a:avLst/>
          </a:prstGeom>
          <a:noFill/>
          <a:ln w="9525">
            <a:noFill/>
          </a:ln>
        </p:spPr>
        <p:txBody>
          <a:bodyPr lIns="68580" tIns="34290" rIns="68580" bIns="34290" anchor="t">
            <a:spAutoFit/>
          </a:bodyPr>
          <a:lstStyle/>
          <a:p>
            <a:pPr>
              <a:spcBef>
                <a:spcPct val="50000"/>
              </a:spcBef>
            </a:pPr>
            <a:r>
              <a:rPr lang="zh-CN" altLang="en-US" sz="2100">
                <a:latin typeface="宋体" panose="02010600030101010101" pitchFamily="2" charset="-122"/>
                <a:ea typeface="宋体" panose="02010600030101010101" pitchFamily="2" charset="-122"/>
                <a:cs typeface="宋体" panose="02010600030101010101" pitchFamily="2" charset="-122"/>
              </a:rPr>
              <a:t>相对原子质量</a:t>
            </a:r>
            <a:r>
              <a:rPr lang="en-US" altLang="zh-CN" sz="2100">
                <a:latin typeface="宋体" panose="02010600030101010101" pitchFamily="2" charset="-122"/>
                <a:ea typeface="宋体" panose="02010600030101010101" pitchFamily="2" charset="-122"/>
                <a:cs typeface="宋体" panose="02010600030101010101" pitchFamily="2" charset="-122"/>
              </a:rPr>
              <a:t>=</a:t>
            </a:r>
          </a:p>
        </p:txBody>
      </p:sp>
      <p:grpSp>
        <p:nvGrpSpPr>
          <p:cNvPr id="15365" name="组合 15364"/>
          <p:cNvGrpSpPr/>
          <p:nvPr/>
        </p:nvGrpSpPr>
        <p:grpSpPr>
          <a:xfrm>
            <a:off x="3488426" y="1800014"/>
            <a:ext cx="2662455" cy="760713"/>
            <a:chOff x="0" y="66"/>
            <a:chExt cx="3137" cy="854"/>
          </a:xfrm>
        </p:grpSpPr>
        <p:sp>
          <p:nvSpPr>
            <p:cNvPr id="14341" name="直接连接符 15365"/>
            <p:cNvSpPr/>
            <p:nvPr/>
          </p:nvSpPr>
          <p:spPr>
            <a:xfrm>
              <a:off x="0" y="454"/>
              <a:ext cx="2722" cy="0"/>
            </a:xfrm>
            <a:prstGeom prst="line">
              <a:avLst/>
            </a:prstGeom>
            <a:ln w="28575" cap="flat" cmpd="sng">
              <a:solidFill>
                <a:schemeClr val="tx1"/>
              </a:solidFill>
              <a:prstDash val="solid"/>
              <a:round/>
              <a:headEnd type="none" w="med" len="med"/>
              <a:tailEnd type="none" w="med" len="med"/>
            </a:ln>
          </p:spPr>
          <p:txBody>
            <a:bodyPr/>
            <a:lstStyle/>
            <a:p>
              <a:endParaRPr/>
            </a:p>
          </p:txBody>
        </p:sp>
        <p:grpSp>
          <p:nvGrpSpPr>
            <p:cNvPr id="14342" name="组合 15366"/>
            <p:cNvGrpSpPr/>
            <p:nvPr/>
          </p:nvGrpSpPr>
          <p:grpSpPr>
            <a:xfrm>
              <a:off x="79" y="66"/>
              <a:ext cx="3058" cy="854"/>
              <a:chOff x="-11" y="66"/>
              <a:chExt cx="3058" cy="854"/>
            </a:xfrm>
          </p:grpSpPr>
          <p:sp>
            <p:nvSpPr>
              <p:cNvPr id="14343" name="矩形 15367"/>
              <p:cNvSpPr/>
              <p:nvPr/>
            </p:nvSpPr>
            <p:spPr>
              <a:xfrm>
                <a:off x="106" y="66"/>
                <a:ext cx="2518" cy="466"/>
              </a:xfrm>
              <a:prstGeom prst="rect">
                <a:avLst/>
              </a:prstGeom>
              <a:noFill/>
              <a:ln w="9525">
                <a:noFill/>
              </a:ln>
            </p:spPr>
            <p:txBody>
              <a:bodyPr wrap="square" anchor="t">
                <a:spAutoFit/>
              </a:bodyPr>
              <a:lstStyle/>
              <a:p>
                <a:pPr>
                  <a:spcBef>
                    <a:spcPct val="50000"/>
                  </a:spcBef>
                </a:pPr>
                <a:r>
                  <a:rPr lang="zh-CN" altLang="en-US" sz="2100">
                    <a:latin typeface="宋体" panose="02010600030101010101" pitchFamily="2" charset="-122"/>
                    <a:ea typeface="宋体" panose="02010600030101010101" pitchFamily="2" charset="-122"/>
                  </a:rPr>
                  <a:t>原子的实际质量</a:t>
                </a:r>
              </a:p>
            </p:txBody>
          </p:sp>
          <p:sp>
            <p:nvSpPr>
              <p:cNvPr id="14344" name="矩形 15368"/>
              <p:cNvSpPr/>
              <p:nvPr/>
            </p:nvSpPr>
            <p:spPr>
              <a:xfrm>
                <a:off x="-11" y="454"/>
                <a:ext cx="3058" cy="466"/>
              </a:xfrm>
              <a:prstGeom prst="rect">
                <a:avLst/>
              </a:prstGeom>
              <a:noFill/>
              <a:ln w="9525">
                <a:noFill/>
              </a:ln>
            </p:spPr>
            <p:txBody>
              <a:bodyPr wrap="square" anchor="t">
                <a:spAutoFit/>
              </a:bodyPr>
              <a:lstStyle/>
              <a:p>
                <a:pPr>
                  <a:spcBef>
                    <a:spcPct val="50000"/>
                  </a:spcBef>
                </a:pPr>
                <a:r>
                  <a:rPr lang="zh-CN" altLang="en-US" sz="2100">
                    <a:latin typeface="宋体" panose="02010600030101010101" pitchFamily="2" charset="-122"/>
                    <a:ea typeface="宋体" panose="02010600030101010101" pitchFamily="2" charset="-122"/>
                    <a:cs typeface="宋体" panose="02010600030101010101" pitchFamily="2" charset="-122"/>
                  </a:rPr>
                  <a:t>碳</a:t>
                </a:r>
                <a:r>
                  <a:rPr lang="en-US" altLang="zh-CN" sz="2100">
                    <a:latin typeface="宋体" panose="02010600030101010101" pitchFamily="2" charset="-122"/>
                    <a:ea typeface="宋体" panose="02010600030101010101" pitchFamily="2" charset="-122"/>
                    <a:cs typeface="宋体" panose="02010600030101010101" pitchFamily="2" charset="-122"/>
                  </a:rPr>
                  <a:t>12</a:t>
                </a:r>
                <a:r>
                  <a:rPr lang="zh-CN" altLang="en-US" sz="2100">
                    <a:latin typeface="宋体" panose="02010600030101010101" pitchFamily="2" charset="-122"/>
                    <a:ea typeface="宋体" panose="02010600030101010101" pitchFamily="2" charset="-122"/>
                    <a:cs typeface="宋体" panose="02010600030101010101" pitchFamily="2" charset="-122"/>
                  </a:rPr>
                  <a:t>原子质量的</a:t>
                </a:r>
                <a:r>
                  <a:rPr lang="en-US" altLang="zh-CN" sz="2100">
                    <a:solidFill>
                      <a:srgbClr val="FF0000"/>
                    </a:solidFill>
                    <a:latin typeface="宋体" panose="02010600030101010101" pitchFamily="2" charset="-122"/>
                    <a:ea typeface="宋体" panose="02010600030101010101" pitchFamily="2" charset="-122"/>
                    <a:cs typeface="宋体" panose="02010600030101010101" pitchFamily="2" charset="-122"/>
                  </a:rPr>
                  <a:t>1/12</a:t>
                </a:r>
              </a:p>
            </p:txBody>
          </p:sp>
        </p:grpSp>
      </p:grpSp>
      <p:sp>
        <p:nvSpPr>
          <p:cNvPr id="14345" name="文本框 15369"/>
          <p:cNvSpPr txBox="1"/>
          <p:nvPr/>
        </p:nvSpPr>
        <p:spPr>
          <a:xfrm>
            <a:off x="491517" y="2443260"/>
            <a:ext cx="1454618" cy="391478"/>
          </a:xfrm>
          <a:prstGeom prst="rect">
            <a:avLst/>
          </a:prstGeom>
          <a:noFill/>
          <a:ln w="9525">
            <a:noFill/>
          </a:ln>
        </p:spPr>
        <p:txBody>
          <a:bodyPr lIns="68580" tIns="34290" rIns="68580" bIns="34290" anchor="t">
            <a:spAutoFit/>
          </a:bodyPr>
          <a:lstStyle/>
          <a:p>
            <a:pPr>
              <a:spcBef>
                <a:spcPct val="50000"/>
              </a:spcBef>
            </a:pPr>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注意：</a:t>
            </a:r>
          </a:p>
        </p:txBody>
      </p:sp>
      <p:sp>
        <p:nvSpPr>
          <p:cNvPr id="15371" name="文本框 15370"/>
          <p:cNvSpPr txBox="1"/>
          <p:nvPr/>
        </p:nvSpPr>
        <p:spPr>
          <a:xfrm>
            <a:off x="713899" y="2891790"/>
            <a:ext cx="5366861" cy="391478"/>
          </a:xfrm>
          <a:prstGeom prst="rect">
            <a:avLst/>
          </a:prstGeom>
          <a:noFill/>
          <a:ln w="9525">
            <a:noFill/>
          </a:ln>
        </p:spPr>
        <p:txBody>
          <a:bodyPr wrap="square" lIns="68580" tIns="34290" rIns="68580" bIns="34290" anchor="t">
            <a:spAutoFit/>
          </a:bodyPr>
          <a:lstStyle/>
          <a:p>
            <a:pPr>
              <a:spcBef>
                <a:spcPct val="50000"/>
              </a:spcBef>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）相对原子质量</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rPr>
              <a:t>不是</a:t>
            </a:r>
            <a:r>
              <a:rPr lang="zh-CN" altLang="en-US" sz="2100">
                <a:latin typeface="宋体" panose="02010600030101010101" pitchFamily="2" charset="-122"/>
                <a:ea typeface="宋体" panose="02010600030101010101" pitchFamily="2" charset="-122"/>
                <a:cs typeface="宋体" panose="02010600030101010101" pitchFamily="2" charset="-122"/>
              </a:rPr>
              <a:t>原子的真实质量；</a:t>
            </a:r>
          </a:p>
        </p:txBody>
      </p:sp>
      <p:sp>
        <p:nvSpPr>
          <p:cNvPr id="15372" name="文本框 15371"/>
          <p:cNvSpPr txBox="1"/>
          <p:nvPr/>
        </p:nvSpPr>
        <p:spPr>
          <a:xfrm>
            <a:off x="713899" y="3283267"/>
            <a:ext cx="5907405" cy="391478"/>
          </a:xfrm>
          <a:prstGeom prst="rect">
            <a:avLst/>
          </a:prstGeom>
          <a:noFill/>
          <a:ln w="9525">
            <a:noFill/>
          </a:ln>
        </p:spPr>
        <p:txBody>
          <a:bodyPr wrap="square" lIns="68580" tIns="34290" rIns="68580" bIns="34290" anchor="t">
            <a:spAutoFit/>
          </a:bodyPr>
          <a:lstStyle/>
          <a:p>
            <a:pPr>
              <a:spcBef>
                <a:spcPct val="50000"/>
              </a:spcBef>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）相对原子质量是个比值</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单位为</a:t>
            </a:r>
            <a:r>
              <a:rPr lang="en-US" altLang="zh-CN" sz="2100">
                <a:solidFill>
                  <a:srgbClr val="FF0000"/>
                </a:solidFill>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，一般不写；</a:t>
            </a:r>
          </a:p>
        </p:txBody>
      </p:sp>
      <p:sp>
        <p:nvSpPr>
          <p:cNvPr id="15373" name="文本框 15372"/>
          <p:cNvSpPr txBox="1"/>
          <p:nvPr/>
        </p:nvSpPr>
        <p:spPr>
          <a:xfrm>
            <a:off x="690563" y="3674745"/>
            <a:ext cx="5652611" cy="391478"/>
          </a:xfrm>
          <a:prstGeom prst="rect">
            <a:avLst/>
          </a:prstGeom>
          <a:noFill/>
          <a:ln w="9525">
            <a:noFill/>
          </a:ln>
        </p:spPr>
        <p:txBody>
          <a:bodyPr wrap="square" lIns="68580" tIns="34290" rIns="68580" bIns="34290" anchor="t">
            <a:spAutoFit/>
          </a:bodyPr>
          <a:lstStyle/>
          <a:p>
            <a:pPr>
              <a:spcBef>
                <a:spcPct val="50000"/>
              </a:spcBef>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）相对原子质量与原子的真实质量成正比。</a:t>
            </a:r>
          </a:p>
        </p:txBody>
      </p:sp>
    </p:spTree>
    <p:extLst>
      <p:ext uri="{BB962C8B-B14F-4D97-AF65-F5344CB8AC3E}">
        <p14:creationId xmlns:p14="http://schemas.microsoft.com/office/powerpoint/2010/main" val="25494447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5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linds(horizontal)">
                                      <p:cBhvr>
                                        <p:cTn id="11" dur="500"/>
                                        <p:tgtEl>
                                          <p:spTgt spid="9"/>
                                        </p:tgtEl>
                                      </p:cBhvr>
                                    </p:animEffect>
                                  </p:childTnLst>
                                </p:cTn>
                              </p:par>
                            </p:childTnLst>
                          </p:cTn>
                        </p:par>
                      </p:childTnLst>
                    </p:cTn>
                  </p:par>
                  <p:par>
                    <p:cTn id="12" fill="hold" nodeType="clickPar">
                      <p:stCondLst>
                        <p:cond delay="indefinite"/>
                      </p:stCondLst>
                      <p:childTnLst>
                        <p:par>
                          <p:cTn id="13" fill="hold" nodeType="after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5364"/>
                                        </p:tgtEl>
                                        <p:attrNameLst>
                                          <p:attrName>style.visibility</p:attrName>
                                        </p:attrNameLst>
                                      </p:cBhvr>
                                      <p:to>
                                        <p:strVal val="visible"/>
                                      </p:to>
                                    </p:set>
                                    <p:animEffect transition="in" filter="wipe(left)">
                                      <p:cBhvr>
                                        <p:cTn id="16" dur="500"/>
                                        <p:tgtEl>
                                          <p:spTgt spid="15364"/>
                                        </p:tgtEl>
                                      </p:cBhvr>
                                    </p:animEffect>
                                  </p:childTnLst>
                                </p:cTn>
                              </p:par>
                              <p:par>
                                <p:cTn id="17" presetID="22" presetClass="entr" presetSubtype="1" fill="hold" nodeType="withEffect">
                                  <p:stCondLst>
                                    <p:cond delay="0"/>
                                  </p:stCondLst>
                                  <p:childTnLst>
                                    <p:set>
                                      <p:cBhvr>
                                        <p:cTn id="18" dur="1" fill="hold">
                                          <p:stCondLst>
                                            <p:cond delay="0"/>
                                          </p:stCondLst>
                                        </p:cTn>
                                        <p:tgtEl>
                                          <p:spTgt spid="15365"/>
                                        </p:tgtEl>
                                        <p:attrNameLst>
                                          <p:attrName>style.visibility</p:attrName>
                                        </p:attrNameLst>
                                      </p:cBhvr>
                                      <p:to>
                                        <p:strVal val="visible"/>
                                      </p:to>
                                    </p:set>
                                    <p:animEffect transition="in" filter="wipe(up)">
                                      <p:cBhvr>
                                        <p:cTn id="19" dur="500"/>
                                        <p:tgtEl>
                                          <p:spTgt spid="15365"/>
                                        </p:tgtEl>
                                      </p:cBhvr>
                                    </p:animEffect>
                                  </p:childTnLst>
                                </p:cTn>
                              </p:par>
                            </p:childTnLst>
                          </p:cTn>
                        </p:par>
                      </p:childTnLst>
                    </p:cTn>
                  </p:par>
                  <p:par>
                    <p:cTn id="20" fill="hold" nodeType="clickPar">
                      <p:stCondLst>
                        <p:cond delay="indefinite"/>
                      </p:stCondLst>
                      <p:childTnLst>
                        <p:par>
                          <p:cTn id="21" fill="hold" nodeType="after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4345"/>
                                        </p:tgtEl>
                                        <p:attrNameLst>
                                          <p:attrName>style.visibility</p:attrName>
                                        </p:attrNameLst>
                                      </p:cBhvr>
                                      <p:to>
                                        <p:strVal val="visible"/>
                                      </p:to>
                                    </p:set>
                                    <p:animEffect transition="in" filter="blinds(horizontal)">
                                      <p:cBhvr>
                                        <p:cTn id="24" dur="500"/>
                                        <p:tgtEl>
                                          <p:spTgt spid="14345"/>
                                        </p:tgtEl>
                                      </p:cBhvr>
                                    </p:animEffect>
                                  </p:childTnLst>
                                </p:cTn>
                              </p:par>
                            </p:childTnLst>
                          </p:cTn>
                        </p:par>
                      </p:childTnLst>
                    </p:cTn>
                  </p:par>
                  <p:par>
                    <p:cTn id="25" fill="hold" nodeType="clickPar">
                      <p:stCondLst>
                        <p:cond delay="indefinite"/>
                      </p:stCondLst>
                      <p:childTnLst>
                        <p:par>
                          <p:cTn id="26" fill="hold" nodeType="after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5371"/>
                                        </p:tgtEl>
                                        <p:attrNameLst>
                                          <p:attrName>style.visibility</p:attrName>
                                        </p:attrNameLst>
                                      </p:cBhvr>
                                      <p:to>
                                        <p:strVal val="visible"/>
                                      </p:to>
                                    </p:set>
                                    <p:animEffect transition="in" filter="wipe(left)">
                                      <p:cBhvr>
                                        <p:cTn id="29" dur="500"/>
                                        <p:tgtEl>
                                          <p:spTgt spid="15371"/>
                                        </p:tgtEl>
                                      </p:cBhvr>
                                    </p:animEffect>
                                  </p:childTnLst>
                                </p:cTn>
                              </p:par>
                            </p:childTnLst>
                          </p:cTn>
                        </p:par>
                      </p:childTnLst>
                    </p:cTn>
                  </p:par>
                  <p:par>
                    <p:cTn id="30" fill="hold" nodeType="clickPar">
                      <p:stCondLst>
                        <p:cond delay="indefinite"/>
                      </p:stCondLst>
                      <p:childTnLst>
                        <p:par>
                          <p:cTn id="31" fill="hold" nodeType="after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5372"/>
                                        </p:tgtEl>
                                        <p:attrNameLst>
                                          <p:attrName>style.visibility</p:attrName>
                                        </p:attrNameLst>
                                      </p:cBhvr>
                                      <p:to>
                                        <p:strVal val="visible"/>
                                      </p:to>
                                    </p:set>
                                    <p:animEffect transition="in" filter="wipe(left)">
                                      <p:cBhvr>
                                        <p:cTn id="34" dur="500"/>
                                        <p:tgtEl>
                                          <p:spTgt spid="15372"/>
                                        </p:tgtEl>
                                      </p:cBhvr>
                                    </p:animEffect>
                                  </p:childTnLst>
                                </p:cTn>
                              </p:par>
                            </p:childTnLst>
                          </p:cTn>
                        </p:par>
                      </p:childTnLst>
                    </p:cTn>
                  </p:par>
                  <p:par>
                    <p:cTn id="35" fill="hold" nodeType="clickPar">
                      <p:stCondLst>
                        <p:cond delay="indefinite"/>
                      </p:stCondLst>
                      <p:childTnLst>
                        <p:par>
                          <p:cTn id="36" fill="hold" nodeType="after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15373"/>
                                        </p:tgtEl>
                                        <p:attrNameLst>
                                          <p:attrName>style.visibility</p:attrName>
                                        </p:attrNameLst>
                                      </p:cBhvr>
                                      <p:to>
                                        <p:strVal val="visible"/>
                                      </p:to>
                                    </p:set>
                                    <p:animEffect transition="in" filter="wipe(left)">
                                      <p:cBhvr>
                                        <p:cTn id="39" dur="500"/>
                                        <p:tgtEl>
                                          <p:spTgt spid="15373"/>
                                        </p:tgtEl>
                                      </p:cBhvr>
                                    </p:animEffect>
                                  </p:childTnLst>
                                </p:cTn>
                              </p:par>
                            </p:childTnLst>
                          </p:cTn>
                        </p:par>
                      </p:childTnLst>
                    </p:cTn>
                  </p:par>
                  <p:par>
                    <p:cTn id="40" fill="hold" nodeType="clickPar">
                      <p:stCondLst>
                        <p:cond delay="indefinite"/>
                      </p:stCondLst>
                      <p:childTnLst>
                        <p:par>
                          <p:cTn id="41" fill="hold" nodeType="afterGroup">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95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49" grpId="0"/>
      <p:bldP spid="95251" grpId="0"/>
      <p:bldP spid="9" grpId="0"/>
      <p:bldP spid="15364" grpId="0"/>
      <p:bldP spid="14345" grpId="0"/>
      <p:bldP spid="15371" grpId="0"/>
      <p:bldP spid="15372" grpId="0"/>
      <p:bldP spid="1537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11" name="文本框 110"/>
          <p:cNvSpPr txBox="1"/>
          <p:nvPr/>
        </p:nvSpPr>
        <p:spPr>
          <a:xfrm>
            <a:off x="419100" y="840105"/>
            <a:ext cx="8305800" cy="2167414"/>
          </a:xfrm>
          <a:prstGeom prst="rect">
            <a:avLst/>
          </a:prstGeom>
          <a:noFill/>
          <a:ln w="9525">
            <a:noFill/>
          </a:ln>
        </p:spPr>
        <p:txBody>
          <a:bodyPr wrap="square" lIns="68580" tIns="34290" rIns="68580" bIns="34290">
            <a:spAutoFit/>
          </a:bodyPr>
          <a:lstStyle/>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2019</a:t>
            </a:r>
            <a:r>
              <a:rPr lang="zh-CN" altLang="en-US" sz="2100">
                <a:latin typeface="宋体" panose="02010600030101010101" pitchFamily="2" charset="-122"/>
                <a:ea typeface="宋体" panose="02010600030101010101" pitchFamily="2" charset="-122"/>
                <a:cs typeface="宋体" panose="02010600030101010101" pitchFamily="2" charset="-122"/>
              </a:rPr>
              <a:t>秋</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兴城市期末）济阳“仁风”西瓜富含硒元素而闻名，硒元素被誉为“抗癌大王”．已知硒原子的核电荷数为</a:t>
            </a:r>
            <a:r>
              <a:rPr lang="en-US" sz="2100">
                <a:latin typeface="宋体" panose="02010600030101010101" pitchFamily="2" charset="-122"/>
                <a:ea typeface="宋体" panose="02010600030101010101" pitchFamily="2" charset="-122"/>
                <a:cs typeface="宋体" panose="02010600030101010101" pitchFamily="2" charset="-122"/>
              </a:rPr>
              <a:t>34</a:t>
            </a:r>
            <a:r>
              <a:rPr lang="zh-CN" altLang="en-US" sz="2100">
                <a:latin typeface="宋体" panose="02010600030101010101" pitchFamily="2" charset="-122"/>
                <a:ea typeface="宋体" panose="02010600030101010101" pitchFamily="2" charset="-122"/>
                <a:cs typeface="宋体" panose="02010600030101010101" pitchFamily="2" charset="-122"/>
              </a:rPr>
              <a:t>，相对原子质量为</a:t>
            </a:r>
            <a:r>
              <a:rPr lang="en-US" sz="2100">
                <a:latin typeface="宋体" panose="02010600030101010101" pitchFamily="2" charset="-122"/>
                <a:ea typeface="宋体" panose="02010600030101010101" pitchFamily="2" charset="-122"/>
                <a:cs typeface="宋体" panose="02010600030101010101" pitchFamily="2" charset="-122"/>
              </a:rPr>
              <a:t>79</a:t>
            </a:r>
            <a:r>
              <a:rPr lang="zh-CN" altLang="en-US" sz="2100">
                <a:latin typeface="宋体" panose="02010600030101010101" pitchFamily="2" charset="-122"/>
                <a:ea typeface="宋体" panose="02010600030101010101" pitchFamily="2" charset="-122"/>
                <a:cs typeface="宋体" panose="02010600030101010101" pitchFamily="2" charset="-122"/>
              </a:rPr>
              <a:t>，下列关于该原子的说法正确的是（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．质子数为</a:t>
            </a:r>
            <a:r>
              <a:rPr lang="en-US" sz="2100">
                <a:latin typeface="宋体" panose="02010600030101010101" pitchFamily="2" charset="-122"/>
                <a:ea typeface="宋体" panose="02010600030101010101" pitchFamily="2" charset="-122"/>
                <a:cs typeface="宋体" panose="02010600030101010101" pitchFamily="2" charset="-122"/>
              </a:rPr>
              <a:t>45	       B</a:t>
            </a:r>
            <a:r>
              <a:rPr lang="zh-CN" altLang="en-US" sz="2100">
                <a:latin typeface="宋体" panose="02010600030101010101" pitchFamily="2" charset="-122"/>
                <a:ea typeface="宋体" panose="02010600030101010101" pitchFamily="2" charset="-122"/>
                <a:cs typeface="宋体" panose="02010600030101010101" pitchFamily="2" charset="-122"/>
              </a:rPr>
              <a:t>．核外电子数为</a:t>
            </a:r>
            <a:r>
              <a:rPr lang="en-US" sz="2100">
                <a:latin typeface="宋体" panose="02010600030101010101" pitchFamily="2" charset="-122"/>
                <a:ea typeface="宋体" panose="02010600030101010101" pitchFamily="2" charset="-122"/>
                <a:cs typeface="宋体" panose="02010600030101010101" pitchFamily="2" charset="-122"/>
              </a:rPr>
              <a:t>34	</a:t>
            </a: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．中子数为</a:t>
            </a:r>
            <a:r>
              <a:rPr lang="en-US" sz="2100">
                <a:latin typeface="宋体" panose="02010600030101010101" pitchFamily="2" charset="-122"/>
                <a:ea typeface="宋体" panose="02010600030101010101" pitchFamily="2" charset="-122"/>
                <a:cs typeface="宋体" panose="02010600030101010101" pitchFamily="2" charset="-122"/>
              </a:rPr>
              <a:t>34	       D</a:t>
            </a:r>
            <a:r>
              <a:rPr lang="zh-CN" altLang="en-US" sz="2100">
                <a:latin typeface="宋体" panose="02010600030101010101" pitchFamily="2" charset="-122"/>
                <a:ea typeface="宋体" panose="02010600030101010101" pitchFamily="2" charset="-122"/>
                <a:cs typeface="宋体" panose="02010600030101010101" pitchFamily="2" charset="-122"/>
              </a:rPr>
              <a:t>．原子序数为</a:t>
            </a:r>
            <a:r>
              <a:rPr lang="en-US" sz="2100">
                <a:latin typeface="宋体" panose="02010600030101010101" pitchFamily="2" charset="-122"/>
                <a:ea typeface="宋体" panose="02010600030101010101" pitchFamily="2" charset="-122"/>
                <a:cs typeface="宋体" panose="02010600030101010101" pitchFamily="2" charset="-122"/>
              </a:rPr>
              <a:t>79</a:t>
            </a:r>
            <a:endParaRPr lang="zh-CN" altLang="en-US" sz="2100">
              <a:latin typeface="宋体" panose="02010600030101010101" pitchFamily="2" charset="-122"/>
              <a:cs typeface="宋体" panose="02010600030101010101" pitchFamily="2" charset="-122"/>
            </a:endParaRPr>
          </a:p>
        </p:txBody>
      </p:sp>
      <p:sp>
        <p:nvSpPr>
          <p:cNvPr id="19" name="文本框 18"/>
          <p:cNvSpPr txBox="1"/>
          <p:nvPr/>
        </p:nvSpPr>
        <p:spPr>
          <a:xfrm>
            <a:off x="5729288" y="1728311"/>
            <a:ext cx="559594"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B</a:t>
            </a:r>
          </a:p>
        </p:txBody>
      </p:sp>
      <p:sp>
        <p:nvSpPr>
          <p:cNvPr id="9" name="文本框 8"/>
          <p:cNvSpPr txBox="1"/>
          <p:nvPr/>
        </p:nvSpPr>
        <p:spPr>
          <a:xfrm>
            <a:off x="328137" y="505777"/>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【典型例题】</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14" name="文本框 113"/>
          <p:cNvSpPr txBox="1"/>
          <p:nvPr/>
        </p:nvSpPr>
        <p:spPr>
          <a:xfrm>
            <a:off x="419101" y="2950845"/>
            <a:ext cx="8230076" cy="1327785"/>
          </a:xfrm>
          <a:prstGeom prst="rect">
            <a:avLst/>
          </a:prstGeom>
          <a:noFill/>
          <a:ln w="9525">
            <a:noFill/>
          </a:ln>
        </p:spPr>
        <p:txBody>
          <a:bodyPr wrap="square" lIns="68580" tIns="34290" rIns="68580" bIns="34290">
            <a:spAutoFit/>
          </a:bodyPr>
          <a:lstStyle/>
          <a:p>
            <a:pPr>
              <a:lnSpc>
                <a:spcPct val="130000"/>
              </a:lnSpc>
            </a:pPr>
            <a:r>
              <a:rPr lang="en-US" altLang="zh-CN"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2019</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rPr>
              <a:t>常州）</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已知某氧原子的实际质量为</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mg</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，其相对原子质量为  </a:t>
            </a:r>
          </a:p>
          <a:p>
            <a:pPr>
              <a:lnSpc>
                <a:spcPct val="13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16</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。有一种铕（</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Eu</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）原子的相对原子质量为</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152</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，铕（</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Eu</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）原子的  </a:t>
            </a:r>
          </a:p>
          <a:p>
            <a:pPr>
              <a:lnSpc>
                <a:spcPct val="13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   质量为（     ）</a:t>
            </a:r>
            <a:endParaRPr lang="zh-CN" altLang="en-US" sz="2100">
              <a:latin typeface="宋体" panose="02010600030101010101" pitchFamily="2" charset="-122"/>
              <a:cs typeface="宋体" panose="02010600030101010101" pitchFamily="2" charset="-122"/>
            </a:endParaRPr>
          </a:p>
        </p:txBody>
      </p:sp>
      <p:pic>
        <p:nvPicPr>
          <p:cNvPr id="7" name="图片 6" descr="QQ截图20200803113844"/>
          <p:cNvPicPr>
            <a:picLocks noChangeAspect="1"/>
          </p:cNvPicPr>
          <p:nvPr/>
        </p:nvPicPr>
        <p:blipFill>
          <a:blip r:embed="rId2"/>
          <a:stretch>
            <a:fillRect/>
          </a:stretch>
        </p:blipFill>
        <p:spPr>
          <a:xfrm>
            <a:off x="772477" y="4359593"/>
            <a:ext cx="8047673" cy="573881"/>
          </a:xfrm>
          <a:prstGeom prst="rect">
            <a:avLst/>
          </a:prstGeom>
        </p:spPr>
      </p:pic>
      <p:sp>
        <p:nvSpPr>
          <p:cNvPr id="8" name="文本框 7"/>
          <p:cNvSpPr txBox="1"/>
          <p:nvPr/>
        </p:nvSpPr>
        <p:spPr>
          <a:xfrm>
            <a:off x="2011680" y="3887152"/>
            <a:ext cx="408623"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A</a:t>
            </a:r>
          </a:p>
        </p:txBody>
      </p:sp>
    </p:spTree>
    <p:extLst>
      <p:ext uri="{BB962C8B-B14F-4D97-AF65-F5344CB8AC3E}">
        <p14:creationId xmlns:p14="http://schemas.microsoft.com/office/powerpoint/2010/main" val="9239942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3" name="文本框 2"/>
          <p:cNvSpPr txBox="1"/>
          <p:nvPr/>
        </p:nvSpPr>
        <p:spPr>
          <a:xfrm>
            <a:off x="293847" y="517683"/>
            <a:ext cx="348567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考点六：元素</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03" name="文本框 102"/>
          <p:cNvSpPr txBox="1"/>
          <p:nvPr/>
        </p:nvSpPr>
        <p:spPr>
          <a:xfrm>
            <a:off x="360045" y="833438"/>
            <a:ext cx="8712518" cy="1314926"/>
          </a:xfrm>
          <a:prstGeom prst="rect">
            <a:avLst/>
          </a:prstGeom>
          <a:noFill/>
          <a:ln w="9525">
            <a:noFill/>
          </a:ln>
        </p:spPr>
        <p:txBody>
          <a:bodyPr wrap="square" lIns="68580" tIns="34290" rIns="68580" bIns="34290">
            <a:spAutoFit/>
          </a:bodyPr>
          <a:lstStyle/>
          <a:p>
            <a:pPr>
              <a:lnSpc>
                <a:spcPct val="150000"/>
              </a:lnSpc>
            </a:pPr>
            <a:r>
              <a:rPr lang="en-US" b="1">
                <a:latin typeface="宋体" panose="02010600030101010101" pitchFamily="2" charset="-122"/>
                <a:ea typeface="宋体" panose="02010600030101010101" pitchFamily="2" charset="-122"/>
                <a:cs typeface="宋体" panose="02010600030101010101" pitchFamily="2" charset="-122"/>
              </a:rPr>
              <a:t>1.</a:t>
            </a:r>
            <a:r>
              <a:rPr lang="zh-CN" altLang="en-US" b="1">
                <a:latin typeface="宋体" panose="02010600030101010101" pitchFamily="2" charset="-122"/>
                <a:ea typeface="宋体" panose="02010600030101010101" pitchFamily="2" charset="-122"/>
                <a:cs typeface="宋体" panose="02010600030101010101" pitchFamily="2" charset="-122"/>
                <a:sym typeface="+mn-ea"/>
              </a:rPr>
              <a:t>什么是元素</a:t>
            </a:r>
            <a:r>
              <a:rPr lang="zh-CN" altLang="en-US" b="1">
                <a:latin typeface="宋体" panose="02010600030101010101" pitchFamily="2" charset="-122"/>
                <a:ea typeface="宋体" panose="02010600030101010101" pitchFamily="2" charset="-122"/>
                <a:cs typeface="宋体" panose="02010600030101010101" pitchFamily="2" charset="-122"/>
              </a:rPr>
              <a:t>：</a:t>
            </a:r>
            <a:endParaRPr lang="en-US">
              <a:solidFill>
                <a:srgbClr val="000000"/>
              </a:solidFill>
              <a:latin typeface="宋体" panose="02010600030101010101" pitchFamily="2" charset="-122"/>
              <a:ea typeface="宋体" pitchFamily="2" charset="-122"/>
              <a:cs typeface="宋体" panose="02010600030101010101" pitchFamily="2" charset="-122"/>
            </a:endParaRPr>
          </a:p>
          <a:p>
            <a:pPr>
              <a:lnSpc>
                <a:spcPct val="150000"/>
              </a:lnSpc>
            </a:pPr>
            <a:r>
              <a:rPr lang="en-US" b="1">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zh-CN" altLang="en-US" b="1">
                <a:solidFill>
                  <a:srgbClr val="000000"/>
                </a:solidFill>
                <a:latin typeface="宋体" panose="02010600030101010101" pitchFamily="2" charset="-122"/>
                <a:ea typeface="宋体" panose="02010600030101010101" pitchFamily="2" charset="-122"/>
                <a:cs typeface="宋体" panose="02010600030101010101" pitchFamily="2" charset="-122"/>
              </a:rPr>
              <a:t>元素的分布：</a:t>
            </a:r>
            <a:endParaRPr lang="zh-CN" altLang="en-US">
              <a:solidFill>
                <a:srgbClr val="000000"/>
              </a:solidFill>
              <a:latin typeface="宋体" panose="02010600030101010101" pitchFamily="2" charset="-122"/>
              <a:ea typeface="宋体" pitchFamily="2" charset="-122"/>
              <a:cs typeface="宋体" panose="02010600030101010101" pitchFamily="2" charset="-122"/>
            </a:endParaRPr>
          </a:p>
          <a:p>
            <a:pPr>
              <a:lnSpc>
                <a:spcPct val="150000"/>
              </a:lnSpc>
            </a:pPr>
            <a:r>
              <a:rPr lang="zh-CN" altLang="en-US">
                <a:solidFill>
                  <a:srgbClr val="000000"/>
                </a:solidFill>
                <a:latin typeface="宋体" panose="02010600030101010101" pitchFamily="2" charset="-122"/>
                <a:ea typeface="宋体" pitchFamily="2" charset="-122"/>
                <a:cs typeface="宋体" panose="02010600030101010101" pitchFamily="2" charset="-122"/>
              </a:rPr>
              <a:t>①地壳中含量前五位的元素：</a:t>
            </a:r>
            <a:r>
              <a:rPr lang="zh-CN" altLang="en-US" u="sng">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zh-CN" altLang="en-US">
                <a:solidFill>
                  <a:srgbClr val="000000"/>
                </a:solidFill>
                <a:latin typeface="宋体" panose="02010600030101010101" pitchFamily="2" charset="-122"/>
                <a:ea typeface="宋体" panose="02010600030101010101" pitchFamily="2" charset="-122"/>
                <a:cs typeface="宋体" panose="02010600030101010101" pitchFamily="2" charset="-122"/>
              </a:rPr>
              <a:t>；②细胞中含量最高的元素：</a:t>
            </a:r>
            <a:r>
              <a:rPr lang="zh-CN" altLang="en-US"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a:latin typeface="宋体" panose="02010600030101010101" pitchFamily="2" charset="-122"/>
              <a:ea typeface="宋体" pitchFamily="2" charset="-122"/>
              <a:cs typeface="宋体" panose="02010600030101010101" pitchFamily="2" charset="-122"/>
            </a:endParaRPr>
          </a:p>
        </p:txBody>
      </p:sp>
      <p:sp>
        <p:nvSpPr>
          <p:cNvPr id="4" name="文本框 3"/>
          <p:cNvSpPr txBox="1"/>
          <p:nvPr/>
        </p:nvSpPr>
        <p:spPr>
          <a:xfrm>
            <a:off x="3429000" y="1740218"/>
            <a:ext cx="212141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O</a:t>
            </a:r>
            <a:r>
              <a:rPr lang="zh-CN" altLang="en-US"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Si</a:t>
            </a:r>
            <a:r>
              <a:rPr lang="zh-CN" altLang="en-US"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Al</a:t>
            </a:r>
            <a:r>
              <a:rPr lang="zh-CN" altLang="en-US"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Fe</a:t>
            </a:r>
            <a:r>
              <a:rPr lang="zh-CN" altLang="en-US"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Ca</a:t>
            </a:r>
            <a:endParaRPr lang="zh-CN" altLang="en-US" b="1"/>
          </a:p>
        </p:txBody>
      </p:sp>
      <p:sp>
        <p:nvSpPr>
          <p:cNvPr id="5" name="文本框 4"/>
          <p:cNvSpPr txBox="1"/>
          <p:nvPr/>
        </p:nvSpPr>
        <p:spPr>
          <a:xfrm>
            <a:off x="8558212" y="1740218"/>
            <a:ext cx="255519"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O</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文本框 5"/>
          <p:cNvSpPr txBox="1"/>
          <p:nvPr/>
        </p:nvSpPr>
        <p:spPr>
          <a:xfrm>
            <a:off x="2015490" y="909162"/>
            <a:ext cx="5458867" cy="346249"/>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cs typeface="宋体" panose="02010600030101010101" pitchFamily="2" charset="-122"/>
                <a:sym typeface="+mn-ea"/>
              </a:rPr>
              <a:t>具有相同</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质子数</a:t>
            </a:r>
            <a:r>
              <a:rPr lang="zh-CN" altLang="en-US">
                <a:latin typeface="宋体" panose="02010600030101010101" pitchFamily="2" charset="-122"/>
                <a:ea typeface="宋体" panose="02010600030101010101" pitchFamily="2" charset="-122"/>
                <a:cs typeface="宋体" panose="02010600030101010101" pitchFamily="2" charset="-122"/>
                <a:sym typeface="+mn-ea"/>
              </a:rPr>
              <a:t>（或</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核电荷数</a:t>
            </a:r>
            <a:r>
              <a:rPr lang="zh-CN" altLang="en-US">
                <a:latin typeface="宋体" panose="02010600030101010101" pitchFamily="2" charset="-122"/>
                <a:ea typeface="宋体" panose="02010600030101010101" pitchFamily="2" charset="-122"/>
                <a:cs typeface="宋体" panose="02010600030101010101" pitchFamily="2" charset="-122"/>
                <a:sym typeface="+mn-ea"/>
              </a:rPr>
              <a:t>）的一类原子的总称。</a:t>
            </a:r>
            <a:endParaRPr lang="zh-CN" altLang="en-US"/>
          </a:p>
        </p:txBody>
      </p:sp>
      <p:sp>
        <p:nvSpPr>
          <p:cNvPr id="8" name="文本框 7"/>
          <p:cNvSpPr txBox="1"/>
          <p:nvPr/>
        </p:nvSpPr>
        <p:spPr>
          <a:xfrm>
            <a:off x="293846" y="2148364"/>
            <a:ext cx="2322195" cy="345281"/>
          </a:xfrm>
          <a:prstGeom prst="rect">
            <a:avLst/>
          </a:prstGeom>
          <a:noFill/>
          <a:ln w="9525">
            <a:noFill/>
          </a:ln>
        </p:spPr>
        <p:txBody>
          <a:bodyPr wrap="square" lIns="68580" tIns="34290" rIns="68580" bIns="34290">
            <a:spAutoFit/>
          </a:bodyPr>
          <a:lstStyle/>
          <a:p>
            <a:pPr indent="100013"/>
            <a:r>
              <a:rPr lang="en-US" altLang="zh-CN" b="1">
                <a:latin typeface="宋体" panose="02010600030101010101" pitchFamily="2" charset="-122"/>
                <a:ea typeface="宋体" panose="02010600030101010101" pitchFamily="2" charset="-122"/>
                <a:cs typeface="宋体" panose="02010600030101010101" pitchFamily="2" charset="-122"/>
              </a:rPr>
              <a:t>3.</a:t>
            </a:r>
            <a:r>
              <a:rPr lang="zh-CN" altLang="en-US" b="1">
                <a:latin typeface="宋体" panose="02010600030101010101" pitchFamily="2" charset="-122"/>
                <a:ea typeface="宋体" panose="02010600030101010101" pitchFamily="2" charset="-122"/>
                <a:cs typeface="宋体" panose="02010600030101010101" pitchFamily="2" charset="-122"/>
              </a:rPr>
              <a:t>元素的简单分类：</a:t>
            </a:r>
            <a:endParaRPr lang="zh-CN" altLang="en-US" b="1">
              <a:latin typeface="宋体" panose="02010600030101010101" pitchFamily="2" charset="-122"/>
              <a:cs typeface="宋体" panose="02010600030101010101" pitchFamily="2" charset="-122"/>
            </a:endParaRPr>
          </a:p>
        </p:txBody>
      </p:sp>
      <p:sp>
        <p:nvSpPr>
          <p:cNvPr id="9" name="文本框 8"/>
          <p:cNvSpPr txBox="1"/>
          <p:nvPr/>
        </p:nvSpPr>
        <p:spPr>
          <a:xfrm>
            <a:off x="2480310" y="2148364"/>
            <a:ext cx="5465279" cy="346249"/>
          </a:xfrm>
          <a:prstGeom prst="rect">
            <a:avLst/>
          </a:prstGeom>
          <a:noFill/>
        </p:spPr>
        <p:txBody>
          <a:bodyPr wrap="none" lIns="68580" tIns="34290" rIns="68580" bIns="34290" rtlCol="0" anchor="t">
            <a:spAutoFit/>
          </a:bodyPr>
          <a:lstStyle/>
          <a:p>
            <a:r>
              <a:rPr lang="zh-CN" altLang="en-US">
                <a:latin typeface="宋体" panose="02010600030101010101" pitchFamily="2" charset="-122"/>
                <a:ea typeface="宋体" panose="02010600030101010101" pitchFamily="2" charset="-122"/>
                <a:cs typeface="宋体" panose="02010600030101010101" pitchFamily="2" charset="-122"/>
                <a:sym typeface="+mn-ea"/>
              </a:rPr>
              <a:t>元素分为</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a:t>
            </a:r>
            <a:r>
              <a:rPr lang="zh-CN" altLang="en-US" b="1"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和</a:t>
            </a:r>
            <a:r>
              <a:rPr lang="zh-CN" altLang="en-US"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a:latin typeface="宋体" panose="02010600030101010101" pitchFamily="2" charset="-122"/>
                <a:ea typeface="宋体" panose="02010600030101010101" pitchFamily="2" charset="-122"/>
                <a:cs typeface="宋体" panose="02010600030101010101" pitchFamily="2" charset="-122"/>
                <a:sym typeface="+mn-ea"/>
              </a:rPr>
              <a:t>。</a:t>
            </a:r>
          </a:p>
        </p:txBody>
      </p:sp>
      <p:sp>
        <p:nvSpPr>
          <p:cNvPr id="10" name="文本框 9"/>
          <p:cNvSpPr txBox="1"/>
          <p:nvPr/>
        </p:nvSpPr>
        <p:spPr>
          <a:xfrm>
            <a:off x="3505200" y="2085499"/>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金属元素</a:t>
            </a:r>
          </a:p>
        </p:txBody>
      </p:sp>
      <p:sp>
        <p:nvSpPr>
          <p:cNvPr id="11" name="文本框 10"/>
          <p:cNvSpPr txBox="1"/>
          <p:nvPr/>
        </p:nvSpPr>
        <p:spPr>
          <a:xfrm>
            <a:off x="4560570" y="2085499"/>
            <a:ext cx="1300677"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非金属元素</a:t>
            </a:r>
          </a:p>
        </p:txBody>
      </p:sp>
      <p:sp>
        <p:nvSpPr>
          <p:cNvPr id="12" name="文本框 11"/>
          <p:cNvSpPr txBox="1"/>
          <p:nvPr/>
        </p:nvSpPr>
        <p:spPr>
          <a:xfrm>
            <a:off x="6125528" y="2085499"/>
            <a:ext cx="1533112"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稀有气体元素</a:t>
            </a:r>
          </a:p>
        </p:txBody>
      </p:sp>
      <p:sp>
        <p:nvSpPr>
          <p:cNvPr id="15" name="文本框 14"/>
          <p:cNvSpPr txBox="1"/>
          <p:nvPr/>
        </p:nvSpPr>
        <p:spPr>
          <a:xfrm>
            <a:off x="591502" y="2430780"/>
            <a:ext cx="8249603" cy="2561273"/>
          </a:xfrm>
          <a:prstGeom prst="rect">
            <a:avLst/>
          </a:prstGeom>
          <a:noFill/>
        </p:spPr>
        <p:txBody>
          <a:bodyPr wrap="square" lIns="68580" tIns="34290" rIns="68580" bIns="34290" rtlCol="0" anchor="t">
            <a:spAutoFit/>
          </a:bodyPr>
          <a:lstStyle/>
          <a:p>
            <a:pPr algn="l" fontAlgn="auto">
              <a:lnSpc>
                <a:spcPct val="150000"/>
              </a:lnSpc>
            </a:pPr>
            <a:r>
              <a:rPr lang="zh-CN" altLang="en-US" b="1">
                <a:solidFill>
                  <a:srgbClr val="FF0000"/>
                </a:solidFill>
                <a:latin typeface="宋体" panose="02010600030101010101" pitchFamily="2" charset="-122"/>
                <a:ea typeface="宋体" panose="02010600030101010101" pitchFamily="2" charset="-122"/>
                <a:sym typeface="+mn-ea"/>
              </a:rPr>
              <a:t>金属元素：</a:t>
            </a:r>
            <a:r>
              <a:rPr lang="zh-CN" altLang="en-US">
                <a:latin typeface="宋体" panose="02010600030101010101" pitchFamily="2" charset="-122"/>
                <a:ea typeface="宋体" panose="02010600030101010101" pitchFamily="2" charset="-122"/>
                <a:sym typeface="+mn-ea"/>
              </a:rPr>
              <a:t>该类元素原子的最外层电子数一般</a:t>
            </a:r>
            <a:r>
              <a:rPr lang="zh-CN" altLang="en-US" u="sng">
                <a:latin typeface="宋体" panose="02010600030101010101" pitchFamily="2" charset="-122"/>
                <a:ea typeface="宋体" panose="02010600030101010101" pitchFamily="2" charset="-122"/>
                <a:sym typeface="+mn-ea"/>
              </a:rPr>
              <a:t>    </a:t>
            </a:r>
            <a:r>
              <a:rPr lang="en-US" altLang="zh-CN">
                <a:latin typeface="宋体" panose="02010600030101010101" pitchFamily="2" charset="-122"/>
                <a:ea typeface="宋体" panose="02010600030101010101" pitchFamily="2" charset="-122"/>
                <a:sym typeface="+mn-ea"/>
              </a:rPr>
              <a:t>4</a:t>
            </a:r>
            <a:r>
              <a:rPr lang="zh-CN" altLang="en-US">
                <a:latin typeface="宋体" panose="02010600030101010101" pitchFamily="2" charset="-122"/>
                <a:ea typeface="宋体" panose="02010600030101010101" pitchFamily="2" charset="-122"/>
                <a:sym typeface="+mn-ea"/>
              </a:rPr>
              <a:t>，在化学反应中容易</a:t>
            </a:r>
            <a:r>
              <a:rPr lang="zh-CN" altLang="en-US" u="sng">
                <a:latin typeface="宋体" panose="02010600030101010101" pitchFamily="2" charset="-122"/>
                <a:ea typeface="宋体" panose="02010600030101010101" pitchFamily="2" charset="-122"/>
                <a:sym typeface="+mn-ea"/>
              </a:rPr>
              <a:t>     </a:t>
            </a:r>
            <a:r>
              <a:rPr lang="zh-CN" altLang="en-US">
                <a:latin typeface="宋体" panose="02010600030101010101" pitchFamily="2" charset="-122"/>
                <a:ea typeface="宋体" panose="02010600030101010101" pitchFamily="2" charset="-122"/>
                <a:sym typeface="+mn-ea"/>
              </a:rPr>
              <a:t>电子变成稳定结构。</a:t>
            </a:r>
          </a:p>
          <a:p>
            <a:pPr algn="l" fontAlgn="auto">
              <a:lnSpc>
                <a:spcPct val="150000"/>
              </a:lnSpc>
            </a:pPr>
            <a:r>
              <a:rPr lang="zh-CN" altLang="en-US" b="1">
                <a:solidFill>
                  <a:srgbClr val="FF0000"/>
                </a:solidFill>
                <a:latin typeface="宋体" panose="02010600030101010101" pitchFamily="2" charset="-122"/>
                <a:ea typeface="宋体" panose="02010600030101010101" pitchFamily="2" charset="-122"/>
                <a:sym typeface="+mn-ea"/>
              </a:rPr>
              <a:t>非金属元素：</a:t>
            </a:r>
            <a:r>
              <a:rPr lang="zh-CN" altLang="en-US">
                <a:latin typeface="宋体" panose="02010600030101010101" pitchFamily="2" charset="-122"/>
                <a:ea typeface="宋体" panose="02010600030101010101" pitchFamily="2" charset="-122"/>
                <a:sym typeface="+mn-ea"/>
              </a:rPr>
              <a:t>该类元素原子的最外层电子数一般</a:t>
            </a:r>
            <a:r>
              <a:rPr lang="zh-CN" altLang="en-US" u="sng">
                <a:latin typeface="宋体" panose="02010600030101010101" pitchFamily="2" charset="-122"/>
                <a:ea typeface="宋体" panose="02010600030101010101" pitchFamily="2" charset="-122"/>
                <a:sym typeface="+mn-ea"/>
              </a:rPr>
              <a:t>    </a:t>
            </a:r>
            <a:r>
              <a:rPr lang="en-US" altLang="zh-CN">
                <a:latin typeface="宋体" panose="02010600030101010101" pitchFamily="2" charset="-122"/>
                <a:ea typeface="宋体" panose="02010600030101010101" pitchFamily="2" charset="-122"/>
                <a:sym typeface="+mn-ea"/>
              </a:rPr>
              <a:t>4</a:t>
            </a:r>
            <a:r>
              <a:rPr lang="zh-CN" altLang="en-US">
                <a:latin typeface="宋体" panose="02010600030101010101" pitchFamily="2" charset="-122"/>
                <a:ea typeface="宋体" panose="02010600030101010101" pitchFamily="2" charset="-122"/>
                <a:sym typeface="+mn-ea"/>
              </a:rPr>
              <a:t>（氢元素只有</a:t>
            </a:r>
            <a:r>
              <a:rPr lang="en-US" altLang="zh-CN">
                <a:latin typeface="宋体" panose="02010600030101010101" pitchFamily="2" charset="-122"/>
                <a:ea typeface="宋体" panose="02010600030101010101" pitchFamily="2" charset="-122"/>
                <a:sym typeface="+mn-ea"/>
              </a:rPr>
              <a:t>1</a:t>
            </a:r>
            <a:r>
              <a:rPr lang="zh-CN" altLang="en-US">
                <a:latin typeface="宋体" panose="02010600030101010101" pitchFamily="2" charset="-122"/>
                <a:ea typeface="宋体" panose="02010600030101010101" pitchFamily="2" charset="-122"/>
                <a:sym typeface="+mn-ea"/>
              </a:rPr>
              <a:t>个电子），在化学反应中容易</a:t>
            </a:r>
            <a:r>
              <a:rPr lang="zh-CN" altLang="en-US" u="sng">
                <a:latin typeface="宋体" panose="02010600030101010101" pitchFamily="2" charset="-122"/>
                <a:ea typeface="宋体" panose="02010600030101010101" pitchFamily="2" charset="-122"/>
                <a:sym typeface="+mn-ea"/>
              </a:rPr>
              <a:t>     </a:t>
            </a:r>
            <a:r>
              <a:rPr lang="zh-CN" altLang="en-US">
                <a:latin typeface="宋体" panose="02010600030101010101" pitchFamily="2" charset="-122"/>
                <a:ea typeface="宋体" panose="02010600030101010101" pitchFamily="2" charset="-122"/>
                <a:sym typeface="+mn-ea"/>
              </a:rPr>
              <a:t>电子变成稳定结构。</a:t>
            </a:r>
          </a:p>
          <a:p>
            <a:pPr algn="l" fontAlgn="auto">
              <a:lnSpc>
                <a:spcPct val="150000"/>
              </a:lnSpc>
            </a:pPr>
            <a:r>
              <a:rPr lang="zh-CN" altLang="en-US" b="1">
                <a:solidFill>
                  <a:srgbClr val="FF0000"/>
                </a:solidFill>
                <a:latin typeface="宋体" panose="02010600030101010101" pitchFamily="2" charset="-122"/>
                <a:ea typeface="宋体" panose="02010600030101010101" pitchFamily="2" charset="-122"/>
                <a:sym typeface="+mn-ea"/>
              </a:rPr>
              <a:t>稀有气体元素：</a:t>
            </a:r>
            <a:r>
              <a:rPr lang="zh-CN" altLang="en-US">
                <a:latin typeface="宋体" panose="02010600030101010101" pitchFamily="2" charset="-122"/>
                <a:ea typeface="宋体" panose="02010600030101010101" pitchFamily="2" charset="-122"/>
                <a:sym typeface="+mn-ea"/>
              </a:rPr>
              <a:t>最外层为</a:t>
            </a:r>
            <a:r>
              <a:rPr lang="en-US" altLang="zh-CN">
                <a:latin typeface="宋体" panose="02010600030101010101" pitchFamily="2" charset="-122"/>
                <a:ea typeface="宋体" panose="02010600030101010101" pitchFamily="2" charset="-122"/>
                <a:sym typeface="+mn-ea"/>
              </a:rPr>
              <a:t>8</a:t>
            </a:r>
            <a:r>
              <a:rPr lang="zh-CN" altLang="en-US">
                <a:latin typeface="宋体" panose="02010600030101010101" pitchFamily="2" charset="-122"/>
                <a:ea typeface="宋体" panose="02010600030101010101" pitchFamily="2" charset="-122"/>
                <a:sym typeface="+mn-ea"/>
              </a:rPr>
              <a:t>个电子（氦元素原子最外层为</a:t>
            </a:r>
            <a:r>
              <a:rPr lang="en-US" altLang="zh-CN">
                <a:latin typeface="宋体" panose="02010600030101010101" pitchFamily="2" charset="-122"/>
                <a:ea typeface="宋体" panose="02010600030101010101" pitchFamily="2" charset="-122"/>
                <a:sym typeface="+mn-ea"/>
              </a:rPr>
              <a:t>2</a:t>
            </a:r>
            <a:r>
              <a:rPr lang="zh-CN" altLang="en-US">
                <a:latin typeface="宋体" panose="02010600030101010101" pitchFamily="2" charset="-122"/>
                <a:ea typeface="宋体" panose="02010600030101010101" pitchFamily="2" charset="-122"/>
                <a:sym typeface="+mn-ea"/>
              </a:rPr>
              <a:t>），不易得失电子，均为稳定结构。</a:t>
            </a:r>
            <a:endParaRPr lang="zh-CN" altLang="en-US"/>
          </a:p>
        </p:txBody>
      </p:sp>
      <p:sp>
        <p:nvSpPr>
          <p:cNvPr id="16" name="文本框 15"/>
          <p:cNvSpPr txBox="1"/>
          <p:nvPr/>
        </p:nvSpPr>
        <p:spPr>
          <a:xfrm>
            <a:off x="5173504" y="2493646"/>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小于</a:t>
            </a:r>
          </a:p>
        </p:txBody>
      </p:sp>
      <p:sp>
        <p:nvSpPr>
          <p:cNvPr id="17" name="文本框 16"/>
          <p:cNvSpPr txBox="1"/>
          <p:nvPr/>
        </p:nvSpPr>
        <p:spPr>
          <a:xfrm>
            <a:off x="7819549" y="2493646"/>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失去</a:t>
            </a:r>
          </a:p>
        </p:txBody>
      </p:sp>
      <p:sp>
        <p:nvSpPr>
          <p:cNvPr id="18" name="文本框 17"/>
          <p:cNvSpPr txBox="1"/>
          <p:nvPr/>
        </p:nvSpPr>
        <p:spPr>
          <a:xfrm>
            <a:off x="5381625" y="327183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大于</a:t>
            </a:r>
          </a:p>
        </p:txBody>
      </p:sp>
      <p:sp>
        <p:nvSpPr>
          <p:cNvPr id="19" name="文本框 18"/>
          <p:cNvSpPr txBox="1"/>
          <p:nvPr/>
        </p:nvSpPr>
        <p:spPr>
          <a:xfrm>
            <a:off x="2480310" y="3701892"/>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得到</a:t>
            </a:r>
          </a:p>
        </p:txBody>
      </p:sp>
    </p:spTree>
    <p:extLst>
      <p:ext uri="{BB962C8B-B14F-4D97-AF65-F5344CB8AC3E}">
        <p14:creationId xmlns:p14="http://schemas.microsoft.com/office/powerpoint/2010/main" val="36011428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3"/>
                                        </p:tgtEl>
                                        <p:attrNameLst>
                                          <p:attrName>style.visibility</p:attrName>
                                        </p:attrNameLst>
                                      </p:cBhvr>
                                      <p:to>
                                        <p:strVal val="visible"/>
                                      </p:to>
                                    </p:set>
                                    <p:animEffect transition="in" filter="blinds(horizontal)">
                                      <p:cBhvr>
                                        <p:cTn id="7" dur="500"/>
                                        <p:tgtEl>
                                          <p:spTgt spid="10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linds(horizontal)">
                                      <p:cBhvr>
                                        <p:cTn id="20" dur="500"/>
                                        <p:tgtEl>
                                          <p:spTgt spid="5"/>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linds(horizontal)">
                                      <p:cBhvr>
                                        <p:cTn id="28" dur="500"/>
                                        <p:tgtEl>
                                          <p:spTgt spid="9"/>
                                        </p:tgtEl>
                                      </p:cBhvr>
                                    </p:animEffect>
                                  </p:childTnLst>
                                </p:cTn>
                              </p:par>
                            </p:childTnLst>
                          </p:cTn>
                        </p:par>
                      </p:childTnLst>
                    </p:cTn>
                  </p:par>
                  <p:par>
                    <p:cTn id="29" fill="hold" nodeType="clickPar">
                      <p:stCondLst>
                        <p:cond delay="indefinite"/>
                      </p:stCondLst>
                      <p:childTnLst>
                        <p:par>
                          <p:cTn id="30" fill="hold" nodeType="after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linds(horizontal)">
                                      <p:cBhvr>
                                        <p:cTn id="33" dur="500"/>
                                        <p:tgtEl>
                                          <p:spTgt spid="10"/>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linds(horizontal)">
                                      <p:cBhvr>
                                        <p:cTn id="36" dur="500"/>
                                        <p:tgtEl>
                                          <p:spTgt spid="1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linds(horizontal)">
                                      <p:cBhvr>
                                        <p:cTn id="39" dur="500"/>
                                        <p:tgtEl>
                                          <p:spTgt spid="12"/>
                                        </p:tgtEl>
                                      </p:cBhvr>
                                    </p:animEffect>
                                  </p:childTnLst>
                                </p:cTn>
                              </p:par>
                            </p:childTnLst>
                          </p:cTn>
                        </p:par>
                      </p:childTnLst>
                    </p:cTn>
                  </p:par>
                  <p:par>
                    <p:cTn id="40" fill="hold" nodeType="clickPar">
                      <p:stCondLst>
                        <p:cond delay="indefinite"/>
                      </p:stCondLst>
                      <p:childTnLst>
                        <p:par>
                          <p:cTn id="41" fill="hold" nodeType="after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blinds(horizontal)">
                                      <p:cBhvr>
                                        <p:cTn id="44" dur="500"/>
                                        <p:tgtEl>
                                          <p:spTgt spid="15"/>
                                        </p:tgtEl>
                                      </p:cBhvr>
                                    </p:animEffect>
                                  </p:childTnLst>
                                </p:cTn>
                              </p:par>
                            </p:childTnLst>
                          </p:cTn>
                        </p:par>
                      </p:childTnLst>
                    </p:cTn>
                  </p:par>
                  <p:par>
                    <p:cTn id="45" fill="hold" nodeType="clickPar">
                      <p:stCondLst>
                        <p:cond delay="indefinite"/>
                      </p:stCondLst>
                      <p:childTnLst>
                        <p:par>
                          <p:cTn id="46" fill="hold" nodeType="afterGroup">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linds(horizontal)">
                                      <p:cBhvr>
                                        <p:cTn id="49" dur="500"/>
                                        <p:tgtEl>
                                          <p:spTgt spid="16"/>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linds(horizontal)">
                                      <p:cBhvr>
                                        <p:cTn id="52" dur="500"/>
                                        <p:tgtEl>
                                          <p:spTgt spid="17"/>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blinds(horizontal)">
                                      <p:cBhvr>
                                        <p:cTn id="55" dur="500"/>
                                        <p:tgtEl>
                                          <p:spTgt spid="18"/>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blinds(horizontal)">
                                      <p:cBhvr>
                                        <p:cTn id="5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P spid="4" grpId="0"/>
      <p:bldP spid="5" grpId="0"/>
      <p:bldP spid="6" grpId="0"/>
      <p:bldP spid="8" grpId="0"/>
      <p:bldP spid="9" grpId="0"/>
      <p:bldP spid="10" grpId="0"/>
      <p:bldP spid="11" grpId="0"/>
      <p:bldP spid="12" grpId="0"/>
      <p:bldP spid="15" grpId="0"/>
      <p:bldP spid="16" grpId="0"/>
      <p:bldP spid="17" grpId="0"/>
      <p:bldP spid="18"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4" name="文本框 103"/>
          <p:cNvSpPr txBox="1"/>
          <p:nvPr/>
        </p:nvSpPr>
        <p:spPr>
          <a:xfrm>
            <a:off x="310039" y="2021682"/>
            <a:ext cx="8524399" cy="552926"/>
          </a:xfrm>
          <a:prstGeom prst="rect">
            <a:avLst/>
          </a:prstGeom>
          <a:noFill/>
          <a:ln w="9525">
            <a:noFill/>
          </a:ln>
        </p:spPr>
        <p:txBody>
          <a:bodyPr wrap="square" lIns="68580" tIns="34290" rIns="68580" bIns="34290">
            <a:spAutoFit/>
          </a:bodyPr>
          <a:lstStyle/>
          <a:p>
            <a:pPr>
              <a:lnSpc>
                <a:spcPct val="15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）元素符号表示的意义：</a:t>
            </a:r>
            <a:endParaRPr lang="zh-CN" altLang="en-US" sz="2100">
              <a:latin typeface="宋体" panose="02010600030101010101" pitchFamily="2" charset="-122"/>
              <a:cs typeface="宋体" panose="02010600030101010101" pitchFamily="2" charset="-122"/>
            </a:endParaRPr>
          </a:p>
        </p:txBody>
      </p:sp>
      <p:sp>
        <p:nvSpPr>
          <p:cNvPr id="9" name="文本框 8"/>
          <p:cNvSpPr txBox="1"/>
          <p:nvPr/>
        </p:nvSpPr>
        <p:spPr>
          <a:xfrm>
            <a:off x="902494" y="2586038"/>
            <a:ext cx="8100536" cy="2007394"/>
          </a:xfrm>
          <a:prstGeom prst="rect">
            <a:avLst/>
          </a:prstGeom>
          <a:noFill/>
        </p:spPr>
        <p:txBody>
          <a:bodyPr wrap="square" lIns="68580" tIns="34290" rIns="68580" bIns="34290" rtlCol="0" anchor="t">
            <a:spAutoFit/>
          </a:bodyPr>
          <a:lstStyle/>
          <a:p>
            <a:pPr fontAlgn="auto">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①表示</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p>
          <a:p>
            <a:pPr fontAlgn="auto">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②表示</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p>
          <a:p>
            <a:pPr fontAlgn="auto">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③有些元素符号还可表示</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，如</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Fe</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He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C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altLang="zh-CN" sz="2100">
                <a:latin typeface="宋体" panose="02010600030101010101" pitchFamily="2" charset="-122"/>
                <a:ea typeface="宋体" panose="02010600030101010101" pitchFamily="2" charset="-122"/>
                <a:cs typeface="宋体" panose="02010600030101010101" pitchFamily="2" charset="-122"/>
                <a:sym typeface="+mn-ea"/>
              </a:rPr>
              <a:t>Si</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等（由原子直接构成的物质）</a:t>
            </a:r>
          </a:p>
        </p:txBody>
      </p:sp>
      <p:sp>
        <p:nvSpPr>
          <p:cNvPr id="13" name="文本框 12"/>
          <p:cNvSpPr txBox="1"/>
          <p:nvPr/>
        </p:nvSpPr>
        <p:spPr>
          <a:xfrm>
            <a:off x="309563" y="496729"/>
            <a:ext cx="8524399" cy="1037749"/>
          </a:xfrm>
          <a:prstGeom prst="rect">
            <a:avLst/>
          </a:prstGeom>
          <a:noFill/>
          <a:ln w="9525">
            <a:noFill/>
          </a:ln>
        </p:spPr>
        <p:txBody>
          <a:bodyPr wrap="square" lIns="68580" tIns="34290" rIns="68580" bIns="34290">
            <a:spAutoFit/>
          </a:bodyPr>
          <a:lstStyle/>
          <a:p>
            <a:pPr>
              <a:lnSpc>
                <a:spcPct val="150000"/>
              </a:lnSpc>
            </a:pPr>
            <a:r>
              <a:rPr lang="en-US" altLang="zh-CN" sz="2100" b="1">
                <a:latin typeface="宋体" panose="02010600030101010101" pitchFamily="2" charset="-122"/>
                <a:ea typeface="宋体" panose="02010600030101010101" pitchFamily="2" charset="-122"/>
                <a:cs typeface="宋体" panose="02010600030101010101" pitchFamily="2" charset="-122"/>
              </a:rPr>
              <a:t>4.</a:t>
            </a:r>
            <a:r>
              <a:rPr lang="zh-CN" altLang="en-US" sz="2100" b="1">
                <a:latin typeface="宋体" panose="02010600030101010101" pitchFamily="2" charset="-122"/>
                <a:ea typeface="宋体" panose="02010600030101010101" pitchFamily="2" charset="-122"/>
                <a:cs typeface="宋体" panose="02010600030101010101" pitchFamily="2" charset="-122"/>
              </a:rPr>
              <a:t>元素符号</a:t>
            </a:r>
            <a:endParaRPr lang="zh-CN" altLang="en-US" sz="2100">
              <a:solidFill>
                <a:srgbClr val="000000"/>
              </a:solidFill>
              <a:latin typeface="宋体" panose="02010600030101010101" pitchFamily="2" charset="-122"/>
              <a:ea typeface="宋体" pitchFamily="2" charset="-122"/>
              <a:cs typeface="宋体" panose="02010600030101010101" pitchFamily="2" charset="-122"/>
            </a:endParaRPr>
          </a:p>
          <a:p>
            <a:pPr>
              <a:lnSpc>
                <a:spcPct val="150000"/>
              </a:lnSpc>
            </a:pPr>
            <a:r>
              <a:rPr lang="zh-CN" altLang="en-US" sz="2100">
                <a:solidFill>
                  <a:srgbClr val="000000"/>
                </a:solidFill>
                <a:latin typeface="宋体" panose="02010600030101010101" pitchFamily="2" charset="-122"/>
                <a:ea typeface="宋体" pitchFamily="2" charset="-122"/>
                <a:cs typeface="宋体" panose="02010600030101010101" pitchFamily="2" charset="-122"/>
              </a:rPr>
              <a:t>（</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）书写原则：</a:t>
            </a:r>
            <a:endParaRPr lang="zh-CN" altLang="en-US" sz="2100">
              <a:latin typeface="宋体" panose="02010600030101010101" pitchFamily="2" charset="-122"/>
              <a:cs typeface="宋体" panose="02010600030101010101" pitchFamily="2" charset="-122"/>
            </a:endParaRPr>
          </a:p>
        </p:txBody>
      </p:sp>
      <p:sp>
        <p:nvSpPr>
          <p:cNvPr id="14" name="文本框 13"/>
          <p:cNvSpPr txBox="1"/>
          <p:nvPr/>
        </p:nvSpPr>
        <p:spPr>
          <a:xfrm>
            <a:off x="1048703" y="983933"/>
            <a:ext cx="7710964" cy="1037749"/>
          </a:xfrm>
          <a:prstGeom prst="rect">
            <a:avLst/>
          </a:prstGeom>
          <a:noFill/>
        </p:spPr>
        <p:txBody>
          <a:bodyPr wrap="square" lIns="68580" tIns="34290" rIns="68580" bIns="34290" rtlCol="0" anchor="t">
            <a:spAutoFit/>
          </a:bodyPr>
          <a:lstStyle/>
          <a:p>
            <a:pPr fontAlgn="auto">
              <a:lnSpc>
                <a:spcPct val="150000"/>
              </a:lnSpc>
            </a:pP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第一个字母大写，第二个字母小写，若该元素符号中只有一个字母，则大写。</a:t>
            </a:r>
            <a:endParaRPr lang="zh-CN" altLang="en-US" sz="2100"/>
          </a:p>
        </p:txBody>
      </p:sp>
      <p:sp>
        <p:nvSpPr>
          <p:cNvPr id="3" name="文本框 2"/>
          <p:cNvSpPr txBox="1"/>
          <p:nvPr/>
        </p:nvSpPr>
        <p:spPr>
          <a:xfrm>
            <a:off x="1793081" y="2679859"/>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某种元素</a:t>
            </a:r>
          </a:p>
        </p:txBody>
      </p:sp>
      <p:sp>
        <p:nvSpPr>
          <p:cNvPr id="4" name="文本框 3"/>
          <p:cNvSpPr txBox="1"/>
          <p:nvPr/>
        </p:nvSpPr>
        <p:spPr>
          <a:xfrm>
            <a:off x="1793081" y="3191352"/>
            <a:ext cx="2230419"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某种元素的一个原子</a:t>
            </a:r>
          </a:p>
        </p:txBody>
      </p:sp>
      <p:sp>
        <p:nvSpPr>
          <p:cNvPr id="5" name="文本框 4"/>
          <p:cNvSpPr txBox="1"/>
          <p:nvPr/>
        </p:nvSpPr>
        <p:spPr>
          <a:xfrm>
            <a:off x="3996214" y="3654743"/>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一种单质</a:t>
            </a:r>
          </a:p>
        </p:txBody>
      </p:sp>
    </p:spTree>
    <p:extLst>
      <p:ext uri="{BB962C8B-B14F-4D97-AF65-F5344CB8AC3E}">
        <p14:creationId xmlns:p14="http://schemas.microsoft.com/office/powerpoint/2010/main" val="37994591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4"/>
                                        </p:tgtEl>
                                        <p:attrNameLst>
                                          <p:attrName>style.visibility</p:attrName>
                                        </p:attrNameLst>
                                      </p:cBhvr>
                                      <p:to>
                                        <p:strVal val="visible"/>
                                      </p:to>
                                    </p:set>
                                    <p:animEffect transition="in" filter="blinds(horizontal)">
                                      <p:cBhvr>
                                        <p:cTn id="12" dur="500"/>
                                        <p:tgtEl>
                                          <p:spTgt spid="10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linds(horizontal)">
                                      <p:cBhvr>
                                        <p:cTn id="22" dur="500"/>
                                        <p:tgtEl>
                                          <p:spTgt spid="3"/>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linds(horizontal)">
                                      <p:cBhvr>
                                        <p:cTn id="27" dur="500"/>
                                        <p:tgtEl>
                                          <p:spTgt spid="4"/>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linds(horizontal)">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P spid="9" grpId="0"/>
      <p:bldP spid="14" grpId="0"/>
      <p:bldP spid="3" grpId="0"/>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9" name="文本框 8"/>
          <p:cNvSpPr txBox="1"/>
          <p:nvPr/>
        </p:nvSpPr>
        <p:spPr>
          <a:xfrm>
            <a:off x="328137" y="505777"/>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【典型例题】</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118" name="文本框 117"/>
          <p:cNvSpPr txBox="1"/>
          <p:nvPr/>
        </p:nvSpPr>
        <p:spPr>
          <a:xfrm>
            <a:off x="490062" y="897255"/>
            <a:ext cx="8041481"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马龙区一模）如图是某奶制品的营养成分标签，其中的“钙”是指（　　）</a:t>
            </a:r>
            <a:endParaRPr lang="zh-CN" altLang="en-US" sz="2100">
              <a:latin typeface="宋体" panose="02010600030101010101" pitchFamily="2" charset="-122"/>
              <a:cs typeface="宋体" panose="02010600030101010101" pitchFamily="2" charset="-122"/>
            </a:endParaRPr>
          </a:p>
        </p:txBody>
      </p:sp>
      <p:pic>
        <p:nvPicPr>
          <p:cNvPr id="3" name="图片 2"/>
          <p:cNvPicPr/>
          <p:nvPr/>
        </p:nvPicPr>
        <p:blipFill>
          <a:blip r:embed="rId2"/>
          <a:stretch>
            <a:fillRect/>
          </a:stretch>
        </p:blipFill>
        <p:spPr>
          <a:xfrm>
            <a:off x="4616291" y="1451134"/>
            <a:ext cx="1957388" cy="1582579"/>
          </a:xfrm>
          <a:prstGeom prst="rect">
            <a:avLst/>
          </a:prstGeom>
          <a:noFill/>
          <a:ln w="9525">
            <a:noFill/>
          </a:ln>
        </p:spPr>
      </p:pic>
      <p:sp>
        <p:nvSpPr>
          <p:cNvPr id="119" name="文本框 118"/>
          <p:cNvSpPr txBox="1"/>
          <p:nvPr/>
        </p:nvSpPr>
        <p:spPr>
          <a:xfrm>
            <a:off x="1057752" y="1995964"/>
            <a:ext cx="3024664" cy="1523494"/>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．原子</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．单质</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．元素</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．分子</a:t>
            </a:r>
            <a:endParaRPr lang="zh-CN" altLang="en-US" sz="2100">
              <a:latin typeface="宋体" panose="02010600030101010101" pitchFamily="2" charset="-122"/>
              <a:cs typeface="宋体" panose="02010600030101010101" pitchFamily="2" charset="-122"/>
            </a:endParaRPr>
          </a:p>
        </p:txBody>
      </p:sp>
      <p:sp>
        <p:nvSpPr>
          <p:cNvPr id="8" name="文本框 7"/>
          <p:cNvSpPr txBox="1"/>
          <p:nvPr/>
        </p:nvSpPr>
        <p:spPr>
          <a:xfrm>
            <a:off x="2366010" y="1451134"/>
            <a:ext cx="408623"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C</a:t>
            </a:r>
          </a:p>
        </p:txBody>
      </p:sp>
      <p:sp>
        <p:nvSpPr>
          <p:cNvPr id="4" name="文本框 3"/>
          <p:cNvSpPr txBox="1"/>
          <p:nvPr/>
        </p:nvSpPr>
        <p:spPr>
          <a:xfrm>
            <a:off x="490061" y="3141346"/>
            <a:ext cx="7956233" cy="1522571"/>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2019</a:t>
            </a:r>
            <a:r>
              <a:rPr lang="zh-CN" altLang="en-US" sz="2100">
                <a:latin typeface="宋体" panose="02010600030101010101" pitchFamily="2" charset="-122"/>
                <a:ea typeface="宋体" panose="02010600030101010101" pitchFamily="2" charset="-122"/>
                <a:cs typeface="宋体" panose="02010600030101010101" pitchFamily="2" charset="-122"/>
              </a:rPr>
              <a:t>秋</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柳州期末）从化学角度来说，物质是由元素组成的。各种元素在地壳中含量不同，其中含量最多的金属元素是（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Si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Fe 	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O	     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Al</a:t>
            </a:r>
            <a:endParaRPr lang="zh-CN" altLang="en-US" sz="2100">
              <a:latin typeface="宋体" panose="02010600030101010101" pitchFamily="2" charset="-122"/>
              <a:cs typeface="宋体" panose="02010600030101010101" pitchFamily="2" charset="-122"/>
            </a:endParaRPr>
          </a:p>
        </p:txBody>
      </p:sp>
      <p:sp>
        <p:nvSpPr>
          <p:cNvPr id="5" name="文本框 4"/>
          <p:cNvSpPr txBox="1"/>
          <p:nvPr/>
        </p:nvSpPr>
        <p:spPr>
          <a:xfrm>
            <a:off x="7601426" y="3707130"/>
            <a:ext cx="408623"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D</a:t>
            </a:r>
          </a:p>
        </p:txBody>
      </p:sp>
    </p:spTree>
    <p:extLst>
      <p:ext uri="{BB962C8B-B14F-4D97-AF65-F5344CB8AC3E}">
        <p14:creationId xmlns:p14="http://schemas.microsoft.com/office/powerpoint/2010/main" val="17088115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19" name="文本框 118"/>
          <p:cNvSpPr txBox="1"/>
          <p:nvPr/>
        </p:nvSpPr>
        <p:spPr>
          <a:xfrm>
            <a:off x="475774" y="423863"/>
            <a:ext cx="8125778"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海淀区校级模拟）下列元素属于非金属元素的是（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．铁</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．磷  </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．银</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．金</a:t>
            </a:r>
            <a:endParaRPr lang="zh-CN" altLang="en-US" sz="2100">
              <a:latin typeface="宋体" panose="02010600030101010101" pitchFamily="2" charset="-122"/>
              <a:cs typeface="宋体" panose="02010600030101010101" pitchFamily="2" charset="-122"/>
            </a:endParaRPr>
          </a:p>
        </p:txBody>
      </p:sp>
      <p:sp>
        <p:nvSpPr>
          <p:cNvPr id="5" name="文本框 4"/>
          <p:cNvSpPr txBox="1"/>
          <p:nvPr/>
        </p:nvSpPr>
        <p:spPr>
          <a:xfrm>
            <a:off x="7839551" y="526256"/>
            <a:ext cx="408623"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B</a:t>
            </a:r>
          </a:p>
        </p:txBody>
      </p:sp>
      <p:sp>
        <p:nvSpPr>
          <p:cNvPr id="3" name="文本框 2"/>
          <p:cNvSpPr txBox="1"/>
          <p:nvPr/>
        </p:nvSpPr>
        <p:spPr>
          <a:xfrm>
            <a:off x="475774" y="1461611"/>
            <a:ext cx="8125778"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陕西模拟）下列元素符号书写正确的是（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．钡</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BA 	B</a:t>
            </a:r>
            <a:r>
              <a:rPr lang="zh-CN" altLang="en-US" sz="2100">
                <a:latin typeface="宋体" panose="02010600030101010101" pitchFamily="2" charset="-122"/>
                <a:ea typeface="宋体" panose="02010600030101010101" pitchFamily="2" charset="-122"/>
                <a:cs typeface="宋体" panose="02010600030101010101" pitchFamily="2" charset="-122"/>
              </a:rPr>
              <a:t>．钠</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Na	    C</a:t>
            </a:r>
            <a:r>
              <a:rPr lang="zh-CN" altLang="en-US" sz="2100">
                <a:latin typeface="宋体" panose="02010600030101010101" pitchFamily="2" charset="-122"/>
                <a:ea typeface="宋体" panose="02010600030101010101" pitchFamily="2" charset="-122"/>
                <a:cs typeface="宋体" panose="02010600030101010101" pitchFamily="2" charset="-122"/>
              </a:rPr>
              <a:t>．镁</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mg	   D</a:t>
            </a:r>
            <a:r>
              <a:rPr lang="zh-CN" altLang="en-US" sz="2100">
                <a:latin typeface="宋体" panose="02010600030101010101" pitchFamily="2" charset="-122"/>
                <a:ea typeface="宋体" panose="02010600030101010101" pitchFamily="2" charset="-122"/>
                <a:cs typeface="宋体" panose="02010600030101010101" pitchFamily="2" charset="-122"/>
              </a:rPr>
              <a:t>．锌</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zN</a:t>
            </a:r>
            <a:endParaRPr lang="zh-CN" altLang="en-US" sz="2100">
              <a:latin typeface="宋体" panose="02010600030101010101" pitchFamily="2" charset="-122"/>
              <a:cs typeface="宋体" panose="02010600030101010101" pitchFamily="2" charset="-122"/>
            </a:endParaRPr>
          </a:p>
        </p:txBody>
      </p:sp>
      <p:sp>
        <p:nvSpPr>
          <p:cNvPr id="4" name="文本框 3"/>
          <p:cNvSpPr txBox="1"/>
          <p:nvPr/>
        </p:nvSpPr>
        <p:spPr>
          <a:xfrm>
            <a:off x="6749415" y="1587341"/>
            <a:ext cx="408623"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B</a:t>
            </a:r>
          </a:p>
        </p:txBody>
      </p:sp>
      <p:sp>
        <p:nvSpPr>
          <p:cNvPr id="124" name="文本框 123"/>
          <p:cNvSpPr txBox="1"/>
          <p:nvPr/>
        </p:nvSpPr>
        <p:spPr>
          <a:xfrm>
            <a:off x="475774" y="2577466"/>
            <a:ext cx="8125301" cy="2008242"/>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5</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海口模拟）下列关于符号“</a:t>
            </a:r>
            <a:r>
              <a:rPr lang="en-US" sz="2100">
                <a:latin typeface="宋体" panose="02010600030101010101" pitchFamily="2" charset="-122"/>
                <a:ea typeface="宋体" panose="02010600030101010101" pitchFamily="2" charset="-122"/>
                <a:cs typeface="宋体" panose="02010600030101010101" pitchFamily="2" charset="-122"/>
              </a:rPr>
              <a:t>Mg</a:t>
            </a:r>
            <a:r>
              <a:rPr lang="zh-CN" altLang="en-US" sz="2100">
                <a:latin typeface="宋体" panose="02010600030101010101" pitchFamily="2" charset="-122"/>
                <a:ea typeface="宋体" panose="02010600030101010101" pitchFamily="2" charset="-122"/>
                <a:cs typeface="宋体" panose="02010600030101010101" pitchFamily="2" charset="-122"/>
              </a:rPr>
              <a:t>”的意义表述不正确的是（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．镁元素 </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．金属镁</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个镁原子</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个镁分子</a:t>
            </a:r>
          </a:p>
        </p:txBody>
      </p:sp>
      <p:sp>
        <p:nvSpPr>
          <p:cNvPr id="6" name="文本框 5"/>
          <p:cNvSpPr txBox="1"/>
          <p:nvPr/>
        </p:nvSpPr>
        <p:spPr>
          <a:xfrm>
            <a:off x="1098709" y="3225641"/>
            <a:ext cx="408623"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D</a:t>
            </a:r>
          </a:p>
        </p:txBody>
      </p:sp>
    </p:spTree>
    <p:extLst>
      <p:ext uri="{BB962C8B-B14F-4D97-AF65-F5344CB8AC3E}">
        <p14:creationId xmlns:p14="http://schemas.microsoft.com/office/powerpoint/2010/main" val="12177063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04" name="文本框 103"/>
          <p:cNvSpPr txBox="1"/>
          <p:nvPr/>
        </p:nvSpPr>
        <p:spPr>
          <a:xfrm>
            <a:off x="319088" y="424816"/>
            <a:ext cx="8239125" cy="1522571"/>
          </a:xfrm>
          <a:prstGeom prst="rect">
            <a:avLst/>
          </a:prstGeom>
          <a:noFill/>
          <a:ln w="9525">
            <a:noFill/>
          </a:ln>
        </p:spPr>
        <p:txBody>
          <a:bodyPr wrap="square" lIns="68580" tIns="34290" rIns="68580" bIns="34290">
            <a:spAutoFit/>
          </a:bodyPr>
          <a:lstStyle/>
          <a:p>
            <a:pPr>
              <a:lnSpc>
                <a:spcPct val="150000"/>
              </a:lnSpc>
            </a:pPr>
            <a:r>
              <a:rPr lang="zh-CN" altLang="en-US" sz="2100" b="1">
                <a:latin typeface="宋体" panose="02010600030101010101" pitchFamily="2" charset="-122"/>
                <a:ea typeface="宋体" panose="02010600030101010101" pitchFamily="2" charset="-122"/>
                <a:cs typeface="宋体" panose="02010600030101010101" pitchFamily="2" charset="-122"/>
              </a:rPr>
              <a:t>考点七：元素周期表</a:t>
            </a:r>
            <a:endParaRPr lang="en-US" sz="2100">
              <a:solidFill>
                <a:srgbClr val="000000"/>
              </a:solidFill>
              <a:latin typeface="宋体" panose="02010600030101010101" pitchFamily="2" charset="-122"/>
              <a:ea typeface="宋体" pitchFamily="2" charset="-122"/>
              <a:cs typeface="宋体" panose="02010600030101010101" pitchFamily="2" charset="-122"/>
            </a:endParaRPr>
          </a:p>
          <a:p>
            <a:pPr>
              <a:lnSpc>
                <a:spcPct val="15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1</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）发现者：</a:t>
            </a:r>
            <a:endParaRPr lang="en-US" sz="210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）结构：</a:t>
            </a:r>
            <a:endParaRPr lang="zh-CN" altLang="en-US" sz="2100">
              <a:latin typeface="宋体" panose="02010600030101010101" pitchFamily="2" charset="-122"/>
              <a:ea typeface="宋体" panose="02010600030101010101" pitchFamily="2" charset="-122"/>
              <a:cs typeface="宋体" panose="02010600030101010101" pitchFamily="2" charset="-122"/>
            </a:endParaRPr>
          </a:p>
        </p:txBody>
      </p:sp>
      <p:sp>
        <p:nvSpPr>
          <p:cNvPr id="106" name="文本框 105"/>
          <p:cNvSpPr txBox="1"/>
          <p:nvPr/>
        </p:nvSpPr>
        <p:spPr>
          <a:xfrm>
            <a:off x="320517" y="1871663"/>
            <a:ext cx="8503444" cy="2977039"/>
          </a:xfrm>
          <a:prstGeom prst="rect">
            <a:avLst/>
          </a:prstGeom>
          <a:noFill/>
          <a:ln w="9525">
            <a:noFill/>
          </a:ln>
        </p:spPr>
        <p:txBody>
          <a:bodyPr wrap="square" lIns="68580" tIns="34290" rIns="68580" bIns="34290">
            <a:spAutoFit/>
          </a:bodyPr>
          <a:lstStyle/>
          <a:p>
            <a:pPr>
              <a:lnSpc>
                <a:spcPct val="15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3</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）排列规律：</a:t>
            </a:r>
          </a:p>
          <a:p>
            <a:pPr>
              <a:lnSpc>
                <a:spcPct val="15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   同周期：</a:t>
            </a:r>
            <a:r>
              <a:rPr lang="zh-CN" altLang="en-US" sz="2100" u="sng">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相同，</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最外层电子数随着核电荷数的增大</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逐   </a:t>
            </a:r>
          </a:p>
          <a:p>
            <a:pPr>
              <a:lnSpc>
                <a:spcPct val="15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渐</a:t>
            </a:r>
            <a:r>
              <a:rPr lang="zh-CN" altLang="en-US" sz="21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a:p>
          <a:p>
            <a:pPr>
              <a:lnSpc>
                <a:spcPct val="150000"/>
              </a:lnSpc>
            </a:pP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   同族：</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原子</a:t>
            </a:r>
            <a:r>
              <a:rPr lang="zh-CN" altLang="en-US" sz="21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相同（</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He</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例外），</a:t>
            </a:r>
            <a:r>
              <a:rPr lang="zh-CN" altLang="en-US" sz="21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自上而下</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逐渐增加（</a:t>
            </a:r>
            <a:r>
              <a:rPr lang="zh-CN" altLang="en-US" sz="2100" b="1">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化学性质相似</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a:p>
          <a:p>
            <a:pPr>
              <a:lnSpc>
                <a:spcPct val="150000"/>
              </a:lnSpc>
            </a:pPr>
            <a:endParaRPr lang="zh-CN" altLang="en-US" sz="21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2051685" y="990600"/>
            <a:ext cx="2537460" cy="391478"/>
          </a:xfrm>
          <a:prstGeom prst="rect">
            <a:avLst/>
          </a:prstGeom>
          <a:noFill/>
        </p:spPr>
        <p:txBody>
          <a:bodyPr wrap="none" lIns="68580" tIns="34290" rIns="68580" bIns="34290" rtlCol="0" anchor="t">
            <a:spAutoFit/>
          </a:bodyPr>
          <a:lstStyle/>
          <a:p>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俄国科学家</a:t>
            </a:r>
            <a:r>
              <a:rPr lang="zh-CN" altLang="en-US" sz="21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门捷列夫</a:t>
            </a:r>
            <a:endParaRPr lang="zh-CN" altLang="en-US" sz="2100"/>
          </a:p>
        </p:txBody>
      </p:sp>
      <p:sp>
        <p:nvSpPr>
          <p:cNvPr id="5" name="文本框 4"/>
          <p:cNvSpPr txBox="1"/>
          <p:nvPr/>
        </p:nvSpPr>
        <p:spPr>
          <a:xfrm>
            <a:off x="1748314" y="1480185"/>
            <a:ext cx="4404360" cy="391478"/>
          </a:xfrm>
          <a:prstGeom prst="rect">
            <a:avLst/>
          </a:prstGeom>
          <a:noFill/>
        </p:spPr>
        <p:txBody>
          <a:bodyPr wrap="none" lIns="68580" tIns="34290" rIns="68580" bIns="34290" rtlCol="0" anchor="t">
            <a:spAutoFit/>
          </a:bodyPr>
          <a:lstStyle/>
          <a:p>
            <a:r>
              <a:rPr lang="en-US" altLang="zh-CN" sz="21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7</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个周期</a:t>
            </a:r>
            <a:r>
              <a:rPr lang="en-US" altLang="zh-CN" sz="21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16</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个族（</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7</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个横行</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18</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个纵行）</a:t>
            </a:r>
          </a:p>
        </p:txBody>
      </p:sp>
      <p:sp>
        <p:nvSpPr>
          <p:cNvPr id="11" name="文本框 10"/>
          <p:cNvSpPr txBox="1"/>
          <p:nvPr/>
        </p:nvSpPr>
        <p:spPr>
          <a:xfrm>
            <a:off x="1849755" y="2433638"/>
            <a:ext cx="1533112"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原子电子层数</a:t>
            </a:r>
          </a:p>
        </p:txBody>
      </p:sp>
      <p:sp>
        <p:nvSpPr>
          <p:cNvPr id="12" name="文本框 11"/>
          <p:cNvSpPr txBox="1"/>
          <p:nvPr/>
        </p:nvSpPr>
        <p:spPr>
          <a:xfrm>
            <a:off x="2192655" y="2921318"/>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增加</a:t>
            </a:r>
          </a:p>
        </p:txBody>
      </p:sp>
      <p:sp>
        <p:nvSpPr>
          <p:cNvPr id="13" name="文本框 12"/>
          <p:cNvSpPr txBox="1"/>
          <p:nvPr/>
        </p:nvSpPr>
        <p:spPr>
          <a:xfrm>
            <a:off x="6152674" y="3408522"/>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电子层数</a:t>
            </a:r>
          </a:p>
        </p:txBody>
      </p:sp>
      <p:sp>
        <p:nvSpPr>
          <p:cNvPr id="14" name="文本框 13"/>
          <p:cNvSpPr txBox="1"/>
          <p:nvPr/>
        </p:nvSpPr>
        <p:spPr>
          <a:xfrm>
            <a:off x="2192655" y="3408522"/>
            <a:ext cx="1765548"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最电外层电子数</a:t>
            </a:r>
          </a:p>
        </p:txBody>
      </p:sp>
    </p:spTree>
    <p:extLst>
      <p:ext uri="{BB962C8B-B14F-4D97-AF65-F5344CB8AC3E}">
        <p14:creationId xmlns:p14="http://schemas.microsoft.com/office/powerpoint/2010/main" val="34901452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linds(horizontal)">
                                      <p:cBhvr>
                                        <p:cTn id="20" dur="500"/>
                                        <p:tgtEl>
                                          <p:spTgt spid="12"/>
                                        </p:tgtEl>
                                      </p:cBhvr>
                                    </p:animEffect>
                                  </p:childTnLst>
                                </p:cTn>
                              </p:par>
                            </p:childTnLst>
                          </p:cTn>
                        </p:par>
                      </p:childTnLst>
                    </p:cTn>
                  </p:par>
                  <p:par>
                    <p:cTn id="21" fill="hold" nodeType="clickPar">
                      <p:stCondLst>
                        <p:cond delay="indefinite"/>
                      </p:stCondLst>
                      <p:childTnLst>
                        <p:par>
                          <p:cTn id="22" fill="hold" nodeType="after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linds(horizontal)">
                                      <p:cBhvr>
                                        <p:cTn id="25" dur="500"/>
                                        <p:tgtEl>
                                          <p:spTgt spid="1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linds(horizontal)">
                                      <p:cBhvr>
                                        <p:cTn id="2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1" grpId="0"/>
      <p:bldP spid="12" grpId="0"/>
      <p:bldP spid="13" grpId="0"/>
      <p:bldP spid="1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8" name="文本框 7"/>
          <p:cNvSpPr txBox="1"/>
          <p:nvPr/>
        </p:nvSpPr>
        <p:spPr>
          <a:xfrm>
            <a:off x="366236" y="725805"/>
            <a:ext cx="5059680" cy="391478"/>
          </a:xfrm>
          <a:prstGeom prst="rect">
            <a:avLst/>
          </a:prstGeom>
          <a:noFill/>
          <a:ln w="9525">
            <a:noFill/>
          </a:ln>
        </p:spPr>
        <p:txBody>
          <a:bodyPr wrap="square" lIns="68580" tIns="34290" rIns="68580" bIns="34290">
            <a:spAutoFit/>
          </a:bodyPr>
          <a:lstStyle/>
          <a:p>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100">
                <a:solidFill>
                  <a:srgbClr val="000000"/>
                </a:solidFill>
                <a:latin typeface="宋体" panose="02010600030101010101" pitchFamily="2" charset="-122"/>
                <a:ea typeface="宋体" panose="02010600030101010101" pitchFamily="2" charset="-122"/>
                <a:cs typeface="宋体" panose="02010600030101010101" pitchFamily="2" charset="-122"/>
              </a:rPr>
              <a:t>4</a:t>
            </a:r>
            <a:r>
              <a:rPr lang="zh-CN" altLang="en-US" sz="2100">
                <a:solidFill>
                  <a:srgbClr val="000000"/>
                </a:solidFill>
                <a:latin typeface="宋体" panose="02010600030101010101" pitchFamily="2" charset="-122"/>
                <a:ea typeface="宋体" panose="02010600030101010101" pitchFamily="2" charset="-122"/>
                <a:cs typeface="宋体" panose="02010600030101010101" pitchFamily="2" charset="-122"/>
              </a:rPr>
              <a:t>）元素周期表中每一方格提供的信息：</a:t>
            </a:r>
            <a:endParaRPr lang="zh-CN" altLang="en-US" sz="2100">
              <a:latin typeface="宋体" panose="02010600030101010101" pitchFamily="2" charset="-122"/>
              <a:cs typeface="宋体" panose="02010600030101010101" pitchFamily="2" charset="-122"/>
            </a:endParaRPr>
          </a:p>
        </p:txBody>
      </p:sp>
      <p:sp>
        <p:nvSpPr>
          <p:cNvPr id="23557" name="AutoShape 4"/>
          <p:cNvSpPr/>
          <p:nvPr/>
        </p:nvSpPr>
        <p:spPr>
          <a:xfrm>
            <a:off x="3407569" y="1154906"/>
            <a:ext cx="1677353" cy="1750695"/>
          </a:xfrm>
          <a:prstGeom prst="cube">
            <a:avLst>
              <a:gd name="adj" fmla="val 25000"/>
            </a:avLst>
          </a:prstGeom>
          <a:solidFill>
            <a:srgbClr val="FFFFFF"/>
          </a:solidFill>
          <a:ln w="9525" cap="flat" cmpd="sng">
            <a:solidFill>
              <a:srgbClr val="000000"/>
            </a:solidFill>
            <a:prstDash val="solid"/>
            <a:miter/>
            <a:headEnd type="none" w="med" len="med"/>
            <a:tailEnd type="none" w="med" len="med"/>
          </a:ln>
        </p:spPr>
        <p:txBody>
          <a:bodyPr wrap="none" lIns="68580" tIns="34290" rIns="68580" bIns="34290" anchor="ctr"/>
          <a:lstStyle/>
          <a:p>
            <a:pPr algn="ctr"/>
            <a:r>
              <a:rPr lang="zh-CN" altLang="en-US" sz="2100" b="1">
                <a:solidFill>
                  <a:srgbClr val="FF00FF"/>
                </a:solidFill>
                <a:latin typeface="宋体" panose="02010600030101010101" pitchFamily="2" charset="-122"/>
                <a:ea typeface="宋体" panose="02010600030101010101" pitchFamily="2" charset="-122"/>
              </a:rPr>
              <a:t>硫</a:t>
            </a:r>
          </a:p>
        </p:txBody>
      </p:sp>
      <p:sp>
        <p:nvSpPr>
          <p:cNvPr id="142342" name="Text Box 6"/>
          <p:cNvSpPr txBox="1"/>
          <p:nvPr/>
        </p:nvSpPr>
        <p:spPr>
          <a:xfrm>
            <a:off x="1434465" y="1524476"/>
            <a:ext cx="1289209" cy="391478"/>
          </a:xfrm>
          <a:prstGeom prst="rect">
            <a:avLst/>
          </a:prstGeom>
          <a:noFill/>
          <a:ln w="57150" cap="flat" cmpd="thinThick">
            <a:solidFill>
              <a:srgbClr val="FF0000"/>
            </a:solidFill>
            <a:prstDash val="solid"/>
            <a:miter/>
            <a:headEnd type="none" w="med" len="med"/>
            <a:tailEnd type="none" w="med" len="med"/>
          </a:ln>
        </p:spPr>
        <p:txBody>
          <a:bodyPr wrap="square" lIns="68580" tIns="34290" rIns="68580" bIns="34290">
            <a:spAutoFit/>
          </a:bodyPr>
          <a:lstStyle/>
          <a:p>
            <a:pPr>
              <a:spcBef>
                <a:spcPct val="50000"/>
              </a:spcBef>
            </a:pPr>
            <a:r>
              <a:rPr lang="zh-CN" altLang="en-US" sz="2100" b="1">
                <a:solidFill>
                  <a:srgbClr val="1409E9"/>
                </a:solidFill>
                <a:latin typeface="宋体" panose="02010600030101010101" pitchFamily="2" charset="-122"/>
                <a:ea typeface="宋体" panose="02010600030101010101" pitchFamily="2" charset="-122"/>
              </a:rPr>
              <a:t>原子序数</a:t>
            </a:r>
          </a:p>
        </p:txBody>
      </p:sp>
      <p:sp>
        <p:nvSpPr>
          <p:cNvPr id="142343" name="Text Box 7"/>
          <p:cNvSpPr txBox="1"/>
          <p:nvPr/>
        </p:nvSpPr>
        <p:spPr>
          <a:xfrm>
            <a:off x="923449" y="2571750"/>
            <a:ext cx="1828800" cy="391478"/>
          </a:xfrm>
          <a:prstGeom prst="rect">
            <a:avLst/>
          </a:prstGeom>
          <a:noFill/>
          <a:ln w="57150" cap="flat" cmpd="thinThick">
            <a:solidFill>
              <a:srgbClr val="FF0000"/>
            </a:solidFill>
            <a:prstDash val="solid"/>
            <a:miter/>
            <a:headEnd type="none" w="med" len="med"/>
            <a:tailEnd type="none" w="med" len="med"/>
          </a:ln>
        </p:spPr>
        <p:txBody>
          <a:bodyPr wrap="square" lIns="68580" tIns="34290" rIns="68580" bIns="34290">
            <a:spAutoFit/>
          </a:bodyPr>
          <a:lstStyle/>
          <a:p>
            <a:pPr>
              <a:spcBef>
                <a:spcPct val="50000"/>
              </a:spcBef>
            </a:pPr>
            <a:r>
              <a:rPr lang="zh-CN" altLang="en-US" sz="2100" b="1">
                <a:solidFill>
                  <a:srgbClr val="1409E9"/>
                </a:solidFill>
                <a:latin typeface="宋体" panose="02010600030101010101" pitchFamily="2" charset="-122"/>
                <a:ea typeface="宋体" panose="02010600030101010101" pitchFamily="2" charset="-122"/>
              </a:rPr>
              <a:t>相对原子质量</a:t>
            </a:r>
          </a:p>
        </p:txBody>
      </p:sp>
      <p:sp>
        <p:nvSpPr>
          <p:cNvPr id="142344" name="Text Box 8"/>
          <p:cNvSpPr txBox="1"/>
          <p:nvPr/>
        </p:nvSpPr>
        <p:spPr>
          <a:xfrm>
            <a:off x="5725002" y="1179195"/>
            <a:ext cx="1212056" cy="391478"/>
          </a:xfrm>
          <a:prstGeom prst="rect">
            <a:avLst/>
          </a:prstGeom>
          <a:noFill/>
          <a:ln w="57150" cap="flat" cmpd="thinThick">
            <a:solidFill>
              <a:srgbClr val="FF0000"/>
            </a:solidFill>
            <a:prstDash val="solid"/>
            <a:miter/>
            <a:headEnd type="none" w="med" len="med"/>
            <a:tailEnd type="none" w="med" len="med"/>
          </a:ln>
        </p:spPr>
        <p:txBody>
          <a:bodyPr wrap="square" lIns="68580" tIns="34290" rIns="68580" bIns="34290">
            <a:spAutoFit/>
          </a:bodyPr>
          <a:lstStyle/>
          <a:p>
            <a:pPr>
              <a:spcBef>
                <a:spcPct val="50000"/>
              </a:spcBef>
            </a:pPr>
            <a:r>
              <a:rPr lang="zh-CN" altLang="en-US" sz="2100" b="1">
                <a:solidFill>
                  <a:srgbClr val="1409E9"/>
                </a:solidFill>
                <a:latin typeface="宋体" panose="02010600030101010101" pitchFamily="2" charset="-122"/>
                <a:ea typeface="宋体" panose="02010600030101010101" pitchFamily="2" charset="-122"/>
              </a:rPr>
              <a:t>元素符号</a:t>
            </a:r>
          </a:p>
        </p:txBody>
      </p:sp>
      <p:sp>
        <p:nvSpPr>
          <p:cNvPr id="142345" name="Text Box 9"/>
          <p:cNvSpPr txBox="1"/>
          <p:nvPr/>
        </p:nvSpPr>
        <p:spPr>
          <a:xfrm>
            <a:off x="5598319" y="2093119"/>
            <a:ext cx="1247299" cy="391478"/>
          </a:xfrm>
          <a:prstGeom prst="rect">
            <a:avLst/>
          </a:prstGeom>
          <a:noFill/>
          <a:ln w="57150" cap="flat" cmpd="thinThick">
            <a:solidFill>
              <a:srgbClr val="FF0000"/>
            </a:solidFill>
            <a:prstDash val="solid"/>
            <a:miter/>
            <a:headEnd type="none" w="med" len="med"/>
            <a:tailEnd type="none" w="med" len="med"/>
          </a:ln>
        </p:spPr>
        <p:txBody>
          <a:bodyPr wrap="square" lIns="68580" tIns="34290" rIns="68580" bIns="34290">
            <a:spAutoFit/>
          </a:bodyPr>
          <a:lstStyle/>
          <a:p>
            <a:pPr>
              <a:spcBef>
                <a:spcPct val="50000"/>
              </a:spcBef>
            </a:pPr>
            <a:r>
              <a:rPr lang="zh-CN" altLang="en-US" sz="2100" b="1">
                <a:solidFill>
                  <a:srgbClr val="1409E9"/>
                </a:solidFill>
                <a:latin typeface="宋体" panose="02010600030101010101" pitchFamily="2" charset="-122"/>
                <a:ea typeface="宋体" panose="02010600030101010101" pitchFamily="2" charset="-122"/>
              </a:rPr>
              <a:t>元素名称</a:t>
            </a:r>
          </a:p>
        </p:txBody>
      </p:sp>
      <p:sp>
        <p:nvSpPr>
          <p:cNvPr id="142346" name="Line 10"/>
          <p:cNvSpPr/>
          <p:nvPr/>
        </p:nvSpPr>
        <p:spPr>
          <a:xfrm flipH="1" flipV="1">
            <a:off x="2752249" y="1672564"/>
            <a:ext cx="684107" cy="159446"/>
          </a:xfrm>
          <a:prstGeom prst="line">
            <a:avLst/>
          </a:prstGeom>
          <a:ln w="76200" cap="flat" cmpd="sng">
            <a:solidFill>
              <a:srgbClr val="FF0000"/>
            </a:solidFill>
            <a:prstDash val="solid"/>
            <a:headEnd type="none" w="med" len="med"/>
            <a:tailEnd type="triangle" w="med" len="med"/>
          </a:ln>
        </p:spPr>
        <p:txBody>
          <a:bodyPr lIns="68580" tIns="34290" rIns="68580" bIns="34290"/>
          <a:lstStyle/>
          <a:p>
            <a:endParaRPr/>
          </a:p>
        </p:txBody>
      </p:sp>
      <p:sp>
        <p:nvSpPr>
          <p:cNvPr id="142347" name="Line 11"/>
          <p:cNvSpPr/>
          <p:nvPr/>
        </p:nvSpPr>
        <p:spPr>
          <a:xfrm flipV="1">
            <a:off x="4635818" y="1383983"/>
            <a:ext cx="1013936" cy="396240"/>
          </a:xfrm>
          <a:prstGeom prst="line">
            <a:avLst/>
          </a:prstGeom>
          <a:ln w="76200" cap="flat" cmpd="sng">
            <a:solidFill>
              <a:srgbClr val="FF0000"/>
            </a:solidFill>
            <a:prstDash val="solid"/>
            <a:headEnd type="none" w="med" len="med"/>
            <a:tailEnd type="triangle" w="med" len="med"/>
          </a:ln>
        </p:spPr>
        <p:txBody>
          <a:bodyPr lIns="68580" tIns="34290" rIns="68580" bIns="34290"/>
          <a:lstStyle/>
          <a:p>
            <a:endParaRPr/>
          </a:p>
        </p:txBody>
      </p:sp>
      <p:sp>
        <p:nvSpPr>
          <p:cNvPr id="142348" name="Line 12"/>
          <p:cNvSpPr/>
          <p:nvPr/>
        </p:nvSpPr>
        <p:spPr>
          <a:xfrm flipV="1">
            <a:off x="4294823" y="2253615"/>
            <a:ext cx="1215866" cy="1429"/>
          </a:xfrm>
          <a:prstGeom prst="line">
            <a:avLst/>
          </a:prstGeom>
          <a:ln w="76200" cap="flat" cmpd="sng">
            <a:solidFill>
              <a:srgbClr val="FF0000"/>
            </a:solidFill>
            <a:prstDash val="solid"/>
            <a:headEnd type="none" w="med" len="med"/>
            <a:tailEnd type="triangle" w="med" len="med"/>
          </a:ln>
        </p:spPr>
        <p:txBody>
          <a:bodyPr lIns="68580" tIns="34290" rIns="68580" bIns="34290"/>
          <a:lstStyle/>
          <a:p>
            <a:endParaRPr/>
          </a:p>
        </p:txBody>
      </p:sp>
      <p:sp>
        <p:nvSpPr>
          <p:cNvPr id="142349" name="Line 13"/>
          <p:cNvSpPr/>
          <p:nvPr/>
        </p:nvSpPr>
        <p:spPr>
          <a:xfrm flipH="1" flipV="1">
            <a:off x="2701025" y="2783550"/>
            <a:ext cx="1017252" cy="14252"/>
          </a:xfrm>
          <a:prstGeom prst="line">
            <a:avLst/>
          </a:prstGeom>
          <a:ln w="76200" cap="flat" cmpd="sng">
            <a:solidFill>
              <a:srgbClr val="FF0000"/>
            </a:solidFill>
            <a:prstDash val="solid"/>
            <a:headEnd type="none" w="med" len="med"/>
            <a:tailEnd type="triangle" w="med" len="med"/>
          </a:ln>
        </p:spPr>
        <p:txBody>
          <a:bodyPr lIns="68580" tIns="34290" rIns="68580" bIns="34290"/>
          <a:lstStyle/>
          <a:p>
            <a:endParaRPr/>
          </a:p>
        </p:txBody>
      </p:sp>
      <p:sp>
        <p:nvSpPr>
          <p:cNvPr id="23570" name="Rectangle 17"/>
          <p:cNvSpPr/>
          <p:nvPr/>
        </p:nvSpPr>
        <p:spPr>
          <a:xfrm>
            <a:off x="3875723" y="2069782"/>
            <a:ext cx="413861" cy="368618"/>
          </a:xfrm>
          <a:prstGeom prst="rect">
            <a:avLst/>
          </a:prstGeom>
          <a:noFill/>
          <a:ln w="28575" cap="flat" cmpd="sng">
            <a:solidFill>
              <a:srgbClr val="FF0000"/>
            </a:solidFill>
            <a:prstDash val="solid"/>
            <a:miter/>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23571" name="Text Box 18"/>
          <p:cNvSpPr txBox="1"/>
          <p:nvPr/>
        </p:nvSpPr>
        <p:spPr>
          <a:xfrm>
            <a:off x="4362450" y="1649730"/>
            <a:ext cx="414814" cy="391478"/>
          </a:xfrm>
          <a:prstGeom prst="rect">
            <a:avLst/>
          </a:prstGeom>
          <a:noFill/>
          <a:ln w="9525">
            <a:noFill/>
          </a:ln>
        </p:spPr>
        <p:txBody>
          <a:bodyPr wrap="square" lIns="68580" tIns="34290" rIns="68580" bIns="34290">
            <a:spAutoFit/>
          </a:bodyPr>
          <a:lstStyle/>
          <a:p>
            <a:pPr>
              <a:spcBef>
                <a:spcPct val="50000"/>
              </a:spcBef>
            </a:pPr>
            <a:r>
              <a:rPr lang="en-US" altLang="zh-CN" sz="2100" b="1">
                <a:solidFill>
                  <a:srgbClr val="000000"/>
                </a:solidFill>
                <a:latin typeface="宋体" panose="02010600030101010101" pitchFamily="2" charset="-122"/>
                <a:ea typeface="宋体" panose="02010600030101010101" pitchFamily="2" charset="-122"/>
              </a:rPr>
              <a:t>S</a:t>
            </a:r>
          </a:p>
        </p:txBody>
      </p:sp>
      <p:sp>
        <p:nvSpPr>
          <p:cNvPr id="23572" name="Rectangle 20"/>
          <p:cNvSpPr/>
          <p:nvPr/>
        </p:nvSpPr>
        <p:spPr>
          <a:xfrm>
            <a:off x="3407569" y="1649730"/>
            <a:ext cx="472916" cy="391478"/>
          </a:xfrm>
          <a:prstGeom prst="rect">
            <a:avLst/>
          </a:prstGeom>
          <a:noFill/>
          <a:ln w="9525">
            <a:noFill/>
          </a:ln>
        </p:spPr>
        <p:txBody>
          <a:bodyPr wrap="square" lIns="68580" tIns="34290" rIns="68580" bIns="34290">
            <a:spAutoFit/>
          </a:bodyPr>
          <a:lstStyle/>
          <a:p>
            <a:r>
              <a:rPr lang="en-US" altLang="zh-CN" sz="2100" b="1">
                <a:solidFill>
                  <a:srgbClr val="000000"/>
                </a:solidFill>
                <a:latin typeface="宋体" panose="02010600030101010101" pitchFamily="2" charset="-122"/>
                <a:ea typeface="宋体" panose="02010600030101010101" pitchFamily="2" charset="-122"/>
              </a:rPr>
              <a:t>16</a:t>
            </a:r>
          </a:p>
        </p:txBody>
      </p:sp>
      <p:sp>
        <p:nvSpPr>
          <p:cNvPr id="23573" name="Rectangle 21"/>
          <p:cNvSpPr/>
          <p:nvPr/>
        </p:nvSpPr>
        <p:spPr>
          <a:xfrm>
            <a:off x="3719257" y="2649353"/>
            <a:ext cx="727754" cy="282372"/>
          </a:xfrm>
          <a:prstGeom prst="rect">
            <a:avLst/>
          </a:prstGeom>
          <a:noFill/>
          <a:ln w="28575" cap="flat" cmpd="sng">
            <a:solidFill>
              <a:srgbClr val="FF0000"/>
            </a:solidFill>
            <a:prstDash val="solid"/>
            <a:miter/>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23558" name="Text Box 5"/>
          <p:cNvSpPr txBox="1"/>
          <p:nvPr/>
        </p:nvSpPr>
        <p:spPr>
          <a:xfrm>
            <a:off x="3436066" y="2617920"/>
            <a:ext cx="1293389" cy="391478"/>
          </a:xfrm>
          <a:prstGeom prst="rect">
            <a:avLst/>
          </a:prstGeom>
          <a:noFill/>
          <a:ln w="9525">
            <a:noFill/>
          </a:ln>
        </p:spPr>
        <p:txBody>
          <a:bodyPr lIns="68580" tIns="34290" rIns="68580" bIns="34290">
            <a:spAutoFit/>
          </a:bodyPr>
          <a:lstStyle/>
          <a:p>
            <a:pPr algn="ctr">
              <a:spcBef>
                <a:spcPct val="50000"/>
              </a:spcBef>
            </a:pPr>
            <a:r>
              <a:rPr lang="en-US" altLang="zh-CN" sz="2100" b="1">
                <a:solidFill>
                  <a:srgbClr val="000000"/>
                </a:solidFill>
                <a:latin typeface="宋体" panose="02010600030101010101" pitchFamily="2" charset="-122"/>
              </a:rPr>
              <a:t>32.07</a:t>
            </a:r>
          </a:p>
        </p:txBody>
      </p:sp>
      <p:sp>
        <p:nvSpPr>
          <p:cNvPr id="9" name="Rectangle 17"/>
          <p:cNvSpPr/>
          <p:nvPr/>
        </p:nvSpPr>
        <p:spPr>
          <a:xfrm>
            <a:off x="3436144" y="1599724"/>
            <a:ext cx="360045" cy="394811"/>
          </a:xfrm>
          <a:prstGeom prst="rect">
            <a:avLst/>
          </a:prstGeom>
          <a:noFill/>
          <a:ln w="28575" cap="flat" cmpd="sng">
            <a:solidFill>
              <a:srgbClr val="FF0000"/>
            </a:solidFill>
            <a:prstDash val="solid"/>
            <a:miter/>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10" name="Rectangle 17"/>
          <p:cNvSpPr/>
          <p:nvPr/>
        </p:nvSpPr>
        <p:spPr>
          <a:xfrm>
            <a:off x="4294823" y="1599724"/>
            <a:ext cx="340995" cy="394335"/>
          </a:xfrm>
          <a:prstGeom prst="rect">
            <a:avLst/>
          </a:prstGeom>
          <a:noFill/>
          <a:ln w="28575" cap="flat" cmpd="sng">
            <a:solidFill>
              <a:srgbClr val="FF0000"/>
            </a:solidFill>
            <a:prstDash val="solid"/>
            <a:miter/>
            <a:headEnd type="none" w="med" len="med"/>
            <a:tailEnd type="none" w="med" len="med"/>
          </a:ln>
        </p:spPr>
        <p:txBody>
          <a:bodyPr wrap="none" lIns="68580" tIns="34290" rIns="68580" bIns="34290" anchor="ctr"/>
          <a:lstStyle/>
          <a:p>
            <a:endParaRPr lang="zh-CN" altLang="en-US" sz="2100">
              <a:latin typeface="宋体" panose="02010600030101010101" pitchFamily="2" charset="-122"/>
              <a:ea typeface="宋体" panose="02010600030101010101" pitchFamily="2" charset="-122"/>
            </a:endParaRPr>
          </a:p>
        </p:txBody>
      </p:sp>
      <p:sp>
        <p:nvSpPr>
          <p:cNvPr id="141322" name="Text Box 10"/>
          <p:cNvSpPr txBox="1"/>
          <p:nvPr/>
        </p:nvSpPr>
        <p:spPr>
          <a:xfrm>
            <a:off x="527209" y="3333751"/>
            <a:ext cx="7876699" cy="1505426"/>
          </a:xfrm>
          <a:prstGeom prst="rect">
            <a:avLst/>
          </a:prstGeom>
          <a:solidFill>
            <a:schemeClr val="accent6">
              <a:lumMod val="20000"/>
              <a:lumOff val="80000"/>
            </a:schemeClr>
          </a:solidFill>
          <a:ln w="9525">
            <a:noFill/>
          </a:ln>
        </p:spPr>
        <p:txBody>
          <a:bodyPr wrap="square" lIns="51664" tIns="25832" rIns="51664" bIns="25832">
            <a:spAutoFit/>
          </a:bodyPr>
          <a:lstStyle/>
          <a:p>
            <a:pPr fontAlgn="auto">
              <a:lnSpc>
                <a:spcPct val="150000"/>
              </a:lnSpc>
              <a:spcBef>
                <a:spcPct val="0"/>
              </a:spcBef>
              <a:buClr>
                <a:schemeClr val="tx2"/>
              </a:buClr>
              <a:buSzPct val="75000"/>
              <a:buFont typeface="Wingdings" panose="05000000000000000000" pitchFamily="2" charset="2"/>
            </a:pPr>
            <a:r>
              <a:rPr lang="zh-CN" altLang="en-US" sz="2100" b="1">
                <a:solidFill>
                  <a:srgbClr val="1409E9"/>
                </a:solidFill>
                <a:latin typeface="宋体" panose="02010600030101010101" pitchFamily="2" charset="-122"/>
                <a:ea typeface="宋体" panose="02010600030101010101" pitchFamily="2" charset="-122"/>
                <a:cs typeface="宋体" panose="02010600030101010101" pitchFamily="2" charset="-122"/>
              </a:rPr>
              <a:t>【注意】</a:t>
            </a:r>
          </a:p>
          <a:p>
            <a:pPr fontAlgn="auto">
              <a:lnSpc>
                <a:spcPct val="150000"/>
              </a:lnSpc>
              <a:spcBef>
                <a:spcPct val="0"/>
              </a:spcBef>
              <a:buClr>
                <a:schemeClr val="tx2"/>
              </a:buClr>
              <a:buSzPct val="75000"/>
              <a:buFont typeface="Wingdings" panose="05000000000000000000" pitchFamily="2" charset="2"/>
            </a:pPr>
            <a:r>
              <a:rPr lang="en-US" altLang="zh-CN" sz="2100" b="1">
                <a:solidFill>
                  <a:srgbClr val="1409E9"/>
                </a:solidFill>
                <a:latin typeface="宋体" panose="02010600030101010101" pitchFamily="2" charset="-122"/>
                <a:ea typeface="宋体" panose="02010600030101010101" pitchFamily="2" charset="-122"/>
                <a:cs typeface="宋体" panose="02010600030101010101" pitchFamily="2" charset="-122"/>
              </a:rPr>
              <a:t>1.</a:t>
            </a:r>
            <a:r>
              <a:rPr lang="zh-CN" altLang="en-US" sz="2100" b="1">
                <a:solidFill>
                  <a:srgbClr val="1409E9"/>
                </a:solidFill>
                <a:latin typeface="宋体" panose="02010600030101010101" pitchFamily="2" charset="-122"/>
                <a:ea typeface="宋体" panose="02010600030101010101" pitchFamily="2" charset="-122"/>
                <a:cs typeface="宋体" panose="02010600030101010101" pitchFamily="2" charset="-122"/>
              </a:rPr>
              <a:t>原子序数</a:t>
            </a:r>
            <a:r>
              <a:rPr lang="en-US" altLang="zh-CN" sz="2100" b="1">
                <a:solidFill>
                  <a:srgbClr val="1409E9"/>
                </a:solidFill>
                <a:latin typeface="宋体" panose="02010600030101010101" pitchFamily="2" charset="-122"/>
                <a:ea typeface="宋体" panose="02010600030101010101" pitchFamily="2" charset="-122"/>
                <a:cs typeface="宋体" panose="02010600030101010101" pitchFamily="2" charset="-122"/>
              </a:rPr>
              <a:t>=</a:t>
            </a:r>
            <a:r>
              <a:rPr lang="zh-CN" altLang="en-US" sz="2100" b="1">
                <a:solidFill>
                  <a:srgbClr val="1409E9"/>
                </a:solidFill>
                <a:latin typeface="宋体" panose="02010600030101010101" pitchFamily="2" charset="-122"/>
                <a:ea typeface="宋体" panose="02010600030101010101" pitchFamily="2" charset="-122"/>
                <a:cs typeface="宋体" panose="02010600030101010101" pitchFamily="2" charset="-122"/>
              </a:rPr>
              <a:t>核电荷数</a:t>
            </a:r>
            <a:r>
              <a:rPr lang="en-US" altLang="zh-CN" sz="2100" b="1">
                <a:solidFill>
                  <a:srgbClr val="1409E9"/>
                </a:solidFill>
                <a:latin typeface="宋体" panose="02010600030101010101" pitchFamily="2" charset="-122"/>
                <a:ea typeface="宋体" panose="02010600030101010101" pitchFamily="2" charset="-122"/>
                <a:cs typeface="宋体" panose="02010600030101010101" pitchFamily="2" charset="-122"/>
              </a:rPr>
              <a:t>=</a:t>
            </a:r>
            <a:r>
              <a:rPr lang="zh-CN" altLang="en-US" sz="2100" b="1" u="sng">
                <a:solidFill>
                  <a:srgbClr val="1409E9"/>
                </a:solidFill>
                <a:latin typeface="宋体" panose="02010600030101010101" pitchFamily="2" charset="-122"/>
                <a:ea typeface="宋体" panose="02010600030101010101" pitchFamily="2" charset="-122"/>
                <a:cs typeface="宋体" panose="02010600030101010101" pitchFamily="2" charset="-122"/>
              </a:rPr>
              <a:t>         </a:t>
            </a:r>
            <a:r>
              <a:rPr lang="en-US" altLang="zh-CN" sz="2100" b="1">
                <a:solidFill>
                  <a:srgbClr val="1409E9"/>
                </a:solidFill>
                <a:latin typeface="宋体" panose="02010600030101010101" pitchFamily="2" charset="-122"/>
                <a:ea typeface="宋体" panose="02010600030101010101" pitchFamily="2" charset="-122"/>
                <a:cs typeface="宋体" panose="02010600030101010101" pitchFamily="2" charset="-122"/>
              </a:rPr>
              <a:t>=</a:t>
            </a:r>
            <a:r>
              <a:rPr lang="en-US" altLang="zh-CN" sz="2100" b="1" u="sng">
                <a:solidFill>
                  <a:srgbClr val="1409E9"/>
                </a:solidFill>
                <a:latin typeface="宋体" panose="02010600030101010101" pitchFamily="2" charset="-122"/>
                <a:ea typeface="宋体" panose="02010600030101010101" pitchFamily="2" charset="-122"/>
                <a:cs typeface="宋体" panose="02010600030101010101" pitchFamily="2" charset="-122"/>
              </a:rPr>
              <a:t>              </a:t>
            </a:r>
            <a:r>
              <a:rPr lang="zh-CN" altLang="en-US" sz="2100" b="1">
                <a:solidFill>
                  <a:srgbClr val="1409E9"/>
                </a:solidFill>
                <a:latin typeface="宋体" panose="02010600030101010101" pitchFamily="2" charset="-122"/>
                <a:ea typeface="宋体" panose="02010600030101010101" pitchFamily="2" charset="-122"/>
                <a:cs typeface="宋体" panose="02010600030101010101" pitchFamily="2" charset="-122"/>
              </a:rPr>
              <a:t>；</a:t>
            </a:r>
          </a:p>
          <a:p>
            <a:pPr fontAlgn="auto">
              <a:lnSpc>
                <a:spcPct val="150000"/>
              </a:lnSpc>
              <a:spcBef>
                <a:spcPct val="0"/>
              </a:spcBef>
              <a:buClr>
                <a:schemeClr val="tx2"/>
              </a:buClr>
              <a:buSzPct val="75000"/>
              <a:buFont typeface="Wingdings" panose="05000000000000000000" pitchFamily="2" charset="2"/>
            </a:pPr>
            <a:r>
              <a:rPr lang="en-US" altLang="zh-CN" sz="2100" b="1">
                <a:solidFill>
                  <a:srgbClr val="1409E9"/>
                </a:solidFill>
                <a:latin typeface="宋体" panose="02010600030101010101" pitchFamily="2" charset="-122"/>
                <a:ea typeface="宋体" panose="02010600030101010101" pitchFamily="2" charset="-122"/>
                <a:cs typeface="宋体" panose="02010600030101010101" pitchFamily="2" charset="-122"/>
              </a:rPr>
              <a:t>2.</a:t>
            </a:r>
            <a:r>
              <a:rPr lang="zh-CN" altLang="en-US" sz="2100" b="1">
                <a:solidFill>
                  <a:srgbClr val="1409E9"/>
                </a:solidFill>
                <a:latin typeface="宋体" panose="02010600030101010101" pitchFamily="2" charset="-122"/>
                <a:ea typeface="宋体" panose="02010600030101010101" pitchFamily="2" charset="-122"/>
                <a:cs typeface="宋体" panose="02010600030101010101" pitchFamily="2" charset="-122"/>
              </a:rPr>
              <a:t>相对原子质量≈</a:t>
            </a:r>
            <a:r>
              <a:rPr lang="zh-CN" altLang="en-US" sz="2100" b="1" u="sng">
                <a:solidFill>
                  <a:srgbClr val="1409E9"/>
                </a:solidFill>
                <a:latin typeface="宋体" panose="02010600030101010101" pitchFamily="2" charset="-122"/>
                <a:ea typeface="宋体" panose="02010600030101010101" pitchFamily="2" charset="-122"/>
                <a:cs typeface="宋体" panose="02010600030101010101" pitchFamily="2" charset="-122"/>
              </a:rPr>
              <a:t>        </a:t>
            </a:r>
            <a:r>
              <a:rPr lang="en-US" altLang="zh-CN" sz="2100" b="1">
                <a:solidFill>
                  <a:srgbClr val="1409E9"/>
                </a:solidFill>
                <a:latin typeface="宋体" panose="02010600030101010101" pitchFamily="2" charset="-122"/>
                <a:ea typeface="宋体" panose="02010600030101010101" pitchFamily="2" charset="-122"/>
                <a:cs typeface="宋体" panose="02010600030101010101" pitchFamily="2" charset="-122"/>
              </a:rPr>
              <a:t>+</a:t>
            </a:r>
            <a:r>
              <a:rPr lang="en-US" altLang="zh-CN" sz="2100" b="1" u="sng">
                <a:solidFill>
                  <a:srgbClr val="1409E9"/>
                </a:solidFill>
                <a:latin typeface="宋体" panose="02010600030101010101" pitchFamily="2" charset="-122"/>
                <a:ea typeface="宋体" panose="02010600030101010101" pitchFamily="2" charset="-122"/>
                <a:cs typeface="宋体" panose="02010600030101010101" pitchFamily="2" charset="-122"/>
              </a:rPr>
              <a:t>        </a:t>
            </a:r>
            <a:r>
              <a:rPr lang="zh-CN" altLang="en-US" sz="2100" b="1">
                <a:solidFill>
                  <a:srgbClr val="1409E9"/>
                </a:solidFill>
                <a:latin typeface="宋体" panose="02010600030101010101" pitchFamily="2" charset="-122"/>
                <a:ea typeface="宋体" panose="02010600030101010101" pitchFamily="2" charset="-122"/>
                <a:cs typeface="宋体" panose="02010600030101010101" pitchFamily="2" charset="-122"/>
              </a:rPr>
              <a:t>，单位为</a:t>
            </a:r>
            <a:r>
              <a:rPr lang="en-US" altLang="zh-CN" sz="2100" b="1">
                <a:solidFill>
                  <a:srgbClr val="1409E9"/>
                </a:solidFill>
                <a:latin typeface="宋体" panose="02010600030101010101" pitchFamily="2" charset="-122"/>
                <a:ea typeface="宋体" panose="02010600030101010101" pitchFamily="2" charset="-122"/>
                <a:cs typeface="宋体" panose="02010600030101010101" pitchFamily="2" charset="-122"/>
              </a:rPr>
              <a:t>1</a:t>
            </a:r>
            <a:r>
              <a:rPr lang="zh-CN" altLang="en-US" sz="2100" b="1">
                <a:solidFill>
                  <a:srgbClr val="1409E9"/>
                </a:solidFill>
                <a:latin typeface="宋体" panose="02010600030101010101" pitchFamily="2" charset="-122"/>
                <a:ea typeface="宋体" panose="02010600030101010101" pitchFamily="2" charset="-122"/>
                <a:cs typeface="宋体" panose="02010600030101010101" pitchFamily="2" charset="-122"/>
              </a:rPr>
              <a:t>，通常不写。</a:t>
            </a:r>
          </a:p>
        </p:txBody>
      </p:sp>
      <p:sp>
        <p:nvSpPr>
          <p:cNvPr id="7" name="文本框 6"/>
          <p:cNvSpPr txBox="1"/>
          <p:nvPr/>
        </p:nvSpPr>
        <p:spPr>
          <a:xfrm>
            <a:off x="2863215" y="4346258"/>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质子数</a:t>
            </a:r>
          </a:p>
        </p:txBody>
      </p:sp>
      <p:sp>
        <p:nvSpPr>
          <p:cNvPr id="3" name="文本框 2"/>
          <p:cNvSpPr txBox="1"/>
          <p:nvPr/>
        </p:nvSpPr>
        <p:spPr>
          <a:xfrm>
            <a:off x="4052887" y="4346258"/>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中子数</a:t>
            </a:r>
          </a:p>
        </p:txBody>
      </p:sp>
      <p:sp>
        <p:nvSpPr>
          <p:cNvPr id="4" name="文本框 3"/>
          <p:cNvSpPr txBox="1"/>
          <p:nvPr/>
        </p:nvSpPr>
        <p:spPr>
          <a:xfrm>
            <a:off x="4714399" y="3913823"/>
            <a:ext cx="1300677"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核外电子数</a:t>
            </a:r>
          </a:p>
        </p:txBody>
      </p:sp>
      <p:sp>
        <p:nvSpPr>
          <p:cNvPr id="5" name="文本框 4"/>
          <p:cNvSpPr txBox="1"/>
          <p:nvPr/>
        </p:nvSpPr>
        <p:spPr>
          <a:xfrm>
            <a:off x="3351371" y="3913823"/>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质子数</a:t>
            </a:r>
          </a:p>
        </p:txBody>
      </p:sp>
    </p:spTree>
    <p:extLst>
      <p:ext uri="{BB962C8B-B14F-4D97-AF65-F5344CB8AC3E}">
        <p14:creationId xmlns:p14="http://schemas.microsoft.com/office/powerpoint/2010/main" val="4137247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57"/>
                                        </p:tgtEl>
                                        <p:attrNameLst>
                                          <p:attrName>style.visibility</p:attrName>
                                        </p:attrNameLst>
                                      </p:cBhvr>
                                      <p:to>
                                        <p:strVal val="visible"/>
                                      </p:to>
                                    </p:set>
                                    <p:animEffect transition="in" filter="blinds(horizontal)">
                                      <p:cBhvr>
                                        <p:cTn id="7" dur="500"/>
                                        <p:tgtEl>
                                          <p:spTgt spid="2355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3571"/>
                                        </p:tgtEl>
                                        <p:attrNameLst>
                                          <p:attrName>style.visibility</p:attrName>
                                        </p:attrNameLst>
                                      </p:cBhvr>
                                      <p:to>
                                        <p:strVal val="visible"/>
                                      </p:to>
                                    </p:set>
                                    <p:animEffect transition="in" filter="blinds(horizontal)">
                                      <p:cBhvr>
                                        <p:cTn id="10" dur="500"/>
                                        <p:tgtEl>
                                          <p:spTgt spid="2357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3572"/>
                                        </p:tgtEl>
                                        <p:attrNameLst>
                                          <p:attrName>style.visibility</p:attrName>
                                        </p:attrNameLst>
                                      </p:cBhvr>
                                      <p:to>
                                        <p:strVal val="visible"/>
                                      </p:to>
                                    </p:set>
                                    <p:animEffect transition="in" filter="blinds(horizontal)">
                                      <p:cBhvr>
                                        <p:cTn id="13" dur="500"/>
                                        <p:tgtEl>
                                          <p:spTgt spid="23572"/>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23558"/>
                                        </p:tgtEl>
                                        <p:attrNameLst>
                                          <p:attrName>style.visibility</p:attrName>
                                        </p:attrNameLst>
                                      </p:cBhvr>
                                      <p:to>
                                        <p:strVal val="visible"/>
                                      </p:to>
                                    </p:set>
                                    <p:animEffect transition="in" filter="blinds(horizontal)">
                                      <p:cBhvr>
                                        <p:cTn id="16" dur="500"/>
                                        <p:tgtEl>
                                          <p:spTgt spid="23558"/>
                                        </p:tgtEl>
                                      </p:cBhvr>
                                    </p:animEffect>
                                  </p:childTnLst>
                                </p:cTn>
                              </p:par>
                            </p:childTnLst>
                          </p:cTn>
                        </p:par>
                      </p:childTnLst>
                    </p:cTn>
                  </p:par>
                  <p:par>
                    <p:cTn id="17" fill="hold" nodeType="clickPar">
                      <p:stCondLst>
                        <p:cond delay="indefinite"/>
                      </p:stCondLst>
                      <p:childTnLst>
                        <p:par>
                          <p:cTn id="18" fill="hold" nodeType="after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3570"/>
                                        </p:tgtEl>
                                        <p:attrNameLst>
                                          <p:attrName>style.visibility</p:attrName>
                                        </p:attrNameLst>
                                      </p:cBhvr>
                                      <p:to>
                                        <p:strVal val="visible"/>
                                      </p:to>
                                    </p:set>
                                    <p:animEffect transition="in" filter="blinds(horizontal)">
                                      <p:cBhvr>
                                        <p:cTn id="21" dur="500"/>
                                        <p:tgtEl>
                                          <p:spTgt spid="23570"/>
                                        </p:tgtEl>
                                      </p:cBhvr>
                                    </p:animEffect>
                                  </p:childTnLst>
                                </p:cTn>
                              </p:par>
                            </p:childTnLst>
                          </p:cTn>
                        </p:par>
                      </p:childTnLst>
                    </p:cTn>
                  </p:par>
                  <p:par>
                    <p:cTn id="22" fill="hold" nodeType="clickPar">
                      <p:stCondLst>
                        <p:cond delay="indefinite"/>
                      </p:stCondLst>
                      <p:childTnLst>
                        <p:par>
                          <p:cTn id="23" fill="hold" nodeType="after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42348"/>
                                        </p:tgtEl>
                                        <p:attrNameLst>
                                          <p:attrName>style.visibility</p:attrName>
                                        </p:attrNameLst>
                                      </p:cBhvr>
                                      <p:to>
                                        <p:strVal val="visible"/>
                                      </p:to>
                                    </p:set>
                                    <p:anim calcmode="lin" valueType="num">
                                      <p:cBhvr additive="base">
                                        <p:cTn id="26" dur="500" fill="hold"/>
                                        <p:tgtEl>
                                          <p:spTgt spid="142348"/>
                                        </p:tgtEl>
                                        <p:attrNameLst>
                                          <p:attrName>ppt_x</p:attrName>
                                        </p:attrNameLst>
                                      </p:cBhvr>
                                      <p:tavLst>
                                        <p:tav tm="0">
                                          <p:val>
                                            <p:strVal val="#ppt_x"/>
                                          </p:val>
                                        </p:tav>
                                        <p:tav tm="100000">
                                          <p:val>
                                            <p:strVal val="#ppt_x"/>
                                          </p:val>
                                        </p:tav>
                                      </p:tavLst>
                                    </p:anim>
                                    <p:anim calcmode="lin" valueType="num">
                                      <p:cBhvr additive="base">
                                        <p:cTn id="27" dur="500" fill="hold"/>
                                        <p:tgtEl>
                                          <p:spTgt spid="142348"/>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142345"/>
                                        </p:tgtEl>
                                        <p:attrNameLst>
                                          <p:attrName>style.visibility</p:attrName>
                                        </p:attrNameLst>
                                      </p:cBhvr>
                                      <p:to>
                                        <p:strVal val="visible"/>
                                      </p:to>
                                    </p:set>
                                    <p:anim calcmode="lin" valueType="num">
                                      <p:cBhvr additive="base">
                                        <p:cTn id="30" dur="500" fill="hold"/>
                                        <p:tgtEl>
                                          <p:spTgt spid="142345"/>
                                        </p:tgtEl>
                                        <p:attrNameLst>
                                          <p:attrName>ppt_x</p:attrName>
                                        </p:attrNameLst>
                                      </p:cBhvr>
                                      <p:tavLst>
                                        <p:tav tm="0">
                                          <p:val>
                                            <p:strVal val="#ppt_x"/>
                                          </p:val>
                                        </p:tav>
                                        <p:tav tm="100000">
                                          <p:val>
                                            <p:strVal val="#ppt_x"/>
                                          </p:val>
                                        </p:tav>
                                      </p:tavLst>
                                    </p:anim>
                                    <p:anim calcmode="lin" valueType="num">
                                      <p:cBhvr additive="base">
                                        <p:cTn id="31" dur="500" fill="hold"/>
                                        <p:tgtEl>
                                          <p:spTgt spid="142345"/>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afterGroup">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linds(horizontal)">
                                      <p:cBhvr>
                                        <p:cTn id="36" dur="500"/>
                                        <p:tgtEl>
                                          <p:spTgt spid="10"/>
                                        </p:tgtEl>
                                      </p:cBhvr>
                                    </p:animEffect>
                                  </p:childTnLst>
                                </p:cTn>
                              </p:par>
                            </p:childTnLst>
                          </p:cTn>
                        </p:par>
                      </p:childTnLst>
                    </p:cTn>
                  </p:par>
                  <p:par>
                    <p:cTn id="37" fill="hold" nodeType="clickPar">
                      <p:stCondLst>
                        <p:cond delay="indefinite"/>
                      </p:stCondLst>
                      <p:childTnLst>
                        <p:par>
                          <p:cTn id="38" fill="hold" nodeType="afterGroup">
                            <p:stCondLst>
                              <p:cond delay="0"/>
                            </p:stCondLst>
                            <p:childTnLst>
                              <p:par>
                                <p:cTn id="39" presetID="2" presetClass="entr" presetSubtype="12" fill="hold" nodeType="clickEffect">
                                  <p:stCondLst>
                                    <p:cond delay="0"/>
                                  </p:stCondLst>
                                  <p:childTnLst>
                                    <p:set>
                                      <p:cBhvr>
                                        <p:cTn id="40" dur="1" fill="hold">
                                          <p:stCondLst>
                                            <p:cond delay="0"/>
                                          </p:stCondLst>
                                        </p:cTn>
                                        <p:tgtEl>
                                          <p:spTgt spid="142347"/>
                                        </p:tgtEl>
                                        <p:attrNameLst>
                                          <p:attrName>style.visibility</p:attrName>
                                        </p:attrNameLst>
                                      </p:cBhvr>
                                      <p:to>
                                        <p:strVal val="visible"/>
                                      </p:to>
                                    </p:set>
                                    <p:anim calcmode="lin" valueType="num">
                                      <p:cBhvr additive="base">
                                        <p:cTn id="41" dur="500" fill="hold"/>
                                        <p:tgtEl>
                                          <p:spTgt spid="142347"/>
                                        </p:tgtEl>
                                        <p:attrNameLst>
                                          <p:attrName>ppt_x</p:attrName>
                                        </p:attrNameLst>
                                      </p:cBhvr>
                                      <p:tavLst>
                                        <p:tav tm="0">
                                          <p:val>
                                            <p:strVal val="0-#ppt_w/2"/>
                                          </p:val>
                                        </p:tav>
                                        <p:tav tm="100000">
                                          <p:val>
                                            <p:strVal val="#ppt_x"/>
                                          </p:val>
                                        </p:tav>
                                      </p:tavLst>
                                    </p:anim>
                                    <p:anim calcmode="lin" valueType="num">
                                      <p:cBhvr additive="base">
                                        <p:cTn id="42" dur="500" fill="hold"/>
                                        <p:tgtEl>
                                          <p:spTgt spid="142347"/>
                                        </p:tgtEl>
                                        <p:attrNameLst>
                                          <p:attrName>ppt_y</p:attrName>
                                        </p:attrNameLst>
                                      </p:cBhvr>
                                      <p:tavLst>
                                        <p:tav tm="0">
                                          <p:val>
                                            <p:strVal val="1+#ppt_h/2"/>
                                          </p:val>
                                        </p:tav>
                                        <p:tav tm="100000">
                                          <p:val>
                                            <p:strVal val="#ppt_y"/>
                                          </p:val>
                                        </p:tav>
                                      </p:tavLst>
                                    </p:anim>
                                  </p:childTnLst>
                                </p:cTn>
                              </p:par>
                              <p:par>
                                <p:cTn id="43" presetID="2" presetClass="entr" presetSubtype="12" fill="hold" grpId="0" nodeType="withEffect">
                                  <p:stCondLst>
                                    <p:cond delay="0"/>
                                  </p:stCondLst>
                                  <p:childTnLst>
                                    <p:set>
                                      <p:cBhvr>
                                        <p:cTn id="44" dur="1" fill="hold">
                                          <p:stCondLst>
                                            <p:cond delay="0"/>
                                          </p:stCondLst>
                                        </p:cTn>
                                        <p:tgtEl>
                                          <p:spTgt spid="142344"/>
                                        </p:tgtEl>
                                        <p:attrNameLst>
                                          <p:attrName>style.visibility</p:attrName>
                                        </p:attrNameLst>
                                      </p:cBhvr>
                                      <p:to>
                                        <p:strVal val="visible"/>
                                      </p:to>
                                    </p:set>
                                    <p:anim calcmode="lin" valueType="num">
                                      <p:cBhvr additive="base">
                                        <p:cTn id="45" dur="500" fill="hold"/>
                                        <p:tgtEl>
                                          <p:spTgt spid="142344"/>
                                        </p:tgtEl>
                                        <p:attrNameLst>
                                          <p:attrName>ppt_x</p:attrName>
                                        </p:attrNameLst>
                                      </p:cBhvr>
                                      <p:tavLst>
                                        <p:tav tm="0">
                                          <p:val>
                                            <p:strVal val="0-#ppt_w/2"/>
                                          </p:val>
                                        </p:tav>
                                        <p:tav tm="100000">
                                          <p:val>
                                            <p:strVal val="#ppt_x"/>
                                          </p:val>
                                        </p:tav>
                                      </p:tavLst>
                                    </p:anim>
                                    <p:anim calcmode="lin" valueType="num">
                                      <p:cBhvr additive="base">
                                        <p:cTn id="46" dur="500" fill="hold"/>
                                        <p:tgtEl>
                                          <p:spTgt spid="142344"/>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after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blinds(horizontal)">
                                      <p:cBhvr>
                                        <p:cTn id="51" dur="500"/>
                                        <p:tgtEl>
                                          <p:spTgt spid="9"/>
                                        </p:tgtEl>
                                      </p:cBhvr>
                                    </p:animEffect>
                                  </p:childTnLst>
                                </p:cTn>
                              </p:par>
                            </p:childTnLst>
                          </p:cTn>
                        </p:par>
                      </p:childTnLst>
                    </p:cTn>
                  </p:par>
                  <p:par>
                    <p:cTn id="52" fill="hold" nodeType="clickPar">
                      <p:stCondLst>
                        <p:cond delay="indefinite"/>
                      </p:stCondLst>
                      <p:childTnLst>
                        <p:par>
                          <p:cTn id="53" fill="hold" nodeType="afterGroup">
                            <p:stCondLst>
                              <p:cond delay="0"/>
                            </p:stCondLst>
                            <p:childTnLst>
                              <p:par>
                                <p:cTn id="54" presetID="2" presetClass="entr" presetSubtype="6" fill="hold" nodeType="clickEffect">
                                  <p:stCondLst>
                                    <p:cond delay="0"/>
                                  </p:stCondLst>
                                  <p:childTnLst>
                                    <p:set>
                                      <p:cBhvr>
                                        <p:cTn id="55" dur="1" fill="hold">
                                          <p:stCondLst>
                                            <p:cond delay="0"/>
                                          </p:stCondLst>
                                        </p:cTn>
                                        <p:tgtEl>
                                          <p:spTgt spid="142346"/>
                                        </p:tgtEl>
                                        <p:attrNameLst>
                                          <p:attrName>style.visibility</p:attrName>
                                        </p:attrNameLst>
                                      </p:cBhvr>
                                      <p:to>
                                        <p:strVal val="visible"/>
                                      </p:to>
                                    </p:set>
                                    <p:anim calcmode="lin" valueType="num">
                                      <p:cBhvr additive="base">
                                        <p:cTn id="56" dur="500" fill="hold"/>
                                        <p:tgtEl>
                                          <p:spTgt spid="142346"/>
                                        </p:tgtEl>
                                        <p:attrNameLst>
                                          <p:attrName>ppt_x</p:attrName>
                                        </p:attrNameLst>
                                      </p:cBhvr>
                                      <p:tavLst>
                                        <p:tav tm="0">
                                          <p:val>
                                            <p:strVal val="1+#ppt_w/2"/>
                                          </p:val>
                                        </p:tav>
                                        <p:tav tm="100000">
                                          <p:val>
                                            <p:strVal val="#ppt_x"/>
                                          </p:val>
                                        </p:tav>
                                      </p:tavLst>
                                    </p:anim>
                                    <p:anim calcmode="lin" valueType="num">
                                      <p:cBhvr additive="base">
                                        <p:cTn id="57" dur="500" fill="hold"/>
                                        <p:tgtEl>
                                          <p:spTgt spid="142346"/>
                                        </p:tgtEl>
                                        <p:attrNameLst>
                                          <p:attrName>ppt_y</p:attrName>
                                        </p:attrNameLst>
                                      </p:cBhvr>
                                      <p:tavLst>
                                        <p:tav tm="0">
                                          <p:val>
                                            <p:strVal val="1+#ppt_h/2"/>
                                          </p:val>
                                        </p:tav>
                                        <p:tav tm="100000">
                                          <p:val>
                                            <p:strVal val="#ppt_y"/>
                                          </p:val>
                                        </p:tav>
                                      </p:tavLst>
                                    </p:anim>
                                  </p:childTnLst>
                                </p:cTn>
                              </p:par>
                              <p:par>
                                <p:cTn id="58" presetID="2" presetClass="entr" presetSubtype="6" fill="hold" grpId="0" nodeType="withEffect">
                                  <p:stCondLst>
                                    <p:cond delay="0"/>
                                  </p:stCondLst>
                                  <p:childTnLst>
                                    <p:set>
                                      <p:cBhvr>
                                        <p:cTn id="59" dur="1" fill="hold">
                                          <p:stCondLst>
                                            <p:cond delay="0"/>
                                          </p:stCondLst>
                                        </p:cTn>
                                        <p:tgtEl>
                                          <p:spTgt spid="142342"/>
                                        </p:tgtEl>
                                        <p:attrNameLst>
                                          <p:attrName>style.visibility</p:attrName>
                                        </p:attrNameLst>
                                      </p:cBhvr>
                                      <p:to>
                                        <p:strVal val="visible"/>
                                      </p:to>
                                    </p:set>
                                    <p:anim calcmode="lin" valueType="num">
                                      <p:cBhvr additive="base">
                                        <p:cTn id="60" dur="500" fill="hold"/>
                                        <p:tgtEl>
                                          <p:spTgt spid="142342"/>
                                        </p:tgtEl>
                                        <p:attrNameLst>
                                          <p:attrName>ppt_x</p:attrName>
                                        </p:attrNameLst>
                                      </p:cBhvr>
                                      <p:tavLst>
                                        <p:tav tm="0">
                                          <p:val>
                                            <p:strVal val="1+#ppt_w/2"/>
                                          </p:val>
                                        </p:tav>
                                        <p:tav tm="100000">
                                          <p:val>
                                            <p:strVal val="#ppt_x"/>
                                          </p:val>
                                        </p:tav>
                                      </p:tavLst>
                                    </p:anim>
                                    <p:anim calcmode="lin" valueType="num">
                                      <p:cBhvr additive="base">
                                        <p:cTn id="61" dur="500" fill="hold"/>
                                        <p:tgtEl>
                                          <p:spTgt spid="142342"/>
                                        </p:tgtEl>
                                        <p:attrNameLst>
                                          <p:attrName>ppt_y</p:attrName>
                                        </p:attrNameLst>
                                      </p:cBhvr>
                                      <p:tavLst>
                                        <p:tav tm="0">
                                          <p:val>
                                            <p:strVal val="1+#ppt_h/2"/>
                                          </p:val>
                                        </p:tav>
                                        <p:tav tm="100000">
                                          <p:val>
                                            <p:strVal val="#ppt_y"/>
                                          </p:val>
                                        </p:tav>
                                      </p:tavLst>
                                    </p:anim>
                                  </p:childTnLst>
                                </p:cTn>
                              </p:par>
                            </p:childTnLst>
                          </p:cTn>
                        </p:par>
                      </p:childTnLst>
                    </p:cTn>
                  </p:par>
                  <p:par>
                    <p:cTn id="62" fill="hold" nodeType="clickPar">
                      <p:stCondLst>
                        <p:cond delay="indefinite"/>
                      </p:stCondLst>
                      <p:childTnLst>
                        <p:par>
                          <p:cTn id="63" fill="hold" nodeType="afterGroup">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23573"/>
                                        </p:tgtEl>
                                        <p:attrNameLst>
                                          <p:attrName>style.visibility</p:attrName>
                                        </p:attrNameLst>
                                      </p:cBhvr>
                                      <p:to>
                                        <p:strVal val="visible"/>
                                      </p:to>
                                    </p:set>
                                    <p:animEffect transition="in" filter="blinds(horizontal)">
                                      <p:cBhvr>
                                        <p:cTn id="66" dur="500"/>
                                        <p:tgtEl>
                                          <p:spTgt spid="23573"/>
                                        </p:tgtEl>
                                      </p:cBhvr>
                                    </p:animEffect>
                                  </p:childTnLst>
                                </p:cTn>
                              </p:par>
                            </p:childTnLst>
                          </p:cTn>
                        </p:par>
                      </p:childTnLst>
                    </p:cTn>
                  </p:par>
                  <p:par>
                    <p:cTn id="67" fill="hold" nodeType="clickPar">
                      <p:stCondLst>
                        <p:cond delay="indefinite"/>
                      </p:stCondLst>
                      <p:childTnLst>
                        <p:par>
                          <p:cTn id="68" fill="hold" nodeType="afterGroup">
                            <p:stCondLst>
                              <p:cond delay="0"/>
                            </p:stCondLst>
                            <p:childTnLst>
                              <p:par>
                                <p:cTn id="69" presetID="2" presetClass="entr" presetSubtype="3" fill="hold" nodeType="clickEffect">
                                  <p:stCondLst>
                                    <p:cond delay="0"/>
                                  </p:stCondLst>
                                  <p:childTnLst>
                                    <p:set>
                                      <p:cBhvr>
                                        <p:cTn id="70" dur="1" fill="hold">
                                          <p:stCondLst>
                                            <p:cond delay="0"/>
                                          </p:stCondLst>
                                        </p:cTn>
                                        <p:tgtEl>
                                          <p:spTgt spid="142349"/>
                                        </p:tgtEl>
                                        <p:attrNameLst>
                                          <p:attrName>style.visibility</p:attrName>
                                        </p:attrNameLst>
                                      </p:cBhvr>
                                      <p:to>
                                        <p:strVal val="visible"/>
                                      </p:to>
                                    </p:set>
                                    <p:anim calcmode="lin" valueType="num">
                                      <p:cBhvr additive="base">
                                        <p:cTn id="71" dur="500" fill="hold"/>
                                        <p:tgtEl>
                                          <p:spTgt spid="142349"/>
                                        </p:tgtEl>
                                        <p:attrNameLst>
                                          <p:attrName>ppt_x</p:attrName>
                                        </p:attrNameLst>
                                      </p:cBhvr>
                                      <p:tavLst>
                                        <p:tav tm="0">
                                          <p:val>
                                            <p:strVal val="1+#ppt_w/2"/>
                                          </p:val>
                                        </p:tav>
                                        <p:tav tm="100000">
                                          <p:val>
                                            <p:strVal val="#ppt_x"/>
                                          </p:val>
                                        </p:tav>
                                      </p:tavLst>
                                    </p:anim>
                                    <p:anim calcmode="lin" valueType="num">
                                      <p:cBhvr additive="base">
                                        <p:cTn id="72" dur="500" fill="hold"/>
                                        <p:tgtEl>
                                          <p:spTgt spid="142349"/>
                                        </p:tgtEl>
                                        <p:attrNameLst>
                                          <p:attrName>ppt_y</p:attrName>
                                        </p:attrNameLst>
                                      </p:cBhvr>
                                      <p:tavLst>
                                        <p:tav tm="0">
                                          <p:val>
                                            <p:strVal val="0-#ppt_h/2"/>
                                          </p:val>
                                        </p:tav>
                                        <p:tav tm="100000">
                                          <p:val>
                                            <p:strVal val="#ppt_y"/>
                                          </p:val>
                                        </p:tav>
                                      </p:tavLst>
                                    </p:anim>
                                  </p:childTnLst>
                                </p:cTn>
                              </p:par>
                              <p:par>
                                <p:cTn id="73" presetID="2" presetClass="entr" presetSubtype="3" fill="hold" grpId="0" nodeType="withEffect">
                                  <p:stCondLst>
                                    <p:cond delay="0"/>
                                  </p:stCondLst>
                                  <p:childTnLst>
                                    <p:set>
                                      <p:cBhvr>
                                        <p:cTn id="74" dur="1" fill="hold">
                                          <p:stCondLst>
                                            <p:cond delay="0"/>
                                          </p:stCondLst>
                                        </p:cTn>
                                        <p:tgtEl>
                                          <p:spTgt spid="142343"/>
                                        </p:tgtEl>
                                        <p:attrNameLst>
                                          <p:attrName>style.visibility</p:attrName>
                                        </p:attrNameLst>
                                      </p:cBhvr>
                                      <p:to>
                                        <p:strVal val="visible"/>
                                      </p:to>
                                    </p:set>
                                    <p:anim calcmode="lin" valueType="num">
                                      <p:cBhvr additive="base">
                                        <p:cTn id="75" dur="500" fill="hold"/>
                                        <p:tgtEl>
                                          <p:spTgt spid="142343"/>
                                        </p:tgtEl>
                                        <p:attrNameLst>
                                          <p:attrName>ppt_x</p:attrName>
                                        </p:attrNameLst>
                                      </p:cBhvr>
                                      <p:tavLst>
                                        <p:tav tm="0">
                                          <p:val>
                                            <p:strVal val="1+#ppt_w/2"/>
                                          </p:val>
                                        </p:tav>
                                        <p:tav tm="100000">
                                          <p:val>
                                            <p:strVal val="#ppt_x"/>
                                          </p:val>
                                        </p:tav>
                                      </p:tavLst>
                                    </p:anim>
                                    <p:anim calcmode="lin" valueType="num">
                                      <p:cBhvr additive="base">
                                        <p:cTn id="76" dur="500" fill="hold"/>
                                        <p:tgtEl>
                                          <p:spTgt spid="142343"/>
                                        </p:tgtEl>
                                        <p:attrNameLst>
                                          <p:attrName>ppt_y</p:attrName>
                                        </p:attrNameLst>
                                      </p:cBhvr>
                                      <p:tavLst>
                                        <p:tav tm="0">
                                          <p:val>
                                            <p:strVal val="0-#ppt_h/2"/>
                                          </p:val>
                                        </p:tav>
                                        <p:tav tm="100000">
                                          <p:val>
                                            <p:strVal val="#ppt_y"/>
                                          </p:val>
                                        </p:tav>
                                      </p:tavLst>
                                    </p:anim>
                                  </p:childTnLst>
                                </p:cTn>
                              </p:par>
                            </p:childTnLst>
                          </p:cTn>
                        </p:par>
                      </p:childTnLst>
                    </p:cTn>
                  </p:par>
                  <p:par>
                    <p:cTn id="77" fill="hold" nodeType="clickPar">
                      <p:stCondLst>
                        <p:cond delay="indefinite"/>
                      </p:stCondLst>
                      <p:childTnLst>
                        <p:par>
                          <p:cTn id="78" fill="hold" nodeType="afterGroup">
                            <p:stCondLst>
                              <p:cond delay="0"/>
                            </p:stCondLst>
                            <p:childTnLst>
                              <p:par>
                                <p:cTn id="79" presetID="22" presetClass="entr" presetSubtype="8" fill="hold" grpId="0" nodeType="clickEffect">
                                  <p:stCondLst>
                                    <p:cond delay="0"/>
                                  </p:stCondLst>
                                  <p:childTnLst>
                                    <p:set>
                                      <p:cBhvr>
                                        <p:cTn id="80" dur="1" fill="hold">
                                          <p:stCondLst>
                                            <p:cond delay="0"/>
                                          </p:stCondLst>
                                        </p:cTn>
                                        <p:tgtEl>
                                          <p:spTgt spid="141322"/>
                                        </p:tgtEl>
                                        <p:attrNameLst>
                                          <p:attrName>style.visibility</p:attrName>
                                        </p:attrNameLst>
                                      </p:cBhvr>
                                      <p:to>
                                        <p:strVal val="visible"/>
                                      </p:to>
                                    </p:set>
                                    <p:animEffect transition="in" filter="wipe(left)">
                                      <p:cBhvr>
                                        <p:cTn id="81" dur="500"/>
                                        <p:tgtEl>
                                          <p:spTgt spid="141322"/>
                                        </p:tgtEl>
                                      </p:cBhvr>
                                    </p:animEffect>
                                  </p:childTnLst>
                                </p:cTn>
                              </p:par>
                            </p:childTnLst>
                          </p:cTn>
                        </p:par>
                      </p:childTnLst>
                    </p:cTn>
                  </p:par>
                  <p:par>
                    <p:cTn id="82" fill="hold" nodeType="clickPar">
                      <p:stCondLst>
                        <p:cond delay="indefinite"/>
                      </p:stCondLst>
                      <p:childTnLst>
                        <p:par>
                          <p:cTn id="83" fill="hold" nodeType="afterGroup">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5"/>
                                        </p:tgtEl>
                                        <p:attrNameLst>
                                          <p:attrName>style.visibility</p:attrName>
                                        </p:attrNameLst>
                                      </p:cBhvr>
                                      <p:to>
                                        <p:strVal val="visible"/>
                                      </p:to>
                                    </p:set>
                                    <p:animEffect transition="in" filter="blinds(horizontal)">
                                      <p:cBhvr>
                                        <p:cTn id="86" dur="500"/>
                                        <p:tgtEl>
                                          <p:spTgt spid="5"/>
                                        </p:tgtEl>
                                      </p:cBhvr>
                                    </p:animEffect>
                                  </p:childTnLst>
                                </p:cTn>
                              </p:par>
                              <p:par>
                                <p:cTn id="87" presetID="3" presetClass="entr" presetSubtype="10" fill="hold" grpId="0" nodeType="withEffect">
                                  <p:stCondLst>
                                    <p:cond delay="0"/>
                                  </p:stCondLst>
                                  <p:childTnLst>
                                    <p:set>
                                      <p:cBhvr>
                                        <p:cTn id="88" dur="1" fill="hold">
                                          <p:stCondLst>
                                            <p:cond delay="0"/>
                                          </p:stCondLst>
                                        </p:cTn>
                                        <p:tgtEl>
                                          <p:spTgt spid="4"/>
                                        </p:tgtEl>
                                        <p:attrNameLst>
                                          <p:attrName>style.visibility</p:attrName>
                                        </p:attrNameLst>
                                      </p:cBhvr>
                                      <p:to>
                                        <p:strVal val="visible"/>
                                      </p:to>
                                    </p:set>
                                    <p:animEffect transition="in" filter="blinds(horizontal)">
                                      <p:cBhvr>
                                        <p:cTn id="89" dur="500"/>
                                        <p:tgtEl>
                                          <p:spTgt spid="4"/>
                                        </p:tgtEl>
                                      </p:cBhvr>
                                    </p:animEffect>
                                  </p:childTnLst>
                                </p:cTn>
                              </p:par>
                            </p:childTnLst>
                          </p:cTn>
                        </p:par>
                      </p:childTnLst>
                    </p:cTn>
                  </p:par>
                  <p:par>
                    <p:cTn id="90" fill="hold" nodeType="clickPar">
                      <p:stCondLst>
                        <p:cond delay="indefinite"/>
                      </p:stCondLst>
                      <p:childTnLst>
                        <p:par>
                          <p:cTn id="91" fill="hold" nodeType="after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7"/>
                                        </p:tgtEl>
                                        <p:attrNameLst>
                                          <p:attrName>style.visibility</p:attrName>
                                        </p:attrNameLst>
                                      </p:cBhvr>
                                      <p:to>
                                        <p:strVal val="visible"/>
                                      </p:to>
                                    </p:set>
                                    <p:animEffect transition="in" filter="blinds(horizontal)">
                                      <p:cBhvr>
                                        <p:cTn id="94" dur="500"/>
                                        <p:tgtEl>
                                          <p:spTgt spid="7"/>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3"/>
                                        </p:tgtEl>
                                        <p:attrNameLst>
                                          <p:attrName>style.visibility</p:attrName>
                                        </p:attrNameLst>
                                      </p:cBhvr>
                                      <p:to>
                                        <p:strVal val="visible"/>
                                      </p:to>
                                    </p:set>
                                    <p:animEffect transition="in" filter="blinds(horizontal)">
                                      <p:cBhvr>
                                        <p:cTn id="9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animBg="1"/>
      <p:bldP spid="142342" grpId="0" animBg="1"/>
      <p:bldP spid="142343" grpId="0" animBg="1"/>
      <p:bldP spid="142344" grpId="0" animBg="1"/>
      <p:bldP spid="142345" grpId="0" animBg="1"/>
      <p:bldP spid="23570" grpId="0" animBg="1"/>
      <p:bldP spid="23571" grpId="0"/>
      <p:bldP spid="23572" grpId="0"/>
      <p:bldP spid="23573" grpId="0" animBg="1"/>
      <p:bldP spid="23558" grpId="0"/>
      <p:bldP spid="9" grpId="0" animBg="1"/>
      <p:bldP spid="10" grpId="0" animBg="1"/>
      <p:bldP spid="141322" grpId="0" animBg="1"/>
      <p:bldP spid="7" grpId="0"/>
      <p:bldP spid="3" grpId="0"/>
      <p:bldP spid="4"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20" name="文本框 119"/>
          <p:cNvSpPr txBox="1"/>
          <p:nvPr/>
        </p:nvSpPr>
        <p:spPr>
          <a:xfrm>
            <a:off x="489585" y="997744"/>
            <a:ext cx="8097679"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广东）稀土有“工业的维生素”的美誉。钇是一种重要的稀土元素，下列说法中错误的是（　　）</a:t>
            </a:r>
            <a:endParaRPr lang="zh-CN" altLang="en-US" sz="2100">
              <a:latin typeface="宋体" panose="02010600030101010101" pitchFamily="2" charset="-122"/>
              <a:cs typeface="宋体" panose="02010600030101010101" pitchFamily="2" charset="-122"/>
            </a:endParaRPr>
          </a:p>
        </p:txBody>
      </p:sp>
      <p:pic>
        <p:nvPicPr>
          <p:cNvPr id="3" name="图片 2"/>
          <p:cNvPicPr/>
          <p:nvPr/>
        </p:nvPicPr>
        <p:blipFill>
          <a:blip r:embed="rId2"/>
          <a:stretch>
            <a:fillRect/>
          </a:stretch>
        </p:blipFill>
        <p:spPr>
          <a:xfrm>
            <a:off x="5544027" y="2305527"/>
            <a:ext cx="1468279" cy="1273969"/>
          </a:xfrm>
          <a:prstGeom prst="rect">
            <a:avLst/>
          </a:prstGeom>
          <a:noFill/>
          <a:ln w="9525">
            <a:noFill/>
          </a:ln>
        </p:spPr>
      </p:pic>
      <p:sp>
        <p:nvSpPr>
          <p:cNvPr id="121" name="文本框 120"/>
          <p:cNvSpPr txBox="1"/>
          <p:nvPr/>
        </p:nvSpPr>
        <p:spPr>
          <a:xfrm>
            <a:off x="523399" y="1938814"/>
            <a:ext cx="4367689" cy="2492990"/>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．钇属于金属元素</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．钇的原子序数是</a:t>
            </a:r>
            <a:r>
              <a:rPr lang="en-US" sz="2100">
                <a:latin typeface="宋体" panose="02010600030101010101" pitchFamily="2" charset="-122"/>
                <a:ea typeface="宋体" panose="02010600030101010101" pitchFamily="2" charset="-122"/>
                <a:cs typeface="宋体" panose="02010600030101010101" pitchFamily="2" charset="-122"/>
              </a:rPr>
              <a:t>39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．钇的相对原子质量是</a:t>
            </a:r>
            <a:r>
              <a:rPr lang="en-US" sz="2100">
                <a:latin typeface="宋体" panose="02010600030101010101" pitchFamily="2" charset="-122"/>
                <a:ea typeface="宋体" panose="02010600030101010101" pitchFamily="2" charset="-122"/>
                <a:cs typeface="宋体" panose="02010600030101010101" pitchFamily="2" charset="-122"/>
              </a:rPr>
              <a:t>88.91</a:t>
            </a:r>
            <a:r>
              <a:rPr lang="zh-CN" altLang="en-US" sz="2100">
                <a:latin typeface="宋体" panose="02010600030101010101" pitchFamily="2" charset="-122"/>
                <a:ea typeface="宋体" panose="02010600030101010101" pitchFamily="2" charset="-122"/>
                <a:cs typeface="宋体" panose="02010600030101010101" pitchFamily="2" charset="-122"/>
              </a:rPr>
              <a:t>克</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．钇原子的核外电子数为</a:t>
            </a:r>
            <a:r>
              <a:rPr lang="en-US" sz="2100">
                <a:latin typeface="宋体" panose="02010600030101010101" pitchFamily="2" charset="-122"/>
                <a:ea typeface="宋体" panose="02010600030101010101" pitchFamily="2" charset="-122"/>
                <a:cs typeface="宋体" panose="02010600030101010101" pitchFamily="2" charset="-122"/>
              </a:rPr>
              <a:t>39</a:t>
            </a:r>
            <a:endParaRPr lang="zh-CN" altLang="en-US" sz="2100">
              <a:latin typeface="宋体" panose="02010600030101010101" pitchFamily="2" charset="-122"/>
              <a:cs typeface="宋体" panose="02010600030101010101" pitchFamily="2" charset="-122"/>
            </a:endParaRPr>
          </a:p>
        </p:txBody>
      </p:sp>
      <p:sp>
        <p:nvSpPr>
          <p:cNvPr id="9" name="文本框 8"/>
          <p:cNvSpPr txBox="1"/>
          <p:nvPr/>
        </p:nvSpPr>
        <p:spPr>
          <a:xfrm>
            <a:off x="328137" y="505777"/>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【典型例题】</a:t>
            </a:r>
            <a:endParaRPr lang="en-US" altLang="zh-CN" sz="2100" b="1" kern="0">
              <a:latin typeface="宋体" panose="02010600030101010101" pitchFamily="2" charset="-122"/>
              <a:ea typeface="宋体" panose="02010600030101010101" pitchFamily="2" charset="-122"/>
              <a:cs typeface="Arial"/>
              <a:sym typeface="Arial"/>
            </a:endParaRPr>
          </a:p>
        </p:txBody>
      </p:sp>
      <p:sp>
        <p:nvSpPr>
          <p:cNvPr id="4" name="文本框 3"/>
          <p:cNvSpPr txBox="1"/>
          <p:nvPr/>
        </p:nvSpPr>
        <p:spPr>
          <a:xfrm>
            <a:off x="5055394" y="1547336"/>
            <a:ext cx="408623"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6407213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01</a:t>
            </a:r>
            <a:endParaRPr lang="zh-CN" altLang="en-US" sz="2700" b="1">
              <a:solidFill>
                <a:srgbClr val="0070C0"/>
              </a:solidFill>
            </a:endParaRPr>
          </a:p>
        </p:txBody>
      </p:sp>
      <p:sp>
        <p:nvSpPr>
          <p:cNvPr id="7" name="矩形 6"/>
          <p:cNvSpPr/>
          <p:nvPr/>
        </p:nvSpPr>
        <p:spPr>
          <a:xfrm>
            <a:off x="1" y="2499360"/>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知识框架</a:t>
            </a:r>
          </a:p>
        </p:txBody>
      </p:sp>
    </p:spTree>
    <p:extLst>
      <p:ext uri="{BB962C8B-B14F-4D97-AF65-F5344CB8AC3E}">
        <p14:creationId xmlns:p14="http://schemas.microsoft.com/office/powerpoint/2010/main" val="25141084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24" name="文本框 123"/>
          <p:cNvSpPr txBox="1"/>
          <p:nvPr/>
        </p:nvSpPr>
        <p:spPr>
          <a:xfrm>
            <a:off x="328613" y="423863"/>
            <a:ext cx="8343900"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铁西区一模节选）元素周期表是能从微观结构角度分析宏观元素及对应物质性质的重要工具。请分析信息回答问题：</a:t>
            </a:r>
          </a:p>
        </p:txBody>
      </p:sp>
      <p:pic>
        <p:nvPicPr>
          <p:cNvPr id="3" name="图片 2"/>
          <p:cNvPicPr/>
          <p:nvPr/>
        </p:nvPicPr>
        <p:blipFill>
          <a:blip r:embed="rId2"/>
          <a:stretch>
            <a:fillRect/>
          </a:stretch>
        </p:blipFill>
        <p:spPr>
          <a:xfrm>
            <a:off x="485299" y="1461611"/>
            <a:ext cx="5241131" cy="2406968"/>
          </a:xfrm>
          <a:prstGeom prst="rect">
            <a:avLst/>
          </a:prstGeom>
          <a:noFill/>
          <a:ln w="9525">
            <a:noFill/>
          </a:ln>
        </p:spPr>
      </p:pic>
      <p:sp>
        <p:nvSpPr>
          <p:cNvPr id="125" name="文本框 124"/>
          <p:cNvSpPr txBox="1"/>
          <p:nvPr/>
        </p:nvSpPr>
        <p:spPr>
          <a:xfrm>
            <a:off x="485299" y="3959067"/>
            <a:ext cx="8343900" cy="552926"/>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②</a:t>
            </a:r>
            <a:r>
              <a:rPr lang="zh-CN" altLang="en-US" sz="2100">
                <a:latin typeface="宋体" panose="02010600030101010101" pitchFamily="2" charset="-122"/>
                <a:ea typeface="宋体" panose="02010600030101010101" pitchFamily="2" charset="-122"/>
                <a:cs typeface="宋体" panose="02010600030101010101" pitchFamily="2" charset="-122"/>
              </a:rPr>
              <a:t>元素周期表中不同种元素之间最本质的区别是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p>
        </p:txBody>
      </p:sp>
      <p:sp>
        <p:nvSpPr>
          <p:cNvPr id="5" name="文本框 4"/>
          <p:cNvSpPr txBox="1"/>
          <p:nvPr/>
        </p:nvSpPr>
        <p:spPr>
          <a:xfrm>
            <a:off x="5872639" y="1371600"/>
            <a:ext cx="2879408" cy="2587466"/>
          </a:xfrm>
          <a:prstGeom prst="rect">
            <a:avLst/>
          </a:prstGeom>
          <a:noFill/>
        </p:spPr>
        <p:txBody>
          <a:bodyPr wrap="square" lIns="68580" tIns="34290" rIns="68580" bIns="34290" rtlCol="0" anchor="t">
            <a:spAutoFit/>
          </a:bodyPr>
          <a:lstStyle/>
          <a:p>
            <a:pPr fontAlgn="auto">
              <a:lnSpc>
                <a:spcPct val="130000"/>
              </a:lnSpc>
            </a:pPr>
            <a:r>
              <a:rPr lang="en-US" sz="2100">
                <a:latin typeface="宋体" panose="02010600030101010101" pitchFamily="2" charset="-122"/>
                <a:ea typeface="宋体" panose="02010600030101010101" pitchFamily="2" charset="-122"/>
                <a:cs typeface="宋体" panose="02010600030101010101" pitchFamily="2" charset="-122"/>
                <a:sym typeface="+mn-ea"/>
              </a:rPr>
              <a:t>①H</a:t>
            </a:r>
            <a:r>
              <a:rPr lang="en-US" sz="2100" baseline="30000">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核外电子数为</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sz="2100">
                <a:latin typeface="宋体" panose="02010600030101010101" pitchFamily="2" charset="-122"/>
                <a:ea typeface="宋体" panose="02010600030101010101" pitchFamily="2" charset="-122"/>
                <a:cs typeface="宋体" panose="02010600030101010101" pitchFamily="2" charset="-122"/>
                <a:sym typeface="+mn-ea"/>
              </a:rPr>
              <a:t>9</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号元素的原子在化学反应中易</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（填“得到”或“失去”）电子形成</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（用微粒符号表示）。</a:t>
            </a:r>
            <a:endParaRPr lang="zh-CN" altLang="en-US" sz="2100"/>
          </a:p>
        </p:txBody>
      </p:sp>
      <p:sp>
        <p:nvSpPr>
          <p:cNvPr id="7" name="文本框 6"/>
          <p:cNvSpPr txBox="1"/>
          <p:nvPr/>
        </p:nvSpPr>
        <p:spPr>
          <a:xfrm>
            <a:off x="8161496" y="1526382"/>
            <a:ext cx="255519"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0</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文本框 7"/>
          <p:cNvSpPr txBox="1"/>
          <p:nvPr/>
        </p:nvSpPr>
        <p:spPr>
          <a:xfrm>
            <a:off x="7072313" y="2282191"/>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得到</a:t>
            </a:r>
          </a:p>
        </p:txBody>
      </p:sp>
      <p:sp>
        <p:nvSpPr>
          <p:cNvPr id="9" name="文本框 8"/>
          <p:cNvSpPr txBox="1"/>
          <p:nvPr/>
        </p:nvSpPr>
        <p:spPr>
          <a:xfrm>
            <a:off x="7145179" y="3172302"/>
            <a:ext cx="409407"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F</a:t>
            </a:r>
            <a:r>
              <a:rPr lang="en-US" altLang="zh-CN" b="1" baseline="3000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endParaRPr lang="zh-CN" altLang="en-US" b="1" baseline="30000">
              <a:solidFill>
                <a:srgbClr val="FF0000"/>
              </a:solidFill>
              <a:latin typeface="宋体" panose="02010600030101010101" pitchFamily="2" charset="-122"/>
              <a:ea typeface="宋体" pitchFamily="2" charset="-122"/>
              <a:cs typeface="宋体" panose="02010600030101010101" pitchFamily="2" charset="-122"/>
              <a:sym typeface="+mn-ea"/>
            </a:endParaRPr>
          </a:p>
        </p:txBody>
      </p:sp>
      <p:sp>
        <p:nvSpPr>
          <p:cNvPr id="10" name="文本框 9"/>
          <p:cNvSpPr txBox="1"/>
          <p:nvPr/>
        </p:nvSpPr>
        <p:spPr>
          <a:xfrm>
            <a:off x="6197441" y="4062889"/>
            <a:ext cx="2631758" cy="622459"/>
          </a:xfrm>
          <a:prstGeom prst="rect">
            <a:avLst/>
          </a:prstGeom>
          <a:noFill/>
        </p:spPr>
        <p:txBody>
          <a:bodyPr wrap="squar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质子数不同（或核电荷数不同）</a:t>
            </a:r>
          </a:p>
        </p:txBody>
      </p:sp>
    </p:spTree>
    <p:extLst>
      <p:ext uri="{BB962C8B-B14F-4D97-AF65-F5344CB8AC3E}">
        <p14:creationId xmlns:p14="http://schemas.microsoft.com/office/powerpoint/2010/main" val="25370367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pic>
        <p:nvPicPr>
          <p:cNvPr id="4" name="图片 3"/>
          <p:cNvPicPr/>
          <p:nvPr/>
        </p:nvPicPr>
        <p:blipFill>
          <a:blip r:embed="rId2"/>
          <a:stretch>
            <a:fillRect/>
          </a:stretch>
        </p:blipFill>
        <p:spPr>
          <a:xfrm>
            <a:off x="934403" y="2010727"/>
            <a:ext cx="1511141" cy="1542098"/>
          </a:xfrm>
          <a:prstGeom prst="rect">
            <a:avLst/>
          </a:prstGeom>
          <a:noFill/>
          <a:ln w="9525">
            <a:noFill/>
          </a:ln>
        </p:spPr>
      </p:pic>
      <p:sp>
        <p:nvSpPr>
          <p:cNvPr id="126" name="文本框 125"/>
          <p:cNvSpPr txBox="1"/>
          <p:nvPr/>
        </p:nvSpPr>
        <p:spPr>
          <a:xfrm>
            <a:off x="400050" y="765334"/>
            <a:ext cx="8343900" cy="1037749"/>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sym typeface="+mn-ea"/>
              </a:rPr>
              <a:t>③</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碘原子的结构示意图如图</a:t>
            </a:r>
            <a:r>
              <a:rPr lang="zh-CN" altLang="en-US" sz="2100">
                <a:latin typeface="宋体" panose="02010600030101010101" pitchFamily="2" charset="-122"/>
                <a:ea typeface="宋体" panose="02010600030101010101" pitchFamily="2" charset="-122"/>
              </a:rPr>
              <a:t>所示，试推断碘元素在周期表的第</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周期。碘元素与</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元素具有相似的化学性质，原因是</a:t>
            </a:r>
            <a:r>
              <a:rPr lang="zh-CN" altLang="en-US" sz="2100" u="sng">
                <a:latin typeface="宋体" panose="02010600030101010101" pitchFamily="2" charset="-122"/>
                <a:ea typeface="宋体" panose="02010600030101010101" pitchFamily="2" charset="-122"/>
              </a:rPr>
              <a:t>　      　</a:t>
            </a:r>
            <a:r>
              <a:rPr lang="zh-CN" altLang="en-US" sz="2100">
                <a:latin typeface="宋体" panose="02010600030101010101" pitchFamily="2" charset="-122"/>
                <a:ea typeface="宋体" panose="02010600030101010101" pitchFamily="2" charset="-122"/>
              </a:rPr>
              <a:t>。</a:t>
            </a:r>
          </a:p>
        </p:txBody>
      </p:sp>
      <p:sp>
        <p:nvSpPr>
          <p:cNvPr id="7" name="文本框 6"/>
          <p:cNvSpPr txBox="1"/>
          <p:nvPr/>
        </p:nvSpPr>
        <p:spPr>
          <a:xfrm>
            <a:off x="7778115" y="872014"/>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五</a:t>
            </a:r>
          </a:p>
        </p:txBody>
      </p:sp>
      <p:sp>
        <p:nvSpPr>
          <p:cNvPr id="8" name="文本框 7"/>
          <p:cNvSpPr txBox="1"/>
          <p:nvPr/>
        </p:nvSpPr>
        <p:spPr>
          <a:xfrm>
            <a:off x="2115502" y="1388269"/>
            <a:ext cx="1300677"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氯（或氟）</a:t>
            </a:r>
          </a:p>
        </p:txBody>
      </p:sp>
      <p:sp>
        <p:nvSpPr>
          <p:cNvPr id="9" name="文本框 8"/>
          <p:cNvSpPr txBox="1"/>
          <p:nvPr/>
        </p:nvSpPr>
        <p:spPr>
          <a:xfrm>
            <a:off x="7255669" y="1388269"/>
            <a:ext cx="1564005" cy="622459"/>
          </a:xfrm>
          <a:prstGeom prst="rect">
            <a:avLst/>
          </a:prstGeom>
          <a:noFill/>
        </p:spPr>
        <p:txBody>
          <a:bodyPr wrap="squar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原子的最外层电子数相同</a:t>
            </a:r>
          </a:p>
        </p:txBody>
      </p:sp>
    </p:spTree>
    <p:extLst>
      <p:ext uri="{BB962C8B-B14F-4D97-AF65-F5344CB8AC3E}">
        <p14:creationId xmlns:p14="http://schemas.microsoft.com/office/powerpoint/2010/main" val="28637606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03</a:t>
            </a:r>
            <a:endParaRPr lang="zh-CN" altLang="en-US" sz="2700" b="1">
              <a:solidFill>
                <a:srgbClr val="0070C0"/>
              </a:solidFill>
            </a:endParaRPr>
          </a:p>
        </p:txBody>
      </p:sp>
      <p:sp>
        <p:nvSpPr>
          <p:cNvPr id="7" name="矩形 6"/>
          <p:cNvSpPr/>
          <p:nvPr/>
        </p:nvSpPr>
        <p:spPr>
          <a:xfrm>
            <a:off x="1" y="2499360"/>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难点突破</a:t>
            </a:r>
          </a:p>
        </p:txBody>
      </p:sp>
    </p:spTree>
    <p:extLst>
      <p:ext uri="{BB962C8B-B14F-4D97-AF65-F5344CB8AC3E}">
        <p14:creationId xmlns:p14="http://schemas.microsoft.com/office/powerpoint/2010/main" val="28054652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4" name="Rectangle 1"/>
          <p:cNvSpPr>
            <a:spLocks noChangeArrowheads="1"/>
          </p:cNvSpPr>
          <p:nvPr/>
        </p:nvSpPr>
        <p:spPr bwMode="auto">
          <a:xfrm>
            <a:off x="120491" y="514112"/>
            <a:ext cx="4529138" cy="391478"/>
          </a:xfrm>
          <a:prstGeom prst="rect">
            <a:avLst/>
          </a:prstGeom>
          <a:noFill/>
          <a:ln w="9525">
            <a:noFill/>
            <a:miter lim="800000"/>
          </a:ln>
          <a:effectLst/>
        </p:spPr>
        <p:txBody>
          <a:bodyPr wrap="square" lIns="68580" tIns="34290" rIns="68580" bIns="34290" anchor="ctr">
            <a:spAutoFit/>
          </a:bodyPr>
          <a:lstStyle>
            <a:lvl1pPr indent="266700">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100" b="1">
                <a:solidFill>
                  <a:srgbClr val="FF0000"/>
                </a:solidFill>
                <a:latin typeface="宋体" panose="02010600030101010101" pitchFamily="2" charset="-122"/>
                <a:cs typeface="Times New Roman" panose="02020603050405020304" charset="0"/>
              </a:rPr>
              <a:t>难点一　粒子结构示意图</a:t>
            </a:r>
            <a:endParaRPr lang="en-US" altLang="zh-CN" sz="2100" b="1">
              <a:solidFill>
                <a:srgbClr val="FF0000"/>
              </a:solidFill>
              <a:latin typeface="宋体" panose="02010600030101010101" pitchFamily="2" charset="-122"/>
              <a:cs typeface="Times New Roman" panose="02020603050405020304"/>
            </a:endParaRPr>
          </a:p>
        </p:txBody>
      </p:sp>
      <p:sp>
        <p:nvSpPr>
          <p:cNvPr id="5" name="文本框 4"/>
          <p:cNvSpPr txBox="1"/>
          <p:nvPr/>
        </p:nvSpPr>
        <p:spPr>
          <a:xfrm>
            <a:off x="267176" y="849154"/>
            <a:ext cx="1763944" cy="553998"/>
          </a:xfrm>
          <a:prstGeom prst="rect">
            <a:avLst/>
          </a:prstGeom>
          <a:noFill/>
        </p:spPr>
        <p:txBody>
          <a:bodyPr wrap="none" lIns="68580" tIns="34290" rIns="68580" bIns="34290" rtlCol="0" anchor="t">
            <a:spAutoFit/>
          </a:bodyPr>
          <a:lstStyle/>
          <a:p>
            <a:pPr fontAlgn="auto">
              <a:lnSpc>
                <a:spcPct val="150000"/>
              </a:lnSpc>
            </a:pP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难点梳理</a:t>
            </a: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b="1">
              <a:latin typeface="宋体" panose="02010600030101010101" pitchFamily="2" charset="-122"/>
              <a:ea typeface="宋体" pitchFamily="2" charset="-122"/>
              <a:cs typeface="宋体" panose="02010600030101010101" pitchFamily="2" charset="-122"/>
              <a:sym typeface="+mn-ea"/>
            </a:endParaRPr>
          </a:p>
        </p:txBody>
      </p:sp>
      <p:pic>
        <p:nvPicPr>
          <p:cNvPr id="3" name="Picture 8" descr="G:\教案转word\化学\科粤版化学九上新教案二退\W58.EPS"/>
          <p:cNvPicPr>
            <a:picLocks noChangeAspect="1"/>
          </p:cNvPicPr>
          <p:nvPr/>
        </p:nvPicPr>
        <p:blipFill>
          <a:blip r:embed="rId2" r:link="rId3"/>
          <a:stretch>
            <a:fillRect/>
          </a:stretch>
        </p:blipFill>
        <p:spPr>
          <a:xfrm>
            <a:off x="416957" y="2027635"/>
            <a:ext cx="4232672" cy="1807369"/>
          </a:xfrm>
          <a:prstGeom prst="rect">
            <a:avLst/>
          </a:prstGeom>
          <a:noFill/>
          <a:ln w="9525">
            <a:noFill/>
          </a:ln>
        </p:spPr>
      </p:pic>
      <p:sp>
        <p:nvSpPr>
          <p:cNvPr id="13" name="文本框 12"/>
          <p:cNvSpPr txBox="1"/>
          <p:nvPr/>
        </p:nvSpPr>
        <p:spPr>
          <a:xfrm>
            <a:off x="5019199" y="1200627"/>
            <a:ext cx="3471386" cy="3461861"/>
          </a:xfrm>
          <a:prstGeom prst="rect">
            <a:avLst/>
          </a:prstGeom>
          <a:noFill/>
        </p:spPr>
        <p:txBody>
          <a:bodyPr wrap="square" lIns="68580" tIns="34290" rIns="68580" bIns="34290" rtlCol="0" anchor="t">
            <a:spAutoFit/>
          </a:bodyPr>
          <a:lstStyle/>
          <a:p>
            <a:pPr algn="l">
              <a:lnSpc>
                <a:spcPct val="150000"/>
              </a:lnSpc>
            </a:pPr>
            <a:r>
              <a:rPr lang="en-US" altLang="zh-CN" sz="2100">
                <a:latin typeface="宋体" panose="02010600030101010101" pitchFamily="2" charset="-122"/>
                <a:ea typeface="宋体" panose="02010600030101010101" pitchFamily="2" charset="-122"/>
                <a:sym typeface="+mn-ea"/>
              </a:rPr>
              <a:t>    </a:t>
            </a:r>
            <a:r>
              <a:rPr lang="zh-CN" altLang="en-US" sz="2100">
                <a:latin typeface="宋体" panose="02010600030101010101" pitchFamily="2" charset="-122"/>
                <a:ea typeface="宋体" panose="02010600030101010101" pitchFamily="2" charset="-122"/>
                <a:sym typeface="+mn-ea"/>
              </a:rPr>
              <a:t>在原子结构示意图中，小圆圈和圆圈内的符号和数字表示原子核及核内质子数，</a:t>
            </a:r>
            <a:r>
              <a:rPr lang="zh-CN" altLang="en-US" sz="2100" b="1">
                <a:solidFill>
                  <a:srgbClr val="FF0000"/>
                </a:solidFill>
                <a:latin typeface="宋体" panose="02010600030101010101" pitchFamily="2" charset="-122"/>
                <a:ea typeface="宋体" panose="02010600030101010101" pitchFamily="2" charset="-122"/>
                <a:sym typeface="+mn-ea"/>
              </a:rPr>
              <a:t>质子数决定原子的种类</a:t>
            </a:r>
            <a:r>
              <a:rPr lang="zh-CN" altLang="en-US" sz="2100">
                <a:latin typeface="宋体" panose="02010600030101010101" pitchFamily="2" charset="-122"/>
                <a:ea typeface="宋体" panose="02010600030101010101" pitchFamily="2" charset="-122"/>
                <a:sym typeface="+mn-ea"/>
              </a:rPr>
              <a:t>；最外面弧线上的数字表示该原子最外层上的电子数，并决定该</a:t>
            </a:r>
            <a:r>
              <a:rPr lang="zh-CN" altLang="en-US" sz="2100" b="1">
                <a:solidFill>
                  <a:srgbClr val="FF0000"/>
                </a:solidFill>
                <a:latin typeface="宋体" panose="02010600030101010101" pitchFamily="2" charset="-122"/>
                <a:ea typeface="宋体" panose="02010600030101010101" pitchFamily="2" charset="-122"/>
                <a:sym typeface="+mn-ea"/>
              </a:rPr>
              <a:t>原子的化学性质</a:t>
            </a:r>
            <a:r>
              <a:rPr lang="zh-CN" altLang="en-US" sz="2100">
                <a:latin typeface="宋体" panose="02010600030101010101" pitchFamily="2" charset="-122"/>
                <a:ea typeface="宋体" panose="02010600030101010101" pitchFamily="2" charset="-122"/>
                <a:sym typeface="+mn-ea"/>
              </a:rPr>
              <a:t>。</a:t>
            </a:r>
          </a:p>
        </p:txBody>
      </p:sp>
      <p:sp>
        <p:nvSpPr>
          <p:cNvPr id="14" name="文本框 13"/>
          <p:cNvSpPr txBox="1"/>
          <p:nvPr/>
        </p:nvSpPr>
        <p:spPr>
          <a:xfrm>
            <a:off x="417195" y="1402080"/>
            <a:ext cx="2849178" cy="392415"/>
          </a:xfrm>
          <a:prstGeom prst="rect">
            <a:avLst/>
          </a:prstGeom>
          <a:noFill/>
        </p:spPr>
        <p:txBody>
          <a:bodyPr wrap="none" lIns="68580" tIns="34290" rIns="68580" bIns="34290" rtlCol="0" anchor="t">
            <a:spAutoFit/>
          </a:bodyPr>
          <a:lstStyle/>
          <a:p>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粒子结构示意图解密</a:t>
            </a:r>
            <a:endParaRPr lang="zh-CN" altLang="en-US" sz="2100">
              <a:latin typeface="宋体" panose="02010600030101010101" pitchFamily="2" charset="-122"/>
              <a:ea typeface="宋体" panose="02010600030101010101" pitchFamily="2" charset="-122"/>
              <a:cs typeface="宋体" panose="02010600030101010101" pitchFamily="2" charset="-122"/>
            </a:endParaRPr>
          </a:p>
        </p:txBody>
      </p:sp>
    </p:spTree>
    <p:extLst>
      <p:ext uri="{BB962C8B-B14F-4D97-AF65-F5344CB8AC3E}">
        <p14:creationId xmlns:p14="http://schemas.microsoft.com/office/powerpoint/2010/main" val="31705946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3" name="文本框 2"/>
          <p:cNvSpPr txBox="1"/>
          <p:nvPr/>
        </p:nvSpPr>
        <p:spPr>
          <a:xfrm>
            <a:off x="314325" y="559117"/>
            <a:ext cx="6004560" cy="391478"/>
          </a:xfrm>
          <a:prstGeom prst="rect">
            <a:avLst/>
          </a:prstGeom>
          <a:noFill/>
        </p:spPr>
        <p:txBody>
          <a:bodyPr wrap="none" lIns="68580" tIns="34290" rIns="68580" bIns="34290" rtlCol="0" anchor="t">
            <a:spAutoFit/>
          </a:bodyPr>
          <a:lstStyle/>
          <a:p>
            <a:pPr algn="l"/>
            <a:r>
              <a:rPr lang="en-US" altLang="zh-CN" sz="2100">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如何根据结构示意图判断某粒子是原子或离子？</a:t>
            </a:r>
            <a:endParaRPr lang="zh-CN" altLang="en-US" sz="2100">
              <a:ea typeface="宋体" pitchFamily="2" charset="-122"/>
              <a:cs typeface="宋体" panose="02010600030101010101" pitchFamily="2" charset="-122"/>
            </a:endParaRPr>
          </a:p>
        </p:txBody>
      </p:sp>
      <p:sp>
        <p:nvSpPr>
          <p:cNvPr id="9" name="TextBox 8"/>
          <p:cNvSpPr txBox="1"/>
          <p:nvPr/>
        </p:nvSpPr>
        <p:spPr>
          <a:xfrm>
            <a:off x="608172" y="874872"/>
            <a:ext cx="7860506" cy="2007394"/>
          </a:xfrm>
          <a:prstGeom prst="rect">
            <a:avLst/>
          </a:prstGeom>
          <a:noFill/>
          <a:ln w="9525">
            <a:noFill/>
          </a:ln>
        </p:spPr>
        <p:txBody>
          <a:bodyPr lIns="68580" tIns="34290" rIns="68580" bIns="34290">
            <a:spAutoFit/>
          </a:bodyPr>
          <a:lstStyle/>
          <a:p>
            <a:pPr algn="l">
              <a:lnSpc>
                <a:spcPct val="150000"/>
              </a:lnSpc>
            </a:pPr>
            <a:r>
              <a:rPr lang="zh-CN" altLang="en-US" sz="2100">
                <a:solidFill>
                  <a:srgbClr val="FF0000"/>
                </a:solidFill>
                <a:latin typeface="楷体" panose="02010609060101010101" pitchFamily="49" charset="-122"/>
                <a:ea typeface="楷体" panose="02010609060101010101" pitchFamily="49" charset="-122"/>
                <a:cs typeface="楷体" panose="02010609060101010101" pitchFamily="49" charset="-122"/>
              </a:rPr>
              <a:t>【依据】</a:t>
            </a:r>
            <a:r>
              <a:rPr lang="zh-CN" altLang="en-US" sz="2100">
                <a:latin typeface="楷体" panose="02010609060101010101" pitchFamily="49" charset="-122"/>
                <a:ea typeface="楷体" panose="02010609060101010101" pitchFamily="49" charset="-122"/>
                <a:cs typeface="楷体" panose="02010609060101010101" pitchFamily="49" charset="-122"/>
                <a:sym typeface="+mn-ea"/>
              </a:rPr>
              <a:t>微粒的核内质子数与核外电子数。</a:t>
            </a:r>
          </a:p>
          <a:p>
            <a:pPr algn="l">
              <a:lnSpc>
                <a:spcPct val="150000"/>
              </a:lnSpc>
            </a:pPr>
            <a:r>
              <a:rPr lang="zh-CN" altLang="en-US" sz="2100">
                <a:latin typeface="楷体" panose="02010609060101010101" pitchFamily="49" charset="-122"/>
                <a:ea typeface="楷体" panose="02010609060101010101" pitchFamily="49" charset="-122"/>
                <a:cs typeface="楷体" panose="02010609060101010101" pitchFamily="49" charset="-122"/>
              </a:rPr>
              <a:t>当微粒的核内质子数＝核外电子数时，微粒呈电中性，是原子；</a:t>
            </a:r>
          </a:p>
          <a:p>
            <a:pPr algn="l">
              <a:lnSpc>
                <a:spcPct val="150000"/>
              </a:lnSpc>
            </a:pPr>
            <a:r>
              <a:rPr lang="zh-CN" altLang="en-US" sz="2100">
                <a:latin typeface="楷体" panose="02010609060101010101" pitchFamily="49" charset="-122"/>
                <a:ea typeface="楷体" panose="02010609060101010101" pitchFamily="49" charset="-122"/>
                <a:cs typeface="楷体" panose="02010609060101010101" pitchFamily="49" charset="-122"/>
              </a:rPr>
              <a:t>当微粒的核内质子数</a:t>
            </a:r>
            <a:r>
              <a:rPr lang="en-US" altLang="zh-CN" sz="2100">
                <a:latin typeface="楷体" panose="02010609060101010101" pitchFamily="49" charset="-122"/>
                <a:ea typeface="楷体" panose="02010609060101010101" pitchFamily="49" charset="-122"/>
                <a:cs typeface="楷体" panose="02010609060101010101" pitchFamily="49" charset="-122"/>
              </a:rPr>
              <a:t>&gt;</a:t>
            </a:r>
            <a:r>
              <a:rPr lang="zh-CN" altLang="en-US" sz="2100">
                <a:latin typeface="楷体" panose="02010609060101010101" pitchFamily="49" charset="-122"/>
                <a:ea typeface="楷体" panose="02010609060101010101" pitchFamily="49" charset="-122"/>
                <a:cs typeface="楷体" panose="02010609060101010101" pitchFamily="49" charset="-122"/>
              </a:rPr>
              <a:t>核外电子数时，是阳离子；</a:t>
            </a:r>
          </a:p>
          <a:p>
            <a:pPr algn="l">
              <a:lnSpc>
                <a:spcPct val="150000"/>
              </a:lnSpc>
            </a:pPr>
            <a:r>
              <a:rPr lang="zh-CN" altLang="en-US" sz="2100">
                <a:latin typeface="楷体" panose="02010609060101010101" pitchFamily="49" charset="-122"/>
                <a:ea typeface="楷体" panose="02010609060101010101" pitchFamily="49" charset="-122"/>
                <a:cs typeface="楷体" panose="02010609060101010101" pitchFamily="49" charset="-122"/>
              </a:rPr>
              <a:t>当微粒的核内质子数＜核外电子数时，是阴离子。</a:t>
            </a:r>
          </a:p>
        </p:txBody>
      </p:sp>
      <p:sp>
        <p:nvSpPr>
          <p:cNvPr id="4" name="文本框 3"/>
          <p:cNvSpPr txBox="1"/>
          <p:nvPr/>
        </p:nvSpPr>
        <p:spPr>
          <a:xfrm>
            <a:off x="314325" y="2882265"/>
            <a:ext cx="6004560" cy="391478"/>
          </a:xfrm>
          <a:prstGeom prst="rect">
            <a:avLst/>
          </a:prstGeom>
          <a:noFill/>
        </p:spPr>
        <p:txBody>
          <a:bodyPr wrap="none" lIns="68580" tIns="34290" rIns="68580" bIns="34290" rtlCol="0" anchor="t">
            <a:spAutoFit/>
          </a:bodyPr>
          <a:lstStyle/>
          <a:p>
            <a:pPr algn="l"/>
            <a:r>
              <a:rPr lang="en-US" altLang="zh-CN" sz="2100">
                <a:latin typeface="宋体" panose="02010600030101010101" pitchFamily="2" charset="-122"/>
                <a:ea typeface="宋体" panose="02010600030101010101" pitchFamily="2" charset="-122"/>
                <a:cs typeface="宋体" panose="02010600030101010101" pitchFamily="2" charset="-122"/>
                <a:sym typeface="+mn-ea"/>
              </a:rPr>
              <a:t>3.</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如何根据结构示意图判断某粒子是原子或离子？</a:t>
            </a:r>
            <a:endParaRPr lang="zh-CN" altLang="en-US" sz="2100">
              <a:ea typeface="宋体" panose="02010600030101010101" pitchFamily="2" charset="-122"/>
              <a:cs typeface="宋体" panose="02010600030101010101" pitchFamily="2" charset="-122"/>
            </a:endParaRPr>
          </a:p>
        </p:txBody>
      </p:sp>
      <p:sp>
        <p:nvSpPr>
          <p:cNvPr id="5" name="文本框 4"/>
          <p:cNvSpPr txBox="1"/>
          <p:nvPr/>
        </p:nvSpPr>
        <p:spPr>
          <a:xfrm>
            <a:off x="608171" y="3273743"/>
            <a:ext cx="8113395" cy="1522571"/>
          </a:xfrm>
          <a:prstGeom prst="rect">
            <a:avLst/>
          </a:prstGeom>
          <a:noFill/>
          <a:ln w="9525">
            <a:noFill/>
          </a:ln>
        </p:spPr>
        <p:txBody>
          <a:bodyPr wrap="square" lIns="68580" tIns="34290" rIns="68580" bIns="34290">
            <a:spAutoFit/>
          </a:bodyPr>
          <a:lstStyle/>
          <a:p>
            <a:pPr>
              <a:lnSpc>
                <a:spcPct val="150000"/>
              </a:lnSpc>
            </a:pPr>
            <a:r>
              <a:rPr lang="zh-CN" altLang="en-US" sz="2100">
                <a:latin typeface="楷体" panose="02010609060101010101" pitchFamily="49" charset="-122"/>
                <a:ea typeface="楷体" panose="02010609060101010101" pitchFamily="49" charset="-122"/>
                <a:cs typeface="楷体" panose="02010609060101010101" pitchFamily="49" charset="-122"/>
                <a:sym typeface="+mn-ea"/>
              </a:rPr>
              <a:t>①若各粒子均为</a:t>
            </a:r>
            <a:r>
              <a:rPr lang="zh-CN" altLang="en-US" sz="2100">
                <a:latin typeface="楷体" panose="02010609060101010101" pitchFamily="49" charset="-122"/>
                <a:ea typeface="楷体" panose="02010609060101010101" pitchFamily="49" charset="-122"/>
                <a:cs typeface="楷体" panose="02010609060101010101" pitchFamily="49" charset="-122"/>
              </a:rPr>
              <a:t>原子，则</a:t>
            </a:r>
            <a:r>
              <a:rPr lang="zh-CN" altLang="en-US" sz="2100">
                <a:latin typeface="楷体" panose="02010609060101010101" pitchFamily="49" charset="-122"/>
                <a:ea typeface="楷体" panose="02010609060101010101" pitchFamily="49" charset="-122"/>
                <a:cs typeface="楷体" panose="02010609060101010101" pitchFamily="49" charset="-122"/>
                <a:sym typeface="+mn-ea"/>
              </a:rPr>
              <a:t>最外层电子数相等的化学性质相似（氦特殊）</a:t>
            </a:r>
            <a:r>
              <a:rPr lang="zh-CN" altLang="en-US" sz="2100">
                <a:latin typeface="楷体" panose="02010609060101010101" pitchFamily="49" charset="-122"/>
                <a:ea typeface="楷体" panose="02010609060101010101" pitchFamily="49" charset="-122"/>
                <a:cs typeface="楷体" panose="02010609060101010101" pitchFamily="49" charset="-122"/>
              </a:rPr>
              <a:t>。</a:t>
            </a:r>
          </a:p>
          <a:p>
            <a:pPr>
              <a:lnSpc>
                <a:spcPct val="150000"/>
              </a:lnSpc>
            </a:pPr>
            <a:r>
              <a:rPr lang="zh-CN" altLang="en-US" sz="2100">
                <a:latin typeface="楷体" panose="02010609060101010101" pitchFamily="49" charset="-122"/>
                <a:ea typeface="楷体" panose="02010609060101010101" pitchFamily="49" charset="-122"/>
                <a:cs typeface="楷体" panose="02010609060101010101" pitchFamily="49" charset="-122"/>
                <a:sym typeface="+mn-ea"/>
              </a:rPr>
              <a:t>②</a:t>
            </a:r>
            <a:r>
              <a:rPr lang="zh-CN" altLang="en-US" sz="2100">
                <a:latin typeface="楷体" panose="02010609060101010101" pitchFamily="49" charset="-122"/>
                <a:ea typeface="楷体" panose="02010609060101010101" pitchFamily="49" charset="-122"/>
                <a:cs typeface="楷体" panose="02010609060101010101" pitchFamily="49" charset="-122"/>
              </a:rPr>
              <a:t>若有离子结构则需要先</a:t>
            </a:r>
            <a:r>
              <a:rPr lang="zh-CN" altLang="en-US" sz="2100">
                <a:latin typeface="楷体" panose="02010609060101010101" pitchFamily="49" charset="-122"/>
                <a:ea typeface="楷体" panose="02010609060101010101" pitchFamily="49" charset="-122"/>
                <a:cs typeface="楷体" panose="02010609060101010101" pitchFamily="49" charset="-122"/>
                <a:sym typeface="+mn-ea"/>
              </a:rPr>
              <a:t>把结构还原为原子结构后再判断。</a:t>
            </a:r>
            <a:endParaRPr lang="zh-CN" altLang="en-US" sz="2100">
              <a:latin typeface="楷体" pitchFamily="49" charset="-122"/>
              <a:ea typeface="楷体" panose="02010609060101010101" pitchFamily="49" charset="-122"/>
              <a:cs typeface="楷体" panose="02010609060101010101" pitchFamily="49" charset="-122"/>
            </a:endParaRPr>
          </a:p>
        </p:txBody>
      </p:sp>
    </p:spTree>
    <p:extLst>
      <p:ext uri="{BB962C8B-B14F-4D97-AF65-F5344CB8AC3E}">
        <p14:creationId xmlns:p14="http://schemas.microsoft.com/office/powerpoint/2010/main" val="976530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par>
                    <p:cTn id="13" fill="hold" nodeType="clickPar">
                      <p:stCondLst>
                        <p:cond delay="indefinite"/>
                        <p:cond evt="onBegin" delay="0">
                          <p:tn val="12"/>
                        </p:cond>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nodeType="clickPar">
                      <p:stCondLst>
                        <p:cond delay="indefinite"/>
                        <p:cond evt="onBegin" delay="0">
                          <p:tn val="17"/>
                        </p:cond>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4" grpId="0"/>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00" name="文本框 99"/>
          <p:cNvSpPr txBox="1"/>
          <p:nvPr/>
        </p:nvSpPr>
        <p:spPr>
          <a:xfrm>
            <a:off x="120015" y="423863"/>
            <a:ext cx="8413433" cy="552926"/>
          </a:xfrm>
          <a:prstGeom prst="rect">
            <a:avLst/>
          </a:prstGeom>
          <a:noFill/>
          <a:ln w="9525">
            <a:noFill/>
          </a:ln>
        </p:spPr>
        <p:txBody>
          <a:bodyPr wrap="square" lIns="68580" tIns="34290" rIns="68580" bIns="34290">
            <a:spAutoFit/>
          </a:bodyPr>
          <a:lstStyle/>
          <a:p>
            <a:pPr marL="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典型例题】</a:t>
            </a:r>
          </a:p>
        </p:txBody>
      </p:sp>
      <p:sp>
        <p:nvSpPr>
          <p:cNvPr id="7" name="TextBox 5"/>
          <p:cNvSpPr txBox="1"/>
          <p:nvPr/>
        </p:nvSpPr>
        <p:spPr>
          <a:xfrm>
            <a:off x="1039654" y="1453039"/>
            <a:ext cx="330994" cy="552926"/>
          </a:xfrm>
          <a:prstGeom prst="rect">
            <a:avLst/>
          </a:prstGeom>
          <a:noFill/>
          <a:ln w="9525">
            <a:noFill/>
          </a:ln>
        </p:spPr>
        <p:txBody>
          <a:bodyPr wrap="square" lIns="68580" tIns="34290" rIns="68580" bIns="34290">
            <a:spAutoFit/>
          </a:bodyPr>
          <a:lstStyle/>
          <a:p>
            <a:pPr fontAlgn="auto">
              <a:lnSpc>
                <a:spcPct val="150000"/>
              </a:lnSpc>
            </a:pPr>
            <a:r>
              <a:rPr lang="en-US" sz="2100" b="1">
                <a:solidFill>
                  <a:srgbClr val="FF0000"/>
                </a:solidFill>
                <a:latin typeface="宋体" panose="02010600030101010101" pitchFamily="2" charset="-122"/>
                <a:ea typeface="宋体" panose="02010600030101010101" pitchFamily="2" charset="-122"/>
              </a:rPr>
              <a:t>B</a:t>
            </a:r>
          </a:p>
        </p:txBody>
      </p:sp>
      <p:sp>
        <p:nvSpPr>
          <p:cNvPr id="126" name="文本框 125"/>
          <p:cNvSpPr txBox="1"/>
          <p:nvPr/>
        </p:nvSpPr>
        <p:spPr>
          <a:xfrm>
            <a:off x="432912" y="901065"/>
            <a:ext cx="8135779"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香坊区一模）关于四组粒子结构示意图的说法正确的是（　　）</a:t>
            </a:r>
          </a:p>
        </p:txBody>
      </p:sp>
      <p:pic>
        <p:nvPicPr>
          <p:cNvPr id="5" name="图片 4"/>
          <p:cNvPicPr/>
          <p:nvPr/>
        </p:nvPicPr>
        <p:blipFill>
          <a:blip r:embed="rId2"/>
          <a:stretch>
            <a:fillRect/>
          </a:stretch>
        </p:blipFill>
        <p:spPr>
          <a:xfrm>
            <a:off x="2032635" y="1516381"/>
            <a:ext cx="6621780" cy="1349216"/>
          </a:xfrm>
          <a:prstGeom prst="rect">
            <a:avLst/>
          </a:prstGeom>
          <a:noFill/>
          <a:ln w="9525">
            <a:noFill/>
          </a:ln>
        </p:spPr>
      </p:pic>
      <p:sp>
        <p:nvSpPr>
          <p:cNvPr id="127" name="文本框 126"/>
          <p:cNvSpPr txBox="1"/>
          <p:nvPr/>
        </p:nvSpPr>
        <p:spPr>
          <a:xfrm>
            <a:off x="432912" y="2941797"/>
            <a:ext cx="8135779" cy="2007394"/>
          </a:xfrm>
          <a:prstGeom prst="rect">
            <a:avLst/>
          </a:prstGeom>
          <a:noFill/>
          <a:ln w="9525">
            <a:noFill/>
          </a:ln>
        </p:spPr>
        <p:txBody>
          <a:bodyPr wrap="square" lIns="68580" tIns="34290" rIns="68580" bIns="34290">
            <a:spAutoFit/>
          </a:bodyPr>
          <a:lstStyle/>
          <a:p>
            <a:pPr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①②③</a:t>
            </a:r>
            <a:r>
              <a:rPr lang="zh-CN" altLang="en-US" sz="2100">
                <a:latin typeface="宋体" panose="02010600030101010101" pitchFamily="2" charset="-122"/>
                <a:ea typeface="宋体" panose="02010600030101010101" pitchFamily="2" charset="-122"/>
                <a:cs typeface="宋体" panose="02010600030101010101" pitchFamily="2" charset="-122"/>
              </a:rPr>
              <a:t>每组所表示的两种元素化学性质都相似</a:t>
            </a:r>
            <a:r>
              <a:rPr lang="en-US" sz="2100">
                <a:latin typeface="宋体" panose="02010600030101010101" pitchFamily="2" charset="-122"/>
                <a:ea typeface="宋体" panose="02010600030101010101" pitchFamily="2" charset="-122"/>
                <a:cs typeface="宋体" panose="02010600030101010101" pitchFamily="2" charset="-122"/>
              </a:rPr>
              <a:t>	</a:t>
            </a:r>
          </a:p>
          <a:p>
            <a:pPr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①③</a:t>
            </a:r>
            <a:r>
              <a:rPr lang="zh-CN" altLang="en-US" sz="2100">
                <a:latin typeface="宋体" panose="02010600030101010101" pitchFamily="2" charset="-122"/>
                <a:ea typeface="宋体" panose="02010600030101010101" pitchFamily="2" charset="-122"/>
                <a:cs typeface="宋体" panose="02010600030101010101" pitchFamily="2" charset="-122"/>
              </a:rPr>
              <a:t>中含有相同阳离子</a:t>
            </a:r>
            <a:r>
              <a:rPr lang="en-US" sz="2100">
                <a:latin typeface="宋体" panose="02010600030101010101" pitchFamily="2" charset="-122"/>
                <a:ea typeface="宋体" panose="02010600030101010101" pitchFamily="2" charset="-122"/>
                <a:cs typeface="宋体" panose="02010600030101010101" pitchFamily="2" charset="-122"/>
              </a:rPr>
              <a:t>	</a:t>
            </a:r>
          </a:p>
          <a:p>
            <a:pPr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．只有</a:t>
            </a:r>
            <a:r>
              <a:rPr lang="en-US" sz="2100">
                <a:latin typeface="宋体" panose="02010600030101010101" pitchFamily="2" charset="-122"/>
                <a:ea typeface="宋体" panose="02010600030101010101" pitchFamily="2" charset="-122"/>
                <a:cs typeface="宋体" panose="02010600030101010101" pitchFamily="2" charset="-122"/>
              </a:rPr>
              <a:t>③</a:t>
            </a:r>
            <a:r>
              <a:rPr lang="zh-CN" altLang="en-US" sz="2100">
                <a:latin typeface="宋体" panose="02010600030101010101" pitchFamily="2" charset="-122"/>
                <a:ea typeface="宋体" panose="02010600030101010101" pitchFamily="2" charset="-122"/>
                <a:cs typeface="宋体" panose="02010600030101010101" pitchFamily="2" charset="-122"/>
              </a:rPr>
              <a:t>表示的粒子属于相对稳定结构</a:t>
            </a:r>
            <a:r>
              <a:rPr lang="en-US" sz="2100">
                <a:latin typeface="宋体" panose="02010600030101010101" pitchFamily="2" charset="-122"/>
                <a:ea typeface="宋体" panose="02010600030101010101" pitchFamily="2" charset="-122"/>
                <a:cs typeface="宋体" panose="02010600030101010101" pitchFamily="2" charset="-122"/>
              </a:rPr>
              <a:t>	</a:t>
            </a:r>
          </a:p>
          <a:p>
            <a:pPr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②</a:t>
            </a:r>
            <a:r>
              <a:rPr lang="zh-CN" altLang="en-US" sz="2100">
                <a:latin typeface="宋体" panose="02010600030101010101" pitchFamily="2" charset="-122"/>
                <a:ea typeface="宋体" panose="02010600030101010101" pitchFamily="2" charset="-122"/>
                <a:cs typeface="宋体" panose="02010600030101010101" pitchFamily="2" charset="-122"/>
              </a:rPr>
              <a:t>表示的元素在元素周期表中位于同一横行</a:t>
            </a:r>
          </a:p>
        </p:txBody>
      </p:sp>
    </p:spTree>
    <p:extLst>
      <p:ext uri="{BB962C8B-B14F-4D97-AF65-F5344CB8AC3E}">
        <p14:creationId xmlns:p14="http://schemas.microsoft.com/office/powerpoint/2010/main" val="16655139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ppt_x"/>
                                          </p:val>
                                        </p:tav>
                                        <p:tav tm="100000">
                                          <p:val>
                                            <p:strVal val="#ppt_x"/>
                                          </p:val>
                                        </p:tav>
                                      </p:tavLst>
                                    </p:anim>
                                    <p:anim calcmode="lin" valueType="num">
                                      <p:cBhvr>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23" name="文本框 122"/>
          <p:cNvSpPr txBox="1"/>
          <p:nvPr/>
        </p:nvSpPr>
        <p:spPr>
          <a:xfrm>
            <a:off x="338614" y="367189"/>
            <a:ext cx="8467249"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鄂尔多斯模拟）在宏观、微观和符号之间建立联系是化学学科特点。</a:t>
            </a:r>
          </a:p>
        </p:txBody>
      </p:sp>
      <p:pic>
        <p:nvPicPr>
          <p:cNvPr id="4" name="图片 3"/>
          <p:cNvPicPr/>
          <p:nvPr/>
        </p:nvPicPr>
        <p:blipFill>
          <a:blip r:embed="rId2"/>
          <a:stretch>
            <a:fillRect/>
          </a:stretch>
        </p:blipFill>
        <p:spPr>
          <a:xfrm>
            <a:off x="2688432" y="875824"/>
            <a:ext cx="3909536" cy="1030129"/>
          </a:xfrm>
          <a:prstGeom prst="rect">
            <a:avLst/>
          </a:prstGeom>
          <a:noFill/>
          <a:ln w="9525">
            <a:noFill/>
          </a:ln>
        </p:spPr>
      </p:pic>
      <p:sp>
        <p:nvSpPr>
          <p:cNvPr id="124" name="文本框 123"/>
          <p:cNvSpPr txBox="1"/>
          <p:nvPr/>
        </p:nvSpPr>
        <p:spPr>
          <a:xfrm>
            <a:off x="338138" y="1773556"/>
            <a:ext cx="8467249" cy="3461861"/>
          </a:xfrm>
          <a:prstGeom prst="rect">
            <a:avLst/>
          </a:prstGeom>
          <a:noFill/>
          <a:ln w="9525">
            <a:noFill/>
          </a:ln>
        </p:spPr>
        <p:txBody>
          <a:bodyPr wrap="square" lIns="68580" tIns="34290" rIns="68580" bIns="34290">
            <a:spAutoFit/>
          </a:bodyPr>
          <a:lstStyle/>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）原子序数为</a:t>
            </a:r>
            <a:r>
              <a:rPr lang="en-US" sz="2100">
                <a:latin typeface="宋体" panose="02010600030101010101" pitchFamily="2" charset="-122"/>
                <a:ea typeface="宋体" panose="02010600030101010101" pitchFamily="2" charset="-122"/>
                <a:cs typeface="宋体" panose="02010600030101010101" pitchFamily="2" charset="-122"/>
              </a:rPr>
              <a:t>20</a:t>
            </a:r>
            <a:r>
              <a:rPr lang="zh-CN" altLang="en-US" sz="2100">
                <a:latin typeface="宋体" panose="02010600030101010101" pitchFamily="2" charset="-122"/>
                <a:ea typeface="宋体" panose="02010600030101010101" pitchFamily="2" charset="-122"/>
                <a:cs typeface="宋体" panose="02010600030101010101" pitchFamily="2" charset="-122"/>
              </a:rPr>
              <a:t>的元素位于元素周期表中第</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周期，决定该元素的化学性质的是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p>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）如图</a:t>
            </a:r>
            <a:r>
              <a:rPr lang="en-US" sz="2100">
                <a:latin typeface="宋体" panose="02010600030101010101" pitchFamily="2" charset="-122"/>
                <a:ea typeface="宋体" panose="02010600030101010101" pitchFamily="2" charset="-122"/>
                <a:cs typeface="宋体" panose="02010600030101010101" pitchFamily="2" charset="-122"/>
              </a:rPr>
              <a:t>①</a:t>
            </a:r>
            <a:r>
              <a:rPr lang="zh-CN" altLang="en-US" sz="2100">
                <a:latin typeface="宋体" panose="02010600030101010101" pitchFamily="2" charset="-122"/>
                <a:ea typeface="宋体" panose="02010600030101010101" pitchFamily="2" charset="-122"/>
                <a:cs typeface="宋体" panose="02010600030101010101" pitchFamily="2" charset="-122"/>
              </a:rPr>
              <a:t>是某原子结构示意图，其中</a:t>
            </a:r>
            <a:r>
              <a:rPr lang="en-US" sz="2100">
                <a:latin typeface="宋体" panose="02010600030101010101" pitchFamily="2" charset="-122"/>
                <a:ea typeface="宋体" panose="02010600030101010101" pitchFamily="2" charset="-122"/>
                <a:cs typeface="宋体" panose="02010600030101010101" pitchFamily="2" charset="-122"/>
              </a:rPr>
              <a:t>y</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p>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）从图</a:t>
            </a:r>
            <a:r>
              <a:rPr lang="en-US" sz="2100">
                <a:latin typeface="宋体" panose="02010600030101010101" pitchFamily="2" charset="-122"/>
                <a:ea typeface="宋体" panose="02010600030101010101" pitchFamily="2" charset="-122"/>
                <a:cs typeface="宋体" panose="02010600030101010101" pitchFamily="2" charset="-122"/>
              </a:rPr>
              <a:t>②③④</a:t>
            </a:r>
            <a:r>
              <a:rPr lang="zh-CN" altLang="en-US" sz="2100">
                <a:latin typeface="宋体" panose="02010600030101010101" pitchFamily="2" charset="-122"/>
                <a:ea typeface="宋体" panose="02010600030101010101" pitchFamily="2" charset="-122"/>
                <a:cs typeface="宋体" panose="02010600030101010101" pitchFamily="2" charset="-122"/>
              </a:rPr>
              <a:t>所示的三种微粒结构示意图中，所获取信息正确的是</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a:t>
            </a:r>
            <a:endParaRPr lang="en-US" sz="21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．它们表示两种元素    </a:t>
            </a: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④</a:t>
            </a:r>
            <a:r>
              <a:rPr lang="zh-CN" altLang="en-US" sz="2100">
                <a:latin typeface="宋体" panose="02010600030101010101" pitchFamily="2" charset="-122"/>
                <a:ea typeface="宋体" panose="02010600030101010101" pitchFamily="2" charset="-122"/>
                <a:cs typeface="宋体" panose="02010600030101010101" pitchFamily="2" charset="-122"/>
              </a:rPr>
              <a:t>表示的元素是金属元素</a:t>
            </a:r>
            <a:endParaRPr lang="en-US" sz="21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③④</a:t>
            </a:r>
            <a:r>
              <a:rPr lang="zh-CN" altLang="en-US" sz="2100">
                <a:latin typeface="宋体" panose="02010600030101010101" pitchFamily="2" charset="-122"/>
                <a:ea typeface="宋体" panose="02010600030101010101" pitchFamily="2" charset="-122"/>
                <a:cs typeface="宋体" panose="02010600030101010101" pitchFamily="2" charset="-122"/>
              </a:rPr>
              <a:t>化学性质相同    </a:t>
            </a: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②④</a:t>
            </a:r>
            <a:r>
              <a:rPr lang="zh-CN" altLang="en-US" sz="2100">
                <a:latin typeface="宋体" panose="02010600030101010101" pitchFamily="2" charset="-122"/>
                <a:ea typeface="宋体" panose="02010600030101010101" pitchFamily="2" charset="-122"/>
                <a:cs typeface="宋体" panose="02010600030101010101" pitchFamily="2" charset="-122"/>
              </a:rPr>
              <a:t>表示的是原子，</a:t>
            </a:r>
            <a:r>
              <a:rPr lang="en-US" sz="2100">
                <a:latin typeface="宋体" panose="02010600030101010101" pitchFamily="2" charset="-122"/>
                <a:ea typeface="宋体" panose="02010600030101010101" pitchFamily="2" charset="-122"/>
                <a:cs typeface="宋体" panose="02010600030101010101" pitchFamily="2" charset="-122"/>
              </a:rPr>
              <a:t>③</a:t>
            </a:r>
            <a:r>
              <a:rPr lang="zh-CN" altLang="en-US" sz="2100">
                <a:latin typeface="宋体" panose="02010600030101010101" pitchFamily="2" charset="-122"/>
                <a:ea typeface="宋体" panose="02010600030101010101" pitchFamily="2" charset="-122"/>
                <a:cs typeface="宋体" panose="02010600030101010101" pitchFamily="2" charset="-122"/>
              </a:rPr>
              <a:t>表示的是阳离子</a:t>
            </a:r>
          </a:p>
        </p:txBody>
      </p:sp>
      <p:sp>
        <p:nvSpPr>
          <p:cNvPr id="5" name="文本框 4"/>
          <p:cNvSpPr txBox="1"/>
          <p:nvPr/>
        </p:nvSpPr>
        <p:spPr>
          <a:xfrm>
            <a:off x="6026944" y="1905953"/>
            <a:ext cx="370935"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四</a:t>
            </a:r>
          </a:p>
        </p:txBody>
      </p:sp>
      <p:sp>
        <p:nvSpPr>
          <p:cNvPr id="6" name="文本框 5"/>
          <p:cNvSpPr txBox="1"/>
          <p:nvPr/>
        </p:nvSpPr>
        <p:spPr>
          <a:xfrm>
            <a:off x="2323148" y="2433638"/>
            <a:ext cx="1533112"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最外层电子数</a:t>
            </a:r>
          </a:p>
        </p:txBody>
      </p:sp>
      <p:sp>
        <p:nvSpPr>
          <p:cNvPr id="7" name="文本框 6"/>
          <p:cNvSpPr txBox="1"/>
          <p:nvPr/>
        </p:nvSpPr>
        <p:spPr>
          <a:xfrm>
            <a:off x="5591175" y="2907031"/>
            <a:ext cx="37253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17</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文本框 7"/>
          <p:cNvSpPr txBox="1"/>
          <p:nvPr/>
        </p:nvSpPr>
        <p:spPr>
          <a:xfrm>
            <a:off x="531495" y="3815716"/>
            <a:ext cx="48955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ABD</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extLst>
      <p:ext uri="{BB962C8B-B14F-4D97-AF65-F5344CB8AC3E}">
        <p14:creationId xmlns:p14="http://schemas.microsoft.com/office/powerpoint/2010/main" val="13907029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2" name="Rectangle 1"/>
          <p:cNvSpPr>
            <a:spLocks noChangeArrowheads="1"/>
          </p:cNvSpPr>
          <p:nvPr/>
        </p:nvSpPr>
        <p:spPr bwMode="auto">
          <a:xfrm>
            <a:off x="192881" y="560793"/>
            <a:ext cx="2983830" cy="392415"/>
          </a:xfrm>
          <a:prstGeom prst="rect">
            <a:avLst/>
          </a:prstGeom>
          <a:noFill/>
          <a:ln w="9525">
            <a:noFill/>
            <a:miter lim="800000"/>
          </a:ln>
          <a:effectLst/>
        </p:spPr>
        <p:txBody>
          <a:bodyPr wrap="none" lIns="68580" tIns="34290" rIns="68580" bIns="34290" anchor="ctr">
            <a:spAutoFit/>
          </a:bodyPr>
          <a:lstStyle>
            <a:lvl1pPr indent="266700">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100" b="1">
                <a:solidFill>
                  <a:srgbClr val="FF0000"/>
                </a:solidFill>
                <a:latin typeface="宋体" panose="02010600030101010101" pitchFamily="2" charset="-122"/>
                <a:cs typeface="Times New Roman" panose="02020603050405020304" charset="0"/>
              </a:rPr>
              <a:t>难点二  元素周期表 </a:t>
            </a:r>
          </a:p>
        </p:txBody>
      </p:sp>
      <p:pic>
        <p:nvPicPr>
          <p:cNvPr id="6" name="图片 5" descr="【水印已去除1】图片1"/>
          <p:cNvPicPr>
            <a:picLocks noChangeAspect="1"/>
          </p:cNvPicPr>
          <p:nvPr/>
        </p:nvPicPr>
        <p:blipFill>
          <a:blip r:embed="rId2"/>
          <a:stretch>
            <a:fillRect/>
          </a:stretch>
        </p:blipFill>
        <p:spPr>
          <a:xfrm>
            <a:off x="417195" y="1793558"/>
            <a:ext cx="5685949" cy="2406015"/>
          </a:xfrm>
          <a:prstGeom prst="rect">
            <a:avLst/>
          </a:prstGeom>
        </p:spPr>
      </p:pic>
      <p:sp>
        <p:nvSpPr>
          <p:cNvPr id="5" name="文本框 4"/>
          <p:cNvSpPr txBox="1"/>
          <p:nvPr/>
        </p:nvSpPr>
        <p:spPr>
          <a:xfrm>
            <a:off x="267176" y="849154"/>
            <a:ext cx="1763944" cy="553998"/>
          </a:xfrm>
          <a:prstGeom prst="rect">
            <a:avLst/>
          </a:prstGeom>
          <a:noFill/>
        </p:spPr>
        <p:txBody>
          <a:bodyPr wrap="none" lIns="68580" tIns="34290" rIns="68580" bIns="34290" rtlCol="0" anchor="t">
            <a:spAutoFit/>
          </a:bodyPr>
          <a:lstStyle/>
          <a:p>
            <a:pPr fontAlgn="auto">
              <a:lnSpc>
                <a:spcPct val="150000"/>
              </a:lnSpc>
            </a:pP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难点梳理</a:t>
            </a:r>
            <a:r>
              <a:rPr lang="en-US" altLang="zh-CN" sz="2100" b="1">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4" name="文本框 13"/>
          <p:cNvSpPr txBox="1"/>
          <p:nvPr/>
        </p:nvSpPr>
        <p:spPr>
          <a:xfrm>
            <a:off x="417195" y="1402080"/>
            <a:ext cx="1494640" cy="392415"/>
          </a:xfrm>
          <a:prstGeom prst="rect">
            <a:avLst/>
          </a:prstGeom>
          <a:noFill/>
        </p:spPr>
        <p:txBody>
          <a:bodyPr wrap="none" lIns="68580" tIns="34290" rIns="68580" bIns="34290" rtlCol="0" anchor="t">
            <a:spAutoFit/>
          </a:bodyPr>
          <a:lstStyle/>
          <a:p>
            <a:r>
              <a:rPr lang="en-US" altLang="zh-CN"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结构特点</a:t>
            </a:r>
            <a:endParaRPr lang="zh-CN" altLang="en-US" sz="2100">
              <a:latin typeface="宋体" panose="02010600030101010101" pitchFamily="2" charset="-122"/>
              <a:ea typeface="宋体" panose="02010600030101010101" pitchFamily="2" charset="-122"/>
              <a:cs typeface="宋体" panose="02010600030101010101" pitchFamily="2" charset="-122"/>
            </a:endParaRPr>
          </a:p>
        </p:txBody>
      </p:sp>
      <p:sp>
        <p:nvSpPr>
          <p:cNvPr id="7" name="文本框 6"/>
          <p:cNvSpPr txBox="1"/>
          <p:nvPr/>
        </p:nvSpPr>
        <p:spPr>
          <a:xfrm>
            <a:off x="6253639" y="1459707"/>
            <a:ext cx="2763679" cy="1730216"/>
          </a:xfrm>
          <a:prstGeom prst="rect">
            <a:avLst/>
          </a:prstGeom>
          <a:solidFill>
            <a:schemeClr val="accent6">
              <a:lumMod val="20000"/>
              <a:lumOff val="80000"/>
            </a:schemeClr>
          </a:solidFill>
          <a:ln w="28575" cmpd="sng">
            <a:noFill/>
            <a:prstDash val="solid"/>
          </a:ln>
        </p:spPr>
        <p:txBody>
          <a:bodyPr wrap="square" lIns="68580" tIns="34290" rIns="68580" bIns="34290" rtlCol="0" anchor="t">
            <a:spAutoFit/>
          </a:bodyPr>
          <a:lstStyle/>
          <a:p>
            <a:pPr>
              <a:lnSpc>
                <a:spcPct val="150000"/>
              </a:lnSpc>
            </a:pP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同周期：</a:t>
            </a:r>
            <a:r>
              <a:rPr lang="zh-CN" altLang="en-US">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原子</a:t>
            </a:r>
            <a:r>
              <a:rPr lang="zh-CN" altLang="en-US"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lang="zh-CN" altLang="en-US">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相同，从左到右最外层电子数逐渐增加。</a:t>
            </a:r>
          </a:p>
          <a:p>
            <a:pPr>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rPr>
              <a:t>周期数</a:t>
            </a:r>
            <a:r>
              <a:rPr lang="en-US" altLang="zh-CN">
                <a:latin typeface="宋体" panose="02010600030101010101" pitchFamily="2" charset="-122"/>
                <a:ea typeface="宋体" panose="02010600030101010101" pitchFamily="2" charset="-122"/>
                <a:cs typeface="宋体" panose="02010600030101010101" pitchFamily="2" charset="-122"/>
              </a:rPr>
              <a:t>= </a:t>
            </a:r>
            <a:r>
              <a:rPr lang="en-US" altLang="zh-CN"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p>
        </p:txBody>
      </p:sp>
      <p:sp>
        <p:nvSpPr>
          <p:cNvPr id="13" name="文本框 12"/>
          <p:cNvSpPr txBox="1"/>
          <p:nvPr/>
        </p:nvSpPr>
        <p:spPr>
          <a:xfrm>
            <a:off x="7711440" y="1573530"/>
            <a:ext cx="902970" cy="299085"/>
          </a:xfrm>
          <a:prstGeom prst="rect">
            <a:avLst/>
          </a:prstGeom>
          <a:noFill/>
        </p:spPr>
        <p:txBody>
          <a:bodyPr wrap="none" lIns="68580" tIns="34290" rIns="68580" bIns="34290" rtlCol="0" anchor="t">
            <a:spAutoFit/>
          </a:bodyPr>
          <a:lstStyle/>
          <a:p>
            <a:r>
              <a:rPr lang="zh-CN" altLang="en-US" sz="1500" b="1">
                <a:solidFill>
                  <a:srgbClr val="FF0000"/>
                </a:solidFill>
                <a:ea typeface="宋体" panose="02010600030101010101" pitchFamily="2" charset="-122"/>
                <a:sym typeface="+mn-ea"/>
              </a:rPr>
              <a:t>电子层数</a:t>
            </a:r>
          </a:p>
        </p:txBody>
      </p:sp>
      <p:sp>
        <p:nvSpPr>
          <p:cNvPr id="15" name="文本框 14"/>
          <p:cNvSpPr txBox="1"/>
          <p:nvPr/>
        </p:nvSpPr>
        <p:spPr>
          <a:xfrm>
            <a:off x="7259002" y="2755106"/>
            <a:ext cx="1477328" cy="299085"/>
          </a:xfrm>
          <a:prstGeom prst="rect">
            <a:avLst/>
          </a:prstGeom>
          <a:noFill/>
        </p:spPr>
        <p:txBody>
          <a:bodyPr wrap="none" lIns="68580" tIns="34290" rIns="68580" bIns="34290" rtlCol="0" anchor="t">
            <a:spAutoFit/>
          </a:bodyPr>
          <a:lstStyle/>
          <a:p>
            <a:r>
              <a:rPr lang="zh-CN" altLang="en-US" sz="1500" b="1">
                <a:solidFill>
                  <a:srgbClr val="FF0000"/>
                </a:solidFill>
                <a:ea typeface="宋体" panose="02010600030101010101" pitchFamily="2" charset="-122"/>
                <a:sym typeface="+mn-ea"/>
              </a:rPr>
              <a:t>原子的电子层数</a:t>
            </a:r>
          </a:p>
        </p:txBody>
      </p:sp>
      <p:sp>
        <p:nvSpPr>
          <p:cNvPr id="8" name="文本框 7"/>
          <p:cNvSpPr txBox="1"/>
          <p:nvPr/>
        </p:nvSpPr>
        <p:spPr>
          <a:xfrm>
            <a:off x="6253639" y="3293746"/>
            <a:ext cx="2763679" cy="1730216"/>
          </a:xfrm>
          <a:prstGeom prst="rect">
            <a:avLst/>
          </a:prstGeom>
          <a:solidFill>
            <a:schemeClr val="accent1">
              <a:lumMod val="20000"/>
              <a:lumOff val="80000"/>
            </a:schemeClr>
          </a:solidFill>
        </p:spPr>
        <p:txBody>
          <a:bodyPr wrap="square" lIns="68580" tIns="34290" rIns="68580" bIns="34290" rtlCol="0" anchor="t">
            <a:spAutoFit/>
          </a:bodyPr>
          <a:lstStyle/>
          <a:p>
            <a:pPr>
              <a:lnSpc>
                <a:spcPct val="150000"/>
              </a:lnSpc>
            </a:pPr>
            <a:r>
              <a:rPr lang="zh-CN" altLang="en-US" b="1">
                <a:solidFill>
                  <a:srgbClr val="FF0000"/>
                </a:solidFill>
                <a:ea typeface="宋体" panose="02010600030101010101" pitchFamily="2" charset="-122"/>
                <a:sym typeface="+mn-ea"/>
              </a:rPr>
              <a:t>同族</a:t>
            </a:r>
            <a:r>
              <a:rPr lang="zh-CN" altLang="en-US">
                <a:solidFill>
                  <a:srgbClr val="000000"/>
                </a:solidFill>
                <a:ea typeface="宋体" panose="02010600030101010101" pitchFamily="2" charset="-122"/>
                <a:sym typeface="+mn-ea"/>
              </a:rPr>
              <a:t>：原子</a:t>
            </a:r>
            <a:r>
              <a:rPr lang="zh-CN" altLang="en-US" u="sng">
                <a:solidFill>
                  <a:srgbClr val="000000"/>
                </a:solidFill>
                <a:ea typeface="宋体" panose="02010600030101010101" pitchFamily="2" charset="-122"/>
                <a:sym typeface="+mn-ea"/>
              </a:rPr>
              <a:t>                       </a:t>
            </a:r>
            <a:r>
              <a:rPr lang="zh-CN" altLang="en-US">
                <a:solidFill>
                  <a:srgbClr val="000000"/>
                </a:solidFill>
                <a:ea typeface="宋体" panose="02010600030101010101" pitchFamily="2" charset="-122"/>
                <a:sym typeface="+mn-ea"/>
              </a:rPr>
              <a:t>相同（He例外），从上到下电子层数逐渐增加（</a:t>
            </a:r>
            <a:r>
              <a:rPr lang="zh-CN" altLang="en-US" b="1">
                <a:solidFill>
                  <a:srgbClr val="000000"/>
                </a:solidFill>
                <a:ea typeface="宋体" panose="02010600030101010101" pitchFamily="2" charset="-122"/>
                <a:sym typeface="+mn-ea"/>
              </a:rPr>
              <a:t>化学性质相似</a:t>
            </a:r>
            <a:r>
              <a:rPr lang="zh-CN" altLang="en-US">
                <a:solidFill>
                  <a:srgbClr val="000000"/>
                </a:solidFill>
                <a:ea typeface="宋体" panose="02010600030101010101" pitchFamily="2" charset="-122"/>
                <a:sym typeface="+mn-ea"/>
              </a:rPr>
              <a:t>）</a:t>
            </a:r>
            <a:endParaRPr lang="zh-CN" altLang="en-US"/>
          </a:p>
        </p:txBody>
      </p:sp>
      <p:sp>
        <p:nvSpPr>
          <p:cNvPr id="21" name="文本框 20"/>
          <p:cNvSpPr txBox="1"/>
          <p:nvPr/>
        </p:nvSpPr>
        <p:spPr>
          <a:xfrm>
            <a:off x="7354729" y="3361373"/>
            <a:ext cx="1285875" cy="299085"/>
          </a:xfrm>
          <a:prstGeom prst="rect">
            <a:avLst/>
          </a:prstGeom>
          <a:noFill/>
        </p:spPr>
        <p:txBody>
          <a:bodyPr wrap="none" lIns="68580" tIns="34290" rIns="68580" bIns="34290" rtlCol="0" anchor="t">
            <a:spAutoFit/>
          </a:bodyPr>
          <a:lstStyle/>
          <a:p>
            <a:r>
              <a:rPr lang="zh-CN" altLang="en-US" sz="1500" b="1">
                <a:solidFill>
                  <a:srgbClr val="FF0000"/>
                </a:solidFill>
                <a:ea typeface="宋体" panose="02010600030101010101" pitchFamily="2" charset="-122"/>
                <a:sym typeface="+mn-ea"/>
              </a:rPr>
              <a:t>最外层电子数</a:t>
            </a:r>
          </a:p>
        </p:txBody>
      </p:sp>
    </p:spTree>
    <p:extLst>
      <p:ext uri="{BB962C8B-B14F-4D97-AF65-F5344CB8AC3E}">
        <p14:creationId xmlns:p14="http://schemas.microsoft.com/office/powerpoint/2010/main" val="25750671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linds(horizontal)">
                                      <p:cBhvr>
                                        <p:cTn id="15" dur="500"/>
                                        <p:tgtEl>
                                          <p:spTgt spid="15"/>
                                        </p:tgtEl>
                                      </p:cBhvr>
                                    </p:animEffect>
                                  </p:childTnLst>
                                </p:cTn>
                              </p:par>
                            </p:childTnLst>
                          </p:cTn>
                        </p:par>
                      </p:childTnLst>
                    </p:cTn>
                  </p:par>
                  <p:par>
                    <p:cTn id="16" fill="hold" nodeType="clickPar">
                      <p:stCondLst>
                        <p:cond delay="indefinite"/>
                        <p:cond evt="onBegin" delay="0">
                          <p:tn val="15"/>
                        </p:cond>
                      </p:stCondLst>
                      <p:childTnLst>
                        <p:par>
                          <p:cTn id="17" fill="hold" nodeType="after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linds(horizontal)">
                                      <p:cBhvr>
                                        <p:cTn id="20" dur="500"/>
                                        <p:tgtEl>
                                          <p:spTgt spid="8"/>
                                        </p:tgtEl>
                                      </p:cBhvr>
                                    </p:animEffect>
                                  </p:childTnLst>
                                </p:cTn>
                              </p:par>
                            </p:childTnLst>
                          </p:cTn>
                        </p:par>
                      </p:childTnLst>
                    </p:cTn>
                  </p:par>
                  <p:par>
                    <p:cTn id="21" fill="hold" nodeType="clickPar">
                      <p:stCondLst>
                        <p:cond delay="indefinite"/>
                        <p:cond evt="onBegin" delay="0">
                          <p:tn val="20"/>
                        </p:cond>
                      </p:stCondLst>
                      <p:childTnLst>
                        <p:par>
                          <p:cTn id="22" fill="hold" nodeType="after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blinds(horizontal)">
                                      <p:cBhvr>
                                        <p:cTn id="2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p:bldP spid="15" grpId="0"/>
      <p:bldP spid="8" grpId="0" animBg="1"/>
      <p:bldP spid="2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pic>
        <p:nvPicPr>
          <p:cNvPr id="5" name="图片 4" descr="QQ截图20200803151436"/>
          <p:cNvPicPr>
            <a:picLocks noChangeAspect="1"/>
          </p:cNvPicPr>
          <p:nvPr/>
        </p:nvPicPr>
        <p:blipFill>
          <a:blip r:embed="rId2"/>
          <a:srcRect t="17867" r="2059"/>
          <a:stretch>
            <a:fillRect/>
          </a:stretch>
        </p:blipFill>
        <p:spPr>
          <a:xfrm>
            <a:off x="2320290" y="1884998"/>
            <a:ext cx="4503420" cy="1888331"/>
          </a:xfrm>
          <a:prstGeom prst="rect">
            <a:avLst/>
          </a:prstGeom>
        </p:spPr>
      </p:pic>
      <p:sp>
        <p:nvSpPr>
          <p:cNvPr id="14" name="文本框 13"/>
          <p:cNvSpPr txBox="1"/>
          <p:nvPr/>
        </p:nvSpPr>
        <p:spPr>
          <a:xfrm>
            <a:off x="322898" y="588169"/>
            <a:ext cx="5016438" cy="392415"/>
          </a:xfrm>
          <a:prstGeom prst="rect">
            <a:avLst/>
          </a:prstGeom>
          <a:noFill/>
        </p:spPr>
        <p:txBody>
          <a:bodyPr wrap="none" lIns="68580" tIns="34290" rIns="68580" bIns="34290" rtlCol="0" anchor="t">
            <a:spAutoFit/>
          </a:bodyPr>
          <a:lstStyle/>
          <a:p>
            <a:r>
              <a:rPr lang="en-US" altLang="zh-CN" sz="2100" b="1">
                <a:latin typeface="宋体" panose="02010600030101010101" pitchFamily="2" charset="-122"/>
                <a:ea typeface="宋体" panose="02010600030101010101" pitchFamily="2" charset="-122"/>
                <a:cs typeface="宋体" panose="02010600030101010101" pitchFamily="2" charset="-122"/>
                <a:sym typeface="+mn-ea"/>
              </a:rPr>
              <a:t>2.</a:t>
            </a:r>
            <a:r>
              <a:rPr lang="zh-CN" altLang="en-US" sz="2100" b="1">
                <a:latin typeface="宋体" panose="02010600030101010101" pitchFamily="2" charset="-122"/>
                <a:ea typeface="宋体" panose="02010600030101010101" pitchFamily="2" charset="-122"/>
                <a:cs typeface="宋体" panose="02010600030101010101" pitchFamily="2" charset="-122"/>
                <a:sym typeface="+mn-ea"/>
              </a:rPr>
              <a:t>元素周期表的每个小格所能提供的信息</a:t>
            </a:r>
          </a:p>
        </p:txBody>
      </p:sp>
      <p:sp>
        <p:nvSpPr>
          <p:cNvPr id="11" name="文本框 10"/>
          <p:cNvSpPr txBox="1"/>
          <p:nvPr/>
        </p:nvSpPr>
        <p:spPr>
          <a:xfrm>
            <a:off x="1013460" y="1193483"/>
            <a:ext cx="4554773"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质子数＝核外电子数＝核电荷数＝原子序数</a:t>
            </a:r>
          </a:p>
        </p:txBody>
      </p:sp>
      <p:sp>
        <p:nvSpPr>
          <p:cNvPr id="12" name="文本框 11"/>
          <p:cNvSpPr txBox="1"/>
          <p:nvPr/>
        </p:nvSpPr>
        <p:spPr>
          <a:xfrm>
            <a:off x="2051209" y="3947636"/>
            <a:ext cx="3277179" cy="900246"/>
          </a:xfrm>
          <a:prstGeom prst="rect">
            <a:avLst/>
          </a:prstGeom>
          <a:noFill/>
        </p:spPr>
        <p:txBody>
          <a:bodyPr wrap="none" lIns="68580" tIns="34290" rIns="68580" bIns="34290" rtlCol="0" anchor="t">
            <a:spAutoFit/>
          </a:bodyPr>
          <a:lstStyle/>
          <a:p>
            <a:pPr algn="l" fontAlgn="auto">
              <a:lnSpc>
                <a:spcPct val="150000"/>
              </a:lnSpc>
            </a:pPr>
            <a:r>
              <a:rPr lang="zh-CN" altLang="en-US" b="1">
                <a:solidFill>
                  <a:srgbClr val="FF0000"/>
                </a:solidFill>
                <a:latin typeface="宋体" panose="02010600030101010101" pitchFamily="2" charset="-122"/>
                <a:ea typeface="宋体" panose="02010600030101010101" pitchFamily="2" charset="-122"/>
                <a:sym typeface="+mn-ea"/>
              </a:rPr>
              <a:t>可间接地推知推知中子数：</a:t>
            </a:r>
          </a:p>
          <a:p>
            <a:pPr algn="l" fontAlgn="auto">
              <a:lnSpc>
                <a:spcPct val="150000"/>
              </a:lnSpc>
            </a:pP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相对原子质量≈质子数</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中子数</a:t>
            </a:r>
          </a:p>
        </p:txBody>
      </p:sp>
      <p:sp>
        <p:nvSpPr>
          <p:cNvPr id="13" name="文本框 12"/>
          <p:cNvSpPr txBox="1"/>
          <p:nvPr/>
        </p:nvSpPr>
        <p:spPr>
          <a:xfrm>
            <a:off x="5966460" y="3436621"/>
            <a:ext cx="2462854"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sym typeface="+mn-ea"/>
              </a:rPr>
              <a:t>可间接地推知元素种类</a:t>
            </a:r>
          </a:p>
        </p:txBody>
      </p:sp>
      <p:sp>
        <p:nvSpPr>
          <p:cNvPr id="15" name="上箭头 14"/>
          <p:cNvSpPr/>
          <p:nvPr/>
        </p:nvSpPr>
        <p:spPr>
          <a:xfrm>
            <a:off x="2820353" y="1638776"/>
            <a:ext cx="633889" cy="463868"/>
          </a:xfrm>
          <a:prstGeom prst="upArrow">
            <a:avLst/>
          </a:prstGeom>
          <a:noFill/>
          <a:ln w="285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6" name="下箭头 15"/>
          <p:cNvSpPr/>
          <p:nvPr/>
        </p:nvSpPr>
        <p:spPr>
          <a:xfrm>
            <a:off x="2696527" y="3607594"/>
            <a:ext cx="454343" cy="369094"/>
          </a:xfrm>
          <a:prstGeom prst="downArrow">
            <a:avLst/>
          </a:prstGeom>
          <a:noFill/>
          <a:ln w="285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7" name="下箭头 16"/>
          <p:cNvSpPr/>
          <p:nvPr/>
        </p:nvSpPr>
        <p:spPr>
          <a:xfrm>
            <a:off x="6114097" y="3153251"/>
            <a:ext cx="435293" cy="302895"/>
          </a:xfrm>
          <a:prstGeom prst="downArrow">
            <a:avLst/>
          </a:prstGeom>
          <a:noFill/>
          <a:ln w="285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extLst>
      <p:ext uri="{BB962C8B-B14F-4D97-AF65-F5344CB8AC3E}">
        <p14:creationId xmlns:p14="http://schemas.microsoft.com/office/powerpoint/2010/main" val="8045580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linds(horizontal)">
                                      <p:cBhvr>
                                        <p:cTn id="15" dur="500"/>
                                        <p:tgtEl>
                                          <p:spTgt spid="11"/>
                                        </p:tgtEl>
                                      </p:cBhvr>
                                    </p:animEffect>
                                  </p:childTnLst>
                                </p:cTn>
                              </p:par>
                            </p:childTnLst>
                          </p:cTn>
                        </p:par>
                      </p:childTnLst>
                    </p:cTn>
                  </p:par>
                  <p:par>
                    <p:cTn id="16" fill="hold" nodeType="clickPar">
                      <p:stCondLst>
                        <p:cond delay="indefinite"/>
                      </p:stCondLst>
                      <p:childTnLst>
                        <p:par>
                          <p:cTn id="17" fill="hold" nodeType="after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linds(horizontal)">
                                      <p:cBhvr>
                                        <p:cTn id="20" dur="500"/>
                                        <p:tgtEl>
                                          <p:spTgt spid="13"/>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blinds(horizontal)">
                                      <p:cBhvr>
                                        <p:cTn id="23" dur="500"/>
                                        <p:tgtEl>
                                          <p:spTgt spid="17"/>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linds(horizontal)">
                                      <p:cBhvr>
                                        <p:cTn id="28" dur="500"/>
                                        <p:tgtEl>
                                          <p:spTgt spid="12"/>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linds(horizontal)">
                                      <p:cBhvr>
                                        <p:cTn id="3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5" grpId="0" animBg="1"/>
      <p:bldP spid="16" grpId="0" animBg="1"/>
      <p:bldP spid="1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27" name="文本框 126"/>
          <p:cNvSpPr txBox="1"/>
          <p:nvPr/>
        </p:nvSpPr>
        <p:spPr>
          <a:xfrm>
            <a:off x="395287" y="976789"/>
            <a:ext cx="8552498" cy="1037749"/>
          </a:xfrm>
          <a:prstGeom prst="rect">
            <a:avLst/>
          </a:prstGeom>
          <a:noFill/>
          <a:ln w="9525">
            <a:noFill/>
          </a:ln>
        </p:spPr>
        <p:txBody>
          <a:bodyPr wrap="square" lIns="68580" tIns="34290" rIns="68580" bIns="34290">
            <a:spAutoFit/>
          </a:bodyPr>
          <a:lstStyle/>
          <a:p>
            <a:pPr marL="130016" indent="-130016">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昆明）元素周期表是学习化学的重要工具，如图为元素周期表中部分元素的相关信息，利用如图回答相关问题。</a:t>
            </a:r>
          </a:p>
        </p:txBody>
      </p:sp>
      <p:pic>
        <p:nvPicPr>
          <p:cNvPr id="3" name="图片 2"/>
          <p:cNvPicPr/>
          <p:nvPr/>
        </p:nvPicPr>
        <p:blipFill>
          <a:blip r:embed="rId2"/>
          <a:stretch>
            <a:fillRect/>
          </a:stretch>
        </p:blipFill>
        <p:spPr>
          <a:xfrm>
            <a:off x="546259" y="2014538"/>
            <a:ext cx="5581174" cy="2626995"/>
          </a:xfrm>
          <a:prstGeom prst="rect">
            <a:avLst/>
          </a:prstGeom>
          <a:noFill/>
          <a:ln w="9525">
            <a:noFill/>
          </a:ln>
        </p:spPr>
      </p:pic>
      <p:sp>
        <p:nvSpPr>
          <p:cNvPr id="100" name="文本框 99"/>
          <p:cNvSpPr txBox="1"/>
          <p:nvPr/>
        </p:nvSpPr>
        <p:spPr>
          <a:xfrm>
            <a:off x="120015" y="423863"/>
            <a:ext cx="1920240" cy="552926"/>
          </a:xfrm>
          <a:prstGeom prst="rect">
            <a:avLst/>
          </a:prstGeom>
          <a:noFill/>
          <a:ln w="9525">
            <a:noFill/>
          </a:ln>
        </p:spPr>
        <p:txBody>
          <a:bodyPr wrap="square" lIns="68580" tIns="34290" rIns="68580" bIns="34290">
            <a:spAutoFit/>
          </a:bodyPr>
          <a:lstStyle/>
          <a:p>
            <a:pPr marL="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典型例题】</a:t>
            </a:r>
          </a:p>
        </p:txBody>
      </p:sp>
      <p:sp>
        <p:nvSpPr>
          <p:cNvPr id="4" name="文本框 3"/>
          <p:cNvSpPr txBox="1"/>
          <p:nvPr/>
        </p:nvSpPr>
        <p:spPr>
          <a:xfrm>
            <a:off x="6255068" y="2053114"/>
            <a:ext cx="2514600" cy="1037749"/>
          </a:xfrm>
          <a:prstGeom prst="rect">
            <a:avLst/>
          </a:prstGeom>
          <a:noFill/>
        </p:spPr>
        <p:txBody>
          <a:bodyPr wrap="square" lIns="68580" tIns="34290" rIns="68580" bIns="34290" rtlCol="0" anchor="t">
            <a:spAutoFit/>
          </a:bodyPr>
          <a:lstStyle/>
          <a:p>
            <a:pPr fontAlgn="auto">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r>
              <a:rPr lang="en-US" sz="2100">
                <a:latin typeface="宋体" panose="02010600030101010101" pitchFamily="2" charset="-122"/>
                <a:ea typeface="宋体" panose="02010600030101010101" pitchFamily="2" charset="-122"/>
                <a:cs typeface="宋体" panose="02010600030101010101" pitchFamily="2" charset="-122"/>
                <a:sym typeface="+mn-ea"/>
              </a:rPr>
              <a:t>1</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）原子序数为</a:t>
            </a:r>
            <a:r>
              <a:rPr lang="en-US" sz="2100">
                <a:latin typeface="宋体" panose="02010600030101010101" pitchFamily="2" charset="-122"/>
                <a:ea typeface="宋体" panose="02010600030101010101" pitchFamily="2" charset="-122"/>
                <a:cs typeface="宋体" panose="02010600030101010101" pitchFamily="2" charset="-122"/>
                <a:sym typeface="+mn-ea"/>
              </a:rPr>
              <a:t>4</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的元素符号为</a:t>
            </a:r>
            <a:r>
              <a:rPr lang="zh-CN" altLang="en-US" sz="2100" u="sng">
                <a:latin typeface="宋体" panose="02010600030101010101" pitchFamily="2" charset="-122"/>
                <a:ea typeface="宋体" panose="02010600030101010101" pitchFamily="2" charset="-122"/>
                <a:cs typeface="宋体" panose="02010600030101010101" pitchFamily="2" charset="-122"/>
                <a:sym typeface="+mn-ea"/>
              </a:rPr>
              <a:t>　　</a:t>
            </a:r>
            <a:r>
              <a:rPr lang="zh-CN" altLang="en-US" sz="21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100"/>
          </a:p>
        </p:txBody>
      </p:sp>
      <p:sp>
        <p:nvSpPr>
          <p:cNvPr id="5" name="文本框 4"/>
          <p:cNvSpPr txBox="1"/>
          <p:nvPr/>
        </p:nvSpPr>
        <p:spPr>
          <a:xfrm>
            <a:off x="7995761" y="2670334"/>
            <a:ext cx="37253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Be</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extLst>
      <p:ext uri="{BB962C8B-B14F-4D97-AF65-F5344CB8AC3E}">
        <p14:creationId xmlns:p14="http://schemas.microsoft.com/office/powerpoint/2010/main" val="40097037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45403" y="33490"/>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latin typeface="宋体" panose="02010600030101010101" pitchFamily="2" charset="-122"/>
                <a:ea typeface="宋体" panose="02010600030101010101" pitchFamily="2" charset="-122"/>
                <a:cs typeface="Arial"/>
                <a:sym typeface="Arial"/>
              </a:rPr>
              <a:t>知识框架</a:t>
            </a:r>
          </a:p>
        </p:txBody>
      </p:sp>
      <p:sp>
        <p:nvSpPr>
          <p:cNvPr id="7" name="TextBox 63"/>
          <p:cNvSpPr txBox="1"/>
          <p:nvPr/>
        </p:nvSpPr>
        <p:spPr>
          <a:xfrm>
            <a:off x="184309" y="1567815"/>
            <a:ext cx="360998" cy="2007394"/>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构成物质的微粒</a:t>
            </a:r>
          </a:p>
        </p:txBody>
      </p:sp>
      <p:sp>
        <p:nvSpPr>
          <p:cNvPr id="22" name="TextBox 63"/>
          <p:cNvSpPr txBox="1"/>
          <p:nvPr/>
        </p:nvSpPr>
        <p:spPr>
          <a:xfrm>
            <a:off x="1439704" y="692944"/>
            <a:ext cx="616744"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分子</a:t>
            </a:r>
          </a:p>
        </p:txBody>
      </p:sp>
      <p:sp>
        <p:nvSpPr>
          <p:cNvPr id="25" name="TextBox 63"/>
          <p:cNvSpPr txBox="1"/>
          <p:nvPr/>
        </p:nvSpPr>
        <p:spPr>
          <a:xfrm>
            <a:off x="1472565" y="2395062"/>
            <a:ext cx="616744"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原子</a:t>
            </a:r>
          </a:p>
        </p:txBody>
      </p:sp>
      <p:sp>
        <p:nvSpPr>
          <p:cNvPr id="5" name="TextBox 63"/>
          <p:cNvSpPr txBox="1"/>
          <p:nvPr/>
        </p:nvSpPr>
        <p:spPr>
          <a:xfrm>
            <a:off x="1485424" y="4089083"/>
            <a:ext cx="616744"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离子</a:t>
            </a:r>
          </a:p>
        </p:txBody>
      </p:sp>
      <p:cxnSp>
        <p:nvCxnSpPr>
          <p:cNvPr id="8" name="直接箭头连接符 7"/>
          <p:cNvCxnSpPr/>
          <p:nvPr/>
        </p:nvCxnSpPr>
        <p:spPr>
          <a:xfrm flipH="1" flipV="1">
            <a:off x="1702594" y="1042512"/>
            <a:ext cx="15716" cy="1349216"/>
          </a:xfrm>
          <a:prstGeom prst="straightConnector1">
            <a:avLst/>
          </a:prstGeom>
          <a:ln w="28575" cmpd="sng">
            <a:solidFill>
              <a:schemeClr val="accent1">
                <a:shade val="50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a:stCxn id="25" idx="2"/>
          </p:cNvCxnSpPr>
          <p:nvPr/>
        </p:nvCxnSpPr>
        <p:spPr>
          <a:xfrm flipH="1">
            <a:off x="1778317" y="2740343"/>
            <a:ext cx="2858" cy="1350169"/>
          </a:xfrm>
          <a:prstGeom prst="straightConnector1">
            <a:avLst/>
          </a:prstGeom>
          <a:ln w="28575" cmpd="sng">
            <a:solidFill>
              <a:schemeClr val="accent1">
                <a:shade val="50000"/>
              </a:schemeClr>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flipV="1">
            <a:off x="1693545" y="2726531"/>
            <a:ext cx="6668" cy="1325880"/>
          </a:xfrm>
          <a:prstGeom prst="straightConnector1">
            <a:avLst/>
          </a:prstGeom>
          <a:ln w="28575" cmpd="sng">
            <a:solidFill>
              <a:schemeClr val="accent1">
                <a:shade val="50000"/>
              </a:schemeClr>
            </a:solidFill>
            <a:prstDash val="solid"/>
            <a:tailEnd type="arrow"/>
          </a:ln>
        </p:spPr>
        <p:style>
          <a:lnRef idx="1">
            <a:schemeClr val="accent1"/>
          </a:lnRef>
          <a:fillRef idx="0">
            <a:schemeClr val="accent1"/>
          </a:fillRef>
          <a:effectRef idx="0">
            <a:schemeClr val="accent1"/>
          </a:effectRef>
          <a:fontRef idx="minor">
            <a:schemeClr val="tx1"/>
          </a:fontRef>
        </p:style>
      </p:cxnSp>
      <p:grpSp>
        <p:nvGrpSpPr>
          <p:cNvPr id="16" name="组合 15"/>
          <p:cNvGrpSpPr/>
          <p:nvPr/>
        </p:nvGrpSpPr>
        <p:grpSpPr>
          <a:xfrm>
            <a:off x="530602" y="937260"/>
            <a:ext cx="941963" cy="3313748"/>
            <a:chOff x="1716" y="2149"/>
            <a:chExt cx="1999" cy="6281"/>
          </a:xfrm>
        </p:grpSpPr>
        <p:cxnSp>
          <p:nvCxnSpPr>
            <p:cNvPr id="11" name="直接连接符 10"/>
            <p:cNvCxnSpPr/>
            <p:nvPr/>
          </p:nvCxnSpPr>
          <p:spPr>
            <a:xfrm flipV="1">
              <a:off x="1716" y="5287"/>
              <a:ext cx="1999" cy="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2601" y="2149"/>
              <a:ext cx="60" cy="6281"/>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V="1">
              <a:off x="2641" y="8367"/>
              <a:ext cx="1074" cy="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V="1">
              <a:off x="2641" y="2149"/>
              <a:ext cx="1074" cy="2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7" name="组合 16"/>
          <p:cNvGrpSpPr/>
          <p:nvPr/>
        </p:nvGrpSpPr>
        <p:grpSpPr>
          <a:xfrm>
            <a:off x="2088356" y="1806893"/>
            <a:ext cx="851535" cy="1569720"/>
            <a:chOff x="3169" y="2968"/>
            <a:chExt cx="2329" cy="6281"/>
          </a:xfrm>
        </p:grpSpPr>
        <p:cxnSp>
          <p:nvCxnSpPr>
            <p:cNvPr id="19" name="直接连接符 18"/>
            <p:cNvCxnSpPr/>
            <p:nvPr/>
          </p:nvCxnSpPr>
          <p:spPr>
            <a:xfrm flipV="1">
              <a:off x="3169" y="6036"/>
              <a:ext cx="2329" cy="4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4204" y="2968"/>
              <a:ext cx="60" cy="6281"/>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V="1">
              <a:off x="4244" y="9186"/>
              <a:ext cx="1074" cy="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V="1">
              <a:off x="4244" y="2968"/>
              <a:ext cx="1074" cy="20"/>
            </a:xfrm>
            <a:prstGeom prst="line">
              <a:avLst/>
            </a:prstGeom>
          </p:spPr>
          <p:style>
            <a:lnRef idx="1">
              <a:schemeClr val="accent1"/>
            </a:lnRef>
            <a:fillRef idx="0">
              <a:schemeClr val="accent1"/>
            </a:fillRef>
            <a:effectRef idx="0">
              <a:schemeClr val="accent1"/>
            </a:effectRef>
            <a:fontRef idx="minor">
              <a:schemeClr val="tx1"/>
            </a:fontRef>
          </p:style>
        </p:cxnSp>
      </p:grpSp>
      <p:sp>
        <p:nvSpPr>
          <p:cNvPr id="91173" name="Text Box 37"/>
          <p:cNvSpPr txBox="1"/>
          <p:nvPr/>
        </p:nvSpPr>
        <p:spPr>
          <a:xfrm>
            <a:off x="2691765" y="484822"/>
            <a:ext cx="2760345" cy="761048"/>
          </a:xfrm>
          <a:prstGeom prst="rect">
            <a:avLst/>
          </a:prstGeom>
          <a:solidFill>
            <a:schemeClr val="accent6">
              <a:lumMod val="20000"/>
              <a:lumOff val="80000"/>
            </a:schemeClr>
          </a:solidFill>
          <a:ln w="28575" cmpd="sng">
            <a:noFill/>
            <a:prstDash val="sysDot"/>
          </a:ln>
        </p:spPr>
        <p:txBody>
          <a:bodyPr wrap="square" lIns="68580" tIns="34290" rIns="68580" bIns="34290">
            <a:spAutoFit/>
          </a:bodyPr>
          <a:lstStyle/>
          <a:p>
            <a:pPr>
              <a:lnSpc>
                <a:spcPct val="150000"/>
              </a:lnSpc>
            </a:pPr>
            <a:r>
              <a:rPr lang="zh-CN" altLang="en-US" sz="1500">
                <a:latin typeface="宋体" panose="02010600030101010101" pitchFamily="2" charset="-122"/>
                <a:ea typeface="宋体" panose="02010600030101010101" pitchFamily="2" charset="-122"/>
                <a:cs typeface="宋体" panose="02010600030101010101" pitchFamily="2" charset="-122"/>
              </a:rPr>
              <a:t>保持物质</a:t>
            </a:r>
            <a:r>
              <a:rPr lang="zh-CN" altLang="en-US" sz="1500" b="1">
                <a:solidFill>
                  <a:srgbClr val="FF0000"/>
                </a:solidFill>
                <a:latin typeface="宋体" panose="02010600030101010101" pitchFamily="2" charset="-122"/>
                <a:ea typeface="宋体" panose="02010600030101010101" pitchFamily="2" charset="-122"/>
                <a:cs typeface="宋体" panose="02010600030101010101" pitchFamily="2" charset="-122"/>
              </a:rPr>
              <a:t>化学性质</a:t>
            </a:r>
            <a:r>
              <a:rPr lang="zh-CN" altLang="en-US" sz="1500">
                <a:latin typeface="宋体" panose="02010600030101010101" pitchFamily="2" charset="-122"/>
                <a:ea typeface="宋体" panose="02010600030101010101" pitchFamily="2" charset="-122"/>
                <a:cs typeface="宋体" panose="02010600030101010101" pitchFamily="2" charset="-122"/>
              </a:rPr>
              <a:t>的最小粒子，在</a:t>
            </a:r>
            <a:r>
              <a:rPr lang="zh-CN" altLang="en-US" sz="1500">
                <a:latin typeface="宋体" panose="02010600030101010101" pitchFamily="2" charset="-122"/>
                <a:ea typeface="宋体" panose="02010600030101010101" pitchFamily="2" charset="-122"/>
                <a:sym typeface="+mn-ea"/>
              </a:rPr>
              <a:t>化学变化中分子可以再分。</a:t>
            </a:r>
            <a:r>
              <a:rPr lang="zh-CN" altLang="en-US" sz="1500">
                <a:latin typeface="宋体" panose="02010600030101010101" pitchFamily="2" charset="-122"/>
                <a:ea typeface="宋体" panose="02010600030101010101" pitchFamily="2" charset="-122"/>
                <a:cs typeface="宋体" panose="02010600030101010101" pitchFamily="2" charset="-122"/>
              </a:rPr>
              <a:t> </a:t>
            </a:r>
          </a:p>
        </p:txBody>
      </p:sp>
      <p:cxnSp>
        <p:nvCxnSpPr>
          <p:cNvPr id="26" name="直接连接符 25"/>
          <p:cNvCxnSpPr>
            <a:stCxn id="22" idx="3"/>
            <a:endCxn id="91173" idx="1"/>
          </p:cNvCxnSpPr>
          <p:nvPr/>
        </p:nvCxnSpPr>
        <p:spPr>
          <a:xfrm flipV="1">
            <a:off x="2056447" y="865347"/>
            <a:ext cx="635318" cy="476"/>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Box 63"/>
          <p:cNvSpPr txBox="1"/>
          <p:nvPr/>
        </p:nvSpPr>
        <p:spPr>
          <a:xfrm>
            <a:off x="2874169" y="1657350"/>
            <a:ext cx="616744"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结构</a:t>
            </a:r>
          </a:p>
        </p:txBody>
      </p:sp>
      <p:sp>
        <p:nvSpPr>
          <p:cNvPr id="28" name="TextBox 63"/>
          <p:cNvSpPr txBox="1"/>
          <p:nvPr/>
        </p:nvSpPr>
        <p:spPr>
          <a:xfrm>
            <a:off x="3977164" y="1460659"/>
            <a:ext cx="853440"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原子核</a:t>
            </a:r>
          </a:p>
        </p:txBody>
      </p:sp>
      <p:sp>
        <p:nvSpPr>
          <p:cNvPr id="29" name="TextBox 63"/>
          <p:cNvSpPr txBox="1"/>
          <p:nvPr/>
        </p:nvSpPr>
        <p:spPr>
          <a:xfrm>
            <a:off x="3977164" y="1906905"/>
            <a:ext cx="1116330"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核外电子</a:t>
            </a:r>
          </a:p>
        </p:txBody>
      </p:sp>
      <p:sp>
        <p:nvSpPr>
          <p:cNvPr id="30" name="TextBox 63"/>
          <p:cNvSpPr txBox="1"/>
          <p:nvPr/>
        </p:nvSpPr>
        <p:spPr>
          <a:xfrm>
            <a:off x="5325904" y="1312069"/>
            <a:ext cx="616744"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质子</a:t>
            </a:r>
          </a:p>
        </p:txBody>
      </p:sp>
      <p:sp>
        <p:nvSpPr>
          <p:cNvPr id="31" name="TextBox 63"/>
          <p:cNvSpPr txBox="1"/>
          <p:nvPr/>
        </p:nvSpPr>
        <p:spPr>
          <a:xfrm>
            <a:off x="5325904" y="1657350"/>
            <a:ext cx="616744"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中子</a:t>
            </a:r>
          </a:p>
        </p:txBody>
      </p:sp>
      <p:grpSp>
        <p:nvGrpSpPr>
          <p:cNvPr id="39" name="组合 38"/>
          <p:cNvGrpSpPr/>
          <p:nvPr/>
        </p:nvGrpSpPr>
        <p:grpSpPr>
          <a:xfrm>
            <a:off x="3490913" y="1601153"/>
            <a:ext cx="486251" cy="456724"/>
            <a:chOff x="7932" y="3600"/>
            <a:chExt cx="1021" cy="959"/>
          </a:xfrm>
        </p:grpSpPr>
        <p:cxnSp>
          <p:nvCxnSpPr>
            <p:cNvPr id="32" name="直接连接符 31"/>
            <p:cNvCxnSpPr/>
            <p:nvPr/>
          </p:nvCxnSpPr>
          <p:spPr>
            <a:xfrm flipH="1">
              <a:off x="8465" y="3600"/>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H="1">
              <a:off x="8465" y="4552"/>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flipH="1">
              <a:off x="8465" y="3620"/>
              <a:ext cx="19" cy="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flipH="1" flipV="1">
              <a:off x="7932" y="4028"/>
              <a:ext cx="552" cy="4"/>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40" name="组合 39"/>
          <p:cNvGrpSpPr/>
          <p:nvPr/>
        </p:nvGrpSpPr>
        <p:grpSpPr>
          <a:xfrm>
            <a:off x="4830604" y="1433513"/>
            <a:ext cx="486251" cy="450056"/>
            <a:chOff x="7932" y="3613"/>
            <a:chExt cx="1021" cy="945"/>
          </a:xfrm>
        </p:grpSpPr>
        <p:cxnSp>
          <p:nvCxnSpPr>
            <p:cNvPr id="41" name="直接连接符 40"/>
            <p:cNvCxnSpPr/>
            <p:nvPr/>
          </p:nvCxnSpPr>
          <p:spPr>
            <a:xfrm flipH="1">
              <a:off x="8465" y="3613"/>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flipH="1">
              <a:off x="8465" y="4552"/>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flipH="1">
              <a:off x="8465" y="3620"/>
              <a:ext cx="19" cy="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flipH="1" flipV="1">
              <a:off x="7932" y="3982"/>
              <a:ext cx="552" cy="4"/>
            </a:xfrm>
            <a:prstGeom prst="line">
              <a:avLst/>
            </a:prstGeom>
          </p:spPr>
          <p:style>
            <a:lnRef idx="1">
              <a:schemeClr val="accent1"/>
            </a:lnRef>
            <a:fillRef idx="0">
              <a:schemeClr val="accent1"/>
            </a:fillRef>
            <a:effectRef idx="0">
              <a:schemeClr val="accent1"/>
            </a:effectRef>
            <a:fontRef idx="minor">
              <a:schemeClr val="tx1"/>
            </a:fontRef>
          </p:style>
        </p:cxnSp>
      </p:grpSp>
      <p:sp>
        <p:nvSpPr>
          <p:cNvPr id="46" name="TextBox 63"/>
          <p:cNvSpPr txBox="1"/>
          <p:nvPr/>
        </p:nvSpPr>
        <p:spPr>
          <a:xfrm>
            <a:off x="2939891" y="2437924"/>
            <a:ext cx="1293019" cy="299085"/>
          </a:xfrm>
          <a:prstGeom prst="rect">
            <a:avLst/>
          </a:prstGeom>
          <a:solidFill>
            <a:schemeClr val="accent4">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核外电子排布</a:t>
            </a:r>
          </a:p>
        </p:txBody>
      </p:sp>
      <p:grpSp>
        <p:nvGrpSpPr>
          <p:cNvPr id="55" name="组合 54"/>
          <p:cNvGrpSpPr/>
          <p:nvPr/>
        </p:nvGrpSpPr>
        <p:grpSpPr>
          <a:xfrm>
            <a:off x="4215766" y="2391728"/>
            <a:ext cx="486251" cy="450056"/>
            <a:chOff x="7932" y="3613"/>
            <a:chExt cx="1021" cy="945"/>
          </a:xfrm>
        </p:grpSpPr>
        <p:cxnSp>
          <p:nvCxnSpPr>
            <p:cNvPr id="57" name="直接连接符 56"/>
            <p:cNvCxnSpPr/>
            <p:nvPr/>
          </p:nvCxnSpPr>
          <p:spPr>
            <a:xfrm flipH="1">
              <a:off x="8465" y="3613"/>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flipH="1">
              <a:off x="8465" y="4552"/>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flipH="1">
              <a:off x="8465" y="3620"/>
              <a:ext cx="19" cy="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flipH="1" flipV="1">
              <a:off x="7932" y="3982"/>
              <a:ext cx="552" cy="4"/>
            </a:xfrm>
            <a:prstGeom prst="line">
              <a:avLst/>
            </a:prstGeom>
          </p:spPr>
          <p:style>
            <a:lnRef idx="1">
              <a:schemeClr val="accent1"/>
            </a:lnRef>
            <a:fillRef idx="0">
              <a:schemeClr val="accent1"/>
            </a:fillRef>
            <a:effectRef idx="0">
              <a:schemeClr val="accent1"/>
            </a:effectRef>
            <a:fontRef idx="minor">
              <a:schemeClr val="tx1"/>
            </a:fontRef>
          </p:style>
        </p:cxnSp>
      </p:grpSp>
      <p:sp>
        <p:nvSpPr>
          <p:cNvPr id="72" name="TextBox 63"/>
          <p:cNvSpPr txBox="1"/>
          <p:nvPr/>
        </p:nvSpPr>
        <p:spPr>
          <a:xfrm>
            <a:off x="4709160" y="2285524"/>
            <a:ext cx="909638" cy="299085"/>
          </a:xfrm>
          <a:prstGeom prst="rect">
            <a:avLst/>
          </a:prstGeom>
          <a:solidFill>
            <a:schemeClr val="accent4">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排布规律</a:t>
            </a:r>
          </a:p>
        </p:txBody>
      </p:sp>
      <p:sp>
        <p:nvSpPr>
          <p:cNvPr id="73" name="TextBox 63"/>
          <p:cNvSpPr txBox="1"/>
          <p:nvPr/>
        </p:nvSpPr>
        <p:spPr>
          <a:xfrm>
            <a:off x="4709160" y="2630805"/>
            <a:ext cx="1498283" cy="299085"/>
          </a:xfrm>
          <a:prstGeom prst="rect">
            <a:avLst/>
          </a:prstGeom>
          <a:solidFill>
            <a:schemeClr val="accent4">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原子结构示意图</a:t>
            </a:r>
          </a:p>
        </p:txBody>
      </p:sp>
      <p:pic>
        <p:nvPicPr>
          <p:cNvPr id="8194" name="图片 8193" descr="jiegoutu"/>
          <p:cNvPicPr>
            <a:picLocks noChangeAspect="1"/>
          </p:cNvPicPr>
          <p:nvPr/>
        </p:nvPicPr>
        <p:blipFill>
          <a:blip r:embed="rId2"/>
          <a:stretch>
            <a:fillRect/>
          </a:stretch>
        </p:blipFill>
        <p:spPr>
          <a:xfrm>
            <a:off x="6336506" y="2535556"/>
            <a:ext cx="875348" cy="610076"/>
          </a:xfrm>
          <a:prstGeom prst="rect">
            <a:avLst/>
          </a:prstGeom>
          <a:noFill/>
          <a:ln w="9525">
            <a:noFill/>
          </a:ln>
        </p:spPr>
      </p:pic>
      <p:sp>
        <p:nvSpPr>
          <p:cNvPr id="74" name="TextBox 63"/>
          <p:cNvSpPr txBox="1"/>
          <p:nvPr/>
        </p:nvSpPr>
        <p:spPr>
          <a:xfrm>
            <a:off x="2874169" y="3206115"/>
            <a:ext cx="1293019"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相对原子质量</a:t>
            </a:r>
          </a:p>
        </p:txBody>
      </p:sp>
      <p:sp>
        <p:nvSpPr>
          <p:cNvPr id="83" name="TextBox 63"/>
          <p:cNvSpPr txBox="1"/>
          <p:nvPr/>
        </p:nvSpPr>
        <p:spPr>
          <a:xfrm>
            <a:off x="4738212" y="3054668"/>
            <a:ext cx="588169"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定义</a:t>
            </a:r>
          </a:p>
        </p:txBody>
      </p:sp>
      <p:sp>
        <p:nvSpPr>
          <p:cNvPr id="84" name="TextBox 63"/>
          <p:cNvSpPr txBox="1"/>
          <p:nvPr/>
        </p:nvSpPr>
        <p:spPr>
          <a:xfrm>
            <a:off x="4723448" y="3434239"/>
            <a:ext cx="575786"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公式</a:t>
            </a:r>
          </a:p>
        </p:txBody>
      </p:sp>
      <p:grpSp>
        <p:nvGrpSpPr>
          <p:cNvPr id="85" name="组合 84"/>
          <p:cNvGrpSpPr/>
          <p:nvPr/>
        </p:nvGrpSpPr>
        <p:grpSpPr>
          <a:xfrm>
            <a:off x="4170045" y="3202782"/>
            <a:ext cx="553403" cy="372904"/>
            <a:chOff x="7932" y="3613"/>
            <a:chExt cx="1021" cy="945"/>
          </a:xfrm>
        </p:grpSpPr>
        <p:cxnSp>
          <p:nvCxnSpPr>
            <p:cNvPr id="86" name="直接连接符 85"/>
            <p:cNvCxnSpPr/>
            <p:nvPr/>
          </p:nvCxnSpPr>
          <p:spPr>
            <a:xfrm flipH="1">
              <a:off x="8465" y="3613"/>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直接连接符 86"/>
            <p:cNvCxnSpPr/>
            <p:nvPr/>
          </p:nvCxnSpPr>
          <p:spPr>
            <a:xfrm flipH="1">
              <a:off x="8465" y="4552"/>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直接连接符 87"/>
            <p:cNvCxnSpPr/>
            <p:nvPr/>
          </p:nvCxnSpPr>
          <p:spPr>
            <a:xfrm flipH="1">
              <a:off x="8465" y="3620"/>
              <a:ext cx="19" cy="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flipH="1" flipV="1">
              <a:off x="7932" y="3982"/>
              <a:ext cx="552" cy="4"/>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90" name="组合 89"/>
          <p:cNvGrpSpPr/>
          <p:nvPr/>
        </p:nvGrpSpPr>
        <p:grpSpPr>
          <a:xfrm>
            <a:off x="2102167" y="3793331"/>
            <a:ext cx="776288" cy="936308"/>
            <a:chOff x="3169" y="2968"/>
            <a:chExt cx="2329" cy="6281"/>
          </a:xfrm>
        </p:grpSpPr>
        <p:cxnSp>
          <p:nvCxnSpPr>
            <p:cNvPr id="91" name="直接连接符 90"/>
            <p:cNvCxnSpPr/>
            <p:nvPr/>
          </p:nvCxnSpPr>
          <p:spPr>
            <a:xfrm flipV="1">
              <a:off x="3169" y="6036"/>
              <a:ext cx="2329" cy="44"/>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直接连接符 91"/>
            <p:cNvCxnSpPr/>
            <p:nvPr/>
          </p:nvCxnSpPr>
          <p:spPr>
            <a:xfrm>
              <a:off x="4204" y="2968"/>
              <a:ext cx="60" cy="6281"/>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直接连接符 92"/>
            <p:cNvCxnSpPr/>
            <p:nvPr/>
          </p:nvCxnSpPr>
          <p:spPr>
            <a:xfrm flipV="1">
              <a:off x="4244" y="9186"/>
              <a:ext cx="1074" cy="20"/>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直接连接符 93"/>
            <p:cNvCxnSpPr/>
            <p:nvPr/>
          </p:nvCxnSpPr>
          <p:spPr>
            <a:xfrm flipV="1">
              <a:off x="4244" y="2968"/>
              <a:ext cx="1074" cy="20"/>
            </a:xfrm>
            <a:prstGeom prst="line">
              <a:avLst/>
            </a:prstGeom>
          </p:spPr>
          <p:style>
            <a:lnRef idx="1">
              <a:schemeClr val="accent1"/>
            </a:lnRef>
            <a:fillRef idx="0">
              <a:schemeClr val="accent1"/>
            </a:fillRef>
            <a:effectRef idx="0">
              <a:schemeClr val="accent1"/>
            </a:effectRef>
            <a:fontRef idx="minor">
              <a:schemeClr val="tx1"/>
            </a:fontRef>
          </p:style>
        </p:cxnSp>
      </p:grpSp>
      <p:sp>
        <p:nvSpPr>
          <p:cNvPr id="95" name="TextBox 63"/>
          <p:cNvSpPr txBox="1"/>
          <p:nvPr/>
        </p:nvSpPr>
        <p:spPr>
          <a:xfrm>
            <a:off x="2818448" y="3645218"/>
            <a:ext cx="1158716" cy="299085"/>
          </a:xfrm>
          <a:prstGeom prst="rect">
            <a:avLst/>
          </a:prstGeom>
          <a:solidFill>
            <a:schemeClr val="accent4">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什么是离子</a:t>
            </a:r>
          </a:p>
        </p:txBody>
      </p:sp>
      <p:sp>
        <p:nvSpPr>
          <p:cNvPr id="96" name="TextBox 63"/>
          <p:cNvSpPr txBox="1"/>
          <p:nvPr/>
        </p:nvSpPr>
        <p:spPr>
          <a:xfrm>
            <a:off x="2818448" y="4078605"/>
            <a:ext cx="616744" cy="299085"/>
          </a:xfrm>
          <a:prstGeom prst="rect">
            <a:avLst/>
          </a:prstGeom>
          <a:solidFill>
            <a:schemeClr val="accent4">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分类</a:t>
            </a:r>
          </a:p>
        </p:txBody>
      </p:sp>
      <p:sp>
        <p:nvSpPr>
          <p:cNvPr id="97" name="TextBox 63"/>
          <p:cNvSpPr txBox="1"/>
          <p:nvPr/>
        </p:nvSpPr>
        <p:spPr>
          <a:xfrm>
            <a:off x="2818448" y="4572000"/>
            <a:ext cx="926306" cy="299085"/>
          </a:xfrm>
          <a:prstGeom prst="rect">
            <a:avLst/>
          </a:prstGeom>
          <a:solidFill>
            <a:schemeClr val="accent4">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形成过程</a:t>
            </a:r>
          </a:p>
        </p:txBody>
      </p:sp>
      <p:pic>
        <p:nvPicPr>
          <p:cNvPr id="98" name="图片 97" descr="QQ截图20200729090414"/>
          <p:cNvPicPr>
            <a:picLocks noChangeAspect="1"/>
          </p:cNvPicPr>
          <p:nvPr/>
        </p:nvPicPr>
        <p:blipFill>
          <a:blip r:embed="rId3"/>
          <a:stretch>
            <a:fillRect/>
          </a:stretch>
        </p:blipFill>
        <p:spPr>
          <a:xfrm>
            <a:off x="4170045" y="3793331"/>
            <a:ext cx="2533174" cy="1323023"/>
          </a:xfrm>
          <a:prstGeom prst="rect">
            <a:avLst/>
          </a:prstGeom>
        </p:spPr>
      </p:pic>
      <p:sp>
        <p:nvSpPr>
          <p:cNvPr id="99" name="左大括号 98"/>
          <p:cNvSpPr/>
          <p:nvPr/>
        </p:nvSpPr>
        <p:spPr>
          <a:xfrm flipH="1">
            <a:off x="7373779" y="527685"/>
            <a:ext cx="95250" cy="4343400"/>
          </a:xfrm>
          <a:prstGeom prst="leftBrace">
            <a:avLst/>
          </a:prstGeom>
          <a:ln w="12700" cmpd="sng">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defRPr/>
            </a:pPr>
            <a:endParaRPr lang="zh-CN" altLang="en-US" sz="1500">
              <a:latin typeface="宋体" panose="02010600030101010101" pitchFamily="2" charset="-122"/>
              <a:ea typeface="宋体" pitchFamily="2" charset="-122"/>
            </a:endParaRPr>
          </a:p>
        </p:txBody>
      </p:sp>
      <p:sp>
        <p:nvSpPr>
          <p:cNvPr id="91169" name="Text Box 33"/>
          <p:cNvSpPr txBox="1"/>
          <p:nvPr/>
        </p:nvSpPr>
        <p:spPr>
          <a:xfrm>
            <a:off x="7543801" y="1657350"/>
            <a:ext cx="1495901" cy="2145983"/>
          </a:xfrm>
          <a:prstGeom prst="rect">
            <a:avLst/>
          </a:prstGeom>
          <a:solidFill>
            <a:schemeClr val="bg1">
              <a:lumMod val="95000"/>
            </a:schemeClr>
          </a:solidFill>
          <a:ln w="28575" cmpd="sng">
            <a:solidFill>
              <a:schemeClr val="accent1">
                <a:shade val="50000"/>
              </a:schemeClr>
            </a:solidFill>
            <a:prstDash val="sysDash"/>
          </a:ln>
        </p:spPr>
        <p:txBody>
          <a:bodyPr wrap="square" lIns="68580" tIns="34290" rIns="68580" bIns="34290">
            <a:spAutoFit/>
          </a:bodyPr>
          <a:lstStyle/>
          <a:p>
            <a:pPr fontAlgn="auto">
              <a:lnSpc>
                <a:spcPct val="150000"/>
              </a:lnSpc>
              <a:spcBef>
                <a:spcPct val="0"/>
              </a:spcBef>
            </a:pPr>
            <a:r>
              <a:rPr lang="zh-CN" altLang="en-US" sz="1500" b="1">
                <a:latin typeface="宋体" panose="02010600030101010101" pitchFamily="2" charset="-122"/>
                <a:ea typeface="宋体" panose="02010600030101010101" pitchFamily="2" charset="-122"/>
                <a:cs typeface="宋体" panose="02010600030101010101" pitchFamily="2" charset="-122"/>
              </a:rPr>
              <a:t>基本性质：</a:t>
            </a:r>
          </a:p>
          <a:p>
            <a:pPr fontAlgn="auto">
              <a:lnSpc>
                <a:spcPct val="150000"/>
              </a:lnSpc>
              <a:spcBef>
                <a:spcPct val="0"/>
              </a:spcBef>
            </a:pPr>
            <a:r>
              <a:rPr lang="zh-CN" altLang="en-US" sz="1500">
                <a:latin typeface="宋体" panose="02010600030101010101" pitchFamily="2" charset="-122"/>
                <a:ea typeface="宋体" panose="02010600030101010101" pitchFamily="2" charset="-122"/>
                <a:cs typeface="宋体" panose="02010600030101010101" pitchFamily="2" charset="-122"/>
              </a:rPr>
              <a:t>①体积和质量都很小；</a:t>
            </a:r>
          </a:p>
          <a:p>
            <a:pPr fontAlgn="auto">
              <a:lnSpc>
                <a:spcPct val="150000"/>
              </a:lnSpc>
              <a:spcBef>
                <a:spcPct val="0"/>
              </a:spcBef>
            </a:pPr>
            <a:r>
              <a:rPr lang="zh-CN" altLang="en-US" sz="1500">
                <a:latin typeface="宋体" panose="02010600030101010101" pitchFamily="2" charset="-122"/>
                <a:ea typeface="宋体" panose="02010600030101010101" pitchFamily="2" charset="-122"/>
                <a:cs typeface="宋体" panose="02010600030101010101" pitchFamily="2" charset="-122"/>
                <a:sym typeface="+mn-ea"/>
              </a:rPr>
              <a:t>②</a:t>
            </a:r>
            <a:r>
              <a:rPr lang="zh-CN" altLang="en-US" sz="1500">
                <a:latin typeface="宋体" panose="02010600030101010101" pitchFamily="2" charset="-122"/>
                <a:ea typeface="宋体" panose="02010600030101010101" pitchFamily="2" charset="-122"/>
                <a:cs typeface="宋体" panose="02010600030101010101" pitchFamily="2" charset="-122"/>
              </a:rPr>
              <a:t>不停地运动；</a:t>
            </a:r>
            <a:r>
              <a:rPr lang="zh-CN" altLang="en-US" sz="1500">
                <a:latin typeface="宋体" panose="02010600030101010101" pitchFamily="2" charset="-122"/>
                <a:ea typeface="宋体" panose="02010600030101010101" pitchFamily="2" charset="-122"/>
                <a:cs typeface="宋体" panose="02010600030101010101" pitchFamily="2" charset="-122"/>
                <a:sym typeface="+mn-ea"/>
              </a:rPr>
              <a:t>③</a:t>
            </a:r>
            <a:r>
              <a:rPr lang="zh-CN" altLang="en-US" sz="1500">
                <a:latin typeface="宋体" panose="02010600030101010101" pitchFamily="2" charset="-122"/>
                <a:ea typeface="宋体" panose="02010600030101010101" pitchFamily="2" charset="-122"/>
                <a:cs typeface="宋体" panose="02010600030101010101" pitchFamily="2" charset="-122"/>
              </a:rPr>
              <a:t>微粒之间有间隔 </a:t>
            </a:r>
          </a:p>
        </p:txBody>
      </p:sp>
      <p:sp>
        <p:nvSpPr>
          <p:cNvPr id="103" name="TextBox 63"/>
          <p:cNvSpPr txBox="1"/>
          <p:nvPr/>
        </p:nvSpPr>
        <p:spPr>
          <a:xfrm>
            <a:off x="1402080" y="1448277"/>
            <a:ext cx="283369" cy="530066"/>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结合</a:t>
            </a:r>
          </a:p>
        </p:txBody>
      </p:sp>
      <p:sp>
        <p:nvSpPr>
          <p:cNvPr id="104" name="TextBox 63"/>
          <p:cNvSpPr txBox="1"/>
          <p:nvPr/>
        </p:nvSpPr>
        <p:spPr>
          <a:xfrm>
            <a:off x="1356360" y="2859881"/>
            <a:ext cx="329089" cy="991553"/>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得失电子</a:t>
            </a:r>
          </a:p>
        </p:txBody>
      </p:sp>
      <p:cxnSp>
        <p:nvCxnSpPr>
          <p:cNvPr id="105" name="直接箭头连接符 104"/>
          <p:cNvCxnSpPr/>
          <p:nvPr/>
        </p:nvCxnSpPr>
        <p:spPr>
          <a:xfrm>
            <a:off x="1769269" y="1070610"/>
            <a:ext cx="28575" cy="1334453"/>
          </a:xfrm>
          <a:prstGeom prst="straightConnector1">
            <a:avLst/>
          </a:prstGeom>
          <a:ln w="28575" cmpd="sng">
            <a:solidFill>
              <a:schemeClr val="accent1">
                <a:shade val="50000"/>
              </a:schemeClr>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06" name="TextBox 63"/>
          <p:cNvSpPr txBox="1"/>
          <p:nvPr/>
        </p:nvSpPr>
        <p:spPr>
          <a:xfrm>
            <a:off x="1818799" y="1461136"/>
            <a:ext cx="283369" cy="530066"/>
          </a:xfrm>
          <a:prstGeom prst="rect">
            <a:avLst/>
          </a:prstGeom>
          <a:solidFill>
            <a:schemeClr val="bg1">
              <a:lumMod val="95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分解</a:t>
            </a:r>
          </a:p>
        </p:txBody>
      </p:sp>
      <p:sp>
        <p:nvSpPr>
          <p:cNvPr id="107" name="TextBox 63"/>
          <p:cNvSpPr txBox="1"/>
          <p:nvPr/>
        </p:nvSpPr>
        <p:spPr>
          <a:xfrm>
            <a:off x="1828800" y="2853690"/>
            <a:ext cx="329089" cy="991553"/>
          </a:xfrm>
          <a:prstGeom prst="rect">
            <a:avLst/>
          </a:prstGeom>
          <a:solidFill>
            <a:schemeClr val="bg2"/>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得失电子</a:t>
            </a:r>
          </a:p>
        </p:txBody>
      </p:sp>
    </p:spTree>
    <p:extLst>
      <p:ext uri="{BB962C8B-B14F-4D97-AF65-F5344CB8AC3E}">
        <p14:creationId xmlns:p14="http://schemas.microsoft.com/office/powerpoint/2010/main" val="18883135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wipe(down)">
                                      <p:cBhvr>
                                        <p:cTn id="20" dur="500"/>
                                        <p:tgtEl>
                                          <p:spTgt spid="25"/>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00"/>
                                        <p:tgtEl>
                                          <p:spTgt spid="5"/>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blinds(horizontal)">
                                      <p:cBhvr>
                                        <p:cTn id="28" dur="500"/>
                                        <p:tgtEl>
                                          <p:spTgt spid="26"/>
                                        </p:tgtEl>
                                      </p:cBhvr>
                                    </p:animEffect>
                                  </p:childTnLst>
                                </p:cTn>
                              </p:par>
                              <p:par>
                                <p:cTn id="29" presetID="1" presetClass="entr" presetSubtype="0" fill="hold" grpId="0" nodeType="withEffect">
                                  <p:stCondLst>
                                    <p:cond delay="0"/>
                                  </p:stCondLst>
                                  <p:childTnLst>
                                    <p:set>
                                      <p:cBhvr>
                                        <p:cTn id="30" dur="1" fill="hold">
                                          <p:stCondLst>
                                            <p:cond delay="0"/>
                                          </p:stCondLst>
                                        </p:cTn>
                                        <p:tgtEl>
                                          <p:spTgt spid="91173"/>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after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05"/>
                                        </p:tgtEl>
                                        <p:attrNameLst>
                                          <p:attrName>style.visibility</p:attrName>
                                        </p:attrNameLst>
                                      </p:cBhvr>
                                      <p:to>
                                        <p:strVal val="visible"/>
                                      </p:to>
                                    </p:set>
                                    <p:animEffect transition="in" filter="blinds(horizontal)">
                                      <p:cBhvr>
                                        <p:cTn id="35" dur="500"/>
                                        <p:tgtEl>
                                          <p:spTgt spid="105"/>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06"/>
                                        </p:tgtEl>
                                        <p:attrNameLst>
                                          <p:attrName>style.visibility</p:attrName>
                                        </p:attrNameLst>
                                      </p:cBhvr>
                                      <p:to>
                                        <p:strVal val="visible"/>
                                      </p:to>
                                    </p:set>
                                    <p:animEffect transition="in" filter="blinds(horizontal)">
                                      <p:cBhvr>
                                        <p:cTn id="38" dur="500"/>
                                        <p:tgtEl>
                                          <p:spTgt spid="106"/>
                                        </p:tgtEl>
                                      </p:cBhvr>
                                    </p:animEffect>
                                  </p:childTnLst>
                                </p:cTn>
                              </p:par>
                            </p:childTnLst>
                          </p:cTn>
                        </p:par>
                      </p:childTnLst>
                    </p:cTn>
                  </p:par>
                  <p:par>
                    <p:cTn id="39" fill="hold" nodeType="clickPar">
                      <p:stCondLst>
                        <p:cond delay="indefinite"/>
                      </p:stCondLst>
                      <p:childTnLst>
                        <p:par>
                          <p:cTn id="40" fill="hold" nodeType="afterGroup">
                            <p:stCondLst>
                              <p:cond delay="0"/>
                            </p:stCondLst>
                            <p:childTnLst>
                              <p:par>
                                <p:cTn id="41" presetID="3" presetClass="entr" presetSubtype="10"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blinds(horizontal)">
                                      <p:cBhvr>
                                        <p:cTn id="43" dur="500"/>
                                        <p:tgtEl>
                                          <p:spTgt spid="8"/>
                                        </p:tgtEl>
                                      </p:cBhvr>
                                    </p:animEffect>
                                  </p:childTnLst>
                                </p:cTn>
                              </p:par>
                            </p:childTnLst>
                          </p:cTn>
                        </p:par>
                        <p:par>
                          <p:cTn id="44" fill="hold" nodeType="afterGroup">
                            <p:stCondLst>
                              <p:cond delay="500"/>
                            </p:stCondLst>
                            <p:childTnLst>
                              <p:par>
                                <p:cTn id="45" presetID="22" presetClass="entr" presetSubtype="4" fill="hold" grpId="0" nodeType="afterEffect">
                                  <p:stCondLst>
                                    <p:cond delay="0"/>
                                  </p:stCondLst>
                                  <p:childTnLst>
                                    <p:set>
                                      <p:cBhvr>
                                        <p:cTn id="46" dur="1" fill="hold">
                                          <p:stCondLst>
                                            <p:cond delay="0"/>
                                          </p:stCondLst>
                                        </p:cTn>
                                        <p:tgtEl>
                                          <p:spTgt spid="103"/>
                                        </p:tgtEl>
                                        <p:attrNameLst>
                                          <p:attrName>style.visibility</p:attrName>
                                        </p:attrNameLst>
                                      </p:cBhvr>
                                      <p:to>
                                        <p:strVal val="visible"/>
                                      </p:to>
                                    </p:set>
                                    <p:animEffect transition="in" filter="wipe(down)">
                                      <p:cBhvr>
                                        <p:cTn id="47" dur="500"/>
                                        <p:tgtEl>
                                          <p:spTgt spid="103"/>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linds(horizontal)">
                                      <p:cBhvr>
                                        <p:cTn id="52" dur="500"/>
                                        <p:tgtEl>
                                          <p:spTgt spid="17"/>
                                        </p:tgtEl>
                                      </p:cBhvr>
                                    </p:animEffect>
                                  </p:childTnLst>
                                </p:cTn>
                              </p:par>
                            </p:childTnLst>
                          </p:cTn>
                        </p:par>
                      </p:childTnLst>
                    </p:cTn>
                  </p:par>
                  <p:par>
                    <p:cTn id="53" fill="hold" nodeType="clickPar">
                      <p:stCondLst>
                        <p:cond delay="indefinite"/>
                      </p:stCondLst>
                      <p:childTnLst>
                        <p:par>
                          <p:cTn id="54" fill="hold" nodeType="after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blinds(horizontal)">
                                      <p:cBhvr>
                                        <p:cTn id="57" dur="500"/>
                                        <p:tgtEl>
                                          <p:spTgt spid="27"/>
                                        </p:tgtEl>
                                      </p:cBhvr>
                                    </p:animEffect>
                                  </p:childTnLst>
                                </p:cTn>
                              </p:par>
                            </p:childTnLst>
                          </p:cTn>
                        </p:par>
                      </p:childTnLst>
                    </p:cTn>
                  </p:par>
                  <p:par>
                    <p:cTn id="58" fill="hold" nodeType="clickPar">
                      <p:stCondLst>
                        <p:cond delay="indefinite"/>
                      </p:stCondLst>
                      <p:childTnLst>
                        <p:par>
                          <p:cTn id="59" fill="hold" nodeType="after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blinds(horizontal)">
                                      <p:cBhvr>
                                        <p:cTn id="62" dur="500"/>
                                        <p:tgtEl>
                                          <p:spTgt spid="39"/>
                                        </p:tgtEl>
                                      </p:cBhvr>
                                    </p:animEffect>
                                  </p:childTnLst>
                                </p:cTn>
                              </p:par>
                              <p:par>
                                <p:cTn id="63" presetID="3" presetClass="entr" presetSubtype="10" fill="hold" grpId="0" nodeType="withEffect">
                                  <p:stCondLst>
                                    <p:cond delay="0"/>
                                  </p:stCondLst>
                                  <p:childTnLst>
                                    <p:set>
                                      <p:cBhvr>
                                        <p:cTn id="64" dur="1" fill="hold">
                                          <p:stCondLst>
                                            <p:cond delay="0"/>
                                          </p:stCondLst>
                                        </p:cTn>
                                        <p:tgtEl>
                                          <p:spTgt spid="28"/>
                                        </p:tgtEl>
                                        <p:attrNameLst>
                                          <p:attrName>style.visibility</p:attrName>
                                        </p:attrNameLst>
                                      </p:cBhvr>
                                      <p:to>
                                        <p:strVal val="visible"/>
                                      </p:to>
                                    </p:set>
                                    <p:animEffect transition="in" filter="blinds(horizontal)">
                                      <p:cBhvr>
                                        <p:cTn id="65" dur="500"/>
                                        <p:tgtEl>
                                          <p:spTgt spid="28"/>
                                        </p:tgtEl>
                                      </p:cBhvr>
                                    </p:animEffect>
                                  </p:childTnLst>
                                </p:cTn>
                              </p:par>
                              <p:par>
                                <p:cTn id="66" presetID="3" presetClass="entr" presetSubtype="10" fill="hold" grpId="0" nodeType="withEffect">
                                  <p:stCondLst>
                                    <p:cond delay="0"/>
                                  </p:stCondLst>
                                  <p:childTnLst>
                                    <p:set>
                                      <p:cBhvr>
                                        <p:cTn id="67" dur="1" fill="hold">
                                          <p:stCondLst>
                                            <p:cond delay="0"/>
                                          </p:stCondLst>
                                        </p:cTn>
                                        <p:tgtEl>
                                          <p:spTgt spid="29"/>
                                        </p:tgtEl>
                                        <p:attrNameLst>
                                          <p:attrName>style.visibility</p:attrName>
                                        </p:attrNameLst>
                                      </p:cBhvr>
                                      <p:to>
                                        <p:strVal val="visible"/>
                                      </p:to>
                                    </p:set>
                                    <p:animEffect transition="in" filter="blinds(horizontal)">
                                      <p:cBhvr>
                                        <p:cTn id="68" dur="500"/>
                                        <p:tgtEl>
                                          <p:spTgt spid="29"/>
                                        </p:tgtEl>
                                      </p:cBhvr>
                                    </p:animEffect>
                                  </p:childTnLst>
                                </p:cTn>
                              </p:par>
                            </p:childTnLst>
                          </p:cTn>
                        </p:par>
                      </p:childTnLst>
                    </p:cTn>
                  </p:par>
                  <p:par>
                    <p:cTn id="69" fill="hold" nodeType="clickPar">
                      <p:stCondLst>
                        <p:cond delay="indefinite"/>
                      </p:stCondLst>
                      <p:childTnLst>
                        <p:par>
                          <p:cTn id="70" fill="hold" nodeType="afterGroup">
                            <p:stCondLst>
                              <p:cond delay="0"/>
                            </p:stCondLst>
                            <p:childTnLst>
                              <p:par>
                                <p:cTn id="71" presetID="3" presetClass="entr" presetSubtype="10" fill="hold" nodeType="clickEffect">
                                  <p:stCondLst>
                                    <p:cond delay="0"/>
                                  </p:stCondLst>
                                  <p:childTnLst>
                                    <p:set>
                                      <p:cBhvr>
                                        <p:cTn id="72" dur="1" fill="hold">
                                          <p:stCondLst>
                                            <p:cond delay="0"/>
                                          </p:stCondLst>
                                        </p:cTn>
                                        <p:tgtEl>
                                          <p:spTgt spid="40"/>
                                        </p:tgtEl>
                                        <p:attrNameLst>
                                          <p:attrName>style.visibility</p:attrName>
                                        </p:attrNameLst>
                                      </p:cBhvr>
                                      <p:to>
                                        <p:strVal val="visible"/>
                                      </p:to>
                                    </p:set>
                                    <p:animEffect transition="in" filter="blinds(horizontal)">
                                      <p:cBhvr>
                                        <p:cTn id="73" dur="500"/>
                                        <p:tgtEl>
                                          <p:spTgt spid="40"/>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30"/>
                                        </p:tgtEl>
                                        <p:attrNameLst>
                                          <p:attrName>style.visibility</p:attrName>
                                        </p:attrNameLst>
                                      </p:cBhvr>
                                      <p:to>
                                        <p:strVal val="visible"/>
                                      </p:to>
                                    </p:set>
                                    <p:animEffect transition="in" filter="blinds(horizontal)">
                                      <p:cBhvr>
                                        <p:cTn id="76" dur="500"/>
                                        <p:tgtEl>
                                          <p:spTgt spid="30"/>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31"/>
                                        </p:tgtEl>
                                        <p:attrNameLst>
                                          <p:attrName>style.visibility</p:attrName>
                                        </p:attrNameLst>
                                      </p:cBhvr>
                                      <p:to>
                                        <p:strVal val="visible"/>
                                      </p:to>
                                    </p:set>
                                    <p:animEffect transition="in" filter="blinds(horizontal)">
                                      <p:cBhvr>
                                        <p:cTn id="79" dur="500"/>
                                        <p:tgtEl>
                                          <p:spTgt spid="31"/>
                                        </p:tgtEl>
                                      </p:cBhvr>
                                    </p:animEffect>
                                  </p:childTnLst>
                                </p:cTn>
                              </p:par>
                            </p:childTnLst>
                          </p:cTn>
                        </p:par>
                      </p:childTnLst>
                    </p:cTn>
                  </p:par>
                  <p:par>
                    <p:cTn id="80" fill="hold" nodeType="clickPar">
                      <p:stCondLst>
                        <p:cond delay="indefinite"/>
                      </p:stCondLst>
                      <p:childTnLst>
                        <p:par>
                          <p:cTn id="81" fill="hold" nodeType="afterGroup">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46"/>
                                        </p:tgtEl>
                                        <p:attrNameLst>
                                          <p:attrName>style.visibility</p:attrName>
                                        </p:attrNameLst>
                                      </p:cBhvr>
                                      <p:to>
                                        <p:strVal val="visible"/>
                                      </p:to>
                                    </p:set>
                                    <p:animEffect transition="in" filter="blinds(horizontal)">
                                      <p:cBhvr>
                                        <p:cTn id="84" dur="500"/>
                                        <p:tgtEl>
                                          <p:spTgt spid="46"/>
                                        </p:tgtEl>
                                      </p:cBhvr>
                                    </p:animEffect>
                                  </p:childTnLst>
                                </p:cTn>
                              </p:par>
                            </p:childTnLst>
                          </p:cTn>
                        </p:par>
                      </p:childTnLst>
                    </p:cTn>
                  </p:par>
                  <p:par>
                    <p:cTn id="85" fill="hold" nodeType="clickPar">
                      <p:stCondLst>
                        <p:cond delay="indefinite"/>
                      </p:stCondLst>
                      <p:childTnLst>
                        <p:par>
                          <p:cTn id="86" fill="hold" nodeType="afterGroup">
                            <p:stCondLst>
                              <p:cond delay="0"/>
                            </p:stCondLst>
                            <p:childTnLst>
                              <p:par>
                                <p:cTn id="87" presetID="3" presetClass="entr" presetSubtype="10" fill="hold" nodeType="clickEffect">
                                  <p:stCondLst>
                                    <p:cond delay="0"/>
                                  </p:stCondLst>
                                  <p:childTnLst>
                                    <p:set>
                                      <p:cBhvr>
                                        <p:cTn id="88" dur="1" fill="hold">
                                          <p:stCondLst>
                                            <p:cond delay="0"/>
                                          </p:stCondLst>
                                        </p:cTn>
                                        <p:tgtEl>
                                          <p:spTgt spid="55"/>
                                        </p:tgtEl>
                                        <p:attrNameLst>
                                          <p:attrName>style.visibility</p:attrName>
                                        </p:attrNameLst>
                                      </p:cBhvr>
                                      <p:to>
                                        <p:strVal val="visible"/>
                                      </p:to>
                                    </p:set>
                                    <p:animEffect transition="in" filter="blinds(horizontal)">
                                      <p:cBhvr>
                                        <p:cTn id="89" dur="500"/>
                                        <p:tgtEl>
                                          <p:spTgt spid="55"/>
                                        </p:tgtEl>
                                      </p:cBhvr>
                                    </p:animEffect>
                                  </p:childTnLst>
                                </p:cTn>
                              </p:par>
                              <p:par>
                                <p:cTn id="90" presetID="3" presetClass="entr" presetSubtype="10" fill="hold" grpId="0" nodeType="withEffect">
                                  <p:stCondLst>
                                    <p:cond delay="0"/>
                                  </p:stCondLst>
                                  <p:childTnLst>
                                    <p:set>
                                      <p:cBhvr>
                                        <p:cTn id="91" dur="1" fill="hold">
                                          <p:stCondLst>
                                            <p:cond delay="0"/>
                                          </p:stCondLst>
                                        </p:cTn>
                                        <p:tgtEl>
                                          <p:spTgt spid="72"/>
                                        </p:tgtEl>
                                        <p:attrNameLst>
                                          <p:attrName>style.visibility</p:attrName>
                                        </p:attrNameLst>
                                      </p:cBhvr>
                                      <p:to>
                                        <p:strVal val="visible"/>
                                      </p:to>
                                    </p:set>
                                    <p:animEffect transition="in" filter="blinds(horizontal)">
                                      <p:cBhvr>
                                        <p:cTn id="92" dur="500"/>
                                        <p:tgtEl>
                                          <p:spTgt spid="72"/>
                                        </p:tgtEl>
                                      </p:cBhvr>
                                    </p:animEffect>
                                  </p:childTnLst>
                                </p:cTn>
                              </p:par>
                              <p:par>
                                <p:cTn id="93" presetID="3" presetClass="entr" presetSubtype="10" fill="hold" grpId="0" nodeType="withEffect">
                                  <p:stCondLst>
                                    <p:cond delay="0"/>
                                  </p:stCondLst>
                                  <p:childTnLst>
                                    <p:set>
                                      <p:cBhvr>
                                        <p:cTn id="94" dur="1" fill="hold">
                                          <p:stCondLst>
                                            <p:cond delay="0"/>
                                          </p:stCondLst>
                                        </p:cTn>
                                        <p:tgtEl>
                                          <p:spTgt spid="73"/>
                                        </p:tgtEl>
                                        <p:attrNameLst>
                                          <p:attrName>style.visibility</p:attrName>
                                        </p:attrNameLst>
                                      </p:cBhvr>
                                      <p:to>
                                        <p:strVal val="visible"/>
                                      </p:to>
                                    </p:set>
                                    <p:animEffect transition="in" filter="blinds(horizontal)">
                                      <p:cBhvr>
                                        <p:cTn id="95" dur="500"/>
                                        <p:tgtEl>
                                          <p:spTgt spid="73"/>
                                        </p:tgtEl>
                                      </p:cBhvr>
                                    </p:animEffect>
                                  </p:childTnLst>
                                </p:cTn>
                              </p:par>
                            </p:childTnLst>
                          </p:cTn>
                        </p:par>
                      </p:childTnLst>
                    </p:cTn>
                  </p:par>
                  <p:par>
                    <p:cTn id="96" fill="hold" nodeType="clickPar">
                      <p:stCondLst>
                        <p:cond delay="indefinite"/>
                      </p:stCondLst>
                      <p:childTnLst>
                        <p:par>
                          <p:cTn id="97" fill="hold" nodeType="afterGroup">
                            <p:stCondLst>
                              <p:cond delay="0"/>
                            </p:stCondLst>
                            <p:childTnLst>
                              <p:par>
                                <p:cTn id="98" presetID="23" presetClass="entr" presetSubtype="16" fill="hold" nodeType="clickEffect">
                                  <p:stCondLst>
                                    <p:cond delay="0"/>
                                  </p:stCondLst>
                                  <p:childTnLst>
                                    <p:set>
                                      <p:cBhvr>
                                        <p:cTn id="99" dur="1" fill="hold">
                                          <p:stCondLst>
                                            <p:cond delay="0"/>
                                          </p:stCondLst>
                                        </p:cTn>
                                        <p:tgtEl>
                                          <p:spTgt spid="8194"/>
                                        </p:tgtEl>
                                        <p:attrNameLst>
                                          <p:attrName>style.visibility</p:attrName>
                                        </p:attrNameLst>
                                      </p:cBhvr>
                                      <p:to>
                                        <p:strVal val="visible"/>
                                      </p:to>
                                    </p:set>
                                    <p:anim calcmode="lin" valueType="num">
                                      <p:cBhvr>
                                        <p:cTn id="100" dur="1000" fill="hold"/>
                                        <p:tgtEl>
                                          <p:spTgt spid="8194"/>
                                        </p:tgtEl>
                                        <p:attrNameLst>
                                          <p:attrName>ppt_w</p:attrName>
                                        </p:attrNameLst>
                                      </p:cBhvr>
                                      <p:tavLst>
                                        <p:tav tm="0">
                                          <p:val>
                                            <p:fltVal val="0"/>
                                          </p:val>
                                        </p:tav>
                                        <p:tav tm="100000">
                                          <p:val>
                                            <p:strVal val="#ppt_w"/>
                                          </p:val>
                                        </p:tav>
                                      </p:tavLst>
                                    </p:anim>
                                    <p:anim calcmode="lin" valueType="num">
                                      <p:cBhvr>
                                        <p:cTn id="101" dur="1000" fill="hold"/>
                                        <p:tgtEl>
                                          <p:spTgt spid="8194"/>
                                        </p:tgtEl>
                                        <p:attrNameLst>
                                          <p:attrName>ppt_h</p:attrName>
                                        </p:attrNameLst>
                                      </p:cBhvr>
                                      <p:tavLst>
                                        <p:tav tm="0">
                                          <p:val>
                                            <p:fltVal val="0"/>
                                          </p:val>
                                        </p:tav>
                                        <p:tav tm="100000">
                                          <p:val>
                                            <p:strVal val="#ppt_h"/>
                                          </p:val>
                                        </p:tav>
                                      </p:tavLst>
                                    </p:anim>
                                  </p:childTnLst>
                                </p:cTn>
                              </p:par>
                            </p:childTnLst>
                          </p:cTn>
                        </p:par>
                      </p:childTnLst>
                    </p:cTn>
                  </p:par>
                  <p:par>
                    <p:cTn id="102" fill="hold" nodeType="clickPar">
                      <p:stCondLst>
                        <p:cond delay="indefinite"/>
                      </p:stCondLst>
                      <p:childTnLst>
                        <p:par>
                          <p:cTn id="103" fill="hold" nodeType="afterGroup">
                            <p:stCondLst>
                              <p:cond delay="0"/>
                            </p:stCondLst>
                            <p:childTnLst>
                              <p:par>
                                <p:cTn id="104" presetID="3" presetClass="entr" presetSubtype="10" fill="hold" grpId="0" nodeType="clickEffect">
                                  <p:stCondLst>
                                    <p:cond delay="0"/>
                                  </p:stCondLst>
                                  <p:childTnLst>
                                    <p:set>
                                      <p:cBhvr>
                                        <p:cTn id="105" dur="1" fill="hold">
                                          <p:stCondLst>
                                            <p:cond delay="0"/>
                                          </p:stCondLst>
                                        </p:cTn>
                                        <p:tgtEl>
                                          <p:spTgt spid="74"/>
                                        </p:tgtEl>
                                        <p:attrNameLst>
                                          <p:attrName>style.visibility</p:attrName>
                                        </p:attrNameLst>
                                      </p:cBhvr>
                                      <p:to>
                                        <p:strVal val="visible"/>
                                      </p:to>
                                    </p:set>
                                    <p:animEffect transition="in" filter="blinds(horizontal)">
                                      <p:cBhvr>
                                        <p:cTn id="106" dur="500"/>
                                        <p:tgtEl>
                                          <p:spTgt spid="74"/>
                                        </p:tgtEl>
                                      </p:cBhvr>
                                    </p:animEffect>
                                  </p:childTnLst>
                                </p:cTn>
                              </p:par>
                            </p:childTnLst>
                          </p:cTn>
                        </p:par>
                      </p:childTnLst>
                    </p:cTn>
                  </p:par>
                  <p:par>
                    <p:cTn id="107" fill="hold" nodeType="clickPar">
                      <p:stCondLst>
                        <p:cond delay="indefinite"/>
                      </p:stCondLst>
                      <p:childTnLst>
                        <p:par>
                          <p:cTn id="108" fill="hold" nodeType="afterGroup">
                            <p:stCondLst>
                              <p:cond delay="0"/>
                            </p:stCondLst>
                            <p:childTnLst>
                              <p:par>
                                <p:cTn id="109" presetID="3" presetClass="entr" presetSubtype="10" fill="hold" nodeType="clickEffect">
                                  <p:stCondLst>
                                    <p:cond delay="0"/>
                                  </p:stCondLst>
                                  <p:childTnLst>
                                    <p:set>
                                      <p:cBhvr>
                                        <p:cTn id="110" dur="1" fill="hold">
                                          <p:stCondLst>
                                            <p:cond delay="0"/>
                                          </p:stCondLst>
                                        </p:cTn>
                                        <p:tgtEl>
                                          <p:spTgt spid="85"/>
                                        </p:tgtEl>
                                        <p:attrNameLst>
                                          <p:attrName>style.visibility</p:attrName>
                                        </p:attrNameLst>
                                      </p:cBhvr>
                                      <p:to>
                                        <p:strVal val="visible"/>
                                      </p:to>
                                    </p:set>
                                    <p:animEffect transition="in" filter="blinds(horizontal)">
                                      <p:cBhvr>
                                        <p:cTn id="111" dur="500"/>
                                        <p:tgtEl>
                                          <p:spTgt spid="85"/>
                                        </p:tgtEl>
                                      </p:cBhvr>
                                    </p:animEffect>
                                  </p:childTnLst>
                                </p:cTn>
                              </p:par>
                              <p:par>
                                <p:cTn id="112" presetID="3" presetClass="entr" presetSubtype="10" fill="hold" grpId="0" nodeType="withEffect">
                                  <p:stCondLst>
                                    <p:cond delay="0"/>
                                  </p:stCondLst>
                                  <p:childTnLst>
                                    <p:set>
                                      <p:cBhvr>
                                        <p:cTn id="113" dur="1" fill="hold">
                                          <p:stCondLst>
                                            <p:cond delay="0"/>
                                          </p:stCondLst>
                                        </p:cTn>
                                        <p:tgtEl>
                                          <p:spTgt spid="83"/>
                                        </p:tgtEl>
                                        <p:attrNameLst>
                                          <p:attrName>style.visibility</p:attrName>
                                        </p:attrNameLst>
                                      </p:cBhvr>
                                      <p:to>
                                        <p:strVal val="visible"/>
                                      </p:to>
                                    </p:set>
                                    <p:animEffect transition="in" filter="blinds(horizontal)">
                                      <p:cBhvr>
                                        <p:cTn id="114" dur="500"/>
                                        <p:tgtEl>
                                          <p:spTgt spid="83"/>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84"/>
                                        </p:tgtEl>
                                        <p:attrNameLst>
                                          <p:attrName>style.visibility</p:attrName>
                                        </p:attrNameLst>
                                      </p:cBhvr>
                                      <p:to>
                                        <p:strVal val="visible"/>
                                      </p:to>
                                    </p:set>
                                    <p:animEffect transition="in" filter="blinds(horizontal)">
                                      <p:cBhvr>
                                        <p:cTn id="117" dur="500"/>
                                        <p:tgtEl>
                                          <p:spTgt spid="84"/>
                                        </p:tgtEl>
                                      </p:cBhvr>
                                    </p:animEffect>
                                  </p:childTnLst>
                                </p:cTn>
                              </p:par>
                            </p:childTnLst>
                          </p:cTn>
                        </p:par>
                      </p:childTnLst>
                    </p:cTn>
                  </p:par>
                  <p:par>
                    <p:cTn id="118" fill="hold" nodeType="clickPar">
                      <p:stCondLst>
                        <p:cond delay="indefinite"/>
                      </p:stCondLst>
                      <p:childTnLst>
                        <p:par>
                          <p:cTn id="119" fill="hold" nodeType="afterGroup">
                            <p:stCondLst>
                              <p:cond delay="0"/>
                            </p:stCondLst>
                            <p:childTnLst>
                              <p:par>
                                <p:cTn id="120" presetID="3" presetClass="entr" presetSubtype="10" fill="hold" nodeType="clickEffect">
                                  <p:stCondLst>
                                    <p:cond delay="0"/>
                                  </p:stCondLst>
                                  <p:childTnLst>
                                    <p:set>
                                      <p:cBhvr>
                                        <p:cTn id="121" dur="1" fill="hold">
                                          <p:stCondLst>
                                            <p:cond delay="0"/>
                                          </p:stCondLst>
                                        </p:cTn>
                                        <p:tgtEl>
                                          <p:spTgt spid="9"/>
                                        </p:tgtEl>
                                        <p:attrNameLst>
                                          <p:attrName>style.visibility</p:attrName>
                                        </p:attrNameLst>
                                      </p:cBhvr>
                                      <p:to>
                                        <p:strVal val="visible"/>
                                      </p:to>
                                    </p:set>
                                    <p:animEffect transition="in" filter="blinds(horizontal)">
                                      <p:cBhvr>
                                        <p:cTn id="122" dur="500"/>
                                        <p:tgtEl>
                                          <p:spTgt spid="9"/>
                                        </p:tgtEl>
                                      </p:cBhvr>
                                    </p:animEffect>
                                  </p:childTnLst>
                                </p:cTn>
                              </p:par>
                            </p:childTnLst>
                          </p:cTn>
                        </p:par>
                        <p:par>
                          <p:cTn id="123" fill="hold" nodeType="afterGroup">
                            <p:stCondLst>
                              <p:cond delay="500"/>
                            </p:stCondLst>
                            <p:childTnLst>
                              <p:par>
                                <p:cTn id="124" presetID="22" presetClass="entr" presetSubtype="4" fill="hold" grpId="0" nodeType="afterEffect">
                                  <p:stCondLst>
                                    <p:cond delay="0"/>
                                  </p:stCondLst>
                                  <p:childTnLst>
                                    <p:set>
                                      <p:cBhvr>
                                        <p:cTn id="125" dur="1" fill="hold">
                                          <p:stCondLst>
                                            <p:cond delay="0"/>
                                          </p:stCondLst>
                                        </p:cTn>
                                        <p:tgtEl>
                                          <p:spTgt spid="107"/>
                                        </p:tgtEl>
                                        <p:attrNameLst>
                                          <p:attrName>style.visibility</p:attrName>
                                        </p:attrNameLst>
                                      </p:cBhvr>
                                      <p:to>
                                        <p:strVal val="visible"/>
                                      </p:to>
                                    </p:set>
                                    <p:animEffect transition="in" filter="wipe(down)">
                                      <p:cBhvr>
                                        <p:cTn id="126" dur="500"/>
                                        <p:tgtEl>
                                          <p:spTgt spid="107"/>
                                        </p:tgtEl>
                                      </p:cBhvr>
                                    </p:animEffect>
                                  </p:childTnLst>
                                </p:cTn>
                              </p:par>
                            </p:childTnLst>
                          </p:cTn>
                        </p:par>
                      </p:childTnLst>
                    </p:cTn>
                  </p:par>
                  <p:par>
                    <p:cTn id="127" fill="hold" nodeType="clickPar">
                      <p:stCondLst>
                        <p:cond delay="indefinite"/>
                      </p:stCondLst>
                      <p:childTnLst>
                        <p:par>
                          <p:cTn id="128" fill="hold" nodeType="afterGroup">
                            <p:stCondLst>
                              <p:cond delay="0"/>
                            </p:stCondLst>
                            <p:childTnLst>
                              <p:par>
                                <p:cTn id="129" presetID="3" presetClass="entr" presetSubtype="10" fill="hold" nodeType="clickEffect">
                                  <p:stCondLst>
                                    <p:cond delay="0"/>
                                  </p:stCondLst>
                                  <p:childTnLst>
                                    <p:set>
                                      <p:cBhvr>
                                        <p:cTn id="130" dur="1" fill="hold">
                                          <p:stCondLst>
                                            <p:cond delay="0"/>
                                          </p:stCondLst>
                                        </p:cTn>
                                        <p:tgtEl>
                                          <p:spTgt spid="10"/>
                                        </p:tgtEl>
                                        <p:attrNameLst>
                                          <p:attrName>style.visibility</p:attrName>
                                        </p:attrNameLst>
                                      </p:cBhvr>
                                      <p:to>
                                        <p:strVal val="visible"/>
                                      </p:to>
                                    </p:set>
                                    <p:animEffect transition="in" filter="blinds(horizontal)">
                                      <p:cBhvr>
                                        <p:cTn id="131" dur="500"/>
                                        <p:tgtEl>
                                          <p:spTgt spid="10"/>
                                        </p:tgtEl>
                                      </p:cBhvr>
                                    </p:animEffect>
                                  </p:childTnLst>
                                </p:cTn>
                              </p:par>
                            </p:childTnLst>
                          </p:cTn>
                        </p:par>
                        <p:par>
                          <p:cTn id="132" fill="hold" nodeType="afterGroup">
                            <p:stCondLst>
                              <p:cond delay="500"/>
                            </p:stCondLst>
                            <p:childTnLst>
                              <p:par>
                                <p:cTn id="133" presetID="22" presetClass="entr" presetSubtype="4" fill="hold" grpId="0" nodeType="afterEffect">
                                  <p:stCondLst>
                                    <p:cond delay="0"/>
                                  </p:stCondLst>
                                  <p:childTnLst>
                                    <p:set>
                                      <p:cBhvr>
                                        <p:cTn id="134" dur="1" fill="hold">
                                          <p:stCondLst>
                                            <p:cond delay="0"/>
                                          </p:stCondLst>
                                        </p:cTn>
                                        <p:tgtEl>
                                          <p:spTgt spid="104"/>
                                        </p:tgtEl>
                                        <p:attrNameLst>
                                          <p:attrName>style.visibility</p:attrName>
                                        </p:attrNameLst>
                                      </p:cBhvr>
                                      <p:to>
                                        <p:strVal val="visible"/>
                                      </p:to>
                                    </p:set>
                                    <p:animEffect transition="in" filter="wipe(down)">
                                      <p:cBhvr>
                                        <p:cTn id="135" dur="500"/>
                                        <p:tgtEl>
                                          <p:spTgt spid="104"/>
                                        </p:tgtEl>
                                      </p:cBhvr>
                                    </p:animEffect>
                                  </p:childTnLst>
                                </p:cTn>
                              </p:par>
                            </p:childTnLst>
                          </p:cTn>
                        </p:par>
                      </p:childTnLst>
                    </p:cTn>
                  </p:par>
                  <p:par>
                    <p:cTn id="136" fill="hold" nodeType="clickPar">
                      <p:stCondLst>
                        <p:cond delay="indefinite"/>
                      </p:stCondLst>
                      <p:childTnLst>
                        <p:par>
                          <p:cTn id="137" fill="hold" nodeType="afterGroup">
                            <p:stCondLst>
                              <p:cond delay="0"/>
                            </p:stCondLst>
                            <p:childTnLst>
                              <p:par>
                                <p:cTn id="138" presetID="3" presetClass="entr" presetSubtype="10" fill="hold" nodeType="clickEffect">
                                  <p:stCondLst>
                                    <p:cond delay="0"/>
                                  </p:stCondLst>
                                  <p:childTnLst>
                                    <p:set>
                                      <p:cBhvr>
                                        <p:cTn id="139" dur="1" fill="hold">
                                          <p:stCondLst>
                                            <p:cond delay="0"/>
                                          </p:stCondLst>
                                        </p:cTn>
                                        <p:tgtEl>
                                          <p:spTgt spid="90"/>
                                        </p:tgtEl>
                                        <p:attrNameLst>
                                          <p:attrName>style.visibility</p:attrName>
                                        </p:attrNameLst>
                                      </p:cBhvr>
                                      <p:to>
                                        <p:strVal val="visible"/>
                                      </p:to>
                                    </p:set>
                                    <p:animEffect transition="in" filter="blinds(horizontal)">
                                      <p:cBhvr>
                                        <p:cTn id="140" dur="500"/>
                                        <p:tgtEl>
                                          <p:spTgt spid="90"/>
                                        </p:tgtEl>
                                      </p:cBhvr>
                                    </p:animEffect>
                                  </p:childTnLst>
                                </p:cTn>
                              </p:par>
                            </p:childTnLst>
                          </p:cTn>
                        </p:par>
                      </p:childTnLst>
                    </p:cTn>
                  </p:par>
                  <p:par>
                    <p:cTn id="141" fill="hold" nodeType="clickPar">
                      <p:stCondLst>
                        <p:cond delay="indefinite"/>
                      </p:stCondLst>
                      <p:childTnLst>
                        <p:par>
                          <p:cTn id="142" fill="hold" nodeType="afterGroup">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95"/>
                                        </p:tgtEl>
                                        <p:attrNameLst>
                                          <p:attrName>style.visibility</p:attrName>
                                        </p:attrNameLst>
                                      </p:cBhvr>
                                      <p:to>
                                        <p:strVal val="visible"/>
                                      </p:to>
                                    </p:set>
                                    <p:animEffect transition="in" filter="blinds(horizontal)">
                                      <p:cBhvr>
                                        <p:cTn id="145" dur="500"/>
                                        <p:tgtEl>
                                          <p:spTgt spid="95"/>
                                        </p:tgtEl>
                                      </p:cBhvr>
                                    </p:animEffect>
                                  </p:childTnLst>
                                </p:cTn>
                              </p:par>
                              <p:par>
                                <p:cTn id="146" presetID="3" presetClass="entr" presetSubtype="10" fill="hold" grpId="0" nodeType="withEffect">
                                  <p:stCondLst>
                                    <p:cond delay="0"/>
                                  </p:stCondLst>
                                  <p:childTnLst>
                                    <p:set>
                                      <p:cBhvr>
                                        <p:cTn id="147" dur="1" fill="hold">
                                          <p:stCondLst>
                                            <p:cond delay="0"/>
                                          </p:stCondLst>
                                        </p:cTn>
                                        <p:tgtEl>
                                          <p:spTgt spid="96"/>
                                        </p:tgtEl>
                                        <p:attrNameLst>
                                          <p:attrName>style.visibility</p:attrName>
                                        </p:attrNameLst>
                                      </p:cBhvr>
                                      <p:to>
                                        <p:strVal val="visible"/>
                                      </p:to>
                                    </p:set>
                                    <p:animEffect transition="in" filter="blinds(horizontal)">
                                      <p:cBhvr>
                                        <p:cTn id="148" dur="500"/>
                                        <p:tgtEl>
                                          <p:spTgt spid="96"/>
                                        </p:tgtEl>
                                      </p:cBhvr>
                                    </p:animEffect>
                                  </p:childTnLst>
                                </p:cTn>
                              </p:par>
                              <p:par>
                                <p:cTn id="149" presetID="3" presetClass="entr" presetSubtype="10" fill="hold" grpId="0" nodeType="withEffect">
                                  <p:stCondLst>
                                    <p:cond delay="0"/>
                                  </p:stCondLst>
                                  <p:childTnLst>
                                    <p:set>
                                      <p:cBhvr>
                                        <p:cTn id="150" dur="1" fill="hold">
                                          <p:stCondLst>
                                            <p:cond delay="0"/>
                                          </p:stCondLst>
                                        </p:cTn>
                                        <p:tgtEl>
                                          <p:spTgt spid="97"/>
                                        </p:tgtEl>
                                        <p:attrNameLst>
                                          <p:attrName>style.visibility</p:attrName>
                                        </p:attrNameLst>
                                      </p:cBhvr>
                                      <p:to>
                                        <p:strVal val="visible"/>
                                      </p:to>
                                    </p:set>
                                    <p:animEffect transition="in" filter="blinds(horizontal)">
                                      <p:cBhvr>
                                        <p:cTn id="151" dur="500"/>
                                        <p:tgtEl>
                                          <p:spTgt spid="97"/>
                                        </p:tgtEl>
                                      </p:cBhvr>
                                    </p:animEffect>
                                  </p:childTnLst>
                                </p:cTn>
                              </p:par>
                            </p:childTnLst>
                          </p:cTn>
                        </p:par>
                      </p:childTnLst>
                    </p:cTn>
                  </p:par>
                  <p:par>
                    <p:cTn id="152" fill="hold" nodeType="clickPar">
                      <p:stCondLst>
                        <p:cond delay="indefinite"/>
                      </p:stCondLst>
                      <p:childTnLst>
                        <p:par>
                          <p:cTn id="153" fill="hold" nodeType="afterGroup">
                            <p:stCondLst>
                              <p:cond delay="0"/>
                            </p:stCondLst>
                            <p:childTnLst>
                              <p:par>
                                <p:cTn id="154" presetID="3" presetClass="entr" presetSubtype="10" fill="hold" nodeType="clickEffect">
                                  <p:stCondLst>
                                    <p:cond delay="0"/>
                                  </p:stCondLst>
                                  <p:childTnLst>
                                    <p:set>
                                      <p:cBhvr>
                                        <p:cTn id="155" dur="1" fill="hold">
                                          <p:stCondLst>
                                            <p:cond delay="0"/>
                                          </p:stCondLst>
                                        </p:cTn>
                                        <p:tgtEl>
                                          <p:spTgt spid="98"/>
                                        </p:tgtEl>
                                        <p:attrNameLst>
                                          <p:attrName>style.visibility</p:attrName>
                                        </p:attrNameLst>
                                      </p:cBhvr>
                                      <p:to>
                                        <p:strVal val="visible"/>
                                      </p:to>
                                    </p:set>
                                    <p:animEffect transition="in" filter="blinds(horizontal)">
                                      <p:cBhvr>
                                        <p:cTn id="156" dur="500"/>
                                        <p:tgtEl>
                                          <p:spTgt spid="98"/>
                                        </p:tgtEl>
                                      </p:cBhvr>
                                    </p:animEffect>
                                  </p:childTnLst>
                                </p:cTn>
                              </p:par>
                            </p:childTnLst>
                          </p:cTn>
                        </p:par>
                      </p:childTnLst>
                    </p:cTn>
                  </p:par>
                  <p:par>
                    <p:cTn id="157" fill="hold" nodeType="clickPar">
                      <p:stCondLst>
                        <p:cond delay="indefinite"/>
                      </p:stCondLst>
                      <p:childTnLst>
                        <p:par>
                          <p:cTn id="158" fill="hold" nodeType="afterGroup">
                            <p:stCondLst>
                              <p:cond delay="0"/>
                            </p:stCondLst>
                            <p:childTnLst>
                              <p:par>
                                <p:cTn id="159" presetID="3" presetClass="entr" presetSubtype="10" fill="hold" grpId="0" nodeType="clickEffect">
                                  <p:stCondLst>
                                    <p:cond delay="0"/>
                                  </p:stCondLst>
                                  <p:childTnLst>
                                    <p:set>
                                      <p:cBhvr>
                                        <p:cTn id="160" dur="1" fill="hold">
                                          <p:stCondLst>
                                            <p:cond delay="0"/>
                                          </p:stCondLst>
                                        </p:cTn>
                                        <p:tgtEl>
                                          <p:spTgt spid="99"/>
                                        </p:tgtEl>
                                        <p:attrNameLst>
                                          <p:attrName>style.visibility</p:attrName>
                                        </p:attrNameLst>
                                      </p:cBhvr>
                                      <p:to>
                                        <p:strVal val="visible"/>
                                      </p:to>
                                    </p:set>
                                    <p:animEffect transition="in" filter="blinds(horizontal)">
                                      <p:cBhvr>
                                        <p:cTn id="161" dur="500"/>
                                        <p:tgtEl>
                                          <p:spTgt spid="99"/>
                                        </p:tgtEl>
                                      </p:cBhvr>
                                    </p:animEffect>
                                  </p:childTnLst>
                                </p:cTn>
                              </p:par>
                            </p:childTnLst>
                          </p:cTn>
                        </p:par>
                      </p:childTnLst>
                    </p:cTn>
                  </p:par>
                  <p:par>
                    <p:cTn id="162" fill="hold" nodeType="clickPar">
                      <p:stCondLst>
                        <p:cond delay="indefinite"/>
                      </p:stCondLst>
                      <p:childTnLst>
                        <p:par>
                          <p:cTn id="163" fill="hold" nodeType="afterGroup">
                            <p:stCondLst>
                              <p:cond delay="0"/>
                            </p:stCondLst>
                            <p:childTnLst>
                              <p:par>
                                <p:cTn id="164" presetID="1" presetClass="entr" presetSubtype="0" fill="hold" grpId="0" nodeType="clickEffect">
                                  <p:stCondLst>
                                    <p:cond delay="0"/>
                                  </p:stCondLst>
                                  <p:childTnLst>
                                    <p:set>
                                      <p:cBhvr>
                                        <p:cTn id="165" dur="1" fill="hold">
                                          <p:stCondLst>
                                            <p:cond delay="0"/>
                                          </p:stCondLst>
                                        </p:cTn>
                                        <p:tgtEl>
                                          <p:spTgt spid="91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2" grpId="0" animBg="1"/>
      <p:bldP spid="25" grpId="0" animBg="1"/>
      <p:bldP spid="5" grpId="0" animBg="1"/>
      <p:bldP spid="91173" grpId="0" animBg="1"/>
      <p:bldP spid="27" grpId="0" animBg="1"/>
      <p:bldP spid="28" grpId="0" animBg="1"/>
      <p:bldP spid="29" grpId="0" animBg="1"/>
      <p:bldP spid="30" grpId="0" animBg="1"/>
      <p:bldP spid="31" grpId="0" animBg="1"/>
      <p:bldP spid="46" grpId="0" animBg="1"/>
      <p:bldP spid="72" grpId="0" animBg="1"/>
      <p:bldP spid="73" grpId="0" animBg="1"/>
      <p:bldP spid="74" grpId="0" animBg="1"/>
      <p:bldP spid="83" grpId="0" animBg="1"/>
      <p:bldP spid="84" grpId="0" animBg="1"/>
      <p:bldP spid="95" grpId="0" animBg="1"/>
      <p:bldP spid="96" grpId="0" animBg="1"/>
      <p:bldP spid="97" grpId="0" animBg="1"/>
      <p:bldP spid="99" grpId="0" animBg="1"/>
      <p:bldP spid="91169" grpId="0" animBg="1"/>
      <p:bldP spid="103" grpId="0" animBg="1"/>
      <p:bldP spid="104" grpId="0" animBg="1"/>
      <p:bldP spid="106" grpId="0" animBg="1"/>
      <p:bldP spid="10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难点突破</a:t>
            </a:r>
          </a:p>
        </p:txBody>
      </p:sp>
      <p:sp>
        <p:nvSpPr>
          <p:cNvPr id="128" name="文本框 127"/>
          <p:cNvSpPr txBox="1"/>
          <p:nvPr/>
        </p:nvSpPr>
        <p:spPr>
          <a:xfrm>
            <a:off x="295751" y="654844"/>
            <a:ext cx="8552498" cy="2492216"/>
          </a:xfrm>
          <a:prstGeom prst="rect">
            <a:avLst/>
          </a:prstGeom>
          <a:noFill/>
          <a:ln w="9525">
            <a:noFill/>
          </a:ln>
        </p:spPr>
        <p:txBody>
          <a:bodyPr wrap="square" lIns="68580" tIns="34290" rIns="68580" bIns="34290">
            <a:spAutoFit/>
          </a:bodyPr>
          <a:lstStyle/>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N</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O</a:t>
            </a:r>
            <a:r>
              <a:rPr lang="zh-CN" altLang="en-US" sz="2100">
                <a:latin typeface="宋体" panose="02010600030101010101" pitchFamily="2" charset="-122"/>
                <a:ea typeface="宋体" panose="02010600030101010101" pitchFamily="2" charset="-122"/>
                <a:cs typeface="宋体" panose="02010600030101010101" pitchFamily="2" charset="-122"/>
              </a:rPr>
              <a:t>排在同一周期是因为</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（填“质子数”“电子层数”或“最外层电子数”）相同。</a:t>
            </a:r>
          </a:p>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He</a:t>
            </a:r>
            <a:r>
              <a:rPr lang="zh-CN" altLang="en-US" sz="2100">
                <a:latin typeface="宋体" panose="02010600030101010101" pitchFamily="2" charset="-122"/>
                <a:ea typeface="宋体" panose="02010600030101010101" pitchFamily="2" charset="-122"/>
                <a:cs typeface="宋体" panose="02010600030101010101" pitchFamily="2" charset="-122"/>
              </a:rPr>
              <a:t>和</a:t>
            </a:r>
            <a:r>
              <a:rPr lang="en-US" sz="2100">
                <a:latin typeface="宋体" panose="02010600030101010101" pitchFamily="2" charset="-122"/>
                <a:ea typeface="宋体" panose="02010600030101010101" pitchFamily="2" charset="-122"/>
                <a:cs typeface="宋体" panose="02010600030101010101" pitchFamily="2" charset="-122"/>
              </a:rPr>
              <a:t>Mg</a:t>
            </a:r>
            <a:r>
              <a:rPr lang="zh-CN" altLang="en-US" sz="2100">
                <a:latin typeface="宋体" panose="02010600030101010101" pitchFamily="2" charset="-122"/>
                <a:ea typeface="宋体" panose="02010600030101010101" pitchFamily="2" charset="-122"/>
                <a:cs typeface="宋体" panose="02010600030101010101" pitchFamily="2" charset="-122"/>
              </a:rPr>
              <a:t>的化学性质</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（填“相似”或“不相似”）。</a:t>
            </a:r>
          </a:p>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）钠离子核外电子排布与</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（填元素符号）原子核外电子排布相同。</a:t>
            </a:r>
          </a:p>
          <a:p>
            <a:pPr>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5</a:t>
            </a:r>
            <a:r>
              <a:rPr lang="zh-CN" altLang="en-US" sz="2100">
                <a:latin typeface="宋体" panose="02010600030101010101" pitchFamily="2" charset="-122"/>
                <a:ea typeface="宋体" panose="02010600030101010101" pitchFamily="2" charset="-122"/>
                <a:cs typeface="宋体" panose="02010600030101010101" pitchFamily="2" charset="-122"/>
              </a:rPr>
              <a:t>）一个磷原子含有</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个质子，一个</a:t>
            </a:r>
            <a:r>
              <a:rPr lang="en-US" sz="2100">
                <a:latin typeface="宋体" panose="02010600030101010101" pitchFamily="2" charset="-122"/>
                <a:ea typeface="宋体" panose="02010600030101010101" pitchFamily="2" charset="-122"/>
                <a:cs typeface="宋体" panose="02010600030101010101" pitchFamily="2" charset="-122"/>
              </a:rPr>
              <a:t>NH</a:t>
            </a:r>
            <a:r>
              <a:rPr lang="en-US" sz="2100" baseline="-25000">
                <a:latin typeface="宋体" panose="02010600030101010101" pitchFamily="2" charset="-122"/>
                <a:ea typeface="宋体" panose="02010600030101010101" pitchFamily="2" charset="-122"/>
                <a:cs typeface="宋体" panose="02010600030101010101" pitchFamily="2" charset="-122"/>
              </a:rPr>
              <a:t>4</a:t>
            </a:r>
            <a:r>
              <a:rPr lang="en-US" sz="2100" baseline="300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含有</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个电子。</a:t>
            </a:r>
          </a:p>
        </p:txBody>
      </p:sp>
      <p:sp>
        <p:nvSpPr>
          <p:cNvPr id="5" name="文本框 4"/>
          <p:cNvSpPr txBox="1"/>
          <p:nvPr/>
        </p:nvSpPr>
        <p:spPr>
          <a:xfrm>
            <a:off x="4453890" y="739141"/>
            <a:ext cx="1068241"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电子层数</a:t>
            </a:r>
          </a:p>
        </p:txBody>
      </p:sp>
      <p:sp>
        <p:nvSpPr>
          <p:cNvPr id="6" name="文本框 5"/>
          <p:cNvSpPr txBox="1"/>
          <p:nvPr/>
        </p:nvSpPr>
        <p:spPr>
          <a:xfrm>
            <a:off x="3176587" y="1752124"/>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不相似</a:t>
            </a:r>
          </a:p>
        </p:txBody>
      </p:sp>
      <p:sp>
        <p:nvSpPr>
          <p:cNvPr id="7" name="文本框 6"/>
          <p:cNvSpPr txBox="1"/>
          <p:nvPr/>
        </p:nvSpPr>
        <p:spPr>
          <a:xfrm>
            <a:off x="3745706" y="2215992"/>
            <a:ext cx="37253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Ne</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文本框 7"/>
          <p:cNvSpPr txBox="1"/>
          <p:nvPr/>
        </p:nvSpPr>
        <p:spPr>
          <a:xfrm>
            <a:off x="6348413" y="2717483"/>
            <a:ext cx="37253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10</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9" name="文本框 8"/>
          <p:cNvSpPr txBox="1"/>
          <p:nvPr/>
        </p:nvSpPr>
        <p:spPr>
          <a:xfrm>
            <a:off x="2997994" y="2717483"/>
            <a:ext cx="372538"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15</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extLst>
      <p:ext uri="{BB962C8B-B14F-4D97-AF65-F5344CB8AC3E}">
        <p14:creationId xmlns:p14="http://schemas.microsoft.com/office/powerpoint/2010/main" val="36396121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04</a:t>
            </a:r>
            <a:endParaRPr lang="zh-CN" altLang="en-US" sz="2700" b="1">
              <a:solidFill>
                <a:srgbClr val="0070C0"/>
              </a:solidFill>
            </a:endParaRPr>
          </a:p>
        </p:txBody>
      </p:sp>
      <p:sp>
        <p:nvSpPr>
          <p:cNvPr id="7" name="矩形 6"/>
          <p:cNvSpPr/>
          <p:nvPr/>
        </p:nvSpPr>
        <p:spPr>
          <a:xfrm>
            <a:off x="1" y="2499360"/>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趁热打铁</a:t>
            </a:r>
          </a:p>
        </p:txBody>
      </p:sp>
    </p:spTree>
    <p:extLst>
      <p:ext uri="{BB962C8B-B14F-4D97-AF65-F5344CB8AC3E}">
        <p14:creationId xmlns:p14="http://schemas.microsoft.com/office/powerpoint/2010/main" val="3404636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0" name="文本框 99"/>
          <p:cNvSpPr txBox="1"/>
          <p:nvPr/>
        </p:nvSpPr>
        <p:spPr>
          <a:xfrm>
            <a:off x="447199" y="423863"/>
            <a:ext cx="8249126" cy="2167414"/>
          </a:xfrm>
          <a:prstGeom prst="rect">
            <a:avLst/>
          </a:prstGeom>
          <a:noFill/>
          <a:ln w="9525">
            <a:noFill/>
          </a:ln>
        </p:spPr>
        <p:txBody>
          <a:bodyPr wrap="square" lIns="68580" tIns="34290" rIns="68580" bIns="34290">
            <a:spAutoFit/>
          </a:bodyPr>
          <a:lstStyle/>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2019</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淄博）公共场所禁止吸烟。香烟的烟雾中含有四千多种化学物质，大多属于有害物质。吸烟者吸烟会造成非吸烟者被动吸烟的主要原因是（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．分子的质量很小</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．分子之间有间隔</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．分子的体积很小</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．分子不断地运动</a:t>
            </a:r>
            <a:endParaRPr lang="zh-CN" altLang="en-US" sz="2100">
              <a:latin typeface="宋体" panose="02010600030101010101" pitchFamily="2" charset="-122"/>
              <a:cs typeface="宋体" panose="02010600030101010101" pitchFamily="2" charset="-122"/>
            </a:endParaRPr>
          </a:p>
        </p:txBody>
      </p:sp>
      <p:sp>
        <p:nvSpPr>
          <p:cNvPr id="6" name="TextBox 5"/>
          <p:cNvSpPr txBox="1"/>
          <p:nvPr/>
        </p:nvSpPr>
        <p:spPr>
          <a:xfrm>
            <a:off x="2616042" y="1311831"/>
            <a:ext cx="364331" cy="391478"/>
          </a:xfrm>
          <a:prstGeom prst="rect">
            <a:avLst/>
          </a:prstGeom>
          <a:noFill/>
          <a:ln w="9525">
            <a:noFill/>
          </a:ln>
        </p:spPr>
        <p:txBody>
          <a:bodyPr lIns="68580" tIns="34290" rIns="68580" bIns="34290">
            <a:spAutoFit/>
          </a:bodyPr>
          <a:lstStyle/>
          <a:p>
            <a:r>
              <a:rPr lang="en-US" sz="2100" b="1">
                <a:solidFill>
                  <a:srgbClr val="FF0000"/>
                </a:solidFill>
                <a:latin typeface="宋体" panose="02010600030101010101" pitchFamily="2" charset="-122"/>
                <a:ea typeface="宋体" panose="02010600030101010101" pitchFamily="2" charset="-122"/>
              </a:rPr>
              <a:t>D</a:t>
            </a:r>
          </a:p>
        </p:txBody>
      </p:sp>
      <p:sp>
        <p:nvSpPr>
          <p:cNvPr id="5" name="文本框 4"/>
          <p:cNvSpPr txBox="1"/>
          <p:nvPr/>
        </p:nvSpPr>
        <p:spPr>
          <a:xfrm>
            <a:off x="447199" y="2520792"/>
            <a:ext cx="8249126" cy="2587466"/>
          </a:xfrm>
          <a:prstGeom prst="rect">
            <a:avLst/>
          </a:prstGeom>
          <a:noFill/>
          <a:ln w="9525">
            <a:noFill/>
          </a:ln>
        </p:spPr>
        <p:txBody>
          <a:bodyPr wrap="square" lIns="68580" tIns="34290" rIns="68580" bIns="34290">
            <a:spAutoFit/>
          </a:bodyPr>
          <a:lstStyle/>
          <a:p>
            <a:pPr marL="130016" indent="-130016">
              <a:lnSpc>
                <a:spcPct val="130000"/>
              </a:lnSpc>
            </a:pPr>
            <a:r>
              <a:rPr lang="en-US" altLang="zh-CN"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学习完“原子的构成”之后，小李同学形成了以下认识，其中错误的是（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．原子由居于中心的原子核和核外电子构成</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．任何原子核都是由质子和中子构成的</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．原子的质量主要集中在原子核上</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．原子核的体积与整个原子的体积相比要小很多</a:t>
            </a:r>
            <a:endParaRPr lang="zh-CN" altLang="en-US" sz="2100">
              <a:latin typeface="宋体" panose="02010600030101010101" pitchFamily="2" charset="-122"/>
              <a:cs typeface="宋体" panose="02010600030101010101" pitchFamily="2" charset="-122"/>
            </a:endParaRPr>
          </a:p>
        </p:txBody>
      </p:sp>
      <p:sp>
        <p:nvSpPr>
          <p:cNvPr id="7" name="TextBox 5"/>
          <p:cNvSpPr txBox="1"/>
          <p:nvPr/>
        </p:nvSpPr>
        <p:spPr>
          <a:xfrm>
            <a:off x="1538764" y="3047762"/>
            <a:ext cx="364331" cy="391478"/>
          </a:xfrm>
          <a:prstGeom prst="rect">
            <a:avLst/>
          </a:prstGeom>
          <a:noFill/>
          <a:ln w="9525">
            <a:noFill/>
          </a:ln>
        </p:spPr>
        <p:txBody>
          <a:bodyPr lIns="68580" tIns="34290" rIns="68580" bIns="34290">
            <a:spAutoFit/>
          </a:bodyPr>
          <a:lstStyle/>
          <a:p>
            <a:r>
              <a:rPr lang="en-US" sz="2100" b="1">
                <a:solidFill>
                  <a:srgbClr val="FF00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19707401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ppt_x</p:attrName>
                                        </p:attrNameLst>
                                      </p:cBhvr>
                                      <p:tavLst>
                                        <p:tav tm="0">
                                          <p:val>
                                            <p:strVal val="#ppt_x"/>
                                          </p:val>
                                        </p:tav>
                                        <p:tav tm="100000">
                                          <p:val>
                                            <p:strVal val="#ppt_x"/>
                                          </p:val>
                                        </p:tav>
                                      </p:tavLst>
                                    </p:anim>
                                    <p:anim calcmode="lin" valueType="num">
                                      <p:cBhvr>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ppt_x</p:attrName>
                                        </p:attrNameLst>
                                      </p:cBhvr>
                                      <p:tavLst>
                                        <p:tav tm="0">
                                          <p:val>
                                            <p:strVal val="#ppt_x"/>
                                          </p:val>
                                        </p:tav>
                                        <p:tav tm="100000">
                                          <p:val>
                                            <p:strVal val="#ppt_x"/>
                                          </p:val>
                                        </p:tav>
                                      </p:tavLst>
                                    </p:anim>
                                    <p:anim calcmode="lin" valueType="num">
                                      <p:cBhvr>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09" name="文本框 108"/>
          <p:cNvSpPr txBox="1"/>
          <p:nvPr/>
        </p:nvSpPr>
        <p:spPr>
          <a:xfrm>
            <a:off x="414338" y="501968"/>
            <a:ext cx="8012430" cy="2008242"/>
          </a:xfrm>
          <a:prstGeom prst="rect">
            <a:avLst/>
          </a:prstGeom>
          <a:noFill/>
          <a:ln w="9525">
            <a:noFill/>
          </a:ln>
        </p:spPr>
        <p:txBody>
          <a:bodyPr wrap="square" lIns="68580" tIns="34290" rIns="68580" bIns="34290">
            <a:spAutoFit/>
          </a:bodyPr>
          <a:lstStyle/>
          <a:p>
            <a:pPr marL="130016"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2019•</a:t>
            </a:r>
            <a:r>
              <a:rPr lang="zh-CN" altLang="en-US" sz="2100">
                <a:latin typeface="宋体" panose="02010600030101010101" pitchFamily="2" charset="-122"/>
                <a:ea typeface="宋体" panose="02010600030101010101" pitchFamily="2" charset="-122"/>
                <a:cs typeface="宋体" panose="02010600030101010101" pitchFamily="2" charset="-122"/>
              </a:rPr>
              <a:t>郴州）下列说法正确的是（　　）</a:t>
            </a:r>
          </a:p>
          <a:p>
            <a:pPr marL="130016" indent="-130016">
              <a:lnSpc>
                <a:spcPct val="150000"/>
              </a:lnSpc>
            </a:pPr>
            <a:r>
              <a:rPr lang="en-US" altLang="zh-CN"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．分子是化学变化中的最小粒子</a:t>
            </a:r>
            <a:r>
              <a:rPr lang="en-US" sz="2100">
                <a:latin typeface="宋体" panose="02010600030101010101" pitchFamily="2" charset="-122"/>
                <a:ea typeface="宋体" panose="02010600030101010101" pitchFamily="2" charset="-122"/>
                <a:cs typeface="宋体" panose="02010600030101010101" pitchFamily="2" charset="-122"/>
              </a:rPr>
              <a:t>	</a:t>
            </a:r>
            <a:r>
              <a:rPr lang="en-US" altLang="zh-CN"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．原子核是由质子和电子构成</a:t>
            </a:r>
            <a:r>
              <a:rPr lang="en-US" altLang="zh-CN"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altLang="zh-CN" sz="2100">
                <a:latin typeface="宋体" panose="02010600030101010101" pitchFamily="2" charset="-122"/>
                <a:ea typeface="宋体" panose="02010600030101010101" pitchFamily="2" charset="-122"/>
                <a:cs typeface="宋体" panose="02010600030101010101" pitchFamily="2" charset="-122"/>
              </a:rPr>
              <a:t>NaCl</a:t>
            </a:r>
            <a:r>
              <a:rPr lang="zh-CN" altLang="en-US" sz="2100">
                <a:latin typeface="宋体" panose="02010600030101010101" pitchFamily="2" charset="-122"/>
                <a:ea typeface="宋体" panose="02010600030101010101" pitchFamily="2" charset="-122"/>
                <a:cs typeface="宋体" panose="02010600030101010101" pitchFamily="2" charset="-122"/>
              </a:rPr>
              <a:t>由</a:t>
            </a:r>
            <a:r>
              <a:rPr lang="en-US" altLang="zh-CN" sz="2100">
                <a:latin typeface="宋体" panose="02010600030101010101" pitchFamily="2" charset="-122"/>
                <a:ea typeface="宋体" panose="02010600030101010101" pitchFamily="2" charset="-122"/>
                <a:cs typeface="宋体" panose="02010600030101010101" pitchFamily="2" charset="-122"/>
              </a:rPr>
              <a:t>NaCl</a:t>
            </a:r>
            <a:r>
              <a:rPr lang="zh-CN" altLang="en-US" sz="2100">
                <a:latin typeface="宋体" panose="02010600030101010101" pitchFamily="2" charset="-122"/>
                <a:ea typeface="宋体" panose="02010600030101010101" pitchFamily="2" charset="-122"/>
                <a:cs typeface="宋体" panose="02010600030101010101" pitchFamily="2" charset="-122"/>
              </a:rPr>
              <a:t>分子构成</a:t>
            </a:r>
            <a:r>
              <a:rPr lang="en-US" sz="2100">
                <a:latin typeface="宋体" panose="02010600030101010101" pitchFamily="2" charset="-122"/>
                <a:ea typeface="宋体" panose="02010600030101010101" pitchFamily="2" charset="-122"/>
                <a:cs typeface="宋体" panose="02010600030101010101" pitchFamily="2" charset="-122"/>
              </a:rPr>
              <a:t>	</a:t>
            </a:r>
            <a:r>
              <a:rPr lang="en-US" altLang="zh-CN"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．水蒸发过程中，水分子的间隔变大</a:t>
            </a:r>
            <a:endParaRPr lang="zh-CN" altLang="en-US" sz="2100">
              <a:latin typeface="宋体" panose="02010600030101010101" pitchFamily="2" charset="-122"/>
              <a:cs typeface="宋体" panose="02010600030101010101" pitchFamily="2" charset="-122"/>
            </a:endParaRPr>
          </a:p>
        </p:txBody>
      </p:sp>
      <p:sp>
        <p:nvSpPr>
          <p:cNvPr id="6" name="TextBox 5"/>
          <p:cNvSpPr txBox="1"/>
          <p:nvPr/>
        </p:nvSpPr>
        <p:spPr>
          <a:xfrm>
            <a:off x="4993482" y="581740"/>
            <a:ext cx="364331" cy="391478"/>
          </a:xfrm>
          <a:prstGeom prst="rect">
            <a:avLst/>
          </a:prstGeom>
          <a:noFill/>
          <a:ln w="9525">
            <a:noFill/>
          </a:ln>
        </p:spPr>
        <p:txBody>
          <a:bodyPr lIns="68580" tIns="34290" rIns="68580" bIns="34290">
            <a:spAutoFit/>
          </a:bodyPr>
          <a:lstStyle/>
          <a:p>
            <a:r>
              <a:rPr lang="en-US" sz="2100" b="1">
                <a:solidFill>
                  <a:srgbClr val="FF0000"/>
                </a:solidFill>
                <a:latin typeface="宋体" panose="02010600030101010101" pitchFamily="2" charset="-122"/>
                <a:ea typeface="宋体" panose="02010600030101010101" pitchFamily="2" charset="-122"/>
              </a:rPr>
              <a:t>D</a:t>
            </a:r>
          </a:p>
        </p:txBody>
      </p:sp>
      <p:sp>
        <p:nvSpPr>
          <p:cNvPr id="111" name="文本框 110"/>
          <p:cNvSpPr txBox="1"/>
          <p:nvPr/>
        </p:nvSpPr>
        <p:spPr>
          <a:xfrm>
            <a:off x="414338" y="2095024"/>
            <a:ext cx="8012430" cy="2492216"/>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荆州）下列说法正确的是（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．热胀冷缩说明温度能改变分子大小</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．原子是不可再分的最小的粒子</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．分子、原子、离子都是构成物质的粒子</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．不同元素的本质区别是中子数不同</a:t>
            </a:r>
            <a:endParaRPr lang="zh-CN" altLang="en-US" sz="2100">
              <a:latin typeface="宋体" panose="02010600030101010101" pitchFamily="2" charset="-122"/>
              <a:cs typeface="宋体" panose="02010600030101010101" pitchFamily="2" charset="-122"/>
            </a:endParaRPr>
          </a:p>
        </p:txBody>
      </p:sp>
      <p:sp>
        <p:nvSpPr>
          <p:cNvPr id="3" name="TextBox 5"/>
          <p:cNvSpPr txBox="1"/>
          <p:nvPr/>
        </p:nvSpPr>
        <p:spPr>
          <a:xfrm>
            <a:off x="5070634" y="2181940"/>
            <a:ext cx="364331" cy="391478"/>
          </a:xfrm>
          <a:prstGeom prst="rect">
            <a:avLst/>
          </a:prstGeom>
          <a:noFill/>
          <a:ln w="9525">
            <a:noFill/>
          </a:ln>
        </p:spPr>
        <p:txBody>
          <a:bodyPr lIns="68580" tIns="34290" rIns="68580" bIns="34290">
            <a:spAutoFit/>
          </a:bodyPr>
          <a:lstStyle/>
          <a:p>
            <a:r>
              <a:rPr lang="en-US"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13848645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ppt_x</p:attrName>
                                        </p:attrNameLst>
                                      </p:cBhvr>
                                      <p:tavLst>
                                        <p:tav tm="0">
                                          <p:val>
                                            <p:strVal val="#ppt_x"/>
                                          </p:val>
                                        </p:tav>
                                        <p:tav tm="100000">
                                          <p:val>
                                            <p:strVal val="#ppt_x"/>
                                          </p:val>
                                        </p:tav>
                                      </p:tavLst>
                                    </p:anim>
                                    <p:anim calcmode="lin" valueType="num">
                                      <p:cBhvr>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ppt_x</p:attrName>
                                        </p:attrNameLst>
                                      </p:cBhvr>
                                      <p:tavLst>
                                        <p:tav tm="0">
                                          <p:val>
                                            <p:strVal val="#ppt_x"/>
                                          </p:val>
                                        </p:tav>
                                        <p:tav tm="100000">
                                          <p:val>
                                            <p:strVal val="#ppt_x"/>
                                          </p:val>
                                        </p:tav>
                                      </p:tavLst>
                                    </p:anim>
                                    <p:anim calcmode="lin" valueType="num">
                                      <p:cBhvr>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11" name="文本框 110"/>
          <p:cNvSpPr txBox="1"/>
          <p:nvPr/>
        </p:nvSpPr>
        <p:spPr>
          <a:xfrm>
            <a:off x="447199" y="496253"/>
            <a:ext cx="8513921" cy="552926"/>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5</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大东区一模）根据如图的信息判断，下列说法错误的是（　）</a:t>
            </a:r>
            <a:endParaRPr lang="zh-CN" altLang="en-US" sz="2100">
              <a:latin typeface="宋体" panose="02010600030101010101" pitchFamily="2" charset="-122"/>
              <a:cs typeface="宋体" panose="02010600030101010101" pitchFamily="2" charset="-122"/>
            </a:endParaRPr>
          </a:p>
        </p:txBody>
      </p:sp>
      <p:pic>
        <p:nvPicPr>
          <p:cNvPr id="3" name="图片 2"/>
          <p:cNvPicPr/>
          <p:nvPr/>
        </p:nvPicPr>
        <p:blipFill>
          <a:blip r:embed="rId2"/>
          <a:stretch>
            <a:fillRect/>
          </a:stretch>
        </p:blipFill>
        <p:spPr>
          <a:xfrm>
            <a:off x="5360194" y="1534002"/>
            <a:ext cx="1233964" cy="1348264"/>
          </a:xfrm>
          <a:prstGeom prst="rect">
            <a:avLst/>
          </a:prstGeom>
          <a:noFill/>
          <a:ln w="9525">
            <a:noFill/>
          </a:ln>
        </p:spPr>
      </p:pic>
      <p:sp>
        <p:nvSpPr>
          <p:cNvPr id="112" name="文本框 111"/>
          <p:cNvSpPr txBox="1"/>
          <p:nvPr/>
        </p:nvSpPr>
        <p:spPr>
          <a:xfrm>
            <a:off x="835819" y="1049179"/>
            <a:ext cx="4912043" cy="2007394"/>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．氯原子的质子数是</a:t>
            </a:r>
            <a:r>
              <a:rPr lang="en-US" sz="2100">
                <a:latin typeface="宋体" panose="02010600030101010101" pitchFamily="2" charset="-122"/>
                <a:ea typeface="宋体" panose="02010600030101010101" pitchFamily="2" charset="-122"/>
                <a:cs typeface="宋体" panose="02010600030101010101" pitchFamily="2" charset="-122"/>
              </a:rPr>
              <a:t>17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．氯元素是非金属元素</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．当</a:t>
            </a:r>
            <a:r>
              <a:rPr lang="en-US" sz="2100">
                <a:latin typeface="宋体" panose="02010600030101010101" pitchFamily="2" charset="-122"/>
                <a:ea typeface="宋体" panose="02010600030101010101" pitchFamily="2" charset="-122"/>
                <a:cs typeface="宋体" panose="02010600030101010101" pitchFamily="2" charset="-122"/>
              </a:rPr>
              <a:t>x</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8</a:t>
            </a:r>
            <a:r>
              <a:rPr lang="zh-CN" altLang="en-US" sz="2100">
                <a:latin typeface="宋体" panose="02010600030101010101" pitchFamily="2" charset="-122"/>
                <a:ea typeface="宋体" panose="02010600030101010101" pitchFamily="2" charset="-122"/>
                <a:cs typeface="宋体" panose="02010600030101010101" pitchFamily="2" charset="-122"/>
              </a:rPr>
              <a:t>时，该微粒是阳离子</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．在化学变化中，氯原子易得电子</a:t>
            </a:r>
            <a:endParaRPr lang="zh-CN" altLang="en-US" sz="2100">
              <a:latin typeface="宋体" panose="02010600030101010101" pitchFamily="2" charset="-122"/>
              <a:cs typeface="宋体" panose="02010600030101010101" pitchFamily="2" charset="-122"/>
            </a:endParaRPr>
          </a:p>
        </p:txBody>
      </p:sp>
      <p:sp>
        <p:nvSpPr>
          <p:cNvPr id="4" name="TextBox 5"/>
          <p:cNvSpPr txBox="1"/>
          <p:nvPr/>
        </p:nvSpPr>
        <p:spPr>
          <a:xfrm>
            <a:off x="8487728" y="582216"/>
            <a:ext cx="364331" cy="391478"/>
          </a:xfrm>
          <a:prstGeom prst="rect">
            <a:avLst/>
          </a:prstGeom>
          <a:noFill/>
          <a:ln w="9525">
            <a:noFill/>
          </a:ln>
        </p:spPr>
        <p:txBody>
          <a:bodyPr lIns="68580" tIns="34290" rIns="68580" bIns="34290">
            <a:spAutoFit/>
          </a:bodyPr>
          <a:lstStyle/>
          <a:p>
            <a:r>
              <a:rPr lang="en-US" sz="2100" b="1">
                <a:solidFill>
                  <a:srgbClr val="FF0000"/>
                </a:solidFill>
                <a:latin typeface="宋体" panose="02010600030101010101" pitchFamily="2" charset="-122"/>
                <a:ea typeface="宋体" panose="02010600030101010101" pitchFamily="2" charset="-122"/>
              </a:rPr>
              <a:t>C</a:t>
            </a:r>
          </a:p>
        </p:txBody>
      </p:sp>
      <p:sp>
        <p:nvSpPr>
          <p:cNvPr id="119" name="文本框 118"/>
          <p:cNvSpPr txBox="1"/>
          <p:nvPr/>
        </p:nvSpPr>
        <p:spPr>
          <a:xfrm>
            <a:off x="447199" y="3127058"/>
            <a:ext cx="7890034"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6</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奉贤区一模）元素“</a:t>
            </a:r>
            <a:r>
              <a:rPr lang="en-US" sz="2100">
                <a:latin typeface="宋体" panose="02010600030101010101" pitchFamily="2" charset="-122"/>
                <a:ea typeface="宋体" panose="02010600030101010101" pitchFamily="2" charset="-122"/>
                <a:cs typeface="宋体" panose="02010600030101010101" pitchFamily="2" charset="-122"/>
              </a:rPr>
              <a:t>Al</a:t>
            </a:r>
            <a:r>
              <a:rPr lang="zh-CN" altLang="en-US" sz="2100">
                <a:latin typeface="宋体" panose="02010600030101010101" pitchFamily="2" charset="-122"/>
                <a:ea typeface="宋体" panose="02010600030101010101" pitchFamily="2" charset="-122"/>
                <a:cs typeface="宋体" panose="02010600030101010101" pitchFamily="2" charset="-122"/>
              </a:rPr>
              <a:t>”的名称是（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．氯</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．银</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．铝</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．汞</a:t>
            </a:r>
            <a:endParaRPr lang="zh-CN" altLang="en-US" sz="2100">
              <a:latin typeface="宋体" panose="02010600030101010101" pitchFamily="2" charset="-122"/>
              <a:cs typeface="宋体" panose="02010600030101010101" pitchFamily="2" charset="-122"/>
            </a:endParaRPr>
          </a:p>
        </p:txBody>
      </p:sp>
      <p:sp>
        <p:nvSpPr>
          <p:cNvPr id="5" name="TextBox 5"/>
          <p:cNvSpPr txBox="1"/>
          <p:nvPr/>
        </p:nvSpPr>
        <p:spPr>
          <a:xfrm>
            <a:off x="6229827" y="3252550"/>
            <a:ext cx="364331" cy="391478"/>
          </a:xfrm>
          <a:prstGeom prst="rect">
            <a:avLst/>
          </a:prstGeom>
          <a:noFill/>
          <a:ln w="9525">
            <a:noFill/>
          </a:ln>
        </p:spPr>
        <p:txBody>
          <a:bodyPr lIns="68580" tIns="34290" rIns="68580" bIns="34290">
            <a:spAutoFit/>
          </a:bodyPr>
          <a:lstStyle/>
          <a:p>
            <a:r>
              <a:rPr lang="en-US" sz="2100" b="1">
                <a:solidFill>
                  <a:srgbClr val="FF0000"/>
                </a:solidFill>
                <a:latin typeface="宋体" panose="02010600030101010101" pitchFamily="2" charset="-122"/>
                <a:ea typeface="宋体" panose="02010600030101010101" pitchFamily="2" charset="-122"/>
              </a:rPr>
              <a:t>C</a:t>
            </a:r>
          </a:p>
        </p:txBody>
      </p:sp>
    </p:spTree>
    <p:extLst>
      <p:ext uri="{BB962C8B-B14F-4D97-AF65-F5344CB8AC3E}">
        <p14:creationId xmlns:p14="http://schemas.microsoft.com/office/powerpoint/2010/main" val="39224236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100000">
                                          <p:val>
                                            <p:strVal val="#ppt_x"/>
                                          </p:val>
                                        </p:tav>
                                      </p:tavLst>
                                    </p:anim>
                                    <p:anim calcmode="lin" valueType="num">
                                      <p:cBhvr>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ppt_x</p:attrName>
                                        </p:attrNameLst>
                                      </p:cBhvr>
                                      <p:tavLst>
                                        <p:tav tm="0">
                                          <p:val>
                                            <p:strVal val="#ppt_x"/>
                                          </p:val>
                                        </p:tav>
                                        <p:tav tm="100000">
                                          <p:val>
                                            <p:strVal val="#ppt_x"/>
                                          </p:val>
                                        </p:tav>
                                      </p:tavLst>
                                    </p:anim>
                                    <p:anim calcmode="lin" valueType="num">
                                      <p:cBhvr>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3" name="文本框 2"/>
          <p:cNvSpPr txBox="1"/>
          <p:nvPr/>
        </p:nvSpPr>
        <p:spPr>
          <a:xfrm>
            <a:off x="471012" y="509588"/>
            <a:ext cx="8016716" cy="1522571"/>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7</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2019</a:t>
            </a:r>
            <a:r>
              <a:rPr lang="zh-CN" altLang="en-US" sz="2100">
                <a:latin typeface="宋体" panose="02010600030101010101" pitchFamily="2" charset="-122"/>
                <a:ea typeface="宋体" panose="02010600030101010101" pitchFamily="2" charset="-122"/>
                <a:cs typeface="宋体" panose="02010600030101010101" pitchFamily="2" charset="-122"/>
              </a:rPr>
              <a:t>秋</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长春期末）用</a:t>
            </a:r>
            <a:r>
              <a:rPr lang="en-US" sz="2100">
                <a:latin typeface="宋体" panose="02010600030101010101" pitchFamily="2" charset="-122"/>
                <a:ea typeface="宋体" panose="02010600030101010101" pitchFamily="2" charset="-122"/>
                <a:cs typeface="宋体" panose="02010600030101010101" pitchFamily="2" charset="-122"/>
              </a:rPr>
              <a:t>KMnO</a:t>
            </a:r>
            <a:r>
              <a:rPr lang="en-US" sz="2100" baseline="-25000">
                <a:latin typeface="宋体" panose="02010600030101010101" pitchFamily="2" charset="-122"/>
                <a:ea typeface="宋体" panose="02010600030101010101" pitchFamily="2" charset="-122"/>
                <a:cs typeface="宋体" panose="02010600030101010101" pitchFamily="2" charset="-122"/>
              </a:rPr>
              <a:t>4</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KClO</a:t>
            </a:r>
            <a:r>
              <a:rPr lang="en-US" sz="2100" baseline="-250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H</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en-US" sz="2100">
                <a:latin typeface="宋体" panose="02010600030101010101" pitchFamily="2" charset="-122"/>
                <a:ea typeface="宋体" panose="02010600030101010101" pitchFamily="2" charset="-122"/>
                <a:cs typeface="宋体" panose="02010600030101010101" pitchFamily="2" charset="-122"/>
              </a:rPr>
              <a:t>O</a:t>
            </a:r>
            <a:r>
              <a:rPr lang="en-US" sz="2100" baseline="-250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三种物质都可制得氧气．说明这三种物质的组成中都含有（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．氧元素</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．氧气</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．氧分子</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．氧原子</a:t>
            </a:r>
            <a:endParaRPr lang="zh-CN" altLang="en-US" sz="2100">
              <a:latin typeface="宋体" panose="02010600030101010101" pitchFamily="2" charset="-122"/>
              <a:cs typeface="宋体" panose="02010600030101010101" pitchFamily="2" charset="-122"/>
            </a:endParaRPr>
          </a:p>
        </p:txBody>
      </p:sp>
      <p:sp>
        <p:nvSpPr>
          <p:cNvPr id="4" name="TextBox 5"/>
          <p:cNvSpPr txBox="1"/>
          <p:nvPr/>
        </p:nvSpPr>
        <p:spPr>
          <a:xfrm>
            <a:off x="5288281" y="1075135"/>
            <a:ext cx="364331" cy="391478"/>
          </a:xfrm>
          <a:prstGeom prst="rect">
            <a:avLst/>
          </a:prstGeom>
          <a:noFill/>
          <a:ln w="9525">
            <a:noFill/>
          </a:ln>
        </p:spPr>
        <p:txBody>
          <a:bodyPr lIns="68580" tIns="34290" rIns="68580" bIns="34290">
            <a:spAutoFit/>
          </a:bodyPr>
          <a:lstStyle/>
          <a:p>
            <a:r>
              <a:rPr lang="en-US" sz="2100" b="1">
                <a:solidFill>
                  <a:srgbClr val="FF0000"/>
                </a:solidFill>
                <a:latin typeface="宋体" panose="02010600030101010101" pitchFamily="2" charset="-122"/>
                <a:ea typeface="宋体" panose="02010600030101010101" pitchFamily="2" charset="-122"/>
              </a:rPr>
              <a:t>A</a:t>
            </a:r>
          </a:p>
        </p:txBody>
      </p:sp>
      <p:sp>
        <p:nvSpPr>
          <p:cNvPr id="6" name="文本框 5"/>
          <p:cNvSpPr txBox="1"/>
          <p:nvPr/>
        </p:nvSpPr>
        <p:spPr>
          <a:xfrm>
            <a:off x="471011" y="1967865"/>
            <a:ext cx="8125778" cy="1037749"/>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8</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定兴县模拟）如图是元素周期表中锌的相关信息，下列说法错误的是（　　）</a:t>
            </a:r>
            <a:endParaRPr lang="zh-CN" altLang="en-US" sz="2100">
              <a:latin typeface="宋体" panose="02010600030101010101" pitchFamily="2" charset="-122"/>
              <a:cs typeface="宋体" panose="02010600030101010101" pitchFamily="2" charset="-122"/>
            </a:endParaRPr>
          </a:p>
        </p:txBody>
      </p:sp>
      <p:pic>
        <p:nvPicPr>
          <p:cNvPr id="7" name="图片 6"/>
          <p:cNvPicPr/>
          <p:nvPr/>
        </p:nvPicPr>
        <p:blipFill>
          <a:blip r:embed="rId3"/>
          <a:stretch>
            <a:fillRect/>
          </a:stretch>
        </p:blipFill>
        <p:spPr>
          <a:xfrm>
            <a:off x="4161473" y="2562701"/>
            <a:ext cx="1126331" cy="1018699"/>
          </a:xfrm>
          <a:prstGeom prst="rect">
            <a:avLst/>
          </a:prstGeom>
          <a:noFill/>
          <a:ln w="9525">
            <a:noFill/>
          </a:ln>
        </p:spPr>
      </p:pic>
      <p:sp>
        <p:nvSpPr>
          <p:cNvPr id="120" name="文本框 119"/>
          <p:cNvSpPr txBox="1"/>
          <p:nvPr/>
        </p:nvSpPr>
        <p:spPr>
          <a:xfrm>
            <a:off x="509111" y="3638550"/>
            <a:ext cx="8125778" cy="1037749"/>
          </a:xfrm>
          <a:prstGeom prst="rect">
            <a:avLst/>
          </a:prstGeom>
          <a:noFill/>
          <a:ln w="9525">
            <a:noFill/>
          </a:ln>
        </p:spPr>
        <p:txBody>
          <a:bodyPr wrap="square" lIns="68580" tIns="34290" rIns="68580" bIns="34290">
            <a:spAutoFit/>
          </a:bodyPr>
          <a:lstStyle/>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．锌是一种金属元素</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．锌原子核外有</a:t>
            </a:r>
            <a:r>
              <a:rPr lang="en-US" sz="2100">
                <a:latin typeface="宋体" panose="02010600030101010101" pitchFamily="2" charset="-122"/>
                <a:ea typeface="宋体" panose="02010600030101010101" pitchFamily="2" charset="-122"/>
                <a:cs typeface="宋体" panose="02010600030101010101" pitchFamily="2" charset="-122"/>
              </a:rPr>
              <a:t>30</a:t>
            </a:r>
            <a:r>
              <a:rPr lang="zh-CN" altLang="en-US" sz="2100">
                <a:latin typeface="宋体" panose="02010600030101010101" pitchFamily="2" charset="-122"/>
                <a:ea typeface="宋体" panose="02010600030101010101" pitchFamily="2" charset="-122"/>
                <a:cs typeface="宋体" panose="02010600030101010101" pitchFamily="2" charset="-122"/>
              </a:rPr>
              <a:t>个电子</a:t>
            </a:r>
            <a:r>
              <a:rPr lang="en-US" sz="2100">
                <a:latin typeface="宋体" panose="02010600030101010101" pitchFamily="2" charset="-122"/>
                <a:ea typeface="宋体" panose="02010600030101010101" pitchFamily="2" charset="-122"/>
                <a:cs typeface="宋体" panose="02010600030101010101" pitchFamily="2" charset="-122"/>
              </a:rPr>
              <a:t>	</a:t>
            </a:r>
          </a:p>
          <a:p>
            <a:pPr>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．原子序数为</a:t>
            </a:r>
            <a:r>
              <a:rPr lang="en-US" sz="2100">
                <a:latin typeface="宋体" panose="02010600030101010101" pitchFamily="2" charset="-122"/>
                <a:ea typeface="宋体" panose="02010600030101010101" pitchFamily="2" charset="-122"/>
                <a:cs typeface="宋体" panose="02010600030101010101" pitchFamily="2" charset="-122"/>
              </a:rPr>
              <a:t>30	            D</a:t>
            </a:r>
            <a:r>
              <a:rPr lang="zh-CN" altLang="en-US" sz="2100">
                <a:latin typeface="宋体" panose="02010600030101010101" pitchFamily="2" charset="-122"/>
                <a:ea typeface="宋体" panose="02010600030101010101" pitchFamily="2" charset="-122"/>
                <a:cs typeface="宋体" panose="02010600030101010101" pitchFamily="2" charset="-122"/>
              </a:rPr>
              <a:t>．相对原子质量为</a:t>
            </a:r>
            <a:r>
              <a:rPr lang="en-US" sz="2100">
                <a:latin typeface="宋体" panose="02010600030101010101" pitchFamily="2" charset="-122"/>
                <a:ea typeface="宋体" panose="02010600030101010101" pitchFamily="2" charset="-122"/>
                <a:cs typeface="宋体" panose="02010600030101010101" pitchFamily="2" charset="-122"/>
              </a:rPr>
              <a:t>65.38g</a:t>
            </a:r>
            <a:endParaRPr lang="zh-CN" altLang="en-US" sz="2100">
              <a:latin typeface="宋体" panose="02010600030101010101" pitchFamily="2" charset="-122"/>
              <a:cs typeface="宋体" panose="02010600030101010101" pitchFamily="2" charset="-122"/>
            </a:endParaRPr>
          </a:p>
        </p:txBody>
      </p:sp>
      <p:sp>
        <p:nvSpPr>
          <p:cNvPr id="8" name="TextBox 5"/>
          <p:cNvSpPr txBox="1"/>
          <p:nvPr/>
        </p:nvSpPr>
        <p:spPr>
          <a:xfrm>
            <a:off x="2616042" y="2613898"/>
            <a:ext cx="364331" cy="391478"/>
          </a:xfrm>
          <a:prstGeom prst="rect">
            <a:avLst/>
          </a:prstGeom>
          <a:noFill/>
          <a:ln w="9525">
            <a:noFill/>
          </a:ln>
        </p:spPr>
        <p:txBody>
          <a:bodyPr lIns="68580" tIns="34290" rIns="68580" bIns="34290">
            <a:spAutoFit/>
          </a:bodyPr>
          <a:lstStyle/>
          <a:p>
            <a:r>
              <a:rPr lang="en-US" sz="2100" b="1">
                <a:solidFill>
                  <a:srgbClr val="FF0000"/>
                </a:solidFill>
                <a:latin typeface="宋体" panose="02010600030101010101" pitchFamily="2" charset="-122"/>
                <a:ea typeface="宋体" panose="02010600030101010101" pitchFamily="2" charset="-122"/>
              </a:rPr>
              <a:t>D</a:t>
            </a:r>
          </a:p>
        </p:txBody>
      </p:sp>
    </p:spTree>
    <p:extLst>
      <p:ext uri="{BB962C8B-B14F-4D97-AF65-F5344CB8AC3E}">
        <p14:creationId xmlns:p14="http://schemas.microsoft.com/office/powerpoint/2010/main" val="1093262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100000">
                                          <p:val>
                                            <p:strVal val="#ppt_x"/>
                                          </p:val>
                                        </p:tav>
                                      </p:tavLst>
                                    </p:anim>
                                    <p:anim calcmode="lin" valueType="num">
                                      <p:cBhvr>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ppt_x</p:attrName>
                                        </p:attrNameLst>
                                      </p:cBhvr>
                                      <p:tavLst>
                                        <p:tav tm="0">
                                          <p:val>
                                            <p:strVal val="#ppt_x"/>
                                          </p:val>
                                        </p:tav>
                                        <p:tav tm="100000">
                                          <p:val>
                                            <p:strVal val="#ppt_x"/>
                                          </p:val>
                                        </p:tav>
                                      </p:tavLst>
                                    </p:anim>
                                    <p:anim calcmode="lin" valueType="num">
                                      <p:cBhvr>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趁热打铁</a:t>
            </a:r>
          </a:p>
        </p:txBody>
      </p:sp>
      <p:sp>
        <p:nvSpPr>
          <p:cNvPr id="122" name="文本框 121"/>
          <p:cNvSpPr txBox="1"/>
          <p:nvPr/>
        </p:nvSpPr>
        <p:spPr>
          <a:xfrm>
            <a:off x="413862" y="591979"/>
            <a:ext cx="8211026" cy="3461861"/>
          </a:xfrm>
          <a:prstGeom prst="rect">
            <a:avLst/>
          </a:prstGeom>
          <a:noFill/>
          <a:ln w="9525">
            <a:noFill/>
          </a:ln>
        </p:spPr>
        <p:txBody>
          <a:bodyPr wrap="square" lIns="68580" tIns="34290" rIns="68580" bIns="34290">
            <a:spAutoFit/>
          </a:bodyPr>
          <a:lstStyle/>
          <a:p>
            <a:pPr marL="130016" indent="-130016">
              <a:lnSpc>
                <a:spcPct val="150000"/>
              </a:lnSpc>
            </a:pPr>
            <a:r>
              <a:rPr lang="en-US" sz="2100">
                <a:latin typeface="宋体" panose="02010600030101010101" pitchFamily="2" charset="-122"/>
                <a:ea typeface="宋体" panose="02010600030101010101" pitchFamily="2" charset="-122"/>
                <a:cs typeface="宋体" panose="02010600030101010101" pitchFamily="2" charset="-122"/>
              </a:rPr>
              <a:t>9</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朝阳区校级模拟）人体缺碘会引起甲状腺肿大，幼儿缺碘影响生长发育，造成思维迟钝。结合图中信息回答下列问题：</a:t>
            </a:r>
          </a:p>
          <a:p>
            <a:pPr marL="130016" indent="-130016">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）碘原子在化学反应中容易</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（填“失去”或“得到”）电子；</a:t>
            </a:r>
          </a:p>
          <a:p>
            <a:pPr marL="130016" indent="-130016">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）碘元素属于</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元素（选填“金属”或“非金属”）；</a:t>
            </a:r>
          </a:p>
          <a:p>
            <a:pPr marL="130016" indent="-130016">
              <a:lnSpc>
                <a:spcPct val="150000"/>
              </a:lnSpc>
            </a:pP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3</a:t>
            </a:r>
            <a:r>
              <a:rPr lang="zh-CN" altLang="en-US" sz="2100">
                <a:latin typeface="宋体" panose="02010600030101010101" pitchFamily="2" charset="-122"/>
                <a:ea typeface="宋体" panose="02010600030101010101" pitchFamily="2" charset="-122"/>
                <a:cs typeface="宋体" panose="02010600030101010101" pitchFamily="2" charset="-122"/>
              </a:rPr>
              <a:t>）已知原子核外的电子层数与元素所在周期表中的周期数相同，则碘元素在元素周期表中应该排在第</a:t>
            </a:r>
            <a:r>
              <a:rPr lang="zh-CN" altLang="en-US" sz="2100" u="sng">
                <a:latin typeface="宋体" panose="02010600030101010101" pitchFamily="2" charset="-122"/>
                <a:ea typeface="宋体" panose="02010600030101010101" pitchFamily="2" charset="-122"/>
                <a:cs typeface="宋体" panose="02010600030101010101" pitchFamily="2" charset="-122"/>
              </a:rPr>
              <a:t>　　</a:t>
            </a:r>
            <a:r>
              <a:rPr lang="zh-CN" altLang="en-US" sz="2100">
                <a:latin typeface="宋体" panose="02010600030101010101" pitchFamily="2" charset="-122"/>
                <a:ea typeface="宋体" panose="02010600030101010101" pitchFamily="2" charset="-122"/>
                <a:cs typeface="宋体" panose="02010600030101010101" pitchFamily="2" charset="-122"/>
              </a:rPr>
              <a:t>周期。</a:t>
            </a:r>
            <a:endParaRPr lang="zh-CN" altLang="en-US" sz="2100">
              <a:latin typeface="宋体" panose="02010600030101010101" pitchFamily="2" charset="-122"/>
              <a:cs typeface="宋体" panose="02010600030101010101" pitchFamily="2" charset="-122"/>
            </a:endParaRPr>
          </a:p>
        </p:txBody>
      </p:sp>
      <p:pic>
        <p:nvPicPr>
          <p:cNvPr id="4" name="图片 3"/>
          <p:cNvPicPr/>
          <p:nvPr/>
        </p:nvPicPr>
        <p:blipFill>
          <a:blip r:embed="rId2"/>
          <a:stretch>
            <a:fillRect/>
          </a:stretch>
        </p:blipFill>
        <p:spPr>
          <a:xfrm>
            <a:off x="6273165" y="3626644"/>
            <a:ext cx="2503170" cy="1281589"/>
          </a:xfrm>
          <a:prstGeom prst="rect">
            <a:avLst/>
          </a:prstGeom>
          <a:noFill/>
          <a:ln w="9525">
            <a:noFill/>
          </a:ln>
        </p:spPr>
      </p:pic>
      <p:sp>
        <p:nvSpPr>
          <p:cNvPr id="6" name="文本框 5"/>
          <p:cNvSpPr txBox="1"/>
          <p:nvPr/>
        </p:nvSpPr>
        <p:spPr>
          <a:xfrm>
            <a:off x="4331970" y="1714501"/>
            <a:ext cx="603370"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得到</a:t>
            </a:r>
          </a:p>
        </p:txBody>
      </p:sp>
      <p:sp>
        <p:nvSpPr>
          <p:cNvPr id="7" name="文本框 6"/>
          <p:cNvSpPr txBox="1"/>
          <p:nvPr/>
        </p:nvSpPr>
        <p:spPr>
          <a:xfrm>
            <a:off x="2733199" y="2642236"/>
            <a:ext cx="835806" cy="346249"/>
          </a:xfrm>
          <a:prstGeom prst="rect">
            <a:avLst/>
          </a:prstGeom>
          <a:noFill/>
        </p:spPr>
        <p:txBody>
          <a:bodyPr wrap="none" lIns="68580" tIns="34290" rIns="68580" bIns="34290" rtlCol="0" anchor="t">
            <a:spAutoFit/>
          </a:bodyPr>
          <a:lstStyle/>
          <a:p>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非金属</a:t>
            </a:r>
          </a:p>
        </p:txBody>
      </p:sp>
      <p:sp>
        <p:nvSpPr>
          <p:cNvPr id="8" name="文本框 7"/>
          <p:cNvSpPr txBox="1"/>
          <p:nvPr/>
        </p:nvSpPr>
        <p:spPr>
          <a:xfrm>
            <a:off x="5009674" y="3541396"/>
            <a:ext cx="255519"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5</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extLst>
      <p:ext uri="{BB962C8B-B14F-4D97-AF65-F5344CB8AC3E}">
        <p14:creationId xmlns:p14="http://schemas.microsoft.com/office/powerpoint/2010/main" val="21799188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linds(horizontal)">
                                      <p:cBhvr>
                                        <p:cTn id="10" dur="500"/>
                                        <p:tgtEl>
                                          <p:spTgt spid="7"/>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linds(horizontal)">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545403" y="33490"/>
            <a:ext cx="1152878" cy="392413"/>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34289" tIns="34289" rIns="34289" bIns="34289" numCol="1" spcCol="28575" rtlCol="0" anchor="t">
            <a:spAutoFit/>
          </a:bodyPr>
          <a:lstStyle/>
          <a:p>
            <a:pPr defTabSz="685800" latinLnBrk="1" hangingPunct="0">
              <a:spcBef>
                <a:spcPct val="0"/>
              </a:spcBef>
              <a:spcAft>
                <a:spcPct val="0"/>
              </a:spcAft>
              <a:defRPr/>
            </a:pPr>
            <a:r>
              <a:rPr lang="zh-CN" altLang="en-US" sz="2100" b="1" kern="0">
                <a:latin typeface="宋体" panose="02010600030101010101" pitchFamily="2" charset="-122"/>
                <a:ea typeface="宋体" panose="02010600030101010101" pitchFamily="2" charset="-122"/>
                <a:cs typeface="Arial"/>
                <a:sym typeface="Arial"/>
              </a:rPr>
              <a:t>知识框架</a:t>
            </a:r>
          </a:p>
        </p:txBody>
      </p:sp>
      <p:sp>
        <p:nvSpPr>
          <p:cNvPr id="2" name="TextBox 63"/>
          <p:cNvSpPr txBox="1"/>
          <p:nvPr/>
        </p:nvSpPr>
        <p:spPr>
          <a:xfrm>
            <a:off x="470535" y="1488758"/>
            <a:ext cx="616744"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分子</a:t>
            </a:r>
          </a:p>
        </p:txBody>
      </p:sp>
      <p:sp>
        <p:nvSpPr>
          <p:cNvPr id="4" name="TextBox 63"/>
          <p:cNvSpPr txBox="1"/>
          <p:nvPr/>
        </p:nvSpPr>
        <p:spPr>
          <a:xfrm>
            <a:off x="470535" y="2286001"/>
            <a:ext cx="616744"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原子</a:t>
            </a:r>
          </a:p>
        </p:txBody>
      </p:sp>
      <p:sp>
        <p:nvSpPr>
          <p:cNvPr id="5" name="TextBox 63"/>
          <p:cNvSpPr txBox="1"/>
          <p:nvPr/>
        </p:nvSpPr>
        <p:spPr>
          <a:xfrm>
            <a:off x="470535" y="3053716"/>
            <a:ext cx="616744"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离子</a:t>
            </a:r>
          </a:p>
        </p:txBody>
      </p:sp>
      <p:sp>
        <p:nvSpPr>
          <p:cNvPr id="7" name="TextBox 63"/>
          <p:cNvSpPr txBox="1"/>
          <p:nvPr/>
        </p:nvSpPr>
        <p:spPr>
          <a:xfrm>
            <a:off x="2001679" y="2216468"/>
            <a:ext cx="681514" cy="483870"/>
          </a:xfrm>
          <a:prstGeom prst="rect">
            <a:avLst/>
          </a:prstGeom>
          <a:solidFill>
            <a:schemeClr val="accent5">
              <a:lumMod val="20000"/>
              <a:lumOff val="80000"/>
            </a:schemeClr>
          </a:solidFill>
          <a:ln w="9525">
            <a:noFill/>
          </a:ln>
        </p:spPr>
        <p:txBody>
          <a:bodyPr wrap="square" lIns="68580" tIns="34290" rIns="68580" bIns="34290">
            <a:spAutoFit/>
          </a:bodyPr>
          <a:lstStyle/>
          <a:p>
            <a:pPr>
              <a:lnSpc>
                <a:spcPct val="150000"/>
              </a:lnSpc>
            </a:pPr>
            <a:r>
              <a:rPr lang="zh-CN" altLang="en-US">
                <a:latin typeface="宋体" panose="02010600030101010101" pitchFamily="2" charset="-122"/>
                <a:ea typeface="宋体" panose="02010600030101010101" pitchFamily="2" charset="-122"/>
              </a:rPr>
              <a:t>物质</a:t>
            </a:r>
          </a:p>
        </p:txBody>
      </p:sp>
      <p:grpSp>
        <p:nvGrpSpPr>
          <p:cNvPr id="13" name="组合 12"/>
          <p:cNvGrpSpPr/>
          <p:nvPr/>
        </p:nvGrpSpPr>
        <p:grpSpPr>
          <a:xfrm>
            <a:off x="1087279" y="1659732"/>
            <a:ext cx="914400" cy="1581626"/>
            <a:chOff x="2284" y="3722"/>
            <a:chExt cx="1920" cy="3321"/>
          </a:xfrm>
        </p:grpSpPr>
        <p:cxnSp>
          <p:nvCxnSpPr>
            <p:cNvPr id="6" name="直接连接符 5"/>
            <p:cNvCxnSpPr/>
            <p:nvPr/>
          </p:nvCxnSpPr>
          <p:spPr>
            <a:xfrm flipH="1">
              <a:off x="3079" y="3757"/>
              <a:ext cx="0" cy="328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V="1">
              <a:off x="2284" y="3722"/>
              <a:ext cx="795"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V="1">
              <a:off x="2284" y="7008"/>
              <a:ext cx="795"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直接箭头连接符 9"/>
            <p:cNvCxnSpPr>
              <a:stCxn id="4" idx="3"/>
              <a:endCxn id="7" idx="1"/>
            </p:cNvCxnSpPr>
            <p:nvPr/>
          </p:nvCxnSpPr>
          <p:spPr>
            <a:xfrm flipV="1">
              <a:off x="2284" y="5538"/>
              <a:ext cx="1920"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106" name="TextBox 63"/>
          <p:cNvSpPr txBox="1"/>
          <p:nvPr/>
        </p:nvSpPr>
        <p:spPr>
          <a:xfrm>
            <a:off x="1562577" y="1928813"/>
            <a:ext cx="283369" cy="530066"/>
          </a:xfrm>
          <a:prstGeom prst="rect">
            <a:avLst/>
          </a:prstGeom>
          <a:solidFill>
            <a:schemeClr val="bg1">
              <a:lumMod val="95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构成</a:t>
            </a:r>
          </a:p>
        </p:txBody>
      </p:sp>
      <p:cxnSp>
        <p:nvCxnSpPr>
          <p:cNvPr id="17" name="直接箭头连接符 16"/>
          <p:cNvCxnSpPr/>
          <p:nvPr/>
        </p:nvCxnSpPr>
        <p:spPr>
          <a:xfrm flipH="1" flipV="1">
            <a:off x="2683193" y="2458402"/>
            <a:ext cx="628174" cy="4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63"/>
          <p:cNvSpPr txBox="1"/>
          <p:nvPr/>
        </p:nvSpPr>
        <p:spPr>
          <a:xfrm>
            <a:off x="3311367" y="2288382"/>
            <a:ext cx="616744"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元素</a:t>
            </a:r>
          </a:p>
        </p:txBody>
      </p:sp>
      <p:sp>
        <p:nvSpPr>
          <p:cNvPr id="20" name="TextBox 63"/>
          <p:cNvSpPr txBox="1"/>
          <p:nvPr/>
        </p:nvSpPr>
        <p:spPr>
          <a:xfrm>
            <a:off x="2855595" y="1928337"/>
            <a:ext cx="283369" cy="530066"/>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组成</a:t>
            </a:r>
          </a:p>
        </p:txBody>
      </p:sp>
      <p:sp>
        <p:nvSpPr>
          <p:cNvPr id="36" name="TextBox 63"/>
          <p:cNvSpPr txBox="1"/>
          <p:nvPr/>
        </p:nvSpPr>
        <p:spPr>
          <a:xfrm>
            <a:off x="4934426" y="496253"/>
            <a:ext cx="673418"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定义</a:t>
            </a:r>
          </a:p>
        </p:txBody>
      </p:sp>
      <p:sp>
        <p:nvSpPr>
          <p:cNvPr id="55" name="TextBox 63"/>
          <p:cNvSpPr txBox="1"/>
          <p:nvPr/>
        </p:nvSpPr>
        <p:spPr>
          <a:xfrm>
            <a:off x="4934427" y="969646"/>
            <a:ext cx="1284446"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元素的分布</a:t>
            </a:r>
          </a:p>
        </p:txBody>
      </p:sp>
      <p:sp>
        <p:nvSpPr>
          <p:cNvPr id="56" name="TextBox 63"/>
          <p:cNvSpPr txBox="1"/>
          <p:nvPr/>
        </p:nvSpPr>
        <p:spPr>
          <a:xfrm>
            <a:off x="6697504" y="841534"/>
            <a:ext cx="1553528"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在地壳中的分布</a:t>
            </a:r>
          </a:p>
        </p:txBody>
      </p:sp>
      <p:sp>
        <p:nvSpPr>
          <p:cNvPr id="57" name="TextBox 63"/>
          <p:cNvSpPr txBox="1"/>
          <p:nvPr/>
        </p:nvSpPr>
        <p:spPr>
          <a:xfrm>
            <a:off x="6697504" y="1226820"/>
            <a:ext cx="1553051"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在细胞中的分布</a:t>
            </a:r>
          </a:p>
        </p:txBody>
      </p:sp>
      <p:grpSp>
        <p:nvGrpSpPr>
          <p:cNvPr id="58" name="组合 57"/>
          <p:cNvGrpSpPr/>
          <p:nvPr/>
        </p:nvGrpSpPr>
        <p:grpSpPr>
          <a:xfrm>
            <a:off x="6202204" y="962978"/>
            <a:ext cx="486251" cy="450056"/>
            <a:chOff x="7932" y="3613"/>
            <a:chExt cx="1021" cy="945"/>
          </a:xfrm>
        </p:grpSpPr>
        <p:cxnSp>
          <p:nvCxnSpPr>
            <p:cNvPr id="59" name="直接连接符 58"/>
            <p:cNvCxnSpPr/>
            <p:nvPr/>
          </p:nvCxnSpPr>
          <p:spPr>
            <a:xfrm flipH="1">
              <a:off x="8465" y="3613"/>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flipH="1">
              <a:off x="8465" y="4552"/>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flipH="1">
              <a:off x="8465" y="3620"/>
              <a:ext cx="19" cy="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flipH="1" flipV="1">
              <a:off x="7932" y="3982"/>
              <a:ext cx="552" cy="4"/>
            </a:xfrm>
            <a:prstGeom prst="line">
              <a:avLst/>
            </a:prstGeom>
          </p:spPr>
          <p:style>
            <a:lnRef idx="1">
              <a:schemeClr val="accent1"/>
            </a:lnRef>
            <a:fillRef idx="0">
              <a:schemeClr val="accent1"/>
            </a:fillRef>
            <a:effectRef idx="0">
              <a:schemeClr val="accent1"/>
            </a:effectRef>
            <a:fontRef idx="minor">
              <a:schemeClr val="tx1"/>
            </a:fontRef>
          </p:style>
        </p:cxnSp>
      </p:grpSp>
      <p:sp>
        <p:nvSpPr>
          <p:cNvPr id="64" name="TextBox 63"/>
          <p:cNvSpPr txBox="1"/>
          <p:nvPr/>
        </p:nvSpPr>
        <p:spPr>
          <a:xfrm>
            <a:off x="4934426" y="1896428"/>
            <a:ext cx="1133475"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简单分类</a:t>
            </a:r>
          </a:p>
        </p:txBody>
      </p:sp>
      <p:grpSp>
        <p:nvGrpSpPr>
          <p:cNvPr id="90" name="组合 89"/>
          <p:cNvGrpSpPr/>
          <p:nvPr/>
        </p:nvGrpSpPr>
        <p:grpSpPr>
          <a:xfrm>
            <a:off x="6067901" y="1696879"/>
            <a:ext cx="549593" cy="808240"/>
            <a:chOff x="3169" y="2968"/>
            <a:chExt cx="2329" cy="6629"/>
          </a:xfrm>
        </p:grpSpPr>
        <p:cxnSp>
          <p:nvCxnSpPr>
            <p:cNvPr id="91" name="直接连接符 90"/>
            <p:cNvCxnSpPr/>
            <p:nvPr/>
          </p:nvCxnSpPr>
          <p:spPr>
            <a:xfrm flipV="1">
              <a:off x="3169" y="6036"/>
              <a:ext cx="2329" cy="44"/>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2" name="直接连接符 91"/>
            <p:cNvCxnSpPr/>
            <p:nvPr/>
          </p:nvCxnSpPr>
          <p:spPr>
            <a:xfrm flipH="1">
              <a:off x="4176" y="2968"/>
              <a:ext cx="28" cy="6629"/>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3" name="直接连接符 92"/>
            <p:cNvCxnSpPr/>
            <p:nvPr/>
          </p:nvCxnSpPr>
          <p:spPr>
            <a:xfrm flipV="1">
              <a:off x="4177" y="9577"/>
              <a:ext cx="1074" cy="20"/>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4" name="直接连接符 93"/>
            <p:cNvCxnSpPr/>
            <p:nvPr/>
          </p:nvCxnSpPr>
          <p:spPr>
            <a:xfrm flipV="1">
              <a:off x="4244" y="2968"/>
              <a:ext cx="1074" cy="20"/>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65" name="TextBox 63"/>
          <p:cNvSpPr txBox="1"/>
          <p:nvPr/>
        </p:nvSpPr>
        <p:spPr>
          <a:xfrm>
            <a:off x="6558915" y="1597343"/>
            <a:ext cx="929164" cy="299085"/>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金属元素</a:t>
            </a:r>
          </a:p>
        </p:txBody>
      </p:sp>
      <p:sp>
        <p:nvSpPr>
          <p:cNvPr id="66" name="TextBox 63"/>
          <p:cNvSpPr txBox="1"/>
          <p:nvPr/>
        </p:nvSpPr>
        <p:spPr>
          <a:xfrm>
            <a:off x="6558915" y="1951196"/>
            <a:ext cx="1118235" cy="299085"/>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非金属元素</a:t>
            </a:r>
          </a:p>
        </p:txBody>
      </p:sp>
      <p:sp>
        <p:nvSpPr>
          <p:cNvPr id="67" name="TextBox 63"/>
          <p:cNvSpPr txBox="1"/>
          <p:nvPr/>
        </p:nvSpPr>
        <p:spPr>
          <a:xfrm>
            <a:off x="6575108" y="2311718"/>
            <a:ext cx="929164" cy="299085"/>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稀有气体</a:t>
            </a:r>
          </a:p>
        </p:txBody>
      </p:sp>
      <p:sp>
        <p:nvSpPr>
          <p:cNvPr id="72" name="TextBox 63"/>
          <p:cNvSpPr txBox="1"/>
          <p:nvPr/>
        </p:nvSpPr>
        <p:spPr>
          <a:xfrm>
            <a:off x="4934426" y="2896077"/>
            <a:ext cx="1133475"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元素符号</a:t>
            </a:r>
          </a:p>
        </p:txBody>
      </p:sp>
      <p:sp>
        <p:nvSpPr>
          <p:cNvPr id="73" name="TextBox 63"/>
          <p:cNvSpPr txBox="1"/>
          <p:nvPr/>
        </p:nvSpPr>
        <p:spPr>
          <a:xfrm>
            <a:off x="6558915" y="2771299"/>
            <a:ext cx="908685"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书写原则</a:t>
            </a:r>
          </a:p>
        </p:txBody>
      </p:sp>
      <p:sp>
        <p:nvSpPr>
          <p:cNvPr id="74" name="TextBox 63"/>
          <p:cNvSpPr txBox="1"/>
          <p:nvPr/>
        </p:nvSpPr>
        <p:spPr>
          <a:xfrm>
            <a:off x="6558915" y="3156585"/>
            <a:ext cx="1477804" cy="299085"/>
          </a:xfrm>
          <a:prstGeom prst="rect">
            <a:avLst/>
          </a:prstGeom>
          <a:solidFill>
            <a:schemeClr val="accent3">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元素符号的意义</a:t>
            </a:r>
          </a:p>
        </p:txBody>
      </p:sp>
      <p:grpSp>
        <p:nvGrpSpPr>
          <p:cNvPr id="75" name="组合 74"/>
          <p:cNvGrpSpPr/>
          <p:nvPr/>
        </p:nvGrpSpPr>
        <p:grpSpPr>
          <a:xfrm>
            <a:off x="6067902" y="2889409"/>
            <a:ext cx="486251" cy="450056"/>
            <a:chOff x="7932" y="3613"/>
            <a:chExt cx="1021" cy="945"/>
          </a:xfrm>
        </p:grpSpPr>
        <p:cxnSp>
          <p:nvCxnSpPr>
            <p:cNvPr id="76" name="直接连接符 75"/>
            <p:cNvCxnSpPr/>
            <p:nvPr/>
          </p:nvCxnSpPr>
          <p:spPr>
            <a:xfrm flipH="1">
              <a:off x="8465" y="3613"/>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flipH="1">
              <a:off x="8465" y="4552"/>
              <a:ext cx="488"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直接连接符 77"/>
            <p:cNvCxnSpPr/>
            <p:nvPr/>
          </p:nvCxnSpPr>
          <p:spPr>
            <a:xfrm flipH="1">
              <a:off x="8465" y="3620"/>
              <a:ext cx="19" cy="894"/>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直接连接符 78"/>
            <p:cNvCxnSpPr/>
            <p:nvPr/>
          </p:nvCxnSpPr>
          <p:spPr>
            <a:xfrm flipH="1" flipV="1">
              <a:off x="7932" y="3982"/>
              <a:ext cx="552" cy="4"/>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99" name="组合 98"/>
          <p:cNvGrpSpPr/>
          <p:nvPr/>
        </p:nvGrpSpPr>
        <p:grpSpPr>
          <a:xfrm>
            <a:off x="3928110" y="659606"/>
            <a:ext cx="1037749" cy="3694748"/>
            <a:chOff x="8248" y="1385"/>
            <a:chExt cx="2179" cy="7758"/>
          </a:xfrm>
        </p:grpSpPr>
        <p:cxnSp>
          <p:nvCxnSpPr>
            <p:cNvPr id="21" name="直接连接符 20"/>
            <p:cNvCxnSpPr/>
            <p:nvPr/>
          </p:nvCxnSpPr>
          <p:spPr>
            <a:xfrm>
              <a:off x="9558" y="1385"/>
              <a:ext cx="60" cy="7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flipV="1">
              <a:off x="9566" y="1401"/>
              <a:ext cx="795"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flipV="1">
              <a:off x="9566" y="2395"/>
              <a:ext cx="795"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flipV="1">
              <a:off x="9633" y="4341"/>
              <a:ext cx="795"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flipV="1">
              <a:off x="8248" y="5152"/>
              <a:ext cx="1349" cy="1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flipV="1">
              <a:off x="9633" y="6440"/>
              <a:ext cx="795" cy="7"/>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flipV="1">
              <a:off x="9633" y="9137"/>
              <a:ext cx="795" cy="7"/>
            </a:xfrm>
            <a:prstGeom prst="line">
              <a:avLst/>
            </a:prstGeom>
          </p:spPr>
          <p:style>
            <a:lnRef idx="1">
              <a:schemeClr val="accent1"/>
            </a:lnRef>
            <a:fillRef idx="0">
              <a:schemeClr val="accent1"/>
            </a:fillRef>
            <a:effectRef idx="0">
              <a:schemeClr val="accent1"/>
            </a:effectRef>
            <a:fontRef idx="minor">
              <a:schemeClr val="tx1"/>
            </a:fontRef>
          </p:style>
        </p:cxnSp>
      </p:grpSp>
      <p:sp>
        <p:nvSpPr>
          <p:cNvPr id="81" name="TextBox 63"/>
          <p:cNvSpPr txBox="1"/>
          <p:nvPr/>
        </p:nvSpPr>
        <p:spPr>
          <a:xfrm>
            <a:off x="4950619" y="4180523"/>
            <a:ext cx="1371124" cy="345281"/>
          </a:xfrm>
          <a:prstGeom prst="rect">
            <a:avLst/>
          </a:prstGeom>
          <a:solidFill>
            <a:schemeClr val="accent5">
              <a:lumMod val="20000"/>
              <a:lumOff val="80000"/>
            </a:schemeClr>
          </a:solidFill>
          <a:ln w="9525">
            <a:noFill/>
          </a:ln>
        </p:spPr>
        <p:txBody>
          <a:bodyPr wrap="square" lIns="68580" tIns="34290" rIns="68580" bIns="34290">
            <a:spAutoFit/>
          </a:bodyPr>
          <a:lstStyle/>
          <a:p>
            <a:r>
              <a:rPr lang="zh-CN" altLang="en-US">
                <a:latin typeface="宋体" panose="02010600030101010101" pitchFamily="2" charset="-122"/>
                <a:ea typeface="宋体" panose="02010600030101010101" pitchFamily="2" charset="-122"/>
              </a:rPr>
              <a:t>元素周期表</a:t>
            </a:r>
          </a:p>
        </p:txBody>
      </p:sp>
      <p:sp>
        <p:nvSpPr>
          <p:cNvPr id="87" name="TextBox 63"/>
          <p:cNvSpPr txBox="1"/>
          <p:nvPr/>
        </p:nvSpPr>
        <p:spPr>
          <a:xfrm>
            <a:off x="6887051" y="3534251"/>
            <a:ext cx="908685" cy="299085"/>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发现者</a:t>
            </a:r>
          </a:p>
        </p:txBody>
      </p:sp>
      <p:sp>
        <p:nvSpPr>
          <p:cNvPr id="88" name="TextBox 63"/>
          <p:cNvSpPr txBox="1"/>
          <p:nvPr/>
        </p:nvSpPr>
        <p:spPr>
          <a:xfrm>
            <a:off x="6887052" y="3909060"/>
            <a:ext cx="537686" cy="299085"/>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结构</a:t>
            </a:r>
          </a:p>
        </p:txBody>
      </p:sp>
      <p:sp>
        <p:nvSpPr>
          <p:cNvPr id="89" name="TextBox 63"/>
          <p:cNvSpPr txBox="1"/>
          <p:nvPr/>
        </p:nvSpPr>
        <p:spPr>
          <a:xfrm>
            <a:off x="6887052" y="4316254"/>
            <a:ext cx="909161" cy="299085"/>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latin typeface="宋体" panose="02010600030101010101" pitchFamily="2" charset="-122"/>
                <a:ea typeface="宋体" panose="02010600030101010101" pitchFamily="2" charset="-122"/>
              </a:rPr>
              <a:t>排列规律</a:t>
            </a:r>
          </a:p>
        </p:txBody>
      </p:sp>
      <p:sp>
        <p:nvSpPr>
          <p:cNvPr id="95" name="TextBox 63"/>
          <p:cNvSpPr txBox="1"/>
          <p:nvPr/>
        </p:nvSpPr>
        <p:spPr>
          <a:xfrm>
            <a:off x="6887051" y="4737259"/>
            <a:ext cx="1855470" cy="299085"/>
          </a:xfrm>
          <a:prstGeom prst="rect">
            <a:avLst/>
          </a:prstGeom>
          <a:solidFill>
            <a:schemeClr val="accent6">
              <a:lumMod val="20000"/>
              <a:lumOff val="80000"/>
            </a:schemeClr>
          </a:solidFill>
          <a:ln w="9525">
            <a:noFill/>
          </a:ln>
        </p:spPr>
        <p:txBody>
          <a:bodyPr wrap="square" lIns="68580" tIns="34290" rIns="68580" bIns="34290">
            <a:spAutoFit/>
          </a:bodyPr>
          <a:lstStyle/>
          <a:p>
            <a:r>
              <a:rPr lang="zh-CN" altLang="en-US" sz="15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每一方格提供的信息</a:t>
            </a:r>
            <a:endParaRPr lang="zh-CN" altLang="en-US" sz="1500">
              <a:latin typeface="宋体" panose="02010600030101010101" pitchFamily="2" charset="-122"/>
              <a:ea typeface="宋体" panose="02010600030101010101" pitchFamily="2" charset="-122"/>
            </a:endParaRPr>
          </a:p>
        </p:txBody>
      </p:sp>
      <p:grpSp>
        <p:nvGrpSpPr>
          <p:cNvPr id="98" name="组合 97"/>
          <p:cNvGrpSpPr/>
          <p:nvPr/>
        </p:nvGrpSpPr>
        <p:grpSpPr>
          <a:xfrm>
            <a:off x="6330791" y="3682365"/>
            <a:ext cx="606743" cy="1212533"/>
            <a:chOff x="13293" y="7732"/>
            <a:chExt cx="1274" cy="2546"/>
          </a:xfrm>
        </p:grpSpPr>
        <p:grpSp>
          <p:nvGrpSpPr>
            <p:cNvPr id="82" name="组合 81"/>
            <p:cNvGrpSpPr/>
            <p:nvPr/>
          </p:nvGrpSpPr>
          <p:grpSpPr>
            <a:xfrm>
              <a:off x="13891" y="7732"/>
              <a:ext cx="659" cy="2546"/>
              <a:chOff x="4168" y="2968"/>
              <a:chExt cx="1330" cy="9945"/>
            </a:xfrm>
          </p:grpSpPr>
          <p:cxnSp>
            <p:nvCxnSpPr>
              <p:cNvPr id="83" name="直接连接符 82"/>
              <p:cNvCxnSpPr/>
              <p:nvPr/>
            </p:nvCxnSpPr>
            <p:spPr>
              <a:xfrm flipV="1">
                <a:off x="4208" y="6038"/>
                <a:ext cx="1290" cy="43"/>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p:nvCxnSpPr>
            <p:spPr>
              <a:xfrm flipH="1">
                <a:off x="4168" y="2968"/>
                <a:ext cx="36" cy="9945"/>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p:nvCxnSpPr>
            <p:spPr>
              <a:xfrm flipV="1">
                <a:off x="4177" y="9577"/>
                <a:ext cx="1074" cy="20"/>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p:nvCxnSpPr>
            <p:spPr>
              <a:xfrm flipV="1">
                <a:off x="4244" y="2968"/>
                <a:ext cx="1074" cy="20"/>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grpSp>
        <p:cxnSp>
          <p:nvCxnSpPr>
            <p:cNvPr id="96" name="直接连接符 95"/>
            <p:cNvCxnSpPr/>
            <p:nvPr/>
          </p:nvCxnSpPr>
          <p:spPr>
            <a:xfrm flipV="1">
              <a:off x="13929" y="10256"/>
              <a:ext cx="639" cy="11"/>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7" name="直接连接符 96"/>
            <p:cNvCxnSpPr/>
            <p:nvPr/>
          </p:nvCxnSpPr>
          <p:spPr>
            <a:xfrm flipV="1">
              <a:off x="13293" y="9144"/>
              <a:ext cx="639" cy="11"/>
            </a:xfrm>
            <a:prstGeom prst="line">
              <a:avLst/>
            </a:prstGeom>
            <a:ln>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227144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par>
                    <p:cTn id="14" fill="hold" nodeType="clickPar">
                      <p:stCondLst>
                        <p:cond delay="indefinite"/>
                      </p:stCondLst>
                      <p:childTnLst>
                        <p:par>
                          <p:cTn id="15" fill="hold" nodeType="after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linds(horizontal)">
                                      <p:cBhvr>
                                        <p:cTn id="18" dur="500"/>
                                        <p:tgtEl>
                                          <p:spTgt spid="13"/>
                                        </p:tgtEl>
                                      </p:cBhvr>
                                    </p:animEffect>
                                  </p:childTnLst>
                                </p:cTn>
                              </p:par>
                            </p:childTnLst>
                          </p:cTn>
                        </p:par>
                        <p:par>
                          <p:cTn id="19" fill="hold" nodeType="afterGroup">
                            <p:stCondLst>
                              <p:cond delay="500"/>
                            </p:stCondLst>
                            <p:childTnLst>
                              <p:par>
                                <p:cTn id="20" presetID="22" presetClass="entr" presetSubtype="4" fill="hold" grpId="0" nodeType="afterEffect">
                                  <p:stCondLst>
                                    <p:cond delay="0"/>
                                  </p:stCondLst>
                                  <p:childTnLst>
                                    <p:set>
                                      <p:cBhvr>
                                        <p:cTn id="21" dur="1" fill="hold">
                                          <p:stCondLst>
                                            <p:cond delay="0"/>
                                          </p:stCondLst>
                                        </p:cTn>
                                        <p:tgtEl>
                                          <p:spTgt spid="106"/>
                                        </p:tgtEl>
                                        <p:attrNameLst>
                                          <p:attrName>style.visibility</p:attrName>
                                        </p:attrNameLst>
                                      </p:cBhvr>
                                      <p:to>
                                        <p:strVal val="visible"/>
                                      </p:to>
                                    </p:set>
                                    <p:animEffect transition="in" filter="wipe(down)">
                                      <p:cBhvr>
                                        <p:cTn id="22" dur="500"/>
                                        <p:tgtEl>
                                          <p:spTgt spid="10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down)">
                                      <p:cBhvr>
                                        <p:cTn id="32" dur="500"/>
                                        <p:tgtEl>
                                          <p:spTgt spid="18"/>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linds(horizontal)">
                                      <p:cBhvr>
                                        <p:cTn id="37" dur="500"/>
                                        <p:tgtEl>
                                          <p:spTgt spid="17"/>
                                        </p:tgtEl>
                                      </p:cBhvr>
                                    </p:animEffect>
                                  </p:childTnLst>
                                </p:cTn>
                              </p:par>
                            </p:childTnLst>
                          </p:cTn>
                        </p:par>
                        <p:par>
                          <p:cTn id="38" fill="hold" nodeType="afterGroup">
                            <p:stCondLst>
                              <p:cond delay="500"/>
                            </p:stCondLst>
                            <p:childTnLst>
                              <p:par>
                                <p:cTn id="39" presetID="22" presetClass="entr" presetSubtype="4" fill="hold" grpId="0" nodeType="after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wipe(down)">
                                      <p:cBhvr>
                                        <p:cTn id="41" dur="500"/>
                                        <p:tgtEl>
                                          <p:spTgt spid="20"/>
                                        </p:tgtEl>
                                      </p:cBhvr>
                                    </p:animEffect>
                                  </p:childTnLst>
                                </p:cTn>
                              </p:par>
                            </p:childTnLst>
                          </p:cTn>
                        </p:par>
                      </p:childTnLst>
                    </p:cTn>
                  </p:par>
                  <p:par>
                    <p:cTn id="42" fill="hold" nodeType="clickPar">
                      <p:stCondLst>
                        <p:cond delay="indefinite"/>
                      </p:stCondLst>
                      <p:childTnLst>
                        <p:par>
                          <p:cTn id="43" fill="hold" nodeType="afterGroup">
                            <p:stCondLst>
                              <p:cond delay="0"/>
                            </p:stCondLst>
                            <p:childTnLst>
                              <p:par>
                                <p:cTn id="44" presetID="3" presetClass="entr" presetSubtype="10" fill="hold" nodeType="clickEffect">
                                  <p:stCondLst>
                                    <p:cond delay="0"/>
                                  </p:stCondLst>
                                  <p:childTnLst>
                                    <p:set>
                                      <p:cBhvr>
                                        <p:cTn id="45" dur="1" fill="hold">
                                          <p:stCondLst>
                                            <p:cond delay="0"/>
                                          </p:stCondLst>
                                        </p:cTn>
                                        <p:tgtEl>
                                          <p:spTgt spid="99"/>
                                        </p:tgtEl>
                                        <p:attrNameLst>
                                          <p:attrName>style.visibility</p:attrName>
                                        </p:attrNameLst>
                                      </p:cBhvr>
                                      <p:to>
                                        <p:strVal val="visible"/>
                                      </p:to>
                                    </p:set>
                                    <p:animEffect transition="in" filter="blinds(horizontal)">
                                      <p:cBhvr>
                                        <p:cTn id="46" dur="500"/>
                                        <p:tgtEl>
                                          <p:spTgt spid="99"/>
                                        </p:tgtEl>
                                      </p:cBhvr>
                                    </p:animEffect>
                                  </p:childTnLst>
                                </p:cTn>
                              </p:par>
                            </p:childTnLst>
                          </p:cTn>
                        </p:par>
                      </p:childTnLst>
                    </p:cTn>
                  </p:par>
                  <p:par>
                    <p:cTn id="47" fill="hold" nodeType="clickPar">
                      <p:stCondLst>
                        <p:cond delay="indefinite"/>
                      </p:stCondLst>
                      <p:childTnLst>
                        <p:par>
                          <p:cTn id="48" fill="hold" nodeType="after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blinds(horizontal)">
                                      <p:cBhvr>
                                        <p:cTn id="51" dur="500"/>
                                        <p:tgtEl>
                                          <p:spTgt spid="36"/>
                                        </p:tgtEl>
                                      </p:cBhvr>
                                    </p:animEffect>
                                  </p:childTnLst>
                                </p:cTn>
                              </p:par>
                            </p:childTnLst>
                          </p:cTn>
                        </p:par>
                        <p:par>
                          <p:cTn id="52" fill="hold" nodeType="afterGroup">
                            <p:stCondLst>
                              <p:cond delay="500"/>
                            </p:stCondLst>
                            <p:childTnLst>
                              <p:par>
                                <p:cTn id="53" presetID="3" presetClass="entr" presetSubtype="10" fill="hold" grpId="0" nodeType="afterEffect">
                                  <p:stCondLst>
                                    <p:cond delay="0"/>
                                  </p:stCondLst>
                                  <p:childTnLst>
                                    <p:set>
                                      <p:cBhvr>
                                        <p:cTn id="54" dur="2000" fill="hold">
                                          <p:stCondLst>
                                            <p:cond delay="0"/>
                                          </p:stCondLst>
                                        </p:cTn>
                                        <p:tgtEl>
                                          <p:spTgt spid="55"/>
                                        </p:tgtEl>
                                        <p:attrNameLst>
                                          <p:attrName>style.visibility</p:attrName>
                                        </p:attrNameLst>
                                      </p:cBhvr>
                                      <p:to>
                                        <p:strVal val="visible"/>
                                      </p:to>
                                    </p:set>
                                    <p:animEffect transition="in" filter="blinds(horizontal)">
                                      <p:cBhvr>
                                        <p:cTn id="55" dur="2000"/>
                                        <p:tgtEl>
                                          <p:spTgt spid="55"/>
                                        </p:tgtEl>
                                      </p:cBhvr>
                                    </p:animEffect>
                                  </p:childTnLst>
                                </p:cTn>
                              </p:par>
                              <p:par>
                                <p:cTn id="56" presetID="3" presetClass="entr" presetSubtype="10" fill="hold" grpId="0" nodeType="withEffect">
                                  <p:stCondLst>
                                    <p:cond delay="0"/>
                                  </p:stCondLst>
                                  <p:childTnLst>
                                    <p:set>
                                      <p:cBhvr>
                                        <p:cTn id="57" dur="2000" fill="hold">
                                          <p:stCondLst>
                                            <p:cond delay="0"/>
                                          </p:stCondLst>
                                        </p:cTn>
                                        <p:tgtEl>
                                          <p:spTgt spid="64"/>
                                        </p:tgtEl>
                                        <p:attrNameLst>
                                          <p:attrName>style.visibility</p:attrName>
                                        </p:attrNameLst>
                                      </p:cBhvr>
                                      <p:to>
                                        <p:strVal val="visible"/>
                                      </p:to>
                                    </p:set>
                                    <p:animEffect transition="in" filter="blinds(horizontal)">
                                      <p:cBhvr>
                                        <p:cTn id="58" dur="2000"/>
                                        <p:tgtEl>
                                          <p:spTgt spid="64"/>
                                        </p:tgtEl>
                                      </p:cBhvr>
                                    </p:animEffect>
                                  </p:childTnLst>
                                </p:cTn>
                              </p:par>
                              <p:par>
                                <p:cTn id="59" presetID="3" presetClass="entr" presetSubtype="10" fill="hold" grpId="0" nodeType="withEffect">
                                  <p:stCondLst>
                                    <p:cond delay="0"/>
                                  </p:stCondLst>
                                  <p:childTnLst>
                                    <p:set>
                                      <p:cBhvr>
                                        <p:cTn id="60" dur="2000" fill="hold">
                                          <p:stCondLst>
                                            <p:cond delay="0"/>
                                          </p:stCondLst>
                                        </p:cTn>
                                        <p:tgtEl>
                                          <p:spTgt spid="72"/>
                                        </p:tgtEl>
                                        <p:attrNameLst>
                                          <p:attrName>style.visibility</p:attrName>
                                        </p:attrNameLst>
                                      </p:cBhvr>
                                      <p:to>
                                        <p:strVal val="visible"/>
                                      </p:to>
                                    </p:set>
                                    <p:animEffect transition="in" filter="blinds(horizontal)">
                                      <p:cBhvr>
                                        <p:cTn id="61" dur="2000"/>
                                        <p:tgtEl>
                                          <p:spTgt spid="72"/>
                                        </p:tgtEl>
                                      </p:cBhvr>
                                    </p:animEffect>
                                  </p:childTnLst>
                                </p:cTn>
                              </p:par>
                              <p:par>
                                <p:cTn id="62" presetID="3" presetClass="entr" presetSubtype="10" fill="hold" grpId="0" nodeType="withEffect">
                                  <p:stCondLst>
                                    <p:cond delay="0"/>
                                  </p:stCondLst>
                                  <p:childTnLst>
                                    <p:set>
                                      <p:cBhvr>
                                        <p:cTn id="63" dur="2000" fill="hold">
                                          <p:stCondLst>
                                            <p:cond delay="0"/>
                                          </p:stCondLst>
                                        </p:cTn>
                                        <p:tgtEl>
                                          <p:spTgt spid="81"/>
                                        </p:tgtEl>
                                        <p:attrNameLst>
                                          <p:attrName>style.visibility</p:attrName>
                                        </p:attrNameLst>
                                      </p:cBhvr>
                                      <p:to>
                                        <p:strVal val="visible"/>
                                      </p:to>
                                    </p:set>
                                    <p:animEffect transition="in" filter="blinds(horizontal)">
                                      <p:cBhvr>
                                        <p:cTn id="64" dur="2000"/>
                                        <p:tgtEl>
                                          <p:spTgt spid="81"/>
                                        </p:tgtEl>
                                      </p:cBhvr>
                                    </p:animEffect>
                                  </p:childTnLst>
                                </p:cTn>
                              </p:par>
                            </p:childTnLst>
                          </p:cTn>
                        </p:par>
                      </p:childTnLst>
                    </p:cTn>
                  </p:par>
                  <p:par>
                    <p:cTn id="65" fill="hold" nodeType="clickPar">
                      <p:stCondLst>
                        <p:cond delay="indefinite"/>
                      </p:stCondLst>
                      <p:childTnLst>
                        <p:par>
                          <p:cTn id="66" fill="hold" nodeType="afterGroup">
                            <p:stCondLst>
                              <p:cond delay="0"/>
                            </p:stCondLst>
                            <p:childTnLst>
                              <p:par>
                                <p:cTn id="67" presetID="3" presetClass="entr" presetSubtype="10" fill="hold" nodeType="clickEffect">
                                  <p:stCondLst>
                                    <p:cond delay="0"/>
                                  </p:stCondLst>
                                  <p:childTnLst>
                                    <p:set>
                                      <p:cBhvr>
                                        <p:cTn id="68" dur="1" fill="hold">
                                          <p:stCondLst>
                                            <p:cond delay="0"/>
                                          </p:stCondLst>
                                        </p:cTn>
                                        <p:tgtEl>
                                          <p:spTgt spid="58"/>
                                        </p:tgtEl>
                                        <p:attrNameLst>
                                          <p:attrName>style.visibility</p:attrName>
                                        </p:attrNameLst>
                                      </p:cBhvr>
                                      <p:to>
                                        <p:strVal val="visible"/>
                                      </p:to>
                                    </p:set>
                                    <p:animEffect transition="in" filter="blinds(horizontal)">
                                      <p:cBhvr>
                                        <p:cTn id="69" dur="500"/>
                                        <p:tgtEl>
                                          <p:spTgt spid="58"/>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56"/>
                                        </p:tgtEl>
                                        <p:attrNameLst>
                                          <p:attrName>style.visibility</p:attrName>
                                        </p:attrNameLst>
                                      </p:cBhvr>
                                      <p:to>
                                        <p:strVal val="visible"/>
                                      </p:to>
                                    </p:set>
                                    <p:animEffect transition="in" filter="blinds(horizontal)">
                                      <p:cBhvr>
                                        <p:cTn id="72" dur="500"/>
                                        <p:tgtEl>
                                          <p:spTgt spid="56"/>
                                        </p:tgtEl>
                                      </p:cBhvr>
                                    </p:animEffect>
                                  </p:childTnLst>
                                </p:cTn>
                              </p:par>
                              <p:par>
                                <p:cTn id="73" presetID="3" presetClass="entr" presetSubtype="10" fill="hold" grpId="0" nodeType="withEffect">
                                  <p:stCondLst>
                                    <p:cond delay="0"/>
                                  </p:stCondLst>
                                  <p:childTnLst>
                                    <p:set>
                                      <p:cBhvr>
                                        <p:cTn id="74" dur="1" fill="hold">
                                          <p:stCondLst>
                                            <p:cond delay="0"/>
                                          </p:stCondLst>
                                        </p:cTn>
                                        <p:tgtEl>
                                          <p:spTgt spid="57"/>
                                        </p:tgtEl>
                                        <p:attrNameLst>
                                          <p:attrName>style.visibility</p:attrName>
                                        </p:attrNameLst>
                                      </p:cBhvr>
                                      <p:to>
                                        <p:strVal val="visible"/>
                                      </p:to>
                                    </p:set>
                                    <p:animEffect transition="in" filter="blinds(horizontal)">
                                      <p:cBhvr>
                                        <p:cTn id="75" dur="500"/>
                                        <p:tgtEl>
                                          <p:spTgt spid="57"/>
                                        </p:tgtEl>
                                      </p:cBhvr>
                                    </p:animEffect>
                                  </p:childTnLst>
                                </p:cTn>
                              </p:par>
                            </p:childTnLst>
                          </p:cTn>
                        </p:par>
                      </p:childTnLst>
                    </p:cTn>
                  </p:par>
                  <p:par>
                    <p:cTn id="76" fill="hold" nodeType="clickPar">
                      <p:stCondLst>
                        <p:cond delay="indefinite"/>
                      </p:stCondLst>
                      <p:childTnLst>
                        <p:par>
                          <p:cTn id="77" fill="hold" nodeType="afterGroup">
                            <p:stCondLst>
                              <p:cond delay="0"/>
                            </p:stCondLst>
                            <p:childTnLst>
                              <p:par>
                                <p:cTn id="78" presetID="3" presetClass="entr" presetSubtype="10" fill="hold" nodeType="clickEffect">
                                  <p:stCondLst>
                                    <p:cond delay="0"/>
                                  </p:stCondLst>
                                  <p:childTnLst>
                                    <p:set>
                                      <p:cBhvr>
                                        <p:cTn id="79" dur="1" fill="hold">
                                          <p:stCondLst>
                                            <p:cond delay="0"/>
                                          </p:stCondLst>
                                        </p:cTn>
                                        <p:tgtEl>
                                          <p:spTgt spid="90"/>
                                        </p:tgtEl>
                                        <p:attrNameLst>
                                          <p:attrName>style.visibility</p:attrName>
                                        </p:attrNameLst>
                                      </p:cBhvr>
                                      <p:to>
                                        <p:strVal val="visible"/>
                                      </p:to>
                                    </p:set>
                                    <p:animEffect transition="in" filter="blinds(horizontal)">
                                      <p:cBhvr>
                                        <p:cTn id="80" dur="500"/>
                                        <p:tgtEl>
                                          <p:spTgt spid="90"/>
                                        </p:tgtEl>
                                      </p:cBhvr>
                                    </p:animEffect>
                                  </p:childTnLst>
                                </p:cTn>
                              </p:par>
                              <p:par>
                                <p:cTn id="81" presetID="3" presetClass="entr" presetSubtype="10" fill="hold" grpId="0" nodeType="withEffect">
                                  <p:stCondLst>
                                    <p:cond delay="0"/>
                                  </p:stCondLst>
                                  <p:childTnLst>
                                    <p:set>
                                      <p:cBhvr>
                                        <p:cTn id="82" dur="1" fill="hold">
                                          <p:stCondLst>
                                            <p:cond delay="0"/>
                                          </p:stCondLst>
                                        </p:cTn>
                                        <p:tgtEl>
                                          <p:spTgt spid="65"/>
                                        </p:tgtEl>
                                        <p:attrNameLst>
                                          <p:attrName>style.visibility</p:attrName>
                                        </p:attrNameLst>
                                      </p:cBhvr>
                                      <p:to>
                                        <p:strVal val="visible"/>
                                      </p:to>
                                    </p:set>
                                    <p:animEffect transition="in" filter="blinds(horizontal)">
                                      <p:cBhvr>
                                        <p:cTn id="83" dur="500"/>
                                        <p:tgtEl>
                                          <p:spTgt spid="65"/>
                                        </p:tgtEl>
                                      </p:cBhvr>
                                    </p:animEffect>
                                  </p:childTnLst>
                                </p:cTn>
                              </p:par>
                              <p:par>
                                <p:cTn id="84" presetID="3" presetClass="entr" presetSubtype="10" fill="hold" grpId="0" nodeType="withEffect">
                                  <p:stCondLst>
                                    <p:cond delay="0"/>
                                  </p:stCondLst>
                                  <p:childTnLst>
                                    <p:set>
                                      <p:cBhvr>
                                        <p:cTn id="85" dur="1" fill="hold">
                                          <p:stCondLst>
                                            <p:cond delay="0"/>
                                          </p:stCondLst>
                                        </p:cTn>
                                        <p:tgtEl>
                                          <p:spTgt spid="66"/>
                                        </p:tgtEl>
                                        <p:attrNameLst>
                                          <p:attrName>style.visibility</p:attrName>
                                        </p:attrNameLst>
                                      </p:cBhvr>
                                      <p:to>
                                        <p:strVal val="visible"/>
                                      </p:to>
                                    </p:set>
                                    <p:animEffect transition="in" filter="blinds(horizontal)">
                                      <p:cBhvr>
                                        <p:cTn id="86" dur="500"/>
                                        <p:tgtEl>
                                          <p:spTgt spid="66"/>
                                        </p:tgtEl>
                                      </p:cBhvr>
                                    </p:animEffect>
                                  </p:childTnLst>
                                </p:cTn>
                              </p:par>
                              <p:par>
                                <p:cTn id="87" presetID="3" presetClass="entr" presetSubtype="10" fill="hold" grpId="0" nodeType="withEffect">
                                  <p:stCondLst>
                                    <p:cond delay="0"/>
                                  </p:stCondLst>
                                  <p:childTnLst>
                                    <p:set>
                                      <p:cBhvr>
                                        <p:cTn id="88" dur="1" fill="hold">
                                          <p:stCondLst>
                                            <p:cond delay="0"/>
                                          </p:stCondLst>
                                        </p:cTn>
                                        <p:tgtEl>
                                          <p:spTgt spid="67"/>
                                        </p:tgtEl>
                                        <p:attrNameLst>
                                          <p:attrName>style.visibility</p:attrName>
                                        </p:attrNameLst>
                                      </p:cBhvr>
                                      <p:to>
                                        <p:strVal val="visible"/>
                                      </p:to>
                                    </p:set>
                                    <p:animEffect transition="in" filter="blinds(horizontal)">
                                      <p:cBhvr>
                                        <p:cTn id="89" dur="500"/>
                                        <p:tgtEl>
                                          <p:spTgt spid="67"/>
                                        </p:tgtEl>
                                      </p:cBhvr>
                                    </p:animEffect>
                                  </p:childTnLst>
                                </p:cTn>
                              </p:par>
                            </p:childTnLst>
                          </p:cTn>
                        </p:par>
                      </p:childTnLst>
                    </p:cTn>
                  </p:par>
                  <p:par>
                    <p:cTn id="90" fill="hold" nodeType="clickPar">
                      <p:stCondLst>
                        <p:cond delay="indefinite"/>
                      </p:stCondLst>
                      <p:childTnLst>
                        <p:par>
                          <p:cTn id="91" fill="hold" nodeType="afterGroup">
                            <p:stCondLst>
                              <p:cond delay="0"/>
                            </p:stCondLst>
                            <p:childTnLst>
                              <p:par>
                                <p:cTn id="92" presetID="3" presetClass="entr" presetSubtype="10" fill="hold" nodeType="clickEffect">
                                  <p:stCondLst>
                                    <p:cond delay="0"/>
                                  </p:stCondLst>
                                  <p:childTnLst>
                                    <p:set>
                                      <p:cBhvr>
                                        <p:cTn id="93" dur="1" fill="hold">
                                          <p:stCondLst>
                                            <p:cond delay="0"/>
                                          </p:stCondLst>
                                        </p:cTn>
                                        <p:tgtEl>
                                          <p:spTgt spid="75"/>
                                        </p:tgtEl>
                                        <p:attrNameLst>
                                          <p:attrName>style.visibility</p:attrName>
                                        </p:attrNameLst>
                                      </p:cBhvr>
                                      <p:to>
                                        <p:strVal val="visible"/>
                                      </p:to>
                                    </p:set>
                                    <p:animEffect transition="in" filter="blinds(horizontal)">
                                      <p:cBhvr>
                                        <p:cTn id="94" dur="500"/>
                                        <p:tgtEl>
                                          <p:spTgt spid="75"/>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73"/>
                                        </p:tgtEl>
                                        <p:attrNameLst>
                                          <p:attrName>style.visibility</p:attrName>
                                        </p:attrNameLst>
                                      </p:cBhvr>
                                      <p:to>
                                        <p:strVal val="visible"/>
                                      </p:to>
                                    </p:set>
                                    <p:animEffect transition="in" filter="blinds(horizontal)">
                                      <p:cBhvr>
                                        <p:cTn id="97" dur="500"/>
                                        <p:tgtEl>
                                          <p:spTgt spid="73"/>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74"/>
                                        </p:tgtEl>
                                        <p:attrNameLst>
                                          <p:attrName>style.visibility</p:attrName>
                                        </p:attrNameLst>
                                      </p:cBhvr>
                                      <p:to>
                                        <p:strVal val="visible"/>
                                      </p:to>
                                    </p:set>
                                    <p:animEffect transition="in" filter="blinds(horizontal)">
                                      <p:cBhvr>
                                        <p:cTn id="100" dur="500"/>
                                        <p:tgtEl>
                                          <p:spTgt spid="74"/>
                                        </p:tgtEl>
                                      </p:cBhvr>
                                    </p:animEffect>
                                  </p:childTnLst>
                                </p:cTn>
                              </p:par>
                            </p:childTnLst>
                          </p:cTn>
                        </p:par>
                      </p:childTnLst>
                    </p:cTn>
                  </p:par>
                  <p:par>
                    <p:cTn id="101" fill="hold" nodeType="clickPar">
                      <p:stCondLst>
                        <p:cond delay="indefinite"/>
                      </p:stCondLst>
                      <p:childTnLst>
                        <p:par>
                          <p:cTn id="102" fill="hold" nodeType="after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98"/>
                                        </p:tgtEl>
                                        <p:attrNameLst>
                                          <p:attrName>style.visibility</p:attrName>
                                        </p:attrNameLst>
                                      </p:cBhvr>
                                      <p:to>
                                        <p:strVal val="visible"/>
                                      </p:to>
                                    </p:set>
                                    <p:animEffect transition="in" filter="blinds(horizontal)">
                                      <p:cBhvr>
                                        <p:cTn id="105" dur="500"/>
                                        <p:tgtEl>
                                          <p:spTgt spid="98"/>
                                        </p:tgtEl>
                                      </p:cBhvr>
                                    </p:animEffect>
                                  </p:childTnLst>
                                </p:cTn>
                              </p:par>
                              <p:par>
                                <p:cTn id="106" presetID="3" presetClass="entr" presetSubtype="10" fill="hold" grpId="0" nodeType="withEffect">
                                  <p:stCondLst>
                                    <p:cond delay="0"/>
                                  </p:stCondLst>
                                  <p:childTnLst>
                                    <p:set>
                                      <p:cBhvr>
                                        <p:cTn id="107" dur="1" fill="hold">
                                          <p:stCondLst>
                                            <p:cond delay="0"/>
                                          </p:stCondLst>
                                        </p:cTn>
                                        <p:tgtEl>
                                          <p:spTgt spid="87"/>
                                        </p:tgtEl>
                                        <p:attrNameLst>
                                          <p:attrName>style.visibility</p:attrName>
                                        </p:attrNameLst>
                                      </p:cBhvr>
                                      <p:to>
                                        <p:strVal val="visible"/>
                                      </p:to>
                                    </p:set>
                                    <p:animEffect transition="in" filter="blinds(horizontal)">
                                      <p:cBhvr>
                                        <p:cTn id="108" dur="500"/>
                                        <p:tgtEl>
                                          <p:spTgt spid="87"/>
                                        </p:tgtEl>
                                      </p:cBhvr>
                                    </p:animEffect>
                                  </p:childTnLst>
                                </p:cTn>
                              </p:par>
                              <p:par>
                                <p:cTn id="109" presetID="3" presetClass="entr" presetSubtype="10" fill="hold" grpId="0" nodeType="withEffect">
                                  <p:stCondLst>
                                    <p:cond delay="0"/>
                                  </p:stCondLst>
                                  <p:childTnLst>
                                    <p:set>
                                      <p:cBhvr>
                                        <p:cTn id="110" dur="1" fill="hold">
                                          <p:stCondLst>
                                            <p:cond delay="0"/>
                                          </p:stCondLst>
                                        </p:cTn>
                                        <p:tgtEl>
                                          <p:spTgt spid="88"/>
                                        </p:tgtEl>
                                        <p:attrNameLst>
                                          <p:attrName>style.visibility</p:attrName>
                                        </p:attrNameLst>
                                      </p:cBhvr>
                                      <p:to>
                                        <p:strVal val="visible"/>
                                      </p:to>
                                    </p:set>
                                    <p:animEffect transition="in" filter="blinds(horizontal)">
                                      <p:cBhvr>
                                        <p:cTn id="111" dur="500"/>
                                        <p:tgtEl>
                                          <p:spTgt spid="88"/>
                                        </p:tgtEl>
                                      </p:cBhvr>
                                    </p:animEffect>
                                  </p:childTnLst>
                                </p:cTn>
                              </p:par>
                              <p:par>
                                <p:cTn id="112" presetID="3" presetClass="entr" presetSubtype="10" fill="hold" grpId="0" nodeType="withEffect">
                                  <p:stCondLst>
                                    <p:cond delay="0"/>
                                  </p:stCondLst>
                                  <p:childTnLst>
                                    <p:set>
                                      <p:cBhvr>
                                        <p:cTn id="113" dur="1" fill="hold">
                                          <p:stCondLst>
                                            <p:cond delay="0"/>
                                          </p:stCondLst>
                                        </p:cTn>
                                        <p:tgtEl>
                                          <p:spTgt spid="89"/>
                                        </p:tgtEl>
                                        <p:attrNameLst>
                                          <p:attrName>style.visibility</p:attrName>
                                        </p:attrNameLst>
                                      </p:cBhvr>
                                      <p:to>
                                        <p:strVal val="visible"/>
                                      </p:to>
                                    </p:set>
                                    <p:animEffect transition="in" filter="blinds(horizontal)">
                                      <p:cBhvr>
                                        <p:cTn id="114" dur="500"/>
                                        <p:tgtEl>
                                          <p:spTgt spid="89"/>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95"/>
                                        </p:tgtEl>
                                        <p:attrNameLst>
                                          <p:attrName>style.visibility</p:attrName>
                                        </p:attrNameLst>
                                      </p:cBhvr>
                                      <p:to>
                                        <p:strVal val="visible"/>
                                      </p:to>
                                    </p:set>
                                    <p:animEffect transition="in" filter="blinds(horizontal)">
                                      <p:cBhvr>
                                        <p:cTn id="117"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7" grpId="0" animBg="1"/>
      <p:bldP spid="106" grpId="0" animBg="1"/>
      <p:bldP spid="18" grpId="0" animBg="1"/>
      <p:bldP spid="20" grpId="0" animBg="1"/>
      <p:bldP spid="36" grpId="0" animBg="1"/>
      <p:bldP spid="55" grpId="0" animBg="1"/>
      <p:bldP spid="56" grpId="0" animBg="1"/>
      <p:bldP spid="57" grpId="0" animBg="1"/>
      <p:bldP spid="64" grpId="0" animBg="1"/>
      <p:bldP spid="65" grpId="0" animBg="1"/>
      <p:bldP spid="66" grpId="0" animBg="1"/>
      <p:bldP spid="67" grpId="0" animBg="1"/>
      <p:bldP spid="72" grpId="0" animBg="1"/>
      <p:bldP spid="73" grpId="0" animBg="1"/>
      <p:bldP spid="74" grpId="0" animBg="1"/>
      <p:bldP spid="81" grpId="0" animBg="1"/>
      <p:bldP spid="87" grpId="0" animBg="1"/>
      <p:bldP spid="88" grpId="0" animBg="1"/>
      <p:bldP spid="89" grpId="0" animBg="1"/>
      <p:bldP spid="9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椭圆 7"/>
          <p:cNvSpPr/>
          <p:nvPr/>
        </p:nvSpPr>
        <p:spPr>
          <a:xfrm>
            <a:off x="4221000" y="1604974"/>
            <a:ext cx="702000" cy="70200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en-US" altLang="zh-CN" sz="2700" b="1">
                <a:solidFill>
                  <a:srgbClr val="0070C0"/>
                </a:solidFill>
              </a:rPr>
              <a:t>02</a:t>
            </a:r>
            <a:endParaRPr lang="zh-CN" altLang="en-US" sz="2700" b="1">
              <a:solidFill>
                <a:srgbClr val="0070C0"/>
              </a:solidFill>
            </a:endParaRPr>
          </a:p>
        </p:txBody>
      </p:sp>
      <p:sp>
        <p:nvSpPr>
          <p:cNvPr id="7" name="矩形 6"/>
          <p:cNvSpPr/>
          <p:nvPr/>
        </p:nvSpPr>
        <p:spPr>
          <a:xfrm>
            <a:off x="1" y="2492693"/>
            <a:ext cx="9144476" cy="918210"/>
          </a:xfrm>
          <a:prstGeom prst="rect">
            <a:avLst/>
          </a:prstGeom>
          <a:solidFill>
            <a:schemeClr val="bg1">
              <a:lumMod val="9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10" name="矩形 9"/>
          <p:cNvSpPr/>
          <p:nvPr/>
        </p:nvSpPr>
        <p:spPr>
          <a:xfrm>
            <a:off x="1" y="3410902"/>
            <a:ext cx="9144476" cy="80963"/>
          </a:xfrm>
          <a:prstGeom prst="rect">
            <a:avLst/>
          </a:prstGeom>
          <a:solidFill>
            <a:schemeClr val="accent1">
              <a:lumMod val="75000"/>
            </a:schemeClr>
          </a:solidFill>
          <a:ln>
            <a:noFill/>
          </a:ln>
        </p:spPr>
        <p:style>
          <a:lnRef idx="2">
            <a:schemeClr val="dk1"/>
          </a:lnRef>
          <a:fillRef idx="1">
            <a:schemeClr val="lt1"/>
          </a:fillRef>
          <a:effectRef idx="0">
            <a:schemeClr val="dk1"/>
          </a:effectRef>
          <a:fontRef idx="minor">
            <a:schemeClr val="dk1"/>
          </a:fontRef>
        </p:style>
        <p:txBody>
          <a:bodyPr lIns="68580" tIns="34290" rIns="68580" bIns="34290" rtlCol="0" anchor="ctr"/>
          <a:lstStyle/>
          <a:p>
            <a:pPr algn="ctr"/>
            <a:endParaRPr lang="zh-CN" altLang="en-US"/>
          </a:p>
        </p:txBody>
      </p:sp>
      <p:sp>
        <p:nvSpPr>
          <p:cNvPr id="2" name="文本框 1"/>
          <p:cNvSpPr txBox="1"/>
          <p:nvPr/>
        </p:nvSpPr>
        <p:spPr>
          <a:xfrm>
            <a:off x="3635693" y="2670333"/>
            <a:ext cx="1986439" cy="576263"/>
          </a:xfrm>
          <a:prstGeom prst="rect">
            <a:avLst/>
          </a:prstGeom>
          <a:noFill/>
        </p:spPr>
        <p:txBody>
          <a:bodyPr wrap="square" lIns="68580" tIns="34290" rIns="68580" bIns="34290" rtlCol="0">
            <a:spAutoFit/>
          </a:bodyPr>
          <a:lstStyle/>
          <a:p>
            <a:pPr defTabSz="685800" latinLnBrk="1" hangingPunct="0">
              <a:spcBef>
                <a:spcPct val="0"/>
              </a:spcBef>
              <a:spcAft>
                <a:spcPct val="0"/>
              </a:spcAft>
              <a:defRPr/>
            </a:pPr>
            <a:r>
              <a:rPr lang="zh-CN" altLang="en-US" sz="3300" b="1">
                <a:solidFill>
                  <a:schemeClr val="accent1">
                    <a:lumMod val="75000"/>
                  </a:schemeClr>
                </a:solidFill>
                <a:latin typeface="宋体" panose="02010600030101010101" pitchFamily="2" charset="-122"/>
                <a:ea typeface="宋体" panose="02010600030101010101" pitchFamily="2" charset="-122"/>
                <a:cs typeface="Arial"/>
                <a:sym typeface="Arial"/>
              </a:rPr>
              <a:t>考点讲练</a:t>
            </a:r>
          </a:p>
        </p:txBody>
      </p:sp>
    </p:spTree>
    <p:extLst>
      <p:ext uri="{BB962C8B-B14F-4D97-AF65-F5344CB8AC3E}">
        <p14:creationId xmlns:p14="http://schemas.microsoft.com/office/powerpoint/2010/main" val="25514160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798" y="555307"/>
            <a:ext cx="4037171"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考点一：构成物质的微粒</a:t>
            </a:r>
            <a:endParaRPr lang="en-US" altLang="zh-CN" sz="2100" b="1" kern="0">
              <a:latin typeface="宋体" panose="02010600030101010101" pitchFamily="2" charset="-122"/>
              <a:ea typeface="宋体" pitchFamily="2" charset="-122"/>
              <a:cs typeface="Arial"/>
              <a:sym typeface="Arial"/>
            </a:endParaRPr>
          </a:p>
        </p:txBody>
      </p:sp>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graphicFrame>
        <p:nvGraphicFramePr>
          <p:cNvPr id="5" name="表格 4"/>
          <p:cNvGraphicFramePr>
            <a:graphicFrameLocks noGrp="1"/>
          </p:cNvGraphicFramePr>
          <p:nvPr>
            <p:custDataLst>
              <p:tags r:id="rId1"/>
            </p:custDataLst>
          </p:nvPr>
        </p:nvGraphicFramePr>
        <p:xfrm>
          <a:off x="375761" y="1087279"/>
          <a:ext cx="8187690" cy="3781902"/>
        </p:xfrm>
        <a:graphic>
          <a:graphicData uri="http://schemas.openxmlformats.org/drawingml/2006/table">
            <a:tbl>
              <a:tblPr firstRow="1" bandRow="1">
                <a:tableStyleId>{5C22544A-7EE6-4342-B048-85BDC9FD1C3A}</a:tableStyleId>
              </a:tblPr>
              <a:tblGrid>
                <a:gridCol w="1525905"/>
                <a:gridCol w="2563178"/>
                <a:gridCol w="2819876"/>
                <a:gridCol w="1278731"/>
              </a:tblGrid>
              <a:tr h="388620">
                <a:tc>
                  <a:txBody>
                    <a:bodyPr/>
                    <a:lstStyle/>
                    <a:p>
                      <a:pPr algn="ct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a:txBody>
                    <a:bodyPr/>
                    <a:lstStyle/>
                    <a:p>
                      <a:pPr algn="ctr">
                        <a:buNone/>
                      </a:pPr>
                      <a:r>
                        <a:rPr lang="zh-CN" altLang="en-US" sz="21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分     子</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a:txBody>
                    <a:bodyPr/>
                    <a:lstStyle/>
                    <a:p>
                      <a:pPr algn="ctr">
                        <a:buNone/>
                      </a:pPr>
                      <a:r>
                        <a:rPr lang="zh-CN" altLang="en-US" sz="21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原     子</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a:txBody>
                    <a:bodyPr/>
                    <a:lstStyle/>
                    <a:p>
                      <a:pPr algn="ctr">
                        <a:buNone/>
                      </a:pPr>
                      <a:r>
                        <a:rPr lang="zh-CN" altLang="en-US" sz="21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离    子</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r>
              <a:tr h="983456">
                <a:tc>
                  <a:txBody>
                    <a:bodyPr/>
                    <a:lstStyle/>
                    <a:p>
                      <a:pPr marL="0" lvl="0" indent="0" algn="ctr">
                        <a:buNone/>
                      </a:pPr>
                      <a:r>
                        <a:rPr lang="zh-CN" altLang="en-US" sz="2100" b="1">
                          <a:solidFill>
                            <a:schemeClr val="tx1"/>
                          </a:solidFill>
                          <a:latin typeface="宋体" panose="02010600030101010101" pitchFamily="2" charset="-122"/>
                          <a:ea typeface="宋体" panose="02010600030101010101" pitchFamily="2" charset="-122"/>
                          <a:sym typeface="+mn-ea"/>
                        </a:rPr>
                        <a:t>构成的物质</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a:txBody>
                    <a:bodyPr/>
                    <a:lstStyle/>
                    <a:p>
                      <a:pPr algn="ctr">
                        <a:buNone/>
                      </a:pPr>
                      <a:endParaRPr lang="zh-CN" altLang="en-US" sz="2100">
                        <a:solidFill>
                          <a:schemeClr val="tx1"/>
                        </a:solidFill>
                        <a:latin typeface="宋体" panose="02010600030101010101" pitchFamily="2" charset="-122"/>
                        <a:ea typeface="宋体" panose="02010600030101010101" pitchFamily="2" charset="-122"/>
                      </a:endParaRPr>
                    </a:p>
                    <a:p>
                      <a:pPr algn="ct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a:txBody>
                    <a:bodyPr/>
                    <a:lstStyle/>
                    <a:p>
                      <a:pPr algn="ct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a:txBody>
                    <a:bodyPr/>
                    <a:lstStyle/>
                    <a:p>
                      <a:pPr algn="ct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r>
              <a:tr h="507683">
                <a:tc>
                  <a:txBody>
                    <a:bodyPr/>
                    <a:lstStyle/>
                    <a:p>
                      <a:pPr algn="ctr">
                        <a:buNone/>
                      </a:pPr>
                      <a:r>
                        <a:rPr lang="zh-CN" altLang="en-US" sz="2100" b="1">
                          <a:solidFill>
                            <a:schemeClr val="tx1"/>
                          </a:solidFill>
                          <a:latin typeface="宋体" panose="02010600030101010101" pitchFamily="2" charset="-122"/>
                          <a:ea typeface="宋体" panose="02010600030101010101" pitchFamily="2" charset="-122"/>
                          <a:sym typeface="+mn-ea"/>
                        </a:rPr>
                        <a:t>共同性质</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gridSpan="3">
                  <a:txBody>
                    <a:bodyPr/>
                    <a:lstStyle/>
                    <a:p>
                      <a:pPr algn="ct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hMerge="1">
                  <a:txBody>
                    <a:bodyPr/>
                    <a:lstStyle/>
                    <a:p>
                      <a:endParaRPr lang="zh-CN"/>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hMerge="1">
                  <a:txBody>
                    <a:bodyPr/>
                    <a:lstStyle/>
                    <a:p>
                      <a:endParaRPr lang="zh-CN"/>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r>
              <a:tr h="1020604">
                <a:tc>
                  <a:txBody>
                    <a:bodyPr/>
                    <a:lstStyle/>
                    <a:p>
                      <a:pPr marL="0" lvl="0" indent="0" algn="ctr">
                        <a:buNone/>
                      </a:pPr>
                      <a:endParaRPr lang="zh-CN" altLang="en-US" sz="2100" b="1">
                        <a:solidFill>
                          <a:schemeClr val="tx1"/>
                        </a:solidFill>
                        <a:latin typeface="宋体" panose="02010600030101010101" pitchFamily="2" charset="-122"/>
                        <a:ea typeface="宋体" panose="02010600030101010101" pitchFamily="2" charset="-122"/>
                        <a:sym typeface="+mn-ea"/>
                      </a:endParaRPr>
                    </a:p>
                    <a:p>
                      <a:pPr marL="0" lvl="0" indent="0" algn="ctr">
                        <a:buNone/>
                      </a:pPr>
                      <a:r>
                        <a:rPr lang="zh-CN" altLang="en-US" sz="2100" b="1">
                          <a:solidFill>
                            <a:schemeClr val="tx1"/>
                          </a:solidFill>
                          <a:latin typeface="宋体" panose="02010600030101010101" pitchFamily="2" charset="-122"/>
                          <a:ea typeface="宋体" panose="02010600030101010101" pitchFamily="2" charset="-122"/>
                          <a:sym typeface="+mn-ea"/>
                        </a:rPr>
                        <a:t>根本区别</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a:txBody>
                    <a:bodyPr/>
                    <a:lstStyle/>
                    <a:p>
                      <a:pPr algn="ct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a:txBody>
                    <a:bodyPr/>
                    <a:lstStyle/>
                    <a:p>
                      <a:pPr algn="ct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a:txBody>
                    <a:bodyPr/>
                    <a:lstStyle/>
                    <a:p>
                      <a:pPr algn="ctr">
                        <a:buNone/>
                      </a:pPr>
                      <a:endParaRPr lang="zh-CN" altLang="en-US" sz="2100">
                        <a:solidFill>
                          <a:schemeClr val="tx1"/>
                        </a:solidFill>
                        <a:latin typeface="宋体" panose="02010600030101010101" pitchFamily="2" charset="-122"/>
                        <a:ea typeface="宋体" panose="02010600030101010101"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r>
              <a:tr h="881539">
                <a:tc>
                  <a:txBody>
                    <a:bodyPr/>
                    <a:lstStyle/>
                    <a:p>
                      <a:pPr marL="0" lvl="0" indent="0" algn="ctr">
                        <a:buNone/>
                      </a:pPr>
                      <a:endParaRPr lang="zh-CN" altLang="en-US" sz="2100" b="1">
                        <a:solidFill>
                          <a:schemeClr val="tx1"/>
                        </a:solidFill>
                        <a:latin typeface="宋体" panose="02010600030101010101" pitchFamily="2" charset="-122"/>
                        <a:ea typeface="宋体" pitchFamily="2" charset="-122"/>
                        <a:sym typeface="+mn-ea"/>
                      </a:endParaRPr>
                    </a:p>
                    <a:p>
                      <a:pPr marL="0" lvl="0" indent="0" algn="ctr">
                        <a:buNone/>
                      </a:pPr>
                      <a:r>
                        <a:rPr lang="zh-CN" altLang="en-US" sz="2100" b="1">
                          <a:solidFill>
                            <a:schemeClr val="tx1"/>
                          </a:solidFill>
                          <a:latin typeface="宋体" panose="02010600030101010101" pitchFamily="2" charset="-122"/>
                          <a:ea typeface="宋体" pitchFamily="2" charset="-122"/>
                          <a:sym typeface="+mn-ea"/>
                        </a:rPr>
                        <a:t>联系</a:t>
                      </a: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gridSpan="3">
                  <a:txBody>
                    <a:bodyPr/>
                    <a:lstStyle/>
                    <a:p>
                      <a:pPr algn="ctr">
                        <a:buNone/>
                      </a:pPr>
                      <a:endParaRPr lang="zh-CN" altLang="en-US" sz="2100">
                        <a:solidFill>
                          <a:schemeClr val="tx1"/>
                        </a:solidFill>
                        <a:latin typeface="宋体" panose="02010600030101010101" pitchFamily="2" charset="-122"/>
                        <a:ea typeface="宋体" pitchFamily="2" charset="-122"/>
                      </a:endParaRPr>
                    </a:p>
                  </a:txBody>
                  <a:tcPr marL="68580" marR="68580" marT="34290" marB="3429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hMerge="1">
                  <a:txBody>
                    <a:bodyPr/>
                    <a:lstStyle/>
                    <a:p>
                      <a:endParaRPr lang="zh-CN"/>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c hMerge="1">
                  <a:txBody>
                    <a:bodyPr/>
                    <a:lstStyle/>
                    <a:p>
                      <a:endParaRPr lang="zh-CN"/>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5">
                        <a:lumMod val="20000"/>
                        <a:lumOff val="80000"/>
                      </a:schemeClr>
                    </a:solidFill>
                  </a:tcPr>
                </a:tc>
              </a:tr>
            </a:tbl>
          </a:graphicData>
        </a:graphic>
      </p:graphicFrame>
      <p:sp>
        <p:nvSpPr>
          <p:cNvPr id="13358" name="Text Box 72"/>
          <p:cNvSpPr txBox="1"/>
          <p:nvPr/>
        </p:nvSpPr>
        <p:spPr>
          <a:xfrm>
            <a:off x="1911668" y="1534715"/>
            <a:ext cx="2608421" cy="899160"/>
          </a:xfrm>
          <a:prstGeom prst="rect">
            <a:avLst/>
          </a:prstGeom>
          <a:noFill/>
          <a:ln w="9525">
            <a:noFill/>
          </a:ln>
        </p:spPr>
        <p:txBody>
          <a:bodyPr wrap="square" lIns="68580" tIns="34290" rIns="68580" bIns="34290" anchor="t">
            <a:spAutoFit/>
          </a:bodyPr>
          <a:lstStyle/>
          <a:p>
            <a:pPr>
              <a:spcBef>
                <a:spcPct val="50000"/>
              </a:spcBef>
            </a:pP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绝大数气体（如氧气、氢气、二氧化碳等）、</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水</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等</a:t>
            </a:r>
          </a:p>
        </p:txBody>
      </p:sp>
      <p:sp>
        <p:nvSpPr>
          <p:cNvPr id="13360" name="Text Box 74"/>
          <p:cNvSpPr txBox="1"/>
          <p:nvPr/>
        </p:nvSpPr>
        <p:spPr>
          <a:xfrm>
            <a:off x="4520089" y="1534477"/>
            <a:ext cx="2723198" cy="899160"/>
          </a:xfrm>
          <a:prstGeom prst="rect">
            <a:avLst/>
          </a:prstGeom>
          <a:noFill/>
          <a:ln w="9525">
            <a:noFill/>
          </a:ln>
        </p:spPr>
        <p:txBody>
          <a:bodyPr wrap="square" lIns="68580" tIns="34290" rIns="68580" bIns="34290" anchor="t">
            <a:spAutoFit/>
          </a:bodyPr>
          <a:lstStyle/>
          <a:p>
            <a:pPr>
              <a:spcBef>
                <a:spcPct val="50000"/>
              </a:spcBef>
            </a:pPr>
            <a:r>
              <a:rPr lang="zh-CN" altLang="en-US" b="1">
                <a:solidFill>
                  <a:srgbClr val="FF0000"/>
                </a:solidFill>
                <a:latin typeface="Tahoma" panose="020B0604030504040204" pitchFamily="2" charset="0"/>
                <a:ea typeface="宋体" panose="02010600030101010101" pitchFamily="2" charset="-122"/>
              </a:rPr>
              <a:t>①金属（如铁、铜等）；</a:t>
            </a:r>
            <a:r>
              <a:rPr lang="zh-CN" altLang="en-US" b="1">
                <a:solidFill>
                  <a:srgbClr val="FF0000"/>
                </a:solidFill>
                <a:latin typeface="Tahoma" panose="020B0604030504040204" pitchFamily="2" charset="0"/>
                <a:ea typeface="宋体" panose="02010600030101010101" pitchFamily="2" charset="-122"/>
                <a:sym typeface="+mn-ea"/>
              </a:rPr>
              <a:t>②</a:t>
            </a:r>
            <a:r>
              <a:rPr lang="zh-CN" altLang="en-US" b="1">
                <a:solidFill>
                  <a:srgbClr val="FF0000"/>
                </a:solidFill>
                <a:latin typeface="Tahoma" panose="020B0604030504040204" pitchFamily="2" charset="0"/>
                <a:ea typeface="宋体" panose="02010600030101010101" pitchFamily="2" charset="-122"/>
              </a:rPr>
              <a:t>稀有气体（如氦气等）；</a:t>
            </a:r>
            <a:r>
              <a:rPr lang="zh-CN" altLang="en-US" b="1">
                <a:solidFill>
                  <a:srgbClr val="FF0000"/>
                </a:solidFill>
                <a:latin typeface="Tahoma" panose="020B0604030504040204" pitchFamily="2" charset="0"/>
                <a:ea typeface="宋体" panose="02010600030101010101" pitchFamily="2" charset="-122"/>
                <a:sym typeface="+mn-ea"/>
              </a:rPr>
              <a:t>③</a:t>
            </a:r>
            <a:r>
              <a:rPr lang="zh-CN" altLang="en-US" b="1">
                <a:solidFill>
                  <a:srgbClr val="FF0000"/>
                </a:solidFill>
                <a:latin typeface="Tahoma" panose="020B0604030504040204" pitchFamily="2" charset="0"/>
                <a:ea typeface="宋体" panose="02010600030101010101" pitchFamily="2" charset="-122"/>
              </a:rPr>
              <a:t>固态非金属（如红磷等）</a:t>
            </a:r>
          </a:p>
        </p:txBody>
      </p:sp>
      <p:sp>
        <p:nvSpPr>
          <p:cNvPr id="13361" name="Text Box 75"/>
          <p:cNvSpPr txBox="1"/>
          <p:nvPr/>
        </p:nvSpPr>
        <p:spPr>
          <a:xfrm>
            <a:off x="7331393" y="1811656"/>
            <a:ext cx="1135380" cy="345281"/>
          </a:xfrm>
          <a:prstGeom prst="rect">
            <a:avLst/>
          </a:prstGeom>
          <a:noFill/>
          <a:ln w="9525">
            <a:noFill/>
          </a:ln>
        </p:spPr>
        <p:txBody>
          <a:bodyPr wrap="square" lIns="68580" tIns="34290" rIns="68580" bIns="34290" anchor="t">
            <a:spAutoFit/>
          </a:bodyPr>
          <a:lstStyle/>
          <a:p>
            <a:pPr>
              <a:spcBef>
                <a:spcPct val="50000"/>
              </a:spcBef>
            </a:pPr>
            <a:r>
              <a:rPr lang="zh-CN" altLang="en-US" b="1">
                <a:solidFill>
                  <a:srgbClr val="FF0000"/>
                </a:solidFill>
                <a:latin typeface="Tahoma" panose="020B0604030504040204" pitchFamily="2" charset="0"/>
                <a:ea typeface="宋体" panose="02010600030101010101" pitchFamily="2" charset="-122"/>
              </a:rPr>
              <a:t>氯化钠等</a:t>
            </a:r>
          </a:p>
        </p:txBody>
      </p:sp>
      <p:sp>
        <p:nvSpPr>
          <p:cNvPr id="13346" name="Text Box 35"/>
          <p:cNvSpPr txBox="1"/>
          <p:nvPr/>
        </p:nvSpPr>
        <p:spPr>
          <a:xfrm>
            <a:off x="2079784" y="2529841"/>
            <a:ext cx="5407819" cy="345281"/>
          </a:xfrm>
          <a:prstGeom prst="rect">
            <a:avLst/>
          </a:prstGeom>
          <a:noFill/>
          <a:ln w="9525">
            <a:noFill/>
          </a:ln>
        </p:spPr>
        <p:txBody>
          <a:bodyPr wrap="square" lIns="68580" tIns="34290" rIns="68580" bIns="34290" anchor="t">
            <a:spAutoFit/>
          </a:bodyPr>
          <a:lstStyle/>
          <a:p>
            <a:pPr>
              <a:spcBef>
                <a:spcPct val="50000"/>
              </a:spcBef>
            </a:pP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体积和质量都很小</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都在不断运动</a:t>
            </a:r>
            <a:r>
              <a:rPr lang="en-US" altLang="zh-CN"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b="1">
                <a:solidFill>
                  <a:srgbClr val="FF0000"/>
                </a:solidFill>
                <a:latin typeface="宋体" panose="02010600030101010101" pitchFamily="2" charset="-122"/>
                <a:ea typeface="宋体" panose="02010600030101010101" pitchFamily="2" charset="-122"/>
                <a:cs typeface="宋体" panose="02010600030101010101" pitchFamily="2" charset="-122"/>
              </a:rPr>
              <a:t>微粒之间有间隔</a:t>
            </a:r>
          </a:p>
        </p:txBody>
      </p:sp>
      <p:sp>
        <p:nvSpPr>
          <p:cNvPr id="13347" name="Text Box 36"/>
          <p:cNvSpPr txBox="1"/>
          <p:nvPr/>
        </p:nvSpPr>
        <p:spPr>
          <a:xfrm>
            <a:off x="2033588" y="3042285"/>
            <a:ext cx="2288381" cy="899160"/>
          </a:xfrm>
          <a:prstGeom prst="rect">
            <a:avLst/>
          </a:prstGeom>
          <a:noFill/>
          <a:ln w="9525">
            <a:noFill/>
          </a:ln>
        </p:spPr>
        <p:txBody>
          <a:bodyPr wrap="square" lIns="68580" tIns="34290" rIns="68580" bIns="34290" anchor="t">
            <a:spAutoFit/>
          </a:bodyPr>
          <a:lstStyle/>
          <a:p>
            <a:pPr>
              <a:spcBef>
                <a:spcPct val="50000"/>
              </a:spcBef>
            </a:pPr>
            <a:r>
              <a:rPr lang="zh-CN" altLang="en-US" b="1">
                <a:solidFill>
                  <a:srgbClr val="FF0000"/>
                </a:solidFill>
                <a:latin typeface="Times New Roman" panose="02020603050405020304" charset="0"/>
                <a:ea typeface="宋体" panose="02010600030101010101" pitchFamily="2" charset="-122"/>
              </a:rPr>
              <a:t>保持物质化学性质的最小微粒，化学变化中可再分</a:t>
            </a:r>
          </a:p>
        </p:txBody>
      </p:sp>
      <p:sp>
        <p:nvSpPr>
          <p:cNvPr id="13348" name="Text Box 37"/>
          <p:cNvSpPr txBox="1"/>
          <p:nvPr/>
        </p:nvSpPr>
        <p:spPr>
          <a:xfrm>
            <a:off x="4584383" y="3109437"/>
            <a:ext cx="2451735" cy="622459"/>
          </a:xfrm>
          <a:prstGeom prst="rect">
            <a:avLst/>
          </a:prstGeom>
          <a:noFill/>
          <a:ln w="9525">
            <a:noFill/>
          </a:ln>
        </p:spPr>
        <p:txBody>
          <a:bodyPr wrap="square" lIns="68580" tIns="34290" rIns="68580" bIns="34290" anchor="t">
            <a:spAutoFit/>
          </a:bodyPr>
          <a:lstStyle/>
          <a:p>
            <a:pPr>
              <a:spcBef>
                <a:spcPct val="50000"/>
              </a:spcBef>
            </a:pPr>
            <a:r>
              <a:rPr lang="zh-CN" altLang="en-US" b="1">
                <a:solidFill>
                  <a:srgbClr val="FF0000"/>
                </a:solidFill>
                <a:latin typeface="Times New Roman" panose="02020603050405020304" charset="0"/>
                <a:ea typeface="宋体" panose="02010600030101010101" pitchFamily="2" charset="-122"/>
              </a:rPr>
              <a:t>化学变化中的最小微粒，在化学变化中不可再分</a:t>
            </a:r>
          </a:p>
        </p:txBody>
      </p:sp>
      <p:sp>
        <p:nvSpPr>
          <p:cNvPr id="13349" name="Text Box 38"/>
          <p:cNvSpPr txBox="1"/>
          <p:nvPr/>
        </p:nvSpPr>
        <p:spPr>
          <a:xfrm>
            <a:off x="7177564" y="3248026"/>
            <a:ext cx="1289209" cy="345281"/>
          </a:xfrm>
          <a:prstGeom prst="rect">
            <a:avLst/>
          </a:prstGeom>
          <a:noFill/>
          <a:ln w="9525">
            <a:noFill/>
          </a:ln>
        </p:spPr>
        <p:txBody>
          <a:bodyPr wrap="square" lIns="68580" tIns="34290" rIns="68580" bIns="34290" anchor="t">
            <a:spAutoFit/>
          </a:bodyPr>
          <a:lstStyle/>
          <a:p>
            <a:pPr>
              <a:spcBef>
                <a:spcPct val="50000"/>
              </a:spcBef>
            </a:pPr>
            <a:r>
              <a:rPr lang="zh-CN" altLang="en-US" b="1">
                <a:solidFill>
                  <a:srgbClr val="FF0000"/>
                </a:solidFill>
                <a:latin typeface="Times New Roman" panose="02020603050405020304" charset="0"/>
                <a:ea typeface="宋体" panose="02010600030101010101" pitchFamily="2" charset="-122"/>
              </a:rPr>
              <a:t>带电的微粒</a:t>
            </a:r>
          </a:p>
        </p:txBody>
      </p:sp>
      <p:sp>
        <p:nvSpPr>
          <p:cNvPr id="13350" name="Text Box 42"/>
          <p:cNvSpPr txBox="1"/>
          <p:nvPr/>
        </p:nvSpPr>
        <p:spPr>
          <a:xfrm>
            <a:off x="2223200" y="4298007"/>
            <a:ext cx="4245394" cy="346249"/>
          </a:xfrm>
          <a:prstGeom prst="rect">
            <a:avLst/>
          </a:prstGeom>
          <a:noFill/>
          <a:ln w="9525">
            <a:noFill/>
          </a:ln>
        </p:spPr>
        <p:txBody>
          <a:bodyPr wrap="none" lIns="68580" tIns="34290" rIns="68580" bIns="34290" anchor="t">
            <a:spAutoFit/>
          </a:bodyPr>
          <a:lstStyle/>
          <a:p>
            <a:pPr marL="257175" indent="-257175" algn="ctr">
              <a:spcBef>
                <a:spcPct val="20000"/>
              </a:spcBef>
            </a:pPr>
            <a:r>
              <a:rPr lang="zh-CN" altLang="en-US" b="1">
                <a:latin typeface="Times New Roman" panose="02020603050405020304" charset="0"/>
                <a:ea typeface="宋体" panose="02010600030101010101" pitchFamily="2" charset="-122"/>
              </a:rPr>
              <a:t>分子                        原子                       离子</a:t>
            </a:r>
          </a:p>
        </p:txBody>
      </p:sp>
      <p:sp>
        <p:nvSpPr>
          <p:cNvPr id="13351" name="Line 43"/>
          <p:cNvSpPr/>
          <p:nvPr/>
        </p:nvSpPr>
        <p:spPr>
          <a:xfrm>
            <a:off x="3045293" y="4384402"/>
            <a:ext cx="848898" cy="0"/>
          </a:xfrm>
          <a:prstGeom prst="line">
            <a:avLst/>
          </a:prstGeom>
          <a:ln w="38100" cap="flat" cmpd="sng">
            <a:solidFill>
              <a:schemeClr val="tx1"/>
            </a:solidFill>
            <a:prstDash val="solid"/>
            <a:round/>
            <a:headEnd type="none" w="med" len="med"/>
            <a:tailEnd type="triangle" w="med" len="med"/>
          </a:ln>
        </p:spPr>
        <p:txBody>
          <a:bodyPr lIns="68580" tIns="34290" rIns="68580" bIns="34290"/>
          <a:lstStyle/>
          <a:p>
            <a:endParaRPr/>
          </a:p>
        </p:txBody>
      </p:sp>
      <p:sp>
        <p:nvSpPr>
          <p:cNvPr id="13352" name="Line 44"/>
          <p:cNvSpPr/>
          <p:nvPr/>
        </p:nvSpPr>
        <p:spPr>
          <a:xfrm flipH="1">
            <a:off x="3005685" y="4453617"/>
            <a:ext cx="888092" cy="0"/>
          </a:xfrm>
          <a:prstGeom prst="line">
            <a:avLst/>
          </a:prstGeom>
          <a:ln w="38100" cap="flat" cmpd="sng">
            <a:solidFill>
              <a:schemeClr val="tx1"/>
            </a:solidFill>
            <a:prstDash val="solid"/>
            <a:round/>
            <a:headEnd type="none" w="med" len="med"/>
            <a:tailEnd type="triangle" w="med" len="med"/>
          </a:ln>
        </p:spPr>
        <p:txBody>
          <a:bodyPr lIns="68580" tIns="34290" rIns="68580" bIns="34290"/>
          <a:lstStyle/>
          <a:p>
            <a:endParaRPr/>
          </a:p>
        </p:txBody>
      </p:sp>
      <p:sp>
        <p:nvSpPr>
          <p:cNvPr id="13353" name="Line 45"/>
          <p:cNvSpPr/>
          <p:nvPr/>
        </p:nvSpPr>
        <p:spPr>
          <a:xfrm>
            <a:off x="4741166" y="4508862"/>
            <a:ext cx="848898" cy="0"/>
          </a:xfrm>
          <a:prstGeom prst="line">
            <a:avLst/>
          </a:prstGeom>
          <a:ln w="38100" cap="flat" cmpd="sng">
            <a:solidFill>
              <a:schemeClr val="tx1"/>
            </a:solidFill>
            <a:prstDash val="solid"/>
            <a:round/>
            <a:headEnd type="none" w="med" len="med"/>
            <a:tailEnd type="triangle" w="med" len="med"/>
          </a:ln>
        </p:spPr>
        <p:txBody>
          <a:bodyPr lIns="68580" tIns="34290" rIns="68580" bIns="34290"/>
          <a:lstStyle/>
          <a:p>
            <a:endParaRPr/>
          </a:p>
        </p:txBody>
      </p:sp>
      <p:sp>
        <p:nvSpPr>
          <p:cNvPr id="13354" name="Line 46"/>
          <p:cNvSpPr/>
          <p:nvPr/>
        </p:nvSpPr>
        <p:spPr>
          <a:xfrm flipH="1">
            <a:off x="4702510" y="4453458"/>
            <a:ext cx="887201" cy="0"/>
          </a:xfrm>
          <a:prstGeom prst="line">
            <a:avLst/>
          </a:prstGeom>
          <a:ln w="38100" cap="flat" cmpd="sng">
            <a:solidFill>
              <a:schemeClr val="tx1"/>
            </a:solidFill>
            <a:prstDash val="solid"/>
            <a:round/>
            <a:headEnd type="none" w="med" len="med"/>
            <a:tailEnd type="triangle" w="med" len="med"/>
          </a:ln>
        </p:spPr>
        <p:txBody>
          <a:bodyPr lIns="68580" tIns="34290" rIns="68580" bIns="34290"/>
          <a:lstStyle/>
          <a:p>
            <a:endParaRPr/>
          </a:p>
        </p:txBody>
      </p:sp>
      <p:sp>
        <p:nvSpPr>
          <p:cNvPr id="13356" name="Text Box 48"/>
          <p:cNvSpPr txBox="1"/>
          <p:nvPr/>
        </p:nvSpPr>
        <p:spPr>
          <a:xfrm>
            <a:off x="3145420" y="4453617"/>
            <a:ext cx="607501" cy="299085"/>
          </a:xfrm>
          <a:prstGeom prst="rect">
            <a:avLst/>
          </a:prstGeom>
          <a:noFill/>
          <a:ln w="9525">
            <a:noFill/>
          </a:ln>
        </p:spPr>
        <p:txBody>
          <a:bodyPr lIns="68580" tIns="34290" rIns="68580" bIns="34290" anchor="t">
            <a:spAutoFit/>
          </a:bodyPr>
          <a:lstStyle/>
          <a:p>
            <a:pPr marL="257175" indent="-257175" algn="ctr">
              <a:spcBef>
                <a:spcPct val="20000"/>
              </a:spcBef>
            </a:pPr>
            <a:r>
              <a:rPr lang="zh-CN" altLang="en-US" sz="1500" b="1">
                <a:solidFill>
                  <a:srgbClr val="FF0000"/>
                </a:solidFill>
                <a:latin typeface="Times New Roman" panose="02020603050405020304" charset="0"/>
                <a:ea typeface="宋体" panose="02010600030101010101" pitchFamily="2" charset="-122"/>
              </a:rPr>
              <a:t>构成</a:t>
            </a:r>
          </a:p>
        </p:txBody>
      </p:sp>
      <p:sp>
        <p:nvSpPr>
          <p:cNvPr id="13357" name="Text Box 49"/>
          <p:cNvSpPr txBox="1"/>
          <p:nvPr/>
        </p:nvSpPr>
        <p:spPr>
          <a:xfrm>
            <a:off x="4841832" y="4072960"/>
            <a:ext cx="646694" cy="761048"/>
          </a:xfrm>
          <a:prstGeom prst="rect">
            <a:avLst/>
          </a:prstGeom>
          <a:noFill/>
          <a:ln w="9525">
            <a:noFill/>
          </a:ln>
        </p:spPr>
        <p:txBody>
          <a:bodyPr lIns="68580" tIns="34290" rIns="68580" bIns="34290" anchor="t">
            <a:spAutoFit/>
          </a:bodyPr>
          <a:lstStyle/>
          <a:p>
            <a:pPr marL="257175" indent="-257175" algn="ctr">
              <a:lnSpc>
                <a:spcPct val="140000"/>
              </a:lnSpc>
              <a:spcBef>
                <a:spcPct val="20000"/>
              </a:spcBef>
            </a:pPr>
            <a:r>
              <a:rPr lang="zh-CN" altLang="en-US" sz="1500" b="1">
                <a:solidFill>
                  <a:srgbClr val="FF0000"/>
                </a:solidFill>
                <a:latin typeface="Times New Roman" panose="02020603050405020304" charset="0"/>
                <a:ea typeface="宋体" panose="02010600030101010101" pitchFamily="2" charset="-122"/>
              </a:rPr>
              <a:t>得失</a:t>
            </a:r>
          </a:p>
          <a:p>
            <a:pPr marL="257175" indent="-257175" algn="ctr">
              <a:lnSpc>
                <a:spcPct val="140000"/>
              </a:lnSpc>
              <a:spcBef>
                <a:spcPct val="20000"/>
              </a:spcBef>
            </a:pPr>
            <a:r>
              <a:rPr lang="zh-CN" altLang="en-US" sz="1500" b="1">
                <a:solidFill>
                  <a:srgbClr val="FF0000"/>
                </a:solidFill>
                <a:latin typeface="Times New Roman" panose="02020603050405020304" charset="0"/>
                <a:ea typeface="宋体" panose="02010600030101010101" pitchFamily="2" charset="-122"/>
              </a:rPr>
              <a:t>电子</a:t>
            </a:r>
          </a:p>
        </p:txBody>
      </p:sp>
      <p:sp>
        <p:nvSpPr>
          <p:cNvPr id="13355" name="Text Box 47"/>
          <p:cNvSpPr txBox="1"/>
          <p:nvPr/>
        </p:nvSpPr>
        <p:spPr>
          <a:xfrm>
            <a:off x="3145402" y="4108362"/>
            <a:ext cx="566526" cy="299085"/>
          </a:xfrm>
          <a:prstGeom prst="rect">
            <a:avLst/>
          </a:prstGeom>
          <a:noFill/>
          <a:ln w="9525">
            <a:noFill/>
          </a:ln>
        </p:spPr>
        <p:txBody>
          <a:bodyPr lIns="68580" tIns="34290" rIns="68580" bIns="34290" anchor="t">
            <a:spAutoFit/>
          </a:bodyPr>
          <a:lstStyle/>
          <a:p>
            <a:pPr marL="257175" indent="-257175" algn="ctr">
              <a:spcBef>
                <a:spcPct val="20000"/>
              </a:spcBef>
            </a:pPr>
            <a:r>
              <a:rPr lang="zh-CN" altLang="en-US" sz="1500" b="1">
                <a:solidFill>
                  <a:srgbClr val="FF0000"/>
                </a:solidFill>
                <a:latin typeface="Times New Roman" panose="02020603050405020304" charset="0"/>
                <a:ea typeface="宋体" panose="02010600030101010101" pitchFamily="2" charset="-122"/>
              </a:rPr>
              <a:t>分解</a:t>
            </a:r>
          </a:p>
        </p:txBody>
      </p:sp>
    </p:spTree>
    <p:extLst>
      <p:ext uri="{BB962C8B-B14F-4D97-AF65-F5344CB8AC3E}">
        <p14:creationId xmlns:p14="http://schemas.microsoft.com/office/powerpoint/2010/main" val="22589910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3358"/>
                                        </p:tgtEl>
                                        <p:attrNameLst>
                                          <p:attrName>style.visibility</p:attrName>
                                        </p:attrNameLst>
                                      </p:cBhvr>
                                      <p:to>
                                        <p:strVal val="visible"/>
                                      </p:to>
                                    </p:set>
                                    <p:anim calcmode="lin" valueType="num">
                                      <p:cBhvr>
                                        <p:cTn id="7" dur="500" fill="hold"/>
                                        <p:tgtEl>
                                          <p:spTgt spid="13358"/>
                                        </p:tgtEl>
                                        <p:attrNameLst>
                                          <p:attrName>ppt_w</p:attrName>
                                        </p:attrNameLst>
                                      </p:cBhvr>
                                      <p:tavLst>
                                        <p:tav tm="0">
                                          <p:val>
                                            <p:fltVal val="0"/>
                                          </p:val>
                                        </p:tav>
                                        <p:tav tm="100000">
                                          <p:val>
                                            <p:strVal val="#ppt_w"/>
                                          </p:val>
                                        </p:tav>
                                      </p:tavLst>
                                    </p:anim>
                                    <p:anim calcmode="lin" valueType="num">
                                      <p:cBhvr>
                                        <p:cTn id="8" dur="500" fill="hold"/>
                                        <p:tgtEl>
                                          <p:spTgt spid="13358"/>
                                        </p:tgtEl>
                                        <p:attrNameLst>
                                          <p:attrName>ppt_h</p:attrName>
                                        </p:attrNameLst>
                                      </p:cBhvr>
                                      <p:tavLst>
                                        <p:tav tm="0">
                                          <p:val>
                                            <p:fltVal val="0"/>
                                          </p:val>
                                        </p:tav>
                                        <p:tav tm="100000">
                                          <p:val>
                                            <p:strVal val="#ppt_h"/>
                                          </p:val>
                                        </p:tav>
                                      </p:tavLst>
                                    </p:anim>
                                    <p:animEffect transition="in" filter="fade">
                                      <p:cBhvr>
                                        <p:cTn id="9" dur="500"/>
                                        <p:tgtEl>
                                          <p:spTgt spid="13358"/>
                                        </p:tgtEl>
                                      </p:cBhvr>
                                    </p:animEffect>
                                  </p:childTnLst>
                                </p:cTn>
                              </p:par>
                            </p:childTnLst>
                          </p:cTn>
                        </p:par>
                      </p:childTnLst>
                    </p:cTn>
                  </p:par>
                  <p:par>
                    <p:cTn id="10" fill="hold" nodeType="clickPar">
                      <p:stCondLst>
                        <p:cond delay="indefinite"/>
                      </p:stCondLst>
                      <p:childTnLst>
                        <p:par>
                          <p:cTn id="11" fill="hold" nodeType="after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3360"/>
                                        </p:tgtEl>
                                        <p:attrNameLst>
                                          <p:attrName>style.visibility</p:attrName>
                                        </p:attrNameLst>
                                      </p:cBhvr>
                                      <p:to>
                                        <p:strVal val="visible"/>
                                      </p:to>
                                    </p:set>
                                    <p:anim calcmode="lin" valueType="num">
                                      <p:cBhvr>
                                        <p:cTn id="14" dur="500" fill="hold"/>
                                        <p:tgtEl>
                                          <p:spTgt spid="13360"/>
                                        </p:tgtEl>
                                        <p:attrNameLst>
                                          <p:attrName>ppt_w</p:attrName>
                                        </p:attrNameLst>
                                      </p:cBhvr>
                                      <p:tavLst>
                                        <p:tav tm="0">
                                          <p:val>
                                            <p:fltVal val="0"/>
                                          </p:val>
                                        </p:tav>
                                        <p:tav tm="100000">
                                          <p:val>
                                            <p:strVal val="#ppt_w"/>
                                          </p:val>
                                        </p:tav>
                                      </p:tavLst>
                                    </p:anim>
                                    <p:anim calcmode="lin" valueType="num">
                                      <p:cBhvr>
                                        <p:cTn id="15" dur="500" fill="hold"/>
                                        <p:tgtEl>
                                          <p:spTgt spid="13360"/>
                                        </p:tgtEl>
                                        <p:attrNameLst>
                                          <p:attrName>ppt_h</p:attrName>
                                        </p:attrNameLst>
                                      </p:cBhvr>
                                      <p:tavLst>
                                        <p:tav tm="0">
                                          <p:val>
                                            <p:fltVal val="0"/>
                                          </p:val>
                                        </p:tav>
                                        <p:tav tm="100000">
                                          <p:val>
                                            <p:strVal val="#ppt_h"/>
                                          </p:val>
                                        </p:tav>
                                      </p:tavLst>
                                    </p:anim>
                                    <p:animEffect transition="in" filter="fade">
                                      <p:cBhvr>
                                        <p:cTn id="16" dur="500"/>
                                        <p:tgtEl>
                                          <p:spTgt spid="13360"/>
                                        </p:tgtEl>
                                      </p:cBhvr>
                                    </p:animEffect>
                                  </p:childTnLst>
                                </p:cTn>
                              </p:par>
                            </p:childTnLst>
                          </p:cTn>
                        </p:par>
                      </p:childTnLst>
                    </p:cTn>
                  </p:par>
                  <p:par>
                    <p:cTn id="17" fill="hold" nodeType="clickPar">
                      <p:stCondLst>
                        <p:cond delay="indefinite"/>
                      </p:stCondLst>
                      <p:childTnLst>
                        <p:par>
                          <p:cTn id="18" fill="hold" nodeType="after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3361"/>
                                        </p:tgtEl>
                                        <p:attrNameLst>
                                          <p:attrName>style.visibility</p:attrName>
                                        </p:attrNameLst>
                                      </p:cBhvr>
                                      <p:to>
                                        <p:strVal val="visible"/>
                                      </p:to>
                                    </p:set>
                                    <p:anim calcmode="lin" valueType="num">
                                      <p:cBhvr>
                                        <p:cTn id="21" dur="500" fill="hold"/>
                                        <p:tgtEl>
                                          <p:spTgt spid="13361"/>
                                        </p:tgtEl>
                                        <p:attrNameLst>
                                          <p:attrName>ppt_w</p:attrName>
                                        </p:attrNameLst>
                                      </p:cBhvr>
                                      <p:tavLst>
                                        <p:tav tm="0">
                                          <p:val>
                                            <p:fltVal val="0"/>
                                          </p:val>
                                        </p:tav>
                                        <p:tav tm="100000">
                                          <p:val>
                                            <p:strVal val="#ppt_w"/>
                                          </p:val>
                                        </p:tav>
                                      </p:tavLst>
                                    </p:anim>
                                    <p:anim calcmode="lin" valueType="num">
                                      <p:cBhvr>
                                        <p:cTn id="22" dur="500" fill="hold"/>
                                        <p:tgtEl>
                                          <p:spTgt spid="13361"/>
                                        </p:tgtEl>
                                        <p:attrNameLst>
                                          <p:attrName>ppt_h</p:attrName>
                                        </p:attrNameLst>
                                      </p:cBhvr>
                                      <p:tavLst>
                                        <p:tav tm="0">
                                          <p:val>
                                            <p:fltVal val="0"/>
                                          </p:val>
                                        </p:tav>
                                        <p:tav tm="100000">
                                          <p:val>
                                            <p:strVal val="#ppt_h"/>
                                          </p:val>
                                        </p:tav>
                                      </p:tavLst>
                                    </p:anim>
                                    <p:animEffect transition="in" filter="fade">
                                      <p:cBhvr>
                                        <p:cTn id="23" dur="500"/>
                                        <p:tgtEl>
                                          <p:spTgt spid="13361"/>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3346"/>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3347"/>
                                        </p:tgtEl>
                                        <p:attrNameLst>
                                          <p:attrName>style.visibility</p:attrName>
                                        </p:attrNameLst>
                                      </p:cBhvr>
                                      <p:to>
                                        <p:strVal val="visible"/>
                                      </p:to>
                                    </p:set>
                                    <p:animEffect transition="in" filter="blinds(horizontal)">
                                      <p:cBhvr>
                                        <p:cTn id="32" dur="500"/>
                                        <p:tgtEl>
                                          <p:spTgt spid="13347"/>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3348"/>
                                        </p:tgtEl>
                                        <p:attrNameLst>
                                          <p:attrName>style.visibility</p:attrName>
                                        </p:attrNameLst>
                                      </p:cBhvr>
                                      <p:to>
                                        <p:strVal val="visible"/>
                                      </p:to>
                                    </p:set>
                                    <p:animEffect transition="in" filter="blinds(horizontal)">
                                      <p:cBhvr>
                                        <p:cTn id="37" dur="500"/>
                                        <p:tgtEl>
                                          <p:spTgt spid="13348"/>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349"/>
                                        </p:tgtEl>
                                        <p:attrNameLst>
                                          <p:attrName>style.visibility</p:attrName>
                                        </p:attrNameLst>
                                      </p:cBhvr>
                                      <p:to>
                                        <p:strVal val="visible"/>
                                      </p:to>
                                    </p:set>
                                    <p:animEffect transition="in" filter="blinds(horizontal)">
                                      <p:cBhvr>
                                        <p:cTn id="42" dur="500"/>
                                        <p:tgtEl>
                                          <p:spTgt spid="13349"/>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350"/>
                                        </p:tgtEl>
                                        <p:attrNameLst>
                                          <p:attrName>style.visibility</p:attrName>
                                        </p:attrNameLst>
                                      </p:cBhvr>
                                      <p:to>
                                        <p:strVal val="visible"/>
                                      </p:to>
                                    </p:set>
                                    <p:animEffect transition="in" filter="blinds(horizontal)">
                                      <p:cBhvr>
                                        <p:cTn id="47" dur="500"/>
                                        <p:tgtEl>
                                          <p:spTgt spid="13350"/>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1" presetClass="entr" presetSubtype="0" fill="hold" nodeType="clickEffect">
                                  <p:stCondLst>
                                    <p:cond delay="0"/>
                                  </p:stCondLst>
                                  <p:childTnLst>
                                    <p:set>
                                      <p:cBhvr>
                                        <p:cTn id="51" dur="1" fill="hold">
                                          <p:stCondLst>
                                            <p:cond delay="0"/>
                                          </p:stCondLst>
                                        </p:cTn>
                                        <p:tgtEl>
                                          <p:spTgt spid="13351"/>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afterGroup">
                            <p:stCondLst>
                              <p:cond delay="0"/>
                            </p:stCondLst>
                            <p:childTnLst>
                              <p:par>
                                <p:cTn id="54" presetID="1" presetClass="entr" presetSubtype="0" fill="hold" nodeType="clickEffect">
                                  <p:stCondLst>
                                    <p:cond delay="0"/>
                                  </p:stCondLst>
                                  <p:childTnLst>
                                    <p:set>
                                      <p:cBhvr>
                                        <p:cTn id="55" dur="1" fill="hold">
                                          <p:stCondLst>
                                            <p:cond delay="0"/>
                                          </p:stCondLst>
                                        </p:cTn>
                                        <p:tgtEl>
                                          <p:spTgt spid="13352"/>
                                        </p:tgtEl>
                                        <p:attrNameLst>
                                          <p:attrName>style.visibility</p:attrName>
                                        </p:attrNameLst>
                                      </p:cBhvr>
                                      <p:to>
                                        <p:strVal val="visible"/>
                                      </p:to>
                                    </p:set>
                                  </p:childTnLst>
                                </p:cTn>
                              </p:par>
                            </p:childTnLst>
                          </p:cTn>
                        </p:par>
                        <p:par>
                          <p:cTn id="56" fill="hold" nodeType="afterGroup">
                            <p:stCondLst>
                              <p:cond delay="1"/>
                            </p:stCondLst>
                            <p:childTnLst>
                              <p:par>
                                <p:cTn id="57" presetID="3" presetClass="entr" presetSubtype="10" fill="hold" grpId="0" nodeType="afterEffect">
                                  <p:stCondLst>
                                    <p:cond delay="0"/>
                                  </p:stCondLst>
                                  <p:childTnLst>
                                    <p:set>
                                      <p:cBhvr>
                                        <p:cTn id="58" dur="1" fill="hold">
                                          <p:stCondLst>
                                            <p:cond delay="0"/>
                                          </p:stCondLst>
                                        </p:cTn>
                                        <p:tgtEl>
                                          <p:spTgt spid="13356"/>
                                        </p:tgtEl>
                                        <p:attrNameLst>
                                          <p:attrName>style.visibility</p:attrName>
                                        </p:attrNameLst>
                                      </p:cBhvr>
                                      <p:to>
                                        <p:strVal val="visible"/>
                                      </p:to>
                                    </p:set>
                                    <p:animEffect transition="in" filter="blinds(horizontal)">
                                      <p:cBhvr>
                                        <p:cTn id="59" dur="500"/>
                                        <p:tgtEl>
                                          <p:spTgt spid="13356"/>
                                        </p:tgtEl>
                                      </p:cBhvr>
                                    </p:animEffect>
                                  </p:childTnLst>
                                </p:cTn>
                              </p:par>
                            </p:childTnLst>
                          </p:cTn>
                        </p:par>
                        <p:par>
                          <p:cTn id="60" fill="hold" nodeType="afterGroup">
                            <p:stCondLst>
                              <p:cond delay="501"/>
                            </p:stCondLst>
                            <p:childTnLst>
                              <p:par>
                                <p:cTn id="61" presetID="3" presetClass="entr" presetSubtype="10" fill="hold" grpId="0" nodeType="afterEffect">
                                  <p:stCondLst>
                                    <p:cond delay="0"/>
                                  </p:stCondLst>
                                  <p:childTnLst>
                                    <p:set>
                                      <p:cBhvr>
                                        <p:cTn id="62" dur="1" fill="hold">
                                          <p:stCondLst>
                                            <p:cond delay="0"/>
                                          </p:stCondLst>
                                        </p:cTn>
                                        <p:tgtEl>
                                          <p:spTgt spid="13355"/>
                                        </p:tgtEl>
                                        <p:attrNameLst>
                                          <p:attrName>style.visibility</p:attrName>
                                        </p:attrNameLst>
                                      </p:cBhvr>
                                      <p:to>
                                        <p:strVal val="visible"/>
                                      </p:to>
                                    </p:set>
                                    <p:animEffect transition="in" filter="blinds(horizontal)">
                                      <p:cBhvr>
                                        <p:cTn id="63" dur="500"/>
                                        <p:tgtEl>
                                          <p:spTgt spid="13355"/>
                                        </p:tgtEl>
                                      </p:cBhvr>
                                    </p:animEffect>
                                  </p:childTnLst>
                                </p:cTn>
                              </p:par>
                            </p:childTnLst>
                          </p:cTn>
                        </p:par>
                      </p:childTnLst>
                    </p:cTn>
                  </p:par>
                  <p:par>
                    <p:cTn id="64" fill="hold" nodeType="clickPar">
                      <p:stCondLst>
                        <p:cond delay="indefinite"/>
                      </p:stCondLst>
                      <p:childTnLst>
                        <p:par>
                          <p:cTn id="65" fill="hold" nodeType="afterGroup">
                            <p:stCondLst>
                              <p:cond delay="0"/>
                            </p:stCondLst>
                            <p:childTnLst>
                              <p:par>
                                <p:cTn id="66" presetID="3" presetClass="entr" presetSubtype="10" fill="hold" nodeType="clickEffect">
                                  <p:stCondLst>
                                    <p:cond delay="0"/>
                                  </p:stCondLst>
                                  <p:childTnLst>
                                    <p:set>
                                      <p:cBhvr>
                                        <p:cTn id="67" dur="1" fill="hold">
                                          <p:stCondLst>
                                            <p:cond delay="0"/>
                                          </p:stCondLst>
                                        </p:cTn>
                                        <p:tgtEl>
                                          <p:spTgt spid="13353"/>
                                        </p:tgtEl>
                                        <p:attrNameLst>
                                          <p:attrName>style.visibility</p:attrName>
                                        </p:attrNameLst>
                                      </p:cBhvr>
                                      <p:to>
                                        <p:strVal val="visible"/>
                                      </p:to>
                                    </p:set>
                                    <p:animEffect transition="in" filter="blinds(horizontal)">
                                      <p:cBhvr>
                                        <p:cTn id="68" dur="500"/>
                                        <p:tgtEl>
                                          <p:spTgt spid="13353"/>
                                        </p:tgtEl>
                                      </p:cBhvr>
                                    </p:animEffect>
                                  </p:childTnLst>
                                </p:cTn>
                              </p:par>
                            </p:childTnLst>
                          </p:cTn>
                        </p:par>
                        <p:par>
                          <p:cTn id="69" fill="hold" nodeType="afterGroup">
                            <p:stCondLst>
                              <p:cond delay="500"/>
                            </p:stCondLst>
                            <p:childTnLst>
                              <p:par>
                                <p:cTn id="70" presetID="3" presetClass="entr" presetSubtype="10" fill="hold" grpId="0" nodeType="afterEffect">
                                  <p:stCondLst>
                                    <p:cond delay="0"/>
                                  </p:stCondLst>
                                  <p:childTnLst>
                                    <p:set>
                                      <p:cBhvr>
                                        <p:cTn id="71" dur="1" fill="hold">
                                          <p:stCondLst>
                                            <p:cond delay="0"/>
                                          </p:stCondLst>
                                        </p:cTn>
                                        <p:tgtEl>
                                          <p:spTgt spid="13357"/>
                                        </p:tgtEl>
                                        <p:attrNameLst>
                                          <p:attrName>style.visibility</p:attrName>
                                        </p:attrNameLst>
                                      </p:cBhvr>
                                      <p:to>
                                        <p:strVal val="visible"/>
                                      </p:to>
                                    </p:set>
                                    <p:animEffect transition="in" filter="blinds(horizontal)">
                                      <p:cBhvr>
                                        <p:cTn id="72" dur="500"/>
                                        <p:tgtEl>
                                          <p:spTgt spid="13357"/>
                                        </p:tgtEl>
                                      </p:cBhvr>
                                    </p:animEffect>
                                  </p:childTnLst>
                                </p:cTn>
                              </p:par>
                            </p:childTnLst>
                          </p:cTn>
                        </p:par>
                        <p:par>
                          <p:cTn id="73" fill="hold" nodeType="afterGroup">
                            <p:stCondLst>
                              <p:cond delay="1000"/>
                            </p:stCondLst>
                            <p:childTnLst>
                              <p:par>
                                <p:cTn id="74" presetID="1" presetClass="entr" presetSubtype="0" fill="hold" nodeType="afterEffect">
                                  <p:stCondLst>
                                    <p:cond delay="0"/>
                                  </p:stCondLst>
                                  <p:childTnLst>
                                    <p:set>
                                      <p:cBhvr>
                                        <p:cTn id="75" dur="1" fill="hold">
                                          <p:stCondLst>
                                            <p:cond delay="0"/>
                                          </p:stCondLst>
                                        </p:cTn>
                                        <p:tgtEl>
                                          <p:spTgt spid="13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8" grpId="0"/>
      <p:bldP spid="13360" grpId="0"/>
      <p:bldP spid="13361" grpId="0"/>
      <p:bldP spid="13346" grpId="0"/>
      <p:bldP spid="13347" grpId="0"/>
      <p:bldP spid="13348" grpId="0"/>
      <p:bldP spid="13349" grpId="0"/>
      <p:bldP spid="13350" grpId="0"/>
      <p:bldP spid="13356" grpId="0"/>
      <p:bldP spid="13357" grpId="0"/>
      <p:bldP spid="1335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14" name="文本框 13"/>
          <p:cNvSpPr txBox="1"/>
          <p:nvPr/>
        </p:nvSpPr>
        <p:spPr>
          <a:xfrm>
            <a:off x="474822" y="490537"/>
            <a:ext cx="1683544"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【典型例题】</a:t>
            </a:r>
            <a:endParaRPr lang="en-US" altLang="zh-CN" sz="2100" b="1" kern="0">
              <a:latin typeface="宋体" panose="02010600030101010101" pitchFamily="2" charset="-122"/>
              <a:ea typeface="宋体" pitchFamily="2" charset="-122"/>
              <a:cs typeface="Arial"/>
              <a:sym typeface="Arial"/>
            </a:endParaRPr>
          </a:p>
        </p:txBody>
      </p:sp>
      <p:sp>
        <p:nvSpPr>
          <p:cNvPr id="15" name="文本框 14"/>
          <p:cNvSpPr txBox="1"/>
          <p:nvPr/>
        </p:nvSpPr>
        <p:spPr>
          <a:xfrm>
            <a:off x="608171" y="806291"/>
            <a:ext cx="7955280" cy="1327785"/>
          </a:xfrm>
          <a:prstGeom prst="rect">
            <a:avLst/>
          </a:prstGeom>
          <a:noFill/>
          <a:ln w="9525">
            <a:noFill/>
          </a:ln>
        </p:spPr>
        <p:txBody>
          <a:bodyPr wrap="square" lIns="68580" tIns="34290" rIns="68580" bIns="34290">
            <a:spAutoFit/>
          </a:bodyPr>
          <a:lstStyle/>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1</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上海）“墙内开花墙外香”，这事实说明构成物质的粒子（　　）</a:t>
            </a:r>
            <a:endParaRPr lang="en-US" sz="2100">
              <a:latin typeface="宋体" panose="02010600030101010101" pitchFamily="2" charset="-122"/>
              <a:ea typeface="宋体" pitchFamily="2" charset="-122"/>
              <a:cs typeface="宋体" panose="02010600030101010101" pitchFamily="2" charset="-122"/>
            </a:endParaRPr>
          </a:p>
          <a:p>
            <a:pPr marL="130016" indent="-130016">
              <a:lnSpc>
                <a:spcPct val="130000"/>
              </a:lnSpc>
            </a:pPr>
            <a:r>
              <a:rPr lang="en-US" sz="2100">
                <a:latin typeface="宋体" panose="02010600030101010101" pitchFamily="2" charset="-122"/>
                <a:ea typeface="宋体"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．数量很多</a:t>
            </a:r>
            <a:r>
              <a:rPr lang="en-US" sz="2100">
                <a:latin typeface="宋体" panose="02010600030101010101" pitchFamily="2" charset="-122"/>
                <a:ea typeface="宋体" panose="02010600030101010101" pitchFamily="2" charset="-122"/>
                <a:cs typeface="宋体" panose="02010600030101010101" pitchFamily="2" charset="-122"/>
              </a:rPr>
              <a:t>	B</a:t>
            </a:r>
            <a:r>
              <a:rPr lang="zh-CN" altLang="en-US" sz="2100">
                <a:latin typeface="宋体" panose="02010600030101010101" pitchFamily="2" charset="-122"/>
                <a:ea typeface="宋体" panose="02010600030101010101" pitchFamily="2" charset="-122"/>
                <a:cs typeface="宋体" panose="02010600030101010101" pitchFamily="2" charset="-122"/>
              </a:rPr>
              <a:t>．体积很小</a:t>
            </a:r>
            <a:r>
              <a:rPr lang="en-US" sz="2100">
                <a:latin typeface="宋体" panose="02010600030101010101" pitchFamily="2" charset="-122"/>
                <a:ea typeface="宋体" panose="02010600030101010101" pitchFamily="2" charset="-122"/>
                <a:cs typeface="宋体" panose="02010600030101010101" pitchFamily="2" charset="-122"/>
              </a:rPr>
              <a:t>	C</a:t>
            </a:r>
            <a:r>
              <a:rPr lang="zh-CN" altLang="en-US" sz="2100">
                <a:latin typeface="宋体" panose="02010600030101010101" pitchFamily="2" charset="-122"/>
                <a:ea typeface="宋体" panose="02010600030101010101" pitchFamily="2" charset="-122"/>
                <a:cs typeface="宋体" panose="02010600030101010101" pitchFamily="2" charset="-122"/>
              </a:rPr>
              <a:t>．不停地运动</a:t>
            </a:r>
            <a:r>
              <a:rPr lang="en-US" sz="2100">
                <a:latin typeface="宋体" panose="02010600030101010101" pitchFamily="2" charset="-122"/>
                <a:ea typeface="宋体" panose="02010600030101010101" pitchFamily="2" charset="-122"/>
                <a:cs typeface="宋体" panose="02010600030101010101" pitchFamily="2" charset="-122"/>
              </a:rPr>
              <a:t>	D</a:t>
            </a:r>
            <a:r>
              <a:rPr lang="zh-CN" altLang="en-US" sz="2100">
                <a:latin typeface="宋体" panose="02010600030101010101" pitchFamily="2" charset="-122"/>
                <a:ea typeface="宋体" panose="02010600030101010101" pitchFamily="2" charset="-122"/>
                <a:cs typeface="宋体" panose="02010600030101010101" pitchFamily="2" charset="-122"/>
              </a:rPr>
              <a:t>．有间隙</a:t>
            </a:r>
            <a:endParaRPr lang="zh-CN" altLang="en-US" sz="2100">
              <a:latin typeface="宋体" panose="02010600030101010101" pitchFamily="2" charset="-122"/>
              <a:cs typeface="宋体" panose="02010600030101010101" pitchFamily="2" charset="-122"/>
            </a:endParaRPr>
          </a:p>
        </p:txBody>
      </p:sp>
      <p:sp>
        <p:nvSpPr>
          <p:cNvPr id="17" name="文本框 16"/>
          <p:cNvSpPr txBox="1"/>
          <p:nvPr/>
        </p:nvSpPr>
        <p:spPr>
          <a:xfrm>
            <a:off x="1450658" y="1274445"/>
            <a:ext cx="559594"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C</a:t>
            </a:r>
          </a:p>
        </p:txBody>
      </p:sp>
      <p:sp>
        <p:nvSpPr>
          <p:cNvPr id="111" name="文本框 110"/>
          <p:cNvSpPr txBox="1"/>
          <p:nvPr/>
        </p:nvSpPr>
        <p:spPr>
          <a:xfrm>
            <a:off x="608171" y="2134076"/>
            <a:ext cx="7813358" cy="3850285"/>
          </a:xfrm>
          <a:prstGeom prst="rect">
            <a:avLst/>
          </a:prstGeom>
          <a:noFill/>
          <a:ln w="9525">
            <a:noFill/>
          </a:ln>
        </p:spPr>
        <p:txBody>
          <a:bodyPr wrap="square" lIns="68580" tIns="34290" rIns="68580" bIns="34290">
            <a:spAutoFit/>
          </a:bodyPr>
          <a:lstStyle/>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2</a:t>
            </a:r>
            <a:r>
              <a:rPr lang="zh-CN" altLang="en-US" sz="2100">
                <a:latin typeface="宋体" panose="02010600030101010101" pitchFamily="2" charset="-122"/>
                <a:ea typeface="宋体" panose="02010600030101010101" pitchFamily="2" charset="-122"/>
                <a:cs typeface="宋体" panose="02010600030101010101" pitchFamily="2" charset="-122"/>
              </a:rPr>
              <a:t>．（</a:t>
            </a:r>
            <a:r>
              <a:rPr lang="en-US" sz="2100">
                <a:latin typeface="宋体" panose="02010600030101010101" pitchFamily="2" charset="-122"/>
                <a:ea typeface="宋体" panose="02010600030101010101" pitchFamily="2" charset="-122"/>
                <a:cs typeface="宋体" panose="02010600030101010101" pitchFamily="2" charset="-122"/>
              </a:rPr>
              <a:t>2020</a:t>
            </a:r>
            <a:r>
              <a:rPr lang="zh-CN" altLang="en-US" sz="2100">
                <a:latin typeface="宋体" panose="02010600030101010101" pitchFamily="2" charset="-122"/>
                <a:ea typeface="宋体" panose="02010600030101010101" pitchFamily="2" charset="-122"/>
                <a:cs typeface="宋体" panose="02010600030101010101" pitchFamily="2" charset="-122"/>
              </a:rPr>
              <a:t>春</a:t>
            </a:r>
            <a:r>
              <a:rPr lang="en-US" altLang="zh-CN" sz="2100">
                <a:latin typeface="宋体" panose="02010600030101010101" pitchFamily="2" charset="-122"/>
                <a:ea typeface="宋体" panose="02010600030101010101" pitchFamily="2" charset="-122"/>
                <a:cs typeface="宋体" panose="02010600030101010101" pitchFamily="2" charset="-122"/>
              </a:rPr>
              <a:t>•</a:t>
            </a:r>
            <a:r>
              <a:rPr lang="zh-CN" altLang="en-US" sz="2100">
                <a:latin typeface="宋体" panose="02010600030101010101" pitchFamily="2" charset="-122"/>
                <a:ea typeface="宋体" panose="02010600030101010101" pitchFamily="2" charset="-122"/>
                <a:cs typeface="宋体" panose="02010600030101010101" pitchFamily="2" charset="-122"/>
              </a:rPr>
              <a:t>瑞安市校级月考）下列有关分子和原子的说法中，正确的是（　　）</a:t>
            </a:r>
            <a:endParaRPr lang="en-US" sz="2100">
              <a:latin typeface="宋体" panose="02010600030101010101" pitchFamily="2" charset="-122"/>
              <a:ea typeface="宋体" panose="02010600030101010101" pitchFamily="2" charset="-122"/>
              <a:cs typeface="宋体" panose="02010600030101010101" pitchFamily="2" charset="-122"/>
            </a:endParaRP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A</a:t>
            </a:r>
            <a:r>
              <a:rPr lang="zh-CN" altLang="en-US" sz="2100">
                <a:latin typeface="宋体" panose="02010600030101010101" pitchFamily="2" charset="-122"/>
                <a:ea typeface="宋体" panose="02010600030101010101" pitchFamily="2" charset="-122"/>
                <a:cs typeface="宋体" panose="02010600030101010101" pitchFamily="2" charset="-122"/>
              </a:rPr>
              <a:t>．分子可直接构成物质，而原子要先构成分子后才能构成物质</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B</a:t>
            </a:r>
            <a:r>
              <a:rPr lang="zh-CN" altLang="en-US" sz="2100">
                <a:latin typeface="宋体" panose="02010600030101010101" pitchFamily="2" charset="-122"/>
                <a:ea typeface="宋体" panose="02010600030101010101" pitchFamily="2" charset="-122"/>
                <a:cs typeface="宋体" panose="02010600030101010101" pitchFamily="2" charset="-122"/>
              </a:rPr>
              <a:t>．在化学变化中，分子可以再分，原子不能再分</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C</a:t>
            </a:r>
            <a:r>
              <a:rPr lang="zh-CN" altLang="en-US" sz="2100">
                <a:latin typeface="宋体" panose="02010600030101010101" pitchFamily="2" charset="-122"/>
                <a:ea typeface="宋体" panose="02010600030101010101" pitchFamily="2" charset="-122"/>
                <a:cs typeface="宋体" panose="02010600030101010101" pitchFamily="2" charset="-122"/>
              </a:rPr>
              <a:t>．分子能保持物质的化学性质，原子不能保持物质的化学性质</a:t>
            </a:r>
            <a:r>
              <a:rPr lang="en-US" sz="2100">
                <a:latin typeface="宋体" panose="02010600030101010101" pitchFamily="2" charset="-122"/>
                <a:ea typeface="宋体" panose="02010600030101010101" pitchFamily="2" charset="-122"/>
                <a:cs typeface="宋体" panose="02010600030101010101" pitchFamily="2" charset="-122"/>
              </a:rPr>
              <a:t>	</a:t>
            </a:r>
          </a:p>
          <a:p>
            <a:pPr marL="130016" indent="-130016">
              <a:lnSpc>
                <a:spcPct val="130000"/>
              </a:lnSpc>
            </a:pPr>
            <a:r>
              <a:rPr lang="en-US" sz="2100">
                <a:latin typeface="宋体" panose="02010600030101010101" pitchFamily="2" charset="-122"/>
                <a:ea typeface="宋体" panose="02010600030101010101" pitchFamily="2" charset="-122"/>
                <a:cs typeface="宋体" panose="02010600030101010101" pitchFamily="2" charset="-122"/>
              </a:rPr>
              <a:t>D</a:t>
            </a:r>
            <a:r>
              <a:rPr lang="zh-CN" altLang="en-US" sz="2100">
                <a:latin typeface="宋体" panose="02010600030101010101" pitchFamily="2" charset="-122"/>
                <a:ea typeface="宋体" panose="02010600030101010101" pitchFamily="2" charset="-122"/>
                <a:cs typeface="宋体" panose="02010600030101010101" pitchFamily="2" charset="-122"/>
              </a:rPr>
              <a:t>．分子和原子之间都有间隔，分子之间间隔较大，原子之间间隔较小</a:t>
            </a:r>
            <a:endParaRPr lang="zh-CN" altLang="en-US" sz="2100">
              <a:latin typeface="宋体" panose="02010600030101010101" pitchFamily="2" charset="-122"/>
              <a:cs typeface="宋体" panose="02010600030101010101" pitchFamily="2" charset="-122"/>
            </a:endParaRPr>
          </a:p>
        </p:txBody>
      </p:sp>
      <p:sp>
        <p:nvSpPr>
          <p:cNvPr id="20" name="文本框 19"/>
          <p:cNvSpPr txBox="1"/>
          <p:nvPr/>
        </p:nvSpPr>
        <p:spPr>
          <a:xfrm>
            <a:off x="2158365" y="2600325"/>
            <a:ext cx="559594" cy="391478"/>
          </a:xfrm>
          <a:prstGeom prst="rect">
            <a:avLst/>
          </a:prstGeom>
          <a:noFill/>
          <a:ln w="9525">
            <a:noFill/>
          </a:ln>
        </p:spPr>
        <p:txBody>
          <a:bodyPr wrap="square" lIns="68580" tIns="34290" rIns="68580" bIns="34290" anchor="t">
            <a:spAutoFit/>
          </a:bodyPr>
          <a:lstStyle/>
          <a:p>
            <a:r>
              <a:rPr lang="en-US" altLang="zh-CN" sz="2100" b="1">
                <a:solidFill>
                  <a:srgbClr val="FF0000"/>
                </a:solidFill>
                <a:latin typeface="宋体" panose="02010600030101010101" pitchFamily="2" charset="-122"/>
                <a:ea typeface="宋体" panose="02010600030101010101" pitchFamily="2" charset="-122"/>
              </a:rPr>
              <a:t>B</a:t>
            </a:r>
          </a:p>
        </p:txBody>
      </p:sp>
    </p:spTree>
    <p:extLst>
      <p:ext uri="{BB962C8B-B14F-4D97-AF65-F5344CB8AC3E}">
        <p14:creationId xmlns:p14="http://schemas.microsoft.com/office/powerpoint/2010/main" val="4963976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08171" y="32385"/>
            <a:ext cx="2007870" cy="391478"/>
          </a:xfrm>
          <a:prstGeom prst="rect">
            <a:avLst/>
          </a:prstGeom>
          <a:noFill/>
        </p:spPr>
        <p:txBody>
          <a:bodyPr wrap="square" lIns="68580" tIns="34290" rIns="68580" bIns="34290" rtlCol="0">
            <a:spAutoFit/>
          </a:bodyPr>
          <a:lstStyle/>
          <a:p>
            <a:r>
              <a:rPr lang="zh-CN" altLang="en-US" sz="2100" b="1" kern="0">
                <a:latin typeface="宋体" panose="02010600030101010101" pitchFamily="2" charset="-122"/>
                <a:ea typeface="宋体" panose="02010600030101010101" pitchFamily="2" charset="-122"/>
                <a:cs typeface="Arial"/>
                <a:sym typeface="Arial"/>
              </a:rPr>
              <a:t>考点讲练</a:t>
            </a:r>
          </a:p>
        </p:txBody>
      </p:sp>
      <p:sp>
        <p:nvSpPr>
          <p:cNvPr id="6" name="文本框 5"/>
          <p:cNvSpPr txBox="1"/>
          <p:nvPr/>
        </p:nvSpPr>
        <p:spPr>
          <a:xfrm>
            <a:off x="243364" y="496729"/>
            <a:ext cx="8551545" cy="4223385"/>
          </a:xfrm>
          <a:prstGeom prst="rect">
            <a:avLst/>
          </a:prstGeom>
          <a:noFill/>
          <a:ln w="9525">
            <a:noFill/>
          </a:ln>
        </p:spPr>
        <p:txBody>
          <a:bodyPr wrap="square" lIns="68580" tIns="34290" rIns="68580" bIns="34290">
            <a:spAutoFit/>
          </a:bodyPr>
          <a:lstStyle/>
          <a:p>
            <a:pPr marL="130016" indent="-130016">
              <a:lnSpc>
                <a:spcPct val="150000"/>
              </a:lnSpc>
            </a:pPr>
            <a:r>
              <a:rPr lang="en-US" altLang="zh-CN">
                <a:latin typeface="宋体" panose="02010600030101010101" pitchFamily="2" charset="-122"/>
                <a:ea typeface="宋体" panose="02010600030101010101" pitchFamily="2" charset="-122"/>
                <a:cs typeface="宋体" panose="02010600030101010101" pitchFamily="2" charset="-122"/>
              </a:rPr>
              <a:t>3</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2020</a:t>
            </a:r>
            <a:r>
              <a:rPr lang="zh-CN" altLang="en-US">
                <a:latin typeface="宋体" panose="02010600030101010101" pitchFamily="2" charset="-122"/>
                <a:ea typeface="宋体" panose="02010600030101010101" pitchFamily="2" charset="-122"/>
                <a:cs typeface="宋体" panose="02010600030101010101" pitchFamily="2" charset="-122"/>
              </a:rPr>
              <a:t>春</a:t>
            </a:r>
            <a:r>
              <a:rPr lang="en-US" altLang="zh-CN">
                <a:latin typeface="宋体" panose="02010600030101010101" pitchFamily="2" charset="-122"/>
                <a:ea typeface="宋体" panose="02010600030101010101" pitchFamily="2" charset="-122"/>
                <a:cs typeface="宋体" panose="02010600030101010101" pitchFamily="2" charset="-122"/>
              </a:rPr>
              <a:t>•</a:t>
            </a:r>
            <a:r>
              <a:rPr lang="zh-CN" altLang="en-US">
                <a:latin typeface="宋体" panose="02010600030101010101" pitchFamily="2" charset="-122"/>
                <a:ea typeface="宋体" panose="02010600030101010101" pitchFamily="2" charset="-122"/>
                <a:cs typeface="宋体" panose="02010600030101010101" pitchFamily="2" charset="-122"/>
              </a:rPr>
              <a:t>兴宁区校级月考）用下列序号进行填空：</a:t>
            </a:r>
            <a:r>
              <a:rPr lang="en-US">
                <a:latin typeface="宋体" panose="02010600030101010101" pitchFamily="2" charset="-122"/>
                <a:ea typeface="宋体" panose="02010600030101010101" pitchFamily="2" charset="-122"/>
                <a:cs typeface="宋体" panose="02010600030101010101" pitchFamily="2" charset="-122"/>
              </a:rPr>
              <a:t>①</a:t>
            </a:r>
            <a:r>
              <a:rPr lang="zh-CN" altLang="en-US">
                <a:latin typeface="宋体" panose="02010600030101010101" pitchFamily="2" charset="-122"/>
                <a:ea typeface="宋体" panose="02010600030101010101" pitchFamily="2" charset="-122"/>
                <a:cs typeface="宋体" panose="02010600030101010101" pitchFamily="2" charset="-122"/>
              </a:rPr>
              <a:t>分子之间有间隔；</a:t>
            </a:r>
            <a:r>
              <a:rPr lang="en-US">
                <a:latin typeface="宋体" panose="02010600030101010101" pitchFamily="2" charset="-122"/>
                <a:ea typeface="宋体" panose="02010600030101010101" pitchFamily="2" charset="-122"/>
                <a:cs typeface="宋体" panose="02010600030101010101" pitchFamily="2" charset="-122"/>
              </a:rPr>
              <a:t>②</a:t>
            </a:r>
            <a:r>
              <a:rPr lang="zh-CN" altLang="en-US">
                <a:latin typeface="宋体" panose="02010600030101010101" pitchFamily="2" charset="-122"/>
                <a:ea typeface="宋体" panose="02010600030101010101" pitchFamily="2" charset="-122"/>
                <a:cs typeface="宋体" panose="02010600030101010101" pitchFamily="2" charset="-122"/>
              </a:rPr>
              <a:t>分子体积很小；</a:t>
            </a:r>
            <a:r>
              <a:rPr lang="en-US">
                <a:latin typeface="宋体" panose="02010600030101010101" pitchFamily="2" charset="-122"/>
                <a:ea typeface="宋体" panose="02010600030101010101" pitchFamily="2" charset="-122"/>
                <a:cs typeface="宋体" panose="02010600030101010101" pitchFamily="2" charset="-122"/>
              </a:rPr>
              <a:t>③</a:t>
            </a:r>
            <a:r>
              <a:rPr lang="zh-CN" altLang="en-US">
                <a:latin typeface="宋体" panose="02010600030101010101" pitchFamily="2" charset="-122"/>
                <a:ea typeface="宋体" panose="02010600030101010101" pitchFamily="2" charset="-122"/>
                <a:cs typeface="宋体" panose="02010600030101010101" pitchFamily="2" charset="-122"/>
              </a:rPr>
              <a:t>温度越高，分子运动越快；</a:t>
            </a:r>
            <a:r>
              <a:rPr lang="en-US">
                <a:latin typeface="宋体" panose="02010600030101010101" pitchFamily="2" charset="-122"/>
                <a:ea typeface="宋体" panose="02010600030101010101" pitchFamily="2" charset="-122"/>
                <a:cs typeface="宋体" panose="02010600030101010101" pitchFamily="2" charset="-122"/>
              </a:rPr>
              <a:t>④</a:t>
            </a:r>
            <a:r>
              <a:rPr lang="zh-CN" altLang="en-US">
                <a:latin typeface="宋体" panose="02010600030101010101" pitchFamily="2" charset="-122"/>
                <a:ea typeface="宋体" panose="02010600030101010101" pitchFamily="2" charset="-122"/>
                <a:cs typeface="宋体" panose="02010600030101010101" pitchFamily="2" charset="-122"/>
              </a:rPr>
              <a:t>同种分子化学性质相同；</a:t>
            </a:r>
            <a:r>
              <a:rPr lang="en-US">
                <a:latin typeface="宋体" panose="02010600030101010101" pitchFamily="2" charset="-122"/>
                <a:ea typeface="宋体" panose="02010600030101010101" pitchFamily="2" charset="-122"/>
                <a:cs typeface="宋体" panose="02010600030101010101" pitchFamily="2" charset="-122"/>
              </a:rPr>
              <a:t>⑤</a:t>
            </a:r>
            <a:r>
              <a:rPr lang="zh-CN" altLang="en-US">
                <a:latin typeface="宋体" panose="02010600030101010101" pitchFamily="2" charset="-122"/>
                <a:ea typeface="宋体" panose="02010600030101010101" pitchFamily="2" charset="-122"/>
                <a:cs typeface="宋体" panose="02010600030101010101" pitchFamily="2" charset="-122"/>
              </a:rPr>
              <a:t>分子间隔变小；</a:t>
            </a:r>
            <a:r>
              <a:rPr lang="en-US">
                <a:latin typeface="宋体" panose="02010600030101010101" pitchFamily="2" charset="-122"/>
                <a:ea typeface="宋体" panose="02010600030101010101" pitchFamily="2" charset="-122"/>
                <a:cs typeface="宋体" panose="02010600030101010101" pitchFamily="2" charset="-122"/>
              </a:rPr>
              <a:t>⑥</a:t>
            </a:r>
            <a:r>
              <a:rPr lang="zh-CN" altLang="en-US">
                <a:latin typeface="宋体" panose="02010600030101010101" pitchFamily="2" charset="-122"/>
                <a:ea typeface="宋体" panose="02010600030101010101" pitchFamily="2" charset="-122"/>
                <a:cs typeface="宋体" panose="02010600030101010101" pitchFamily="2" charset="-122"/>
              </a:rPr>
              <a:t>化学变化中分子可分而原子不可分；</a:t>
            </a:r>
            <a:r>
              <a:rPr lang="en-US">
                <a:latin typeface="宋体" panose="02010600030101010101" pitchFamily="2" charset="-122"/>
                <a:ea typeface="宋体" panose="02010600030101010101" pitchFamily="2" charset="-122"/>
                <a:cs typeface="宋体" panose="02010600030101010101" pitchFamily="2" charset="-122"/>
              </a:rPr>
              <a:t>⑦</a:t>
            </a:r>
            <a:r>
              <a:rPr lang="zh-CN" altLang="en-US">
                <a:latin typeface="宋体" panose="02010600030101010101" pitchFamily="2" charset="-122"/>
                <a:ea typeface="宋体" panose="02010600030101010101" pitchFamily="2" charset="-122"/>
                <a:cs typeface="宋体" panose="02010600030101010101" pitchFamily="2" charset="-122"/>
              </a:rPr>
              <a:t>分子质量很小；</a:t>
            </a:r>
            <a:r>
              <a:rPr lang="en-US">
                <a:latin typeface="宋体" panose="02010600030101010101" pitchFamily="2" charset="-122"/>
                <a:ea typeface="宋体" panose="02010600030101010101" pitchFamily="2" charset="-122"/>
                <a:cs typeface="宋体" panose="02010600030101010101" pitchFamily="2" charset="-122"/>
              </a:rPr>
              <a:t>⑧</a:t>
            </a:r>
            <a:r>
              <a:rPr lang="zh-CN" altLang="en-US">
                <a:latin typeface="宋体" panose="02010600030101010101" pitchFamily="2" charset="-122"/>
                <a:ea typeface="宋体" panose="02010600030101010101" pitchFamily="2" charset="-122"/>
                <a:cs typeface="宋体" panose="02010600030101010101" pitchFamily="2" charset="-122"/>
              </a:rPr>
              <a:t>不同种分子化学性质不同；</a:t>
            </a:r>
            <a:r>
              <a:rPr lang="en-US">
                <a:latin typeface="宋体" panose="02010600030101010101" pitchFamily="2" charset="-122"/>
                <a:ea typeface="宋体" panose="02010600030101010101" pitchFamily="2" charset="-122"/>
                <a:cs typeface="宋体" panose="02010600030101010101" pitchFamily="2" charset="-122"/>
              </a:rPr>
              <a:t>⑨</a:t>
            </a:r>
            <a:r>
              <a:rPr lang="zh-CN" altLang="en-US">
                <a:latin typeface="宋体" panose="02010600030101010101" pitchFamily="2" charset="-122"/>
                <a:ea typeface="宋体" panose="02010600030101010101" pitchFamily="2" charset="-122"/>
                <a:cs typeface="宋体" panose="02010600030101010101" pitchFamily="2" charset="-122"/>
              </a:rPr>
              <a:t>分子在不断运动；</a:t>
            </a:r>
            <a:r>
              <a:rPr lang="en-US">
                <a:latin typeface="宋体" panose="02010600030101010101" pitchFamily="2" charset="-122"/>
                <a:ea typeface="宋体" panose="02010600030101010101" pitchFamily="2" charset="-122"/>
                <a:cs typeface="宋体" panose="02010600030101010101" pitchFamily="2" charset="-122"/>
              </a:rPr>
              <a:t>⑩</a:t>
            </a:r>
            <a:r>
              <a:rPr lang="zh-CN" altLang="en-US">
                <a:latin typeface="宋体" panose="02010600030101010101" pitchFamily="2" charset="-122"/>
                <a:ea typeface="宋体" panose="02010600030101010101" pitchFamily="2" charset="-122"/>
                <a:cs typeface="宋体" panose="02010600030101010101" pitchFamily="2" charset="-122"/>
              </a:rPr>
              <a:t>分子间隔变大。</a:t>
            </a:r>
          </a:p>
          <a:p>
            <a:pPr marL="130016" indent="-130016">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1</a:t>
            </a:r>
            <a:r>
              <a:rPr lang="zh-CN" altLang="en-US">
                <a:latin typeface="宋体" panose="02010600030101010101" pitchFamily="2" charset="-122"/>
                <a:ea typeface="宋体" panose="02010600030101010101" pitchFamily="2" charset="-122"/>
                <a:cs typeface="宋体" panose="02010600030101010101" pitchFamily="2" charset="-122"/>
              </a:rPr>
              <a:t>）氧化汞受热分解：</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    （</a:t>
            </a:r>
            <a:r>
              <a:rPr lang="en-US">
                <a:latin typeface="宋体" panose="02010600030101010101" pitchFamily="2" charset="-122"/>
                <a:ea typeface="宋体" panose="02010600030101010101" pitchFamily="2" charset="-122"/>
                <a:cs typeface="宋体" panose="02010600030101010101" pitchFamily="2" charset="-122"/>
              </a:rPr>
              <a:t>2</a:t>
            </a:r>
            <a:r>
              <a:rPr lang="zh-CN" altLang="en-US">
                <a:latin typeface="宋体" panose="02010600030101010101" pitchFamily="2" charset="-122"/>
                <a:ea typeface="宋体" panose="02010600030101010101" pitchFamily="2" charset="-122"/>
                <a:cs typeface="宋体" panose="02010600030101010101" pitchFamily="2" charset="-122"/>
              </a:rPr>
              <a:t>）液氧和氧气都具有助燃性：</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p>
          <a:p>
            <a:pPr marL="130016" indent="-130016">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3</a:t>
            </a:r>
            <a:r>
              <a:rPr lang="zh-CN" altLang="en-US">
                <a:latin typeface="宋体" panose="02010600030101010101" pitchFamily="2" charset="-122"/>
                <a:ea typeface="宋体" panose="02010600030101010101" pitchFamily="2" charset="-122"/>
                <a:cs typeface="宋体" panose="02010600030101010101" pitchFamily="2" charset="-122"/>
              </a:rPr>
              <a:t>）酒香不怕巷子深：</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    （</a:t>
            </a:r>
            <a:r>
              <a:rPr lang="en-US">
                <a:latin typeface="宋体" panose="02010600030101010101" pitchFamily="2" charset="-122"/>
                <a:ea typeface="宋体" panose="02010600030101010101" pitchFamily="2" charset="-122"/>
                <a:cs typeface="宋体" panose="02010600030101010101" pitchFamily="2" charset="-122"/>
              </a:rPr>
              <a:t>4</a:t>
            </a:r>
            <a:r>
              <a:rPr lang="zh-CN" altLang="en-US">
                <a:latin typeface="宋体" panose="02010600030101010101" pitchFamily="2" charset="-122"/>
                <a:ea typeface="宋体" panose="02010600030101010101" pitchFamily="2" charset="-122"/>
                <a:cs typeface="宋体" panose="02010600030101010101" pitchFamily="2" charset="-122"/>
              </a:rPr>
              <a:t>）夏天晾晒衣服要比冬天干的更快</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p>
          <a:p>
            <a:pPr marL="130016" indent="-130016">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5</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CO</a:t>
            </a:r>
            <a:r>
              <a:rPr lang="zh-CN" altLang="en-US">
                <a:latin typeface="宋体" panose="02010600030101010101" pitchFamily="2" charset="-122"/>
                <a:ea typeface="宋体" panose="02010600030101010101" pitchFamily="2" charset="-122"/>
                <a:cs typeface="宋体" panose="02010600030101010101" pitchFamily="2" charset="-122"/>
              </a:rPr>
              <a:t>有毒，</a:t>
            </a:r>
            <a:r>
              <a:rPr lang="en-US">
                <a:latin typeface="宋体" panose="02010600030101010101" pitchFamily="2" charset="-122"/>
                <a:ea typeface="宋体" panose="02010600030101010101" pitchFamily="2" charset="-122"/>
                <a:cs typeface="宋体" panose="02010600030101010101" pitchFamily="2" charset="-122"/>
              </a:rPr>
              <a:t>CO</a:t>
            </a:r>
            <a:r>
              <a:rPr lang="en-US" baseline="-25000">
                <a:latin typeface="宋体" panose="02010600030101010101" pitchFamily="2" charset="-122"/>
                <a:ea typeface="宋体" panose="02010600030101010101" pitchFamily="2" charset="-122"/>
                <a:cs typeface="宋体" panose="02010600030101010101" pitchFamily="2" charset="-122"/>
              </a:rPr>
              <a:t>2</a:t>
            </a:r>
            <a:r>
              <a:rPr lang="zh-CN" altLang="en-US">
                <a:latin typeface="宋体" panose="02010600030101010101" pitchFamily="2" charset="-122"/>
                <a:ea typeface="宋体" panose="02010600030101010101" pitchFamily="2" charset="-122"/>
                <a:cs typeface="宋体" panose="02010600030101010101" pitchFamily="2" charset="-122"/>
              </a:rPr>
              <a:t>无毒：</a:t>
            </a:r>
            <a:r>
              <a:rPr lang="zh-CN" altLang="en-US" u="sng">
                <a:latin typeface="宋体" panose="02010600030101010101" pitchFamily="2" charset="-122"/>
                <a:ea typeface="宋体" panose="02010600030101010101" pitchFamily="2" charset="-122"/>
                <a:cs typeface="宋体" panose="02010600030101010101" pitchFamily="2" charset="-122"/>
              </a:rPr>
              <a:t>　</a:t>
            </a:r>
            <a:r>
              <a:rPr 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    （</a:t>
            </a:r>
            <a:r>
              <a:rPr lang="en-US">
                <a:latin typeface="宋体" panose="02010600030101010101" pitchFamily="2" charset="-122"/>
                <a:ea typeface="宋体" panose="02010600030101010101" pitchFamily="2" charset="-122"/>
                <a:cs typeface="宋体" panose="02010600030101010101" pitchFamily="2" charset="-122"/>
              </a:rPr>
              <a:t>6</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1 </a:t>
            </a:r>
            <a:r>
              <a:rPr lang="zh-CN" altLang="en-US">
                <a:latin typeface="宋体" panose="02010600030101010101" pitchFamily="2" charset="-122"/>
                <a:ea typeface="宋体" panose="02010600030101010101" pitchFamily="2" charset="-122"/>
                <a:cs typeface="宋体" panose="02010600030101010101" pitchFamily="2" charset="-122"/>
              </a:rPr>
              <a:t>滴水中大约有</a:t>
            </a:r>
            <a:r>
              <a:rPr lang="en-US">
                <a:latin typeface="宋体" panose="02010600030101010101" pitchFamily="2" charset="-122"/>
                <a:ea typeface="宋体" panose="02010600030101010101" pitchFamily="2" charset="-122"/>
                <a:cs typeface="宋体" panose="02010600030101010101" pitchFamily="2" charset="-122"/>
              </a:rPr>
              <a:t>1.67×10</a:t>
            </a:r>
            <a:r>
              <a:rPr lang="en-US" baseline="30000">
                <a:latin typeface="宋体" panose="02010600030101010101" pitchFamily="2" charset="-122"/>
                <a:ea typeface="宋体" panose="02010600030101010101" pitchFamily="2" charset="-122"/>
                <a:cs typeface="宋体" panose="02010600030101010101" pitchFamily="2" charset="-122"/>
              </a:rPr>
              <a:t>21 </a:t>
            </a:r>
            <a:r>
              <a:rPr lang="zh-CN" altLang="en-US">
                <a:latin typeface="宋体" panose="02010600030101010101" pitchFamily="2" charset="-122"/>
                <a:ea typeface="宋体" panose="02010600030101010101" pitchFamily="2" charset="-122"/>
                <a:cs typeface="宋体" panose="02010600030101010101" pitchFamily="2" charset="-122"/>
              </a:rPr>
              <a:t>个水分子</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p>
          <a:p>
            <a:pPr marL="130016" indent="-130016">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7</a:t>
            </a:r>
            <a:r>
              <a:rPr lang="zh-CN" altLang="en-US">
                <a:latin typeface="宋体" panose="02010600030101010101" pitchFamily="2" charset="-122"/>
                <a:ea typeface="宋体" panose="02010600030101010101" pitchFamily="2" charset="-122"/>
                <a:cs typeface="宋体" panose="02010600030101010101" pitchFamily="2" charset="-122"/>
              </a:rPr>
              <a:t>）水结成冰后体积变大：</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8</a:t>
            </a:r>
            <a:r>
              <a:rPr lang="zh-CN" altLang="en-US">
                <a:latin typeface="宋体" panose="02010600030101010101" pitchFamily="2" charset="-122"/>
                <a:ea typeface="宋体" panose="02010600030101010101" pitchFamily="2" charset="-122"/>
                <a:cs typeface="宋体" panose="02010600030101010101" pitchFamily="2" charset="-122"/>
              </a:rPr>
              <a:t>）二氧化碳气体制成干冰体积变小</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p>
          <a:p>
            <a:pPr marL="130016" indent="-130016">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9</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1</a:t>
            </a:r>
            <a:r>
              <a:rPr lang="zh-CN" altLang="en-US">
                <a:latin typeface="宋体" panose="02010600030101010101" pitchFamily="2" charset="-122"/>
                <a:ea typeface="宋体" panose="02010600030101010101" pitchFamily="2" charset="-122"/>
                <a:cs typeface="宋体" panose="02010600030101010101" pitchFamily="2" charset="-122"/>
              </a:rPr>
              <a:t>个氢气分子质量为</a:t>
            </a:r>
            <a:r>
              <a:rPr lang="en-US">
                <a:latin typeface="宋体" panose="02010600030101010101" pitchFamily="2" charset="-122"/>
                <a:ea typeface="宋体" panose="02010600030101010101" pitchFamily="2" charset="-122"/>
                <a:cs typeface="宋体" panose="02010600030101010101" pitchFamily="2" charset="-122"/>
              </a:rPr>
              <a:t>3.34×10</a:t>
            </a:r>
            <a:r>
              <a:rPr lang="en-US" altLang="zh-CN" baseline="30000">
                <a:latin typeface="宋体" panose="02010600030101010101" pitchFamily="2" charset="-122"/>
                <a:ea typeface="宋体" panose="02010600030101010101" pitchFamily="2" charset="-122"/>
                <a:cs typeface="宋体" panose="02010600030101010101" pitchFamily="2" charset="-122"/>
              </a:rPr>
              <a:t>﹣</a:t>
            </a:r>
            <a:r>
              <a:rPr lang="en-US" baseline="30000">
                <a:latin typeface="宋体" panose="02010600030101010101" pitchFamily="2" charset="-122"/>
                <a:ea typeface="宋体" panose="02010600030101010101" pitchFamily="2" charset="-122"/>
                <a:cs typeface="宋体" panose="02010600030101010101" pitchFamily="2" charset="-122"/>
              </a:rPr>
              <a:t>27</a:t>
            </a:r>
            <a:r>
              <a:rPr lang="en-US">
                <a:latin typeface="宋体" panose="02010600030101010101" pitchFamily="2" charset="-122"/>
                <a:ea typeface="宋体" panose="02010600030101010101" pitchFamily="2" charset="-122"/>
                <a:cs typeface="宋体" panose="02010600030101010101" pitchFamily="2" charset="-122"/>
              </a:rPr>
              <a:t>kg</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p>
          <a:p>
            <a:pPr marL="130016" indent="-130016">
              <a:lnSpc>
                <a:spcPct val="150000"/>
              </a:lnSpc>
            </a:pP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10</a:t>
            </a:r>
            <a:r>
              <a:rPr lang="zh-CN" altLang="en-US">
                <a:latin typeface="宋体" panose="02010600030101010101" pitchFamily="2" charset="-122"/>
                <a:ea typeface="宋体" panose="02010600030101010101" pitchFamily="2" charset="-122"/>
                <a:cs typeface="宋体" panose="02010600030101010101" pitchFamily="2" charset="-122"/>
              </a:rPr>
              <a:t>）</a:t>
            </a:r>
            <a:r>
              <a:rPr lang="en-US">
                <a:latin typeface="宋体" panose="02010600030101010101" pitchFamily="2" charset="-122"/>
                <a:ea typeface="宋体" panose="02010600030101010101" pitchFamily="2" charset="-122"/>
                <a:cs typeface="宋体" panose="02010600030101010101" pitchFamily="2" charset="-122"/>
              </a:rPr>
              <a:t>5L</a:t>
            </a:r>
            <a:r>
              <a:rPr lang="zh-CN" altLang="en-US">
                <a:latin typeface="宋体" panose="02010600030101010101" pitchFamily="2" charset="-122"/>
                <a:ea typeface="宋体" panose="02010600030101010101" pitchFamily="2" charset="-122"/>
                <a:cs typeface="宋体" panose="02010600030101010101" pitchFamily="2" charset="-122"/>
              </a:rPr>
              <a:t>水与</a:t>
            </a:r>
            <a:r>
              <a:rPr lang="en-US">
                <a:latin typeface="宋体" panose="02010600030101010101" pitchFamily="2" charset="-122"/>
                <a:ea typeface="宋体" panose="02010600030101010101" pitchFamily="2" charset="-122"/>
                <a:cs typeface="宋体" panose="02010600030101010101" pitchFamily="2" charset="-122"/>
              </a:rPr>
              <a:t>5L</a:t>
            </a:r>
            <a:r>
              <a:rPr lang="zh-CN" altLang="en-US">
                <a:latin typeface="宋体" panose="02010600030101010101" pitchFamily="2" charset="-122"/>
                <a:ea typeface="宋体" panose="02010600030101010101" pitchFamily="2" charset="-122"/>
                <a:cs typeface="宋体" panose="02010600030101010101" pitchFamily="2" charset="-122"/>
              </a:rPr>
              <a:t>酒精混合后总体积小</a:t>
            </a:r>
            <a:r>
              <a:rPr lang="en-US">
                <a:latin typeface="宋体" panose="02010600030101010101" pitchFamily="2" charset="-122"/>
                <a:ea typeface="宋体" panose="02010600030101010101" pitchFamily="2" charset="-122"/>
                <a:cs typeface="宋体" panose="02010600030101010101" pitchFamily="2" charset="-122"/>
              </a:rPr>
              <a:t>10L</a:t>
            </a:r>
            <a:r>
              <a:rPr lang="zh-CN" altLang="en-US" u="sng">
                <a:latin typeface="宋体" panose="02010600030101010101" pitchFamily="2" charset="-122"/>
                <a:ea typeface="宋体" panose="02010600030101010101" pitchFamily="2" charset="-122"/>
                <a:cs typeface="宋体" panose="02010600030101010101" pitchFamily="2" charset="-122"/>
              </a:rPr>
              <a:t>　　</a:t>
            </a:r>
            <a:r>
              <a:rPr lang="zh-CN" altLang="en-US">
                <a:latin typeface="宋体" panose="02010600030101010101" pitchFamily="2" charset="-122"/>
                <a:ea typeface="宋体" panose="02010600030101010101" pitchFamily="2" charset="-122"/>
                <a:cs typeface="宋体" panose="02010600030101010101" pitchFamily="2" charset="-122"/>
              </a:rPr>
              <a:t>。</a:t>
            </a:r>
            <a:endParaRPr lang="zh-CN" altLang="en-US">
              <a:latin typeface="宋体" panose="02010600030101010101" pitchFamily="2" charset="-122"/>
              <a:cs typeface="宋体" panose="02010600030101010101" pitchFamily="2" charset="-122"/>
            </a:endParaRPr>
          </a:p>
        </p:txBody>
      </p:sp>
      <p:sp>
        <p:nvSpPr>
          <p:cNvPr id="7" name="文本框 6"/>
          <p:cNvSpPr txBox="1"/>
          <p:nvPr/>
        </p:nvSpPr>
        <p:spPr>
          <a:xfrm>
            <a:off x="2912269" y="2206467"/>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⑥</a:t>
            </a:r>
            <a:endParaRPr lang="en-US" altLang="en-US" b="1">
              <a:solidFill>
                <a:srgbClr val="FF0000"/>
              </a:solidFill>
              <a:latin typeface="宋体" panose="02010600030101010101" pitchFamily="2" charset="-122"/>
              <a:ea typeface="宋体" pitchFamily="2" charset="-122"/>
              <a:cs typeface="宋体" panose="02010600030101010101" pitchFamily="2" charset="-122"/>
              <a:sym typeface="+mn-ea"/>
            </a:endParaRPr>
          </a:p>
        </p:txBody>
      </p:sp>
      <p:sp>
        <p:nvSpPr>
          <p:cNvPr id="9" name="文本框 8"/>
          <p:cNvSpPr txBox="1"/>
          <p:nvPr/>
        </p:nvSpPr>
        <p:spPr>
          <a:xfrm>
            <a:off x="2912269" y="2679383"/>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⑨</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0" name="文本框 9"/>
          <p:cNvSpPr txBox="1"/>
          <p:nvPr/>
        </p:nvSpPr>
        <p:spPr>
          <a:xfrm>
            <a:off x="2912269" y="3068003"/>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⑧</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1" name="文本框 10"/>
          <p:cNvSpPr txBox="1"/>
          <p:nvPr/>
        </p:nvSpPr>
        <p:spPr>
          <a:xfrm>
            <a:off x="7332821" y="2206467"/>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④</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2" name="文本框 11"/>
          <p:cNvSpPr txBox="1"/>
          <p:nvPr/>
        </p:nvSpPr>
        <p:spPr>
          <a:xfrm>
            <a:off x="7844314" y="2679383"/>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③</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3" name="文本框 12"/>
          <p:cNvSpPr txBox="1"/>
          <p:nvPr/>
        </p:nvSpPr>
        <p:spPr>
          <a:xfrm>
            <a:off x="8213407" y="3068003"/>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②</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4" name="文本框 13"/>
          <p:cNvSpPr txBox="1"/>
          <p:nvPr/>
        </p:nvSpPr>
        <p:spPr>
          <a:xfrm>
            <a:off x="3328987" y="3503295"/>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⑩</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5" name="文本框 14"/>
          <p:cNvSpPr txBox="1"/>
          <p:nvPr/>
        </p:nvSpPr>
        <p:spPr>
          <a:xfrm>
            <a:off x="7844314" y="3503295"/>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⑤</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6" name="文本框 15"/>
          <p:cNvSpPr txBox="1"/>
          <p:nvPr/>
        </p:nvSpPr>
        <p:spPr>
          <a:xfrm>
            <a:off x="4417695" y="3900964"/>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⑦</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7" name="文本框 16"/>
          <p:cNvSpPr txBox="1"/>
          <p:nvPr/>
        </p:nvSpPr>
        <p:spPr>
          <a:xfrm>
            <a:off x="4493419" y="4327208"/>
            <a:ext cx="370935" cy="346249"/>
          </a:xfrm>
          <a:prstGeom prst="rect">
            <a:avLst/>
          </a:prstGeom>
          <a:noFill/>
        </p:spPr>
        <p:txBody>
          <a:bodyPr wrap="none" lIns="68580" tIns="34290" rIns="68580" bIns="34290" rtlCol="0" anchor="t">
            <a:spAutoFit/>
          </a:bodyPr>
          <a:lstStyle/>
          <a:p>
            <a:r>
              <a:rPr 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①</a:t>
            </a:r>
            <a:endParaRPr lang="en-US" altLang="en-US" b="1">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extLst>
      <p:ext uri="{BB962C8B-B14F-4D97-AF65-F5344CB8AC3E}">
        <p14:creationId xmlns:p14="http://schemas.microsoft.com/office/powerpoint/2010/main" val="8628191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linds(horizontal)">
                                      <p:cBhvr>
                                        <p:cTn id="32" dur="500"/>
                                        <p:tgtEl>
                                          <p:spTgt spid="13"/>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linds(horizontal)">
                                      <p:cBhvr>
                                        <p:cTn id="42" dur="500"/>
                                        <p:tgtEl>
                                          <p:spTgt spid="15"/>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linds(horizontal)">
                                      <p:cBhvr>
                                        <p:cTn id="47" dur="500"/>
                                        <p:tgtEl>
                                          <p:spTgt spid="16"/>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linds(horizontal)">
                                      <p:cBhvr>
                                        <p:cTn id="5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P spid="12" grpId="0"/>
      <p:bldP spid="13" grpId="0"/>
      <p:bldP spid="14" grpId="0"/>
      <p:bldP spid="15" grpId="0"/>
      <p:bldP spid="16" grpId="0"/>
      <p:bldP spid="17"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3e381a66-5db7-4720-a72f-1077e8d1ab5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4262</Words>
  <Application>Microsoft Office PowerPoint</Application>
  <PresentationFormat>全屏显示(16:9)</PresentationFormat>
  <Paragraphs>475</Paragraphs>
  <Slides>46</Slides>
  <Notes>5</Notes>
  <HiddenSlides>0</HiddenSlides>
  <MMClips>0</MMClips>
  <ScaleCrop>false</ScaleCrop>
  <HeadingPairs>
    <vt:vector size="4" baseType="variant">
      <vt:variant>
        <vt:lpstr>主题</vt:lpstr>
      </vt:variant>
      <vt:variant>
        <vt:i4>1</vt:i4>
      </vt:variant>
      <vt:variant>
        <vt:lpstr>幻灯片标题</vt:lpstr>
      </vt:variant>
      <vt:variant>
        <vt:i4>46</vt:i4>
      </vt:variant>
    </vt:vector>
  </HeadingPairs>
  <TitlesOfParts>
    <vt:vector size="47"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czwlzx</dc:creator>
  <cp:lastModifiedBy>User</cp:lastModifiedBy>
  <cp:revision>30</cp:revision>
  <dcterms:created xsi:type="dcterms:W3CDTF">2020-05-08T13:21:30Z</dcterms:created>
  <dcterms:modified xsi:type="dcterms:W3CDTF">2021-08-06T08:36:26Z</dcterms:modified>
</cp:coreProperties>
</file>