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90" r:id="rId3"/>
    <p:sldId id="278" r:id="rId4"/>
    <p:sldId id="288" r:id="rId5"/>
    <p:sldId id="321" r:id="rId6"/>
    <p:sldId id="324" r:id="rId7"/>
    <p:sldId id="325" r:id="rId8"/>
    <p:sldId id="385" r:id="rId9"/>
    <p:sldId id="407" r:id="rId10"/>
    <p:sldId id="408" r:id="rId11"/>
    <p:sldId id="409" r:id="rId12"/>
    <p:sldId id="386" r:id="rId13"/>
    <p:sldId id="366" r:id="rId14"/>
    <p:sldId id="411" r:id="rId15"/>
    <p:sldId id="422" r:id="rId16"/>
    <p:sldId id="396" r:id="rId17"/>
    <p:sldId id="289" r:id="rId18"/>
    <p:sldId id="314" r:id="rId19"/>
    <p:sldId id="368" r:id="rId20"/>
    <p:sldId id="423" r:id="rId21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2F2F2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41869" autoAdjust="0"/>
    <p:restoredTop sz="94660"/>
  </p:normalViewPr>
  <p:slideViewPr>
    <p:cSldViewPr snapToGrid="0">
      <p:cViewPr>
        <p:scale>
          <a:sx n="100" d="100"/>
          <a:sy n="100" d="100"/>
        </p:scale>
        <p:origin x="-1944" y="-936"/>
      </p:cViewPr>
      <p:guideLst>
        <p:guide orient="horz" pos="1616"/>
        <p:guide pos="2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919345" y="2455172"/>
            <a:ext cx="2822575" cy="49149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第十四章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3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43045" y="905510"/>
            <a:ext cx="4816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3733800" y="3316605"/>
            <a:ext cx="4672965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60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60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能量的转化和守恒</a:t>
            </a:r>
          </a:p>
        </p:txBody>
      </p:sp>
      <p:sp>
        <p:nvSpPr>
          <p:cNvPr id="4" name="矩形 3"/>
          <p:cNvSpPr/>
          <p:nvPr/>
        </p:nvSpPr>
        <p:spPr>
          <a:xfrm>
            <a:off x="229824" y="256090"/>
            <a:ext cx="220584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【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轻松备课</a:t>
            </a: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】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系列精品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矩形 70660"/>
          <p:cNvSpPr/>
          <p:nvPr/>
        </p:nvSpPr>
        <p:spPr>
          <a:xfrm>
            <a:off x="805498" y="3685540"/>
            <a:ext cx="2622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电能转化为机械能</a:t>
            </a:r>
          </a:p>
        </p:txBody>
      </p:sp>
      <p:grpSp>
        <p:nvGrpSpPr>
          <p:cNvPr id="70662" name="组合 70661"/>
          <p:cNvGrpSpPr/>
          <p:nvPr/>
        </p:nvGrpSpPr>
        <p:grpSpPr>
          <a:xfrm>
            <a:off x="445135" y="612140"/>
            <a:ext cx="3268663" cy="2990850"/>
            <a:chOff x="3560" y="1933"/>
            <a:chExt cx="2059" cy="1884"/>
          </a:xfrm>
        </p:grpSpPr>
        <p:pic>
          <p:nvPicPr>
            <p:cNvPr id="10245" name="图片 706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60" y="2387"/>
              <a:ext cx="2059" cy="1430"/>
            </a:xfrm>
            <a:prstGeom prst="rect">
              <a:avLst/>
            </a:prstGeom>
            <a:noFill/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0246" name="矩形 70663"/>
            <p:cNvSpPr/>
            <p:nvPr/>
          </p:nvSpPr>
          <p:spPr>
            <a:xfrm>
              <a:off x="3765" y="1933"/>
              <a:ext cx="147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电动机带动水泵把地下水送到地面</a:t>
              </a:r>
            </a:p>
          </p:txBody>
        </p:sp>
      </p:grpSp>
      <p:sp>
        <p:nvSpPr>
          <p:cNvPr id="71685" name="矩形 71684"/>
          <p:cNvSpPr/>
          <p:nvPr/>
        </p:nvSpPr>
        <p:spPr>
          <a:xfrm>
            <a:off x="4667250" y="366172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光能转化为化学能</a:t>
            </a:r>
          </a:p>
        </p:txBody>
      </p:sp>
      <p:grpSp>
        <p:nvGrpSpPr>
          <p:cNvPr id="71686" name="组合 71685"/>
          <p:cNvGrpSpPr/>
          <p:nvPr/>
        </p:nvGrpSpPr>
        <p:grpSpPr>
          <a:xfrm>
            <a:off x="4776788" y="950278"/>
            <a:ext cx="2592387" cy="2735262"/>
            <a:chOff x="0" y="0"/>
            <a:chExt cx="1633" cy="1723"/>
          </a:xfrm>
        </p:grpSpPr>
        <p:pic>
          <p:nvPicPr>
            <p:cNvPr id="11269" name="图片 71686" descr="6b801c09e85840255f2c01065389f5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98"/>
              <a:ext cx="1633" cy="1225"/>
            </a:xfrm>
            <a:prstGeom prst="rect">
              <a:avLst/>
            </a:prstGeom>
            <a:noFill/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1270" name="矩形 71687"/>
            <p:cNvSpPr/>
            <p:nvPr/>
          </p:nvSpPr>
          <p:spPr>
            <a:xfrm>
              <a:off x="0" y="0"/>
              <a:ext cx="158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268605"/>
              <a:r>
                <a:rPr lang="zh-CN" altLang="en-US" sz="2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植物吸收太阳光</a:t>
              </a:r>
            </a:p>
            <a:p>
              <a:pPr marL="268605"/>
              <a:r>
                <a:rPr lang="zh-CN" altLang="en-US" sz="2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进行光合作用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TextBox 7"/>
          <p:cNvSpPr txBox="1"/>
          <p:nvPr/>
        </p:nvSpPr>
        <p:spPr>
          <a:xfrm>
            <a:off x="375920" y="3322003"/>
            <a:ext cx="28797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化学能转化为内能</a:t>
            </a:r>
          </a:p>
        </p:txBody>
      </p:sp>
      <p:grpSp>
        <p:nvGrpSpPr>
          <p:cNvPr id="71689" name="组合 71688"/>
          <p:cNvGrpSpPr/>
          <p:nvPr/>
        </p:nvGrpSpPr>
        <p:grpSpPr>
          <a:xfrm>
            <a:off x="447358" y="752158"/>
            <a:ext cx="2808287" cy="2570162"/>
            <a:chOff x="0" y="33"/>
            <a:chExt cx="1814" cy="1619"/>
          </a:xfrm>
        </p:grpSpPr>
        <p:sp>
          <p:nvSpPr>
            <p:cNvPr id="11272" name="矩形 71689"/>
            <p:cNvSpPr/>
            <p:nvPr/>
          </p:nvSpPr>
          <p:spPr>
            <a:xfrm>
              <a:off x="46" y="33"/>
              <a:ext cx="152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zh-CN" altLang="en-US" sz="2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燃料燃烧时发热</a:t>
              </a:r>
            </a:p>
          </p:txBody>
        </p:sp>
        <p:pic>
          <p:nvPicPr>
            <p:cNvPr id="11273" name="图片 71690" descr="篝火正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18"/>
              <a:ext cx="1814" cy="1334"/>
            </a:xfrm>
            <a:prstGeom prst="rect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sp>
        <p:nvSpPr>
          <p:cNvPr id="71682" name="TextBox 7"/>
          <p:cNvSpPr txBox="1"/>
          <p:nvPr/>
        </p:nvSpPr>
        <p:spPr>
          <a:xfrm>
            <a:off x="4862830" y="3795395"/>
            <a:ext cx="26082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光能转化为电能</a:t>
            </a:r>
          </a:p>
        </p:txBody>
      </p:sp>
      <p:grpSp>
        <p:nvGrpSpPr>
          <p:cNvPr id="71698" name="组合 71697"/>
          <p:cNvGrpSpPr/>
          <p:nvPr/>
        </p:nvGrpSpPr>
        <p:grpSpPr>
          <a:xfrm>
            <a:off x="4818380" y="744220"/>
            <a:ext cx="2635250" cy="3019425"/>
            <a:chOff x="3976" y="1344"/>
            <a:chExt cx="1660" cy="1902"/>
          </a:xfrm>
        </p:grpSpPr>
        <p:sp>
          <p:nvSpPr>
            <p:cNvPr id="11275" name="TextBox 7"/>
            <p:cNvSpPr txBox="1"/>
            <p:nvPr/>
          </p:nvSpPr>
          <p:spPr>
            <a:xfrm>
              <a:off x="4059" y="1344"/>
              <a:ext cx="157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   光太阳能电池</a:t>
              </a:r>
            </a:p>
          </p:txBody>
        </p:sp>
        <p:pic>
          <p:nvPicPr>
            <p:cNvPr id="11276" name="图片 71693" descr="植物园的太阳能路灯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76" y="1599"/>
              <a:ext cx="1622" cy="164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8115" y="419735"/>
            <a:ext cx="2226310" cy="762635"/>
            <a:chOff x="283" y="-45"/>
            <a:chExt cx="3506" cy="1201"/>
          </a:xfrm>
        </p:grpSpPr>
        <p:sp>
          <p:nvSpPr>
            <p:cNvPr id="7173" name="文本框 6151"/>
            <p:cNvSpPr txBox="1"/>
            <p:nvPr/>
          </p:nvSpPr>
          <p:spPr>
            <a:xfrm>
              <a:off x="1156" y="334"/>
              <a:ext cx="19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内燃机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283" y="334"/>
              <a:ext cx="873" cy="82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  <p:sp>
          <p:nvSpPr>
            <p:cNvPr id="7170" name="矩形 7"/>
            <p:cNvSpPr/>
            <p:nvPr/>
          </p:nvSpPr>
          <p:spPr>
            <a:xfrm>
              <a:off x="1156" y="-45"/>
              <a:ext cx="2633" cy="1201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流程图: 资料带 12"/>
          <p:cNvSpPr/>
          <p:nvPr/>
        </p:nvSpPr>
        <p:spPr>
          <a:xfrm>
            <a:off x="59690" y="10287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" y="181610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2" name="图片 -2147482517" descr="20120514094649184450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2150" y="2134870"/>
            <a:ext cx="4275455" cy="2159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20370" y="1206500"/>
            <a:ext cx="85858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乒乓球从一定高度落下</a:t>
            </a:r>
            <a:r>
              <a:rPr lang="zh-CN" sz="2000" b="1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2000" b="1">
                <a:ea typeface="宋体" panose="02010600030101010101" pitchFamily="2" charset="-122"/>
              </a:rPr>
              <a:t>为什么乒乓球弹起的高度越来越低？损失的能量到哪儿去了？</a:t>
            </a:r>
            <a:r>
              <a:rPr lang="zh-CN" sz="2000" b="1">
                <a:latin typeface="Times New Roman" panose="02020603050405020304" charset="0"/>
                <a:ea typeface="宋体" panose="02010600030101010101" pitchFamily="2" charset="-122"/>
              </a:rPr>
              <a:t>能量是否在不断消灭？</a:t>
            </a:r>
            <a:endParaRPr lang="zh-CN" altLang="en-US" sz="20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316" name="矩形 74756"/>
          <p:cNvSpPr/>
          <p:nvPr/>
        </p:nvSpPr>
        <p:spPr>
          <a:xfrm>
            <a:off x="99060" y="4380548"/>
            <a:ext cx="894588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机械能越来越小，通过摩擦把机械能转化成了空气的内能。能量没有消失。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33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-42289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6690" y="682625"/>
            <a:ext cx="8809990" cy="23056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归纳总结：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（1）能量既不会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消灭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，也不会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创生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，它只会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从一种形式转化为另一种形式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，或者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从一个物体转移到另一个物体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，而能的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总量保持不变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。 ——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能量守恒定律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。（“消耗能量”“利用能量”“获得能量”的实质是：能量相互转化或转移的过程）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995" y="3249295"/>
            <a:ext cx="8929370" cy="1751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（2）能量守恒定律是自然界最普遍、最重要的基本定律之一，与发现细胞、进化论一起被恩格斯誉为19世纪自然科学的三大发现。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75777"/>
          <p:cNvSpPr/>
          <p:nvPr/>
        </p:nvSpPr>
        <p:spPr>
          <a:xfrm>
            <a:off x="197168" y="969010"/>
            <a:ext cx="8748712" cy="5340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滑滑梯的过程中，能量是怎样转化的？遵守能量守恒定律吗？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103505" y="59946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  <p:pic>
        <p:nvPicPr>
          <p:cNvPr id="2" name="图片 1" descr="u=3840850272,3998574208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5395" y="1602105"/>
            <a:ext cx="3096895" cy="309689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占位符 27649"/>
          <p:cNvSpPr>
            <a:spLocks noGrp="1"/>
          </p:cNvSpPr>
          <p:nvPr>
            <p:ph type="body" idx="1"/>
          </p:nvPr>
        </p:nvSpPr>
        <p:spPr>
          <a:xfrm>
            <a:off x="255905" y="616585"/>
            <a:ext cx="8769985" cy="3609340"/>
          </a:xfrm>
        </p:spPr>
        <p:txBody>
          <a:bodyPr/>
          <a:lstStyle/>
          <a:p>
            <a:pPr marL="812800" indent="0" eaLnBrk="1" fontAlgn="auto" latinLnBrk="0" hangingPunct="1">
              <a:lnSpc>
                <a:spcPct val="150000"/>
              </a:lnSpc>
              <a:buNone/>
            </a:pPr>
            <a:endParaRPr lang="zh-CN" altLang="en-US" sz="2095" b="1" dirty="0">
              <a:solidFill>
                <a:schemeClr val="hlink"/>
              </a:solidFill>
            </a:endParaRPr>
          </a:p>
          <a:p>
            <a:pPr marL="81280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1.“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永动机“：不消耗任何能量和燃料，却源源不断对</a:t>
            </a:r>
          </a:p>
          <a:p>
            <a:pPr marL="812800" indent="0" eaLnBrk="1" fontAlgn="auto" latinLnBrk="0" hangingPunct="1">
              <a:lnSpc>
                <a:spcPct val="150000"/>
              </a:lnSpc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外做功的机器。</a:t>
            </a:r>
          </a:p>
          <a:p>
            <a:pPr marL="81280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由能量守恒定律知：无法实现</a:t>
            </a:r>
          </a:p>
          <a:p>
            <a:pPr marL="81280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工程技术的任务，在于设法找出合理利用能源的途径，并减少机器运转过程中不必要的能量损耗，而不是去研制永远无法实现的“永动机”。</a:t>
            </a:r>
            <a:r>
              <a:rPr lang="zh-CN" altLang="en-US" sz="1945" b="1" dirty="0"/>
              <a:t> 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103505" y="59946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资料带 11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总结归纳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3875" y="1336040"/>
            <a:ext cx="7912100" cy="2860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历史上不少人希望设计一种机器，这种机器不消耗任何能量，却可以源源不断地对外做功。这种机器被称为永动机。虽然很多人，进行了很多尝试和各种努力，但无一例外地以失败告终。失败的原因是设计者完全违背了能的转化和守恒定律，任何机器运行时其能量只能从一种形式转化为另一种形式。如果它对外做功必然消耗能量，不消耗能量就无法对外做功，因而永动机是永远不可能制造成功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2595" y="783590"/>
            <a:ext cx="35064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关于永动机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7510" y="1581150"/>
            <a:ext cx="638238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能量的转化。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400" y="2392680"/>
            <a:ext cx="854392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2.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能量守恒定律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7025" y="3408045"/>
            <a:ext cx="815530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3.  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不可能的</a:t>
            </a:r>
            <a:r>
              <a:rPr kumimoji="0" sz="20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ea typeface="宋体" panose="02010600030101010101" pitchFamily="2" charset="-122"/>
                <a:sym typeface="Arial" panose="020B0604020202020204"/>
              </a:rPr>
              <a:t>永动机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9680" y="321945"/>
            <a:ext cx="226758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238125" y="245110"/>
            <a:ext cx="733425" cy="6743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1608" y="85455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418" name="文本占位符 50178"/>
          <p:cNvSpPr>
            <a:spLocks noGrp="1"/>
          </p:cNvSpPr>
          <p:nvPr/>
        </p:nvSpPr>
        <p:spPr>
          <a:xfrm>
            <a:off x="343535" y="1186815"/>
            <a:ext cx="8266430" cy="31451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</a:extLst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能量守恒是自然界的基本规律之一，下列能量转化过程中，属于内能的转移的是（  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用电灯照明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光合作用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用暖水袋取暖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天然气的燃烧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6053455" y="2012315"/>
            <a:ext cx="431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ahoma" panose="020B0604030504040204" pitchFamily="34" charset="0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5018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19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60419" name="文本框 50179"/>
          <p:cNvSpPr txBox="1"/>
          <p:nvPr/>
        </p:nvSpPr>
        <p:spPr>
          <a:xfrm>
            <a:off x="313055" y="250825"/>
            <a:ext cx="8110220" cy="345059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</a:extLst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en-US" altLang="zh-CN" sz="2000" b="1">
                <a:latin typeface="Tahoma" panose="020B060403050404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下列说法中正确的是（         ）</a:t>
            </a:r>
            <a:endParaRPr lang="zh-CN" altLang="en-US" sz="20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A.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冬天对着手哈气，手变暖是机械能转化为内能</a:t>
            </a:r>
          </a:p>
          <a:p>
            <a:pPr>
              <a:lnSpc>
                <a:spcPct val="150000"/>
              </a:lnSpc>
            </a:pPr>
            <a:endParaRPr lang="zh-CN" altLang="en-US" sz="20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B.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用烧水时，是机械能转化为内能</a:t>
            </a:r>
          </a:p>
          <a:p>
            <a:pPr>
              <a:lnSpc>
                <a:spcPct val="150000"/>
              </a:lnSpc>
            </a:pPr>
            <a:endParaRPr lang="zh-CN" altLang="en-US" sz="20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C.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高速行驶的汽车爆胎是很危险的，从能量角度来看，是机 </a:t>
            </a:r>
            <a:endParaRPr lang="zh-CN" altLang="en-US" sz="20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械能与内能的相互转化</a:t>
            </a:r>
          </a:p>
          <a:p>
            <a:pPr>
              <a:lnSpc>
                <a:spcPct val="150000"/>
              </a:lnSpc>
            </a:pPr>
            <a:endParaRPr lang="zh-CN" altLang="en-US" sz="2000" b="1" dirty="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D.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滑冰时冰刀与冰之间相互摩擦，出现一道痕迹，是内能转</a:t>
            </a:r>
            <a:endParaRPr lang="zh-CN" altLang="en-US" sz="20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化为机械能</a:t>
            </a:r>
          </a:p>
        </p:txBody>
      </p:sp>
      <p:sp>
        <p:nvSpPr>
          <p:cNvPr id="50182" name="文本框 50181"/>
          <p:cNvSpPr txBox="1"/>
          <p:nvPr/>
        </p:nvSpPr>
        <p:spPr>
          <a:xfrm>
            <a:off x="3397250" y="324485"/>
            <a:ext cx="324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ahoma" panose="020B0604030504040204" pitchFamily="34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501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3690" y="1263015"/>
            <a:ext cx="859155" cy="26562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3495" y="1059180"/>
            <a:ext cx="6951980" cy="2860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（1）知道能量守恒定律。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（2）能举出日常生活中能量守恒的实例。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（3）有用能量守恒的观点分析物理现象的意识。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054231" y="4672354"/>
            <a:ext cx="1596249" cy="356306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20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28674" name="矩形 28673"/>
          <p:cNvSpPr/>
          <p:nvPr/>
        </p:nvSpPr>
        <p:spPr>
          <a:xfrm>
            <a:off x="381635" y="247968"/>
            <a:ext cx="8035290" cy="47529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1" fontAlgn="auto" latinLnBrk="0" hangingPunct="1">
              <a:lnSpc>
                <a:spcPct val="150000"/>
              </a:lnSpc>
            </a:pPr>
            <a:r>
              <a:rPr lang="en-US" altLang="zh-CN" sz="2020" b="1" dirty="0">
                <a:latin typeface="宋体" panose="02010600030101010101" pitchFamily="2" charset="-122"/>
              </a:rPr>
              <a:t>  3.</a:t>
            </a:r>
            <a:r>
              <a:rPr lang="zh-CN" altLang="en-US" sz="2020" b="1" dirty="0">
                <a:latin typeface="宋体" panose="02010600030101010101" pitchFamily="2" charset="-122"/>
              </a:rPr>
              <a:t>指出下列现象中能量的转化或转移情况：</a:t>
            </a:r>
          </a:p>
          <a:p>
            <a:pPr indent="0" eaLnBrk="1" fontAlgn="auto" latinLnBrk="0" hangingPunct="1">
              <a:lnSpc>
                <a:spcPct val="150000"/>
              </a:lnSpc>
            </a:pPr>
            <a:r>
              <a:rPr lang="en-US" altLang="zh-CN" sz="2020" b="1" dirty="0">
                <a:latin typeface="宋体" panose="02010600030101010101" pitchFamily="2" charset="-122"/>
              </a:rPr>
              <a:t>(1)</a:t>
            </a:r>
            <a:r>
              <a:rPr lang="zh-CN" altLang="en-US" sz="2020" b="1" dirty="0">
                <a:latin typeface="宋体" panose="02010600030101010101" pitchFamily="2" charset="-122"/>
              </a:rPr>
              <a:t>植物的光合作用；</a:t>
            </a:r>
          </a:p>
          <a:p>
            <a:pPr indent="0" eaLnBrk="1" fontAlgn="auto" latinLnBrk="0" hangingPunct="1">
              <a:lnSpc>
                <a:spcPct val="150000"/>
              </a:lnSpc>
            </a:pPr>
            <a:endParaRPr lang="en-US" altLang="zh-CN" sz="2020" b="1" dirty="0">
              <a:latin typeface="宋体" panose="02010600030101010101" pitchFamily="2" charset="-122"/>
            </a:endParaRPr>
          </a:p>
          <a:p>
            <a:pPr indent="0" eaLnBrk="1" fontAlgn="auto" latinLnBrk="0" hangingPunct="1">
              <a:lnSpc>
                <a:spcPct val="150000"/>
              </a:lnSpc>
            </a:pPr>
            <a:r>
              <a:rPr lang="en-US" altLang="zh-CN" sz="2020" b="1" dirty="0">
                <a:latin typeface="宋体" panose="02010600030101010101" pitchFamily="2" charset="-122"/>
              </a:rPr>
              <a:t>(2)</a:t>
            </a:r>
            <a:r>
              <a:rPr lang="zh-CN" altLang="en-US" sz="2020" b="1" dirty="0">
                <a:latin typeface="宋体" panose="02010600030101010101" pitchFamily="2" charset="-122"/>
              </a:rPr>
              <a:t>雨天时发生雷电；</a:t>
            </a:r>
          </a:p>
          <a:p>
            <a:pPr indent="0" eaLnBrk="1" fontAlgn="auto" latinLnBrk="0" hangingPunct="1">
              <a:lnSpc>
                <a:spcPct val="150000"/>
              </a:lnSpc>
            </a:pPr>
            <a:endParaRPr lang="en-US" altLang="zh-CN" sz="2020" b="1" dirty="0">
              <a:latin typeface="宋体" panose="02010600030101010101" pitchFamily="2" charset="-122"/>
            </a:endParaRPr>
          </a:p>
          <a:p>
            <a:pPr indent="0" eaLnBrk="1" fontAlgn="auto" latinLnBrk="0" hangingPunct="1">
              <a:lnSpc>
                <a:spcPct val="150000"/>
              </a:lnSpc>
            </a:pPr>
            <a:r>
              <a:rPr lang="en-US" altLang="zh-CN" sz="2020" b="1" dirty="0">
                <a:latin typeface="宋体" panose="02010600030101010101" pitchFamily="2" charset="-122"/>
              </a:rPr>
              <a:t>(3)</a:t>
            </a:r>
            <a:r>
              <a:rPr lang="zh-CN" altLang="en-US" sz="2020" b="1" dirty="0">
                <a:latin typeface="宋体" panose="02010600030101010101" pitchFamily="2" charset="-122"/>
              </a:rPr>
              <a:t>人在跑步时，身体发热出汗；</a:t>
            </a:r>
          </a:p>
          <a:p>
            <a:pPr indent="0" eaLnBrk="1" fontAlgn="auto" latinLnBrk="0" hangingPunct="1">
              <a:lnSpc>
                <a:spcPct val="150000"/>
              </a:lnSpc>
            </a:pPr>
            <a:endParaRPr lang="en-US" altLang="zh-CN" sz="2020" b="1" dirty="0">
              <a:latin typeface="宋体" panose="02010600030101010101" pitchFamily="2" charset="-122"/>
            </a:endParaRPr>
          </a:p>
          <a:p>
            <a:pPr indent="0" eaLnBrk="1" fontAlgn="auto" latinLnBrk="0" hangingPunct="1">
              <a:lnSpc>
                <a:spcPct val="150000"/>
              </a:lnSpc>
            </a:pPr>
            <a:r>
              <a:rPr lang="en-US" altLang="zh-CN" sz="2020" b="1" dirty="0">
                <a:latin typeface="宋体" panose="02010600030101010101" pitchFamily="2" charset="-122"/>
              </a:rPr>
              <a:t>(4)</a:t>
            </a:r>
            <a:r>
              <a:rPr lang="zh-CN" altLang="en-US" sz="2020" b="1" dirty="0">
                <a:latin typeface="宋体" panose="02010600030101010101" pitchFamily="2" charset="-122"/>
              </a:rPr>
              <a:t>手摇发电机发电使灯泡发光；</a:t>
            </a:r>
          </a:p>
          <a:p>
            <a:pPr indent="0" eaLnBrk="1" fontAlgn="auto" latinLnBrk="0" hangingPunct="1">
              <a:lnSpc>
                <a:spcPct val="150000"/>
              </a:lnSpc>
            </a:pPr>
            <a:endParaRPr lang="zh-CN" altLang="en-US" sz="2020" b="1" dirty="0">
              <a:latin typeface="宋体" panose="02010600030101010101" pitchFamily="2" charset="-122"/>
            </a:endParaRPr>
          </a:p>
          <a:p>
            <a:pPr indent="0" eaLnBrk="1" fontAlgn="auto" latinLnBrk="0" hangingPunct="1">
              <a:lnSpc>
                <a:spcPct val="150000"/>
              </a:lnSpc>
            </a:pPr>
            <a:endParaRPr lang="zh-CN" altLang="en-US" sz="2020" b="1" dirty="0">
              <a:latin typeface="宋体" panose="02010600030101010101" pitchFamily="2" charset="-122"/>
            </a:endParaRPr>
          </a:p>
        </p:txBody>
      </p:sp>
      <p:sp>
        <p:nvSpPr>
          <p:cNvPr id="28675" name="矩形 28674"/>
          <p:cNvSpPr/>
          <p:nvPr/>
        </p:nvSpPr>
        <p:spPr>
          <a:xfrm>
            <a:off x="944775" y="1291931"/>
            <a:ext cx="23164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光能转化为化学能</a:t>
            </a:r>
          </a:p>
        </p:txBody>
      </p:sp>
      <p:sp>
        <p:nvSpPr>
          <p:cNvPr id="28676" name="矩形 28675"/>
          <p:cNvSpPr/>
          <p:nvPr/>
        </p:nvSpPr>
        <p:spPr>
          <a:xfrm>
            <a:off x="944775" y="2215080"/>
            <a:ext cx="25831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电能变为声能和光能</a:t>
            </a:r>
          </a:p>
        </p:txBody>
      </p:sp>
      <p:sp>
        <p:nvSpPr>
          <p:cNvPr id="28677" name="矩形 28676"/>
          <p:cNvSpPr/>
          <p:nvPr/>
        </p:nvSpPr>
        <p:spPr>
          <a:xfrm>
            <a:off x="945092" y="3163911"/>
            <a:ext cx="23164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化学能转化为内能</a:t>
            </a:r>
          </a:p>
        </p:txBody>
      </p:sp>
      <p:sp>
        <p:nvSpPr>
          <p:cNvPr id="28678" name="矩形 28677"/>
          <p:cNvSpPr/>
          <p:nvPr/>
        </p:nvSpPr>
        <p:spPr>
          <a:xfrm>
            <a:off x="690351" y="4164601"/>
            <a:ext cx="5516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95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机械能转化为电能，电能又转化为内能、光能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  <p:bldP spid="286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流程图: 资料带 12"/>
          <p:cNvSpPr/>
          <p:nvPr/>
        </p:nvSpPr>
        <p:spPr>
          <a:xfrm>
            <a:off x="327025" y="109474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025" y="117284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5" y="4330065"/>
            <a:ext cx="172085" cy="192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1960" y="1747520"/>
            <a:ext cx="826008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演示单摆实验，观察并思考，单摆为什么停下来了？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1960" y="4535805"/>
            <a:ext cx="668337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擦着火柴，让学生思考火柴是如何被点燃的?</a:t>
            </a:r>
          </a:p>
        </p:txBody>
      </p:sp>
      <p:pic>
        <p:nvPicPr>
          <p:cNvPr id="9" name="图片 8" descr="单摆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025" y="2391410"/>
            <a:ext cx="1828800" cy="1828800"/>
          </a:xfrm>
          <a:prstGeom prst="rect">
            <a:avLst/>
          </a:prstGeom>
        </p:spPr>
      </p:pic>
      <p:pic>
        <p:nvPicPr>
          <p:cNvPr id="10" name="图片 9" descr="16ea1456b1a8e8f54601c7e0c5ed6a9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8110" y="2391410"/>
            <a:ext cx="3078480" cy="192532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80695" y="774065"/>
            <a:ext cx="2619656" cy="806450"/>
            <a:chOff x="0" y="0"/>
            <a:chExt cx="4127" cy="1269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32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能量的转化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3665" y="1580515"/>
            <a:ext cx="892429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  <a:sym typeface="+mn-ea"/>
              </a:rPr>
              <a:t>学生按照课本的叙述完成下面四个实验，观察实验发生的现象，并讨论其能量转化情况：</a:t>
            </a:r>
          </a:p>
        </p:txBody>
      </p:sp>
      <p:pic>
        <p:nvPicPr>
          <p:cNvPr id="11" name="图片 10" descr="ed3b55808302873102040e6a4532d9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95" y="2748915"/>
            <a:ext cx="1905000" cy="14382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0695" y="4323715"/>
            <a:ext cx="18700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来回搓手</a:t>
            </a:r>
          </a:p>
        </p:txBody>
      </p:sp>
      <p:pic>
        <p:nvPicPr>
          <p:cNvPr id="15" name="图片 14" descr="ed92025459651ff590255b32786b804d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 flipV="1">
            <a:off x="3950335" y="2804795"/>
            <a:ext cx="1989455" cy="1326515"/>
          </a:xfrm>
          <a:prstGeom prst="rect">
            <a:avLst/>
          </a:prstGeom>
        </p:spPr>
      </p:pic>
      <p:pic>
        <p:nvPicPr>
          <p:cNvPr id="16" name="图片 15" descr="e94d934c431e2ac0daa4bac34a0fd1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8970" y="2226310"/>
            <a:ext cx="1905000" cy="1905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816475" y="4323715"/>
            <a:ext cx="23380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太阳能风扇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2" grpId="0" bldLvl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2923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980" y="1034415"/>
            <a:ext cx="3250565" cy="2437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2770" y="3640455"/>
            <a:ext cx="302577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直尺摩擦产生电能和热能</a:t>
            </a:r>
          </a:p>
        </p:txBody>
      </p:sp>
      <p:grpSp>
        <p:nvGrpSpPr>
          <p:cNvPr id="37922" name="组合 37921"/>
          <p:cNvGrpSpPr/>
          <p:nvPr/>
        </p:nvGrpSpPr>
        <p:grpSpPr>
          <a:xfrm>
            <a:off x="4333897" y="1160492"/>
            <a:ext cx="3769151" cy="2877512"/>
            <a:chOff x="2806" y="2642"/>
            <a:chExt cx="1948" cy="1552"/>
          </a:xfrm>
        </p:grpSpPr>
        <p:pic>
          <p:nvPicPr>
            <p:cNvPr id="8213" name="Pictur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6" y="2642"/>
              <a:ext cx="1835" cy="11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4" name="文本框 37918"/>
            <p:cNvSpPr txBox="1"/>
            <p:nvPr/>
          </p:nvSpPr>
          <p:spPr>
            <a:xfrm>
              <a:off x="2950" y="3979"/>
              <a:ext cx="1804" cy="2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000" b="1" dirty="0">
                  <a:latin typeface="Arial" panose="020B0604020202020204" pitchFamily="34" charset="0"/>
                  <a:ea typeface="宋体" panose="02010600030101010101" pitchFamily="2" charset="-122"/>
                </a:rPr>
                <a:t>手摇发电机发电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1955" y="956945"/>
            <a:ext cx="760222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/>
              </a:rPr>
              <a:t>来回搓手：机械能转化为内能。</a:t>
            </a:r>
          </a:p>
        </p:txBody>
      </p:sp>
      <p:sp>
        <p:nvSpPr>
          <p:cNvPr id="2" name="流程图: 资料带 1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0" y="1767205"/>
            <a:ext cx="8203565" cy="828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/>
              </a:rPr>
              <a:t>太阳能风扇：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光能转化为电能再转化为机械能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1955" y="2885440"/>
            <a:ext cx="791273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直尺摩擦：机械能转化为电能及内能。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1955" y="3706495"/>
            <a:ext cx="543433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手摇发电机：机械能转化为电能。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  <p:pic>
        <p:nvPicPr>
          <p:cNvPr id="2" name="图片 -2147482518" descr="孔隆教育  http://mykonglong.taobao.com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985" y="1151890"/>
            <a:ext cx="4367530" cy="3773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590040" y="679450"/>
            <a:ext cx="546608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各种形式的能在一定的条件下是可以相互转化的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70657"/>
          <p:cNvSpPr/>
          <p:nvPr/>
        </p:nvSpPr>
        <p:spPr>
          <a:xfrm>
            <a:off x="546735" y="775970"/>
            <a:ext cx="7597775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学生根据所学内容分组讨论举例生活中其他能量转化的例子。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9218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183" y="1589405"/>
            <a:ext cx="2952750" cy="1951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106" name="Rectangle 18"/>
          <p:cNvSpPr/>
          <p:nvPr/>
        </p:nvSpPr>
        <p:spPr>
          <a:xfrm>
            <a:off x="952183" y="3534093"/>
            <a:ext cx="2774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机械能转化为内能 </a:t>
            </a:r>
          </a:p>
        </p:txBody>
      </p:sp>
      <p:pic>
        <p:nvPicPr>
          <p:cNvPr id="9219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5853" y="1589405"/>
            <a:ext cx="2520950" cy="1957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108" name="Rectangle 20"/>
          <p:cNvSpPr/>
          <p:nvPr/>
        </p:nvSpPr>
        <p:spPr>
          <a:xfrm>
            <a:off x="4411028" y="3605530"/>
            <a:ext cx="3689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化学能转化为内能和光能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9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89106" grpId="0"/>
      <p:bldP spid="891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7833" y="3491230"/>
            <a:ext cx="26638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机械能转化为内能 </a:t>
            </a:r>
          </a:p>
        </p:txBody>
      </p:sp>
      <p:grpSp>
        <p:nvGrpSpPr>
          <p:cNvPr id="5" name="组合 70673"/>
          <p:cNvGrpSpPr/>
          <p:nvPr/>
        </p:nvGrpSpPr>
        <p:grpSpPr>
          <a:xfrm>
            <a:off x="550228" y="747713"/>
            <a:ext cx="2663825" cy="2543175"/>
            <a:chOff x="249" y="1071"/>
            <a:chExt cx="1678" cy="1602"/>
          </a:xfrm>
        </p:grpSpPr>
        <p:sp>
          <p:nvSpPr>
            <p:cNvPr id="6" name="矩形 70668"/>
            <p:cNvSpPr/>
            <p:nvPr/>
          </p:nvSpPr>
          <p:spPr>
            <a:xfrm>
              <a:off x="633" y="1071"/>
              <a:ext cx="76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钻木取火</a:t>
              </a:r>
            </a:p>
          </p:txBody>
        </p:sp>
        <p:pic>
          <p:nvPicPr>
            <p:cNvPr id="7" name="图片 7066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" y="1344"/>
              <a:ext cx="1678" cy="1329"/>
            </a:xfrm>
            <a:prstGeom prst="rect">
              <a:avLst/>
            </a:prstGeom>
            <a:noFill/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sp>
        <p:nvSpPr>
          <p:cNvPr id="70660" name="矩形 70659"/>
          <p:cNvSpPr/>
          <p:nvPr/>
        </p:nvSpPr>
        <p:spPr>
          <a:xfrm>
            <a:off x="4262438" y="4593908"/>
            <a:ext cx="26654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机械能转化为电能</a:t>
            </a:r>
          </a:p>
        </p:txBody>
      </p:sp>
      <p:grpSp>
        <p:nvGrpSpPr>
          <p:cNvPr id="70665" name="组合 70664"/>
          <p:cNvGrpSpPr/>
          <p:nvPr/>
        </p:nvGrpSpPr>
        <p:grpSpPr>
          <a:xfrm>
            <a:off x="4461828" y="444500"/>
            <a:ext cx="2266950" cy="4049713"/>
            <a:chOff x="2018" y="879"/>
            <a:chExt cx="1428" cy="2551"/>
          </a:xfrm>
        </p:grpSpPr>
        <p:sp>
          <p:nvSpPr>
            <p:cNvPr id="10248" name="TextBox 7"/>
            <p:cNvSpPr txBox="1"/>
            <p:nvPr/>
          </p:nvSpPr>
          <p:spPr>
            <a:xfrm>
              <a:off x="2086" y="879"/>
              <a:ext cx="1293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水电站里水轮机带动发电机发电</a:t>
              </a:r>
            </a:p>
          </p:txBody>
        </p:sp>
        <p:pic>
          <p:nvPicPr>
            <p:cNvPr id="10249" name="图片 70666" descr="水力发电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18" y="1343"/>
              <a:ext cx="1428" cy="2087"/>
            </a:xfrm>
            <a:prstGeom prst="rect">
              <a:avLst/>
            </a:prstGeom>
            <a:noFill/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0660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844</Words>
  <Application>WPS 演示</Application>
  <PresentationFormat>自定义</PresentationFormat>
  <Paragraphs>105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85</cp:revision>
  <dcterms:created xsi:type="dcterms:W3CDTF">2019-04-02T02:49:00Z</dcterms:created>
  <dcterms:modified xsi:type="dcterms:W3CDTF">2019-11-20T22:38:19Z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