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94.xml" ContentType="application/vnd.openxmlformats-officedocument.presentationml.slide+xml"/>
  <Override PartName="/ppt/theme/theme5.xml" ContentType="application/vnd.openxmlformats-officedocument.theme+xml"/>
  <Override PartName="/ppt/slideLayouts/slideLayout307.xml" ContentType="application/vnd.openxmlformats-officedocument.presentationml.slideLayout+xml"/>
  <Override PartName="/ppt/tags/tag8.xml" ContentType="application/vnd.openxmlformats-officedocument.presentationml.tags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269.xml" ContentType="application/vnd.openxmlformats-officedocument.presentationml.slideLayout+xml"/>
  <Default Extension="xml" ContentType="application/xml"/>
  <Override PartName="/ppt/slides/slide50.xml" ContentType="application/vnd.openxmlformats-officedocument.presentationml.slide+xml"/>
  <Override PartName="/ppt/slideLayouts/slideLayout24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310.xml" ContentType="application/vnd.openxmlformats-officedocument.presentationml.slideLayout+xml"/>
  <Override PartName="/ppt/theme/theme29.xml" ContentType="application/vnd.openxmlformats-officedocument.theme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50.xml" ContentType="application/vnd.openxmlformats-officedocument.presentationml.slideLayout+xml"/>
  <Override PartName="/ppt/notesSlides/notesSlide7.xml" ContentType="application/vnd.openxmlformats-officedocument.presentationml.notesSlide+xml"/>
  <Override PartName="/ppt/slides/slide88.xml" ContentType="application/vnd.openxmlformats-officedocument.presentationml.slide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s/slide19.xml" ContentType="application/vnd.openxmlformats-officedocument.presentationml.slide+xml"/>
  <Override PartName="/ppt/slides/slide66.xml" ContentType="application/vnd.openxmlformats-officedocument.presentationml.slide+xml"/>
  <Default Extension="png" ContentType="image/png"/>
  <Override PartName="/ppt/slideLayouts/slideLayout118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304.xml" ContentType="application/vnd.openxmlformats-officedocument.presentationml.slideLayout+xml"/>
  <Override PartName="/ppt/tags/tag5.xml" ContentType="application/vnd.openxmlformats-officedocument.presentationml.tags+xml"/>
  <Override PartName="/ppt/slideMasters/slideMaster27.xml" ContentType="application/vnd.openxmlformats-officedocument.presentationml.slideMaster+xml"/>
  <Override PartName="/ppt/slides/slide44.xml" ContentType="application/vnd.openxmlformats-officedocument.presentationml.slide+xml"/>
  <Override PartName="/ppt/slides/slide91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288.xml" ContentType="application/vnd.openxmlformats-officedocument.presentationml.slideLayout+xml"/>
  <Default Extension="emf" ContentType="image/x-emf"/>
  <Override PartName="/ppt/slides/slide22.xml" ContentType="application/vnd.openxmlformats-officedocument.presentationml.slide+xml"/>
  <Override PartName="/ppt/slideLayouts/slideLayout219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26.xml" ContentType="application/vnd.openxmlformats-officedocument.theme+xml"/>
  <Override PartName="/ppt/notesSlides/notesSlide13.xml" ContentType="application/vnd.openxmlformats-officedocument.presentationml.notesSlide+xml"/>
  <Override PartName="/ppt/media/media1.WAV" ContentType="audio/x-wav"/>
  <Override PartName="/ppt/slideLayouts/slideLayout244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slideLayouts/slideLayout15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Layouts/slideLayout137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s/slide16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slideLayouts/slideLayout62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s/slide41.xml" ContentType="application/vnd.openxmlformats-officedocument.presentationml.slide+xml"/>
  <Override PartName="/ppt/slideLayouts/slideLayout140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Masters/slideMaster24.xml" ContentType="application/vnd.openxmlformats-officedocument.presentationml.slideMaster+xml"/>
  <Override PartName="/ppt/slideLayouts/slideLayout40.xml" ContentType="application/vnd.openxmlformats-officedocument.presentationml.slideLayout+xml"/>
  <Override PartName="/ppt/slideLayouts/slideLayout216.xml" ContentType="application/vnd.openxmlformats-officedocument.presentationml.slideLayout+xml"/>
  <Override PartName="/ppt/theme/theme23.xml" ContentType="application/vnd.openxmlformats-officedocument.theme+xml"/>
  <Override PartName="/ppt/slideLayouts/slideLayout263.xml" ContentType="application/vnd.openxmlformats-officedocument.presentationml.slideLayout+xml"/>
  <Override PartName="/ppt/slides/slide79.xml" ContentType="application/vnd.openxmlformats-officedocument.presentationml.slide+xml"/>
  <Override PartName="/ppt/slideLayouts/slideLayout241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Layouts/slideLayout109.xml" ContentType="application/vnd.openxmlformats-officedocument.presentationml.slideLayout+xml"/>
  <Override PartName="/ppt/slideLayouts/slideLayout15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56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s/slide35.xml" ContentType="application/vnd.openxmlformats-officedocument.presentationml.slide+xml"/>
  <Override PartName="/ppt/slides/slide82.xml" ContentType="application/vnd.openxmlformats-officedocument.presentationml.slide+xml"/>
  <Override PartName="/ppt/slideLayouts/slideLayout3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257.xml" ContentType="application/vnd.openxmlformats-officedocument.presentationml.slideLayout+xml"/>
  <Override PartName="/ppt/theme/theme28.xml" ContentType="application/vnd.openxmlformats-officedocument.theme+xml"/>
  <Default Extension="wav" ContentType="audio/wav"/>
  <Override PartName="/ppt/media/media3.WAV" ContentType="audio/x-wav"/>
  <Override PartName="/ppt/slideLayouts/slideLayout12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7.xml" ContentType="application/vnd.openxmlformats-officedocument.theme+xml"/>
  <Override PartName="/ppt/slideLayouts/slideLayout23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Masters/slideMaster21.xml" ContentType="application/vnd.openxmlformats-officedocument.presentationml.slideMaster+xml"/>
  <Override PartName="/ppt/slideLayouts/slideLayout224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98.xml" ContentType="application/vnd.openxmlformats-officedocument.presentationml.slide+xml"/>
  <Override PartName="/ppt/theme/theme9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6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87.xml" ContentType="application/vnd.openxmlformats-officedocument.presentationml.slide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20.xml" ContentType="application/vnd.openxmlformats-officedocument.theme+xml"/>
  <Override PartName="/ppt/activeX/activeX1.bin" ContentType="application/vnd.ms-office.activeX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activeX/activeX2.xml" ContentType="application/vnd.ms-office.activeX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Masters/slideMaster26.xml" ContentType="application/vnd.openxmlformats-officedocument.presentationml.slideMaster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theme/theme14.xml" ContentType="application/vnd.openxmlformats-officedocument.theme+xml"/>
  <Override PartName="/ppt/slideLayouts/slideLayout243.xml" ContentType="application/vnd.openxmlformats-officedocument.presentationml.slideLayout+xml"/>
  <Override PartName="/ppt/theme/theme25.xml" ContentType="application/vnd.openxmlformats-officedocument.theme+xml"/>
  <Override PartName="/ppt/slideLayouts/slideLayout290.xml" ContentType="application/vnd.openxmlformats-officedocument.presentationml.slideLayout+xml"/>
  <Override PartName="/ppt/notesSlides/notesSlide12.xml" ContentType="application/vnd.openxmlformats-officedocument.presentationml.notesSlide+xml"/>
  <Override PartName="/ppt/slideLayouts/slideLayout232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308.xml" ContentType="application/vnd.openxmlformats-officedocument.presentationml.slideLayout+xml"/>
  <Override PartName="/ppt/tags/tag9.xml" ContentType="application/vnd.openxmlformats-officedocument.presentationml.tag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9.xml" ContentType="application/vnd.openxmlformats-officedocument.theme+xml"/>
  <Override PartName="/ppt/slideLayouts/slideLayout248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215.xml" ContentType="application/vnd.openxmlformats-officedocument.presentationml.slideLayout+xml"/>
  <Override PartName="/ppt/slideLayouts/slideLayout262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slides/slide89.xml" ContentType="application/vnd.openxmlformats-officedocument.presentationml.slide+xml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22.xml" ContentType="application/vnd.openxmlformats-officedocument.theme+xml"/>
  <Override PartName="/ppt/slideLayouts/slideLayout251.xml" ContentType="application/vnd.openxmlformats-officedocument.presentationml.slideLayout+xml"/>
  <Override PartName="/ppt/slides/slide78.xml" ContentType="application/vnd.openxmlformats-officedocument.presentationml.slid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32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316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Masters/slideMaster28.xml" ContentType="application/vnd.openxmlformats-officedocument.presentationml.slideMaster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330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media/media2.WAV" ContentType="audio/x-wav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292.xml" ContentType="application/vnd.openxmlformats-officedocument.presentationml.slideLayout+xml"/>
  <Override PartName="/ppt/theme/theme27.xml" ContentType="application/vnd.openxmlformats-officedocument.theme+xml"/>
  <Override PartName="/ppt/notesSlides/notesSlide14.xml" ContentType="application/vnd.openxmlformats-officedocument.presentationml.notesSlide+xml"/>
  <Override PartName="/ppt/slideLayouts/slideLayout100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s/slide97.xml" ContentType="application/vnd.openxmlformats-officedocument.presentationml.slide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theme/theme30.xml" ContentType="application/vnd.openxmlformats-officedocument.theme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slideLayouts/slideLayout63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302.xml" ContentType="application/vnd.openxmlformats-officedocument.presentationml.slideLayout+xml"/>
  <Override PartName="/ppt/activeX/activeX1.xml" ContentType="application/vnd.ms-office.activeX+xml"/>
  <Override PartName="/ppt/slideMasters/slideMaster25.xml" ContentType="application/vnd.openxmlformats-officedocument.presentationml.slideMaster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3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4.xml" ContentType="application/vnd.openxmlformats-officedocument.theme+xml"/>
  <Override PartName="/ppt/notesSlides/notesSlide11.xml" ContentType="application/vnd.openxmlformats-officedocument.presentationml.notesSlide+xml"/>
  <Override PartName="/ppt/theme/theme13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s/slide58.xml" ContentType="application/vnd.openxmlformats-officedocument.presentationml.slid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Layouts/slideLayout135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s/slide14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theme/themeOverride1.xml" ContentType="application/vnd.openxmlformats-officedocument.themeOverride+xml"/>
  <Override PartName="/ppt/tableStyles.xml" ContentType="application/vnd.openxmlformats-officedocument.presentationml.tableStyles+xml"/>
  <Override PartName="/ppt/slideLayouts/slideLayout236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Masters/slideMaster22.xml" ContentType="application/vnd.openxmlformats-officedocument.presentationml.slideMaster+xml"/>
  <Override PartName="/ppt/slides/slide99.xml" ContentType="application/vnd.openxmlformats-officedocument.presentationml.slide+xml"/>
  <Override PartName="/ppt/slideLayouts/slideLayout198.xml" ContentType="application/vnd.openxmlformats-officedocument.presentationml.slideLayout+xml"/>
  <Override PartName="/ppt/slideLayouts/slideLayout214.xml" ContentType="application/vnd.openxmlformats-officedocument.presentationml.slideLayout+xml"/>
  <Override PartName="/ppt/theme/theme21.xml" ContentType="application/vnd.openxmlformats-officedocument.theme+xml"/>
  <Override PartName="/ppt/slideLayouts/slideLayout261.xml" ContentType="application/vnd.openxmlformats-officedocument.presentationml.slideLayout+xml"/>
  <Override PartName="/ppt/activeX/activeX2.bin" ContentType="application/vnd.ms-office.activeX"/>
  <Override PartName="/ppt/slides/slide77.xml" ContentType="application/vnd.openxmlformats-officedocument.presentationml.slide+xml"/>
  <Override PartName="/ppt/slideLayouts/slideLayout98.xml" ContentType="application/vnd.openxmlformats-officedocument.presentationml.slideLayout+xml"/>
  <Override PartName="/ppt/slides/slide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s/slide55.xml" ContentType="application/vnd.openxmlformats-officedocument.presentationml.slide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s/slide33.xml" ContentType="application/vnd.openxmlformats-officedocument.presentationml.slide+xml"/>
  <Override PartName="/ppt/slides/slide80.xml" ContentType="application/vnd.openxmlformats-officedocument.presentationml.slide+xml"/>
  <Override PartName="/ppt/slideLayouts/slideLayout54.xml" ContentType="application/vnd.openxmlformats-officedocument.presentationml.slideLayout+xml"/>
  <Override PartName="/ppt/slideLayouts/slideLayout277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10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theme/theme7.xml" ContentType="application/vnd.openxmlformats-officedocument.theme+xml"/>
  <Override PartName="/ppt/slideLayouts/slideLayout211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52.xml" ContentType="application/vnd.openxmlformats-officedocument.presentationml.slide+xml"/>
  <Override PartName="/ppt/slides/slide100.xml" ContentType="application/vnd.openxmlformats-officedocument.presentationml.slide+xml"/>
  <Override PartName="/ppt/slideLayouts/slideLayout26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30.xml" ContentType="application/vnd.openxmlformats-officedocument.presentationml.slide+xml"/>
  <Override PartName="/ppt/slideLayouts/slideLayout227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52.xml" ContentType="application/vnd.openxmlformats-officedocument.presentationml.slideLayout+xml"/>
  <Override PartName="/ppt/notesSlides/notesSlide9.xml" ContentType="application/vnd.openxmlformats-officedocument.presentationml.notesSlid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s/slide68.xml" ContentType="application/vnd.openxmlformats-officedocument.presentationml.slide+xml"/>
  <Override PartName="/ppt/slideLayouts/slideLayout230.xml" ContentType="application/vnd.openxmlformats-officedocument.presentationml.slideLayout+xml"/>
  <Override PartName="/ppt/slideLayouts/slideLayout328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306.xml" ContentType="application/vnd.openxmlformats-officedocument.presentationml.slideLayout+xml"/>
  <Override PartName="/ppt/tags/tag7.xml" ContentType="application/vnd.openxmlformats-officedocument.presentationml.tags+xml"/>
  <Override PartName="/ppt/slideMasters/slideMaster29.xml" ContentType="application/vnd.openxmlformats-officedocument.presentationml.slideMaster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Layouts/slideLayout45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s/slide24.xml" ContentType="application/vnd.openxmlformats-officedocument.presentationml.slide+xml"/>
  <Override PartName="/ppt/slides/slide71.xml" ContentType="application/vnd.openxmlformats-officedocument.presentationml.slide+xml"/>
  <Override PartName="/ppt/slideLayouts/slideLayout92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33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90" r:id="rId1"/>
    <p:sldMasterId id="2147484008" r:id="rId2"/>
    <p:sldMasterId id="2147484019" r:id="rId3"/>
    <p:sldMasterId id="2147484031" r:id="rId4"/>
    <p:sldMasterId id="2147484044" r:id="rId5"/>
    <p:sldMasterId id="2147484056" r:id="rId6"/>
    <p:sldMasterId id="2147484070" r:id="rId7"/>
    <p:sldMasterId id="2147484082" r:id="rId8"/>
    <p:sldMasterId id="2147484094" r:id="rId9"/>
    <p:sldMasterId id="2147484107" r:id="rId10"/>
    <p:sldMasterId id="2147484119" r:id="rId11"/>
    <p:sldMasterId id="2147484131" r:id="rId12"/>
    <p:sldMasterId id="2147484143" r:id="rId13"/>
    <p:sldMasterId id="2147484183" r:id="rId14"/>
    <p:sldMasterId id="2147484198" r:id="rId15"/>
    <p:sldMasterId id="2147484212" r:id="rId16"/>
    <p:sldMasterId id="2147484225" r:id="rId17"/>
    <p:sldMasterId id="2147484238" r:id="rId18"/>
    <p:sldMasterId id="2147484251" r:id="rId19"/>
    <p:sldMasterId id="2147484265" r:id="rId20"/>
    <p:sldMasterId id="2147484277" r:id="rId21"/>
    <p:sldMasterId id="2147484289" r:id="rId22"/>
    <p:sldMasterId id="2147484302" r:id="rId23"/>
    <p:sldMasterId id="2147484328" r:id="rId24"/>
    <p:sldMasterId id="2147484367" r:id="rId25"/>
    <p:sldMasterId id="2147484394" r:id="rId26"/>
    <p:sldMasterId id="2147484407" r:id="rId27"/>
    <p:sldMasterId id="2147484434" r:id="rId28"/>
    <p:sldMasterId id="2147484449" r:id="rId29"/>
  </p:sldMasterIdLst>
  <p:notesMasterIdLst>
    <p:notesMasterId r:id="rId135"/>
  </p:notesMasterIdLst>
  <p:sldIdLst>
    <p:sldId id="318" r:id="rId30"/>
    <p:sldId id="320" r:id="rId31"/>
    <p:sldId id="351" r:id="rId32"/>
    <p:sldId id="291" r:id="rId33"/>
    <p:sldId id="293" r:id="rId34"/>
    <p:sldId id="322" r:id="rId35"/>
    <p:sldId id="323" r:id="rId36"/>
    <p:sldId id="324" r:id="rId37"/>
    <p:sldId id="325" r:id="rId38"/>
    <p:sldId id="359" r:id="rId39"/>
    <p:sldId id="292" r:id="rId40"/>
    <p:sldId id="321" r:id="rId41"/>
    <p:sldId id="332" r:id="rId42"/>
    <p:sldId id="294" r:id="rId43"/>
    <p:sldId id="326" r:id="rId44"/>
    <p:sldId id="360" r:id="rId45"/>
    <p:sldId id="349" r:id="rId46"/>
    <p:sldId id="348" r:id="rId47"/>
    <p:sldId id="353" r:id="rId48"/>
    <p:sldId id="334" r:id="rId49"/>
    <p:sldId id="335" r:id="rId50"/>
    <p:sldId id="338" r:id="rId51"/>
    <p:sldId id="339" r:id="rId52"/>
    <p:sldId id="328" r:id="rId53"/>
    <p:sldId id="329" r:id="rId54"/>
    <p:sldId id="330" r:id="rId55"/>
    <p:sldId id="341" r:id="rId56"/>
    <p:sldId id="418" r:id="rId57"/>
    <p:sldId id="417" r:id="rId58"/>
    <p:sldId id="461" r:id="rId59"/>
    <p:sldId id="356" r:id="rId60"/>
    <p:sldId id="333" r:id="rId61"/>
    <p:sldId id="336" r:id="rId62"/>
    <p:sldId id="358" r:id="rId63"/>
    <p:sldId id="345" r:id="rId64"/>
    <p:sldId id="476" r:id="rId65"/>
    <p:sldId id="357" r:id="rId66"/>
    <p:sldId id="347" r:id="rId67"/>
    <p:sldId id="346" r:id="rId68"/>
    <p:sldId id="352" r:id="rId69"/>
    <p:sldId id="337" r:id="rId70"/>
    <p:sldId id="295" r:id="rId71"/>
    <p:sldId id="361" r:id="rId72"/>
    <p:sldId id="415" r:id="rId73"/>
    <p:sldId id="416" r:id="rId74"/>
    <p:sldId id="296" r:id="rId75"/>
    <p:sldId id="362" r:id="rId76"/>
    <p:sldId id="489" r:id="rId77"/>
    <p:sldId id="363" r:id="rId78"/>
    <p:sldId id="495" r:id="rId79"/>
    <p:sldId id="364" r:id="rId80"/>
    <p:sldId id="493" r:id="rId81"/>
    <p:sldId id="491" r:id="rId82"/>
    <p:sldId id="497" r:id="rId83"/>
    <p:sldId id="498" r:id="rId84"/>
    <p:sldId id="499" r:id="rId85"/>
    <p:sldId id="300" r:id="rId86"/>
    <p:sldId id="501" r:id="rId87"/>
    <p:sldId id="502" r:id="rId88"/>
    <p:sldId id="503" r:id="rId89"/>
    <p:sldId id="519" r:id="rId90"/>
    <p:sldId id="525" r:id="rId91"/>
    <p:sldId id="505" r:id="rId92"/>
    <p:sldId id="506" r:id="rId93"/>
    <p:sldId id="528" r:id="rId94"/>
    <p:sldId id="513" r:id="rId95"/>
    <p:sldId id="507" r:id="rId96"/>
    <p:sldId id="529" r:id="rId97"/>
    <p:sldId id="532" r:id="rId98"/>
    <p:sldId id="309" r:id="rId99"/>
    <p:sldId id="369" r:id="rId100"/>
    <p:sldId id="370" r:id="rId101"/>
    <p:sldId id="381" r:id="rId102"/>
    <p:sldId id="389" r:id="rId103"/>
    <p:sldId id="372" r:id="rId104"/>
    <p:sldId id="373" r:id="rId105"/>
    <p:sldId id="374" r:id="rId106"/>
    <p:sldId id="390" r:id="rId107"/>
    <p:sldId id="375" r:id="rId108"/>
    <p:sldId id="407" r:id="rId109"/>
    <p:sldId id="388" r:id="rId110"/>
    <p:sldId id="377" r:id="rId111"/>
    <p:sldId id="405" r:id="rId112"/>
    <p:sldId id="530" r:id="rId113"/>
    <p:sldId id="383" r:id="rId114"/>
    <p:sldId id="384" r:id="rId115"/>
    <p:sldId id="474" r:id="rId116"/>
    <p:sldId id="460" r:id="rId117"/>
    <p:sldId id="453" r:id="rId118"/>
    <p:sldId id="454" r:id="rId119"/>
    <p:sldId id="403" r:id="rId120"/>
    <p:sldId id="404" r:id="rId121"/>
    <p:sldId id="380" r:id="rId122"/>
    <p:sldId id="385" r:id="rId123"/>
    <p:sldId id="387" r:id="rId124"/>
    <p:sldId id="480" r:id="rId125"/>
    <p:sldId id="481" r:id="rId126"/>
    <p:sldId id="482" r:id="rId127"/>
    <p:sldId id="483" r:id="rId128"/>
    <p:sldId id="484" r:id="rId129"/>
    <p:sldId id="485" r:id="rId130"/>
    <p:sldId id="391" r:id="rId131"/>
    <p:sldId id="392" r:id="rId132"/>
    <p:sldId id="393" r:id="rId133"/>
    <p:sldId id="531" r:id="rId13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7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117" Type="http://schemas.openxmlformats.org/officeDocument/2006/relationships/slide" Target="slides/slide88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13.xml"/><Relationship Id="rId47" Type="http://schemas.openxmlformats.org/officeDocument/2006/relationships/slide" Target="slides/slide18.xml"/><Relationship Id="rId63" Type="http://schemas.openxmlformats.org/officeDocument/2006/relationships/slide" Target="slides/slide34.xml"/><Relationship Id="rId68" Type="http://schemas.openxmlformats.org/officeDocument/2006/relationships/slide" Target="slides/slide39.xml"/><Relationship Id="rId84" Type="http://schemas.openxmlformats.org/officeDocument/2006/relationships/slide" Target="slides/slide55.xml"/><Relationship Id="rId89" Type="http://schemas.openxmlformats.org/officeDocument/2006/relationships/slide" Target="slides/slide60.xml"/><Relationship Id="rId112" Type="http://schemas.openxmlformats.org/officeDocument/2006/relationships/slide" Target="slides/slide83.xml"/><Relationship Id="rId133" Type="http://schemas.openxmlformats.org/officeDocument/2006/relationships/slide" Target="slides/slide104.xml"/><Relationship Id="rId138" Type="http://schemas.openxmlformats.org/officeDocument/2006/relationships/theme" Target="theme/theme1.xml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78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3.xml"/><Relationship Id="rId37" Type="http://schemas.openxmlformats.org/officeDocument/2006/relationships/slide" Target="slides/slide8.xml"/><Relationship Id="rId53" Type="http://schemas.openxmlformats.org/officeDocument/2006/relationships/slide" Target="slides/slide24.xml"/><Relationship Id="rId58" Type="http://schemas.openxmlformats.org/officeDocument/2006/relationships/slide" Target="slides/slide29.xml"/><Relationship Id="rId74" Type="http://schemas.openxmlformats.org/officeDocument/2006/relationships/slide" Target="slides/slide45.xml"/><Relationship Id="rId79" Type="http://schemas.openxmlformats.org/officeDocument/2006/relationships/slide" Target="slides/slide50.xml"/><Relationship Id="rId102" Type="http://schemas.openxmlformats.org/officeDocument/2006/relationships/slide" Target="slides/slide73.xml"/><Relationship Id="rId123" Type="http://schemas.openxmlformats.org/officeDocument/2006/relationships/slide" Target="slides/slide94.xml"/><Relationship Id="rId128" Type="http://schemas.openxmlformats.org/officeDocument/2006/relationships/slide" Target="slides/slide99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61.xml"/><Relationship Id="rId95" Type="http://schemas.openxmlformats.org/officeDocument/2006/relationships/slide" Target="slides/slide66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43" Type="http://schemas.openxmlformats.org/officeDocument/2006/relationships/slide" Target="slides/slide14.xml"/><Relationship Id="rId48" Type="http://schemas.openxmlformats.org/officeDocument/2006/relationships/slide" Target="slides/slide19.xml"/><Relationship Id="rId64" Type="http://schemas.openxmlformats.org/officeDocument/2006/relationships/slide" Target="slides/slide35.xml"/><Relationship Id="rId69" Type="http://schemas.openxmlformats.org/officeDocument/2006/relationships/slide" Target="slides/slide40.xml"/><Relationship Id="rId113" Type="http://schemas.openxmlformats.org/officeDocument/2006/relationships/slide" Target="slides/slide84.xml"/><Relationship Id="rId118" Type="http://schemas.openxmlformats.org/officeDocument/2006/relationships/slide" Target="slides/slide89.xml"/><Relationship Id="rId134" Type="http://schemas.openxmlformats.org/officeDocument/2006/relationships/slide" Target="slides/slide105.xml"/><Relationship Id="rId139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2.xml"/><Relationship Id="rId72" Type="http://schemas.openxmlformats.org/officeDocument/2006/relationships/slide" Target="slides/slide43.xml"/><Relationship Id="rId80" Type="http://schemas.openxmlformats.org/officeDocument/2006/relationships/slide" Target="slides/slide51.xml"/><Relationship Id="rId85" Type="http://schemas.openxmlformats.org/officeDocument/2006/relationships/slide" Target="slides/slide56.xml"/><Relationship Id="rId93" Type="http://schemas.openxmlformats.org/officeDocument/2006/relationships/slide" Target="slides/slide64.xml"/><Relationship Id="rId98" Type="http://schemas.openxmlformats.org/officeDocument/2006/relationships/slide" Target="slides/slide69.xml"/><Relationship Id="rId121" Type="http://schemas.openxmlformats.org/officeDocument/2006/relationships/slide" Target="slides/slide92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4.xml"/><Relationship Id="rId38" Type="http://schemas.openxmlformats.org/officeDocument/2006/relationships/slide" Target="slides/slide9.xml"/><Relationship Id="rId46" Type="http://schemas.openxmlformats.org/officeDocument/2006/relationships/slide" Target="slides/slide17.xml"/><Relationship Id="rId59" Type="http://schemas.openxmlformats.org/officeDocument/2006/relationships/slide" Target="slides/slide30.xml"/><Relationship Id="rId67" Type="http://schemas.openxmlformats.org/officeDocument/2006/relationships/slide" Target="slides/slide38.xml"/><Relationship Id="rId103" Type="http://schemas.openxmlformats.org/officeDocument/2006/relationships/slide" Target="slides/slide74.xml"/><Relationship Id="rId108" Type="http://schemas.openxmlformats.org/officeDocument/2006/relationships/slide" Target="slides/slide79.xml"/><Relationship Id="rId116" Type="http://schemas.openxmlformats.org/officeDocument/2006/relationships/slide" Target="slides/slide87.xml"/><Relationship Id="rId124" Type="http://schemas.openxmlformats.org/officeDocument/2006/relationships/slide" Target="slides/slide95.xml"/><Relationship Id="rId129" Type="http://schemas.openxmlformats.org/officeDocument/2006/relationships/slide" Target="slides/slide100.xml"/><Relationship Id="rId137" Type="http://schemas.openxmlformats.org/officeDocument/2006/relationships/viewProps" Target="viewProps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2.xml"/><Relationship Id="rId54" Type="http://schemas.openxmlformats.org/officeDocument/2006/relationships/slide" Target="slides/slide25.xml"/><Relationship Id="rId62" Type="http://schemas.openxmlformats.org/officeDocument/2006/relationships/slide" Target="slides/slide33.xml"/><Relationship Id="rId70" Type="http://schemas.openxmlformats.org/officeDocument/2006/relationships/slide" Target="slides/slide41.xml"/><Relationship Id="rId75" Type="http://schemas.openxmlformats.org/officeDocument/2006/relationships/slide" Target="slides/slide46.xml"/><Relationship Id="rId83" Type="http://schemas.openxmlformats.org/officeDocument/2006/relationships/slide" Target="slides/slide54.xml"/><Relationship Id="rId88" Type="http://schemas.openxmlformats.org/officeDocument/2006/relationships/slide" Target="slides/slide59.xml"/><Relationship Id="rId91" Type="http://schemas.openxmlformats.org/officeDocument/2006/relationships/slide" Target="slides/slide62.xml"/><Relationship Id="rId96" Type="http://schemas.openxmlformats.org/officeDocument/2006/relationships/slide" Target="slides/slide67.xml"/><Relationship Id="rId111" Type="http://schemas.openxmlformats.org/officeDocument/2006/relationships/slide" Target="slides/slide82.xml"/><Relationship Id="rId132" Type="http://schemas.openxmlformats.org/officeDocument/2006/relationships/slide" Target="slides/slide10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7.xml"/><Relationship Id="rId49" Type="http://schemas.openxmlformats.org/officeDocument/2006/relationships/slide" Target="slides/slide20.xml"/><Relationship Id="rId57" Type="http://schemas.openxmlformats.org/officeDocument/2006/relationships/slide" Target="slides/slide28.xml"/><Relationship Id="rId106" Type="http://schemas.openxmlformats.org/officeDocument/2006/relationships/slide" Target="slides/slide77.xml"/><Relationship Id="rId114" Type="http://schemas.openxmlformats.org/officeDocument/2006/relationships/slide" Target="slides/slide85.xml"/><Relationship Id="rId119" Type="http://schemas.openxmlformats.org/officeDocument/2006/relationships/slide" Target="slides/slide90.xml"/><Relationship Id="rId127" Type="http://schemas.openxmlformats.org/officeDocument/2006/relationships/slide" Target="slides/slide98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.xml"/><Relationship Id="rId44" Type="http://schemas.openxmlformats.org/officeDocument/2006/relationships/slide" Target="slides/slide15.xml"/><Relationship Id="rId52" Type="http://schemas.openxmlformats.org/officeDocument/2006/relationships/slide" Target="slides/slide23.xml"/><Relationship Id="rId60" Type="http://schemas.openxmlformats.org/officeDocument/2006/relationships/slide" Target="slides/slide31.xml"/><Relationship Id="rId65" Type="http://schemas.openxmlformats.org/officeDocument/2006/relationships/slide" Target="slides/slide36.xml"/><Relationship Id="rId73" Type="http://schemas.openxmlformats.org/officeDocument/2006/relationships/slide" Target="slides/slide44.xml"/><Relationship Id="rId78" Type="http://schemas.openxmlformats.org/officeDocument/2006/relationships/slide" Target="slides/slide49.xml"/><Relationship Id="rId81" Type="http://schemas.openxmlformats.org/officeDocument/2006/relationships/slide" Target="slides/slide52.xml"/><Relationship Id="rId86" Type="http://schemas.openxmlformats.org/officeDocument/2006/relationships/slide" Target="slides/slide57.xml"/><Relationship Id="rId94" Type="http://schemas.openxmlformats.org/officeDocument/2006/relationships/slide" Target="slides/slide65.xml"/><Relationship Id="rId99" Type="http://schemas.openxmlformats.org/officeDocument/2006/relationships/slide" Target="slides/slide70.xml"/><Relationship Id="rId101" Type="http://schemas.openxmlformats.org/officeDocument/2006/relationships/slide" Target="slides/slide72.xml"/><Relationship Id="rId122" Type="http://schemas.openxmlformats.org/officeDocument/2006/relationships/slide" Target="slides/slide93.xml"/><Relationship Id="rId130" Type="http://schemas.openxmlformats.org/officeDocument/2006/relationships/slide" Target="slides/slide101.xml"/><Relationship Id="rId135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0.xml"/><Relationship Id="rId109" Type="http://schemas.openxmlformats.org/officeDocument/2006/relationships/slide" Target="slides/slide80.xml"/><Relationship Id="rId34" Type="http://schemas.openxmlformats.org/officeDocument/2006/relationships/slide" Target="slides/slide5.xml"/><Relationship Id="rId50" Type="http://schemas.openxmlformats.org/officeDocument/2006/relationships/slide" Target="slides/slide21.xml"/><Relationship Id="rId55" Type="http://schemas.openxmlformats.org/officeDocument/2006/relationships/slide" Target="slides/slide26.xml"/><Relationship Id="rId76" Type="http://schemas.openxmlformats.org/officeDocument/2006/relationships/slide" Target="slides/slide47.xml"/><Relationship Id="rId97" Type="http://schemas.openxmlformats.org/officeDocument/2006/relationships/slide" Target="slides/slide68.xml"/><Relationship Id="rId104" Type="http://schemas.openxmlformats.org/officeDocument/2006/relationships/slide" Target="slides/slide75.xml"/><Relationship Id="rId120" Type="http://schemas.openxmlformats.org/officeDocument/2006/relationships/slide" Target="slides/slide91.xml"/><Relationship Id="rId125" Type="http://schemas.openxmlformats.org/officeDocument/2006/relationships/slide" Target="slides/slide96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2.xml"/><Relationship Id="rId92" Type="http://schemas.openxmlformats.org/officeDocument/2006/relationships/slide" Target="slides/slide63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" Target="slides/slide11.xml"/><Relationship Id="rId45" Type="http://schemas.openxmlformats.org/officeDocument/2006/relationships/slide" Target="slides/slide16.xml"/><Relationship Id="rId66" Type="http://schemas.openxmlformats.org/officeDocument/2006/relationships/slide" Target="slides/slide37.xml"/><Relationship Id="rId87" Type="http://schemas.openxmlformats.org/officeDocument/2006/relationships/slide" Target="slides/slide58.xml"/><Relationship Id="rId110" Type="http://schemas.openxmlformats.org/officeDocument/2006/relationships/slide" Target="slides/slide81.xml"/><Relationship Id="rId115" Type="http://schemas.openxmlformats.org/officeDocument/2006/relationships/slide" Target="slides/slide86.xml"/><Relationship Id="rId131" Type="http://schemas.openxmlformats.org/officeDocument/2006/relationships/slide" Target="slides/slide102.xml"/><Relationship Id="rId136" Type="http://schemas.openxmlformats.org/officeDocument/2006/relationships/presProps" Target="presProps.xml"/><Relationship Id="rId61" Type="http://schemas.openxmlformats.org/officeDocument/2006/relationships/slide" Target="slides/slide32.xml"/><Relationship Id="rId82" Type="http://schemas.openxmlformats.org/officeDocument/2006/relationships/slide" Target="slides/slide53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.xml"/><Relationship Id="rId35" Type="http://schemas.openxmlformats.org/officeDocument/2006/relationships/slide" Target="slides/slide6.xml"/><Relationship Id="rId56" Type="http://schemas.openxmlformats.org/officeDocument/2006/relationships/slide" Target="slides/slide27.xml"/><Relationship Id="rId77" Type="http://schemas.openxmlformats.org/officeDocument/2006/relationships/slide" Target="slides/slide48.xml"/><Relationship Id="rId100" Type="http://schemas.openxmlformats.org/officeDocument/2006/relationships/slide" Target="slides/slide71.xml"/><Relationship Id="rId105" Type="http://schemas.openxmlformats.org/officeDocument/2006/relationships/slide" Target="slides/slide76.xml"/><Relationship Id="rId126" Type="http://schemas.openxmlformats.org/officeDocument/2006/relationships/slide" Target="slides/slide97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1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0B4A73E0-1DA9-4F3D-946B-63E78E79FF80}" type="datetimeFigureOut">
              <a:rPr lang="zh-CN" altLang="en-US"/>
              <a:pPr>
                <a:defRPr/>
              </a:pPr>
              <a:t>2019/5/9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8BC66A1-F948-4B4A-AC57-A136EEB2679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48904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048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algn="l"/>
            <a:fld id="{002D29CE-B46A-4392-9B0A-E439DF5C71D9}" type="slidenum">
              <a:rPr lang="zh-CN" altLang="en-US">
                <a:solidFill>
                  <a:prstClr val="black"/>
                </a:solidFill>
                <a:latin typeface="Calibri" pitchFamily="34" charset="0"/>
              </a:rPr>
              <a:pPr algn="l"/>
              <a:t>2</a:t>
            </a:fld>
            <a:endParaRPr lang="zh-CN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87518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0B49C1C-A498-4B74-B316-54A2C4A2DE83}" type="slidenum">
              <a:rPr lang="zh-CN" altLang="en-US">
                <a:solidFill>
                  <a:srgbClr val="000000"/>
                </a:solidFill>
                <a:latin typeface="Calibri" pitchFamily="34" charset="0"/>
              </a:rPr>
              <a:pPr/>
              <a:t>70</a:t>
            </a:fld>
            <a:endParaRPr lang="zh-CN" altLang="en-US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83529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xmlns="" val="19700449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xmlns="" val="29439293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765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algn="l"/>
            <a:fld id="{0CEAD2A1-DE32-4572-A23A-ED9584183B97}" type="slidenum">
              <a:rPr lang="zh-CN" altLang="en-US" sz="1800">
                <a:solidFill>
                  <a:prstClr val="black"/>
                </a:solidFill>
              </a:rPr>
              <a:pPr algn="l"/>
              <a:t>87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84668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451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83427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BC66A1-F948-4B4A-AC57-A136EEB2679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10487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BC66A1-F948-4B4A-AC57-A136EEB2679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8484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BC66A1-F948-4B4A-AC57-A136EEB26799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70391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BC66A1-F948-4B4A-AC57-A136EEB26799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11707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xmlns="" val="3852961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BC66A1-F948-4B4A-AC57-A136EEB26799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8089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BC66A1-F948-4B4A-AC57-A136EEB26799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16569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34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2B61C82-87BE-4DF3-8047-F964C8B81011}" type="slidenum">
              <a:rPr lang="zh-CN" altLang="en-US">
                <a:solidFill>
                  <a:srgbClr val="000000"/>
                </a:solidFill>
              </a:rPr>
              <a:pPr/>
              <a:t>57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3962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Master" Target="../slideMasters/slideMaster4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3231" y="960830"/>
            <a:ext cx="6063164" cy="1325880"/>
          </a:xfrm>
        </p:spPr>
        <p:txBody>
          <a:bodyPr/>
          <a:lstStyle>
            <a:lvl1pPr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94364" y="2430860"/>
            <a:ext cx="4785293" cy="822960"/>
          </a:xfrm>
        </p:spPr>
        <p:txBody>
          <a:bodyPr/>
          <a:lstStyle>
            <a:lvl1pPr algn="l"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994077356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5"/>
          <p:cNvPicPr>
            <a:picLocks noChangeAspect="1" noChangeArrowheads="1"/>
          </p:cNvPicPr>
          <p:nvPr/>
        </p:nvPicPr>
        <p:blipFill>
          <a:blip r:embed="rId2" cstate="print"/>
          <a:srcRect l="381" t="26878" b="34805"/>
          <a:stretch>
            <a:fillRect/>
          </a:stretch>
        </p:blipFill>
        <p:spPr bwMode="auto">
          <a:xfrm>
            <a:off x="0" y="0"/>
            <a:ext cx="9144000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8000"/>
                </a:schemeClr>
              </a:gs>
              <a:gs pos="100000">
                <a:schemeClr val="bg1">
                  <a:shade val="100000"/>
                  <a:satMod val="115000"/>
                  <a:alpha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buFont typeface="Arial" pitchFamily="34" charset="0"/>
              <a:buNone/>
            </a:pPr>
            <a:endParaRPr lang="en-US" sz="5400" noProof="1">
              <a:solidFill>
                <a:srgbClr val="FFFFFF"/>
              </a:solidFill>
            </a:endParaRPr>
          </a:p>
        </p:txBody>
      </p:sp>
      <p:sp>
        <p:nvSpPr>
          <p:cNvPr id="5" name="任意多边形 6"/>
          <p:cNvSpPr/>
          <p:nvPr/>
        </p:nvSpPr>
        <p:spPr bwMode="auto">
          <a:xfrm>
            <a:off x="4597400" y="1174750"/>
            <a:ext cx="923925" cy="850900"/>
          </a:xfrm>
          <a:custGeom>
            <a:avLst/>
            <a:gdLst>
              <a:gd name="T0" fmla="*/ 652730 w 2764608"/>
              <a:gd name="T1" fmla="*/ 0 h 2548726"/>
              <a:gd name="T2" fmla="*/ 2111878 w 2764608"/>
              <a:gd name="T3" fmla="*/ 0 h 2548726"/>
              <a:gd name="T4" fmla="*/ 2764608 w 2764608"/>
              <a:gd name="T5" fmla="*/ 652730 h 2548726"/>
              <a:gd name="T6" fmla="*/ 2764608 w 2764608"/>
              <a:gd name="T7" fmla="*/ 1434805 h 2548726"/>
              <a:gd name="T8" fmla="*/ 2111878 w 2764608"/>
              <a:gd name="T9" fmla="*/ 2087535 h 2548726"/>
              <a:gd name="T10" fmla="*/ 1915333 w 2764608"/>
              <a:gd name="T11" fmla="*/ 2087535 h 2548726"/>
              <a:gd name="T12" fmla="*/ 2025468 w 2764608"/>
              <a:gd name="T13" fmla="*/ 2548726 h 2548726"/>
              <a:gd name="T14" fmla="*/ 1436563 w 2764608"/>
              <a:gd name="T15" fmla="*/ 2087535 h 2548726"/>
              <a:gd name="T16" fmla="*/ 652730 w 2764608"/>
              <a:gd name="T17" fmla="*/ 2087535 h 2548726"/>
              <a:gd name="T18" fmla="*/ 0 w 2764608"/>
              <a:gd name="T19" fmla="*/ 1434805 h 2548726"/>
              <a:gd name="T20" fmla="*/ 0 w 2764608"/>
              <a:gd name="T21" fmla="*/ 652730 h 2548726"/>
              <a:gd name="T22" fmla="*/ 652730 w 2764608"/>
              <a:gd name="T23" fmla="*/ 0 h 2548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64608" h="2548726">
                <a:moveTo>
                  <a:pt x="652730" y="0"/>
                </a:moveTo>
                <a:lnTo>
                  <a:pt x="2111878" y="0"/>
                </a:lnTo>
                <a:cubicBezTo>
                  <a:pt x="2472371" y="0"/>
                  <a:pt x="2764608" y="292237"/>
                  <a:pt x="2764608" y="652730"/>
                </a:cubicBezTo>
                <a:lnTo>
                  <a:pt x="2764608" y="1434805"/>
                </a:lnTo>
                <a:cubicBezTo>
                  <a:pt x="2764608" y="1795298"/>
                  <a:pt x="2472371" y="2087535"/>
                  <a:pt x="2111878" y="2087535"/>
                </a:cubicBezTo>
                <a:lnTo>
                  <a:pt x="1915333" y="2087535"/>
                </a:lnTo>
                <a:lnTo>
                  <a:pt x="2025468" y="2548726"/>
                </a:lnTo>
                <a:lnTo>
                  <a:pt x="1436563" y="2087535"/>
                </a:lnTo>
                <a:lnTo>
                  <a:pt x="652730" y="2087535"/>
                </a:lnTo>
                <a:cubicBezTo>
                  <a:pt x="292237" y="2087535"/>
                  <a:pt x="0" y="1795298"/>
                  <a:pt x="0" y="1434805"/>
                </a:cubicBezTo>
                <a:lnTo>
                  <a:pt x="0" y="652730"/>
                </a:lnTo>
                <a:cubicBezTo>
                  <a:pt x="0" y="292237"/>
                  <a:pt x="292237" y="0"/>
                  <a:pt x="652730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59999"/>
            </a:schemeClr>
          </a:solidFill>
          <a:ln>
            <a:noFill/>
          </a:ln>
        </p:spPr>
        <p:txBody>
          <a:bodyPr anchor="ctr">
            <a:normAutofit lnSpcReduction="10000"/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 sz="5400" noProof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6" name="任意多边形 4"/>
          <p:cNvSpPr>
            <a:spLocks noChangeArrowheads="1"/>
          </p:cNvSpPr>
          <p:nvPr/>
        </p:nvSpPr>
        <p:spPr bwMode="auto">
          <a:xfrm>
            <a:off x="3019425" y="2106613"/>
            <a:ext cx="2763838" cy="2549525"/>
          </a:xfrm>
          <a:custGeom>
            <a:avLst/>
            <a:gdLst/>
            <a:ahLst/>
            <a:cxnLst>
              <a:cxn ang="0">
                <a:pos x="652730" y="0"/>
              </a:cxn>
              <a:cxn ang="0">
                <a:pos x="2111878" y="0"/>
              </a:cxn>
              <a:cxn ang="0">
                <a:pos x="2764608" y="652730"/>
              </a:cxn>
              <a:cxn ang="0">
                <a:pos x="2764608" y="1434805"/>
              </a:cxn>
              <a:cxn ang="0">
                <a:pos x="2111878" y="2087535"/>
              </a:cxn>
              <a:cxn ang="0">
                <a:pos x="1915333" y="2087535"/>
              </a:cxn>
              <a:cxn ang="0">
                <a:pos x="2025468" y="2548726"/>
              </a:cxn>
              <a:cxn ang="0">
                <a:pos x="1436563" y="2087535"/>
              </a:cxn>
              <a:cxn ang="0">
                <a:pos x="652730" y="2087535"/>
              </a:cxn>
              <a:cxn ang="0">
                <a:pos x="0" y="1434805"/>
              </a:cxn>
              <a:cxn ang="0">
                <a:pos x="0" y="652730"/>
              </a:cxn>
              <a:cxn ang="0">
                <a:pos x="652730" y="0"/>
              </a:cxn>
            </a:cxnLst>
            <a:rect l="0" t="0" r="r" b="b"/>
            <a:pathLst>
              <a:path w="2764608" h="2548726">
                <a:moveTo>
                  <a:pt x="652730" y="0"/>
                </a:moveTo>
                <a:lnTo>
                  <a:pt x="2111878" y="0"/>
                </a:lnTo>
                <a:cubicBezTo>
                  <a:pt x="2472371" y="0"/>
                  <a:pt x="2764608" y="292237"/>
                  <a:pt x="2764608" y="652730"/>
                </a:cubicBezTo>
                <a:lnTo>
                  <a:pt x="2764608" y="1434805"/>
                </a:lnTo>
                <a:cubicBezTo>
                  <a:pt x="2764608" y="1795298"/>
                  <a:pt x="2472371" y="2087535"/>
                  <a:pt x="2111878" y="2087535"/>
                </a:cubicBezTo>
                <a:lnTo>
                  <a:pt x="1915333" y="2087535"/>
                </a:lnTo>
                <a:lnTo>
                  <a:pt x="2025468" y="2548726"/>
                </a:lnTo>
                <a:lnTo>
                  <a:pt x="1436563" y="2087535"/>
                </a:lnTo>
                <a:lnTo>
                  <a:pt x="652730" y="2087535"/>
                </a:lnTo>
                <a:cubicBezTo>
                  <a:pt x="292237" y="2087535"/>
                  <a:pt x="0" y="1795298"/>
                  <a:pt x="0" y="1434805"/>
                </a:cubicBezTo>
                <a:lnTo>
                  <a:pt x="0" y="652730"/>
                </a:lnTo>
                <a:cubicBezTo>
                  <a:pt x="0" y="292237"/>
                  <a:pt x="292237" y="0"/>
                  <a:pt x="652730" y="0"/>
                </a:cubicBezTo>
                <a:close/>
              </a:path>
            </a:pathLst>
          </a:custGeom>
          <a:solidFill>
            <a:schemeClr val="accent1">
              <a:alpha val="7999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5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7" name="任意多边形 5"/>
          <p:cNvSpPr>
            <a:spLocks noChangeArrowheads="1"/>
          </p:cNvSpPr>
          <p:nvPr/>
        </p:nvSpPr>
        <p:spPr bwMode="auto">
          <a:xfrm flipH="1">
            <a:off x="4983163" y="1687513"/>
            <a:ext cx="1220787" cy="1125537"/>
          </a:xfrm>
          <a:custGeom>
            <a:avLst/>
            <a:gdLst/>
            <a:ahLst/>
            <a:cxnLst>
              <a:cxn ang="0">
                <a:pos x="652730" y="0"/>
              </a:cxn>
              <a:cxn ang="0">
                <a:pos x="2111878" y="0"/>
              </a:cxn>
              <a:cxn ang="0">
                <a:pos x="2764608" y="652730"/>
              </a:cxn>
              <a:cxn ang="0">
                <a:pos x="2764608" y="1434805"/>
              </a:cxn>
              <a:cxn ang="0">
                <a:pos x="2111878" y="2087535"/>
              </a:cxn>
              <a:cxn ang="0">
                <a:pos x="1915333" y="2087535"/>
              </a:cxn>
              <a:cxn ang="0">
                <a:pos x="2025468" y="2548726"/>
              </a:cxn>
              <a:cxn ang="0">
                <a:pos x="1436563" y="2087535"/>
              </a:cxn>
              <a:cxn ang="0">
                <a:pos x="652730" y="2087535"/>
              </a:cxn>
              <a:cxn ang="0">
                <a:pos x="0" y="1434805"/>
              </a:cxn>
              <a:cxn ang="0">
                <a:pos x="0" y="652730"/>
              </a:cxn>
              <a:cxn ang="0">
                <a:pos x="652730" y="0"/>
              </a:cxn>
            </a:cxnLst>
            <a:rect l="0" t="0" r="r" b="b"/>
            <a:pathLst>
              <a:path w="2764608" h="2548726">
                <a:moveTo>
                  <a:pt x="652730" y="0"/>
                </a:moveTo>
                <a:lnTo>
                  <a:pt x="2111878" y="0"/>
                </a:lnTo>
                <a:cubicBezTo>
                  <a:pt x="2472371" y="0"/>
                  <a:pt x="2764608" y="292237"/>
                  <a:pt x="2764608" y="652730"/>
                </a:cubicBezTo>
                <a:lnTo>
                  <a:pt x="2764608" y="1434805"/>
                </a:lnTo>
                <a:cubicBezTo>
                  <a:pt x="2764608" y="1795298"/>
                  <a:pt x="2472371" y="2087535"/>
                  <a:pt x="2111878" y="2087535"/>
                </a:cubicBezTo>
                <a:lnTo>
                  <a:pt x="1915333" y="2087535"/>
                </a:lnTo>
                <a:lnTo>
                  <a:pt x="2025468" y="2548726"/>
                </a:lnTo>
                <a:lnTo>
                  <a:pt x="1436563" y="2087535"/>
                </a:lnTo>
                <a:lnTo>
                  <a:pt x="652730" y="2087535"/>
                </a:lnTo>
                <a:cubicBezTo>
                  <a:pt x="292237" y="2087535"/>
                  <a:pt x="0" y="1795298"/>
                  <a:pt x="0" y="1434805"/>
                </a:cubicBezTo>
                <a:lnTo>
                  <a:pt x="0" y="652730"/>
                </a:lnTo>
                <a:cubicBezTo>
                  <a:pt x="0" y="292237"/>
                  <a:pt x="292237" y="0"/>
                  <a:pt x="65273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5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3020400" y="2106000"/>
            <a:ext cx="2764800" cy="2062800"/>
          </a:xfrm>
        </p:spPr>
        <p:txBody>
          <a:bodyPr anchor="ctr" anchorCtr="0"/>
          <a:lstStyle>
            <a:lvl1pPr algn="ctr">
              <a:defRPr sz="320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编辑标题</a:t>
            </a:r>
            <a:endParaRPr lang="en-US" noProof="1"/>
          </a:p>
        </p:txBody>
      </p:sp>
      <p:sp>
        <p:nvSpPr>
          <p:cNvPr id="8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A7693E-648E-4B09-98DA-69B4C59F080E}" type="datetimeFigureOut">
              <a:rPr lang="zh-CN" altLang="en-US">
                <a:solidFill>
                  <a:srgbClr val="3D3F41">
                    <a:tint val="75000"/>
                  </a:srgbClr>
                </a:solidFill>
              </a:rPr>
              <a:pPr/>
              <a:t>2019/5/9</a:t>
            </a:fld>
            <a:endParaRPr lang="zh-CN" altLang="en-US">
              <a:solidFill>
                <a:srgbClr val="3D3F41">
                  <a:tint val="75000"/>
                </a:srgbClr>
              </a:solidFill>
            </a:endParaRPr>
          </a:p>
        </p:txBody>
      </p:sp>
      <p:sp>
        <p:nvSpPr>
          <p:cNvPr id="9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3D3F41">
                  <a:tint val="75000"/>
                </a:srgbClr>
              </a:solidFill>
            </a:endParaRPr>
          </a:p>
        </p:txBody>
      </p:sp>
      <p:sp>
        <p:nvSpPr>
          <p:cNvPr id="10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3E19A9-261E-4F97-9EF9-2E0B54D7ACF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E830CA-069A-4E23-A1D9-E0C0A2B0F4D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6C3FBF-7D71-43D3-B531-E259DB54A28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E43ECA-4D06-4B1B-8340-F0DA60F3795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DE8C02-BBA9-43DE-BE91-D6D4336513F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91A54D-A26D-4CA2-B945-188D6B15192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3A69B1-AD1A-4C7E-8BCA-595D9B46FB6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114948-64F4-4F1E-A15F-70742EEE9E9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354731-ADCA-4E4E-A988-801369FFC4B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8EDD14-AFD0-47FF-BE8B-3012B076B27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7EA82-E3F6-420B-BC12-B3B29639206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A7693E-648E-4B09-98DA-69B4C59F080E}" type="datetimeFigureOut">
              <a:rPr lang="zh-CN" altLang="en-US">
                <a:solidFill>
                  <a:srgbClr val="3D3F41">
                    <a:tint val="75000"/>
                  </a:srgbClr>
                </a:solidFill>
              </a:rPr>
              <a:pPr/>
              <a:t>2019/5/9</a:t>
            </a:fld>
            <a:endParaRPr lang="zh-CN" altLang="en-US">
              <a:solidFill>
                <a:srgbClr val="3D3F41">
                  <a:tint val="75000"/>
                </a:srgbClr>
              </a:solidFill>
            </a:endParaRPr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3D3F41">
                  <a:tint val="75000"/>
                </a:srgbClr>
              </a:solidFill>
            </a:endParaRPr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FC77CB-F165-43C5-9C65-29FFED5DD8D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CD98E-370A-4F02-9390-5C35CF4642C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53EED-668C-4D8B-99BE-B5CF4F13FD9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9B78E0-B017-4BBC-970A-D96DF4129D8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3DDD85-2F78-4A55-8DD4-0D9317C429D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7EED48-E279-4DD9-828C-D0C4B02CD6A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F8D6CD-4F7D-4FB6-AD1B-4F7A900FC50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FC9341-4A65-4D1E-88FF-1B6A3088441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1B5450-BDDB-4597-AD7E-A74C9C7986C8}" type="datetime1">
              <a:rPr lang="zh-CN" altLang="en-US"/>
              <a:pPr/>
              <a:t>2019/5/9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邢老师工作室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76D954-0DF1-4C77-AFFE-146CB5DB75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0D7866-81DF-4F3C-9E07-0204838C4003}" type="datetime1">
              <a:rPr lang="zh-CN" altLang="en-US"/>
              <a:pPr/>
              <a:t>2019/5/9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邢老师工作室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867BA-13F0-4454-8FEA-970E4A8614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37BB71-D10B-4994-A8BC-AA110759295A}" type="datetime1">
              <a:rPr lang="zh-CN" altLang="en-US"/>
              <a:pPr/>
              <a:t>2019/5/9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邢老师工作室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432DC-3628-499E-9935-75CA6093E1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5"/>
          <p:cNvCxnSpPr>
            <a:cxnSpLocks noChangeShapeType="1"/>
          </p:cNvCxnSpPr>
          <p:nvPr>
            <p:custDataLst>
              <p:tags r:id="rId1"/>
            </p:custDataLst>
          </p:nvPr>
        </p:nvCxnSpPr>
        <p:spPr bwMode="auto">
          <a:xfrm>
            <a:off x="1184275" y="4960938"/>
            <a:ext cx="682625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</p:spPr>
      </p:cxnSp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1116000" y="4431600"/>
            <a:ext cx="6922800" cy="475200"/>
          </a:xfrm>
        </p:spPr>
        <p:txBody>
          <a:bodyPr/>
          <a:lstStyle>
            <a:lvl1pPr>
              <a:defRPr sz="2400">
                <a:ln>
                  <a:noFill/>
                </a:ln>
                <a:solidFill>
                  <a:schemeClr val="accent1"/>
                </a:solidFill>
              </a:defRPr>
            </a:lvl1pPr>
          </a:lstStyle>
          <a:p>
            <a:r>
              <a:rPr lang="zh-CN" altLang="en-US" noProof="1" smtClean="0"/>
              <a:t>单击此处编辑标题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pic" idx="1"/>
          </p:nvPr>
        </p:nvSpPr>
        <p:spPr>
          <a:xfrm>
            <a:off x="1116000" y="835200"/>
            <a:ext cx="6922800" cy="3348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 smtClean="0"/>
              <a:t>单击图标添加图片</a:t>
            </a:r>
            <a:endParaRPr lang="en-US" noProof="1"/>
          </a:p>
        </p:txBody>
      </p:sp>
      <p:sp>
        <p:nvSpPr>
          <p:cNvPr id="4" name="KSO_BC2"/>
          <p:cNvSpPr>
            <a:spLocks noGrp="1"/>
          </p:cNvSpPr>
          <p:nvPr>
            <p:ph type="body" sz="half" idx="2" hasCustomPrompt="1"/>
          </p:nvPr>
        </p:nvSpPr>
        <p:spPr>
          <a:xfrm>
            <a:off x="1116000" y="5151600"/>
            <a:ext cx="7711200" cy="932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单击此处编辑文本</a:t>
            </a:r>
          </a:p>
        </p:txBody>
      </p:sp>
      <p:sp>
        <p:nvSpPr>
          <p:cNvPr id="6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A7693E-648E-4B09-98DA-69B4C59F080E}" type="datetimeFigureOut">
              <a:rPr lang="zh-CN" altLang="en-US">
                <a:solidFill>
                  <a:srgbClr val="3D3F41">
                    <a:tint val="75000"/>
                  </a:srgbClr>
                </a:solidFill>
              </a:rPr>
              <a:pPr/>
              <a:t>2019/5/9</a:t>
            </a:fld>
            <a:endParaRPr lang="zh-CN" altLang="en-US">
              <a:solidFill>
                <a:srgbClr val="3D3F41">
                  <a:tint val="75000"/>
                </a:srgbClr>
              </a:solidFill>
            </a:endParaRPr>
          </a:p>
        </p:txBody>
      </p:sp>
      <p:sp>
        <p:nvSpPr>
          <p:cNvPr id="7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3D3F41">
                  <a:tint val="75000"/>
                </a:srgbClr>
              </a:solidFill>
            </a:endParaRPr>
          </a:p>
        </p:txBody>
      </p:sp>
      <p:sp>
        <p:nvSpPr>
          <p:cNvPr id="8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708C60-1EF1-4CAD-86C8-DC0E7E05BBF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8613" y="1941513"/>
            <a:ext cx="402748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08500" y="1941513"/>
            <a:ext cx="40290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AB17BA-BBF6-4369-B805-CD5F2DC8F1E9}" type="datetime1">
              <a:rPr lang="zh-CN" altLang="en-US"/>
              <a:pPr/>
              <a:t>2019/5/9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邢老师工作室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EEE7E-EEEC-44C8-B0FE-EB47D8546C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8CE6D0-BBED-462F-BD95-CAC41D82B299}" type="datetime1">
              <a:rPr lang="zh-CN" altLang="en-US"/>
              <a:pPr/>
              <a:t>2019/5/9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邢老师工作室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0DB719-1B01-4CD7-8647-37DE1141BC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8E42E8-D478-42BB-A737-5103D40C4DD2}" type="datetime1">
              <a:rPr lang="zh-CN" altLang="en-US"/>
              <a:pPr/>
              <a:t>2019/5/9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邢老师工作室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9EF75-9B97-4C8F-A3E9-EE97CFC24E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F2723F-AC5E-4DAC-A74D-9C1CFAFC003C}" type="datetime1">
              <a:rPr lang="zh-CN" altLang="en-US"/>
              <a:pPr/>
              <a:t>2019/5/9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邢老师工作室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77357-E90C-4A15-8C14-B4C5B22AC8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C8164B-4D23-403F-8245-9001EE5F87D3}" type="datetime1">
              <a:rPr lang="zh-CN" altLang="en-US"/>
              <a:pPr/>
              <a:t>2019/5/9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邢老师工作室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1ECE4-B04E-43B0-A09E-EEAB097664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4D066A-8BC9-4034-B8FF-0F7DF37E6D5C}" type="datetime1">
              <a:rPr lang="zh-CN" altLang="en-US"/>
              <a:pPr/>
              <a:t>2019/5/9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邢老师工作室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26063-337F-4FF7-B4FB-A346E2C0EC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8A1439-4F13-4740-A939-0B7493A5FA1D}" type="datetime1">
              <a:rPr lang="zh-CN" altLang="en-US"/>
              <a:pPr/>
              <a:t>2019/5/9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邢老师工作室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00241B-6D02-4E2E-8D1D-A9D1846551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96088" y="722313"/>
            <a:ext cx="215900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17500" y="722313"/>
            <a:ext cx="6326188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4FEDEA-9801-4B80-9E6E-473F94E5FF57}" type="datetime1">
              <a:rPr lang="zh-CN" altLang="en-US"/>
              <a:pPr/>
              <a:t>2019/5/9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邢老师工作室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DDFCC6-BA9C-43CE-AE3D-A15D5303BF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6145"/>
          <p:cNvSpPr>
            <a:spLocks noGrp="1"/>
          </p:cNvSpPr>
          <p:nvPr>
            <p:ph type="ctrTitle" hasCustomPrompt="1"/>
          </p:nvPr>
        </p:nvSpPr>
        <p:spPr>
          <a:xfrm>
            <a:off x="152400" y="2895600"/>
            <a:ext cx="8839200" cy="13033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 algn="ctr">
              <a:defRPr/>
            </a:lvl1pPr>
          </a:lstStyle>
          <a:p>
            <a:pPr lvl="0"/>
            <a:r>
              <a:rPr lang="zh-CN" altLang="en-US" noProof="1"/>
              <a:t>单击此处编辑标题样式</a:t>
            </a:r>
          </a:p>
        </p:txBody>
      </p:sp>
      <p:sp>
        <p:nvSpPr>
          <p:cNvPr id="6147" name="副标题 6146"/>
          <p:cNvSpPr>
            <a:spLocks noGrp="1"/>
          </p:cNvSpPr>
          <p:nvPr>
            <p:ph type="subTitle" idx="1" hasCustomPrompt="1"/>
          </p:nvPr>
        </p:nvSpPr>
        <p:spPr>
          <a:xfrm>
            <a:off x="152400" y="4191000"/>
            <a:ext cx="8839200" cy="914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 b="1"/>
            </a:lvl1pPr>
            <a:lvl2pPr marL="457200" lvl="1" indent="0" algn="ctr">
              <a:buNone/>
              <a:defRPr b="1"/>
            </a:lvl2pPr>
            <a:lvl3pPr marL="914400" lvl="2" indent="0" algn="ctr">
              <a:buNone/>
              <a:defRPr b="1"/>
            </a:lvl3pPr>
            <a:lvl4pPr marL="1371600" lvl="3" indent="0" algn="ctr">
              <a:buNone/>
              <a:defRPr b="1"/>
            </a:lvl4pPr>
            <a:lvl5pPr marL="1828800" lvl="4" indent="0" algn="ctr">
              <a:buNone/>
              <a:defRPr b="1"/>
            </a:lvl5pPr>
          </a:lstStyle>
          <a:p>
            <a:pPr lvl="0"/>
            <a:r>
              <a:rPr lang="zh-CN" altLang="en-US" noProof="1"/>
              <a:t>单击此处编辑副标题样式</a:t>
            </a:r>
          </a:p>
        </p:txBody>
      </p:sp>
      <p:sp>
        <p:nvSpPr>
          <p:cNvPr id="4" name="日期占位符 6147"/>
          <p:cNvSpPr>
            <a:spLocks noGrp="1"/>
          </p:cNvSpPr>
          <p:nvPr>
            <p:ph type="dt" sz="quarter" idx="10"/>
          </p:nvPr>
        </p:nvSpPr>
        <p:spPr/>
        <p:txBody>
          <a:bodyPr anchor="t"/>
          <a:lstStyle>
            <a:lvl1pPr>
              <a:defRPr sz="1400" dirty="0">
                <a:ea typeface="宋体" panose="02010600030101010101" pitchFamily="2" charset="-122"/>
              </a:defRPr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6148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 algn="ctr">
              <a:defRPr sz="1400" dirty="0">
                <a:ea typeface="宋体" panose="02010600030101010101" pitchFamily="2" charset="-122"/>
              </a:defRPr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61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375A97-D6D5-4457-94EC-04A6F215A71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hf sldNum="0" hdr="0" ftr="0" dt="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512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512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12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6CAC8B-7A06-4FA5-A01A-ED682B19D45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>
            <a:lvl1pPr>
              <a:defRPr>
                <a:ln>
                  <a:noFill/>
                </a:ln>
                <a:solidFill>
                  <a:schemeClr val="accent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A7693E-648E-4B09-98DA-69B4C59F080E}" type="datetimeFigureOut">
              <a:rPr lang="zh-CN" altLang="en-US">
                <a:solidFill>
                  <a:srgbClr val="3D3F41">
                    <a:tint val="75000"/>
                  </a:srgbClr>
                </a:solidFill>
              </a:rPr>
              <a:pPr/>
              <a:t>2019/5/9</a:t>
            </a:fld>
            <a:endParaRPr lang="zh-CN" altLang="en-US">
              <a:solidFill>
                <a:srgbClr val="3D3F41">
                  <a:tint val="75000"/>
                </a:srgbClr>
              </a:solidFill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3D3F41">
                  <a:tint val="75000"/>
                </a:srgbClr>
              </a:solidFill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FB508F-3B3B-4E80-BD48-249EBE9B03B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512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512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12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0CD868-9EA6-47D7-B7C7-820EF042B4B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28600" y="1676400"/>
            <a:ext cx="4256532" cy="50292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8868" y="1676400"/>
            <a:ext cx="4256532" cy="50292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512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12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512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2F055A-B574-4144-B6C8-40C91BA4D93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512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512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512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157047-2C18-42DD-BF84-08D8D3D94F7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512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512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512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8A2850-2E63-458B-9E95-5FEA5427FC6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512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512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512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013872-D0D6-4287-9CD9-B29F41B094A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512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12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512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BAB5B2-31EC-4FCE-B202-9C7C6AAD773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512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12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512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04CEEF-A068-4F67-A254-3AA9E5B79F2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512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512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12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0F66AE-B0B9-45EA-8B8E-C49E656DC5E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43700" y="152400"/>
            <a:ext cx="2171700" cy="65532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89204" cy="65532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512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512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12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AF54A1-7C36-4EBB-9652-1EAC85F2AA2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3FDDD-8F58-4459-A4F1-58F9A96236A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628650" y="571502"/>
            <a:ext cx="78867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13D0CE79-49FB-443D-BEF8-6B709DE8FD0C}" type="datetimeFigureOut">
              <a:rPr lang="zh-CN" altLang="en-US">
                <a:solidFill>
                  <a:srgbClr val="3D3F41">
                    <a:tint val="75000"/>
                  </a:srgbClr>
                </a:solidFill>
              </a:rPr>
              <a:pPr/>
              <a:t>2019/5/9</a:t>
            </a:fld>
            <a:endParaRPr lang="zh-CN" altLang="en-US">
              <a:solidFill>
                <a:srgbClr val="3D3F41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3D3F41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>
          <a:xfrm>
            <a:off x="64579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9783BC5F-0F6A-472A-B421-F4363992399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940A2C-1025-47A9-AF8D-FE432F72FFC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6B777A-4EAB-4E1C-B6D9-49E7DB0A259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CB7AC-4249-4B00-B2CA-59CAF5974CF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CEE872-BBF8-43BC-A7B9-2361A5BFDA0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3E439E-D617-4BEE-81FA-DB4DA427E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62B7F-A958-420F-9FB5-256070DCFDF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92A4B-D24F-4696-855A-3612E2DD1D0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AC3293-B5FE-4F76-A3C8-1986D4012DB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69AE88-69F6-4A01-AAA5-F1607A48FBB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60D812-C163-4FD8-BF1D-AAA99D4D32F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29697"/>
          <p:cNvSpPr>
            <a:spLocks noGrp="1" noChangeAspect="1"/>
          </p:cNvSpPr>
          <p:nvPr>
            <p:ph type="ctrTitle"/>
          </p:nvPr>
        </p:nvSpPr>
        <p:spPr>
          <a:xfrm>
            <a:off x="230188" y="1827213"/>
            <a:ext cx="8763000" cy="11430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/>
          <a:lstStyle>
            <a:lvl1pPr lvl="0" algn="r">
              <a:defRPr sz="5400" b="0">
                <a:solidFill>
                  <a:srgbClr val="FFFFFF"/>
                </a:solidFill>
                <a:ea typeface="黑体" panose="0201060003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29699" name="副标题 29698"/>
          <p:cNvSpPr>
            <a:spLocks noGrp="1" noChangeAspect="1"/>
          </p:cNvSpPr>
          <p:nvPr>
            <p:ph type="subTitle" idx="1"/>
          </p:nvPr>
        </p:nvSpPr>
        <p:spPr>
          <a:xfrm>
            <a:off x="2032000" y="4570413"/>
            <a:ext cx="7112000" cy="17526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/>
          <a:lstStyle>
            <a:lvl1pPr marL="0" lvl="0" indent="0">
              <a:buNone/>
              <a:defRPr sz="4000" b="1">
                <a:solidFill>
                  <a:schemeClr val="tx2"/>
                </a:solidFill>
              </a:defRPr>
            </a:lvl1pPr>
            <a:lvl2pPr marL="457200" lvl="1" indent="0" algn="ctr">
              <a:buNone/>
              <a:defRPr sz="4000" b="1">
                <a:solidFill>
                  <a:schemeClr val="tx2"/>
                </a:solidFill>
              </a:defRPr>
            </a:lvl2pPr>
            <a:lvl3pPr marL="914400" lvl="2" indent="0" algn="ctr">
              <a:buNone/>
              <a:defRPr sz="4000" b="1">
                <a:solidFill>
                  <a:schemeClr val="tx2"/>
                </a:solidFill>
              </a:defRPr>
            </a:lvl3pPr>
            <a:lvl4pPr marL="1371600" lvl="3" indent="0" algn="ctr">
              <a:buNone/>
              <a:defRPr sz="4000" b="1">
                <a:solidFill>
                  <a:schemeClr val="tx2"/>
                </a:solidFill>
              </a:defRPr>
            </a:lvl4pPr>
            <a:lvl5pPr marL="1828800" lvl="4" indent="0" algn="ctr">
              <a:buNone/>
              <a:defRPr sz="40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29699"/>
          <p:cNvSpPr>
            <a:spLocks noGrp="1"/>
          </p:cNvSpPr>
          <p:nvPr>
            <p:ph type="dt" sz="half" idx="10"/>
          </p:nvPr>
        </p:nvSpPr>
        <p:spPr>
          <a:xfrm>
            <a:off x="3359150" y="634365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5" name="页脚占位符 29700"/>
          <p:cNvSpPr>
            <a:spLocks noGrp="1"/>
          </p:cNvSpPr>
          <p:nvPr>
            <p:ph type="ftr" sz="quarter" idx="11"/>
          </p:nvPr>
        </p:nvSpPr>
        <p:spPr>
          <a:xfrm>
            <a:off x="6019800" y="634365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灯片编号占位符 29701"/>
          <p:cNvSpPr>
            <a:spLocks noGrp="1"/>
          </p:cNvSpPr>
          <p:nvPr>
            <p:ph type="sldNum" sz="quarter" idx="12"/>
          </p:nvPr>
        </p:nvSpPr>
        <p:spPr>
          <a:xfrm>
            <a:off x="125413" y="6361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2C38AB6-2569-4F90-9FD6-F5B57EE10D9D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E1B10-8902-4AAB-97D3-2C112D07413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B3228-EAB6-4173-83C0-371A954E285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69F9C-54EE-4933-B510-BB81EF505F0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7F7CF-DBA1-4F0A-9D3F-50AD0313696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ADD722-6C31-43B6-AC43-14C49F58417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134B4A-740B-427A-B3BD-DE64D91DF74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157A79-1179-4105-B87A-43CAC495E90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48ACDB-5D80-44C9-A8C9-C42657C5226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5919A3-74A4-4899-A32D-4578F831404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925230-0A34-42A9-BBFA-099452F1629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202E15-4409-4489-A719-02B147D2AD9C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52B117-0B2F-49F5-96E2-EA16D47E5E2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007247-F9D4-45FC-9781-C4E40531B3E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1F7B10-0B34-45D6-AE56-12DCE0900AD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3C41C6-927E-42E8-9FB2-BA4366FCAD8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75443B1-9068-462E-8B7F-62BFFB50D60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E03E24B-D031-4480-94F5-93C5C0F8248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5FBCDB-5D3B-4439-BB62-7D8240D6D0C2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6BA023-8EA8-472C-AB79-AC68B24214F5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82F088-9139-4DB7-A3C5-F981701FA292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31556C-B3C1-4AC4-BA2D-5A964EE05956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B49F0-520E-4C2C-8191-E57EF58D46D7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804E99-4880-4562-A4C4-09824283DE54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095E89-E1AE-410A-B3C0-44E153C17E30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16DD32-F304-46DE-B4D5-443BC131A205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98911C-5D0B-47DD-9DE9-CC480E359286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61741F-3A4C-4E3A-A697-40D95C951D54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07DD6F-5025-40AE-8042-7ABFFBCCB9D6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F501D6-B840-4B76-AE7A-E36BEC9B5E55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0C287C-D8F3-49BE-B45C-0A5437C34C81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5FBCDB-5D3B-4439-BB62-7D8240D6D0C2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6BA023-8EA8-472C-AB79-AC68B24214F5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8613" y="1941513"/>
            <a:ext cx="4022391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15184" y="1941513"/>
            <a:ext cx="4022391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D83130-1455-4D08-9E9F-6C906F7EF009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82F088-9139-4DB7-A3C5-F981701FA292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31556C-B3C1-4AC4-BA2D-5A964EE05956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804E99-4880-4562-A4C4-09824283DE54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095E89-E1AE-410A-B3C0-44E153C17E30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16DD32-F304-46DE-B4D5-443BC131A205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98911C-5D0B-47DD-9DE9-CC480E359286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61741F-3A4C-4E3A-A697-40D95C951D54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07DD6F-5025-40AE-8042-7ABFFBCCB9D6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F501D6-B840-4B76-AE7A-E36BEC9B5E55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0C287C-D8F3-49BE-B45C-0A5437C34C81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8102F7-D50C-4CC7-9BA7-1C3D7C6E0108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5FBCDB-5D3B-4439-BB62-7D8240D6D0C2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6BA023-8EA8-472C-AB79-AC68B24214F5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82F088-9139-4DB7-A3C5-F981701FA292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31556C-B3C1-4AC4-BA2D-5A964EE05956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804E99-4880-4562-A4C4-09824283DE54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095E89-E1AE-410A-B3C0-44E153C17E30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16DD32-F304-46DE-B4D5-443BC131A205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98911C-5D0B-47DD-9DE9-CC480E359286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61741F-3A4C-4E3A-A697-40D95C951D54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07DD6F-5025-40AE-8042-7ABFFBCCB9D6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64846928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9947A-4854-4A31-9E4D-C5297032B2C6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F501D6-B840-4B76-AE7A-E36BEC9B5E55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0C287C-D8F3-49BE-B45C-0A5437C34C81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24C63E-37B3-4CEB-9643-C9992392A26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C08BE1-399B-44DC-A592-9EE6CF57EB9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9937D-9609-4AF4-A69A-2E626AC51B0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7AFABD-FFA9-498A-ACB2-0C55AD3D0B8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F3879C-0432-481C-97F4-674E5A9E372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A8E170-AE23-4433-93D8-5D85A6FE925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F9776C-8066-48FC-9CCB-40BD1B2285B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0F5D78-8ED7-4623-A10B-20BF22DA5D1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86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>
                <a:solidFill>
                  <a:srgbClr val="FFFFCC"/>
                </a:solidFill>
              </a:rPr>
              <a:pPr/>
              <a:t>2019/5/9</a:t>
            </a:fld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3" name="页脚占位符 286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4" name="灯片编号占位符 286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68E534-40F9-40C3-88C7-7A00AD27E2BC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851B7D-89DA-466E-A5CE-82C0D5282F5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B76AC-AAF7-4909-9F70-E840CD8501C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F1178D-3752-4D58-88CE-5C54EB1FFC9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E2B88D4-7B97-4C11-81F0-A97E367095C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BF460A1-C9BB-455E-8209-7FFE197FD15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2895600"/>
            <a:ext cx="8839200" cy="1303338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单击此处编辑标题样式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" y="4191000"/>
            <a:ext cx="8839200" cy="914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1"/>
            </a:lvl1pPr>
          </a:lstStyle>
          <a:p>
            <a:r>
              <a:rPr lang="zh-CN" altLang="en-US"/>
              <a:t>单击此处编辑副标题样式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57605AB-07A2-490E-966D-6C22B8B513E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8FD299-8F14-4DD4-84B6-8A962DB65F0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EB0FCC-C9BD-4813-BA74-87942CD9A18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28600" y="1676400"/>
            <a:ext cx="42672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2672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FE3BB4-9238-4373-A640-40DF7EC711B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748F43-6004-4790-872D-C1A753F2622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A7F478-284F-4B4B-8C48-D96A91868828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BB6C7-E2AE-4193-AD6E-793CEF45F85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DF35F4-EFCB-4909-828B-4E736D1332E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AFC4D-3FD3-48DA-93A3-FC9DB6E45A3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65E067-0401-4F59-A886-102F64B1130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A74BCB-B6CB-4EBD-AF18-829E23B9A00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43700" y="152400"/>
            <a:ext cx="2171700" cy="6553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62700" cy="6553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C372DC-1467-4557-8D0C-8463F79ECE1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0"/>
            <a:chExt cx="5675" cy="663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83" y="68"/>
              <a:ext cx="448" cy="299"/>
              <a:chOff x="0" y="0"/>
              <a:chExt cx="624" cy="432"/>
            </a:xfrm>
          </p:grpSpPr>
          <p:sp>
            <p:nvSpPr>
              <p:cNvPr id="4100" name="Rectangle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/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  <a:ea typeface="宋体"/>
                </a:endParaRPr>
              </a:p>
            </p:txBody>
          </p:sp>
          <p:sp>
            <p:nvSpPr>
              <p:cNvPr id="4101" name="Rectangle 5"/>
              <p:cNvSpPr>
                <a:spLocks noChangeArrowheads="1"/>
              </p:cNvSpPr>
              <p:nvPr/>
            </p:nvSpPr>
            <p:spPr bwMode="auto">
              <a:xfrm>
                <a:off x="336" y="0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/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  <a:ea typeface="宋体"/>
                </a:endParaRPr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261" y="334"/>
              <a:ext cx="465" cy="299"/>
              <a:chOff x="0" y="0"/>
              <a:chExt cx="672" cy="432"/>
            </a:xfrm>
          </p:grpSpPr>
          <p:sp>
            <p:nvSpPr>
              <p:cNvPr id="4103" name="Rectangle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/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  <a:ea typeface="宋体"/>
                </a:endParaRPr>
              </a:p>
            </p:txBody>
          </p:sp>
          <p:sp>
            <p:nvSpPr>
              <p:cNvPr id="4104" name="Rectangle 8"/>
              <p:cNvSpPr>
                <a:spLocks noChangeArrowheads="1"/>
              </p:cNvSpPr>
              <p:nvPr/>
            </p:nvSpPr>
            <p:spPr bwMode="auto">
              <a:xfrm>
                <a:off x="336" y="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/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  <a:ea typeface="宋体"/>
                </a:endParaRPr>
              </a:p>
            </p:txBody>
          </p:sp>
        </p:grpSp>
        <p:sp>
          <p:nvSpPr>
            <p:cNvPr id="4105" name="Rectangle 9"/>
            <p:cNvSpPr>
              <a:spLocks noChangeArrowheads="1"/>
            </p:cNvSpPr>
            <p:nvPr/>
          </p:nvSpPr>
          <p:spPr bwMode="auto">
            <a:xfrm>
              <a:off x="0" y="288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zh-CN" altLang="en-US" smtClean="0">
                <a:solidFill>
                  <a:srgbClr val="000000"/>
                </a:solidFill>
                <a:latin typeface="Times New Roman" pitchFamily="18" charset="0"/>
                <a:ea typeface="宋体"/>
              </a:endParaRPr>
            </a:p>
          </p:txBody>
        </p:sp>
        <p:sp>
          <p:nvSpPr>
            <p:cNvPr id="4106" name="Rectangle 10"/>
            <p:cNvSpPr>
              <a:spLocks noChangeArrowheads="1"/>
            </p:cNvSpPr>
            <p:nvPr/>
          </p:nvSpPr>
          <p:spPr bwMode="auto">
            <a:xfrm>
              <a:off x="400" y="0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zh-CN" altLang="en-US" smtClean="0">
                <a:solidFill>
                  <a:srgbClr val="000000"/>
                </a:solidFill>
                <a:latin typeface="Times New Roman" pitchFamily="18" charset="0"/>
                <a:ea typeface="宋体"/>
              </a:endParaRPr>
            </a:p>
          </p:txBody>
        </p:sp>
        <p:sp>
          <p:nvSpPr>
            <p:cNvPr id="4107" name="Rectangle 11"/>
            <p:cNvSpPr>
              <a:spLocks noChangeArrowheads="1"/>
            </p:cNvSpPr>
            <p:nvPr/>
          </p:nvSpPr>
          <p:spPr bwMode="auto">
            <a:xfrm flipV="1">
              <a:off x="199" y="518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zh-CN" altLang="en-US" smtClean="0">
                <a:solidFill>
                  <a:srgbClr val="000000"/>
                </a:solidFill>
                <a:latin typeface="Times New Roman" pitchFamily="18" charset="0"/>
                <a:ea typeface="宋体"/>
              </a:endParaRPr>
            </a:p>
          </p:txBody>
        </p:sp>
      </p:grpSp>
      <p:sp>
        <p:nvSpPr>
          <p:cNvPr id="410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rgbClr val="1C1C1C"/>
              </a:solidFill>
            </a:endParaRPr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rgbClr val="1C1C1C"/>
              </a:solidFill>
            </a:endParaRPr>
          </a:p>
        </p:txBody>
      </p:sp>
      <p:sp>
        <p:nvSpPr>
          <p:cNvPr id="4112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7AC9EBE-430D-4C60-802A-8D21C30DE820}" type="slidenum">
              <a:rPr lang="zh-CN" altLang="en-US">
                <a:solidFill>
                  <a:srgbClr val="1C1C1C"/>
                </a:solidFill>
              </a:rPr>
              <a:pPr/>
              <a:t>‹#›</a:t>
            </a:fld>
            <a:endParaRPr lang="en-US">
              <a:solidFill>
                <a:srgbClr val="1C1C1C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7A6D5-9710-4603-BD1D-309432F4A6A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C7709E-9081-4E46-9995-0CF8A44E337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998DA8-51DD-4F78-A7C6-E9305CBDACF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490127-A8CB-428A-A0DD-AB0BD5E9CB58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00034F-CBB5-476F-9895-503D8B62631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C5428D-E158-447D-9780-96137AC720A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CD867E-AF1E-4BBB-8E4A-9FAE0E48B8B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837A58-93CF-4D7C-950B-6AE838B81D1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AAE80E-6B69-451D-ABFE-9FC00E69544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E82D3E-8D65-44E9-8059-17DE9C4BDC3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617538"/>
            <a:ext cx="1951038" cy="5514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00712" cy="5514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42D0AE-8B10-42C7-8796-76D8C03134E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70BFAC-279F-47DE-B0D7-D5AAE0D8C27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46978-18B8-4C9D-8DBB-13ED2E610AF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2C8A94-1F80-40CA-8270-9B2AC1456F0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2700C8-0612-4FA1-AB1F-60D56F4F2F4A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13CB0E-6001-443B-B062-D76199FE92F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96EEA-047F-4A21-98D4-BF8BC65C41B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5BEE1-AA6F-460F-B24B-E2295C0526D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B25C7-143F-4A74-8479-437AF2A40BB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4B097-D6FB-4085-B003-87DC84C2898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52D5D-D68E-4C07-9473-7ADDE21185A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FCF352-7E20-456C-B5CF-D476927DEAD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26EF26-C77A-470C-A812-436BA1E296F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BB397-9BA2-4378-89AD-E415D9CCF0B6}" type="datetimeFigureOut">
              <a:rPr lang="zh-CN" altLang="en-US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2019/5/9</a:t>
            </a:fld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79B817-8605-42C3-B8A7-8F461067ECD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68EA-A28B-48CB-85C1-4BFC7F4FFDDF}" type="datetimeFigureOut">
              <a:rPr lang="zh-CN" altLang="en-US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2019/5/9</a:t>
            </a:fld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701BE8-BE78-483D-A681-44C80484975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95691" y="722313"/>
            <a:ext cx="2159397" cy="53340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17500" y="722313"/>
            <a:ext cx="6353009" cy="53340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377B31-E330-439A-A719-CA489E1100B9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712423"/>
            <a:ext cx="78867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52634"/>
            <a:ext cx="7886700" cy="150018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D1A6C-EDE6-437D-A34C-2B4DE3E51D41}" type="datetimeFigureOut">
              <a:rPr lang="zh-CN" altLang="en-US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2019/5/9</a:t>
            </a:fld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D4E93-F85B-4663-96E7-3B76FD506ED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981C1-44D9-4F47-86B8-16062C72BD36}" type="datetimeFigureOut">
              <a:rPr lang="zh-CN" altLang="en-US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2019/5/9</a:t>
            </a:fld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ED551E-E9A1-4542-BF88-0158884CDCC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597A7-1112-4E73-96B7-10D037CF25ED}" type="datetimeFigureOut">
              <a:rPr lang="zh-CN" altLang="en-US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2019/5/9</a:t>
            </a:fld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A7E268-DFD8-46B8-BECD-A7E9BC830B8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5891F-96AD-49C0-AC31-6C839211CCA6}" type="datetimeFigureOut">
              <a:rPr lang="zh-CN" altLang="en-US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2019/5/9</a:t>
            </a:fld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7F142B-988B-49FA-87AE-9D2A0DC2295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CCE75-3DB6-4C1B-8550-A577F7308033}" type="datetimeFigureOut">
              <a:rPr lang="zh-CN" altLang="en-US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2019/5/9</a:t>
            </a:fld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667687-76F2-4087-BC16-D17960FFC91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0502A-D671-4638-AB5D-9DC1D4C4E017}" type="datetimeFigureOut">
              <a:rPr lang="zh-CN" altLang="en-US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2019/5/9</a:t>
            </a:fld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A16508-6217-4140-9DFE-7BF0844A917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304F6-ADB6-4422-BCF8-F30B60A8C7AD}" type="datetimeFigureOut">
              <a:rPr lang="zh-CN" altLang="en-US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2019/5/9</a:t>
            </a:fld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CB7E78-1023-43A2-9C3D-7A8E92233FE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BD073-70FD-4B60-8423-C17C4E198A9F}" type="datetimeFigureOut">
              <a:rPr lang="zh-CN" altLang="en-US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2019/5/9</a:t>
            </a:fld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FADB7E-AD40-4D9C-A7C5-10E1A440E46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2"/>
            <a:ext cx="5800725" cy="58118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74CAD-DC04-40AD-92B7-565594CBE2D9}" type="datetimeFigureOut">
              <a:rPr lang="zh-CN" altLang="en-US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2019/5/9</a:t>
            </a:fld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EE2254-8C42-43AB-B6D6-A3D6615A4BE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4AF30E-B017-4D18-9E9D-DECD40E99CA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4" descr="#wm#_41_01_*Z"/>
          <p:cNvSpPr>
            <a:spLocks noChangeShapeType="1"/>
          </p:cNvSpPr>
          <p:nvPr/>
        </p:nvSpPr>
        <p:spPr bwMode="auto">
          <a:xfrm>
            <a:off x="3060700" y="4090988"/>
            <a:ext cx="3024188" cy="0"/>
          </a:xfrm>
          <a:prstGeom prst="line">
            <a:avLst/>
          </a:prstGeom>
          <a:noFill/>
          <a:ln w="19050" cap="flat" cmpd="sng">
            <a:solidFill>
              <a:srgbClr val="96D0B8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25000" lnSpcReduction="20000"/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 b="1" noProof="1">
              <a:solidFill>
                <a:srgbClr val="000000"/>
              </a:solidFill>
              <a:latin typeface="Arial" pitchFamily="34" charset="0"/>
              <a:ea typeface="黑体" pitchFamily="49" charset="-122"/>
            </a:endParaRPr>
          </a:p>
        </p:txBody>
      </p:sp>
      <p:sp>
        <p:nvSpPr>
          <p:cNvPr id="5" name="Line 5" descr="#wm#_41_01_*Z"/>
          <p:cNvSpPr>
            <a:spLocks noChangeShapeType="1"/>
          </p:cNvSpPr>
          <p:nvPr/>
        </p:nvSpPr>
        <p:spPr bwMode="auto">
          <a:xfrm>
            <a:off x="3060700" y="4486275"/>
            <a:ext cx="3024188" cy="1588"/>
          </a:xfrm>
          <a:prstGeom prst="line">
            <a:avLst/>
          </a:prstGeom>
          <a:noFill/>
          <a:ln w="19050" cap="flat" cmpd="sng">
            <a:solidFill>
              <a:srgbClr val="96D0B8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25000" lnSpcReduction="20000"/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 b="1" noProof="1">
              <a:solidFill>
                <a:srgbClr val="000000"/>
              </a:solidFill>
              <a:latin typeface="Arial" pitchFamily="34" charset="0"/>
              <a:ea typeface="黑体" pitchFamily="49" charset="-122"/>
            </a:endParaRPr>
          </a:p>
        </p:txBody>
      </p:sp>
      <p:sp>
        <p:nvSpPr>
          <p:cNvPr id="6" name="Line 6" descr="#wm#_41_01_*Z"/>
          <p:cNvSpPr>
            <a:spLocks noChangeShapeType="1"/>
          </p:cNvSpPr>
          <p:nvPr/>
        </p:nvSpPr>
        <p:spPr bwMode="auto">
          <a:xfrm>
            <a:off x="3060700" y="2303463"/>
            <a:ext cx="3024188" cy="1587"/>
          </a:xfrm>
          <a:prstGeom prst="line">
            <a:avLst/>
          </a:prstGeom>
          <a:noFill/>
          <a:ln w="19050">
            <a:solidFill>
              <a:srgbClr val="96D0B8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765600" y="2332038"/>
            <a:ext cx="1612800" cy="1736725"/>
          </a:xfrm>
        </p:spPr>
        <p:txBody>
          <a:bodyPr>
            <a:normAutofit/>
          </a:bodyPr>
          <a:lstStyle>
            <a:lvl1pPr>
              <a:defRPr sz="5400">
                <a:sym typeface="Arial" pitchFamily="34" charset="0"/>
              </a:defRPr>
            </a:lvl1pPr>
          </a:lstStyle>
          <a:p>
            <a:pPr lvl="0"/>
            <a:r>
              <a:rPr lang="zh-CN" altLang="zh-CN" noProof="0" dirty="0" smtClean="0">
                <a:sym typeface="Arial" pitchFamily="34" charset="0"/>
              </a:rPr>
              <a:t>编辑标题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60000" y="4089400"/>
            <a:ext cx="3024000" cy="396875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2000">
                <a:solidFill>
                  <a:srgbClr val="96D0B8"/>
                </a:solidFill>
                <a:sym typeface="Arial" pitchFamily="34" charset="0"/>
              </a:defRPr>
            </a:lvl1pPr>
          </a:lstStyle>
          <a:p>
            <a:pPr lvl="0"/>
            <a:r>
              <a:rPr lang="zh-CN" altLang="en-US" noProof="0" dirty="0" smtClean="0">
                <a:sym typeface="Arial" pitchFamily="34" charset="0"/>
              </a:rPr>
              <a:t>添加副标题</a:t>
            </a:r>
            <a:endParaRPr lang="zh-CN" altLang="zh-CN" noProof="0" dirty="0" smtClean="0">
              <a:sym typeface="Arial" pitchFamily="34" charset="0"/>
            </a:endParaRPr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AC5EE3-CD17-4807-8283-21E5276B8A0B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  <a:pPr/>
              <a:t>2019/5/9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8B6285-3A6E-48E6-A50C-FDB87F00B62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B1C739-0E07-47C6-BA25-BBBB9863F1A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50E322-8837-4FE1-9242-CAD4B0B3426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584F0-6B80-47C5-AF48-F6E1463EAC9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98B246-F317-4A68-B614-95F3F6213FF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FF008B-83BD-4C20-816C-1EEF77BE921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24A1A-2E4E-4080-90A3-1FC4324A47A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A7C9E0-0B74-4A9D-B116-CB327223DD3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3E08F-1A97-4C8D-94A0-F5FD4E8143D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98C8F-03DA-45B5-B84F-73BE22B4398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B80EB-4F34-497D-949B-074A56458C4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769113" y="484394"/>
            <a:ext cx="4150800" cy="518400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zh-CN" altLang="en-US" noProof="1" smtClean="0"/>
              <a:t>单击此处编辑标题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69113" y="1026042"/>
            <a:ext cx="4150800" cy="5180400"/>
          </a:xfrm>
        </p:spPr>
        <p:txBody>
          <a:bodyPr/>
          <a:lstStyle>
            <a:lvl1pPr marL="0" indent="0">
              <a:buFont typeface="Arial" pitchFamily="34" charset="0"/>
              <a:buNone/>
              <a:defRPr sz="2400"/>
            </a:lvl1pPr>
            <a:lvl2pPr marL="457200" indent="0">
              <a:buFont typeface="Arial" pitchFamily="34" charset="0"/>
              <a:buNone/>
              <a:defRPr sz="2000"/>
            </a:lvl2pPr>
            <a:lvl3pPr marL="914400" indent="0">
              <a:buFont typeface="Arial" pitchFamily="34" charset="0"/>
              <a:buNone/>
              <a:defRPr sz="1800"/>
            </a:lvl3pPr>
            <a:lvl4pPr marL="1371600" indent="0">
              <a:buFont typeface="Arial" pitchFamily="34" charset="0"/>
              <a:buNone/>
              <a:defRPr sz="1800"/>
            </a:lvl4pPr>
            <a:lvl5pPr marL="1828800" indent="0">
              <a:buFont typeface="Arial" pitchFamily="34" charset="0"/>
              <a:buNone/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AC5EE3-CD17-4807-8283-21E5276B8A0B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  <a:pPr/>
              <a:t>2019/5/9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597A3F-DFD4-4E9A-867A-C634E53C2C7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4CBD9-E98A-4421-8D2B-BA51BFF5530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1C19B0-4B94-476E-BA1C-83CA455534D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5F10FD-967C-4A71-9D04-6B3E65E2F7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52F6A-257C-4365-A1AA-152EAD7567E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FA3C86-65C2-40D6-A376-701AE99485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91A1D-C0EA-4EF3-AC8A-54F1EED7B79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5F5386-C972-4E36-AB7A-69C3D0DE3D4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6E6A7-D0AB-483D-8490-C3BD0D24D94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219BF-8355-4D30-8530-25E87391B81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5D324-F50F-403B-A22F-4A53AA9434F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 descr="#wm#_41_07_*Z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1790700" y="3000375"/>
            <a:ext cx="1193800" cy="857250"/>
            <a:chOff x="0" y="0"/>
            <a:chExt cx="1880" cy="1352"/>
          </a:xfrm>
        </p:grpSpPr>
        <p:sp>
          <p:nvSpPr>
            <p:cNvPr id="4" name="AutoShape 4" descr="#wm#_41_07_*Z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rot="900000">
              <a:off x="172" y="0"/>
              <a:ext cx="1709" cy="1353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1" hangingPunct="1">
                <a:buFont typeface="Arial" pitchFamily="34" charset="0"/>
                <a:buNone/>
              </a:pPr>
              <a:endParaRPr lang="zh-CN" altLang="zh-CN" b="1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</a:endParaRPr>
            </a:p>
          </p:txBody>
        </p:sp>
        <p:sp>
          <p:nvSpPr>
            <p:cNvPr id="5" name="AutoShape 5" descr="#wm#_41_07_*Z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 rot="-1800000">
              <a:off x="0" y="0"/>
              <a:ext cx="1709" cy="1353"/>
            </a:xfrm>
            <a:prstGeom prst="triangle">
              <a:avLst>
                <a:gd name="adj" fmla="val 50000"/>
              </a:avLst>
            </a:prstGeom>
            <a:solidFill>
              <a:srgbClr val="96D0B8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2000" b="1" smtClean="0">
                <a:solidFill>
                  <a:srgbClr val="FFFFFF"/>
                </a:solidFill>
                <a:latin typeface="Arial" pitchFamily="34" charset="0"/>
                <a:ea typeface="黑体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76156" y="2786537"/>
            <a:ext cx="5334431" cy="1419703"/>
          </a:xfrm>
        </p:spPr>
        <p:txBody>
          <a:bodyPr/>
          <a:lstStyle>
            <a:lvl1pPr algn="l"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AC5EE3-CD17-4807-8283-21E5276B8A0B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  <a:pPr/>
              <a:t>2019/5/9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B35094-22B3-4FCA-8FDF-61BA8302FD6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44953-71BF-4477-BFEC-1EF8A17B110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B9D187-26E5-4F57-B554-63065A49087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7A973-9D8C-4171-9BA9-E4A42FC60A9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CD28F-131C-4512-98C7-A17D471A8C1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425088-8606-4823-90E5-A2FFDFD26AB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A91996-9871-48B1-927A-0026961AE9A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BAE3A6-5432-42B5-A9B9-7FAA5537C8B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910AF-2737-421B-A594-AA4AED46CD7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389576-87C1-4727-A7FA-78E9217883C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9A5854-4C11-4EC7-B7D7-5E3383359D8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2135457"/>
            <a:ext cx="3867150" cy="381929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135457"/>
            <a:ext cx="3867150" cy="381929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AC5EE3-CD17-4807-8283-21E5276B8A0B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  <a:pPr/>
              <a:t>2019/5/9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7B98C9-72D4-47FD-8602-40A6B2D3462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FEC68-CB42-4E6B-9A6E-C86D181F4DD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CFD8AD-C626-404B-9092-8F599007147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036874-9D9F-4838-8B8B-FB17C8D7A36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7C8341-0A5E-4C10-8EB6-FEBB259AB6B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C464DD-5037-4704-A41C-9E09FDB29F5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AB7307-8566-4175-B777-895B41E604A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40CAD-D025-48FB-B1D0-C32F31EEDB0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403350" y="3717925"/>
            <a:ext cx="6400800" cy="695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2051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 sz="1200"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2052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 algn="ctr">
              <a:defRPr sz="1200"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20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762B42-449C-4AD6-BB1B-8B8D8B7C965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F7625A-410C-4A68-9B6E-0C572989BE4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9BD38C-2582-42C0-8323-F0DB8C58078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fld id="{362DA32A-3993-4FDD-BFF9-8380BF64B729}" type="datetimeFigureOut">
              <a:rPr lang="zh-CN" altLang="en-US" smtClean="0"/>
              <a:pPr/>
              <a:t>2019/5/9</a:t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fld id="{628E1F06-570A-4AE7-A13F-15FDBF493A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772488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1025910"/>
            <a:ext cx="7886700" cy="102161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2038000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861912"/>
            <a:ext cx="3868737" cy="30593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2038000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861912"/>
            <a:ext cx="3887788" cy="30593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AC5EE3-CD17-4807-8283-21E5276B8A0B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  <a:pPr/>
              <a:t>2019/5/9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853FF1-94B1-420B-9887-F9C54A1BACB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6725" y="1773238"/>
            <a:ext cx="4032504" cy="4319587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3821" y="1773238"/>
            <a:ext cx="4032504" cy="4319587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B3433C-EBA2-417D-9D50-708A30EDE22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A3FF99-E6D9-4D2F-A0F0-103BFCBAD26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922968-023F-4210-B578-C9B1916F13C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EF2C1D-DECF-4353-813E-48B0949C0DA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251859-B5EF-4103-B895-F7B0C150644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2FFA3A-735C-4E94-816C-6D1011D1B56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0D000F-7087-43B2-A86B-39124314407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0116" y="765175"/>
            <a:ext cx="2057797" cy="532765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6725" y="765175"/>
            <a:ext cx="6054098" cy="532765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0E140F-F9E3-4128-A45E-E066C4064A4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F4845B-1D5D-49EC-B8F7-13E2E2A919B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450CF-A344-4FFE-A98E-358D2D04F3D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4" descr="#wm#_41_01_*Z"/>
          <p:cNvSpPr>
            <a:spLocks noChangeShapeType="1"/>
          </p:cNvSpPr>
          <p:nvPr/>
        </p:nvSpPr>
        <p:spPr bwMode="auto">
          <a:xfrm>
            <a:off x="3060700" y="4090988"/>
            <a:ext cx="3024188" cy="0"/>
          </a:xfrm>
          <a:prstGeom prst="line">
            <a:avLst/>
          </a:prstGeom>
          <a:noFill/>
          <a:ln w="19050" cap="flat" cmpd="sng">
            <a:solidFill>
              <a:srgbClr val="96D0B8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25000" lnSpcReduction="20000"/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 b="1" noProof="1">
              <a:solidFill>
                <a:srgbClr val="000000"/>
              </a:solidFill>
              <a:latin typeface="Arial" pitchFamily="34" charset="0"/>
              <a:ea typeface="黑体" pitchFamily="49" charset="-122"/>
            </a:endParaRPr>
          </a:p>
        </p:txBody>
      </p:sp>
      <p:sp>
        <p:nvSpPr>
          <p:cNvPr id="6" name="Line 5" descr="#wm#_41_01_*Z"/>
          <p:cNvSpPr>
            <a:spLocks noChangeShapeType="1"/>
          </p:cNvSpPr>
          <p:nvPr/>
        </p:nvSpPr>
        <p:spPr bwMode="auto">
          <a:xfrm>
            <a:off x="3060700" y="4486275"/>
            <a:ext cx="3024188" cy="1588"/>
          </a:xfrm>
          <a:prstGeom prst="line">
            <a:avLst/>
          </a:prstGeom>
          <a:noFill/>
          <a:ln w="19050" cap="flat" cmpd="sng">
            <a:solidFill>
              <a:srgbClr val="96D0B8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25000" lnSpcReduction="20000"/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 b="1" noProof="1">
              <a:solidFill>
                <a:srgbClr val="000000"/>
              </a:solidFill>
              <a:latin typeface="Arial" pitchFamily="34" charset="0"/>
              <a:ea typeface="黑体" pitchFamily="49" charset="-122"/>
            </a:endParaRPr>
          </a:p>
        </p:txBody>
      </p:sp>
      <p:sp>
        <p:nvSpPr>
          <p:cNvPr id="7" name="Line 6" descr="#wm#_41_01_*Z"/>
          <p:cNvSpPr>
            <a:spLocks noChangeShapeType="1"/>
          </p:cNvSpPr>
          <p:nvPr/>
        </p:nvSpPr>
        <p:spPr bwMode="auto">
          <a:xfrm>
            <a:off x="3060700" y="2303463"/>
            <a:ext cx="3024188" cy="1587"/>
          </a:xfrm>
          <a:prstGeom prst="line">
            <a:avLst/>
          </a:prstGeom>
          <a:noFill/>
          <a:ln w="19050">
            <a:solidFill>
              <a:srgbClr val="96D0B8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060000" y="2332038"/>
            <a:ext cx="3024000" cy="1736725"/>
          </a:xfrm>
        </p:spPr>
        <p:txBody>
          <a:bodyPr>
            <a:normAutofit/>
          </a:bodyPr>
          <a:lstStyle>
            <a:lvl1pPr>
              <a:defRPr sz="5400">
                <a:sym typeface="Arial" pitchFamily="34" charset="0"/>
              </a:defRPr>
            </a:lvl1pPr>
          </a:lstStyle>
          <a:p>
            <a:pPr lvl="0"/>
            <a:r>
              <a:rPr lang="zh-CN" altLang="zh-CN" noProof="0" dirty="0" smtClean="0">
                <a:sym typeface="Arial" pitchFamily="34" charset="0"/>
              </a:rPr>
              <a:t>编辑标题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60000" y="4089400"/>
            <a:ext cx="3024000" cy="396875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2000">
                <a:solidFill>
                  <a:srgbClr val="96D0B8"/>
                </a:solidFill>
                <a:sym typeface="Arial" pitchFamily="34" charset="0"/>
              </a:defRPr>
            </a:lvl1pPr>
          </a:lstStyle>
          <a:p>
            <a:pPr lvl="0"/>
            <a:r>
              <a:rPr lang="zh-CN" altLang="en-US" noProof="0" dirty="0" smtClean="0">
                <a:sym typeface="Arial" pitchFamily="34" charset="0"/>
              </a:rPr>
              <a:t>添加副标题</a:t>
            </a:r>
            <a:endParaRPr lang="zh-CN" altLang="zh-CN" noProof="0" dirty="0" smtClean="0">
              <a:sym typeface="Arial" pitchFamily="34" charset="0"/>
            </a:endParaRPr>
          </a:p>
        </p:txBody>
      </p:sp>
      <p:sp>
        <p:nvSpPr>
          <p:cNvPr id="8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AC5EE3-CD17-4807-8283-21E5276B8A0B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  <a:pPr/>
              <a:t>2019/5/9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3289B2-137D-48B9-B4FE-E70EAE74206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F7DDC0-039C-4264-B94D-BF7C3747279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8D1C4-391C-4943-8C4C-82678208157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BF64D-FA1F-4DC6-AF93-23405F4FA15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0F376-4670-4DF4-B28B-A4810DF5EC5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1AB25-DC2C-4BDC-97B2-7089C2A7660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2E1089-0197-482A-89E8-CCD318DC87F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F1BA15-1117-499C-BE1A-565FA9E535A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10CEC-7C27-495C-8D56-C9F77941255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0A0026-D5FC-483B-A63A-AE45F94CFAE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FBE780-7984-43F9-9ED7-701EA5BABDA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AC5EE3-CD17-4807-8283-21E5276B8A0B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  <a:pPr/>
              <a:t>2019/5/9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67C79-DABD-4597-BC6C-BE8846AEA5E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D311C5-6291-42CA-A625-28078E909E4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C4A91-DCB7-4D75-9531-F7BA757BCC3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F39516-D2C3-41A7-89D0-09FDC20C526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C806A2-3591-4CC6-A539-33517DA73F6C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F1508F-084B-4BB6-8D1A-C482CDCC5B03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8613" y="1941513"/>
            <a:ext cx="4022391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15184" y="1941513"/>
            <a:ext cx="4022391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618C-988B-4AF1-A7C8-8B8276DA626A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4F40B1-79BA-4148-B14A-4DD9645AD4EC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3E6E9D-5C71-4EA7-B161-9F7E50EDE9B1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86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>
                <a:solidFill>
                  <a:srgbClr val="FFFFCC"/>
                </a:solidFill>
              </a:rPr>
              <a:pPr/>
              <a:t>2019/5/9</a:t>
            </a:fld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3" name="页脚占位符 286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4" name="灯片编号占位符 286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4E1F07-0643-4815-94BF-DBDDC5AA4928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1DEB33-C967-4EA5-8A3B-4CCF9DB17FDA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  <a:solidFill>
            <a:schemeClr val="bg2"/>
          </a:solidFill>
        </p:spPr>
        <p:txBody>
          <a:bodyPr anchor="t">
            <a:no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单击此处编辑标题</a:t>
            </a:r>
            <a:endParaRPr lang="zh-CN" altLang="en-US" noProof="1"/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4014391" y="733425"/>
            <a:ext cx="44784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AC5EE3-CD17-4807-8283-21E5276B8A0B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  <a:pPr/>
              <a:t>2019/5/9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81A610-92E7-4577-804E-F8CAC61E642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C90F0D-5BAB-4002-B8C7-A28D2E144911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0049-972B-4079-BFE8-ADF845FC8C4F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95691" y="722313"/>
            <a:ext cx="2159397" cy="53340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17500" y="722313"/>
            <a:ext cx="6353009" cy="53340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8DAD7-6AFF-4EDD-AFFD-9BC7F386C817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41248"/>
            <a:ext cx="1371600" cy="5284914"/>
          </a:xfrm>
        </p:spPr>
        <p:txBody>
          <a:bodyPr vert="eaVert">
            <a:normAutofit/>
          </a:bodyPr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41248"/>
            <a:ext cx="6019800" cy="528491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AC5EE3-CD17-4807-8283-21E5276B8A0B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  <a:pPr/>
              <a:t>2019/5/9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5FC81C-B74A-4351-8D46-2D6BA7D6FB1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1092529"/>
            <a:ext cx="7887600" cy="490450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AC5EE3-CD17-4807-8283-21E5276B8A0B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  <a:pPr/>
              <a:t>2019/5/9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E64D22-49C8-4961-99A2-D30C5BCAEDD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Clr>
                <a:srgbClr val="000000"/>
              </a:buClr>
              <a:defRPr dirty="0"/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Clr>
                <a:srgbClr val="000000"/>
              </a:buClr>
              <a:defRPr dirty="0"/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0B7664-E9E3-4530-A4D2-868086E403A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Clr>
                <a:srgbClr val="000000"/>
              </a:buClr>
              <a:defRPr dirty="0"/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Clr>
                <a:srgbClr val="000000"/>
              </a:buClr>
              <a:defRPr dirty="0"/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69C22C-C2AF-44BC-9C49-9247169508E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202E15-4409-4489-A719-02B147D2AD9C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B49F0-520E-4C2C-8191-E57EF58D46D7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B1C739-0E07-47C6-BA25-BBBB9863F1A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8613" y="1941513"/>
            <a:ext cx="4022391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15184" y="1941513"/>
            <a:ext cx="4022391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D83130-1455-4D08-9E9F-6C906F7EF009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8102F7-D50C-4CC7-9BA7-1C3D7C6E0108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9947A-4854-4A31-9E4D-C5297032B2C6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86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>
                <a:solidFill>
                  <a:srgbClr val="FFFFCC"/>
                </a:solidFill>
              </a:rPr>
              <a:pPr/>
              <a:t>2019/5/9</a:t>
            </a:fld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3" name="页脚占位符 286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4" name="灯片编号占位符 286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68E534-40F9-40C3-88C7-7A00AD27E2BC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A7F478-284F-4B4B-8C48-D96A91868828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490127-A8CB-428A-A0DD-AB0BD5E9CB58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2700C8-0612-4FA1-AB1F-60D56F4F2F4A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95691" y="722313"/>
            <a:ext cx="2159397" cy="53340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17500" y="722313"/>
            <a:ext cx="6353009" cy="53340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377B31-E330-439A-A719-CA489E1100B9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EB31A3-1E25-4176-AF39-233D871920C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F337BA-2A1D-41FB-B82B-D50D95E04CC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 noChangeArrowheads="1"/>
          </p:cNvPicPr>
          <p:nvPr/>
        </p:nvPicPr>
        <p:blipFill>
          <a:blip r:embed="rId2" cstate="print"/>
          <a:srcRect l="381" t="18097" r="2" b="1714"/>
          <a:stretch>
            <a:fillRect/>
          </a:stretch>
        </p:blipFill>
        <p:spPr bwMode="auto">
          <a:xfrm>
            <a:off x="0" y="0"/>
            <a:ext cx="9144000" cy="559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0" y="1454150"/>
            <a:ext cx="9144000" cy="54038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buFont typeface="Arial" pitchFamily="34" charset="0"/>
              <a:buNone/>
            </a:pPr>
            <a:endParaRPr lang="zh-CN" altLang="en-US" sz="1350" noProof="1">
              <a:solidFill>
                <a:srgbClr val="FFFFFF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" y="4545322"/>
            <a:ext cx="6871063" cy="1"/>
          </a:xfrm>
          <a:prstGeom prst="line">
            <a:avLst/>
          </a:prstGeom>
          <a:ln w="28575">
            <a:gradFill flip="none" rotWithShape="1">
              <a:gsLst>
                <a:gs pos="0">
                  <a:schemeClr val="bg1"/>
                </a:gs>
                <a:gs pos="79000">
                  <a:schemeClr val="accent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KSO_CT1"/>
          <p:cNvSpPr>
            <a:spLocks noGrp="1"/>
          </p:cNvSpPr>
          <p:nvPr>
            <p:ph type="ctrTitle" hasCustomPrompt="1"/>
          </p:nvPr>
        </p:nvSpPr>
        <p:spPr>
          <a:xfrm>
            <a:off x="330677" y="3326119"/>
            <a:ext cx="6366210" cy="1184366"/>
          </a:xfrm>
        </p:spPr>
        <p:txBody>
          <a:bodyPr lIns="0" tIns="0" rIns="0" bIns="0"/>
          <a:lstStyle>
            <a:lvl1pPr algn="l">
              <a:lnSpc>
                <a:spcPct val="80000"/>
              </a:lnSpc>
              <a:defRPr sz="4050" spc="-45" baseline="0">
                <a:ln w="28575">
                  <a:noFill/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noProof="1" smtClean="0"/>
              <a:t>单击此处添加标题</a:t>
            </a:r>
            <a:endParaRPr lang="en-US" noProof="1"/>
          </a:p>
        </p:txBody>
      </p:sp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330677" y="4623700"/>
            <a:ext cx="6366210" cy="375024"/>
          </a:xfrm>
          <a:prstGeom prst="rect">
            <a:avLst/>
          </a:prstGeom>
          <a:noFill/>
          <a:effectLst/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36AD86-D026-4B74-8427-1F62E541335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5861B0-8548-4C60-B97B-9ECEAF90707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277E76-F651-432E-B52A-DF3D71E9409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339349-00EE-4C19-A5D3-6677D317845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BD4007-B675-41DB-921A-9745A0EB996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C5B331-FE08-44D3-B0FB-0C9841E7C71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E7B64A-5303-4528-9488-86BA06D0C3D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DF786A-DD13-40CE-87F2-8DBFF1D206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9DB238-F2DA-475B-841A-B6C8D873166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5142731-A80E-47DC-89E9-DBDF2B34D91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505099" y="307826"/>
            <a:ext cx="8142512" cy="645657"/>
          </a:xfrm>
        </p:spPr>
        <p:txBody>
          <a:bodyPr/>
          <a:lstStyle>
            <a:lvl1pPr>
              <a:defRPr>
                <a:ln>
                  <a:noFill/>
                </a:ln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zh-CN" altLang="en-US" noProof="1" smtClean="0"/>
              <a:t>编辑标题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00400" y="1133118"/>
            <a:ext cx="8143200" cy="5043600"/>
          </a:xfrm>
        </p:spPr>
        <p:txBody>
          <a:bodyPr/>
          <a:lstStyle>
            <a:lvl1pPr>
              <a:buSzPct val="60000"/>
              <a:defRPr sz="2400">
                <a:solidFill>
                  <a:schemeClr val="accent1"/>
                </a:solidFill>
              </a:defRPr>
            </a:lvl1pPr>
            <a:lvl2pPr marL="575945" indent="-342265">
              <a:spcAft>
                <a:spcPts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 marL="1028700" indent="-34290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3pPr>
            <a:lvl4pPr marL="1371600" indent="-34290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4pPr>
            <a:lvl5pPr marL="1714500" indent="-34290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A7693E-648E-4B09-98DA-69B4C59F080E}" type="datetimeFigureOut">
              <a:rPr lang="zh-CN" altLang="en-US">
                <a:solidFill>
                  <a:srgbClr val="3D3F41">
                    <a:tint val="75000"/>
                  </a:srgbClr>
                </a:solidFill>
              </a:rPr>
              <a:pPr/>
              <a:t>2019/5/9</a:t>
            </a:fld>
            <a:endParaRPr lang="zh-CN" altLang="en-US">
              <a:solidFill>
                <a:srgbClr val="3D3F41">
                  <a:tint val="75000"/>
                </a:srgbClr>
              </a:solidFill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3D3F41">
                  <a:tint val="75000"/>
                </a:srgbClr>
              </a:solidFill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7E96EA-2063-490C-B3B6-3EA890E68A2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4B762FC-8DE3-404F-8591-60B93CAC86A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2895600"/>
            <a:ext cx="8839200" cy="1303338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单击此处编辑标题样式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" y="4191000"/>
            <a:ext cx="8839200" cy="914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1"/>
            </a:lvl1pPr>
          </a:lstStyle>
          <a:p>
            <a:r>
              <a:rPr lang="zh-CN" altLang="en-US"/>
              <a:t>单击此处编辑副标题样式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645AF89-FD20-494A-861A-3E9E5171F44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084A17-4E8F-441A-B5AC-0FFF8A1B1DF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0D26F8-9B87-4EE9-AF2D-6BEC77BF08A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28600" y="1676400"/>
            <a:ext cx="42672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2672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02D62C-09AC-4639-983F-3ABE8090A5F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F3B6FB-1DE3-4EA9-97C9-E68F030835B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F09CAD-7C5F-4556-9973-C922BD1C496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21AA3-6333-440B-9E62-DC49616B2E1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A5E950-F4E6-43DF-AF67-3F9735AF8BE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0EC496-7914-4236-94FE-81846A367FB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520874" y="3176588"/>
            <a:ext cx="5985916" cy="0"/>
          </a:xfrm>
          <a:prstGeom prst="line">
            <a:avLst/>
          </a:prstGeom>
          <a:ln w="28575"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  <a:gs pos="78000">
                  <a:srgbClr val="F49D3D"/>
                </a:gs>
                <a:gs pos="32000">
                  <a:schemeClr val="accent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1520874" y="2412277"/>
            <a:ext cx="5834062" cy="935596"/>
          </a:xfrm>
        </p:spPr>
        <p:txBody>
          <a:bodyPr/>
          <a:lstStyle>
            <a:lvl1pPr algn="ctr">
              <a:defRPr sz="3300">
                <a:ln>
                  <a:noFill/>
                </a:ln>
                <a:solidFill>
                  <a:schemeClr val="accent1"/>
                </a:solidFill>
              </a:defRPr>
            </a:lvl1pPr>
          </a:lstStyle>
          <a:p>
            <a:r>
              <a:rPr lang="zh-CN" altLang="en-US" noProof="1" smtClean="0"/>
              <a:t>编辑标题</a:t>
            </a:r>
            <a:endParaRPr lang="en-US" noProof="1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1520873" y="3409700"/>
            <a:ext cx="5847795" cy="491747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60000"/>
                    <a:lumOff val="40000"/>
                  </a:schemeClr>
                </a:solidFill>
                <a:latin typeface="Baskerville Old Face" pitchFamily="18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单击此处编辑文本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A7693E-648E-4B09-98DA-69B4C59F080E}" type="datetimeFigureOut">
              <a:rPr lang="zh-CN" altLang="en-US">
                <a:solidFill>
                  <a:srgbClr val="3D3F41">
                    <a:tint val="75000"/>
                  </a:srgbClr>
                </a:solidFill>
              </a:rPr>
              <a:pPr/>
              <a:t>2019/5/9</a:t>
            </a:fld>
            <a:endParaRPr lang="zh-CN" altLang="en-US">
              <a:solidFill>
                <a:srgbClr val="3D3F41">
                  <a:tint val="75000"/>
                </a:srgbClr>
              </a:solidFill>
            </a:endParaRPr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3D3F41">
                  <a:tint val="75000"/>
                </a:srgbClr>
              </a:solidFill>
            </a:endParaRPr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19188C-83D5-4D91-B195-2168A5A3DDF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7F0A0-B082-47D0-BD79-8F74EABFC0F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43700" y="152400"/>
            <a:ext cx="2171700" cy="6553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62700" cy="6553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7C2C31-8705-4AB2-A369-EC28489E622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29697"/>
          <p:cNvSpPr>
            <a:spLocks noGrp="1" noChangeAspect="1"/>
          </p:cNvSpPr>
          <p:nvPr>
            <p:ph type="ctrTitle"/>
          </p:nvPr>
        </p:nvSpPr>
        <p:spPr>
          <a:xfrm>
            <a:off x="230188" y="1827213"/>
            <a:ext cx="8763000" cy="11430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/>
          <a:lstStyle>
            <a:lvl1pPr lvl="0" algn="r">
              <a:defRPr sz="5400" b="0">
                <a:solidFill>
                  <a:srgbClr val="FFFFFF"/>
                </a:solidFill>
                <a:ea typeface="黑体" panose="0201060003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29699" name="副标题 29698"/>
          <p:cNvSpPr>
            <a:spLocks noGrp="1" noChangeAspect="1"/>
          </p:cNvSpPr>
          <p:nvPr>
            <p:ph type="subTitle" idx="1"/>
          </p:nvPr>
        </p:nvSpPr>
        <p:spPr>
          <a:xfrm>
            <a:off x="2032000" y="4570413"/>
            <a:ext cx="7112000" cy="17526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/>
          <a:lstStyle>
            <a:lvl1pPr marL="0" lvl="0" indent="0">
              <a:buNone/>
              <a:defRPr sz="4000" b="1">
                <a:solidFill>
                  <a:schemeClr val="tx2"/>
                </a:solidFill>
              </a:defRPr>
            </a:lvl1pPr>
            <a:lvl2pPr marL="457200" lvl="1" indent="0" algn="ctr">
              <a:buNone/>
              <a:defRPr sz="4000" b="1">
                <a:solidFill>
                  <a:schemeClr val="tx2"/>
                </a:solidFill>
              </a:defRPr>
            </a:lvl2pPr>
            <a:lvl3pPr marL="914400" lvl="2" indent="0" algn="ctr">
              <a:buNone/>
              <a:defRPr sz="4000" b="1">
                <a:solidFill>
                  <a:schemeClr val="tx2"/>
                </a:solidFill>
              </a:defRPr>
            </a:lvl3pPr>
            <a:lvl4pPr marL="1371600" lvl="3" indent="0" algn="ctr">
              <a:buNone/>
              <a:defRPr sz="4000" b="1">
                <a:solidFill>
                  <a:schemeClr val="tx2"/>
                </a:solidFill>
              </a:defRPr>
            </a:lvl4pPr>
            <a:lvl5pPr marL="1828800" lvl="4" indent="0" algn="ctr">
              <a:buNone/>
              <a:defRPr sz="40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29699"/>
          <p:cNvSpPr>
            <a:spLocks noGrp="1"/>
          </p:cNvSpPr>
          <p:nvPr>
            <p:ph type="dt" sz="half" idx="10"/>
          </p:nvPr>
        </p:nvSpPr>
        <p:spPr>
          <a:xfrm>
            <a:off x="3359150" y="634365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5" name="页脚占位符 29700"/>
          <p:cNvSpPr>
            <a:spLocks noGrp="1"/>
          </p:cNvSpPr>
          <p:nvPr>
            <p:ph type="ftr" sz="quarter" idx="11"/>
          </p:nvPr>
        </p:nvSpPr>
        <p:spPr>
          <a:xfrm>
            <a:off x="6019800" y="634365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灯片编号占位符 29701"/>
          <p:cNvSpPr>
            <a:spLocks noGrp="1"/>
          </p:cNvSpPr>
          <p:nvPr>
            <p:ph type="sldNum" sz="quarter" idx="12"/>
          </p:nvPr>
        </p:nvSpPr>
        <p:spPr>
          <a:xfrm>
            <a:off x="125413" y="6361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2C38AB6-2569-4F90-9FD6-F5B57EE10D9D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202E15-4409-4489-A719-02B147D2AD9C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B49F0-520E-4C2C-8191-E57EF58D46D7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8613" y="1941513"/>
            <a:ext cx="4022391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15184" y="1941513"/>
            <a:ext cx="4022391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D83130-1455-4D08-9E9F-6C906F7EF009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8102F7-D50C-4CC7-9BA7-1C3D7C6E0108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9947A-4854-4A31-9E4D-C5297032B2C6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86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>
                <a:solidFill>
                  <a:srgbClr val="FFFFCC"/>
                </a:solidFill>
              </a:rPr>
              <a:pPr/>
              <a:t>2019/5/9</a:t>
            </a:fld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3" name="页脚占位符 286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4" name="灯片编号占位符 286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68E534-40F9-40C3-88C7-7A00AD27E2BC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A7F478-284F-4B4B-8C48-D96A91868828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568800" y="399600"/>
            <a:ext cx="8010000" cy="645657"/>
          </a:xfrm>
        </p:spPr>
        <p:txBody>
          <a:bodyPr/>
          <a:lstStyle>
            <a:lvl1pPr>
              <a:defRPr>
                <a:ln>
                  <a:noFill/>
                </a:ln>
                <a:solidFill>
                  <a:schemeClr val="accent1"/>
                </a:solidFill>
              </a:defRPr>
            </a:lvl1pPr>
          </a:lstStyle>
          <a:p>
            <a:r>
              <a:rPr lang="zh-CN" altLang="en-US" noProof="1" smtClean="0"/>
              <a:t>单击此处编辑标题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568800" y="1202400"/>
            <a:ext cx="7981200" cy="242790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568800" y="3771306"/>
            <a:ext cx="8006400" cy="242790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A7693E-648E-4B09-98DA-69B4C59F080E}" type="datetimeFigureOut">
              <a:rPr lang="zh-CN" altLang="en-US">
                <a:solidFill>
                  <a:srgbClr val="3D3F41">
                    <a:tint val="75000"/>
                  </a:srgbClr>
                </a:solidFill>
              </a:rPr>
              <a:pPr/>
              <a:t>2019/5/9</a:t>
            </a:fld>
            <a:endParaRPr lang="zh-CN" altLang="en-US">
              <a:solidFill>
                <a:srgbClr val="3D3F41">
                  <a:tint val="75000"/>
                </a:srgbClr>
              </a:solidFill>
            </a:endParaRPr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3D3F41">
                  <a:tint val="75000"/>
                </a:srgbClr>
              </a:solidFill>
            </a:endParaRPr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F36FC3-6F8A-4C57-ADF8-E890CE25CD2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490127-A8CB-428A-A0DD-AB0BD5E9CB58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2700C8-0612-4FA1-AB1F-60D56F4F2F4A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95691" y="722313"/>
            <a:ext cx="2159397" cy="53340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17500" y="722313"/>
            <a:ext cx="6353009" cy="53340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FFFF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377B31-E330-439A-A719-CA489E1100B9}" type="slidenum">
              <a:rPr lang="zh-CN" altLang="en-US">
                <a:solidFill>
                  <a:srgbClr val="FFFFCC"/>
                </a:solidFill>
              </a:rPr>
              <a:pPr/>
              <a:t>‹#›</a:t>
            </a:fld>
            <a:endParaRPr lang="zh-CN" altLang="en-US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65540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hangingPunct="1"/>
                <a:endParaRPr kumimoji="1" lang="zh-CN" altLang="en-US" sz="2400" smtClean="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  <p:sp>
            <p:nvSpPr>
              <p:cNvPr id="65541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hangingPunct="1"/>
                <a:endParaRPr kumimoji="1" lang="zh-CN" altLang="en-US" sz="2400" smtClean="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65543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hangingPunct="1"/>
                <a:endParaRPr kumimoji="1" lang="zh-CN" altLang="en-US" sz="2400" smtClean="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  <p:sp>
            <p:nvSpPr>
              <p:cNvPr id="65544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hangingPunct="1"/>
                <a:endParaRPr kumimoji="1" lang="zh-CN" altLang="en-US" sz="2400" smtClean="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</p:grpSp>
        <p:sp>
          <p:nvSpPr>
            <p:cNvPr id="65545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kumimoji="1" lang="zh-CN" altLang="en-US" sz="2400" smtClean="0">
                <a:solidFill>
                  <a:srgbClr val="000000"/>
                </a:solidFill>
                <a:latin typeface="Tahoma" pitchFamily="34" charset="0"/>
              </a:endParaRPr>
            </a:p>
          </p:txBody>
        </p:sp>
        <p:sp>
          <p:nvSpPr>
            <p:cNvPr id="65546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kumimoji="1" lang="zh-CN" altLang="en-US" sz="2400" smtClean="0">
                <a:solidFill>
                  <a:srgbClr val="000000"/>
                </a:solidFill>
                <a:latin typeface="Tahoma" pitchFamily="34" charset="0"/>
              </a:endParaRPr>
            </a:p>
          </p:txBody>
        </p:sp>
        <p:sp>
          <p:nvSpPr>
            <p:cNvPr id="65547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kumimoji="1" lang="zh-CN" altLang="en-US" sz="2400" smtClean="0">
                <a:solidFill>
                  <a:srgbClr val="000000"/>
                </a:solidFill>
                <a:latin typeface="Tahoma" pitchFamily="34" charset="0"/>
              </a:endParaRPr>
            </a:p>
          </p:txBody>
        </p:sp>
      </p:grpSp>
      <p:sp>
        <p:nvSpPr>
          <p:cNvPr id="6554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554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65550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>
              <a:solidFill>
                <a:srgbClr val="1C1C1C"/>
              </a:solidFill>
            </a:endParaRPr>
          </a:p>
        </p:txBody>
      </p:sp>
      <p:sp>
        <p:nvSpPr>
          <p:cNvPr id="65551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>
              <a:solidFill>
                <a:srgbClr val="1C1C1C"/>
              </a:solidFill>
            </a:endParaRPr>
          </a:p>
        </p:txBody>
      </p:sp>
      <p:sp>
        <p:nvSpPr>
          <p:cNvPr id="65552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8E5865B-648A-48D2-ABC7-B373F5E4F558}" type="slidenum">
              <a:rPr lang="zh-CN" altLang="en-US">
                <a:solidFill>
                  <a:srgbClr val="1C1C1C"/>
                </a:solidFill>
              </a:rPr>
              <a:pPr/>
              <a:t>‹#›</a:t>
            </a:fld>
            <a:endParaRPr lang="en-US" altLang="zh-CN">
              <a:solidFill>
                <a:srgbClr val="1C1C1C"/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58FB7-2ACF-4C94-81F0-95385A24C9E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39E0F8-56A3-4EA0-985D-74BB3DB7862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056D04-00F7-4818-B211-1AB391D09BC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0AAA6E-2903-482A-ABA0-06D26D05344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17431B-4004-400E-834B-B7E1FC22BC2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5E5FF5-4A6D-4BE1-AB4C-F863149D663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628649" y="439974"/>
            <a:ext cx="7886700" cy="683156"/>
          </a:xfrm>
        </p:spPr>
        <p:txBody>
          <a:bodyPr/>
          <a:lstStyle>
            <a:lvl1pPr>
              <a:defRPr>
                <a:ln>
                  <a:noFill/>
                </a:ln>
                <a:solidFill>
                  <a:schemeClr val="accent1"/>
                </a:solidFill>
              </a:defRPr>
            </a:lvl1pPr>
          </a:lstStyle>
          <a:p>
            <a:r>
              <a:rPr lang="zh-CN" altLang="en-US" noProof="1" smtClean="0"/>
              <a:t>单击此处编辑标题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8649" y="1402146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单击此处编辑文本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629842" y="2349062"/>
            <a:ext cx="3868340" cy="384060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7958" y="1402146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单击此处编辑文本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629151" y="2349062"/>
            <a:ext cx="3887391" cy="384060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A7693E-648E-4B09-98DA-69B4C59F080E}" type="datetimeFigureOut">
              <a:rPr lang="zh-CN" altLang="en-US">
                <a:solidFill>
                  <a:srgbClr val="3D3F41">
                    <a:tint val="75000"/>
                  </a:srgbClr>
                </a:solidFill>
              </a:rPr>
              <a:pPr/>
              <a:t>2019/5/9</a:t>
            </a:fld>
            <a:endParaRPr lang="zh-CN" altLang="en-US">
              <a:solidFill>
                <a:srgbClr val="3D3F41">
                  <a:tint val="75000"/>
                </a:srgbClr>
              </a:solidFill>
            </a:endParaRPr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3D3F41">
                  <a:tint val="75000"/>
                </a:srgbClr>
              </a:solidFill>
            </a:endParaRPr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DAC96-0D09-4F12-9494-66CBB05F753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3E48C3-C2C8-4FE4-AF52-0E4AC1CF400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4F2A35-E60D-44A1-8D69-DC74EBC6C54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0F749-FB6F-41D4-AD66-BBBE660C69D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617538"/>
            <a:ext cx="1951038" cy="5514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00712" cy="5514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705483-220D-48EA-9A58-74AC032677C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50938" y="617538"/>
            <a:ext cx="7804150" cy="5514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3528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1FB6447-8E48-42B1-A201-A4D0AB60D05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D207B8-9DF9-4525-A290-DE1A9C014C4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AEC8B9-B753-4418-9A9B-01037EAE837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E52B68-094C-4BAC-B9C9-2DFE93D9E9C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187608-EBF9-466A-BE56-D1AC1C3C0D2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4DCB50-03E1-4452-8962-832F01E9E9B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6.xml"/><Relationship Id="rId13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5.xml"/><Relationship Id="rId12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3.xml"/><Relationship Id="rId15" Type="http://schemas.openxmlformats.org/officeDocument/2006/relationships/theme" Target="../theme/theme14.xml"/><Relationship Id="rId10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7.xml"/><Relationship Id="rId14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0.xml"/><Relationship Id="rId13" Type="http://schemas.openxmlformats.org/officeDocument/2006/relationships/slideLayout" Target="../slideLayouts/slideLayout165.xml"/><Relationship Id="rId3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9.xml"/><Relationship Id="rId12" Type="http://schemas.openxmlformats.org/officeDocument/2006/relationships/slideLayout" Target="../slideLayouts/slideLayout164.xml"/><Relationship Id="rId2" Type="http://schemas.openxmlformats.org/officeDocument/2006/relationships/slideLayout" Target="../slideLayouts/slideLayout154.xml"/><Relationship Id="rId1" Type="http://schemas.openxmlformats.org/officeDocument/2006/relationships/slideLayout" Target="../slideLayouts/slideLayout153.xml"/><Relationship Id="rId6" Type="http://schemas.openxmlformats.org/officeDocument/2006/relationships/slideLayout" Target="../slideLayouts/slideLayout158.xml"/><Relationship Id="rId11" Type="http://schemas.openxmlformats.org/officeDocument/2006/relationships/slideLayout" Target="../slideLayouts/slideLayout163.xml"/><Relationship Id="rId5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62.xml"/><Relationship Id="rId4" Type="http://schemas.openxmlformats.org/officeDocument/2006/relationships/slideLayout" Target="../slideLayouts/slideLayout156.xml"/><Relationship Id="rId9" Type="http://schemas.openxmlformats.org/officeDocument/2006/relationships/slideLayout" Target="../slideLayouts/slideLayout161.xml"/><Relationship Id="rId14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slideLayout" Target="../slideLayouts/slideLayout177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5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80.xml"/><Relationship Id="rId7" Type="http://schemas.openxmlformats.org/officeDocument/2006/relationships/slideLayout" Target="../slideLayouts/slideLayout184.xml"/><Relationship Id="rId12" Type="http://schemas.openxmlformats.org/officeDocument/2006/relationships/slideLayout" Target="../slideLayouts/slideLayout189.xml"/><Relationship Id="rId2" Type="http://schemas.openxmlformats.org/officeDocument/2006/relationships/slideLayout" Target="../slideLayouts/slideLayout179.xml"/><Relationship Id="rId1" Type="http://schemas.openxmlformats.org/officeDocument/2006/relationships/slideLayout" Target="../slideLayouts/slideLayout178.xml"/><Relationship Id="rId6" Type="http://schemas.openxmlformats.org/officeDocument/2006/relationships/slideLayout" Target="../slideLayouts/slideLayout183.xml"/><Relationship Id="rId11" Type="http://schemas.openxmlformats.org/officeDocument/2006/relationships/slideLayout" Target="../slideLayouts/slideLayout188.xml"/><Relationship Id="rId5" Type="http://schemas.openxmlformats.org/officeDocument/2006/relationships/slideLayout" Target="../slideLayouts/slideLayout182.xml"/><Relationship Id="rId10" Type="http://schemas.openxmlformats.org/officeDocument/2006/relationships/slideLayout" Target="../slideLayouts/slideLayout187.xml"/><Relationship Id="rId4" Type="http://schemas.openxmlformats.org/officeDocument/2006/relationships/slideLayout" Target="../slideLayouts/slideLayout181.xml"/><Relationship Id="rId9" Type="http://schemas.openxmlformats.org/officeDocument/2006/relationships/slideLayout" Target="../slideLayouts/slideLayout186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7.xml"/><Relationship Id="rId13" Type="http://schemas.openxmlformats.org/officeDocument/2006/relationships/theme" Target="../theme/theme18.xml"/><Relationship Id="rId3" Type="http://schemas.openxmlformats.org/officeDocument/2006/relationships/slideLayout" Target="../slideLayouts/slideLayout192.xml"/><Relationship Id="rId7" Type="http://schemas.openxmlformats.org/officeDocument/2006/relationships/slideLayout" Target="../slideLayouts/slideLayout196.xml"/><Relationship Id="rId12" Type="http://schemas.openxmlformats.org/officeDocument/2006/relationships/slideLayout" Target="../slideLayouts/slideLayout201.xml"/><Relationship Id="rId2" Type="http://schemas.openxmlformats.org/officeDocument/2006/relationships/slideLayout" Target="../slideLayouts/slideLayout191.xml"/><Relationship Id="rId1" Type="http://schemas.openxmlformats.org/officeDocument/2006/relationships/slideLayout" Target="../slideLayouts/slideLayout190.xml"/><Relationship Id="rId6" Type="http://schemas.openxmlformats.org/officeDocument/2006/relationships/slideLayout" Target="../slideLayouts/slideLayout195.xml"/><Relationship Id="rId11" Type="http://schemas.openxmlformats.org/officeDocument/2006/relationships/slideLayout" Target="../slideLayouts/slideLayout200.xml"/><Relationship Id="rId5" Type="http://schemas.openxmlformats.org/officeDocument/2006/relationships/slideLayout" Target="../slideLayouts/slideLayout194.xml"/><Relationship Id="rId10" Type="http://schemas.openxmlformats.org/officeDocument/2006/relationships/slideLayout" Target="../slideLayouts/slideLayout199.xml"/><Relationship Id="rId4" Type="http://schemas.openxmlformats.org/officeDocument/2006/relationships/slideLayout" Target="../slideLayouts/slideLayout193.xml"/><Relationship Id="rId9" Type="http://schemas.openxmlformats.org/officeDocument/2006/relationships/slideLayout" Target="../slideLayouts/slideLayout198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9.xml"/><Relationship Id="rId13" Type="http://schemas.openxmlformats.org/officeDocument/2006/relationships/slideLayout" Target="../slideLayouts/slideLayout214.xml"/><Relationship Id="rId3" Type="http://schemas.openxmlformats.org/officeDocument/2006/relationships/slideLayout" Target="../slideLayouts/slideLayout204.xml"/><Relationship Id="rId7" Type="http://schemas.openxmlformats.org/officeDocument/2006/relationships/slideLayout" Target="../slideLayouts/slideLayout208.xml"/><Relationship Id="rId12" Type="http://schemas.openxmlformats.org/officeDocument/2006/relationships/slideLayout" Target="../slideLayouts/slideLayout213.xml"/><Relationship Id="rId2" Type="http://schemas.openxmlformats.org/officeDocument/2006/relationships/slideLayout" Target="../slideLayouts/slideLayout203.xml"/><Relationship Id="rId1" Type="http://schemas.openxmlformats.org/officeDocument/2006/relationships/slideLayout" Target="../slideLayouts/slideLayout202.xml"/><Relationship Id="rId6" Type="http://schemas.openxmlformats.org/officeDocument/2006/relationships/slideLayout" Target="../slideLayouts/slideLayout207.xml"/><Relationship Id="rId11" Type="http://schemas.openxmlformats.org/officeDocument/2006/relationships/slideLayout" Target="../slideLayouts/slideLayout212.xml"/><Relationship Id="rId5" Type="http://schemas.openxmlformats.org/officeDocument/2006/relationships/slideLayout" Target="../slideLayouts/slideLayout206.xml"/><Relationship Id="rId10" Type="http://schemas.openxmlformats.org/officeDocument/2006/relationships/slideLayout" Target="../slideLayouts/slideLayout211.xml"/><Relationship Id="rId4" Type="http://schemas.openxmlformats.org/officeDocument/2006/relationships/slideLayout" Target="../slideLayouts/slideLayout205.xml"/><Relationship Id="rId9" Type="http://schemas.openxmlformats.org/officeDocument/2006/relationships/slideLayout" Target="../slideLayouts/slideLayout210.xml"/><Relationship Id="rId14" Type="http://schemas.openxmlformats.org/officeDocument/2006/relationships/theme" Target="../theme/theme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2.xml"/><Relationship Id="rId3" Type="http://schemas.openxmlformats.org/officeDocument/2006/relationships/slideLayout" Target="../slideLayouts/slideLayout217.xml"/><Relationship Id="rId7" Type="http://schemas.openxmlformats.org/officeDocument/2006/relationships/slideLayout" Target="../slideLayouts/slideLayout221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6.xml"/><Relationship Id="rId1" Type="http://schemas.openxmlformats.org/officeDocument/2006/relationships/slideLayout" Target="../slideLayouts/slideLayout215.xml"/><Relationship Id="rId6" Type="http://schemas.openxmlformats.org/officeDocument/2006/relationships/slideLayout" Target="../slideLayouts/slideLayout220.xml"/><Relationship Id="rId11" Type="http://schemas.openxmlformats.org/officeDocument/2006/relationships/slideLayout" Target="../slideLayouts/slideLayout225.xml"/><Relationship Id="rId5" Type="http://schemas.openxmlformats.org/officeDocument/2006/relationships/slideLayout" Target="../slideLayouts/slideLayout219.xml"/><Relationship Id="rId10" Type="http://schemas.openxmlformats.org/officeDocument/2006/relationships/slideLayout" Target="../slideLayouts/slideLayout224.xml"/><Relationship Id="rId4" Type="http://schemas.openxmlformats.org/officeDocument/2006/relationships/slideLayout" Target="../slideLayouts/slideLayout218.xml"/><Relationship Id="rId9" Type="http://schemas.openxmlformats.org/officeDocument/2006/relationships/slideLayout" Target="../slideLayouts/slideLayout223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3.xml"/><Relationship Id="rId3" Type="http://schemas.openxmlformats.org/officeDocument/2006/relationships/slideLayout" Target="../slideLayouts/slideLayout228.xml"/><Relationship Id="rId7" Type="http://schemas.openxmlformats.org/officeDocument/2006/relationships/slideLayout" Target="../slideLayouts/slideLayout232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7.xml"/><Relationship Id="rId1" Type="http://schemas.openxmlformats.org/officeDocument/2006/relationships/slideLayout" Target="../slideLayouts/slideLayout226.xml"/><Relationship Id="rId6" Type="http://schemas.openxmlformats.org/officeDocument/2006/relationships/slideLayout" Target="../slideLayouts/slideLayout231.xml"/><Relationship Id="rId11" Type="http://schemas.openxmlformats.org/officeDocument/2006/relationships/slideLayout" Target="../slideLayouts/slideLayout236.xml"/><Relationship Id="rId5" Type="http://schemas.openxmlformats.org/officeDocument/2006/relationships/slideLayout" Target="../slideLayouts/slideLayout230.xml"/><Relationship Id="rId10" Type="http://schemas.openxmlformats.org/officeDocument/2006/relationships/slideLayout" Target="../slideLayouts/slideLayout235.xml"/><Relationship Id="rId4" Type="http://schemas.openxmlformats.org/officeDocument/2006/relationships/slideLayout" Target="../slideLayouts/slideLayout229.xml"/><Relationship Id="rId9" Type="http://schemas.openxmlformats.org/officeDocument/2006/relationships/slideLayout" Target="../slideLayouts/slideLayout234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4.xml"/><Relationship Id="rId3" Type="http://schemas.openxmlformats.org/officeDocument/2006/relationships/slideLayout" Target="../slideLayouts/slideLayout239.xml"/><Relationship Id="rId7" Type="http://schemas.openxmlformats.org/officeDocument/2006/relationships/slideLayout" Target="../slideLayouts/slideLayout243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8.xml"/><Relationship Id="rId1" Type="http://schemas.openxmlformats.org/officeDocument/2006/relationships/slideLayout" Target="../slideLayouts/slideLayout237.xml"/><Relationship Id="rId6" Type="http://schemas.openxmlformats.org/officeDocument/2006/relationships/slideLayout" Target="../slideLayouts/slideLayout242.xml"/><Relationship Id="rId11" Type="http://schemas.openxmlformats.org/officeDocument/2006/relationships/slideLayout" Target="../slideLayouts/slideLayout247.xml"/><Relationship Id="rId5" Type="http://schemas.openxmlformats.org/officeDocument/2006/relationships/slideLayout" Target="../slideLayouts/slideLayout241.xml"/><Relationship Id="rId10" Type="http://schemas.openxmlformats.org/officeDocument/2006/relationships/slideLayout" Target="../slideLayouts/slideLayout246.xml"/><Relationship Id="rId4" Type="http://schemas.openxmlformats.org/officeDocument/2006/relationships/slideLayout" Target="../slideLayouts/slideLayout240.xml"/><Relationship Id="rId9" Type="http://schemas.openxmlformats.org/officeDocument/2006/relationships/slideLayout" Target="../slideLayouts/slideLayout245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5.xml"/><Relationship Id="rId13" Type="http://schemas.openxmlformats.org/officeDocument/2006/relationships/theme" Target="../theme/theme23.xml"/><Relationship Id="rId3" Type="http://schemas.openxmlformats.org/officeDocument/2006/relationships/slideLayout" Target="../slideLayouts/slideLayout250.xml"/><Relationship Id="rId7" Type="http://schemas.openxmlformats.org/officeDocument/2006/relationships/slideLayout" Target="../slideLayouts/slideLayout254.xml"/><Relationship Id="rId12" Type="http://schemas.openxmlformats.org/officeDocument/2006/relationships/slideLayout" Target="../slideLayouts/slideLayout259.xml"/><Relationship Id="rId2" Type="http://schemas.openxmlformats.org/officeDocument/2006/relationships/slideLayout" Target="../slideLayouts/slideLayout249.xml"/><Relationship Id="rId1" Type="http://schemas.openxmlformats.org/officeDocument/2006/relationships/slideLayout" Target="../slideLayouts/slideLayout248.xml"/><Relationship Id="rId6" Type="http://schemas.openxmlformats.org/officeDocument/2006/relationships/slideLayout" Target="../slideLayouts/slideLayout253.xml"/><Relationship Id="rId11" Type="http://schemas.openxmlformats.org/officeDocument/2006/relationships/slideLayout" Target="../slideLayouts/slideLayout258.xml"/><Relationship Id="rId5" Type="http://schemas.openxmlformats.org/officeDocument/2006/relationships/slideLayout" Target="../slideLayouts/slideLayout252.xml"/><Relationship Id="rId10" Type="http://schemas.openxmlformats.org/officeDocument/2006/relationships/slideLayout" Target="../slideLayouts/slideLayout257.xml"/><Relationship Id="rId4" Type="http://schemas.openxmlformats.org/officeDocument/2006/relationships/slideLayout" Target="../slideLayouts/slideLayout251.xml"/><Relationship Id="rId9" Type="http://schemas.openxmlformats.org/officeDocument/2006/relationships/slideLayout" Target="../slideLayouts/slideLayout256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7.xml"/><Relationship Id="rId3" Type="http://schemas.openxmlformats.org/officeDocument/2006/relationships/slideLayout" Target="../slideLayouts/slideLayout262.xml"/><Relationship Id="rId7" Type="http://schemas.openxmlformats.org/officeDocument/2006/relationships/slideLayout" Target="../slideLayouts/slideLayout266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61.xml"/><Relationship Id="rId1" Type="http://schemas.openxmlformats.org/officeDocument/2006/relationships/slideLayout" Target="../slideLayouts/slideLayout260.xml"/><Relationship Id="rId6" Type="http://schemas.openxmlformats.org/officeDocument/2006/relationships/slideLayout" Target="../slideLayouts/slideLayout265.xml"/><Relationship Id="rId11" Type="http://schemas.openxmlformats.org/officeDocument/2006/relationships/slideLayout" Target="../slideLayouts/slideLayout270.xml"/><Relationship Id="rId5" Type="http://schemas.openxmlformats.org/officeDocument/2006/relationships/slideLayout" Target="../slideLayouts/slideLayout264.xml"/><Relationship Id="rId10" Type="http://schemas.openxmlformats.org/officeDocument/2006/relationships/slideLayout" Target="../slideLayouts/slideLayout269.xml"/><Relationship Id="rId4" Type="http://schemas.openxmlformats.org/officeDocument/2006/relationships/slideLayout" Target="../slideLayouts/slideLayout263.xml"/><Relationship Id="rId9" Type="http://schemas.openxmlformats.org/officeDocument/2006/relationships/slideLayout" Target="../slideLayouts/slideLayout268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8.xml"/><Relationship Id="rId13" Type="http://schemas.openxmlformats.org/officeDocument/2006/relationships/slideLayout" Target="../slideLayouts/slideLayout283.xml"/><Relationship Id="rId3" Type="http://schemas.openxmlformats.org/officeDocument/2006/relationships/slideLayout" Target="../slideLayouts/slideLayout273.xml"/><Relationship Id="rId7" Type="http://schemas.openxmlformats.org/officeDocument/2006/relationships/slideLayout" Target="../slideLayouts/slideLayout277.xml"/><Relationship Id="rId12" Type="http://schemas.openxmlformats.org/officeDocument/2006/relationships/slideLayout" Target="../slideLayouts/slideLayout282.xml"/><Relationship Id="rId2" Type="http://schemas.openxmlformats.org/officeDocument/2006/relationships/slideLayout" Target="../slideLayouts/slideLayout272.xml"/><Relationship Id="rId1" Type="http://schemas.openxmlformats.org/officeDocument/2006/relationships/slideLayout" Target="../slideLayouts/slideLayout271.xml"/><Relationship Id="rId6" Type="http://schemas.openxmlformats.org/officeDocument/2006/relationships/slideLayout" Target="../slideLayouts/slideLayout276.xml"/><Relationship Id="rId11" Type="http://schemas.openxmlformats.org/officeDocument/2006/relationships/slideLayout" Target="../slideLayouts/slideLayout281.xml"/><Relationship Id="rId5" Type="http://schemas.openxmlformats.org/officeDocument/2006/relationships/slideLayout" Target="../slideLayouts/slideLayout275.xml"/><Relationship Id="rId15" Type="http://schemas.openxmlformats.org/officeDocument/2006/relationships/theme" Target="../theme/theme25.xml"/><Relationship Id="rId10" Type="http://schemas.openxmlformats.org/officeDocument/2006/relationships/slideLayout" Target="../slideLayouts/slideLayout280.xml"/><Relationship Id="rId4" Type="http://schemas.openxmlformats.org/officeDocument/2006/relationships/slideLayout" Target="../slideLayouts/slideLayout274.xml"/><Relationship Id="rId9" Type="http://schemas.openxmlformats.org/officeDocument/2006/relationships/slideLayout" Target="../slideLayouts/slideLayout279.xml"/><Relationship Id="rId14" Type="http://schemas.openxmlformats.org/officeDocument/2006/relationships/slideLayout" Target="../slideLayouts/slideLayout284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2.xml"/><Relationship Id="rId13" Type="http://schemas.openxmlformats.org/officeDocument/2006/relationships/theme" Target="../theme/theme26.xml"/><Relationship Id="rId3" Type="http://schemas.openxmlformats.org/officeDocument/2006/relationships/slideLayout" Target="../slideLayouts/slideLayout287.xml"/><Relationship Id="rId7" Type="http://schemas.openxmlformats.org/officeDocument/2006/relationships/slideLayout" Target="../slideLayouts/slideLayout291.xml"/><Relationship Id="rId12" Type="http://schemas.openxmlformats.org/officeDocument/2006/relationships/slideLayout" Target="../slideLayouts/slideLayout296.xml"/><Relationship Id="rId2" Type="http://schemas.openxmlformats.org/officeDocument/2006/relationships/slideLayout" Target="../slideLayouts/slideLayout286.xml"/><Relationship Id="rId1" Type="http://schemas.openxmlformats.org/officeDocument/2006/relationships/slideLayout" Target="../slideLayouts/slideLayout285.xml"/><Relationship Id="rId6" Type="http://schemas.openxmlformats.org/officeDocument/2006/relationships/slideLayout" Target="../slideLayouts/slideLayout290.xml"/><Relationship Id="rId11" Type="http://schemas.openxmlformats.org/officeDocument/2006/relationships/slideLayout" Target="../slideLayouts/slideLayout295.xml"/><Relationship Id="rId5" Type="http://schemas.openxmlformats.org/officeDocument/2006/relationships/slideLayout" Target="../slideLayouts/slideLayout289.xml"/><Relationship Id="rId10" Type="http://schemas.openxmlformats.org/officeDocument/2006/relationships/slideLayout" Target="../slideLayouts/slideLayout294.xml"/><Relationship Id="rId4" Type="http://schemas.openxmlformats.org/officeDocument/2006/relationships/slideLayout" Target="../slideLayouts/slideLayout288.xml"/><Relationship Id="rId9" Type="http://schemas.openxmlformats.org/officeDocument/2006/relationships/slideLayout" Target="../slideLayouts/slideLayout293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4.xml"/><Relationship Id="rId13" Type="http://schemas.openxmlformats.org/officeDocument/2006/relationships/theme" Target="../theme/theme27.xml"/><Relationship Id="rId3" Type="http://schemas.openxmlformats.org/officeDocument/2006/relationships/slideLayout" Target="../slideLayouts/slideLayout299.xml"/><Relationship Id="rId7" Type="http://schemas.openxmlformats.org/officeDocument/2006/relationships/slideLayout" Target="../slideLayouts/slideLayout303.xml"/><Relationship Id="rId12" Type="http://schemas.openxmlformats.org/officeDocument/2006/relationships/slideLayout" Target="../slideLayouts/slideLayout308.xml"/><Relationship Id="rId2" Type="http://schemas.openxmlformats.org/officeDocument/2006/relationships/slideLayout" Target="../slideLayouts/slideLayout298.xml"/><Relationship Id="rId1" Type="http://schemas.openxmlformats.org/officeDocument/2006/relationships/slideLayout" Target="../slideLayouts/slideLayout297.xml"/><Relationship Id="rId6" Type="http://schemas.openxmlformats.org/officeDocument/2006/relationships/slideLayout" Target="../slideLayouts/slideLayout302.xml"/><Relationship Id="rId11" Type="http://schemas.openxmlformats.org/officeDocument/2006/relationships/slideLayout" Target="../slideLayouts/slideLayout307.xml"/><Relationship Id="rId5" Type="http://schemas.openxmlformats.org/officeDocument/2006/relationships/slideLayout" Target="../slideLayouts/slideLayout301.xml"/><Relationship Id="rId10" Type="http://schemas.openxmlformats.org/officeDocument/2006/relationships/slideLayout" Target="../slideLayouts/slideLayout306.xml"/><Relationship Id="rId4" Type="http://schemas.openxmlformats.org/officeDocument/2006/relationships/slideLayout" Target="../slideLayouts/slideLayout300.xml"/><Relationship Id="rId9" Type="http://schemas.openxmlformats.org/officeDocument/2006/relationships/slideLayout" Target="../slideLayouts/slideLayout305.xml"/><Relationship Id="rId14" Type="http://schemas.openxmlformats.org/officeDocument/2006/relationships/image" Target="../media/image7.jpeg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6.xml"/><Relationship Id="rId13" Type="http://schemas.openxmlformats.org/officeDocument/2006/relationships/slideLayout" Target="../slideLayouts/slideLayout321.xml"/><Relationship Id="rId3" Type="http://schemas.openxmlformats.org/officeDocument/2006/relationships/slideLayout" Target="../slideLayouts/slideLayout311.xml"/><Relationship Id="rId7" Type="http://schemas.openxmlformats.org/officeDocument/2006/relationships/slideLayout" Target="../slideLayouts/slideLayout315.xml"/><Relationship Id="rId12" Type="http://schemas.openxmlformats.org/officeDocument/2006/relationships/slideLayout" Target="../slideLayouts/slideLayout320.xml"/><Relationship Id="rId2" Type="http://schemas.openxmlformats.org/officeDocument/2006/relationships/slideLayout" Target="../slideLayouts/slideLayout310.xml"/><Relationship Id="rId1" Type="http://schemas.openxmlformats.org/officeDocument/2006/relationships/slideLayout" Target="../slideLayouts/slideLayout309.xml"/><Relationship Id="rId6" Type="http://schemas.openxmlformats.org/officeDocument/2006/relationships/slideLayout" Target="../slideLayouts/slideLayout314.xml"/><Relationship Id="rId11" Type="http://schemas.openxmlformats.org/officeDocument/2006/relationships/slideLayout" Target="../slideLayouts/slideLayout319.xml"/><Relationship Id="rId5" Type="http://schemas.openxmlformats.org/officeDocument/2006/relationships/slideLayout" Target="../slideLayouts/slideLayout313.xml"/><Relationship Id="rId15" Type="http://schemas.openxmlformats.org/officeDocument/2006/relationships/theme" Target="../theme/theme28.xml"/><Relationship Id="rId10" Type="http://schemas.openxmlformats.org/officeDocument/2006/relationships/slideLayout" Target="../slideLayouts/slideLayout318.xml"/><Relationship Id="rId4" Type="http://schemas.openxmlformats.org/officeDocument/2006/relationships/slideLayout" Target="../slideLayouts/slideLayout312.xml"/><Relationship Id="rId9" Type="http://schemas.openxmlformats.org/officeDocument/2006/relationships/slideLayout" Target="../slideLayouts/slideLayout317.xml"/><Relationship Id="rId14" Type="http://schemas.openxmlformats.org/officeDocument/2006/relationships/slideLayout" Target="../slideLayouts/slideLayout322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0.xml"/><Relationship Id="rId3" Type="http://schemas.openxmlformats.org/officeDocument/2006/relationships/slideLayout" Target="../slideLayouts/slideLayout325.xml"/><Relationship Id="rId7" Type="http://schemas.openxmlformats.org/officeDocument/2006/relationships/slideLayout" Target="../slideLayouts/slideLayout329.xml"/><Relationship Id="rId2" Type="http://schemas.openxmlformats.org/officeDocument/2006/relationships/slideLayout" Target="../slideLayouts/slideLayout324.xml"/><Relationship Id="rId1" Type="http://schemas.openxmlformats.org/officeDocument/2006/relationships/slideLayout" Target="../slideLayouts/slideLayout323.xml"/><Relationship Id="rId6" Type="http://schemas.openxmlformats.org/officeDocument/2006/relationships/slideLayout" Target="../slideLayouts/slideLayout328.xml"/><Relationship Id="rId11" Type="http://schemas.openxmlformats.org/officeDocument/2006/relationships/theme" Target="../theme/theme29.xml"/><Relationship Id="rId5" Type="http://schemas.openxmlformats.org/officeDocument/2006/relationships/slideLayout" Target="../slideLayouts/slideLayout327.xml"/><Relationship Id="rId10" Type="http://schemas.openxmlformats.org/officeDocument/2006/relationships/slideLayout" Target="../slideLayouts/slideLayout332.xml"/><Relationship Id="rId4" Type="http://schemas.openxmlformats.org/officeDocument/2006/relationships/slideLayout" Target="../slideLayouts/slideLayout326.xml"/><Relationship Id="rId9" Type="http://schemas.openxmlformats.org/officeDocument/2006/relationships/slideLayout" Target="../slideLayouts/slideLayout3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4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821180"/>
            <a:ext cx="2428875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大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3381376"/>
            <a:ext cx="22987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小</a:t>
            </a:r>
          </a:p>
        </p:txBody>
      </p:sp>
    </p:spTree>
    <p:extLst>
      <p:ext uri="{BB962C8B-B14F-4D97-AF65-F5344CB8AC3E}">
        <p14:creationId xmlns:p14="http://schemas.microsoft.com/office/powerpoint/2010/main" xmlns="" val="1149735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2" r:id="rId1"/>
    <p:sldLayoutId id="2147483993" r:id="rId2"/>
    <p:sldLayoutId id="2147483995" r:id="rId3"/>
    <p:sldLayoutId id="2147484327" r:id="rId4"/>
  </p:sldLayoutIdLst>
  <p:transition>
    <p:checker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 noProof="1" dirty="0">
                <a:latin typeface="Arial" panose="020B0604020202020204" pitchFamily="34" charset="0"/>
              </a:defRPr>
            </a:lvl1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 noProof="1" dirty="0">
                <a:latin typeface="Arial" panose="020B0604020202020204" pitchFamily="34" charset="0"/>
              </a:defRPr>
            </a:lvl1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pitchFamily="34" charset="0"/>
              </a:defRPr>
            </a:lvl1pPr>
          </a:lstStyle>
          <a:p>
            <a:pPr eaLnBrk="1" hangingPunct="1">
              <a:buFont typeface="Arial" pitchFamily="34" charset="0"/>
              <a:buNone/>
            </a:pPr>
            <a:fld id="{C4910B7E-BE33-46A1-8075-31D0E401905B}" type="slidenum">
              <a:rPr lang="zh-CN" altLang="en-US" smtClean="0">
                <a:solidFill>
                  <a:srgbClr val="000000"/>
                </a:solidFill>
              </a:rPr>
              <a:pPr eaLnBrk="1" hangingPunct="1"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109" r:id="rId2"/>
    <p:sldLayoutId id="2147484110" r:id="rId3"/>
    <p:sldLayoutId id="2147484111" r:id="rId4"/>
    <p:sldLayoutId id="2147484112" r:id="rId5"/>
    <p:sldLayoutId id="2147484113" r:id="rId6"/>
    <p:sldLayoutId id="2147484114" r:id="rId7"/>
    <p:sldLayoutId id="2147484115" r:id="rId8"/>
    <p:sldLayoutId id="2147484116" r:id="rId9"/>
    <p:sldLayoutId id="2147484117" r:id="rId10"/>
    <p:sldLayoutId id="2147484118" r:id="rId1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ea typeface="+mn-ea"/>
              </a:defRPr>
            </a:lvl1pPr>
          </a:lstStyle>
          <a:p>
            <a:pPr eaLnBrk="1" hangingPunct="1"/>
            <a:endParaRPr lang="en-US" altLang="zh-CN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</a:defRPr>
            </a:lvl1pPr>
          </a:lstStyle>
          <a:p>
            <a:pPr algn="ctr" eaLnBrk="1" hangingPunct="1"/>
            <a:endParaRPr lang="en-US" altLang="zh-CN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</a:defRPr>
            </a:lvl1pPr>
          </a:lstStyle>
          <a:p>
            <a:pPr eaLnBrk="1" hangingPunct="1"/>
            <a:fld id="{DC0578A5-718A-49B2-82AC-44F44F30642A}" type="slidenum">
              <a:rPr lang="en-US" altLang="zh-CN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‹#›</a:t>
            </a:fld>
            <a:endParaRPr lang="en-US" altLang="zh-CN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0" r:id="rId1"/>
    <p:sldLayoutId id="2147484121" r:id="rId2"/>
    <p:sldLayoutId id="2147484122" r:id="rId3"/>
    <p:sldLayoutId id="2147484123" r:id="rId4"/>
    <p:sldLayoutId id="2147484124" r:id="rId5"/>
    <p:sldLayoutId id="2147484125" r:id="rId6"/>
    <p:sldLayoutId id="2147484126" r:id="rId7"/>
    <p:sldLayoutId id="2147484127" r:id="rId8"/>
    <p:sldLayoutId id="2147484128" r:id="rId9"/>
    <p:sldLayoutId id="2147484129" r:id="rId10"/>
    <p:sldLayoutId id="2147484130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17500" y="722313"/>
            <a:ext cx="86375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8613" y="1941513"/>
            <a:ext cx="820896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33763" y="634365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CC"/>
                </a:solidFill>
                <a:effectLst/>
              </a:defRPr>
            </a:lvl1pPr>
          </a:lstStyle>
          <a:p>
            <a:pPr algn="ctr" eaLnBrk="1" hangingPunct="1"/>
            <a:fld id="{AB7BDF9B-E6EC-4E8E-953F-EB2B11858EC5}" type="datetime1">
              <a:rPr lang="zh-CN" altLang="en-US" smtClean="0">
                <a:latin typeface="Arial" pitchFamily="34" charset="0"/>
              </a:rPr>
              <a:pPr algn="ctr" eaLnBrk="1" hangingPunct="1"/>
              <a:t>2019/5/9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108700" y="634365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CC"/>
                </a:solidFill>
                <a:effectLst/>
              </a:defRPr>
            </a:lvl1pPr>
          </a:lstStyle>
          <a:p>
            <a:pPr eaLnBrk="1" hangingPunct="1"/>
            <a:r>
              <a:rPr lang="en-US" altLang="zh-CN" smtClean="0">
                <a:latin typeface="Arial" pitchFamily="34" charset="0"/>
              </a:rPr>
              <a:t>邢老师工作室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46050" y="6361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2400">
                <a:solidFill>
                  <a:srgbClr val="FFFFCC"/>
                </a:solidFill>
                <a:effectLst/>
              </a:defRPr>
            </a:lvl1pPr>
          </a:lstStyle>
          <a:p>
            <a:pPr eaLnBrk="1" hangingPunct="1">
              <a:defRPr/>
            </a:pPr>
            <a:fld id="{18D4946D-D10F-4EDD-9598-E9323DE82824}" type="slidenum">
              <a:rPr lang="en-US">
                <a:latin typeface="Arial" pitchFamily="34" charset="0"/>
              </a:rPr>
              <a:pPr eaLnBrk="1" hangingPunct="1">
                <a:defRPr/>
              </a:pPr>
              <a:t>‹#›</a:t>
            </a:fld>
            <a:endParaRPr lang="en-US">
              <a:latin typeface="Arial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32" r:id="rId1"/>
    <p:sldLayoutId id="2147484133" r:id="rId2"/>
    <p:sldLayoutId id="2147484134" r:id="rId3"/>
    <p:sldLayoutId id="2147484135" r:id="rId4"/>
    <p:sldLayoutId id="2147484136" r:id="rId5"/>
    <p:sldLayoutId id="2147484137" r:id="rId6"/>
    <p:sldLayoutId id="2147484138" r:id="rId7"/>
    <p:sldLayoutId id="2147484139" r:id="rId8"/>
    <p:sldLayoutId id="2147484140" r:id="rId9"/>
    <p:sldLayoutId id="2147484141" r:id="rId10"/>
    <p:sldLayoutId id="2147484142" r:id="rId11"/>
  </p:sldLayoutIdLst>
  <p:transition>
    <p:zoom/>
  </p:transition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FF33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5E9EFF"/>
            </a:gs>
            <a:gs pos="20000">
              <a:srgbClr val="85C2FF"/>
            </a:gs>
            <a:gs pos="35000">
              <a:srgbClr val="C4D6EB"/>
            </a:gs>
            <a:gs pos="50000">
              <a:srgbClr val="FFEBFA"/>
            </a:gs>
            <a:gs pos="65000">
              <a:srgbClr val="C4D6EB"/>
            </a:gs>
            <a:gs pos="80001">
              <a:srgbClr val="85C2FF"/>
            </a:gs>
            <a:gs pos="100000">
              <a:srgbClr val="5E9E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512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28600" y="152400"/>
            <a:ext cx="8686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单击此处编辑标题样式</a:t>
            </a:r>
          </a:p>
        </p:txBody>
      </p:sp>
      <p:sp>
        <p:nvSpPr>
          <p:cNvPr id="4099" name="文本占位符 512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28600" y="1676400"/>
            <a:ext cx="86868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4" name="日期占位符 512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125" name="页脚占位符 51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126" name="灯片编号占位符 512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1" hangingPunct="1">
              <a:buFont typeface="Arial" pitchFamily="34" charset="0"/>
              <a:buNone/>
            </a:pPr>
            <a:fld id="{E6D32768-2BBB-4DAD-8CE1-BAD164067C1E}" type="slidenum">
              <a:rPr lang="zh-CN" altLang="en-US" smtClean="0">
                <a:solidFill>
                  <a:srgbClr val="000000"/>
                </a:solidFill>
                <a:latin typeface="Times New Roman" pitchFamily="18" charset="0"/>
              </a:rPr>
              <a:pPr eaLnBrk="1" hangingPunct="1"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4" r:id="rId1"/>
    <p:sldLayoutId id="2147484145" r:id="rId2"/>
    <p:sldLayoutId id="2147484146" r:id="rId3"/>
    <p:sldLayoutId id="2147484147" r:id="rId4"/>
    <p:sldLayoutId id="2147484148" r:id="rId5"/>
    <p:sldLayoutId id="2147484149" r:id="rId6"/>
    <p:sldLayoutId id="2147484150" r:id="rId7"/>
    <p:sldLayoutId id="2147484151" r:id="rId8"/>
    <p:sldLayoutId id="2147484152" r:id="rId9"/>
    <p:sldLayoutId id="2147484153" r:id="rId10"/>
    <p:sldLayoutId id="2147484154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812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/>
            </a:lvl1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812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/>
            </a:lvl1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812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/>
            </a:lvl1pPr>
          </a:lstStyle>
          <a:p>
            <a:pPr eaLnBrk="1" hangingPunct="1">
              <a:defRPr/>
            </a:pPr>
            <a:fld id="{451C597B-9424-47DF-8E16-CD66DB68B25E}" type="slidenum">
              <a:rPr lang="en-US" altLang="zh-CN">
                <a:solidFill>
                  <a:srgbClr val="000000"/>
                </a:solidFill>
                <a:latin typeface="Arial" pitchFamily="34" charset="0"/>
              </a:rPr>
              <a:pPr eaLnBrk="1" hangingPunct="1">
                <a:defRPr/>
              </a:pPr>
              <a:t>‹#›</a:t>
            </a:fld>
            <a:endParaRPr lang="en-US" altLang="zh-CN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4" r:id="rId1"/>
    <p:sldLayoutId id="2147484185" r:id="rId2"/>
    <p:sldLayoutId id="2147484186" r:id="rId3"/>
    <p:sldLayoutId id="2147484187" r:id="rId4"/>
    <p:sldLayoutId id="2147484188" r:id="rId5"/>
    <p:sldLayoutId id="2147484189" r:id="rId6"/>
    <p:sldLayoutId id="2147484190" r:id="rId7"/>
    <p:sldLayoutId id="2147484191" r:id="rId8"/>
    <p:sldLayoutId id="2147484192" r:id="rId9"/>
    <p:sldLayoutId id="2147484193" r:id="rId10"/>
    <p:sldLayoutId id="2147484194" r:id="rId11"/>
    <p:sldLayoutId id="2147484195" r:id="rId12"/>
    <p:sldLayoutId id="2147484196" r:id="rId13"/>
    <p:sldLayoutId id="2147484197" r:id="rId1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82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ea typeface="+mn-ea"/>
              </a:defRPr>
            </a:lvl1pPr>
          </a:lstStyle>
          <a:p>
            <a:pPr eaLnBrk="1" hangingPunct="1"/>
            <a:endParaRPr lang="en-US" altLang="zh-CN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</a:defRPr>
            </a:lvl1pPr>
          </a:lstStyle>
          <a:p>
            <a:pPr algn="ctr" eaLnBrk="1" hangingPunct="1"/>
            <a:endParaRPr lang="en-US" altLang="zh-CN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</a:defRPr>
            </a:lvl1pPr>
          </a:lstStyle>
          <a:p>
            <a:pPr eaLnBrk="1" hangingPunct="1"/>
            <a:fld id="{B5484C42-9B78-490E-B043-BC6CBA6D5486}" type="slidenum">
              <a:rPr lang="en-US" altLang="zh-CN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‹#›</a:t>
            </a:fld>
            <a:endParaRPr lang="en-US" altLang="zh-CN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9" r:id="rId1"/>
    <p:sldLayoutId id="2147484200" r:id="rId2"/>
    <p:sldLayoutId id="2147484201" r:id="rId3"/>
    <p:sldLayoutId id="2147484202" r:id="rId4"/>
    <p:sldLayoutId id="2147484203" r:id="rId5"/>
    <p:sldLayoutId id="2147484204" r:id="rId6"/>
    <p:sldLayoutId id="2147484205" r:id="rId7"/>
    <p:sldLayoutId id="2147484206" r:id="rId8"/>
    <p:sldLayoutId id="2147484207" r:id="rId9"/>
    <p:sldLayoutId id="2147484208" r:id="rId10"/>
    <p:sldLayoutId id="2147484209" r:id="rId11"/>
    <p:sldLayoutId id="2147484210" r:id="rId12"/>
    <p:sldLayoutId id="2147484211" r:id="rId13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 smtClean="0"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 smtClean="0"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400"/>
            </a:lvl1pPr>
          </a:lstStyle>
          <a:p>
            <a:fld id="{23BFAD87-72AC-4047-9FB5-F83374663A87}" type="slidenum">
              <a:rPr lang="zh-CN" altLang="zh-CN" smtClean="0">
                <a:solidFill>
                  <a:srgbClr val="000000"/>
                </a:solidFill>
                <a:latin typeface="Arial" pitchFamily="34" charset="0"/>
              </a:rPr>
              <a:pPr/>
              <a:t>‹#›</a:t>
            </a:fld>
            <a:endParaRPr lang="zh-CN" altLang="zh-CN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3" r:id="rId1"/>
    <p:sldLayoutId id="2147484214" r:id="rId2"/>
    <p:sldLayoutId id="2147484215" r:id="rId3"/>
    <p:sldLayoutId id="2147484216" r:id="rId4"/>
    <p:sldLayoutId id="2147484217" r:id="rId5"/>
    <p:sldLayoutId id="2147484218" r:id="rId6"/>
    <p:sldLayoutId id="2147484219" r:id="rId7"/>
    <p:sldLayoutId id="2147484220" r:id="rId8"/>
    <p:sldLayoutId id="2147484221" r:id="rId9"/>
    <p:sldLayoutId id="2147484222" r:id="rId10"/>
    <p:sldLayoutId id="2147484223" r:id="rId11"/>
    <p:sldLayoutId id="214748422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 smtClean="0"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 smtClean="0"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400"/>
            </a:lvl1pPr>
          </a:lstStyle>
          <a:p>
            <a:fld id="{23BFAD87-72AC-4047-9FB5-F83374663A87}" type="slidenum">
              <a:rPr lang="zh-CN" altLang="zh-CN" smtClean="0">
                <a:solidFill>
                  <a:srgbClr val="000000"/>
                </a:solidFill>
                <a:latin typeface="Arial" pitchFamily="34" charset="0"/>
              </a:rPr>
              <a:pPr/>
              <a:t>‹#›</a:t>
            </a:fld>
            <a:endParaRPr lang="zh-CN" altLang="zh-CN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6" r:id="rId1"/>
    <p:sldLayoutId id="2147484227" r:id="rId2"/>
    <p:sldLayoutId id="2147484228" r:id="rId3"/>
    <p:sldLayoutId id="2147484229" r:id="rId4"/>
    <p:sldLayoutId id="2147484230" r:id="rId5"/>
    <p:sldLayoutId id="2147484231" r:id="rId6"/>
    <p:sldLayoutId id="2147484232" r:id="rId7"/>
    <p:sldLayoutId id="2147484233" r:id="rId8"/>
    <p:sldLayoutId id="2147484234" r:id="rId9"/>
    <p:sldLayoutId id="2147484235" r:id="rId10"/>
    <p:sldLayoutId id="2147484236" r:id="rId11"/>
    <p:sldLayoutId id="214748423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 smtClean="0"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 smtClean="0"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400"/>
            </a:lvl1pPr>
          </a:lstStyle>
          <a:p>
            <a:fld id="{23BFAD87-72AC-4047-9FB5-F83374663A87}" type="slidenum">
              <a:rPr lang="zh-CN" altLang="zh-CN" smtClean="0">
                <a:solidFill>
                  <a:srgbClr val="000000"/>
                </a:solidFill>
                <a:latin typeface="Arial" pitchFamily="34" charset="0"/>
              </a:rPr>
              <a:pPr/>
              <a:t>‹#›</a:t>
            </a:fld>
            <a:endParaRPr lang="zh-CN" altLang="zh-CN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9" r:id="rId1"/>
    <p:sldLayoutId id="2147484240" r:id="rId2"/>
    <p:sldLayoutId id="2147484241" r:id="rId3"/>
    <p:sldLayoutId id="2147484242" r:id="rId4"/>
    <p:sldLayoutId id="2147484243" r:id="rId5"/>
    <p:sldLayoutId id="2147484244" r:id="rId6"/>
    <p:sldLayoutId id="2147484245" r:id="rId7"/>
    <p:sldLayoutId id="2147484246" r:id="rId8"/>
    <p:sldLayoutId id="2147484247" r:id="rId9"/>
    <p:sldLayoutId id="2147484248" r:id="rId10"/>
    <p:sldLayoutId id="2147484249" r:id="rId11"/>
    <p:sldLayoutId id="214748425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ea typeface="+mn-ea"/>
              </a:defRPr>
            </a:lvl1pPr>
          </a:lstStyle>
          <a:p>
            <a:pPr eaLnBrk="1" hangingPunct="1"/>
            <a:endParaRPr lang="en-US" altLang="zh-CN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</a:defRPr>
            </a:lvl1pPr>
          </a:lstStyle>
          <a:p>
            <a:pPr algn="ctr" eaLnBrk="1" hangingPunct="1"/>
            <a:endParaRPr lang="en-US" altLang="zh-CN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</a:defRPr>
            </a:lvl1pPr>
          </a:lstStyle>
          <a:p>
            <a:pPr eaLnBrk="1" hangingPunct="1"/>
            <a:fld id="{D2A5FE3B-F478-444C-BB7B-11367F25A87D}" type="slidenum">
              <a:rPr lang="en-US" altLang="zh-CN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‹#›</a:t>
            </a:fld>
            <a:endParaRPr lang="en-US" altLang="zh-CN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2" r:id="rId1"/>
    <p:sldLayoutId id="2147484253" r:id="rId2"/>
    <p:sldLayoutId id="2147484254" r:id="rId3"/>
    <p:sldLayoutId id="2147484255" r:id="rId4"/>
    <p:sldLayoutId id="2147484256" r:id="rId5"/>
    <p:sldLayoutId id="2147484257" r:id="rId6"/>
    <p:sldLayoutId id="2147484258" r:id="rId7"/>
    <p:sldLayoutId id="2147484259" r:id="rId8"/>
    <p:sldLayoutId id="2147484260" r:id="rId9"/>
    <p:sldLayoutId id="2147484261" r:id="rId10"/>
    <p:sldLayoutId id="2147484262" r:id="rId11"/>
    <p:sldLayoutId id="2147484263" r:id="rId12"/>
    <p:sldLayoutId id="2147484264" r:id="rId13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3"/>
          <p:cNvPicPr>
            <a:picLocks noChangeAspect="1" noChangeArrowheads="1"/>
          </p:cNvPicPr>
          <p:nvPr/>
        </p:nvPicPr>
        <p:blipFill>
          <a:blip r:embed="rId12" cstate="print"/>
          <a:srcRect l="96" t="-188" r="285" b="22806"/>
          <a:stretch>
            <a:fillRect/>
          </a:stretch>
        </p:blipFill>
        <p:spPr bwMode="auto">
          <a:xfrm flipV="1">
            <a:off x="0" y="1463675"/>
            <a:ext cx="9144000" cy="539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图片 6"/>
          <p:cNvPicPr>
            <a:picLocks noChangeAspect="1" noChangeArrowheads="1"/>
          </p:cNvPicPr>
          <p:nvPr/>
        </p:nvPicPr>
        <p:blipFill>
          <a:blip r:embed="rId12" cstate="print"/>
          <a:srcRect l="381" t="26878" b="34805"/>
          <a:stretch>
            <a:fillRect/>
          </a:stretch>
        </p:blipFill>
        <p:spPr bwMode="auto">
          <a:xfrm>
            <a:off x="0" y="0"/>
            <a:ext cx="9144000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0" y="182563"/>
            <a:ext cx="9144000" cy="667543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8000"/>
                </a:schemeClr>
              </a:gs>
              <a:gs pos="100000">
                <a:schemeClr val="bg1">
                  <a:shade val="100000"/>
                  <a:satMod val="115000"/>
                  <a:alpha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buFont typeface="Arial" pitchFamily="34" charset="0"/>
              <a:buNone/>
            </a:pPr>
            <a:endParaRPr lang="en-US" sz="1350" noProof="1">
              <a:solidFill>
                <a:srgbClr val="FFFFFF"/>
              </a:solidFill>
            </a:endParaRP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04825" y="295275"/>
            <a:ext cx="8142288" cy="6461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noProof="1" smtClean="0"/>
              <a:t>单击此处编辑标题样式</a:t>
            </a:r>
            <a:endParaRPr lang="en-US" noProof="1"/>
          </a:p>
        </p:txBody>
      </p:sp>
      <p:sp>
        <p:nvSpPr>
          <p:cNvPr id="2054" name="KSO_BC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0063" y="1089025"/>
            <a:ext cx="8143875" cy="517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  <a:cs typeface="+mn-ea"/>
              </a:defRPr>
            </a:lvl1pPr>
          </a:lstStyle>
          <a:p>
            <a:pPr eaLnBrk="1" hangingPunct="1">
              <a:buFont typeface="Arial" pitchFamily="34" charset="0"/>
              <a:buNone/>
            </a:pPr>
            <a:fld id="{B6A7693E-648E-4B09-98DA-69B4C59F080E}" type="datetimeFigureOut">
              <a:rPr lang="zh-CN" altLang="en-US">
                <a:solidFill>
                  <a:srgbClr val="3D3F41">
                    <a:tint val="75000"/>
                  </a:srgbClr>
                </a:solidFill>
                <a:latin typeface="Times New Roman" pitchFamily="18" charset="0"/>
              </a:rPr>
              <a:pPr eaLnBrk="1" hangingPunct="1">
                <a:buFont typeface="Arial" pitchFamily="34" charset="0"/>
                <a:buNone/>
              </a:pPr>
              <a:t>2019/5/9</a:t>
            </a:fld>
            <a:endParaRPr lang="zh-CN" altLang="en-US">
              <a:solidFill>
                <a:srgbClr val="3D3F41">
                  <a:tint val="7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solidFill>
                <a:srgbClr val="3D3F41">
                  <a:tint val="7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7932738" y="6356350"/>
            <a:ext cx="58261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900">
                <a:solidFill>
                  <a:srgbClr val="B8650A"/>
                </a:solidFill>
                <a:latin typeface="Arial" pitchFamily="34" charset="0"/>
                <a:ea typeface="黑体" pitchFamily="49" charset="-122"/>
              </a:defRPr>
            </a:lvl1pPr>
          </a:lstStyle>
          <a:p>
            <a:pPr eaLnBrk="1" hangingPunct="1">
              <a:buFont typeface="Arial" pitchFamily="34" charset="0"/>
              <a:buNone/>
            </a:pPr>
            <a:fld id="{019665E0-0AD5-44AB-A5E1-563BD7EE5A68}" type="slidenum">
              <a:rPr lang="zh-CN" altLang="en-US" smtClean="0"/>
              <a:pPr eaLnBrk="1" hangingPunct="1">
                <a:buFont typeface="Arial" pitchFamily="34" charset="0"/>
                <a:buNone/>
              </a:pPr>
              <a:t>‹#›</a:t>
            </a:fld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 kern="1200">
          <a:ln>
            <a:solidFill>
              <a:schemeClr val="accent1">
                <a:lumMod val="75000"/>
              </a:schemeClr>
            </a:solidFill>
          </a:ln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atin typeface="+mj-ea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268288" indent="-268288" algn="just" defTabSz="685800" rtl="0" fontAlgn="base">
        <a:spcBef>
          <a:spcPts val="1200"/>
        </a:spcBef>
        <a:spcAft>
          <a:spcPct val="0"/>
        </a:spcAft>
        <a:buClr>
          <a:srgbClr val="B8650A"/>
        </a:buClr>
        <a:buSzPct val="60000"/>
        <a:buFont typeface="Wingdings" pitchFamily="2" charset="2"/>
        <a:buChar char="l"/>
        <a:defRPr sz="2400" kern="1200">
          <a:solidFill>
            <a:srgbClr val="B8650A"/>
          </a:solidFill>
          <a:latin typeface="+mn-ea"/>
          <a:ea typeface="+mn-ea"/>
          <a:cs typeface="+mn-cs"/>
        </a:defRPr>
      </a:lvl1pPr>
      <a:lvl2pPr marL="576263" indent="-173038" algn="just" defTabSz="685800" rtl="0" fontAlgn="base">
        <a:spcBef>
          <a:spcPts val="15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fontAlgn="base"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5E9EFF"/>
            </a:gs>
            <a:gs pos="20000">
              <a:srgbClr val="85C2FF"/>
            </a:gs>
            <a:gs pos="35000">
              <a:srgbClr val="C4D6EB"/>
            </a:gs>
            <a:gs pos="50000">
              <a:srgbClr val="FFEBFA"/>
            </a:gs>
            <a:gs pos="65000">
              <a:srgbClr val="C4D6EB"/>
            </a:gs>
            <a:gs pos="80001">
              <a:srgbClr val="85C2FF"/>
            </a:gs>
            <a:gs pos="100000">
              <a:srgbClr val="5E9E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86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676400"/>
            <a:ext cx="86868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ea typeface="宋体" pitchFamily="2" charset="-122"/>
              </a:defRPr>
            </a:lvl1pPr>
          </a:lstStyle>
          <a:p>
            <a:pPr eaLnBrk="1" hangingPunct="1"/>
            <a:endParaRPr lang="en-US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 algn="ctr" eaLnBrk="1" hangingPunct="1"/>
            <a:endParaRPr lang="en-US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 eaLnBrk="1" hangingPunct="1"/>
            <a:fld id="{461DAFC5-0812-43A7-B11F-F15F03C38D2C}" type="slidenum">
              <a:rPr lang="zh-CN" altLang="en-US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‹#›</a:t>
            </a:fld>
            <a:endParaRPr lang="en-US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6" r:id="rId1"/>
    <p:sldLayoutId id="2147484267" r:id="rId2"/>
    <p:sldLayoutId id="2147484268" r:id="rId3"/>
    <p:sldLayoutId id="2147484269" r:id="rId4"/>
    <p:sldLayoutId id="2147484270" r:id="rId5"/>
    <p:sldLayoutId id="2147484271" r:id="rId6"/>
    <p:sldLayoutId id="2147484272" r:id="rId7"/>
    <p:sldLayoutId id="2147484273" r:id="rId8"/>
    <p:sldLayoutId id="2147484274" r:id="rId9"/>
    <p:sldLayoutId id="2147484275" r:id="rId10"/>
    <p:sldLayoutId id="2147484276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zh-CN" altLang="en-US" sz="240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zh-CN" altLang="en-US" sz="240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zh-CN" altLang="en-US" sz="240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zh-CN" altLang="en-US" sz="240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zh-CN" altLang="en-US" sz="240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zh-CN" altLang="en-US" sz="240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zh-CN" altLang="en-US" sz="240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pPr eaLnBrk="1" hangingPunct="1"/>
            <a:endParaRPr lang="en-US" smtClean="0">
              <a:solidFill>
                <a:srgbClr val="000000"/>
              </a:solidFill>
              <a:ea typeface="宋体"/>
            </a:endParaRPr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algn="ctr" eaLnBrk="1" hangingPunct="1"/>
            <a:endParaRPr lang="en-US" smtClean="0">
              <a:solidFill>
                <a:srgbClr val="000000"/>
              </a:solidFill>
              <a:ea typeface="宋体"/>
            </a:endParaRPr>
          </a:p>
        </p:txBody>
      </p:sp>
      <p:sp>
        <p:nvSpPr>
          <p:cNvPr id="308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ea typeface="+mn-ea"/>
              </a:defRPr>
            </a:lvl1pPr>
          </a:lstStyle>
          <a:p>
            <a:pPr eaLnBrk="1" hangingPunct="1"/>
            <a:fld id="{0F51C118-21DF-4E53-88AD-C27379CA99A4}" type="slidenum">
              <a:rPr lang="zh-CN" altLang="en-US" smtClean="0">
                <a:solidFill>
                  <a:srgbClr val="000000"/>
                </a:solidFill>
              </a:rPr>
              <a:pPr eaLnBrk="1" hangingPunct="1"/>
              <a:t>‹#›</a:t>
            </a:fld>
            <a:endParaRPr lang="en-US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8" r:id="rId1"/>
    <p:sldLayoutId id="2147484279" r:id="rId2"/>
    <p:sldLayoutId id="2147484280" r:id="rId3"/>
    <p:sldLayoutId id="2147484281" r:id="rId4"/>
    <p:sldLayoutId id="2147484282" r:id="rId5"/>
    <p:sldLayoutId id="2147484283" r:id="rId6"/>
    <p:sldLayoutId id="2147484284" r:id="rId7"/>
    <p:sldLayoutId id="2147484285" r:id="rId8"/>
    <p:sldLayoutId id="2147484286" r:id="rId9"/>
    <p:sldLayoutId id="2147484287" r:id="rId10"/>
    <p:sldLayoutId id="2147484288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1" hangingPunct="1">
              <a:buFont typeface="Arial" pitchFamily="34" charset="0"/>
              <a:buNone/>
              <a:defRPr/>
            </a:pPr>
            <a:fld id="{C51053B2-DE48-44AE-AC4C-A97A1543FF37}" type="slidenum">
              <a:rPr lang="zh-CN" altLang="en-US">
                <a:solidFill>
                  <a:srgbClr val="000000"/>
                </a:solidFill>
                <a:latin typeface="Arial" pitchFamily="34" charset="0"/>
              </a:rPr>
              <a:pPr eaLnBrk="1" hangingPunct="1">
                <a:buFont typeface="Arial" pitchFamily="34" charset="0"/>
                <a:buNone/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0" r:id="rId1"/>
    <p:sldLayoutId id="2147484291" r:id="rId2"/>
    <p:sldLayoutId id="2147484292" r:id="rId3"/>
    <p:sldLayoutId id="2147484293" r:id="rId4"/>
    <p:sldLayoutId id="2147484294" r:id="rId5"/>
    <p:sldLayoutId id="2147484295" r:id="rId6"/>
    <p:sldLayoutId id="2147484296" r:id="rId7"/>
    <p:sldLayoutId id="2147484297" r:id="rId8"/>
    <p:sldLayoutId id="2147484298" r:id="rId9"/>
    <p:sldLayoutId id="2147484299" r:id="rId10"/>
    <p:sldLayoutId id="21474843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33412" y="365126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33412" y="1828800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B822F35-687C-4066-B7EC-76E43DF34956}" type="datetimeFigureOut">
              <a:rPr lang="zh-CN" altLang="en-US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2019/5/9</a:t>
            </a:fld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2712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solidFill>
                  <a:srgbClr val="898989"/>
                </a:solidFill>
              </a:defRPr>
            </a:lvl1pPr>
          </a:lstStyle>
          <a:p>
            <a:fld id="{0AF218EE-6DF7-4C14-B14B-044BF3089BD4}" type="slidenum">
              <a:rPr lang="zh-CN" altLang="en-US" smtClean="0">
                <a:latin typeface="Calibri" pitchFamily="34" charset="0"/>
              </a:rPr>
              <a:pPr/>
              <a:t>‹#›</a:t>
            </a:fld>
            <a:endParaRPr lang="zh-CN" altLang="en-US" smtClean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3" r:id="rId1"/>
    <p:sldLayoutId id="2147484304" r:id="rId2"/>
    <p:sldLayoutId id="2147484305" r:id="rId3"/>
    <p:sldLayoutId id="2147484306" r:id="rId4"/>
    <p:sldLayoutId id="2147484307" r:id="rId5"/>
    <p:sldLayoutId id="2147484308" r:id="rId6"/>
    <p:sldLayoutId id="2147484309" r:id="rId7"/>
    <p:sldLayoutId id="2147484310" r:id="rId8"/>
    <p:sldLayoutId id="2147484311" r:id="rId9"/>
    <p:sldLayoutId id="2147484312" r:id="rId10"/>
    <p:sldLayoutId id="2147484313" r:id="rId11"/>
    <p:sldLayoutId id="2147484314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eaLnBrk="1" hangingPunct="1">
              <a:defRPr/>
            </a:pPr>
            <a:fld id="{E0B6A4A4-1C5F-4FA5-BF90-F62BF0598956}" type="slidenum">
              <a:rPr lang="en-US" altLang="zh-CN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29" r:id="rId1"/>
    <p:sldLayoutId id="2147484330" r:id="rId2"/>
    <p:sldLayoutId id="2147484331" r:id="rId3"/>
    <p:sldLayoutId id="2147484332" r:id="rId4"/>
    <p:sldLayoutId id="2147484333" r:id="rId5"/>
    <p:sldLayoutId id="2147484334" r:id="rId6"/>
    <p:sldLayoutId id="2147484335" r:id="rId7"/>
    <p:sldLayoutId id="2147484336" r:id="rId8"/>
    <p:sldLayoutId id="2147484337" r:id="rId9"/>
    <p:sldLayoutId id="2147484338" r:id="rId10"/>
    <p:sldLayoutId id="214748433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812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/>
            </a:lvl1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812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/>
            </a:lvl1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812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/>
            </a:lvl1pPr>
          </a:lstStyle>
          <a:p>
            <a:pPr eaLnBrk="1" hangingPunct="1">
              <a:defRPr/>
            </a:pPr>
            <a:fld id="{A8A7436C-010D-45B7-96D8-F03AB32AC126}" type="slidenum">
              <a:rPr lang="en-US" altLang="zh-CN">
                <a:solidFill>
                  <a:srgbClr val="000000"/>
                </a:solidFill>
                <a:latin typeface="Arial" pitchFamily="34" charset="0"/>
              </a:rPr>
              <a:pPr eaLnBrk="1" hangingPunct="1">
                <a:defRPr/>
              </a:pPr>
              <a:t>‹#›</a:t>
            </a:fld>
            <a:endParaRPr lang="en-US" altLang="zh-CN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8" r:id="rId1"/>
    <p:sldLayoutId id="2147484369" r:id="rId2"/>
    <p:sldLayoutId id="2147484370" r:id="rId3"/>
    <p:sldLayoutId id="2147484371" r:id="rId4"/>
    <p:sldLayoutId id="2147484372" r:id="rId5"/>
    <p:sldLayoutId id="2147484373" r:id="rId6"/>
    <p:sldLayoutId id="2147484374" r:id="rId7"/>
    <p:sldLayoutId id="2147484375" r:id="rId8"/>
    <p:sldLayoutId id="2147484376" r:id="rId9"/>
    <p:sldLayoutId id="2147484377" r:id="rId10"/>
    <p:sldLayoutId id="2147484378" r:id="rId11"/>
    <p:sldLayoutId id="2147484379" r:id="rId12"/>
    <p:sldLayoutId id="2147484380" r:id="rId13"/>
    <p:sldLayoutId id="2147484381" r:id="rId1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82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eaLnBrk="1" hangingPunct="1">
              <a:defRPr/>
            </a:pPr>
            <a:fld id="{495442B6-111E-4E05-A341-B5F6BC8A8599}" type="slidenum">
              <a:rPr lang="en-US" altLang="zh-CN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5" r:id="rId1"/>
    <p:sldLayoutId id="2147484396" r:id="rId2"/>
    <p:sldLayoutId id="2147484397" r:id="rId3"/>
    <p:sldLayoutId id="2147484398" r:id="rId4"/>
    <p:sldLayoutId id="2147484399" r:id="rId5"/>
    <p:sldLayoutId id="2147484400" r:id="rId6"/>
    <p:sldLayoutId id="2147484401" r:id="rId7"/>
    <p:sldLayoutId id="2147484402" r:id="rId8"/>
    <p:sldLayoutId id="2147484403" r:id="rId9"/>
    <p:sldLayoutId id="2147484404" r:id="rId10"/>
    <p:sldLayoutId id="2147484405" r:id="rId11"/>
    <p:sldLayoutId id="214748440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8313" y="765175"/>
            <a:ext cx="82296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6725" y="1773238"/>
            <a:ext cx="822960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eaLnBrk="1" hangingPunct="1"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eaLnBrk="1" hangingPunct="1"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1" hangingPunct="1">
              <a:buFont typeface="Arial" pitchFamily="34" charset="0"/>
              <a:buNone/>
            </a:pPr>
            <a:fld id="{EC2A37B2-798B-4C64-8D05-CC8B87920BD9}" type="slidenum">
              <a:rPr lang="zh-CN" altLang="en-US" smtClean="0">
                <a:solidFill>
                  <a:srgbClr val="000000"/>
                </a:solidFill>
                <a:latin typeface="Arial" pitchFamily="34" charset="0"/>
              </a:rPr>
              <a:pPr eaLnBrk="1" hangingPunct="1"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8" r:id="rId1"/>
    <p:sldLayoutId id="2147484409" r:id="rId2"/>
    <p:sldLayoutId id="2147484410" r:id="rId3"/>
    <p:sldLayoutId id="2147484411" r:id="rId4"/>
    <p:sldLayoutId id="2147484412" r:id="rId5"/>
    <p:sldLayoutId id="2147484413" r:id="rId6"/>
    <p:sldLayoutId id="2147484414" r:id="rId7"/>
    <p:sldLayoutId id="2147484415" r:id="rId8"/>
    <p:sldLayoutId id="2147484416" r:id="rId9"/>
    <p:sldLayoutId id="2147484417" r:id="rId10"/>
    <p:sldLayoutId id="2147484418" r:id="rId11"/>
    <p:sldLayoutId id="214748441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黑体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黑体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黑体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黑体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黑体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812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/>
            </a:lvl1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812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/>
            </a:lvl1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812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/>
            </a:lvl1pPr>
          </a:lstStyle>
          <a:p>
            <a:pPr eaLnBrk="1" hangingPunct="1">
              <a:defRPr/>
            </a:pPr>
            <a:fld id="{2D89649E-BC3B-477C-B3B9-25DD0B5A0634}" type="slidenum">
              <a:rPr lang="en-US" altLang="zh-CN">
                <a:solidFill>
                  <a:srgbClr val="000000"/>
                </a:solidFill>
                <a:latin typeface="Arial" pitchFamily="34" charset="0"/>
              </a:rPr>
              <a:pPr eaLnBrk="1" hangingPunct="1">
                <a:defRPr/>
              </a:pPr>
              <a:t>‹#›</a:t>
            </a:fld>
            <a:endParaRPr lang="en-US" altLang="zh-CN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35" r:id="rId1"/>
    <p:sldLayoutId id="2147484436" r:id="rId2"/>
    <p:sldLayoutId id="2147484437" r:id="rId3"/>
    <p:sldLayoutId id="2147484438" r:id="rId4"/>
    <p:sldLayoutId id="2147484439" r:id="rId5"/>
    <p:sldLayoutId id="2147484440" r:id="rId6"/>
    <p:sldLayoutId id="2147484441" r:id="rId7"/>
    <p:sldLayoutId id="2147484442" r:id="rId8"/>
    <p:sldLayoutId id="2147484443" r:id="rId9"/>
    <p:sldLayoutId id="2147484444" r:id="rId10"/>
    <p:sldLayoutId id="2147484445" r:id="rId11"/>
    <p:sldLayoutId id="2147484446" r:id="rId12"/>
    <p:sldLayoutId id="2147484447" r:id="rId13"/>
    <p:sldLayoutId id="2147484448" r:id="rId1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82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2867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17500" y="722313"/>
            <a:ext cx="86375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8674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28613" y="1941513"/>
            <a:ext cx="820896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8676" name="日期占位符 28675"/>
          <p:cNvSpPr>
            <a:spLocks noGrp="1"/>
          </p:cNvSpPr>
          <p:nvPr>
            <p:ph type="dt" sz="half" idx="2"/>
          </p:nvPr>
        </p:nvSpPr>
        <p:spPr>
          <a:xfrm>
            <a:off x="3433763" y="634365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noProof="1" dirty="0">
                <a:latin typeface="Arial" panose="020B0604020202020204" pitchFamily="34" charset="0"/>
                <a:cs typeface="+mn-ea"/>
              </a:defRPr>
            </a:lvl1pPr>
          </a:lstStyle>
          <a:p>
            <a:pPr eaLnBrk="1" hangingPunct="1">
              <a:buFont typeface="Arial" pitchFamily="34" charset="0"/>
              <a:buNone/>
            </a:pPr>
            <a:fld id="{BB962C8B-B14F-4D97-AF65-F5344CB8AC3E}" type="datetime1">
              <a:rPr lang="zh-CN" altLang="en-US">
                <a:solidFill>
                  <a:srgbClr val="FFFFFF"/>
                </a:solidFill>
              </a:rPr>
              <a:pPr eaLnBrk="1" hangingPunct="1">
                <a:buFont typeface="Arial" pitchFamily="34" charset="0"/>
                <a:buNone/>
              </a:pPr>
              <a:t>2019/5/9</a:t>
            </a:fld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7" name="页脚占位符 28676"/>
          <p:cNvSpPr>
            <a:spLocks noGrp="1"/>
          </p:cNvSpPr>
          <p:nvPr>
            <p:ph type="ftr" sz="quarter" idx="3"/>
          </p:nvPr>
        </p:nvSpPr>
        <p:spPr>
          <a:xfrm>
            <a:off x="6108700" y="634365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 noProof="1" dirty="0">
                <a:latin typeface="Arial" panose="020B0604020202020204" pitchFamily="34" charset="0"/>
              </a:defRPr>
            </a:lvl1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8" name="灯片编号占位符 28677"/>
          <p:cNvSpPr>
            <a:spLocks noGrp="1"/>
          </p:cNvSpPr>
          <p:nvPr>
            <p:ph type="sldNum" sz="quarter" idx="4"/>
          </p:nvPr>
        </p:nvSpPr>
        <p:spPr>
          <a:xfrm>
            <a:off x="146050" y="6361113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</a:defRPr>
            </a:lvl1pPr>
          </a:lstStyle>
          <a:p>
            <a:pPr eaLnBrk="1" hangingPunct="1">
              <a:buFont typeface="Arial" pitchFamily="34" charset="0"/>
              <a:buNone/>
            </a:pPr>
            <a:fld id="{6DA8E469-7AF7-43D6-8D9C-F7486194C241}" type="slidenum">
              <a:rPr lang="zh-CN" altLang="en-US" sz="5400" smtClean="0">
                <a:solidFill>
                  <a:srgbClr val="FFFFFF"/>
                </a:solidFill>
              </a:rPr>
              <a:pPr eaLnBrk="1" hangingPunct="1">
                <a:buFont typeface="Arial" pitchFamily="34" charset="0"/>
                <a:buNone/>
              </a:pPr>
              <a:t>‹#›</a:t>
            </a:fld>
            <a:endParaRPr lang="zh-CN" altLang="en-US" sz="5400" smtClean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51" r:id="rId1"/>
    <p:sldLayoutId id="2147484452" r:id="rId2"/>
    <p:sldLayoutId id="2147484453" r:id="rId3"/>
    <p:sldLayoutId id="2147484454" r:id="rId4"/>
    <p:sldLayoutId id="2147484455" r:id="rId5"/>
    <p:sldLayoutId id="2147484456" r:id="rId6"/>
    <p:sldLayoutId id="2147484457" r:id="rId7"/>
    <p:sldLayoutId id="2147484458" r:id="rId8"/>
    <p:sldLayoutId id="2147484459" r:id="rId9"/>
    <p:sldLayoutId id="2147484460" r:id="rId10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CCFF33"/>
        </a:buClr>
        <a:buSzPct val="70000"/>
        <a:buFont typeface="Wingdings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rgbClr val="0099CC"/>
        </a:buClr>
        <a:buSzPct val="65000"/>
        <a:buFont typeface="Wingdings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2867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17500" y="722313"/>
            <a:ext cx="86375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8674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28613" y="1941513"/>
            <a:ext cx="820896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8676" name="日期占位符 28675"/>
          <p:cNvSpPr>
            <a:spLocks noGrp="1"/>
          </p:cNvSpPr>
          <p:nvPr>
            <p:ph type="dt" sz="half" idx="2"/>
          </p:nvPr>
        </p:nvSpPr>
        <p:spPr>
          <a:xfrm>
            <a:off x="3433763" y="634365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noProof="1" dirty="0">
                <a:latin typeface="Arial" panose="020B0604020202020204" pitchFamily="34" charset="0"/>
                <a:cs typeface="+mn-ea"/>
              </a:defRPr>
            </a:lvl1pPr>
          </a:lstStyle>
          <a:p>
            <a:pPr eaLnBrk="1" hangingPunct="1">
              <a:buFont typeface="Arial" pitchFamily="34" charset="0"/>
              <a:buNone/>
            </a:pPr>
            <a:fld id="{BB962C8B-B14F-4D97-AF65-F5344CB8AC3E}" type="datetime1">
              <a:rPr lang="zh-CN" altLang="en-US">
                <a:solidFill>
                  <a:srgbClr val="FFFFFF"/>
                </a:solidFill>
              </a:rPr>
              <a:pPr eaLnBrk="1" hangingPunct="1">
                <a:buFont typeface="Arial" pitchFamily="34" charset="0"/>
                <a:buNone/>
              </a:pPr>
              <a:t>2019/5/9</a:t>
            </a:fld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7" name="页脚占位符 28676"/>
          <p:cNvSpPr>
            <a:spLocks noGrp="1"/>
          </p:cNvSpPr>
          <p:nvPr>
            <p:ph type="ftr" sz="quarter" idx="3"/>
          </p:nvPr>
        </p:nvSpPr>
        <p:spPr>
          <a:xfrm>
            <a:off x="6108700" y="634365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 noProof="1" dirty="0">
                <a:latin typeface="Arial" panose="020B0604020202020204" pitchFamily="34" charset="0"/>
              </a:defRPr>
            </a:lvl1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8" name="灯片编号占位符 28677"/>
          <p:cNvSpPr>
            <a:spLocks noGrp="1"/>
          </p:cNvSpPr>
          <p:nvPr>
            <p:ph type="sldNum" sz="quarter" idx="4"/>
          </p:nvPr>
        </p:nvSpPr>
        <p:spPr>
          <a:xfrm>
            <a:off x="146050" y="6361113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</a:defRPr>
            </a:lvl1pPr>
          </a:lstStyle>
          <a:p>
            <a:pPr eaLnBrk="1" hangingPunct="1">
              <a:buFont typeface="Arial" pitchFamily="34" charset="0"/>
              <a:buNone/>
            </a:pPr>
            <a:fld id="{E9FD785B-0DEA-4BF0-B1B0-38FFB44C809B}" type="slidenum">
              <a:rPr lang="zh-CN" altLang="en-US" sz="5400" smtClean="0">
                <a:solidFill>
                  <a:srgbClr val="FFFFFF"/>
                </a:solidFill>
              </a:rPr>
              <a:pPr eaLnBrk="1" hangingPunct="1">
                <a:buFont typeface="Arial" pitchFamily="34" charset="0"/>
                <a:buNone/>
              </a:pPr>
              <a:t>‹#›</a:t>
            </a:fld>
            <a:endParaRPr lang="zh-CN" altLang="en-US" sz="5400" smtClean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0" r:id="rId1"/>
    <p:sldLayoutId id="2147484021" r:id="rId2"/>
    <p:sldLayoutId id="2147484022" r:id="rId3"/>
    <p:sldLayoutId id="2147484023" r:id="rId4"/>
    <p:sldLayoutId id="2147484024" r:id="rId5"/>
    <p:sldLayoutId id="2147484025" r:id="rId6"/>
    <p:sldLayoutId id="2147484026" r:id="rId7"/>
    <p:sldLayoutId id="2147484027" r:id="rId8"/>
    <p:sldLayoutId id="2147484028" r:id="rId9"/>
    <p:sldLayoutId id="2147484029" r:id="rId10"/>
    <p:sldLayoutId id="214748403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CCFF33"/>
        </a:buClr>
        <a:buSzPct val="70000"/>
        <a:buFont typeface="Wingdings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rgbClr val="0099CC"/>
        </a:buClr>
        <a:buSzPct val="65000"/>
        <a:buFont typeface="Wingdings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#wm#_41_02_*Z"/>
          <p:cNvPicPr>
            <a:picLocks noChangeAspect="1" noChangeArrowheads="1"/>
          </p:cNvPicPr>
          <p:nvPr/>
        </p:nvPicPr>
        <p:blipFill>
          <a:blip r:embed="rId14" cstate="print"/>
          <a:srcRect l="55730" b="73761"/>
          <a:stretch>
            <a:fillRect/>
          </a:stretch>
        </p:blipFill>
        <p:spPr bwMode="auto">
          <a:xfrm>
            <a:off x="7372350" y="0"/>
            <a:ext cx="1768475" cy="138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#wm#_41_02_*Z"/>
          <p:cNvPicPr>
            <a:picLocks noChangeAspect="1" noChangeArrowheads="1"/>
          </p:cNvPicPr>
          <p:nvPr/>
        </p:nvPicPr>
        <p:blipFill>
          <a:blip r:embed="rId14" cstate="print"/>
          <a:srcRect t="76274" r="50069"/>
          <a:stretch>
            <a:fillRect/>
          </a:stretch>
        </p:blipFill>
        <p:spPr bwMode="auto">
          <a:xfrm>
            <a:off x="1588" y="5400675"/>
            <a:ext cx="2293937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1133475"/>
            <a:ext cx="78867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2224088"/>
            <a:ext cx="788670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rial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Arial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Arial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Arial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Arial" pitchFamily="34" charset="0"/>
              </a:rPr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noProof="1" smtClean="0">
                <a:solidFill>
                  <a:schemeClr val="tx1">
                    <a:tint val="75000"/>
                  </a:schemeClr>
                </a:solidFill>
                <a:latin typeface="Arial" charset="0"/>
                <a:ea typeface="宋体" pitchFamily="2" charset="-122"/>
                <a:cs typeface="+mn-ea"/>
              </a:defRPr>
            </a:lvl1pPr>
          </a:lstStyle>
          <a:p>
            <a:pPr eaLnBrk="1" hangingPunct="1">
              <a:buFont typeface="Arial" pitchFamily="34" charset="0"/>
              <a:buNone/>
            </a:pPr>
            <a:fld id="{96AC5EE3-CD17-4807-8283-21E5276B8A0B}" type="datetimeFigureOut">
              <a:rPr lang="zh-CN" altLang="en-US" b="1">
                <a:solidFill>
                  <a:srgbClr val="000000">
                    <a:tint val="75000"/>
                  </a:srgbClr>
                </a:solidFill>
              </a:rPr>
              <a:pPr eaLnBrk="1" hangingPunct="1">
                <a:buFont typeface="Arial" pitchFamily="34" charset="0"/>
                <a:buNone/>
              </a:pPr>
              <a:t>2019/5/9</a:t>
            </a:fld>
            <a:endParaRPr lang="zh-CN" altLang="en-US" b="1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hangingPunct="1">
              <a:buFont typeface="Arial" pitchFamily="34" charset="0"/>
              <a:buNone/>
            </a:pPr>
            <a:endParaRPr lang="zh-CN" altLang="en-US" b="1">
              <a:solidFill>
                <a:srgbClr val="000000">
                  <a:tint val="75000"/>
                </a:srgbClr>
              </a:solidFill>
              <a:latin typeface="Arial" pitchFamily="34" charset="0"/>
              <a:ea typeface="黑体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 eaLnBrk="1" hangingPunct="1">
              <a:buFont typeface="Arial" pitchFamily="34" charset="0"/>
              <a:buNone/>
            </a:pPr>
            <a:fld id="{FD9C108C-92CD-4BB4-A49C-D8768338062A}" type="slidenum">
              <a:rPr lang="zh-CN" altLang="en-US" b="1" smtClean="0">
                <a:latin typeface="Arial" pitchFamily="34" charset="0"/>
              </a:rPr>
              <a:pPr eaLnBrk="1" hangingPunct="1">
                <a:buFont typeface="Arial" pitchFamily="34" charset="0"/>
                <a:buNone/>
              </a:pPr>
              <a:t>‹#›</a:t>
            </a:fld>
            <a:endParaRPr lang="zh-CN" altLang="en-US" b="1" smtClean="0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2" r:id="rId1"/>
    <p:sldLayoutId id="2147484033" r:id="rId2"/>
    <p:sldLayoutId id="2147484034" r:id="rId3"/>
    <p:sldLayoutId id="2147484035" r:id="rId4"/>
    <p:sldLayoutId id="2147484036" r:id="rId5"/>
    <p:sldLayoutId id="2147484037" r:id="rId6"/>
    <p:sldLayoutId id="2147484038" r:id="rId7"/>
    <p:sldLayoutId id="2147484039" r:id="rId8"/>
    <p:sldLayoutId id="2147484040" r:id="rId9"/>
    <p:sldLayoutId id="2147484041" r:id="rId10"/>
    <p:sldLayoutId id="2147484042" r:id="rId11"/>
    <p:sldLayoutId id="214748404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kern="1200">
          <a:solidFill>
            <a:srgbClr val="96D0B8"/>
          </a:solidFill>
          <a:latin typeface="Arial" pitchFamily="34" charset="0"/>
          <a:ea typeface="黑体" pitchFamily="49" charset="-122"/>
          <a:cs typeface="+mj-cs"/>
          <a:sym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96D0B8"/>
          </a:solidFill>
          <a:latin typeface="Arial" pitchFamily="34" charset="0"/>
          <a:ea typeface="黑体" pitchFamily="49" charset="-122"/>
          <a:sym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96D0B8"/>
          </a:solidFill>
          <a:latin typeface="Arial" pitchFamily="34" charset="0"/>
          <a:ea typeface="黑体" pitchFamily="49" charset="-122"/>
          <a:sym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96D0B8"/>
          </a:solidFill>
          <a:latin typeface="Arial" pitchFamily="34" charset="0"/>
          <a:ea typeface="黑体" pitchFamily="49" charset="-122"/>
          <a:sym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96D0B8"/>
          </a:solidFill>
          <a:latin typeface="Arial" pitchFamily="34" charset="0"/>
          <a:ea typeface="黑体" pitchFamily="49" charset="-122"/>
          <a:sym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96D0B8"/>
          </a:solidFill>
          <a:latin typeface="Arial" pitchFamily="34" charset="0"/>
          <a:ea typeface="黑体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96D0B8"/>
          </a:solidFill>
          <a:latin typeface="Arial" pitchFamily="34" charset="0"/>
          <a:ea typeface="黑体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96D0B8"/>
          </a:solidFill>
          <a:latin typeface="Arial" pitchFamily="34" charset="0"/>
          <a:ea typeface="黑体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96D0B8"/>
          </a:solidFill>
          <a:latin typeface="Arial" pitchFamily="34" charset="0"/>
          <a:ea typeface="黑体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2867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17500" y="722313"/>
            <a:ext cx="86375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8674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28613" y="1941513"/>
            <a:ext cx="820896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8676" name="日期占位符 28675"/>
          <p:cNvSpPr>
            <a:spLocks noGrp="1"/>
          </p:cNvSpPr>
          <p:nvPr>
            <p:ph type="dt" sz="half" idx="2"/>
          </p:nvPr>
        </p:nvSpPr>
        <p:spPr>
          <a:xfrm>
            <a:off x="3433763" y="634365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noProof="1" dirty="0">
                <a:latin typeface="Arial" panose="020B0604020202020204" pitchFamily="34" charset="0"/>
                <a:cs typeface="+mn-ea"/>
              </a:defRPr>
            </a:lvl1pPr>
          </a:lstStyle>
          <a:p>
            <a:pPr eaLnBrk="1" hangingPunct="1">
              <a:buFont typeface="Arial" pitchFamily="34" charset="0"/>
              <a:buNone/>
            </a:pPr>
            <a:fld id="{BB962C8B-B14F-4D97-AF65-F5344CB8AC3E}" type="datetime1">
              <a:rPr lang="zh-CN" altLang="en-US">
                <a:solidFill>
                  <a:srgbClr val="FFFFFF"/>
                </a:solidFill>
              </a:rPr>
              <a:pPr eaLnBrk="1" hangingPunct="1">
                <a:buFont typeface="Arial" pitchFamily="34" charset="0"/>
                <a:buNone/>
              </a:pPr>
              <a:t>2019/5/9</a:t>
            </a:fld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7" name="页脚占位符 28676"/>
          <p:cNvSpPr>
            <a:spLocks noGrp="1"/>
          </p:cNvSpPr>
          <p:nvPr>
            <p:ph type="ftr" sz="quarter" idx="3"/>
          </p:nvPr>
        </p:nvSpPr>
        <p:spPr>
          <a:xfrm>
            <a:off x="6108700" y="634365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 noProof="1" dirty="0">
                <a:latin typeface="Arial" panose="020B0604020202020204" pitchFamily="34" charset="0"/>
              </a:defRPr>
            </a:lvl1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8" name="灯片编号占位符 28677"/>
          <p:cNvSpPr>
            <a:spLocks noGrp="1"/>
          </p:cNvSpPr>
          <p:nvPr>
            <p:ph type="sldNum" sz="quarter" idx="4"/>
          </p:nvPr>
        </p:nvSpPr>
        <p:spPr>
          <a:xfrm>
            <a:off x="146050" y="6361113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</a:defRPr>
            </a:lvl1pPr>
          </a:lstStyle>
          <a:p>
            <a:pPr eaLnBrk="1" hangingPunct="1">
              <a:buFont typeface="Arial" pitchFamily="34" charset="0"/>
              <a:buNone/>
            </a:pPr>
            <a:fld id="{E9FD785B-0DEA-4BF0-B1B0-38FFB44C809B}" type="slidenum">
              <a:rPr lang="zh-CN" altLang="en-US" sz="5400" smtClean="0">
                <a:solidFill>
                  <a:srgbClr val="FFFFFF"/>
                </a:solidFill>
              </a:rPr>
              <a:pPr eaLnBrk="1" hangingPunct="1">
                <a:buFont typeface="Arial" pitchFamily="34" charset="0"/>
                <a:buNone/>
              </a:pPr>
              <a:t>‹#›</a:t>
            </a:fld>
            <a:endParaRPr lang="zh-CN" altLang="en-US" sz="5400" smtClean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6" r:id="rId1"/>
    <p:sldLayoutId id="2147484047" r:id="rId2"/>
    <p:sldLayoutId id="2147484048" r:id="rId3"/>
    <p:sldLayoutId id="2147484049" r:id="rId4"/>
    <p:sldLayoutId id="2147484050" r:id="rId5"/>
    <p:sldLayoutId id="2147484051" r:id="rId6"/>
    <p:sldLayoutId id="2147484052" r:id="rId7"/>
    <p:sldLayoutId id="2147484053" r:id="rId8"/>
    <p:sldLayoutId id="2147484054" r:id="rId9"/>
    <p:sldLayoutId id="2147484055" r:id="rId10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CCFF33"/>
        </a:buClr>
        <a:buSzPct val="70000"/>
        <a:buFont typeface="Wingdings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rgbClr val="0099CC"/>
        </a:buClr>
        <a:buSzPct val="65000"/>
        <a:buFont typeface="Wingdings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ea typeface="+mn-ea"/>
              </a:defRPr>
            </a:lvl1pPr>
          </a:lstStyle>
          <a:p>
            <a:pPr eaLnBrk="1" hangingPunct="1"/>
            <a:endParaRPr lang="en-US" altLang="zh-CN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</a:defRPr>
            </a:lvl1pPr>
          </a:lstStyle>
          <a:p>
            <a:pPr algn="ctr" eaLnBrk="1" hangingPunct="1"/>
            <a:endParaRPr lang="en-US" altLang="zh-CN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</a:defRPr>
            </a:lvl1pPr>
          </a:lstStyle>
          <a:p>
            <a:pPr eaLnBrk="1" hangingPunct="1"/>
            <a:fld id="{59C2BEF8-0A10-4EA9-892C-A35C48B2C0D7}" type="slidenum">
              <a:rPr lang="en-US" altLang="zh-CN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‹#›</a:t>
            </a:fld>
            <a:endParaRPr lang="en-US" altLang="zh-CN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  <p:sldLayoutId id="2147484068" r:id="rId12"/>
    <p:sldLayoutId id="2147484069" r:id="rId13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5E9EFF"/>
            </a:gs>
            <a:gs pos="20000">
              <a:srgbClr val="85C2FF"/>
            </a:gs>
            <a:gs pos="35000">
              <a:srgbClr val="C4D6EB"/>
            </a:gs>
            <a:gs pos="50000">
              <a:srgbClr val="FFEBFA"/>
            </a:gs>
            <a:gs pos="65000">
              <a:srgbClr val="C4D6EB"/>
            </a:gs>
            <a:gs pos="80001">
              <a:srgbClr val="85C2FF"/>
            </a:gs>
            <a:gs pos="100000">
              <a:srgbClr val="5E9E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86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676400"/>
            <a:ext cx="86868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ea typeface="宋体" pitchFamily="2" charset="-122"/>
              </a:defRPr>
            </a:lvl1pPr>
          </a:lstStyle>
          <a:p>
            <a:pPr eaLnBrk="1" hangingPunct="1"/>
            <a:endParaRPr lang="en-US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 algn="ctr" eaLnBrk="1" hangingPunct="1"/>
            <a:endParaRPr lang="en-US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 eaLnBrk="1" hangingPunct="1"/>
            <a:fld id="{1337D2D8-6918-4051-A8FD-FFABD76B6DDC}" type="slidenum">
              <a:rPr lang="zh-CN" altLang="en-US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‹#›</a:t>
            </a:fld>
            <a:endParaRPr lang="en-US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72" r:id="rId2"/>
    <p:sldLayoutId id="2147484073" r:id="rId3"/>
    <p:sldLayoutId id="2147484074" r:id="rId4"/>
    <p:sldLayoutId id="2147484075" r:id="rId5"/>
    <p:sldLayoutId id="2147484076" r:id="rId6"/>
    <p:sldLayoutId id="2147484077" r:id="rId7"/>
    <p:sldLayoutId id="2147484078" r:id="rId8"/>
    <p:sldLayoutId id="2147484079" r:id="rId9"/>
    <p:sldLayoutId id="2147484080" r:id="rId10"/>
    <p:sldLayoutId id="214748408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2867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17500" y="722313"/>
            <a:ext cx="86375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8674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28613" y="1941513"/>
            <a:ext cx="820896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8676" name="日期占位符 28675"/>
          <p:cNvSpPr>
            <a:spLocks noGrp="1"/>
          </p:cNvSpPr>
          <p:nvPr>
            <p:ph type="dt" sz="half" idx="2"/>
          </p:nvPr>
        </p:nvSpPr>
        <p:spPr>
          <a:xfrm>
            <a:off x="3433763" y="634365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noProof="1" dirty="0">
                <a:latin typeface="Arial" panose="020B0604020202020204" pitchFamily="34" charset="0"/>
                <a:cs typeface="+mn-ea"/>
              </a:defRPr>
            </a:lvl1pPr>
          </a:lstStyle>
          <a:p>
            <a:pPr eaLnBrk="1" hangingPunct="1">
              <a:buFont typeface="Arial" pitchFamily="34" charset="0"/>
              <a:buNone/>
            </a:pPr>
            <a:fld id="{BB962C8B-B14F-4D97-AF65-F5344CB8AC3E}" type="datetime1">
              <a:rPr lang="zh-CN" altLang="en-US">
                <a:solidFill>
                  <a:srgbClr val="FFFFFF"/>
                </a:solidFill>
              </a:rPr>
              <a:pPr eaLnBrk="1" hangingPunct="1">
                <a:buFont typeface="Arial" pitchFamily="34" charset="0"/>
                <a:buNone/>
              </a:pPr>
              <a:t>2019/5/9</a:t>
            </a:fld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7" name="页脚占位符 28676"/>
          <p:cNvSpPr>
            <a:spLocks noGrp="1"/>
          </p:cNvSpPr>
          <p:nvPr>
            <p:ph type="ftr" sz="quarter" idx="3"/>
          </p:nvPr>
        </p:nvSpPr>
        <p:spPr>
          <a:xfrm>
            <a:off x="6108700" y="634365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 noProof="1" dirty="0">
                <a:latin typeface="Arial" panose="020B0604020202020204" pitchFamily="34" charset="0"/>
              </a:defRPr>
            </a:lvl1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8" name="灯片编号占位符 28677"/>
          <p:cNvSpPr>
            <a:spLocks noGrp="1"/>
          </p:cNvSpPr>
          <p:nvPr>
            <p:ph type="sldNum" sz="quarter" idx="4"/>
          </p:nvPr>
        </p:nvSpPr>
        <p:spPr>
          <a:xfrm>
            <a:off x="146050" y="6361113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</a:defRPr>
            </a:lvl1pPr>
          </a:lstStyle>
          <a:p>
            <a:pPr eaLnBrk="1" hangingPunct="1">
              <a:buFont typeface="Arial" pitchFamily="34" charset="0"/>
              <a:buNone/>
            </a:pPr>
            <a:fld id="{E9FD785B-0DEA-4BF0-B1B0-38FFB44C809B}" type="slidenum">
              <a:rPr lang="zh-CN" altLang="en-US" sz="5400" smtClean="0">
                <a:solidFill>
                  <a:srgbClr val="FFFFFF"/>
                </a:solidFill>
              </a:rPr>
              <a:pPr eaLnBrk="1" hangingPunct="1">
                <a:buFont typeface="Arial" pitchFamily="34" charset="0"/>
                <a:buNone/>
              </a:pPr>
              <a:t>‹#›</a:t>
            </a:fld>
            <a:endParaRPr lang="zh-CN" altLang="en-US" sz="5400" smtClean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3" r:id="rId1"/>
    <p:sldLayoutId id="2147484084" r:id="rId2"/>
    <p:sldLayoutId id="2147484085" r:id="rId3"/>
    <p:sldLayoutId id="2147484086" r:id="rId4"/>
    <p:sldLayoutId id="2147484087" r:id="rId5"/>
    <p:sldLayoutId id="2147484088" r:id="rId6"/>
    <p:sldLayoutId id="2147484089" r:id="rId7"/>
    <p:sldLayoutId id="2147484090" r:id="rId8"/>
    <p:sldLayoutId id="2147484091" r:id="rId9"/>
    <p:sldLayoutId id="2147484092" r:id="rId10"/>
    <p:sldLayoutId id="214748409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CCFF33"/>
        </a:buClr>
        <a:buSzPct val="70000"/>
        <a:buFont typeface="Wingdings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rgbClr val="0099CC"/>
        </a:buClr>
        <a:buSzPct val="65000"/>
        <a:buFont typeface="Wingdings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rgbClr val="FFFFFF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zh-CN" altLang="en-US" sz="240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6451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zh-CN" altLang="en-US" sz="240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zh-CN" altLang="en-US" sz="240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zh-CN" altLang="en-US" sz="240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zh-CN" altLang="en-US" sz="240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zh-CN" altLang="en-US" sz="240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6452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zh-CN" altLang="en-US" sz="240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6452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452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452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pPr eaLnBrk="1" hangingPunct="1"/>
            <a:endParaRPr lang="en-US" altLang="zh-CN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6452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pPr eaLnBrk="1" hangingPunct="1"/>
            <a:endParaRPr lang="en-US" altLang="zh-CN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6452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pPr eaLnBrk="1" hangingPunct="1"/>
            <a:fld id="{469B3B9B-301B-4D15-B80C-6C984C020DB8}" type="slidenum">
              <a:rPr lang="zh-CN" altLang="en-US" smtClean="0">
                <a:solidFill>
                  <a:srgbClr val="000000"/>
                </a:solidFill>
                <a:latin typeface="Tahoma" pitchFamily="34" charset="0"/>
              </a:rPr>
              <a:pPr eaLnBrk="1" hangingPunct="1"/>
              <a:t>‹#›</a:t>
            </a:fld>
            <a:endParaRPr lang="en-US" altLang="zh-CN" smtClean="0">
              <a:solidFill>
                <a:srgbClr val="000000"/>
              </a:solidFill>
              <a:latin typeface="Tahoma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5" r:id="rId1"/>
    <p:sldLayoutId id="2147484096" r:id="rId2"/>
    <p:sldLayoutId id="2147484097" r:id="rId3"/>
    <p:sldLayoutId id="2147484098" r:id="rId4"/>
    <p:sldLayoutId id="2147484099" r:id="rId5"/>
    <p:sldLayoutId id="2147484100" r:id="rId6"/>
    <p:sldLayoutId id="2147484101" r:id="rId7"/>
    <p:sldLayoutId id="2147484102" r:id="rId8"/>
    <p:sldLayoutId id="2147484103" r:id="rId9"/>
    <p:sldLayoutId id="2147484104" r:id="rId10"/>
    <p:sldLayoutId id="2147484105" r:id="rId11"/>
    <p:sldLayoutId id="2147484106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72.xml"/><Relationship Id="rId4" Type="http://schemas.openxmlformats.org/officeDocument/2006/relationships/image" Target="../media/image27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315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315.xml"/><Relationship Id="rId4" Type="http://schemas.openxmlformats.org/officeDocument/2006/relationships/image" Target="../media/image154.jpe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43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243.xml"/><Relationship Id="rId5" Type="http://schemas.openxmlformats.org/officeDocument/2006/relationships/image" Target="../media/image159.png"/><Relationship Id="rId4" Type="http://schemas.openxmlformats.org/officeDocument/2006/relationships/image" Target="../media/image158.jpe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243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184.xml"/><Relationship Id="rId1" Type="http://schemas.openxmlformats.org/officeDocument/2006/relationships/tags" Target="../tags/tag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audio" Target="../media/audio3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8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3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2.gif"/><Relationship Id="rId12" Type="http://schemas.openxmlformats.org/officeDocument/2006/relationships/image" Target="../media/image17.gif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6" Type="http://schemas.openxmlformats.org/officeDocument/2006/relationships/image" Target="../media/image11.gif"/><Relationship Id="rId11" Type="http://schemas.openxmlformats.org/officeDocument/2006/relationships/image" Target="../media/image16.gif"/><Relationship Id="rId5" Type="http://schemas.openxmlformats.org/officeDocument/2006/relationships/image" Target="../media/image10.gif"/><Relationship Id="rId10" Type="http://schemas.openxmlformats.org/officeDocument/2006/relationships/image" Target="../media/image15.gif"/><Relationship Id="rId4" Type="http://schemas.openxmlformats.org/officeDocument/2006/relationships/image" Target="../media/image9.gif"/><Relationship Id="rId9" Type="http://schemas.openxmlformats.org/officeDocument/2006/relationships/image" Target="../media/image1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8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hyperlink" Target="&#24320;&#21860;&#37202;&#29942;&#30340;&#25203;&#25163;.swf" TargetMode="External"/><Relationship Id="rId1" Type="http://schemas.openxmlformats.org/officeDocument/2006/relationships/slideLayout" Target="../slideLayouts/slideLayout4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6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6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3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hyperlink" Target="&#21098;&#20992;.mpg" TargetMode="External"/><Relationship Id="rId1" Type="http://schemas.openxmlformats.org/officeDocument/2006/relationships/slideLayout" Target="../slideLayouts/slideLayout266.xml"/><Relationship Id="rId4" Type="http://schemas.openxmlformats.org/officeDocument/2006/relationships/image" Target="../media/image6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4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7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01.xml"/><Relationship Id="rId5" Type="http://schemas.openxmlformats.org/officeDocument/2006/relationships/image" Target="../media/image71.png"/><Relationship Id="rId4" Type="http://schemas.openxmlformats.org/officeDocument/2006/relationships/audio" Target="../media/audio1.wav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9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59.xml"/><Relationship Id="rId4" Type="http://schemas.openxmlformats.org/officeDocument/2006/relationships/image" Target="../media/image75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01.xml"/><Relationship Id="rId5" Type="http://schemas.openxmlformats.org/officeDocument/2006/relationships/audio" Target="../media/audio1.wav"/><Relationship Id="rId4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96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2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96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4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9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4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28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4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4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&#26464;&#26438;.wmv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45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8.png"/><Relationship Id="rId5" Type="http://schemas.microsoft.com/office/2007/relationships/media" Target="../media/media1.WAV"/><Relationship Id="rId4" Type="http://schemas.openxmlformats.org/officeDocument/2006/relationships/image" Target="../media/image2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4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4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303.xml"/><Relationship Id="rId4" Type="http://schemas.openxmlformats.org/officeDocument/2006/relationships/image" Target="../media/image96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45.xml"/><Relationship Id="rId1" Type="http://schemas.openxmlformats.org/officeDocument/2006/relationships/tags" Target="../tags/tag9.xml"/><Relationship Id="rId4" Type="http://schemas.openxmlformats.org/officeDocument/2006/relationships/audio" Target="../media/audio7.wav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9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media" Target="../media/media2.WAV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28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91.xml"/><Relationship Id="rId4" Type="http://schemas.openxmlformats.org/officeDocument/2006/relationships/image" Target="../media/image98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91.xml"/><Relationship Id="rId5" Type="http://schemas.openxmlformats.org/officeDocument/2006/relationships/image" Target="../media/image98.png"/><Relationship Id="rId4" Type="http://schemas.openxmlformats.org/officeDocument/2006/relationships/image" Target="../media/image100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08.xml"/><Relationship Id="rId6" Type="http://schemas.openxmlformats.org/officeDocument/2006/relationships/image" Target="../media/image75.emf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7" Type="http://schemas.openxmlformats.org/officeDocument/2006/relationships/image" Target="../media/image10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8.xml"/><Relationship Id="rId6" Type="http://schemas.openxmlformats.org/officeDocument/2006/relationships/image" Target="../media/image108.pn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9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91.xml"/><Relationship Id="rId5" Type="http://schemas.openxmlformats.org/officeDocument/2006/relationships/image" Target="../media/image98.png"/><Relationship Id="rId4" Type="http://schemas.openxmlformats.org/officeDocument/2006/relationships/image" Target="../media/image112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191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jpe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jpeg"/><Relationship Id="rId3" Type="http://schemas.openxmlformats.org/officeDocument/2006/relationships/image" Target="../media/image118.jpeg"/><Relationship Id="rId7" Type="http://schemas.openxmlformats.org/officeDocument/2006/relationships/image" Target="../media/image1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8.xml"/><Relationship Id="rId6" Type="http://schemas.openxmlformats.org/officeDocument/2006/relationships/image" Target="../media/image120.jpeg"/><Relationship Id="rId5" Type="http://schemas.openxmlformats.org/officeDocument/2006/relationships/image" Target="../media/image110.png"/><Relationship Id="rId4" Type="http://schemas.openxmlformats.org/officeDocument/2006/relationships/image" Target="../media/image119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9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media" Target="../media/media3.WAV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4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2.xml"/><Relationship Id="rId5" Type="http://schemas.openxmlformats.org/officeDocument/2006/relationships/image" Target="../media/image128.jpeg"/><Relationship Id="rId4" Type="http://schemas.openxmlformats.org/officeDocument/2006/relationships/image" Target="../media/image127.jpe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6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4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08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08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03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9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38.png"/><Relationship Id="rId4" Type="http://schemas.openxmlformats.org/officeDocument/2006/relationships/image" Target="../media/image32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4.v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38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8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196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2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8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315.xml"/><Relationship Id="rId4" Type="http://schemas.openxmlformats.org/officeDocument/2006/relationships/image" Target="../media/image142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315.xml"/><Relationship Id="rId4" Type="http://schemas.openxmlformats.org/officeDocument/2006/relationships/image" Target="../media/image145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315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3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2291" name="Picture 3" descr="阿基米德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300" y="96838"/>
            <a:ext cx="8939213" cy="642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AutoShape 7"/>
          <p:cNvSpPr>
            <a:spLocks noChangeArrowheads="1"/>
          </p:cNvSpPr>
          <p:nvPr/>
        </p:nvSpPr>
        <p:spPr bwMode="auto">
          <a:xfrm>
            <a:off x="468313" y="2133600"/>
            <a:ext cx="5108575" cy="1871663"/>
          </a:xfrm>
          <a:prstGeom prst="wedgeEllipseCallout">
            <a:avLst>
              <a:gd name="adj1" fmla="val 85366"/>
              <a:gd name="adj2" fmla="val -71375"/>
            </a:avLst>
          </a:prstGeom>
          <a:gradFill rotWithShape="0">
            <a:gsLst>
              <a:gs pos="0">
                <a:srgbClr val="008080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kumimoji="1" lang="en-US" altLang="zh-CN" sz="2800" b="1" i="0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      </a:t>
            </a:r>
            <a:r>
              <a:rPr kumimoji="1" lang="zh-CN" altLang="en-US" sz="2800" b="1" i="0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给我一</a:t>
            </a:r>
            <a:r>
              <a:rPr kumimoji="1" lang="zh-CN" altLang="en-US" sz="2800" b="1" i="0" dirty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个支点</a:t>
            </a:r>
            <a:r>
              <a:rPr kumimoji="1" lang="zh-CN" altLang="en-US" sz="2800" b="1" i="0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和一根足够长的硬棒，我就</a:t>
            </a:r>
            <a:r>
              <a:rPr kumimoji="1" lang="zh-CN" altLang="en-US" sz="2800" b="1" i="0" dirty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能撬动</a:t>
            </a:r>
            <a:r>
              <a:rPr kumimoji="1" lang="zh-CN" altLang="en-US" sz="2800" b="1" i="0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地球。</a:t>
            </a:r>
          </a:p>
        </p:txBody>
      </p:sp>
      <p:sp>
        <p:nvSpPr>
          <p:cNvPr id="501768" name="WordArt 8"/>
          <p:cNvSpPr>
            <a:spLocks noChangeArrowheads="1" noChangeShapeType="1" noTextEdit="1"/>
          </p:cNvSpPr>
          <p:nvPr/>
        </p:nvSpPr>
        <p:spPr bwMode="auto">
          <a:xfrm>
            <a:off x="1476375" y="476250"/>
            <a:ext cx="5688013" cy="1081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第</a:t>
            </a:r>
            <a:r>
              <a:rPr lang="en-US" altLang="zh-CN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1</a:t>
            </a:r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节 杠杆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snap01"/>
          <p:cNvPicPr>
            <a:picLocks noChangeAspect="1" noChangeArrowheads="1"/>
          </p:cNvPicPr>
          <p:nvPr/>
        </p:nvPicPr>
        <p:blipFill>
          <a:blip r:embed="rId2" cstate="print"/>
          <a:srcRect l="4514" t="5800" b="4291"/>
          <a:stretch>
            <a:fillRect/>
          </a:stretch>
        </p:blipFill>
        <p:spPr bwMode="auto">
          <a:xfrm>
            <a:off x="77788" y="693738"/>
            <a:ext cx="2932112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 descr="snap05"/>
          <p:cNvPicPr>
            <a:picLocks noChangeAspect="1" noChangeArrowheads="1"/>
          </p:cNvPicPr>
          <p:nvPr/>
        </p:nvPicPr>
        <p:blipFill>
          <a:blip r:embed="rId3" cstate="print"/>
          <a:srcRect l="6299" t="14583" r="12204" b="6250"/>
          <a:stretch>
            <a:fillRect/>
          </a:stretch>
        </p:blipFill>
        <p:spPr bwMode="auto">
          <a:xfrm>
            <a:off x="3086100" y="647700"/>
            <a:ext cx="3068638" cy="248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snap02"/>
          <p:cNvPicPr>
            <a:picLocks noChangeAspect="1" noChangeArrowheads="1"/>
          </p:cNvPicPr>
          <p:nvPr/>
        </p:nvPicPr>
        <p:blipFill>
          <a:blip r:embed="rId4" cstate="print"/>
          <a:srcRect l="4092" t="4770" r="1790" b="4770"/>
          <a:stretch>
            <a:fillRect/>
          </a:stretch>
        </p:blipFill>
        <p:spPr bwMode="auto">
          <a:xfrm>
            <a:off x="6134100" y="693738"/>
            <a:ext cx="2914650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76200" y="630238"/>
            <a:ext cx="9010650" cy="243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3048000" y="609600"/>
            <a:ext cx="1588" cy="2433638"/>
          </a:xfrm>
          <a:prstGeom prst="line">
            <a:avLst/>
          </a:prstGeom>
          <a:noFill/>
          <a:ln w="76200">
            <a:solidFill>
              <a:srgbClr val="99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6172200" y="609600"/>
            <a:ext cx="1588" cy="2433638"/>
          </a:xfrm>
          <a:prstGeom prst="line">
            <a:avLst/>
          </a:prstGeom>
          <a:noFill/>
          <a:ln w="76200">
            <a:solidFill>
              <a:srgbClr val="99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457200" y="3141663"/>
            <a:ext cx="2895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4000" b="1" smtClean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共同点：</a:t>
            </a:r>
            <a:endParaRPr lang="zh-CN" altLang="en-US" sz="2800" smtClean="0">
              <a:solidFill>
                <a:srgbClr val="FF33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609600" y="3827463"/>
            <a:ext cx="83550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Times New Roman" pitchFamily="18" charset="0"/>
                <a:ea typeface="方正魏碑简体" pitchFamily="2" charset="-122"/>
              </a:rPr>
              <a:t>①都是坚实物体．（软的不行，直的弯的都可以）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609600" y="4513263"/>
            <a:ext cx="7391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Times New Roman" pitchFamily="18" charset="0"/>
                <a:ea typeface="方正魏碑简体" pitchFamily="2" charset="-122"/>
              </a:rPr>
              <a:t>②工作过程中都在转动，转动过程中</a:t>
            </a:r>
            <a:r>
              <a:rPr lang="zh-CN" altLang="en-US" sz="2800" b="1" u="sng" smtClean="0">
                <a:solidFill>
                  <a:srgbClr val="000000"/>
                </a:solidFill>
                <a:latin typeface="Times New Roman" pitchFamily="18" charset="0"/>
                <a:ea typeface="方正魏碑简体" pitchFamily="2" charset="-122"/>
              </a:rPr>
              <a:t>有一点是不动的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itchFamily="18" charset="0"/>
                <a:ea typeface="方正魏碑简体" pitchFamily="2" charset="-122"/>
              </a:rPr>
              <a:t>．</a:t>
            </a: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609600" y="5656263"/>
            <a:ext cx="7391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Times New Roman" pitchFamily="18" charset="0"/>
                <a:ea typeface="方正魏碑简体" pitchFamily="2" charset="-122"/>
              </a:rPr>
              <a:t>③除固定不动的点外，还要</a:t>
            </a:r>
            <a:r>
              <a:rPr lang="zh-CN" altLang="en-US" sz="2800" b="1" u="sng" smtClean="0">
                <a:solidFill>
                  <a:srgbClr val="000000"/>
                </a:solidFill>
                <a:latin typeface="Times New Roman" pitchFamily="18" charset="0"/>
                <a:ea typeface="方正魏碑简体" pitchFamily="2" charset="-122"/>
              </a:rPr>
              <a:t>受到两个力的作用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itchFamily="18" charset="0"/>
                <a:ea typeface="方正魏碑简体" pitchFamily="2" charset="-122"/>
              </a:rPr>
              <a:t>（一个能使它转动，另一个阻碍它转动）．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 autoUpdateAnimBg="0"/>
      <p:bldP spid="9226" grpId="0" autoUpdateAnimBg="0"/>
      <p:bldP spid="9227" grpId="0" autoUpdateAnimBg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476250"/>
            <a:ext cx="4176712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7477" name="Rectangle 5"/>
          <p:cNvSpPr>
            <a:spLocks noChangeArrowheads="1"/>
          </p:cNvSpPr>
          <p:nvPr/>
        </p:nvSpPr>
        <p:spPr bwMode="auto">
          <a:xfrm>
            <a:off x="684213" y="4797425"/>
            <a:ext cx="36115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40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费力杠杆</a:t>
            </a:r>
          </a:p>
        </p:txBody>
      </p:sp>
      <p:pic>
        <p:nvPicPr>
          <p:cNvPr id="9626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476250"/>
            <a:ext cx="3851275" cy="398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7479" name="Rectangle 7"/>
          <p:cNvSpPr>
            <a:spLocks noChangeArrowheads="1"/>
          </p:cNvSpPr>
          <p:nvPr/>
        </p:nvSpPr>
        <p:spPr bwMode="auto">
          <a:xfrm>
            <a:off x="5795963" y="4797425"/>
            <a:ext cx="2735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40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费力杠杆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477" grpId="0" autoUpdateAnimBg="0"/>
      <p:bldP spid="617479" grpId="0" autoUpdateAnimBg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234" name="Picture 2" descr="hand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2420938"/>
            <a:ext cx="5332412" cy="3560762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</p:pic>
      <p:sp>
        <p:nvSpPr>
          <p:cNvPr id="607235" name="Line 3"/>
          <p:cNvSpPr>
            <a:spLocks noChangeShapeType="1"/>
          </p:cNvSpPr>
          <p:nvPr/>
        </p:nvSpPr>
        <p:spPr bwMode="auto">
          <a:xfrm>
            <a:off x="1619250" y="5661025"/>
            <a:ext cx="3811588" cy="0"/>
          </a:xfrm>
          <a:prstGeom prst="line">
            <a:avLst/>
          </a:prstGeom>
          <a:noFill/>
          <a:ln w="114300">
            <a:solidFill>
              <a:srgbClr val="CC66FF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607236" name="Picture 4" descr="hand"/>
          <p:cNvPicPr>
            <a:picLocks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84663" y="476250"/>
            <a:ext cx="3135312" cy="1444625"/>
          </a:xfrm>
          <a:solidFill>
            <a:schemeClr val="folHlink"/>
          </a:solidFill>
        </p:spPr>
      </p:pic>
      <p:sp>
        <p:nvSpPr>
          <p:cNvPr id="607237" name="Text Box 5"/>
          <p:cNvSpPr txBox="1">
            <a:spLocks noChangeArrowheads="1"/>
          </p:cNvSpPr>
          <p:nvPr/>
        </p:nvSpPr>
        <p:spPr bwMode="auto">
          <a:xfrm>
            <a:off x="5651500" y="6092825"/>
            <a:ext cx="10302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smtClean="0">
                <a:solidFill>
                  <a:srgbClr val="FF3300"/>
                </a:solidFill>
                <a:latin typeface="Arial Black" pitchFamily="34" charset="0"/>
              </a:rPr>
              <a:t>F</a:t>
            </a:r>
            <a:r>
              <a:rPr lang="en-US" altLang="zh-CN" sz="3200" baseline="-25000" smtClean="0">
                <a:solidFill>
                  <a:srgbClr val="FF33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607238" name="Line 6"/>
          <p:cNvSpPr>
            <a:spLocks noChangeShapeType="1"/>
          </p:cNvSpPr>
          <p:nvPr/>
        </p:nvSpPr>
        <p:spPr bwMode="auto">
          <a:xfrm flipH="1" flipV="1">
            <a:off x="1692275" y="3500438"/>
            <a:ext cx="863600" cy="2189162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07239" name="Line 7"/>
          <p:cNvSpPr>
            <a:spLocks noChangeShapeType="1"/>
          </p:cNvSpPr>
          <p:nvPr/>
        </p:nvSpPr>
        <p:spPr bwMode="auto">
          <a:xfrm>
            <a:off x="5364163" y="5661025"/>
            <a:ext cx="0" cy="931863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07240" name="Text Box 8"/>
          <p:cNvSpPr txBox="1">
            <a:spLocks noChangeArrowheads="1"/>
          </p:cNvSpPr>
          <p:nvPr/>
        </p:nvSpPr>
        <p:spPr bwMode="auto">
          <a:xfrm>
            <a:off x="1835150" y="3284538"/>
            <a:ext cx="8143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smtClean="0">
                <a:solidFill>
                  <a:srgbClr val="00FF00"/>
                </a:solidFill>
                <a:latin typeface="Arial Black" pitchFamily="34" charset="0"/>
              </a:rPr>
              <a:t>F</a:t>
            </a:r>
            <a:r>
              <a:rPr lang="en-US" altLang="zh-CN" sz="3200" baseline="-25000" smtClean="0">
                <a:solidFill>
                  <a:srgbClr val="00FF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607241" name="Text Box 9"/>
          <p:cNvSpPr txBox="1">
            <a:spLocks noChangeArrowheads="1"/>
          </p:cNvSpPr>
          <p:nvPr/>
        </p:nvSpPr>
        <p:spPr bwMode="auto">
          <a:xfrm>
            <a:off x="1258888" y="4652963"/>
            <a:ext cx="7477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smtClean="0">
                <a:solidFill>
                  <a:srgbClr val="00FF00"/>
                </a:solidFill>
                <a:latin typeface="Arial Black" pitchFamily="34" charset="0"/>
              </a:rPr>
              <a:t>L</a:t>
            </a:r>
            <a:r>
              <a:rPr lang="en-US" altLang="zh-CN" sz="3200" baseline="-25000" smtClean="0">
                <a:solidFill>
                  <a:srgbClr val="00FF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607242" name="Text Box 10"/>
          <p:cNvSpPr txBox="1">
            <a:spLocks noChangeArrowheads="1"/>
          </p:cNvSpPr>
          <p:nvPr/>
        </p:nvSpPr>
        <p:spPr bwMode="auto">
          <a:xfrm>
            <a:off x="3348038" y="6092825"/>
            <a:ext cx="7477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smtClean="0">
                <a:solidFill>
                  <a:srgbClr val="FF3300"/>
                </a:solidFill>
                <a:latin typeface="Arial Black" pitchFamily="34" charset="0"/>
              </a:rPr>
              <a:t>L</a:t>
            </a:r>
            <a:r>
              <a:rPr lang="en-US" altLang="zh-CN" sz="3200" baseline="-25000" smtClean="0">
                <a:solidFill>
                  <a:srgbClr val="FF33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607243" name="Text Box 11"/>
          <p:cNvSpPr txBox="1">
            <a:spLocks noChangeArrowheads="1"/>
          </p:cNvSpPr>
          <p:nvPr/>
        </p:nvSpPr>
        <p:spPr bwMode="auto">
          <a:xfrm>
            <a:off x="1042988" y="5229225"/>
            <a:ext cx="6334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009999"/>
                </a:solidFill>
                <a:latin typeface="Franklin Gothic Medium" pitchFamily="34" charset="0"/>
                <a:ea typeface="黑体" pitchFamily="49" charset="-122"/>
              </a:rPr>
              <a:t>O</a:t>
            </a:r>
          </a:p>
        </p:txBody>
      </p:sp>
      <p:sp>
        <p:nvSpPr>
          <p:cNvPr id="607244" name="Line 12"/>
          <p:cNvSpPr>
            <a:spLocks noChangeShapeType="1"/>
          </p:cNvSpPr>
          <p:nvPr/>
        </p:nvSpPr>
        <p:spPr bwMode="auto">
          <a:xfrm rot="300000" flipV="1">
            <a:off x="1619250" y="5157788"/>
            <a:ext cx="746125" cy="463550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07245" name="Line 13"/>
          <p:cNvSpPr>
            <a:spLocks noChangeShapeType="1"/>
          </p:cNvSpPr>
          <p:nvPr/>
        </p:nvSpPr>
        <p:spPr bwMode="auto">
          <a:xfrm>
            <a:off x="1547813" y="5661025"/>
            <a:ext cx="3840162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07246" name="未知"/>
          <p:cNvSpPr>
            <a:spLocks/>
          </p:cNvSpPr>
          <p:nvPr/>
        </p:nvSpPr>
        <p:spPr bwMode="auto">
          <a:xfrm rot="16200000" flipV="1">
            <a:off x="3282156" y="3999707"/>
            <a:ext cx="341313" cy="3810000"/>
          </a:xfrm>
          <a:custGeom>
            <a:avLst/>
            <a:gdLst>
              <a:gd name="T0" fmla="*/ 367490731 w 317"/>
              <a:gd name="T1" fmla="*/ 0 h 2994"/>
              <a:gd name="T2" fmla="*/ 209828883 w 317"/>
              <a:gd name="T3" fmla="*/ 440468593 h 2994"/>
              <a:gd name="T4" fmla="*/ 157661849 w 317"/>
              <a:gd name="T5" fmla="*/ 2056600807 h 2994"/>
              <a:gd name="T6" fmla="*/ 0 w 317"/>
              <a:gd name="T7" fmla="*/ 2147483647 h 2994"/>
              <a:gd name="T8" fmla="*/ 157661849 w 317"/>
              <a:gd name="T9" fmla="*/ 2147483647 h 2994"/>
              <a:gd name="T10" fmla="*/ 209828883 w 317"/>
              <a:gd name="T11" fmla="*/ 2147483647 h 2994"/>
              <a:gd name="T12" fmla="*/ 367490731 w 317"/>
              <a:gd name="T13" fmla="*/ 2147483647 h 29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17"/>
              <a:gd name="T22" fmla="*/ 0 h 2994"/>
              <a:gd name="T23" fmla="*/ 317 w 317"/>
              <a:gd name="T24" fmla="*/ 2994 h 29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17" h="2994">
                <a:moveTo>
                  <a:pt x="317" y="0"/>
                </a:moveTo>
                <a:cubicBezTo>
                  <a:pt x="264" y="30"/>
                  <a:pt x="211" y="60"/>
                  <a:pt x="181" y="272"/>
                </a:cubicBezTo>
                <a:cubicBezTo>
                  <a:pt x="151" y="484"/>
                  <a:pt x="166" y="1073"/>
                  <a:pt x="136" y="1270"/>
                </a:cubicBezTo>
                <a:cubicBezTo>
                  <a:pt x="106" y="1467"/>
                  <a:pt x="0" y="1392"/>
                  <a:pt x="0" y="1452"/>
                </a:cubicBezTo>
                <a:cubicBezTo>
                  <a:pt x="0" y="1512"/>
                  <a:pt x="106" y="1414"/>
                  <a:pt x="136" y="1633"/>
                </a:cubicBezTo>
                <a:cubicBezTo>
                  <a:pt x="166" y="1852"/>
                  <a:pt x="151" y="2540"/>
                  <a:pt x="181" y="2767"/>
                </a:cubicBezTo>
                <a:cubicBezTo>
                  <a:pt x="211" y="2994"/>
                  <a:pt x="294" y="2956"/>
                  <a:pt x="317" y="2994"/>
                </a:cubicBezTo>
              </a:path>
            </a:pathLst>
          </a:cu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 rot="-9369145" flipH="1" flipV="1">
            <a:off x="5076825" y="5734050"/>
            <a:ext cx="352425" cy="215900"/>
            <a:chOff x="0" y="0"/>
            <a:chExt cx="1124" cy="753"/>
          </a:xfrm>
        </p:grpSpPr>
        <p:sp>
          <p:nvSpPr>
            <p:cNvPr id="97299" name="Line 16"/>
            <p:cNvSpPr>
              <a:spLocks noChangeShapeType="1"/>
            </p:cNvSpPr>
            <p:nvPr/>
          </p:nvSpPr>
          <p:spPr bwMode="auto">
            <a:xfrm>
              <a:off x="0" y="0"/>
              <a:ext cx="329" cy="753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i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97300" name="Line 17"/>
            <p:cNvSpPr>
              <a:spLocks noChangeShapeType="1"/>
            </p:cNvSpPr>
            <p:nvPr/>
          </p:nvSpPr>
          <p:spPr bwMode="auto">
            <a:xfrm flipV="1">
              <a:off x="338" y="366"/>
              <a:ext cx="786" cy="387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i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607250" name="未知"/>
          <p:cNvSpPr>
            <a:spLocks/>
          </p:cNvSpPr>
          <p:nvPr/>
        </p:nvSpPr>
        <p:spPr bwMode="auto">
          <a:xfrm rot="3720000">
            <a:off x="1722438" y="4838700"/>
            <a:ext cx="303212" cy="795338"/>
          </a:xfrm>
          <a:custGeom>
            <a:avLst/>
            <a:gdLst>
              <a:gd name="T0" fmla="*/ 290023721 w 317"/>
              <a:gd name="T1" fmla="*/ 0 h 2994"/>
              <a:gd name="T2" fmla="*/ 165596791 w 317"/>
              <a:gd name="T3" fmla="*/ 19194106 h 2994"/>
              <a:gd name="T4" fmla="*/ 124426900 w 317"/>
              <a:gd name="T5" fmla="*/ 89619774 h 2994"/>
              <a:gd name="T6" fmla="*/ 0 w 317"/>
              <a:gd name="T7" fmla="*/ 102462858 h 2994"/>
              <a:gd name="T8" fmla="*/ 124426900 w 317"/>
              <a:gd name="T9" fmla="*/ 115235546 h 2994"/>
              <a:gd name="T10" fmla="*/ 165596791 w 317"/>
              <a:gd name="T11" fmla="*/ 195258138 h 2994"/>
              <a:gd name="T12" fmla="*/ 290023721 w 317"/>
              <a:gd name="T13" fmla="*/ 211276729 h 29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17"/>
              <a:gd name="T22" fmla="*/ 0 h 2994"/>
              <a:gd name="T23" fmla="*/ 317 w 317"/>
              <a:gd name="T24" fmla="*/ 2994 h 29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17" h="2994">
                <a:moveTo>
                  <a:pt x="317" y="0"/>
                </a:moveTo>
                <a:cubicBezTo>
                  <a:pt x="264" y="30"/>
                  <a:pt x="211" y="60"/>
                  <a:pt x="181" y="272"/>
                </a:cubicBezTo>
                <a:cubicBezTo>
                  <a:pt x="151" y="484"/>
                  <a:pt x="166" y="1073"/>
                  <a:pt x="136" y="1270"/>
                </a:cubicBezTo>
                <a:cubicBezTo>
                  <a:pt x="106" y="1467"/>
                  <a:pt x="0" y="1392"/>
                  <a:pt x="0" y="1452"/>
                </a:cubicBezTo>
                <a:cubicBezTo>
                  <a:pt x="0" y="1512"/>
                  <a:pt x="106" y="1414"/>
                  <a:pt x="136" y="1633"/>
                </a:cubicBezTo>
                <a:cubicBezTo>
                  <a:pt x="166" y="1852"/>
                  <a:pt x="151" y="2540"/>
                  <a:pt x="181" y="2767"/>
                </a:cubicBezTo>
                <a:cubicBezTo>
                  <a:pt x="211" y="2994"/>
                  <a:pt x="294" y="2956"/>
                  <a:pt x="317" y="2994"/>
                </a:cubicBezTo>
              </a:path>
            </a:pathLst>
          </a:custGeom>
          <a:noFill/>
          <a:ln w="285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607252" name="Picture 20" descr="手臂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lum bright="-12000"/>
          </a:blip>
          <a:srcRect r="-221" b="217"/>
          <a:stretch>
            <a:fillRect/>
          </a:stretch>
        </p:blipFill>
        <p:spPr bwMode="auto">
          <a:xfrm>
            <a:off x="395288" y="260350"/>
            <a:ext cx="3235325" cy="18732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</p:pic>
      <p:sp>
        <p:nvSpPr>
          <p:cNvPr id="607255" name="Text Box 23"/>
          <p:cNvSpPr txBox="1">
            <a:spLocks noChangeArrowheads="1"/>
          </p:cNvSpPr>
          <p:nvPr/>
        </p:nvSpPr>
        <p:spPr bwMode="auto">
          <a:xfrm>
            <a:off x="6948488" y="3141663"/>
            <a:ext cx="854075" cy="2736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4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费力杠杆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7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07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7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4" dur="500"/>
                                        <p:tgtEl>
                                          <p:spTgt spid="607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7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07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607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607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607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500"/>
                                        <p:tgtEl>
                                          <p:spTgt spid="607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607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607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7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07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07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7235" grpId="0" animBg="1"/>
      <p:bldP spid="607237" grpId="0" autoUpdateAnimBg="0"/>
      <p:bldP spid="607238" grpId="0" animBg="1"/>
      <p:bldP spid="607239" grpId="0" animBg="1"/>
      <p:bldP spid="607240" grpId="0" autoUpdateAnimBg="0"/>
      <p:bldP spid="607241" grpId="0" autoUpdateAnimBg="0"/>
      <p:bldP spid="607242" grpId="0" autoUpdateAnimBg="0"/>
      <p:bldP spid="607243" grpId="0" autoUpdateAnimBg="0"/>
      <p:bldP spid="607244" grpId="0" animBg="1"/>
      <p:bldP spid="607245" grpId="0" animBg="1"/>
      <p:bldP spid="607246" grpId="0" animBg="1"/>
      <p:bldP spid="607250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/>
          <p:nvPr/>
        </p:nvSpPr>
        <p:spPr>
          <a:xfrm>
            <a:off x="368300" y="757238"/>
            <a:ext cx="8277225" cy="433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  <a:buFont typeface="Arial" pitchFamily="34" charset="0"/>
              <a:buNone/>
              <a:defRPr/>
            </a:pPr>
            <a:r>
              <a:rPr lang="en-US" altLang="x-none" sz="2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1.如图所示，杠杆挂上钩码后刚好平衡，每个钩码的质量相同，在下列情况中，杠杆还能保持平衡的是（     ）A</a:t>
            </a:r>
            <a:r>
              <a:rPr lang="zh-CN" altLang="en-US" sz="2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x-none" sz="2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左右钩码各向支点移一格   </a:t>
            </a:r>
          </a:p>
          <a:p>
            <a:pPr>
              <a:lnSpc>
                <a:spcPct val="160000"/>
              </a:lnSpc>
              <a:buFont typeface="Arial" pitchFamily="34" charset="0"/>
              <a:buNone/>
              <a:defRPr/>
            </a:pPr>
            <a:r>
              <a:rPr lang="en-US" altLang="x-none" sz="2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x-none" sz="2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左右各减少一个钩码</a:t>
            </a:r>
          </a:p>
          <a:p>
            <a:pPr>
              <a:lnSpc>
                <a:spcPct val="160000"/>
              </a:lnSpc>
              <a:buFont typeface="Arial" pitchFamily="34" charset="0"/>
              <a:buNone/>
              <a:defRPr/>
            </a:pPr>
            <a:r>
              <a:rPr lang="en-US" altLang="x-none" sz="2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2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x-none" sz="2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左右各减少一半钩码      </a:t>
            </a:r>
          </a:p>
          <a:p>
            <a:pPr>
              <a:lnSpc>
                <a:spcPct val="160000"/>
              </a:lnSpc>
              <a:buFont typeface="Arial" pitchFamily="34" charset="0"/>
              <a:buNone/>
              <a:defRPr/>
            </a:pPr>
            <a:r>
              <a:rPr lang="en-US" altLang="x-none" sz="2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2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x-none" sz="2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左右各增加两个钩码 </a:t>
            </a:r>
          </a:p>
          <a:p>
            <a:pPr marL="457200" indent="-457200" eaLnBrk="1" hangingPunct="1">
              <a:buFont typeface="Arial" pitchFamily="34" charset="0"/>
              <a:buNone/>
              <a:defRPr/>
            </a:pPr>
            <a:endParaRPr lang="zh-CN" altLang="en-US" sz="2600" noProof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366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5425" y="3148013"/>
            <a:ext cx="2203450" cy="190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4" name="Text Box 3"/>
          <p:cNvSpPr txBox="1">
            <a:spLocks noChangeArrowheads="1"/>
          </p:cNvSpPr>
          <p:nvPr/>
        </p:nvSpPr>
        <p:spPr bwMode="auto">
          <a:xfrm>
            <a:off x="7731125" y="1570038"/>
            <a:ext cx="5492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600" b="1" smtClean="0">
                <a:solidFill>
                  <a:srgbClr val="FF0000"/>
                </a:solidFill>
                <a:latin typeface="Times New Roman" pitchFamily="18" charset="0"/>
              </a:rPr>
              <a:t>C</a:t>
            </a:r>
            <a:r>
              <a:rPr lang="en-US" altLang="zh-CN" sz="2600" b="1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</a:p>
        </p:txBody>
      </p:sp>
      <p:sp>
        <p:nvSpPr>
          <p:cNvPr id="113669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000" b="1" smtClean="0">
                <a:solidFill>
                  <a:srgbClr val="006666"/>
                </a:solidFill>
                <a:latin typeface="Arial" pitchFamily="34" charset="0"/>
                <a:ea typeface="方正姚体" pitchFamily="2" charset="-122"/>
              </a:rPr>
              <a:t>随堂训练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4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TextBox 1"/>
          <p:cNvSpPr txBox="1">
            <a:spLocks noChangeArrowheads="1"/>
          </p:cNvSpPr>
          <p:nvPr/>
        </p:nvSpPr>
        <p:spPr bwMode="auto">
          <a:xfrm>
            <a:off x="446088" y="755650"/>
            <a:ext cx="8542337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en-US" altLang="zh-CN" sz="2600" b="1" smtClean="0">
                <a:solidFill>
                  <a:srgbClr val="000000"/>
                </a:solidFill>
                <a:latin typeface="Times New Roman" pitchFamily="18" charset="0"/>
              </a:rPr>
              <a:t>2.</a:t>
            </a:r>
            <a:r>
              <a:rPr lang="zh-CN" altLang="en-US" sz="2600" b="1" smtClean="0">
                <a:solidFill>
                  <a:srgbClr val="000000"/>
                </a:solidFill>
                <a:latin typeface="Times New Roman" pitchFamily="18" charset="0"/>
              </a:rPr>
              <a:t>下列工具在正常使用中，属于费力杠杆的是（    ） </a:t>
            </a:r>
          </a:p>
        </p:txBody>
      </p:sp>
      <p:sp>
        <p:nvSpPr>
          <p:cNvPr id="114691" name="TextBox 7"/>
          <p:cNvSpPr txBox="1">
            <a:spLocks noChangeArrowheads="1"/>
          </p:cNvSpPr>
          <p:nvPr/>
        </p:nvSpPr>
        <p:spPr bwMode="auto">
          <a:xfrm>
            <a:off x="549275" y="4438650"/>
            <a:ext cx="162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  <a:tabLst>
                <a:tab pos="1254125" algn="l"/>
              </a:tabLst>
            </a:pPr>
            <a:r>
              <a:rPr lang="en-US" altLang="zh-CN" sz="2400" b="1" smtClean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．起瓶器</a:t>
            </a:r>
          </a:p>
        </p:txBody>
      </p:sp>
      <p:pic>
        <p:nvPicPr>
          <p:cNvPr id="114692" name="图片 27653" descr="OE05643-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8900" y="2206625"/>
            <a:ext cx="2159000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3" name="图片 27654" descr="195452091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6950075" y="2062163"/>
            <a:ext cx="1657350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4" name="图片 27655" descr="30986214_3d9fae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 l="20792" r="14958" b="20866"/>
          <a:stretch>
            <a:fillRect/>
          </a:stretch>
        </p:blipFill>
        <p:spPr bwMode="auto">
          <a:xfrm>
            <a:off x="323850" y="2206625"/>
            <a:ext cx="2232025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5" name="图片 2765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925" y="2351088"/>
            <a:ext cx="199072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6" name="TextBox 7"/>
          <p:cNvSpPr txBox="1">
            <a:spLocks noChangeArrowheads="1"/>
          </p:cNvSpPr>
          <p:nvPr/>
        </p:nvSpPr>
        <p:spPr bwMode="auto">
          <a:xfrm>
            <a:off x="2628900" y="4424363"/>
            <a:ext cx="1919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itchFamily="18" charset="0"/>
              </a:rPr>
              <a:t>B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．切纸铡刀</a:t>
            </a:r>
          </a:p>
        </p:txBody>
      </p:sp>
      <p:sp>
        <p:nvSpPr>
          <p:cNvPr id="114697" name="TextBox 7"/>
          <p:cNvSpPr txBox="1">
            <a:spLocks noChangeArrowheads="1"/>
          </p:cNvSpPr>
          <p:nvPr/>
        </p:nvSpPr>
        <p:spPr bwMode="auto">
          <a:xfrm>
            <a:off x="4860925" y="4424363"/>
            <a:ext cx="163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itchFamily="18" charset="0"/>
              </a:rPr>
              <a:t>C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．食品夹</a:t>
            </a:r>
          </a:p>
        </p:txBody>
      </p:sp>
      <p:sp>
        <p:nvSpPr>
          <p:cNvPr id="114698" name="TextBox 7"/>
          <p:cNvSpPr txBox="1">
            <a:spLocks noChangeArrowheads="1"/>
          </p:cNvSpPr>
          <p:nvPr/>
        </p:nvSpPr>
        <p:spPr bwMode="auto">
          <a:xfrm>
            <a:off x="6878638" y="4438650"/>
            <a:ext cx="163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itchFamily="18" charset="0"/>
              </a:rPr>
              <a:t>D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．羊角锤</a:t>
            </a:r>
          </a:p>
        </p:txBody>
      </p:sp>
      <p:sp>
        <p:nvSpPr>
          <p:cNvPr id="27669" name="文本框 27668"/>
          <p:cNvSpPr txBox="1">
            <a:spLocks noChangeArrowheads="1"/>
          </p:cNvSpPr>
          <p:nvPr/>
        </p:nvSpPr>
        <p:spPr bwMode="auto">
          <a:xfrm>
            <a:off x="7426325" y="855663"/>
            <a:ext cx="4222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600" b="1" smtClean="0">
                <a:solidFill>
                  <a:srgbClr val="F8081F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114700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000" b="1" smtClean="0">
                <a:solidFill>
                  <a:srgbClr val="006666"/>
                </a:solidFill>
                <a:latin typeface="Arial" pitchFamily="34" charset="0"/>
                <a:ea typeface="方正姚体" pitchFamily="2" charset="-122"/>
              </a:rPr>
              <a:t>随堂训练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9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373063" y="760413"/>
            <a:ext cx="5268912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50000"/>
              </a:lnSpc>
              <a:buFont typeface="Arial" pitchFamily="34" charset="0"/>
              <a:buAutoNum type="arabicPeriod" startAt="3"/>
            </a:pPr>
            <a:r>
              <a:rPr lang="zh-CN" altLang="en-US" sz="2600" b="1" smtClean="0">
                <a:solidFill>
                  <a:srgbClr val="000000"/>
                </a:solidFill>
                <a:latin typeface="Times New Roman" pitchFamily="18" charset="0"/>
              </a:rPr>
              <a:t>如图中的男孩重</a:t>
            </a:r>
            <a:r>
              <a:rPr lang="en-US" altLang="zh-CN" sz="2600" b="1" smtClean="0">
                <a:solidFill>
                  <a:srgbClr val="000000"/>
                </a:solidFill>
                <a:latin typeface="Times New Roman" pitchFamily="18" charset="0"/>
              </a:rPr>
              <a:t>500N</a:t>
            </a:r>
            <a:r>
              <a:rPr lang="zh-CN" altLang="en-US" sz="2600" b="1" smtClean="0">
                <a:solidFill>
                  <a:srgbClr val="000000"/>
                </a:solidFill>
                <a:latin typeface="Times New Roman" pitchFamily="18" charset="0"/>
              </a:rPr>
              <a:t>，女孩重</a:t>
            </a:r>
            <a:r>
              <a:rPr lang="en-US" altLang="zh-CN" sz="2600" b="1" smtClean="0">
                <a:solidFill>
                  <a:srgbClr val="000000"/>
                </a:solidFill>
                <a:latin typeface="Times New Roman" pitchFamily="18" charset="0"/>
              </a:rPr>
              <a:t>350N</a:t>
            </a:r>
            <a:r>
              <a:rPr lang="zh-CN" altLang="en-US" sz="2600" b="1" smtClean="0">
                <a:solidFill>
                  <a:srgbClr val="000000"/>
                </a:solidFill>
                <a:latin typeface="Times New Roman" pitchFamily="18" charset="0"/>
              </a:rPr>
              <a:t>，当男孩离跷跷板的转轴</a:t>
            </a:r>
            <a:r>
              <a:rPr lang="en-US" altLang="zh-CN" sz="2600" b="1" smtClean="0">
                <a:solidFill>
                  <a:srgbClr val="000000"/>
                </a:solidFill>
                <a:latin typeface="Times New Roman" pitchFamily="18" charset="0"/>
              </a:rPr>
              <a:t>70cm</a:t>
            </a:r>
            <a:r>
              <a:rPr lang="zh-CN" altLang="en-US" sz="2600" b="1" smtClean="0">
                <a:solidFill>
                  <a:srgbClr val="000000"/>
                </a:solidFill>
                <a:latin typeface="Times New Roman" pitchFamily="18" charset="0"/>
              </a:rPr>
              <a:t>时，女孩应该坐在哪里才能使跷跷板在水平位置上平衡？</a:t>
            </a:r>
            <a:endParaRPr lang="zh-CN" altLang="en-US" sz="2600" b="1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19459" name="Picture 2" descr="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4363" y="1138238"/>
            <a:ext cx="283210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827088" y="3717925"/>
            <a:ext cx="647700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600" b="1" smtClean="0">
                <a:solidFill>
                  <a:srgbClr val="FF0000"/>
                </a:solidFill>
                <a:latin typeface="宋体" pitchFamily="2" charset="-122"/>
              </a:rPr>
              <a:t>解：</a:t>
            </a:r>
            <a:r>
              <a:rPr lang="zh-CN" altLang="en-US" sz="2600" b="1" smtClean="0">
                <a:solidFill>
                  <a:srgbClr val="FF0000"/>
                </a:solidFill>
                <a:latin typeface="Times New Roman" pitchFamily="18" charset="0"/>
              </a:rPr>
              <a:t>已知：</a:t>
            </a:r>
            <a:r>
              <a:rPr lang="en-US" altLang="zh-CN" sz="2600" b="1" i="1" smtClean="0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en-US" altLang="zh-CN" sz="2600" b="1" baseline="-25000" smtClean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en-US" altLang="zh-CN" sz="2600" b="1" smtClean="0">
                <a:solidFill>
                  <a:srgbClr val="FF0000"/>
                </a:solidFill>
                <a:latin typeface="Times New Roman" pitchFamily="18" charset="0"/>
              </a:rPr>
              <a:t>=500N</a:t>
            </a:r>
            <a:r>
              <a:rPr lang="zh-CN" altLang="en-US" sz="2600" b="1" smtClean="0">
                <a:solidFill>
                  <a:srgbClr val="FF0000"/>
                </a:solidFill>
                <a:latin typeface="Times New Roman" pitchFamily="18" charset="0"/>
              </a:rPr>
              <a:t>，</a:t>
            </a:r>
            <a:r>
              <a:rPr lang="en-US" altLang="zh-CN" sz="2600" b="1" i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L</a:t>
            </a:r>
            <a:r>
              <a:rPr lang="en-US" altLang="zh-CN" sz="2600" b="1" baseline="-25000" smtClean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en-US" altLang="zh-CN" sz="2600" b="1" smtClean="0">
                <a:solidFill>
                  <a:srgbClr val="FF0000"/>
                </a:solidFill>
                <a:latin typeface="Times New Roman" pitchFamily="18" charset="0"/>
              </a:rPr>
              <a:t>=70cm</a:t>
            </a:r>
            <a:r>
              <a:rPr lang="zh-CN" altLang="en-US" sz="2600" b="1" smtClean="0">
                <a:solidFill>
                  <a:srgbClr val="FF0000"/>
                </a:solidFill>
                <a:latin typeface="Times New Roman" pitchFamily="18" charset="0"/>
              </a:rPr>
              <a:t>，</a:t>
            </a:r>
            <a:r>
              <a:rPr lang="en-US" altLang="zh-CN" sz="2600" b="1" i="1" smtClean="0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en-US" altLang="zh-CN" sz="2600" b="1" baseline="-25000" smtClean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en-US" altLang="zh-CN" sz="2600" b="1" smtClean="0">
                <a:solidFill>
                  <a:srgbClr val="FF0000"/>
                </a:solidFill>
                <a:latin typeface="Times New Roman" pitchFamily="18" charset="0"/>
              </a:rPr>
              <a:t>=350N</a:t>
            </a:r>
            <a:r>
              <a:rPr lang="zh-CN" altLang="en-US" sz="2600" b="1" smtClean="0">
                <a:solidFill>
                  <a:srgbClr val="FF0000"/>
                </a:solidFill>
                <a:latin typeface="Times New Roman" pitchFamily="18" charset="0"/>
              </a:rPr>
              <a:t>。</a:t>
            </a: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600" b="1" smtClean="0">
                <a:solidFill>
                  <a:srgbClr val="FF0000"/>
                </a:solidFill>
                <a:latin typeface="Times New Roman" pitchFamily="18" charset="0"/>
              </a:rPr>
              <a:t>由</a:t>
            </a:r>
            <a:r>
              <a:rPr lang="en-US" altLang="zh-CN" sz="2600" b="1" i="1" smtClean="0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en-US" altLang="zh-CN" sz="2600" b="1" baseline="-25000" smtClean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en-US" altLang="zh-CN" sz="2600" b="1" i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L</a:t>
            </a:r>
            <a:r>
              <a:rPr lang="en-US" altLang="zh-CN" sz="2600" b="1" baseline="-25000" smtClean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en-US" altLang="zh-CN" sz="2600" b="1" i="1" smtClean="0">
                <a:solidFill>
                  <a:srgbClr val="FF0000"/>
                </a:solidFill>
                <a:latin typeface="Times New Roman" pitchFamily="18" charset="0"/>
              </a:rPr>
              <a:t>=F</a:t>
            </a:r>
            <a:r>
              <a:rPr lang="en-US" altLang="zh-CN" sz="2600" b="1" baseline="-25000" smtClean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en-US" altLang="zh-CN" sz="2600" b="1" i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L</a:t>
            </a:r>
            <a:r>
              <a:rPr lang="en-US" altLang="zh-CN" sz="2600" b="1" baseline="-25000" smtClean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zh-CN" altLang="en-US" sz="2600" b="1" smtClean="0">
                <a:solidFill>
                  <a:srgbClr val="FF0000"/>
                </a:solidFill>
                <a:latin typeface="Times New Roman" pitchFamily="18" charset="0"/>
              </a:rPr>
              <a:t>得</a:t>
            </a:r>
            <a:r>
              <a:rPr lang="en-US" altLang="zh-CN" sz="2600" b="1" smtClean="0">
                <a:solidFill>
                  <a:srgbClr val="FF0000"/>
                </a:solidFill>
                <a:latin typeface="Times New Roman" pitchFamily="18" charset="0"/>
              </a:rPr>
              <a:t>:</a:t>
            </a: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600" b="1" i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L</a:t>
            </a:r>
            <a:r>
              <a:rPr lang="en-US" altLang="zh-CN" sz="2600" b="1" baseline="-25000" smtClean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en-US" altLang="zh-CN" sz="2600" b="1" smtClean="0">
                <a:solidFill>
                  <a:srgbClr val="FF0000"/>
                </a:solidFill>
                <a:latin typeface="Times New Roman" pitchFamily="18" charset="0"/>
              </a:rPr>
              <a:t>=</a:t>
            </a:r>
            <a:r>
              <a:rPr lang="en-US" altLang="zh-CN" sz="2600" b="1" i="1" smtClean="0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en-US" altLang="zh-CN" sz="2600" b="1" baseline="-25000" smtClean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en-US" altLang="zh-CN" sz="2600" b="1" i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L</a:t>
            </a:r>
            <a:r>
              <a:rPr lang="en-US" altLang="zh-CN" sz="2600" b="1" baseline="-25000" smtClean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en-US" altLang="zh-CN" sz="2600" b="1" smtClean="0">
                <a:solidFill>
                  <a:srgbClr val="FF0000"/>
                </a:solidFill>
                <a:latin typeface="Times New Roman" pitchFamily="18" charset="0"/>
              </a:rPr>
              <a:t>/</a:t>
            </a:r>
            <a:r>
              <a:rPr lang="en-US" altLang="zh-CN" sz="2600" b="1" i="1" smtClean="0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en-US" altLang="zh-CN" sz="2600" b="1" baseline="-25000" smtClean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en-US" altLang="zh-CN" sz="2600" b="1" smtClean="0">
                <a:solidFill>
                  <a:srgbClr val="FF0000"/>
                </a:solidFill>
                <a:latin typeface="Times New Roman" pitchFamily="18" charset="0"/>
              </a:rPr>
              <a:t> = </a:t>
            </a:r>
            <a:r>
              <a:rPr lang="zh-CN" altLang="en-US" sz="2600" b="1" smtClean="0">
                <a:solidFill>
                  <a:srgbClr val="FF0000"/>
                </a:solidFill>
                <a:latin typeface="Times New Roman" pitchFamily="18" charset="0"/>
              </a:rPr>
              <a:t>500N×70cm÷350N=100cm。</a:t>
            </a:r>
          </a:p>
        </p:txBody>
      </p:sp>
      <p:sp>
        <p:nvSpPr>
          <p:cNvPr id="115717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000" b="1" smtClean="0">
                <a:solidFill>
                  <a:srgbClr val="006666"/>
                </a:solidFill>
                <a:latin typeface="Arial" pitchFamily="34" charset="0"/>
                <a:ea typeface="方正姚体" pitchFamily="2" charset="-122"/>
              </a:rPr>
              <a:t>随堂训练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8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/>
      <p:bldP spid="19460" grpId="0" bldLvl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标题 1"/>
          <p:cNvSpPr>
            <a:spLocks noGrp="1"/>
          </p:cNvSpPr>
          <p:nvPr>
            <p:ph type="ctrTitle"/>
          </p:nvPr>
        </p:nvSpPr>
        <p:spPr>
          <a:xfrm>
            <a:off x="468313" y="765175"/>
            <a:ext cx="7772400" cy="1470025"/>
          </a:xfrm>
        </p:spPr>
        <p:txBody>
          <a:bodyPr/>
          <a:lstStyle/>
          <a:p>
            <a:pPr eaLnBrk="1" hangingPunct="1"/>
            <a:r>
              <a:rPr lang="zh-CN" altLang="en-US" sz="8000" smtClean="0"/>
              <a:t>作业：</a:t>
            </a:r>
          </a:p>
        </p:txBody>
      </p:sp>
      <p:sp>
        <p:nvSpPr>
          <p:cNvPr id="409603" name="副标题 2"/>
          <p:cNvSpPr>
            <a:spLocks noGrp="1"/>
          </p:cNvSpPr>
          <p:nvPr>
            <p:ph type="subTitle" idx="1"/>
          </p:nvPr>
        </p:nvSpPr>
        <p:spPr>
          <a:xfrm>
            <a:off x="0" y="3213100"/>
            <a:ext cx="9144000" cy="3095625"/>
          </a:xfrm>
        </p:spPr>
        <p:txBody>
          <a:bodyPr/>
          <a:lstStyle/>
          <a:p>
            <a:pPr eaLnBrk="1" hangingPunct="1"/>
            <a:r>
              <a:rPr lang="en-US" altLang="zh-CN" sz="6000" dirty="0" smtClean="0">
                <a:solidFill>
                  <a:srgbClr val="000000"/>
                </a:solidFill>
              </a:rPr>
              <a:t>《</a:t>
            </a:r>
            <a:r>
              <a:rPr lang="zh-CN" altLang="en-US" sz="5400" dirty="0" smtClean="0">
                <a:solidFill>
                  <a:srgbClr val="000000"/>
                </a:solidFill>
              </a:rPr>
              <a:t>学法</a:t>
            </a:r>
            <a:r>
              <a:rPr lang="en-US" altLang="zh-CN" sz="5400" dirty="0" smtClean="0">
                <a:solidFill>
                  <a:srgbClr val="000000"/>
                </a:solidFill>
              </a:rPr>
              <a:t>》 </a:t>
            </a:r>
            <a:r>
              <a:rPr lang="en-US" altLang="zh-CN" sz="5400" dirty="0" smtClean="0">
                <a:solidFill>
                  <a:srgbClr val="000000"/>
                </a:solidFill>
              </a:rPr>
              <a:t>P74---75</a:t>
            </a:r>
            <a:endParaRPr lang="en-US" altLang="zh-CN" sz="5400" dirty="0" smtClean="0">
              <a:solidFill>
                <a:srgbClr val="000000"/>
              </a:solidFill>
            </a:endParaRPr>
          </a:p>
          <a:p>
            <a:pPr eaLnBrk="1" hangingPunct="1"/>
            <a:r>
              <a:rPr lang="en-US" altLang="zh-CN" sz="5400" dirty="0" smtClean="0">
                <a:solidFill>
                  <a:srgbClr val="000000"/>
                </a:solidFill>
              </a:rPr>
              <a:t>“</a:t>
            </a:r>
            <a:r>
              <a:rPr lang="zh-CN" altLang="en-US" sz="5400" dirty="0" smtClean="0">
                <a:solidFill>
                  <a:srgbClr val="000000"/>
                </a:solidFill>
              </a:rPr>
              <a:t>课堂训练” “课后提升</a:t>
            </a:r>
            <a:r>
              <a:rPr lang="en-US" altLang="zh-CN" sz="5400" dirty="0" smtClean="0">
                <a:solidFill>
                  <a:srgbClr val="000000"/>
                </a:solidFill>
              </a:rPr>
              <a:t>”</a:t>
            </a:r>
            <a:r>
              <a:rPr lang="zh-CN" altLang="en-US" sz="5400" dirty="0" smtClean="0">
                <a:solidFill>
                  <a:srgbClr val="000000"/>
                </a:solidFill>
              </a:rPr>
              <a:t> 题</a:t>
            </a:r>
            <a:endParaRPr lang="zh-CN" altLang="en-US" sz="54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3"/>
          <p:cNvSpPr txBox="1">
            <a:spLocks noChangeArrowheads="1"/>
          </p:cNvSpPr>
          <p:nvPr/>
        </p:nvSpPr>
        <p:spPr bwMode="auto">
          <a:xfrm>
            <a:off x="571500" y="285750"/>
            <a:ext cx="5429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一、杠杆</a:t>
            </a:r>
            <a:r>
              <a:rPr lang="en-US" altLang="zh-CN" sz="32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——</a:t>
            </a:r>
            <a:r>
              <a:rPr lang="zh-CN" altLang="en-US" sz="32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最简单的机械</a:t>
            </a: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2143125" y="1071563"/>
            <a:ext cx="70008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1" lang="zh-CN" altLang="en-US" sz="28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在力的作</a:t>
            </a:r>
            <a:r>
              <a:rPr kumimoji="1" lang="zh-CN" altLang="en-US" sz="2800" b="1">
                <a:latin typeface="楷体" pitchFamily="49" charset="-122"/>
                <a:ea typeface="楷体" pitchFamily="49" charset="-122"/>
                <a:cs typeface="Times New Roman" pitchFamily="18" charset="0"/>
              </a:rPr>
              <a:t>用</a:t>
            </a:r>
            <a:r>
              <a:rPr kumimoji="1" lang="zh-CN" altLang="en-US" sz="2800" b="1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下能绕支撑点</a:t>
            </a:r>
            <a:r>
              <a:rPr kumimoji="1" lang="zh-CN" altLang="en-US" sz="2800" b="1">
                <a:latin typeface="楷体" pitchFamily="49" charset="-122"/>
                <a:ea typeface="楷体" pitchFamily="49" charset="-122"/>
                <a:cs typeface="Times New Roman" pitchFamily="18" charset="0"/>
              </a:rPr>
              <a:t>转动</a:t>
            </a:r>
            <a:r>
              <a:rPr kumimoji="1" lang="zh-CN" altLang="en-US" sz="2800" b="1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的坚实物体。</a:t>
            </a:r>
            <a:endParaRPr kumimoji="1" lang="zh-CN" altLang="en-US" sz="2800" b="1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642938" y="1071563"/>
            <a:ext cx="1570037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kumimoji="1" lang="en-US" altLang="zh-CN" sz="2800" b="1">
                <a:solidFill>
                  <a:srgbClr val="990033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【</a:t>
            </a:r>
            <a:r>
              <a:rPr kumimoji="1" lang="zh-CN" altLang="en-US" sz="2800" b="1">
                <a:solidFill>
                  <a:srgbClr val="990033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杠杆</a:t>
            </a:r>
            <a:r>
              <a:rPr kumimoji="1" lang="en-US" altLang="zh-CN" sz="2800" b="1">
                <a:solidFill>
                  <a:srgbClr val="990033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】</a:t>
            </a:r>
            <a:endParaRPr kumimoji="1" lang="zh-CN" altLang="en-US" sz="2800" b="1">
              <a:solidFill>
                <a:srgbClr val="990033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642938" y="1830388"/>
            <a:ext cx="1571625" cy="522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kumimoji="1" lang="en-US" altLang="zh-CN" sz="28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【</a:t>
            </a:r>
            <a:r>
              <a:rPr kumimoji="1" lang="zh-CN" altLang="en-US" sz="28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模型</a:t>
            </a:r>
            <a:r>
              <a:rPr kumimoji="1" lang="en-US" altLang="zh-CN" sz="28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】</a:t>
            </a:r>
            <a:endParaRPr kumimoji="1" lang="zh-CN" altLang="en-US" sz="2800" b="1">
              <a:solidFill>
                <a:schemeClr val="accent2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286000" y="1830388"/>
            <a:ext cx="653447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1"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可见，杠杆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不是特指某一种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机械，而是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满足以上特征的各种机械的共同指称。</a:t>
            </a:r>
          </a:p>
        </p:txBody>
      </p:sp>
      <p:pic>
        <p:nvPicPr>
          <p:cNvPr id="12301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900964"/>
            <a:ext cx="4104456" cy="3957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7" grpId="0" autoUpdateAnimBg="0"/>
      <p:bldP spid="8" grpId="0" autoUpdateAnimBg="0"/>
      <p:bldP spid="1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485" y="83185"/>
            <a:ext cx="9051290" cy="52322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800" b="1" noProof="1" smtClean="0">
                <a:solidFill>
                  <a:srgbClr val="4D4D4D"/>
                </a:solidFill>
                <a:sym typeface="+mn-ea"/>
              </a:rPr>
              <a:t>—</a:t>
            </a:r>
            <a:r>
              <a:rPr lang="zh-CN" altLang="en-US" sz="2800" b="1" noProof="1">
                <a:solidFill>
                  <a:srgbClr val="4D4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生活中的杠杆</a:t>
            </a:r>
            <a:endParaRPr lang="zh-CN" altLang="en-US" sz="2800" b="1" noProof="1">
              <a:ln w="12700">
                <a:solidFill>
                  <a:srgbClr val="FF0000"/>
                </a:solidFill>
                <a:prstDash val="solid"/>
              </a:ln>
              <a:solidFill>
                <a:srgbClr val="4D4D4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pic>
        <p:nvPicPr>
          <p:cNvPr id="30722" name="图片 2" descr="IMG_20170520_1818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847725"/>
            <a:ext cx="9150350" cy="601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92150" y="901700"/>
            <a:ext cx="7927975" cy="5314950"/>
            <a:chOff x="0" y="1153"/>
            <a:chExt cx="12487" cy="8371"/>
          </a:xfrm>
        </p:grpSpPr>
        <p:grpSp>
          <p:nvGrpSpPr>
            <p:cNvPr id="3" name="Group 3"/>
            <p:cNvGrpSpPr>
              <a:grpSpLocks noChangeAspect="1"/>
            </p:cNvGrpSpPr>
            <p:nvPr/>
          </p:nvGrpSpPr>
          <p:grpSpPr bwMode="auto">
            <a:xfrm>
              <a:off x="0" y="1244"/>
              <a:ext cx="12310" cy="3955"/>
              <a:chOff x="0" y="450"/>
              <a:chExt cx="12310" cy="3955"/>
            </a:xfrm>
          </p:grpSpPr>
          <p:grpSp>
            <p:nvGrpSpPr>
              <p:cNvPr id="4" name="Group 4"/>
              <p:cNvGrpSpPr>
                <a:grpSpLocks noChangeAspect="1"/>
              </p:cNvGrpSpPr>
              <p:nvPr/>
            </p:nvGrpSpPr>
            <p:grpSpPr bwMode="auto">
              <a:xfrm>
                <a:off x="0" y="450"/>
                <a:ext cx="4110" cy="3955"/>
                <a:chOff x="0" y="200"/>
                <a:chExt cx="1824" cy="1755"/>
              </a:xfrm>
            </p:grpSpPr>
            <p:sp>
              <p:nvSpPr>
                <p:cNvPr id="7172" name="AutoShape 5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200"/>
                  <a:ext cx="1824" cy="1755"/>
                </a:xfrm>
                <a:prstGeom prst="bevel">
                  <a:avLst>
                    <a:gd name="adj" fmla="val 6611"/>
                  </a:avLst>
                </a:prstGeom>
                <a:gradFill rotWithShape="0">
                  <a:gsLst>
                    <a:gs pos="0">
                      <a:srgbClr val="CC6600"/>
                    </a:gs>
                    <a:gs pos="100000">
                      <a:srgbClr val="FFFF66"/>
                    </a:gs>
                  </a:gsLst>
                  <a:path path="rect">
                    <a:fillToRect t="100000" r="100000"/>
                  </a:path>
                </a:gradFill>
                <a:ln w="9525">
                  <a:noFill/>
                  <a:miter lim="800000"/>
                  <a:headEnd/>
                  <a:tailEnd/>
                </a:ln>
                <a:effectLst>
                  <a:prstShdw prst="shdw17" dist="12700" dir="5400000">
                    <a:srgbClr val="7A3D00"/>
                  </a:prstShdw>
                </a:effectLst>
              </p:spPr>
              <p:txBody>
                <a:bodyPr wrap="none" anchor="ctr"/>
                <a:lstStyle/>
                <a:p>
                  <a:pPr>
                    <a:buFont typeface="Wingdings" pitchFamily="2" charset="2"/>
                    <a:buNone/>
                  </a:pPr>
                  <a:endParaRPr lang="zh-CN" altLang="en-US">
                    <a:solidFill>
                      <a:srgbClr val="0033CC"/>
                    </a:solidFill>
                  </a:endParaRPr>
                </a:p>
              </p:txBody>
            </p:sp>
            <p:graphicFrame>
              <p:nvGraphicFramePr>
                <p:cNvPr id="7173" name="Object 6"/>
                <p:cNvGraphicFramePr>
                  <a:graphicFrameLocks noChangeAspect="1"/>
                </p:cNvGraphicFramePr>
                <p:nvPr/>
              </p:nvGraphicFramePr>
              <p:xfrm>
                <a:off x="133" y="331"/>
                <a:ext cx="1584" cy="1487"/>
              </p:xfrm>
              <a:graphic>
                <a:graphicData uri="http://schemas.openxmlformats.org/presentationml/2006/ole">
                  <p:oleObj spid="_x0000_s85018" r:id="rId3" imgW="1982351" imgH="2388987" progId="">
                    <p:embed/>
                  </p:oleObj>
                </a:graphicData>
              </a:graphic>
            </p:graphicFrame>
          </p:grpSp>
          <p:grpSp>
            <p:nvGrpSpPr>
              <p:cNvPr id="5" name="Group 7"/>
              <p:cNvGrpSpPr>
                <a:grpSpLocks noChangeAspect="1"/>
              </p:cNvGrpSpPr>
              <p:nvPr/>
            </p:nvGrpSpPr>
            <p:grpSpPr bwMode="auto">
              <a:xfrm>
                <a:off x="4090" y="450"/>
                <a:ext cx="4110" cy="3955"/>
                <a:chOff x="0" y="180"/>
                <a:chExt cx="1644" cy="1582"/>
              </a:xfrm>
            </p:grpSpPr>
            <p:sp>
              <p:nvSpPr>
                <p:cNvPr id="7175" name="AutoShape 8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180"/>
                  <a:ext cx="1644" cy="1582"/>
                </a:xfrm>
                <a:prstGeom prst="bevel">
                  <a:avLst>
                    <a:gd name="adj" fmla="val 6611"/>
                  </a:avLst>
                </a:prstGeom>
                <a:gradFill rotWithShape="0">
                  <a:gsLst>
                    <a:gs pos="0">
                      <a:srgbClr val="CC6600"/>
                    </a:gs>
                    <a:gs pos="100000">
                      <a:srgbClr val="FFFF66"/>
                    </a:gs>
                  </a:gsLst>
                  <a:path path="rect">
                    <a:fillToRect t="100000" r="100000"/>
                  </a:path>
                </a:gradFill>
                <a:ln w="9525">
                  <a:noFill/>
                  <a:miter lim="800000"/>
                  <a:headEnd/>
                  <a:tailEnd/>
                </a:ln>
                <a:effectLst>
                  <a:prstShdw prst="shdw17" dist="12700" dir="5400000">
                    <a:srgbClr val="7A3D00"/>
                  </a:prstShdw>
                </a:effectLst>
              </p:spPr>
              <p:txBody>
                <a:bodyPr wrap="none" anchor="ctr"/>
                <a:lstStyle/>
                <a:p>
                  <a:pPr>
                    <a:buFont typeface="Wingdings" pitchFamily="2" charset="2"/>
                    <a:buNone/>
                  </a:pPr>
                  <a:endParaRPr lang="zh-CN" altLang="en-US">
                    <a:solidFill>
                      <a:srgbClr val="0033CC"/>
                    </a:solidFill>
                  </a:endParaRPr>
                </a:p>
              </p:txBody>
            </p:sp>
            <p:graphicFrame>
              <p:nvGraphicFramePr>
                <p:cNvPr id="7176" name="Object 9"/>
                <p:cNvGraphicFramePr>
                  <a:graphicFrameLocks noChangeAspect="1"/>
                </p:cNvGraphicFramePr>
                <p:nvPr/>
              </p:nvGraphicFramePr>
              <p:xfrm>
                <a:off x="82" y="302"/>
                <a:ext cx="1452" cy="1340"/>
              </p:xfrm>
              <a:graphic>
                <a:graphicData uri="http://schemas.openxmlformats.org/presentationml/2006/ole">
                  <p:oleObj spid="_x0000_s85019" r:id="rId4" imgW="3075185" imgH="2516061" progId="">
                    <p:embed/>
                  </p:oleObj>
                </a:graphicData>
              </a:graphic>
            </p:graphicFrame>
          </p:grpSp>
          <p:grpSp>
            <p:nvGrpSpPr>
              <p:cNvPr id="6" name="Group 10"/>
              <p:cNvGrpSpPr>
                <a:grpSpLocks noChangeAspect="1"/>
              </p:cNvGrpSpPr>
              <p:nvPr/>
            </p:nvGrpSpPr>
            <p:grpSpPr bwMode="auto">
              <a:xfrm>
                <a:off x="8200" y="450"/>
                <a:ext cx="4110" cy="3955"/>
                <a:chOff x="0" y="200"/>
                <a:chExt cx="1824" cy="1755"/>
              </a:xfrm>
            </p:grpSpPr>
            <p:sp>
              <p:nvSpPr>
                <p:cNvPr id="7178" name="AutoShape 11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200"/>
                  <a:ext cx="1824" cy="1755"/>
                </a:xfrm>
                <a:prstGeom prst="bevel">
                  <a:avLst>
                    <a:gd name="adj" fmla="val 6611"/>
                  </a:avLst>
                </a:prstGeom>
                <a:gradFill rotWithShape="0">
                  <a:gsLst>
                    <a:gs pos="0">
                      <a:srgbClr val="CC6600"/>
                    </a:gs>
                    <a:gs pos="100000">
                      <a:srgbClr val="FFFF66"/>
                    </a:gs>
                  </a:gsLst>
                  <a:path path="rect">
                    <a:fillToRect t="100000" r="100000"/>
                  </a:path>
                </a:gradFill>
                <a:ln w="9525">
                  <a:noFill/>
                  <a:miter lim="800000"/>
                  <a:headEnd/>
                  <a:tailEnd/>
                </a:ln>
                <a:effectLst>
                  <a:prstShdw prst="shdw17" dist="12700" dir="5400000">
                    <a:srgbClr val="7A3D00"/>
                  </a:prstShdw>
                </a:effectLst>
              </p:spPr>
              <p:txBody>
                <a:bodyPr wrap="none" anchor="ctr"/>
                <a:lstStyle/>
                <a:p>
                  <a:pPr>
                    <a:buFont typeface="Wingdings" pitchFamily="2" charset="2"/>
                    <a:buNone/>
                  </a:pPr>
                  <a:endParaRPr lang="zh-CN" altLang="en-US">
                    <a:solidFill>
                      <a:srgbClr val="0033CC"/>
                    </a:solidFill>
                  </a:endParaRPr>
                </a:p>
              </p:txBody>
            </p:sp>
            <p:graphicFrame>
              <p:nvGraphicFramePr>
                <p:cNvPr id="7179" name="Object 12"/>
                <p:cNvGraphicFramePr>
                  <a:graphicFrameLocks noChangeAspect="1"/>
                </p:cNvGraphicFramePr>
                <p:nvPr/>
              </p:nvGraphicFramePr>
              <p:xfrm>
                <a:off x="118" y="338"/>
                <a:ext cx="1553" cy="1473"/>
              </p:xfrm>
              <a:graphic>
                <a:graphicData uri="http://schemas.openxmlformats.org/presentationml/2006/ole">
                  <p:oleObj spid="_x0000_s85020" r:id="rId5" imgW="2693964" imgH="2338157" progId="">
                    <p:embed/>
                  </p:oleObj>
                </a:graphicData>
              </a:graphic>
            </p:graphicFrame>
          </p:grpSp>
        </p:grpSp>
        <p:sp>
          <p:nvSpPr>
            <p:cNvPr id="7180" name="Text Box 13"/>
            <p:cNvSpPr txBox="1">
              <a:spLocks noChangeArrowheads="1"/>
            </p:cNvSpPr>
            <p:nvPr/>
          </p:nvSpPr>
          <p:spPr bwMode="auto">
            <a:xfrm>
              <a:off x="2655" y="8199"/>
              <a:ext cx="29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Wingdings" pitchFamily="2" charset="2"/>
                <a:buNone/>
              </a:pPr>
              <a:endParaRPr lang="zh-CN" altLang="en-US" sz="2400">
                <a:solidFill>
                  <a:srgbClr val="0033CC"/>
                </a:solidFill>
                <a:latin typeface="Times New Roman" pitchFamily="18" charset="0"/>
              </a:endParaRPr>
            </a:p>
          </p:txBody>
        </p:sp>
        <p:grpSp>
          <p:nvGrpSpPr>
            <p:cNvPr id="7" name="Group 14"/>
            <p:cNvGrpSpPr>
              <a:grpSpLocks noChangeAspect="1"/>
            </p:cNvGrpSpPr>
            <p:nvPr/>
          </p:nvGrpSpPr>
          <p:grpSpPr bwMode="auto">
            <a:xfrm>
              <a:off x="0" y="5558"/>
              <a:ext cx="12360" cy="3966"/>
              <a:chOff x="0" y="0"/>
              <a:chExt cx="12360" cy="3966"/>
            </a:xfrm>
          </p:grpSpPr>
          <p:grpSp>
            <p:nvGrpSpPr>
              <p:cNvPr id="8" name="Group 15"/>
              <p:cNvGrpSpPr>
                <a:grpSpLocks noChangeAspect="1"/>
              </p:cNvGrpSpPr>
              <p:nvPr/>
            </p:nvGrpSpPr>
            <p:grpSpPr bwMode="auto">
              <a:xfrm>
                <a:off x="0" y="12"/>
                <a:ext cx="4110" cy="3955"/>
                <a:chOff x="0" y="0"/>
                <a:chExt cx="1824" cy="1755"/>
              </a:xfrm>
            </p:grpSpPr>
            <p:sp>
              <p:nvSpPr>
                <p:cNvPr id="7183" name="AutoShape 16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0"/>
                  <a:ext cx="1824" cy="1755"/>
                </a:xfrm>
                <a:prstGeom prst="bevel">
                  <a:avLst>
                    <a:gd name="adj" fmla="val 6611"/>
                  </a:avLst>
                </a:prstGeom>
                <a:gradFill rotWithShape="0">
                  <a:gsLst>
                    <a:gs pos="0">
                      <a:srgbClr val="CC6600"/>
                    </a:gs>
                    <a:gs pos="100000">
                      <a:srgbClr val="FFFF66"/>
                    </a:gs>
                  </a:gsLst>
                  <a:path path="rect">
                    <a:fillToRect t="100000" r="100000"/>
                  </a:path>
                </a:gradFill>
                <a:ln w="9525">
                  <a:noFill/>
                  <a:miter lim="800000"/>
                  <a:headEnd/>
                  <a:tailEnd/>
                </a:ln>
                <a:effectLst>
                  <a:prstShdw prst="shdw17" dist="12700" dir="5400000">
                    <a:srgbClr val="7A3D00"/>
                  </a:prstShdw>
                </a:effectLst>
              </p:spPr>
              <p:txBody>
                <a:bodyPr wrap="none" anchor="ctr"/>
                <a:lstStyle/>
                <a:p>
                  <a:pPr>
                    <a:buFont typeface="Wingdings" pitchFamily="2" charset="2"/>
                    <a:buNone/>
                  </a:pPr>
                  <a:endParaRPr lang="zh-CN" altLang="en-US">
                    <a:solidFill>
                      <a:srgbClr val="0033CC"/>
                    </a:solidFill>
                  </a:endParaRPr>
                </a:p>
              </p:txBody>
            </p:sp>
            <p:graphicFrame>
              <p:nvGraphicFramePr>
                <p:cNvPr id="7184" name="Object 17"/>
                <p:cNvGraphicFramePr>
                  <a:graphicFrameLocks noChangeAspect="1"/>
                </p:cNvGraphicFramePr>
                <p:nvPr/>
              </p:nvGraphicFramePr>
              <p:xfrm>
                <a:off x="133" y="133"/>
                <a:ext cx="1584" cy="1496"/>
              </p:xfrm>
              <a:graphic>
                <a:graphicData uri="http://schemas.openxmlformats.org/presentationml/2006/ole">
                  <p:oleObj spid="_x0000_s85021" r:id="rId6" imgW="2909989" imgH="2414402" progId="">
                    <p:embed/>
                  </p:oleObj>
                </a:graphicData>
              </a:graphic>
            </p:graphicFrame>
          </p:grpSp>
          <p:grpSp>
            <p:nvGrpSpPr>
              <p:cNvPr id="9" name="Group 18"/>
              <p:cNvGrpSpPr>
                <a:grpSpLocks noChangeAspect="1"/>
              </p:cNvGrpSpPr>
              <p:nvPr/>
            </p:nvGrpSpPr>
            <p:grpSpPr bwMode="auto">
              <a:xfrm>
                <a:off x="4083" y="12"/>
                <a:ext cx="4110" cy="3955"/>
                <a:chOff x="0" y="0"/>
                <a:chExt cx="1824" cy="1755"/>
              </a:xfrm>
            </p:grpSpPr>
            <p:sp>
              <p:nvSpPr>
                <p:cNvPr id="7186" name="AutoShape 19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0"/>
                  <a:ext cx="1824" cy="1755"/>
                </a:xfrm>
                <a:prstGeom prst="bevel">
                  <a:avLst>
                    <a:gd name="adj" fmla="val 6611"/>
                  </a:avLst>
                </a:prstGeom>
                <a:gradFill rotWithShape="0">
                  <a:gsLst>
                    <a:gs pos="0">
                      <a:srgbClr val="CC6600"/>
                    </a:gs>
                    <a:gs pos="100000">
                      <a:srgbClr val="FFFF66"/>
                    </a:gs>
                  </a:gsLst>
                  <a:path path="rect">
                    <a:fillToRect t="100000" r="100000"/>
                  </a:path>
                </a:gradFill>
                <a:ln w="9525">
                  <a:noFill/>
                  <a:miter lim="800000"/>
                  <a:headEnd/>
                  <a:tailEnd/>
                </a:ln>
                <a:effectLst>
                  <a:prstShdw prst="shdw17" dist="12700" dir="5400000">
                    <a:srgbClr val="7A3D00"/>
                  </a:prstShdw>
                </a:effectLst>
              </p:spPr>
              <p:txBody>
                <a:bodyPr wrap="none" anchor="ctr"/>
                <a:lstStyle/>
                <a:p>
                  <a:pPr>
                    <a:buFont typeface="Wingdings" pitchFamily="2" charset="2"/>
                    <a:buNone/>
                  </a:pPr>
                  <a:endParaRPr lang="zh-CN" altLang="en-US">
                    <a:solidFill>
                      <a:srgbClr val="0033CC"/>
                    </a:solidFill>
                  </a:endParaRPr>
                </a:p>
              </p:txBody>
            </p:sp>
            <p:graphicFrame>
              <p:nvGraphicFramePr>
                <p:cNvPr id="7187" name="Object 20"/>
                <p:cNvGraphicFramePr>
                  <a:graphicFrameLocks noChangeAspect="1"/>
                </p:cNvGraphicFramePr>
                <p:nvPr/>
              </p:nvGraphicFramePr>
              <p:xfrm>
                <a:off x="96" y="133"/>
                <a:ext cx="1584" cy="1496"/>
              </p:xfrm>
              <a:graphic>
                <a:graphicData uri="http://schemas.openxmlformats.org/presentationml/2006/ole">
                  <p:oleObj spid="_x0000_s85022" r:id="rId7" imgW="2782916" imgH="2592305" progId="">
                    <p:embed/>
                  </p:oleObj>
                </a:graphicData>
              </a:graphic>
            </p:graphicFrame>
          </p:grpSp>
          <p:grpSp>
            <p:nvGrpSpPr>
              <p:cNvPr id="10" name="Group 21"/>
              <p:cNvGrpSpPr>
                <a:grpSpLocks noChangeAspect="1"/>
              </p:cNvGrpSpPr>
              <p:nvPr/>
            </p:nvGrpSpPr>
            <p:grpSpPr bwMode="auto">
              <a:xfrm>
                <a:off x="8250" y="0"/>
                <a:ext cx="4110" cy="3955"/>
                <a:chOff x="0" y="0"/>
                <a:chExt cx="1824" cy="1755"/>
              </a:xfrm>
            </p:grpSpPr>
            <p:sp>
              <p:nvSpPr>
                <p:cNvPr id="7189" name="AutoShape 22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0"/>
                  <a:ext cx="1824" cy="1755"/>
                </a:xfrm>
                <a:prstGeom prst="bevel">
                  <a:avLst>
                    <a:gd name="adj" fmla="val 6611"/>
                  </a:avLst>
                </a:prstGeom>
                <a:gradFill rotWithShape="0">
                  <a:gsLst>
                    <a:gs pos="0">
                      <a:srgbClr val="CC6600"/>
                    </a:gs>
                    <a:gs pos="100000">
                      <a:srgbClr val="FFFF66"/>
                    </a:gs>
                  </a:gsLst>
                  <a:path path="rect">
                    <a:fillToRect t="100000" r="100000"/>
                  </a:path>
                </a:gradFill>
                <a:ln w="9525">
                  <a:noFill/>
                  <a:miter lim="800000"/>
                  <a:headEnd/>
                  <a:tailEnd/>
                </a:ln>
                <a:effectLst>
                  <a:prstShdw prst="shdw17" dist="12700" dir="5400000">
                    <a:srgbClr val="7A3D00"/>
                  </a:prstShdw>
                </a:effectLst>
              </p:spPr>
              <p:txBody>
                <a:bodyPr wrap="none" anchor="ctr"/>
                <a:lstStyle/>
                <a:p>
                  <a:pPr>
                    <a:buFont typeface="Wingdings" pitchFamily="2" charset="2"/>
                    <a:buNone/>
                  </a:pPr>
                  <a:endParaRPr lang="zh-CN" altLang="en-US">
                    <a:solidFill>
                      <a:srgbClr val="0033CC"/>
                    </a:solidFill>
                  </a:endParaRPr>
                </a:p>
              </p:txBody>
            </p:sp>
            <p:graphicFrame>
              <p:nvGraphicFramePr>
                <p:cNvPr id="7190" name="Object 23"/>
                <p:cNvGraphicFramePr>
                  <a:graphicFrameLocks noChangeAspect="1"/>
                </p:cNvGraphicFramePr>
                <p:nvPr/>
              </p:nvGraphicFramePr>
              <p:xfrm>
                <a:off x="96" y="133"/>
                <a:ext cx="1584" cy="1496"/>
              </p:xfrm>
              <a:graphic>
                <a:graphicData uri="http://schemas.openxmlformats.org/presentationml/2006/ole">
                  <p:oleObj spid="_x0000_s85023" r:id="rId8" imgW="2782916" imgH="2592305" progId="">
                    <p:embed/>
                  </p:oleObj>
                </a:graphicData>
              </a:graphic>
            </p:graphicFrame>
          </p:grpSp>
          <p:pic>
            <p:nvPicPr>
              <p:cNvPr id="7191" name="Picture 24" descr="11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8505" y="340"/>
                <a:ext cx="3515" cy="34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7192" name="Text Box 25"/>
            <p:cNvSpPr txBox="1">
              <a:spLocks noChangeArrowheads="1"/>
            </p:cNvSpPr>
            <p:nvPr/>
          </p:nvSpPr>
          <p:spPr bwMode="auto">
            <a:xfrm>
              <a:off x="946" y="1153"/>
              <a:ext cx="11541" cy="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zh-CN" altLang="en-US" sz="240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钢丝钳             杆秤            瓶盖起子</a:t>
              </a:r>
            </a:p>
          </p:txBody>
        </p:sp>
      </p:grpSp>
      <p:sp>
        <p:nvSpPr>
          <p:cNvPr id="7193" name="文本框 1"/>
          <p:cNvSpPr txBox="1">
            <a:spLocks noChangeArrowheads="1"/>
          </p:cNvSpPr>
          <p:nvPr/>
        </p:nvSpPr>
        <p:spPr bwMode="auto">
          <a:xfrm>
            <a:off x="1468438" y="3654425"/>
            <a:ext cx="63896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4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道钉撬           火钳             独轮车</a:t>
            </a:r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2143125" y="1152525"/>
            <a:ext cx="5857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一些生活中可看作杠杆模型的工具。</a:t>
            </a: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647700" y="1143000"/>
            <a:ext cx="3186113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kumimoji="1" lang="en-US" altLang="zh-CN" sz="2800" b="1">
                <a:solidFill>
                  <a:srgbClr val="990033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【</a:t>
            </a:r>
            <a:r>
              <a:rPr kumimoji="1" lang="zh-CN" altLang="en-US" sz="2800" b="1">
                <a:solidFill>
                  <a:srgbClr val="990033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列举</a:t>
            </a:r>
            <a:r>
              <a:rPr kumimoji="1" lang="en-US" altLang="zh-CN" sz="2800" b="1">
                <a:solidFill>
                  <a:srgbClr val="990033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】</a:t>
            </a:r>
            <a:endParaRPr kumimoji="1" lang="zh-CN" altLang="en-US" sz="2800" b="1">
              <a:solidFill>
                <a:srgbClr val="990033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6" name="Picture 2" descr="http://pic20.nipic.com/20120407/6608733_144842027000_2.jpg"/>
          <p:cNvPicPr>
            <a:picLocks noChangeAspect="1" noChangeArrowheads="1"/>
          </p:cNvPicPr>
          <p:nvPr/>
        </p:nvPicPr>
        <p:blipFill>
          <a:blip r:embed="rId3" cstate="print"/>
          <a:srcRect l="20801" t="25549" r="7422" b="23788"/>
          <a:stretch>
            <a:fillRect/>
          </a:stretch>
        </p:blipFill>
        <p:spPr bwMode="auto">
          <a:xfrm>
            <a:off x="785813" y="1676400"/>
            <a:ext cx="2500312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://t11.baidu.com/it/u=164427724,2764645044&amp;fm=21&amp;gp=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1819275"/>
            <a:ext cx="246380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http://img1.sppeisong.com/image/2012/05/24/142734807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25" y="1819275"/>
            <a:ext cx="2071688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5" y="3786188"/>
            <a:ext cx="2776538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http://t1.gstatic.com/images?q=tbn:FJ1ZupDrOXfluM:http://www.ywhqs.com/images/upfile/2009030921230971639.jpg&amp;t=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63" y="3786188"/>
            <a:ext cx="2590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72188" y="3857625"/>
            <a:ext cx="257175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3284984"/>
            <a:ext cx="2560638" cy="654050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 anchor="b"/>
          <a:lstStyle/>
          <a:p>
            <a:r>
              <a:rPr lang="zh-CN" altLang="en-US" sz="3600" b="1" dirty="0">
                <a:solidFill>
                  <a:schemeClr val="tx1"/>
                </a:solidFill>
              </a:rPr>
              <a:t>特别说明:</a:t>
            </a:r>
          </a:p>
        </p:txBody>
      </p:sp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4038600"/>
            <a:ext cx="9144000" cy="1897063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4000" dirty="0">
                <a:solidFill>
                  <a:schemeClr val="hlink"/>
                </a:solidFill>
              </a:rPr>
              <a:t>作为杠杆的物体可以是直的，也可以是弯的，但必须是坚实的，不易发生形变的。</a:t>
            </a:r>
          </a:p>
        </p:txBody>
      </p:sp>
      <p:sp>
        <p:nvSpPr>
          <p:cNvPr id="13314" name="Text Box 4"/>
          <p:cNvSpPr txBox="1"/>
          <p:nvPr/>
        </p:nvSpPr>
        <p:spPr>
          <a:xfrm>
            <a:off x="0" y="116632"/>
            <a:ext cx="9144000" cy="240065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en-US" altLang="zh-CN" sz="40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</a:rPr>
              <a:t>1</a:t>
            </a:r>
            <a:r>
              <a:rPr lang="zh-CN" altLang="en-US" sz="40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</a:rPr>
              <a:t>、物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</a:rPr>
              <a:t>理学中，</a:t>
            </a:r>
            <a:r>
              <a:rPr lang="zh-CN" altLang="en-US" sz="40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</a:rPr>
              <a:t>把在力的作用下能够绕支撑点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</a:rPr>
              <a:t>转动</a:t>
            </a:r>
            <a:r>
              <a:rPr lang="zh-CN" altLang="en-US" sz="40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</a:rPr>
              <a:t>的坚实物体（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</a:rPr>
              <a:t>直棒或曲棒），叫做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</a:rPr>
              <a:t>杠杆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</a:rPr>
              <a:t>。</a:t>
            </a:r>
            <a:endParaRPr lang="en-US" altLang="zh-CN" sz="4000" b="1" noProof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26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 animBg="1"/>
      <p:bldP spid="11266" grpId="0" build="p" animBg="1"/>
      <p:bldP spid="133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snap09"/>
          <p:cNvPicPr>
            <a:picLocks noChangeAspect="1" noChangeArrowheads="1"/>
          </p:cNvPicPr>
          <p:nvPr/>
        </p:nvPicPr>
        <p:blipFill>
          <a:blip r:embed="rId5" cstate="print"/>
          <a:srcRect l="2942" t="1944" r="896"/>
          <a:stretch>
            <a:fillRect/>
          </a:stretch>
        </p:blipFill>
        <p:spPr bwMode="auto">
          <a:xfrm>
            <a:off x="838200" y="0"/>
            <a:ext cx="83058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 descr="snap07"/>
          <p:cNvPicPr>
            <a:picLocks noChangeAspect="1" noChangeArrowheads="1"/>
          </p:cNvPicPr>
          <p:nvPr/>
        </p:nvPicPr>
        <p:blipFill>
          <a:blip r:embed="rId6" cstate="print"/>
          <a:srcRect l="682" b="735"/>
          <a:stretch>
            <a:fillRect/>
          </a:stretch>
        </p:blipFill>
        <p:spPr bwMode="auto">
          <a:xfrm>
            <a:off x="819150" y="0"/>
            <a:ext cx="832485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snap11"/>
          <p:cNvPicPr>
            <a:picLocks noChangeAspect="1" noChangeArrowheads="1"/>
          </p:cNvPicPr>
          <p:nvPr/>
        </p:nvPicPr>
        <p:blipFill>
          <a:blip r:embed="rId6" cstate="print"/>
          <a:srcRect l="1535" t="1944" r="1535"/>
          <a:stretch>
            <a:fillRect/>
          </a:stretch>
        </p:blipFill>
        <p:spPr bwMode="auto">
          <a:xfrm>
            <a:off x="838200" y="0"/>
            <a:ext cx="83058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snap03"/>
          <p:cNvPicPr>
            <a:picLocks noChangeAspect="1" noChangeArrowheads="1"/>
          </p:cNvPicPr>
          <p:nvPr/>
        </p:nvPicPr>
        <p:blipFill>
          <a:blip r:embed="rId5" cstate="print"/>
          <a:srcRect l="682" b="1103"/>
          <a:stretch>
            <a:fillRect/>
          </a:stretch>
        </p:blipFill>
        <p:spPr bwMode="auto">
          <a:xfrm>
            <a:off x="819150" y="0"/>
            <a:ext cx="8324850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646738" y="3213100"/>
            <a:ext cx="460375" cy="722313"/>
            <a:chOff x="0" y="0"/>
            <a:chExt cx="200" cy="369"/>
          </a:xfrm>
        </p:grpSpPr>
        <p:sp>
          <p:nvSpPr>
            <p:cNvPr id="10306" name="Oval 7"/>
            <p:cNvSpPr>
              <a:spLocks noChangeArrowheads="1"/>
            </p:cNvSpPr>
            <p:nvPr/>
          </p:nvSpPr>
          <p:spPr bwMode="auto">
            <a:xfrm>
              <a:off x="48" y="288"/>
              <a:ext cx="79" cy="81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307" name="Text Box 8"/>
            <p:cNvSpPr txBox="1">
              <a:spLocks noChangeArrowheads="1"/>
            </p:cNvSpPr>
            <p:nvPr/>
          </p:nvSpPr>
          <p:spPr bwMode="auto">
            <a:xfrm>
              <a:off x="0" y="0"/>
              <a:ext cx="20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800" b="1" smtClean="0">
                  <a:solidFill>
                    <a:srgbClr val="0000CC"/>
                  </a:solidFill>
                  <a:latin typeface="Times New Roman" pitchFamily="18" charset="0"/>
                </a:rPr>
                <a:t>O</a:t>
              </a:r>
              <a:endParaRPr lang="en-US" altLang="zh-C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pic>
        <p:nvPicPr>
          <p:cNvPr id="11273" name="Picture 9" descr="snap01"/>
          <p:cNvPicPr>
            <a:picLocks noChangeAspect="1" noChangeArrowheads="1"/>
          </p:cNvPicPr>
          <p:nvPr/>
        </p:nvPicPr>
        <p:blipFill>
          <a:blip r:embed="rId6" cstate="print"/>
          <a:srcRect l="1352" t="1802" r="1352"/>
          <a:stretch>
            <a:fillRect/>
          </a:stretch>
        </p:blipFill>
        <p:spPr bwMode="auto">
          <a:xfrm>
            <a:off x="179388" y="0"/>
            <a:ext cx="8964612" cy="541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5646738" y="3251200"/>
            <a:ext cx="458787" cy="717550"/>
            <a:chOff x="0" y="0"/>
            <a:chExt cx="199" cy="367"/>
          </a:xfrm>
        </p:grpSpPr>
        <p:sp>
          <p:nvSpPr>
            <p:cNvPr id="10304" name="Oval 11"/>
            <p:cNvSpPr>
              <a:spLocks noChangeArrowheads="1"/>
            </p:cNvSpPr>
            <p:nvPr/>
          </p:nvSpPr>
          <p:spPr bwMode="auto">
            <a:xfrm>
              <a:off x="48" y="288"/>
              <a:ext cx="79" cy="79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305" name="Text Box 12"/>
            <p:cNvSpPr txBox="1">
              <a:spLocks noChangeArrowheads="1"/>
            </p:cNvSpPr>
            <p:nvPr/>
          </p:nvSpPr>
          <p:spPr bwMode="auto">
            <a:xfrm>
              <a:off x="0" y="0"/>
              <a:ext cx="199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800" b="1" smtClean="0">
                  <a:solidFill>
                    <a:srgbClr val="00FF00"/>
                  </a:solidFill>
                  <a:latin typeface="Times New Roman" pitchFamily="18" charset="0"/>
                </a:rPr>
                <a:t>O</a:t>
              </a:r>
              <a:endParaRPr lang="en-US" altLang="zh-C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5646738" y="3251200"/>
            <a:ext cx="458787" cy="717550"/>
            <a:chOff x="0" y="0"/>
            <a:chExt cx="199" cy="367"/>
          </a:xfrm>
        </p:grpSpPr>
        <p:sp>
          <p:nvSpPr>
            <p:cNvPr id="10302" name="Oval 14"/>
            <p:cNvSpPr>
              <a:spLocks noChangeArrowheads="1"/>
            </p:cNvSpPr>
            <p:nvPr/>
          </p:nvSpPr>
          <p:spPr bwMode="auto">
            <a:xfrm>
              <a:off x="48" y="288"/>
              <a:ext cx="79" cy="79"/>
            </a:xfrm>
            <a:prstGeom prst="ellipse">
              <a:avLst/>
            </a:prstGeom>
            <a:solidFill>
              <a:srgbClr val="0000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303" name="Text Box 15"/>
            <p:cNvSpPr txBox="1">
              <a:spLocks noChangeArrowheads="1"/>
            </p:cNvSpPr>
            <p:nvPr/>
          </p:nvSpPr>
          <p:spPr bwMode="auto">
            <a:xfrm>
              <a:off x="0" y="0"/>
              <a:ext cx="199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800" b="1" smtClean="0">
                  <a:solidFill>
                    <a:srgbClr val="0000CC"/>
                  </a:solidFill>
                  <a:latin typeface="Times New Roman" pitchFamily="18" charset="0"/>
                </a:rPr>
                <a:t>O</a:t>
              </a:r>
              <a:endParaRPr lang="en-US" altLang="zh-C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957263" y="2997200"/>
            <a:ext cx="889000" cy="1033463"/>
            <a:chOff x="0" y="0"/>
            <a:chExt cx="384" cy="528"/>
          </a:xfrm>
        </p:grpSpPr>
        <p:sp>
          <p:nvSpPr>
            <p:cNvPr id="10300" name="Line 17"/>
            <p:cNvSpPr>
              <a:spLocks noChangeShapeType="1"/>
            </p:cNvSpPr>
            <p:nvPr/>
          </p:nvSpPr>
          <p:spPr bwMode="auto">
            <a:xfrm>
              <a:off x="384" y="0"/>
              <a:ext cx="0" cy="528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301" name="Text Box 18"/>
            <p:cNvSpPr txBox="1">
              <a:spLocks noChangeArrowheads="1"/>
            </p:cNvSpPr>
            <p:nvPr/>
          </p:nvSpPr>
          <p:spPr bwMode="auto">
            <a:xfrm>
              <a:off x="0" y="24"/>
              <a:ext cx="266" cy="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3600" b="1" smtClean="0">
                  <a:solidFill>
                    <a:srgbClr val="00FF00"/>
                  </a:solidFill>
                  <a:latin typeface="Times New Roman" pitchFamily="18" charset="0"/>
                </a:rPr>
                <a:t>F</a:t>
              </a:r>
              <a:r>
                <a:rPr lang="en-US" altLang="zh-CN" sz="3600" b="1" baseline="-25000" smtClean="0">
                  <a:solidFill>
                    <a:srgbClr val="00FF00"/>
                  </a:solidFill>
                  <a:latin typeface="Times New Roman" pitchFamily="18" charset="0"/>
                </a:rPr>
                <a:t>1</a:t>
              </a:r>
              <a:endParaRPr lang="en-US" altLang="zh-CN" sz="2400" smtClean="0">
                <a:solidFill>
                  <a:srgbClr val="00FF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 rot="1804796">
            <a:off x="6084888" y="4508500"/>
            <a:ext cx="928687" cy="2159000"/>
            <a:chOff x="0" y="0"/>
            <a:chExt cx="400" cy="1104"/>
          </a:xfrm>
        </p:grpSpPr>
        <p:sp>
          <p:nvSpPr>
            <p:cNvPr id="10298" name="Line 20"/>
            <p:cNvSpPr>
              <a:spLocks noChangeShapeType="1"/>
            </p:cNvSpPr>
            <p:nvPr/>
          </p:nvSpPr>
          <p:spPr bwMode="auto">
            <a:xfrm>
              <a:off x="0" y="0"/>
              <a:ext cx="0" cy="1104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299" name="Text Box 21"/>
            <p:cNvSpPr txBox="1">
              <a:spLocks noChangeArrowheads="1"/>
            </p:cNvSpPr>
            <p:nvPr/>
          </p:nvSpPr>
          <p:spPr bwMode="auto">
            <a:xfrm>
              <a:off x="135" y="628"/>
              <a:ext cx="265" cy="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3600" b="1" smtClean="0">
                  <a:solidFill>
                    <a:srgbClr val="00FF00"/>
                  </a:solidFill>
                  <a:latin typeface="Times New Roman" pitchFamily="18" charset="0"/>
                </a:rPr>
                <a:t>F</a:t>
              </a:r>
              <a:r>
                <a:rPr lang="en-US" altLang="zh-CN" sz="3600" b="1" baseline="-25000" smtClean="0">
                  <a:solidFill>
                    <a:srgbClr val="00FF00"/>
                  </a:solidFill>
                  <a:latin typeface="Times New Roman" pitchFamily="18" charset="0"/>
                </a:rPr>
                <a:t>2</a:t>
              </a:r>
              <a:endParaRPr lang="en-US" altLang="zh-C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1286" name="Line 22"/>
          <p:cNvSpPr>
            <a:spLocks noChangeShapeType="1"/>
          </p:cNvSpPr>
          <p:nvPr/>
        </p:nvSpPr>
        <p:spPr bwMode="auto">
          <a:xfrm>
            <a:off x="1828800" y="3810000"/>
            <a:ext cx="26988" cy="1789113"/>
          </a:xfrm>
          <a:prstGeom prst="line">
            <a:avLst/>
          </a:prstGeom>
          <a:noFill/>
          <a:ln w="38100">
            <a:solidFill>
              <a:srgbClr val="0066FF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287" name="Line 23"/>
          <p:cNvSpPr>
            <a:spLocks noChangeShapeType="1"/>
          </p:cNvSpPr>
          <p:nvPr/>
        </p:nvSpPr>
        <p:spPr bwMode="auto">
          <a:xfrm flipH="1">
            <a:off x="6659563" y="3429000"/>
            <a:ext cx="576262" cy="1008063"/>
          </a:xfrm>
          <a:prstGeom prst="line">
            <a:avLst/>
          </a:prstGeom>
          <a:noFill/>
          <a:ln w="38100">
            <a:solidFill>
              <a:srgbClr val="0066FF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288" name="Line 24"/>
          <p:cNvSpPr>
            <a:spLocks noChangeShapeType="1"/>
          </p:cNvSpPr>
          <p:nvPr/>
        </p:nvSpPr>
        <p:spPr bwMode="auto">
          <a:xfrm>
            <a:off x="5795963" y="3933825"/>
            <a:ext cx="863600" cy="431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289" name="Line 25"/>
          <p:cNvSpPr>
            <a:spLocks noChangeShapeType="1"/>
          </p:cNvSpPr>
          <p:nvPr/>
        </p:nvSpPr>
        <p:spPr bwMode="auto">
          <a:xfrm flipH="1">
            <a:off x="1854200" y="3908425"/>
            <a:ext cx="3951288" cy="15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5646738" y="3251200"/>
            <a:ext cx="458787" cy="722313"/>
            <a:chOff x="0" y="0"/>
            <a:chExt cx="199" cy="369"/>
          </a:xfrm>
        </p:grpSpPr>
        <p:sp>
          <p:nvSpPr>
            <p:cNvPr id="10296" name="Oval 27"/>
            <p:cNvSpPr>
              <a:spLocks noChangeArrowheads="1"/>
            </p:cNvSpPr>
            <p:nvPr/>
          </p:nvSpPr>
          <p:spPr bwMode="auto">
            <a:xfrm>
              <a:off x="48" y="288"/>
              <a:ext cx="79" cy="81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297" name="Text Box 28"/>
            <p:cNvSpPr txBox="1">
              <a:spLocks noChangeArrowheads="1"/>
            </p:cNvSpPr>
            <p:nvPr/>
          </p:nvSpPr>
          <p:spPr bwMode="auto">
            <a:xfrm>
              <a:off x="0" y="0"/>
              <a:ext cx="199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800" b="1" smtClean="0">
                  <a:solidFill>
                    <a:srgbClr val="0000CC"/>
                  </a:solidFill>
                  <a:latin typeface="Times New Roman" pitchFamily="18" charset="0"/>
                </a:rPr>
                <a:t>O</a:t>
              </a:r>
              <a:endParaRPr lang="en-US" altLang="zh-C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1293" name="AutoShape 29"/>
          <p:cNvSpPr>
            <a:spLocks/>
          </p:cNvSpPr>
          <p:nvPr/>
        </p:nvSpPr>
        <p:spPr bwMode="auto">
          <a:xfrm rot="-5373234">
            <a:off x="3698875" y="2143125"/>
            <a:ext cx="381000" cy="3962400"/>
          </a:xfrm>
          <a:prstGeom prst="leftBrace">
            <a:avLst>
              <a:gd name="adj1" fmla="val 86667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294" name="Text Box 30"/>
          <p:cNvSpPr txBox="1">
            <a:spLocks noChangeArrowheads="1"/>
          </p:cNvSpPr>
          <p:nvPr/>
        </p:nvSpPr>
        <p:spPr bwMode="auto">
          <a:xfrm>
            <a:off x="3530600" y="4213225"/>
            <a:ext cx="588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333399"/>
                </a:solidFill>
                <a:latin typeface="Times New Roman" pitchFamily="18" charset="0"/>
              </a:rPr>
              <a:t>L</a:t>
            </a:r>
            <a:r>
              <a:rPr lang="en-US" altLang="zh-CN" sz="3200" b="1" baseline="-25000" smtClean="0">
                <a:solidFill>
                  <a:srgbClr val="333399"/>
                </a:solidFill>
                <a:latin typeface="Times New Roman" pitchFamily="18" charset="0"/>
              </a:rPr>
              <a:t>1</a:t>
            </a:r>
            <a:endParaRPr lang="en-US" altLang="zh-CN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1295" name="AutoShape 31"/>
          <p:cNvSpPr>
            <a:spLocks/>
          </p:cNvSpPr>
          <p:nvPr/>
        </p:nvSpPr>
        <p:spPr bwMode="auto">
          <a:xfrm rot="-3800325">
            <a:off x="6007100" y="3873500"/>
            <a:ext cx="322263" cy="893763"/>
          </a:xfrm>
          <a:prstGeom prst="leftBrace">
            <a:avLst>
              <a:gd name="adj1" fmla="val 23112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296" name="Text Box 32"/>
          <p:cNvSpPr txBox="1">
            <a:spLocks noChangeArrowheads="1"/>
          </p:cNvSpPr>
          <p:nvPr/>
        </p:nvSpPr>
        <p:spPr bwMode="auto">
          <a:xfrm rot="2205393">
            <a:off x="5854700" y="4292600"/>
            <a:ext cx="733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600" b="1" smtClean="0">
                <a:solidFill>
                  <a:srgbClr val="333399"/>
                </a:solidFill>
                <a:latin typeface="Times New Roman" pitchFamily="18" charset="0"/>
              </a:rPr>
              <a:t>L</a:t>
            </a:r>
            <a:r>
              <a:rPr lang="en-US" altLang="zh-CN" sz="3600" b="1" baseline="-25000" smtClean="0">
                <a:solidFill>
                  <a:srgbClr val="333399"/>
                </a:solidFill>
                <a:latin typeface="Times New Roman" pitchFamily="18" charset="0"/>
              </a:rPr>
              <a:t>2</a:t>
            </a:r>
            <a:endParaRPr lang="en-US" altLang="zh-CN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grpSp>
        <p:nvGrpSpPr>
          <p:cNvPr id="8" name="Group 33"/>
          <p:cNvGrpSpPr>
            <a:grpSpLocks/>
          </p:cNvGrpSpPr>
          <p:nvPr/>
        </p:nvGrpSpPr>
        <p:grpSpPr bwMode="auto">
          <a:xfrm>
            <a:off x="4552950" y="2970213"/>
            <a:ext cx="1098550" cy="674687"/>
            <a:chOff x="0" y="0"/>
            <a:chExt cx="692" cy="425"/>
          </a:xfrm>
        </p:grpSpPr>
        <p:sp>
          <p:nvSpPr>
            <p:cNvPr id="10294" name="Text Box 34"/>
            <p:cNvSpPr txBox="1">
              <a:spLocks noChangeArrowheads="1"/>
            </p:cNvSpPr>
            <p:nvPr/>
          </p:nvSpPr>
          <p:spPr bwMode="auto">
            <a:xfrm>
              <a:off x="0" y="0"/>
              <a:ext cx="692" cy="40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3600" b="1" smtClean="0">
                  <a:solidFill>
                    <a:srgbClr val="0000CC"/>
                  </a:solidFill>
                  <a:latin typeface="Times New Roman" pitchFamily="18" charset="0"/>
                  <a:ea typeface="隶书" pitchFamily="49" charset="-122"/>
                </a:rPr>
                <a:t>支点</a:t>
              </a:r>
              <a:endParaRPr lang="zh-CN" altLang="en-US" sz="3200" smtClean="0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endParaRPr>
            </a:p>
          </p:txBody>
        </p:sp>
        <p:sp>
          <p:nvSpPr>
            <p:cNvPr id="10295" name="AutoShape 35"/>
            <p:cNvSpPr>
              <a:spLocks noChangeArrowheads="1"/>
            </p:cNvSpPr>
            <p:nvPr/>
          </p:nvSpPr>
          <p:spPr bwMode="auto">
            <a:xfrm flipH="1">
              <a:off x="0" y="41"/>
              <a:ext cx="672" cy="384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9" name="Group 36"/>
          <p:cNvGrpSpPr>
            <a:grpSpLocks/>
          </p:cNvGrpSpPr>
          <p:nvPr/>
        </p:nvGrpSpPr>
        <p:grpSpPr bwMode="auto">
          <a:xfrm>
            <a:off x="381000" y="3352800"/>
            <a:ext cx="733425" cy="1346200"/>
            <a:chOff x="0" y="0"/>
            <a:chExt cx="462" cy="720"/>
          </a:xfrm>
        </p:grpSpPr>
        <p:sp>
          <p:nvSpPr>
            <p:cNvPr id="10292" name="Text Box 37"/>
            <p:cNvSpPr txBox="1">
              <a:spLocks noChangeArrowheads="1"/>
            </p:cNvSpPr>
            <p:nvPr/>
          </p:nvSpPr>
          <p:spPr bwMode="auto">
            <a:xfrm>
              <a:off x="0" y="0"/>
              <a:ext cx="462" cy="720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eaVert"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en-US" sz="3600" b="1" smtClean="0">
                  <a:solidFill>
                    <a:srgbClr val="0000CC"/>
                  </a:solidFill>
                  <a:latin typeface="Times New Roman" pitchFamily="18" charset="0"/>
                  <a:ea typeface="华文新魏" pitchFamily="2" charset="-122"/>
                </a:rPr>
                <a:t> </a:t>
              </a:r>
              <a:r>
                <a:rPr lang="zh-CN" altLang="en-US" sz="3600" b="1" smtClean="0">
                  <a:solidFill>
                    <a:srgbClr val="0000CC"/>
                  </a:solidFill>
                  <a:latin typeface="Times New Roman" pitchFamily="18" charset="0"/>
                  <a:ea typeface="隶书" pitchFamily="49" charset="-122"/>
                </a:rPr>
                <a:t>动力</a:t>
              </a:r>
              <a:endParaRPr lang="zh-CN" altLang="en-US" sz="2400" smtClean="0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endParaRPr>
            </a:p>
          </p:txBody>
        </p:sp>
        <p:sp>
          <p:nvSpPr>
            <p:cNvPr id="10293" name="AutoShape 38"/>
            <p:cNvSpPr>
              <a:spLocks noChangeArrowheads="1"/>
            </p:cNvSpPr>
            <p:nvPr/>
          </p:nvSpPr>
          <p:spPr bwMode="auto">
            <a:xfrm flipH="1" flipV="1">
              <a:off x="48" y="48"/>
              <a:ext cx="336" cy="643"/>
            </a:xfrm>
            <a:prstGeom prst="wedgeRoundRectCallout">
              <a:avLst>
                <a:gd name="adj1" fmla="val -43750"/>
                <a:gd name="adj2" fmla="val 72236"/>
                <a:gd name="adj3" fmla="val 16667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0" name="Group 39"/>
          <p:cNvGrpSpPr>
            <a:grpSpLocks/>
          </p:cNvGrpSpPr>
          <p:nvPr/>
        </p:nvGrpSpPr>
        <p:grpSpPr bwMode="auto">
          <a:xfrm rot="2044645">
            <a:off x="6588125" y="4868863"/>
            <a:ext cx="773113" cy="990600"/>
            <a:chOff x="0" y="0"/>
            <a:chExt cx="487" cy="624"/>
          </a:xfrm>
        </p:grpSpPr>
        <p:sp>
          <p:nvSpPr>
            <p:cNvPr id="10290" name="Text Box 40"/>
            <p:cNvSpPr txBox="1">
              <a:spLocks noChangeArrowheads="1"/>
            </p:cNvSpPr>
            <p:nvPr/>
          </p:nvSpPr>
          <p:spPr bwMode="auto">
            <a:xfrm>
              <a:off x="25" y="0"/>
              <a:ext cx="462" cy="62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eaVert"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3600" b="1" smtClean="0">
                  <a:solidFill>
                    <a:srgbClr val="333399"/>
                  </a:solidFill>
                  <a:latin typeface="Times New Roman" pitchFamily="18" charset="0"/>
                  <a:ea typeface="隶书" pitchFamily="49" charset="-122"/>
                </a:rPr>
                <a:t>阻力</a:t>
              </a:r>
              <a:endParaRPr lang="zh-CN" altLang="en-US" sz="2400" smtClean="0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endParaRPr>
            </a:p>
          </p:txBody>
        </p:sp>
        <p:sp>
          <p:nvSpPr>
            <p:cNvPr id="10291" name="AutoShape 41"/>
            <p:cNvSpPr>
              <a:spLocks noChangeArrowheads="1"/>
            </p:cNvSpPr>
            <p:nvPr/>
          </p:nvSpPr>
          <p:spPr bwMode="auto">
            <a:xfrm>
              <a:off x="0" y="0"/>
              <a:ext cx="432" cy="624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1" name="Group 42"/>
          <p:cNvGrpSpPr>
            <a:grpSpLocks/>
          </p:cNvGrpSpPr>
          <p:nvPr/>
        </p:nvGrpSpPr>
        <p:grpSpPr bwMode="auto">
          <a:xfrm>
            <a:off x="2209800" y="4800600"/>
            <a:ext cx="1676400" cy="641350"/>
            <a:chOff x="0" y="0"/>
            <a:chExt cx="1056" cy="404"/>
          </a:xfrm>
        </p:grpSpPr>
        <p:sp>
          <p:nvSpPr>
            <p:cNvPr id="10288" name="Text Box 43"/>
            <p:cNvSpPr txBox="1">
              <a:spLocks noChangeArrowheads="1"/>
            </p:cNvSpPr>
            <p:nvPr/>
          </p:nvSpPr>
          <p:spPr bwMode="auto">
            <a:xfrm>
              <a:off x="0" y="0"/>
              <a:ext cx="1056" cy="40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en-US" sz="3600" b="1" smtClean="0">
                  <a:solidFill>
                    <a:srgbClr val="0000FF"/>
                  </a:solidFill>
                  <a:latin typeface="Times New Roman" pitchFamily="18" charset="0"/>
                  <a:ea typeface="隶书" pitchFamily="49" charset="-122"/>
                </a:rPr>
                <a:t>动力臂</a:t>
              </a:r>
            </a:p>
          </p:txBody>
        </p:sp>
        <p:sp>
          <p:nvSpPr>
            <p:cNvPr id="10289" name="AutoShape 44"/>
            <p:cNvSpPr>
              <a:spLocks noChangeArrowheads="1"/>
            </p:cNvSpPr>
            <p:nvPr/>
          </p:nvSpPr>
          <p:spPr bwMode="auto">
            <a:xfrm flipH="1" flipV="1">
              <a:off x="0" y="0"/>
              <a:ext cx="1056" cy="384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2" name="Group 45"/>
          <p:cNvGrpSpPr>
            <a:grpSpLocks/>
          </p:cNvGrpSpPr>
          <p:nvPr/>
        </p:nvGrpSpPr>
        <p:grpSpPr bwMode="auto">
          <a:xfrm>
            <a:off x="4643438" y="4941888"/>
            <a:ext cx="1555750" cy="660400"/>
            <a:chOff x="0" y="0"/>
            <a:chExt cx="980" cy="416"/>
          </a:xfrm>
        </p:grpSpPr>
        <p:sp>
          <p:nvSpPr>
            <p:cNvPr id="10286" name="Text Box 46"/>
            <p:cNvSpPr txBox="1">
              <a:spLocks noChangeArrowheads="1"/>
            </p:cNvSpPr>
            <p:nvPr/>
          </p:nvSpPr>
          <p:spPr bwMode="auto">
            <a:xfrm>
              <a:off x="0" y="0"/>
              <a:ext cx="980" cy="40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3600" b="1" smtClean="0">
                  <a:solidFill>
                    <a:srgbClr val="333399"/>
                  </a:solidFill>
                  <a:latin typeface="Times New Roman" pitchFamily="18" charset="0"/>
                  <a:ea typeface="隶书" pitchFamily="49" charset="-122"/>
                </a:rPr>
                <a:t>阻力臂</a:t>
              </a:r>
              <a:endParaRPr lang="zh-CN" altLang="en-US" sz="2400" smtClean="0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endParaRPr>
            </a:p>
          </p:txBody>
        </p:sp>
        <p:sp>
          <p:nvSpPr>
            <p:cNvPr id="10287" name="AutoShape 47"/>
            <p:cNvSpPr>
              <a:spLocks noChangeArrowheads="1"/>
            </p:cNvSpPr>
            <p:nvPr/>
          </p:nvSpPr>
          <p:spPr bwMode="auto">
            <a:xfrm flipH="1" flipV="1">
              <a:off x="10" y="32"/>
              <a:ext cx="960" cy="384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3" name="Group 48"/>
          <p:cNvGrpSpPr>
            <a:grpSpLocks/>
          </p:cNvGrpSpPr>
          <p:nvPr/>
        </p:nvGrpSpPr>
        <p:grpSpPr bwMode="auto">
          <a:xfrm rot="1865896">
            <a:off x="6405563" y="4354513"/>
            <a:ext cx="144462" cy="287337"/>
            <a:chOff x="0" y="0"/>
            <a:chExt cx="136" cy="136"/>
          </a:xfrm>
        </p:grpSpPr>
        <p:sp>
          <p:nvSpPr>
            <p:cNvPr id="10284" name="Line 49"/>
            <p:cNvSpPr>
              <a:spLocks noChangeShapeType="1"/>
            </p:cNvSpPr>
            <p:nvPr/>
          </p:nvSpPr>
          <p:spPr bwMode="auto">
            <a:xfrm>
              <a:off x="0" y="0"/>
              <a:ext cx="0" cy="13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285" name="Line 50"/>
            <p:cNvSpPr>
              <a:spLocks noChangeShapeType="1"/>
            </p:cNvSpPr>
            <p:nvPr/>
          </p:nvSpPr>
          <p:spPr bwMode="auto">
            <a:xfrm>
              <a:off x="0" y="136"/>
              <a:ext cx="1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14" name="Group 51"/>
          <p:cNvGrpSpPr>
            <a:grpSpLocks/>
          </p:cNvGrpSpPr>
          <p:nvPr/>
        </p:nvGrpSpPr>
        <p:grpSpPr bwMode="auto">
          <a:xfrm rot="-5400000">
            <a:off x="1835150" y="3933825"/>
            <a:ext cx="215900" cy="215900"/>
            <a:chOff x="0" y="0"/>
            <a:chExt cx="136" cy="136"/>
          </a:xfrm>
        </p:grpSpPr>
        <p:sp>
          <p:nvSpPr>
            <p:cNvPr id="10282" name="Line 52"/>
            <p:cNvSpPr>
              <a:spLocks noChangeShapeType="1"/>
            </p:cNvSpPr>
            <p:nvPr/>
          </p:nvSpPr>
          <p:spPr bwMode="auto">
            <a:xfrm>
              <a:off x="0" y="0"/>
              <a:ext cx="0" cy="13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283" name="Line 53"/>
            <p:cNvSpPr>
              <a:spLocks noChangeShapeType="1"/>
            </p:cNvSpPr>
            <p:nvPr/>
          </p:nvSpPr>
          <p:spPr bwMode="auto">
            <a:xfrm>
              <a:off x="0" y="136"/>
              <a:ext cx="1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11318" name="Text Box 54"/>
          <p:cNvSpPr txBox="1">
            <a:spLocks noChangeArrowheads="1"/>
          </p:cNvSpPr>
          <p:nvPr/>
        </p:nvSpPr>
        <p:spPr bwMode="auto">
          <a:xfrm>
            <a:off x="3059113" y="260350"/>
            <a:ext cx="79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Arial" pitchFamily="34" charset="0"/>
              </a:rPr>
              <a:t>支点</a:t>
            </a:r>
          </a:p>
        </p:txBody>
      </p:sp>
      <p:sp>
        <p:nvSpPr>
          <p:cNvPr id="11319" name="Text Box 55"/>
          <p:cNvSpPr txBox="1">
            <a:spLocks noChangeArrowheads="1"/>
          </p:cNvSpPr>
          <p:nvPr/>
        </p:nvSpPr>
        <p:spPr bwMode="auto">
          <a:xfrm>
            <a:off x="3900446" y="260350"/>
            <a:ext cx="50642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Arial" pitchFamily="34" charset="0"/>
              </a:rPr>
              <a:t>杠杆绕着转动的支撑点，用</a:t>
            </a:r>
            <a:r>
              <a:rPr lang="en-US" altLang="zh-CN" sz="2400" b="1" dirty="0" smtClean="0">
                <a:solidFill>
                  <a:srgbClr val="FF0000"/>
                </a:solidFill>
                <a:latin typeface="Arial" pitchFamily="34" charset="0"/>
              </a:rPr>
              <a:t>O</a:t>
            </a:r>
            <a:r>
              <a:rPr lang="zh-CN" altLang="en-US" sz="2400" b="1" dirty="0" smtClean="0">
                <a:solidFill>
                  <a:srgbClr val="FF0000"/>
                </a:solidFill>
                <a:latin typeface="Arial" pitchFamily="34" charset="0"/>
              </a:rPr>
              <a:t>表示。</a:t>
            </a:r>
          </a:p>
        </p:txBody>
      </p:sp>
      <p:sp>
        <p:nvSpPr>
          <p:cNvPr id="11320" name="Text Box 56"/>
          <p:cNvSpPr txBox="1">
            <a:spLocks noChangeArrowheads="1"/>
          </p:cNvSpPr>
          <p:nvPr/>
        </p:nvSpPr>
        <p:spPr bwMode="auto">
          <a:xfrm>
            <a:off x="3059113" y="692150"/>
            <a:ext cx="79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Arial" pitchFamily="34" charset="0"/>
              </a:rPr>
              <a:t>动力</a:t>
            </a:r>
          </a:p>
        </p:txBody>
      </p:sp>
      <p:sp>
        <p:nvSpPr>
          <p:cNvPr id="11321" name="Text Box 57"/>
          <p:cNvSpPr txBox="1">
            <a:spLocks noChangeArrowheads="1"/>
          </p:cNvSpPr>
          <p:nvPr/>
        </p:nvSpPr>
        <p:spPr bwMode="auto">
          <a:xfrm>
            <a:off x="3924300" y="692150"/>
            <a:ext cx="421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Arial" pitchFamily="34" charset="0"/>
              </a:rPr>
              <a:t>使杠杆转动的力，用</a:t>
            </a:r>
            <a:r>
              <a:rPr lang="en-US" altLang="zh-CN" sz="2400" b="1" smtClean="0">
                <a:solidFill>
                  <a:srgbClr val="FF0000"/>
                </a:solidFill>
                <a:latin typeface="Arial" pitchFamily="34" charset="0"/>
              </a:rPr>
              <a:t>F1</a:t>
            </a:r>
            <a:r>
              <a:rPr lang="zh-CN" altLang="en-US" sz="2400" b="1" smtClean="0">
                <a:solidFill>
                  <a:srgbClr val="FF0000"/>
                </a:solidFill>
                <a:latin typeface="Arial" pitchFamily="34" charset="0"/>
              </a:rPr>
              <a:t>表示。</a:t>
            </a:r>
          </a:p>
        </p:txBody>
      </p:sp>
      <p:sp>
        <p:nvSpPr>
          <p:cNvPr id="11322" name="Text Box 58"/>
          <p:cNvSpPr txBox="1">
            <a:spLocks noChangeArrowheads="1"/>
          </p:cNvSpPr>
          <p:nvPr/>
        </p:nvSpPr>
        <p:spPr bwMode="auto">
          <a:xfrm>
            <a:off x="1979712" y="1484784"/>
            <a:ext cx="11033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Arial" pitchFamily="34" charset="0"/>
              </a:rPr>
              <a:t>动力臂</a:t>
            </a:r>
          </a:p>
        </p:txBody>
      </p:sp>
      <p:sp>
        <p:nvSpPr>
          <p:cNvPr id="11323" name="Text Box 59"/>
          <p:cNvSpPr txBox="1">
            <a:spLocks noChangeArrowheads="1"/>
          </p:cNvSpPr>
          <p:nvPr/>
        </p:nvSpPr>
        <p:spPr bwMode="auto">
          <a:xfrm>
            <a:off x="3059832" y="1484784"/>
            <a:ext cx="64812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Arial" pitchFamily="34" charset="0"/>
              </a:rPr>
              <a:t>从支点到动力作用线的</a:t>
            </a:r>
            <a:r>
              <a:rPr lang="zh-CN" altLang="en-US" sz="2400" b="1" dirty="0" smtClean="0">
                <a:latin typeface="Arial" pitchFamily="34" charset="0"/>
              </a:rPr>
              <a:t>垂直距离</a:t>
            </a:r>
            <a:r>
              <a:rPr lang="zh-CN" altLang="en-US" sz="2400" b="1" dirty="0" smtClean="0">
                <a:solidFill>
                  <a:srgbClr val="FF0000"/>
                </a:solidFill>
                <a:latin typeface="Arial" pitchFamily="34" charset="0"/>
              </a:rPr>
              <a:t>，用</a:t>
            </a:r>
            <a:r>
              <a:rPr lang="en-US" altLang="zh-CN" sz="2400" b="1" dirty="0" smtClean="0">
                <a:solidFill>
                  <a:srgbClr val="FF0000"/>
                </a:solidFill>
                <a:latin typeface="Arial" pitchFamily="34" charset="0"/>
              </a:rPr>
              <a:t>L1</a:t>
            </a:r>
            <a:r>
              <a:rPr lang="zh-CN" altLang="en-US" sz="2400" b="1" dirty="0" smtClean="0">
                <a:solidFill>
                  <a:srgbClr val="FF0000"/>
                </a:solidFill>
                <a:latin typeface="Arial" pitchFamily="34" charset="0"/>
              </a:rPr>
              <a:t>表示。</a:t>
            </a:r>
          </a:p>
        </p:txBody>
      </p:sp>
      <p:sp>
        <p:nvSpPr>
          <p:cNvPr id="11324" name="Text Box 60"/>
          <p:cNvSpPr txBox="1">
            <a:spLocks noChangeArrowheads="1"/>
          </p:cNvSpPr>
          <p:nvPr/>
        </p:nvSpPr>
        <p:spPr bwMode="auto">
          <a:xfrm>
            <a:off x="2987675" y="1052513"/>
            <a:ext cx="79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Arial" pitchFamily="34" charset="0"/>
              </a:rPr>
              <a:t>阻力</a:t>
            </a:r>
          </a:p>
        </p:txBody>
      </p:sp>
      <p:sp>
        <p:nvSpPr>
          <p:cNvPr id="11325" name="Text Box 61"/>
          <p:cNvSpPr txBox="1">
            <a:spLocks noChangeArrowheads="1"/>
          </p:cNvSpPr>
          <p:nvPr/>
        </p:nvSpPr>
        <p:spPr bwMode="auto">
          <a:xfrm>
            <a:off x="3924300" y="1052513"/>
            <a:ext cx="4522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Arial" pitchFamily="34" charset="0"/>
              </a:rPr>
              <a:t>阻碍杠杆转动的力，用</a:t>
            </a:r>
            <a:r>
              <a:rPr lang="en-US" altLang="zh-CN" sz="2400" b="1" smtClean="0">
                <a:solidFill>
                  <a:srgbClr val="FF0000"/>
                </a:solidFill>
                <a:latin typeface="Arial" pitchFamily="34" charset="0"/>
              </a:rPr>
              <a:t>F2</a:t>
            </a:r>
            <a:r>
              <a:rPr lang="zh-CN" altLang="en-US" sz="2400" b="1" smtClean="0">
                <a:solidFill>
                  <a:srgbClr val="FF0000"/>
                </a:solidFill>
                <a:latin typeface="Arial" pitchFamily="34" charset="0"/>
              </a:rPr>
              <a:t>表示。</a:t>
            </a:r>
          </a:p>
        </p:txBody>
      </p:sp>
      <p:sp>
        <p:nvSpPr>
          <p:cNvPr id="11326" name="Text Box 62"/>
          <p:cNvSpPr txBox="1">
            <a:spLocks noChangeArrowheads="1"/>
          </p:cNvSpPr>
          <p:nvPr/>
        </p:nvSpPr>
        <p:spPr bwMode="auto">
          <a:xfrm>
            <a:off x="1907704" y="1916832"/>
            <a:ext cx="11033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Arial" pitchFamily="34" charset="0"/>
              </a:rPr>
              <a:t>阻力臂</a:t>
            </a:r>
          </a:p>
        </p:txBody>
      </p:sp>
      <p:sp>
        <p:nvSpPr>
          <p:cNvPr id="11327" name="Text Box 63"/>
          <p:cNvSpPr txBox="1">
            <a:spLocks noChangeArrowheads="1"/>
          </p:cNvSpPr>
          <p:nvPr/>
        </p:nvSpPr>
        <p:spPr bwMode="auto">
          <a:xfrm>
            <a:off x="3059832" y="1916832"/>
            <a:ext cx="60841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Arial" pitchFamily="34" charset="0"/>
              </a:rPr>
              <a:t>从支点到阻力作用线</a:t>
            </a:r>
            <a:r>
              <a:rPr lang="zh-CN" altLang="en-US" sz="2400" b="1" dirty="0" smtClean="0">
                <a:solidFill>
                  <a:srgbClr val="FF0000"/>
                </a:solidFill>
                <a:latin typeface="Arial" pitchFamily="34" charset="0"/>
              </a:rPr>
              <a:t>的</a:t>
            </a:r>
            <a:r>
              <a:rPr lang="zh-CN" altLang="en-US" sz="2400" b="1" dirty="0" smtClean="0">
                <a:latin typeface="Arial" pitchFamily="34" charset="0"/>
              </a:rPr>
              <a:t>垂直距</a:t>
            </a:r>
            <a:r>
              <a:rPr lang="zh-CN" altLang="en-US" sz="2400" b="1" dirty="0">
                <a:latin typeface="Arial" pitchFamily="34" charset="0"/>
              </a:rPr>
              <a:t>离</a:t>
            </a:r>
            <a:r>
              <a:rPr lang="zh-CN" altLang="en-US" sz="2400" b="1" dirty="0">
                <a:solidFill>
                  <a:srgbClr val="FF0000"/>
                </a:solidFill>
                <a:latin typeface="Arial" pitchFamily="34" charset="0"/>
              </a:rPr>
              <a:t>，用</a:t>
            </a:r>
            <a:r>
              <a:rPr lang="en-US" altLang="zh-CN" sz="2400" b="1" dirty="0">
                <a:solidFill>
                  <a:srgbClr val="FF0000"/>
                </a:solidFill>
                <a:latin typeface="Arial" pitchFamily="34" charset="0"/>
              </a:rPr>
              <a:t>L2</a:t>
            </a:r>
            <a:r>
              <a:rPr lang="zh-CN" altLang="en-US" sz="2400" b="1" dirty="0">
                <a:solidFill>
                  <a:srgbClr val="FF0000"/>
                </a:solidFill>
                <a:latin typeface="Arial" pitchFamily="34" charset="0"/>
              </a:rPr>
              <a:t>表示。</a:t>
            </a:r>
            <a:endParaRPr lang="zh-CN" altLang="en-US" sz="4400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10278" name="Text Box 64"/>
          <p:cNvSpPr txBox="1">
            <a:spLocks noChangeArrowheads="1"/>
          </p:cNvSpPr>
          <p:nvPr/>
        </p:nvSpPr>
        <p:spPr bwMode="auto">
          <a:xfrm>
            <a:off x="2916238" y="2349500"/>
            <a:ext cx="2632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杠杆的五要素</a:t>
            </a:r>
            <a:endParaRPr lang="en-US" altLang="zh-CN" sz="3200" b="1" smtClean="0">
              <a:solidFill>
                <a:srgbClr val="0000FF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11329" name="Text Box 65"/>
          <p:cNvSpPr txBox="1">
            <a:spLocks noChangeArrowheads="1"/>
          </p:cNvSpPr>
          <p:nvPr/>
        </p:nvSpPr>
        <p:spPr bwMode="auto">
          <a:xfrm>
            <a:off x="0" y="6284913"/>
            <a:ext cx="9144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3200" b="1" i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力的作用线</a:t>
            </a: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：过力的作用点，沿力的方向的直线</a:t>
            </a:r>
            <a:r>
              <a:rPr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</a:p>
        </p:txBody>
      </p:sp>
      <p:sp>
        <p:nvSpPr>
          <p:cNvPr id="10281" name="Text Box 67"/>
          <p:cNvSpPr txBox="1">
            <a:spLocks noChangeArrowheads="1"/>
          </p:cNvSpPr>
          <p:nvPr/>
        </p:nvSpPr>
        <p:spPr bwMode="auto">
          <a:xfrm>
            <a:off x="34925" y="96838"/>
            <a:ext cx="1728788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zh-CN" sz="2800" b="1" smtClean="0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lang="zh-CN" altLang="en-US" sz="2800" b="1" smtClean="0">
                <a:solidFill>
                  <a:srgbClr val="0000FF"/>
                </a:solidFill>
                <a:latin typeface="Times New Roman" pitchFamily="18" charset="0"/>
              </a:rPr>
              <a:t>、杠杆的描述：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1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11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7" presetID="4" presetClass="entr" presetSubtype="3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9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8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1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1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1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1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0" presetID="4" presetClass="entr" presetSubtype="3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2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 nodeType="clickPar">
                      <p:stCondLst>
                        <p:cond delay="indefinite"/>
                      </p:stCondLst>
                      <p:childTnLst>
                        <p:par>
                          <p:cTn id="1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1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11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 nodeType="clickPar">
                      <p:stCondLst>
                        <p:cond delay="indefinite"/>
                      </p:stCondLst>
                      <p:childTnLst>
                        <p:par>
                          <p:cTn id="1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11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11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6" grpId="0" animBg="1"/>
      <p:bldP spid="11287" grpId="0" animBg="1"/>
      <p:bldP spid="11288" grpId="0" animBg="1"/>
      <p:bldP spid="11289" grpId="0" animBg="1"/>
      <p:bldP spid="11293" grpId="0" animBg="1"/>
      <p:bldP spid="11294" grpId="0" autoUpdateAnimBg="0"/>
      <p:bldP spid="11295" grpId="0" animBg="1"/>
      <p:bldP spid="11319" grpId="0" autoUpdateAnimBg="0"/>
      <p:bldP spid="11320" grpId="0" autoUpdateAnimBg="0"/>
      <p:bldP spid="11321" grpId="0" autoUpdateAnimBg="0"/>
      <p:bldP spid="11322" grpId="0" autoUpdateAnimBg="0"/>
      <p:bldP spid="11323" grpId="0" autoUpdateAnimBg="0"/>
      <p:bldP spid="11324" grpId="0" autoUpdateAnimBg="0"/>
      <p:bldP spid="11325" grpId="0" autoUpdateAnimBg="0"/>
      <p:bldP spid="11326" grpId="0" autoUpdateAnimBg="0"/>
      <p:bldP spid="11327" grpId="0" autoUpdateAnimBg="0"/>
      <p:bldP spid="11329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</a:blip>
          <a:srcRect l="25999" t="7333" r="39000" b="56667"/>
          <a:stretch>
            <a:fillRect/>
          </a:stretch>
        </p:blipFill>
        <p:spPr bwMode="auto">
          <a:xfrm>
            <a:off x="839788" y="1166813"/>
            <a:ext cx="6530975" cy="5103812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  <p:sp>
        <p:nvSpPr>
          <p:cNvPr id="11267" name="Line 3"/>
          <p:cNvSpPr>
            <a:spLocks noChangeShapeType="1"/>
          </p:cNvSpPr>
          <p:nvPr/>
        </p:nvSpPr>
        <p:spPr bwMode="auto">
          <a:xfrm flipV="1">
            <a:off x="4448175" y="3073400"/>
            <a:ext cx="3611563" cy="2341563"/>
          </a:xfrm>
          <a:prstGeom prst="line">
            <a:avLst/>
          </a:prstGeom>
          <a:noFill/>
          <a:ln w="1016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3009900" y="4930775"/>
            <a:ext cx="684213" cy="44926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3546475" y="5035550"/>
            <a:ext cx="579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4000" b="1" smtClean="0">
                <a:solidFill>
                  <a:srgbClr val="0000FF"/>
                </a:solidFill>
                <a:latin typeface="Arial" pitchFamily="34" charset="0"/>
              </a:rPr>
              <a:t>O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1714500" y="5919788"/>
            <a:ext cx="6842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4000" b="1" smtClean="0">
                <a:solidFill>
                  <a:srgbClr val="0000FF"/>
                </a:solidFill>
                <a:latin typeface="Arial" pitchFamily="34" charset="0"/>
              </a:rPr>
              <a:t>F</a:t>
            </a:r>
            <a:r>
              <a:rPr lang="en-US" altLang="zh-CN" sz="4000" b="1" baseline="-25000" smtClean="0">
                <a:solidFill>
                  <a:srgbClr val="0000FF"/>
                </a:solidFill>
                <a:latin typeface="Arial" pitchFamily="34" charset="0"/>
              </a:rPr>
              <a:t>2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5122863" y="4578350"/>
            <a:ext cx="684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4000" b="1" smtClean="0">
                <a:solidFill>
                  <a:srgbClr val="0000FF"/>
                </a:solidFill>
                <a:latin typeface="Arial" pitchFamily="34" charset="0"/>
              </a:rPr>
              <a:t>F</a:t>
            </a:r>
            <a:r>
              <a:rPr lang="en-US" altLang="zh-CN" sz="4000" b="1" baseline="-25000" smtClean="0">
                <a:solidFill>
                  <a:srgbClr val="0000FF"/>
                </a:solidFill>
                <a:latin typeface="Arial" pitchFamily="34" charset="0"/>
              </a:rPr>
              <a:t>1</a:t>
            </a: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 rot="-1980000">
            <a:off x="-852488" y="4892675"/>
            <a:ext cx="8316913" cy="14288"/>
            <a:chOff x="182" y="3941"/>
            <a:chExt cx="5239" cy="9"/>
          </a:xfrm>
        </p:grpSpPr>
        <p:sp>
          <p:nvSpPr>
            <p:cNvPr id="14350" name="Line 22"/>
            <p:cNvSpPr>
              <a:spLocks noChangeShapeType="1"/>
            </p:cNvSpPr>
            <p:nvPr/>
          </p:nvSpPr>
          <p:spPr bwMode="auto">
            <a:xfrm>
              <a:off x="182" y="3941"/>
              <a:ext cx="2958" cy="0"/>
            </a:xfrm>
            <a:prstGeom prst="line">
              <a:avLst/>
            </a:prstGeom>
            <a:noFill/>
            <a:ln w="1270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4351" name="Line 21"/>
            <p:cNvSpPr>
              <a:spLocks noChangeShapeType="1"/>
            </p:cNvSpPr>
            <p:nvPr/>
          </p:nvSpPr>
          <p:spPr bwMode="auto">
            <a:xfrm flipV="1">
              <a:off x="2234" y="3944"/>
              <a:ext cx="3187" cy="6"/>
            </a:xfrm>
            <a:prstGeom prst="line">
              <a:avLst/>
            </a:prstGeom>
            <a:noFill/>
            <a:ln w="1016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11272" name="Line 8"/>
          <p:cNvSpPr>
            <a:spLocks noChangeShapeType="1"/>
          </p:cNvSpPr>
          <p:nvPr/>
        </p:nvSpPr>
        <p:spPr bwMode="auto">
          <a:xfrm>
            <a:off x="5749925" y="3333750"/>
            <a:ext cx="36513" cy="138588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 flipH="1">
            <a:off x="2732088" y="5172075"/>
            <a:ext cx="49212" cy="1685925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289" name="Text Box 25"/>
          <p:cNvSpPr txBox="1">
            <a:spLocks noChangeArrowheads="1"/>
          </p:cNvSpPr>
          <p:nvPr/>
        </p:nvSpPr>
        <p:spPr bwMode="auto">
          <a:xfrm>
            <a:off x="6102350" y="3333750"/>
            <a:ext cx="272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4000" b="1" smtClean="0">
                <a:solidFill>
                  <a:srgbClr val="000000"/>
                </a:solidFill>
                <a:latin typeface="Arial" pitchFamily="34" charset="0"/>
              </a:rPr>
              <a:t>顺时针旋转</a:t>
            </a:r>
          </a:p>
        </p:txBody>
      </p:sp>
      <p:sp>
        <p:nvSpPr>
          <p:cNvPr id="11290" name="Text Box 26"/>
          <p:cNvSpPr txBox="1">
            <a:spLocks noChangeArrowheads="1"/>
          </p:cNvSpPr>
          <p:nvPr/>
        </p:nvSpPr>
        <p:spPr bwMode="auto">
          <a:xfrm>
            <a:off x="3009900" y="5737225"/>
            <a:ext cx="272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4000" b="1" smtClean="0">
                <a:solidFill>
                  <a:srgbClr val="000000"/>
                </a:solidFill>
                <a:latin typeface="Arial" pitchFamily="34" charset="0"/>
              </a:rPr>
              <a:t>逆时针旋转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0" y="0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辨别杠杆旋转的方向</a:t>
            </a:r>
            <a:endParaRPr lang="zh-CN" altLang="en-US" sz="4000" dirty="0"/>
          </a:p>
        </p:txBody>
      </p:sp>
      <p:sp>
        <p:nvSpPr>
          <p:cNvPr id="16" name="Text Box 66"/>
          <p:cNvSpPr txBox="1">
            <a:spLocks noChangeArrowheads="1"/>
          </p:cNvSpPr>
          <p:nvPr/>
        </p:nvSpPr>
        <p:spPr bwMode="auto">
          <a:xfrm>
            <a:off x="0" y="764704"/>
            <a:ext cx="91090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动力、阻力使杠杆</a:t>
            </a:r>
            <a:r>
              <a:rPr lang="zh-CN" altLang="en-US" sz="2800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转动的方向</a:t>
            </a:r>
            <a:r>
              <a:rPr lang="zh-CN" altLang="en-US" sz="28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相反，力的方向不一定相反。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81692E-6 L -0.21128 -1.81692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5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6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67" grpId="1" animBg="1"/>
      <p:bldP spid="11267" grpId="2" animBg="1"/>
      <p:bldP spid="11267" grpId="3" animBg="1"/>
      <p:bldP spid="11268" grpId="0" animBg="1"/>
      <p:bldP spid="11271" grpId="0"/>
      <p:bldP spid="11274" grpId="0"/>
      <p:bldP spid="11275" grpId="0"/>
      <p:bldP spid="11272" grpId="0" animBg="1"/>
      <p:bldP spid="11273" grpId="0" animBg="1"/>
      <p:bldP spid="11289" grpId="0"/>
      <p:bldP spid="11290" grpId="0"/>
      <p:bldP spid="16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52400" y="0"/>
            <a:ext cx="8991600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FFFF"/>
                </a:solidFill>
                <a:latin typeface="Times New Roman" pitchFamily="18" charset="0"/>
              </a:rPr>
              <a:t>注意：</a:t>
            </a:r>
            <a:r>
              <a:rPr lang="en-US" altLang="zh-CN" sz="3200" b="1" dirty="0" smtClean="0">
                <a:solidFill>
                  <a:srgbClr val="FFFFFF"/>
                </a:solidFill>
                <a:latin typeface="Times New Roman" pitchFamily="18" charset="0"/>
              </a:rPr>
              <a:t>a</a:t>
            </a:r>
            <a:r>
              <a:rPr lang="zh-CN" altLang="en-US" sz="3200" b="1" dirty="0" smtClean="0">
                <a:solidFill>
                  <a:srgbClr val="FFFFFF"/>
                </a:solidFill>
                <a:latin typeface="Times New Roman" pitchFamily="18" charset="0"/>
              </a:rPr>
              <a:t>、动力阻力都是杠杆受到的力，而不是杠杆给其他物体的力（杠杆是受力物体）。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FFFF"/>
                </a:solidFill>
                <a:latin typeface="Times New Roman" pitchFamily="18" charset="0"/>
              </a:rPr>
              <a:t>b</a:t>
            </a:r>
            <a:r>
              <a:rPr lang="zh-CN" altLang="en-US" sz="3200" b="1" dirty="0" smtClean="0">
                <a:solidFill>
                  <a:srgbClr val="FFFFFF"/>
                </a:solidFill>
                <a:latin typeface="Times New Roman" pitchFamily="18" charset="0"/>
              </a:rPr>
              <a:t>、动力阻力的方向不一定相反，但是使杠杆转动的方向一定相反。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FFFF"/>
                </a:solidFill>
                <a:latin typeface="Times New Roman" pitchFamily="18" charset="0"/>
              </a:rPr>
              <a:t>c</a:t>
            </a:r>
            <a:r>
              <a:rPr lang="zh-CN" altLang="en-US" sz="3200" b="1" dirty="0" smtClean="0">
                <a:solidFill>
                  <a:srgbClr val="FFFFFF"/>
                </a:solidFill>
                <a:latin typeface="Times New Roman" pitchFamily="18" charset="0"/>
              </a:rPr>
              <a:t>、有时动力和阻力不能区分，谁当动力都可以。</a:t>
            </a:r>
          </a:p>
        </p:txBody>
      </p:sp>
      <p:pic>
        <p:nvPicPr>
          <p:cNvPr id="20483" name="Picture 3" descr="snap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57575"/>
            <a:ext cx="4699000" cy="34004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20484" name="Picture 4" descr="snap05"/>
          <p:cNvPicPr>
            <a:picLocks noChangeAspect="1" noChangeArrowheads="1"/>
          </p:cNvPicPr>
          <p:nvPr/>
        </p:nvPicPr>
        <p:blipFill>
          <a:blip r:embed="rId3" cstate="print"/>
          <a:srcRect l="6299" t="14583" r="12204" b="6250"/>
          <a:stretch>
            <a:fillRect/>
          </a:stretch>
        </p:blipFill>
        <p:spPr bwMode="auto">
          <a:xfrm>
            <a:off x="4699000" y="3467100"/>
            <a:ext cx="4445000" cy="33909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22529"/>
          <p:cNvSpPr txBox="1">
            <a:spLocks noChangeArrowheads="1"/>
          </p:cNvSpPr>
          <p:nvPr/>
        </p:nvSpPr>
        <p:spPr bwMode="auto">
          <a:xfrm>
            <a:off x="3352800" y="304800"/>
            <a:ext cx="2971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4800" b="1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分辨杠杆</a:t>
            </a:r>
            <a:endParaRPr lang="zh-CN" altLang="en-US" sz="6000" b="1" smtClean="0">
              <a:solidFill>
                <a:srgbClr val="000000"/>
              </a:solidFill>
              <a:latin typeface="Times New Roman" pitchFamily="18" charset="0"/>
              <a:ea typeface="黑体" pitchFamily="49" charset="-122"/>
            </a:endParaRPr>
          </a:p>
        </p:txBody>
      </p:sp>
      <p:grpSp>
        <p:nvGrpSpPr>
          <p:cNvPr id="2" name="组合 22530"/>
          <p:cNvGrpSpPr>
            <a:grpSpLocks/>
          </p:cNvGrpSpPr>
          <p:nvPr/>
        </p:nvGrpSpPr>
        <p:grpSpPr bwMode="auto">
          <a:xfrm>
            <a:off x="5791200" y="3724275"/>
            <a:ext cx="3048000" cy="762000"/>
            <a:chOff x="0" y="0"/>
            <a:chExt cx="1920" cy="480"/>
          </a:xfrm>
        </p:grpSpPr>
        <p:grpSp>
          <p:nvGrpSpPr>
            <p:cNvPr id="5" name="组合 22531"/>
            <p:cNvGrpSpPr>
              <a:grpSpLocks/>
            </p:cNvGrpSpPr>
            <p:nvPr/>
          </p:nvGrpSpPr>
          <p:grpSpPr bwMode="auto">
            <a:xfrm>
              <a:off x="96" y="0"/>
              <a:ext cx="1824" cy="480"/>
              <a:chOff x="0" y="0"/>
              <a:chExt cx="1824" cy="480"/>
            </a:xfrm>
          </p:grpSpPr>
          <p:sp>
            <p:nvSpPr>
              <p:cNvPr id="22532" name="直接连接符 22532"/>
              <p:cNvSpPr>
                <a:spLocks noChangeShapeType="1"/>
              </p:cNvSpPr>
              <p:nvPr/>
            </p:nvSpPr>
            <p:spPr bwMode="auto">
              <a:xfrm flipV="1">
                <a:off x="48" y="240"/>
                <a:ext cx="1776" cy="24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buFont typeface="Arial" pitchFamily="34" charset="0"/>
                  <a:buNone/>
                </a:pPr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2533" name="直接连接符 22533"/>
              <p:cNvSpPr>
                <a:spLocks noChangeShapeType="1"/>
              </p:cNvSpPr>
              <p:nvPr/>
            </p:nvSpPr>
            <p:spPr bwMode="auto">
              <a:xfrm flipH="1" flipV="1">
                <a:off x="0" y="0"/>
                <a:ext cx="1824" cy="24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buFont typeface="Arial" pitchFamily="34" charset="0"/>
                  <a:buNone/>
                </a:pPr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22534" name="直接连接符 22534"/>
            <p:cNvSpPr>
              <a:spLocks noChangeShapeType="1"/>
            </p:cNvSpPr>
            <p:nvPr/>
          </p:nvSpPr>
          <p:spPr bwMode="auto">
            <a:xfrm flipH="1">
              <a:off x="0" y="0"/>
              <a:ext cx="96" cy="14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2535" name="直接连接符 22535"/>
            <p:cNvSpPr>
              <a:spLocks noChangeShapeType="1"/>
            </p:cNvSpPr>
            <p:nvPr/>
          </p:nvSpPr>
          <p:spPr bwMode="auto">
            <a:xfrm flipH="1" flipV="1">
              <a:off x="0" y="336"/>
              <a:ext cx="144" cy="14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6" name="组合 22536"/>
          <p:cNvGrpSpPr>
            <a:grpSpLocks/>
          </p:cNvGrpSpPr>
          <p:nvPr/>
        </p:nvGrpSpPr>
        <p:grpSpPr bwMode="auto">
          <a:xfrm>
            <a:off x="6110288" y="3233738"/>
            <a:ext cx="2686050" cy="538162"/>
            <a:chOff x="0" y="0"/>
            <a:chExt cx="1692" cy="339"/>
          </a:xfrm>
        </p:grpSpPr>
        <p:sp>
          <p:nvSpPr>
            <p:cNvPr id="3" name="直接连接符 22537"/>
            <p:cNvSpPr>
              <a:spLocks noChangeShapeType="1"/>
            </p:cNvSpPr>
            <p:nvPr/>
          </p:nvSpPr>
          <p:spPr bwMode="auto">
            <a:xfrm>
              <a:off x="0" y="195"/>
              <a:ext cx="288" cy="144"/>
            </a:xfrm>
            <a:prstGeom prst="line">
              <a:avLst/>
            </a:prstGeom>
            <a:noFill/>
            <a:ln w="889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2538" name="直接连接符 22538"/>
            <p:cNvSpPr>
              <a:spLocks noChangeShapeType="1"/>
            </p:cNvSpPr>
            <p:nvPr/>
          </p:nvSpPr>
          <p:spPr bwMode="auto">
            <a:xfrm flipV="1">
              <a:off x="252" y="0"/>
              <a:ext cx="1440" cy="336"/>
            </a:xfrm>
            <a:prstGeom prst="line">
              <a:avLst/>
            </a:prstGeom>
            <a:noFill/>
            <a:ln w="889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22540" name="矩形 22539"/>
          <p:cNvSpPr>
            <a:spLocks noChangeArrowheads="1"/>
          </p:cNvSpPr>
          <p:nvPr/>
        </p:nvSpPr>
        <p:spPr bwMode="auto">
          <a:xfrm>
            <a:off x="6019800" y="3448050"/>
            <a:ext cx="177800" cy="10668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2541" name="椭圆 22540"/>
          <p:cNvSpPr>
            <a:spLocks noChangeArrowheads="1"/>
          </p:cNvSpPr>
          <p:nvPr/>
        </p:nvSpPr>
        <p:spPr bwMode="auto">
          <a:xfrm>
            <a:off x="6029325" y="3481388"/>
            <a:ext cx="157163" cy="157162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 eaLnBrk="1" hangingPunct="1"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2542" name="文本框 22541"/>
          <p:cNvSpPr txBox="1">
            <a:spLocks noChangeArrowheads="1"/>
          </p:cNvSpPr>
          <p:nvPr/>
        </p:nvSpPr>
        <p:spPr bwMode="auto">
          <a:xfrm>
            <a:off x="5805488" y="2438400"/>
            <a:ext cx="9906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6600" b="1" i="1" smtClean="0">
                <a:solidFill>
                  <a:srgbClr val="FF0000"/>
                </a:solidFill>
                <a:latin typeface="Times New Roman" pitchFamily="18" charset="0"/>
              </a:rPr>
              <a:t>o</a:t>
            </a:r>
            <a:r>
              <a:rPr lang="en-US" altLang="zh-CN" sz="4000" b="1" i="1" baseline="-25000" smtClean="0">
                <a:solidFill>
                  <a:srgbClr val="FF0000"/>
                </a:solidFill>
                <a:latin typeface="Times New Roman" pitchFamily="18" charset="0"/>
              </a:rPr>
              <a:t>1</a:t>
            </a:r>
            <a:endParaRPr lang="en-US" altLang="zh-CN" sz="6600" b="1" i="1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2543" name="椭圆 22542"/>
          <p:cNvSpPr>
            <a:spLocks noChangeArrowheads="1"/>
          </p:cNvSpPr>
          <p:nvPr/>
        </p:nvSpPr>
        <p:spPr bwMode="auto">
          <a:xfrm>
            <a:off x="8642350" y="3989388"/>
            <a:ext cx="196850" cy="19685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 eaLnBrk="1" hangingPunct="1"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2544" name="文本框 22543"/>
          <p:cNvSpPr txBox="1">
            <a:spLocks noChangeArrowheads="1"/>
          </p:cNvSpPr>
          <p:nvPr/>
        </p:nvSpPr>
        <p:spPr bwMode="auto">
          <a:xfrm>
            <a:off x="8305800" y="3810000"/>
            <a:ext cx="9144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6600" b="1" i="1" smtClean="0">
                <a:solidFill>
                  <a:srgbClr val="FF0000"/>
                </a:solidFill>
                <a:latin typeface="Times New Roman" pitchFamily="18" charset="0"/>
              </a:rPr>
              <a:t>o</a:t>
            </a:r>
            <a:r>
              <a:rPr lang="en-US" altLang="zh-CN" sz="4000" b="1" i="1" baseline="-25000" smtClean="0">
                <a:solidFill>
                  <a:srgbClr val="FF0000"/>
                </a:solidFill>
                <a:latin typeface="Times New Roman" pitchFamily="18" charset="0"/>
              </a:rPr>
              <a:t>2</a:t>
            </a:r>
            <a:endParaRPr lang="en-US" altLang="zh-CN" sz="6600" b="1" i="1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4" name="图片 22544" descr="剪指甲"/>
          <p:cNvPicPr>
            <a:picLocks noChangeAspect="1" noChangeArrowheads="1"/>
          </p:cNvPicPr>
          <p:nvPr/>
        </p:nvPicPr>
        <p:blipFill>
          <a:blip r:embed="rId2" cstate="print">
            <a:lum bright="18000" contrast="24000"/>
          </a:blip>
          <a:srcRect l="4109" r="9589"/>
          <a:stretch>
            <a:fillRect/>
          </a:stretch>
        </p:blipFill>
        <p:spPr bwMode="auto">
          <a:xfrm>
            <a:off x="0" y="1423988"/>
            <a:ext cx="5638800" cy="490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2" grpId="0"/>
      <p:bldP spid="225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0" descr="Chopsticks-499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9688" y="-36513"/>
            <a:ext cx="3259138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 descr="Scissors-614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9688" y="76200"/>
            <a:ext cx="1582738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8" descr="80485960_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9450" y="-36513"/>
            <a:ext cx="3057525" cy="2333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15" descr="mp60875159_1456608520485_1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76975" y="-36513"/>
            <a:ext cx="2898775" cy="232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图片 14" descr="300685814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39688" y="2308225"/>
            <a:ext cx="3259138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16" descr="0067SDn0ty6Wdt3OeGlb9&amp;69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19450" y="2297113"/>
            <a:ext cx="305752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图片 11" descr="t019911891cbc36982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76975" y="2297113"/>
            <a:ext cx="289877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图片 18" descr="3976146690869596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0" y="4773613"/>
            <a:ext cx="4603750" cy="211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图片 20" descr="46585_1398953603t7sS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-39688" y="4776788"/>
            <a:ext cx="4611688" cy="218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瓶起子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752600"/>
            <a:ext cx="464820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981200" y="381000"/>
            <a:ext cx="5105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 b="1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找支点、动力、阻力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853238" y="2501900"/>
            <a:ext cx="700087" cy="1098550"/>
            <a:chOff x="0" y="0"/>
            <a:chExt cx="441" cy="692"/>
          </a:xfrm>
        </p:grpSpPr>
        <p:sp>
          <p:nvSpPr>
            <p:cNvPr id="23557" name="Oval 5"/>
            <p:cNvSpPr>
              <a:spLocks noChangeArrowheads="1"/>
            </p:cNvSpPr>
            <p:nvPr/>
          </p:nvSpPr>
          <p:spPr bwMode="auto">
            <a:xfrm>
              <a:off x="0" y="536"/>
              <a:ext cx="96" cy="9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zh-CN" altLang="en-US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3558" name="Text Box 6"/>
            <p:cNvSpPr txBox="1">
              <a:spLocks noChangeArrowheads="1"/>
            </p:cNvSpPr>
            <p:nvPr/>
          </p:nvSpPr>
          <p:spPr bwMode="auto">
            <a:xfrm>
              <a:off x="105" y="0"/>
              <a:ext cx="336" cy="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6600" b="1" i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o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6053138" y="3686175"/>
            <a:ext cx="762000" cy="1828800"/>
            <a:chOff x="0" y="0"/>
            <a:chExt cx="480" cy="715"/>
          </a:xfrm>
        </p:grpSpPr>
        <p:sp>
          <p:nvSpPr>
            <p:cNvPr id="23560" name="Line 8"/>
            <p:cNvSpPr>
              <a:spLocks noChangeShapeType="1"/>
            </p:cNvSpPr>
            <p:nvPr/>
          </p:nvSpPr>
          <p:spPr bwMode="auto">
            <a:xfrm>
              <a:off x="192" y="0"/>
              <a:ext cx="0" cy="48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 eaLnBrk="1" hangingPunct="1"/>
              <a:endParaRPr lang="zh-CN" altLang="en-US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3561" name="Text Box 9"/>
            <p:cNvSpPr txBox="1">
              <a:spLocks noChangeArrowheads="1"/>
            </p:cNvSpPr>
            <p:nvPr/>
          </p:nvSpPr>
          <p:spPr bwMode="auto">
            <a:xfrm>
              <a:off x="0" y="393"/>
              <a:ext cx="480" cy="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4800" b="1" i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黑体" pitchFamily="49" charset="-122"/>
                  <a:ea typeface="黑体" pitchFamily="49" charset="-122"/>
                </a:rPr>
                <a:t>F</a:t>
              </a:r>
              <a:r>
                <a:rPr lang="en-US" altLang="zh-CN" sz="4800" b="1" i="1" baseline="-2500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黑体" pitchFamily="49" charset="-122"/>
                  <a:ea typeface="黑体" pitchFamily="49" charset="-122"/>
                </a:rPr>
                <a:t>2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5105400" y="1981200"/>
            <a:ext cx="762000" cy="1524000"/>
            <a:chOff x="0" y="0"/>
            <a:chExt cx="480" cy="1296"/>
          </a:xfrm>
        </p:grpSpPr>
        <p:sp>
          <p:nvSpPr>
            <p:cNvPr id="23563" name="Line 11"/>
            <p:cNvSpPr>
              <a:spLocks noChangeShapeType="1"/>
            </p:cNvSpPr>
            <p:nvPr/>
          </p:nvSpPr>
          <p:spPr bwMode="auto">
            <a:xfrm flipV="1">
              <a:off x="240" y="528"/>
              <a:ext cx="0" cy="76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 eaLnBrk="1" hangingPunct="1"/>
              <a:endParaRPr lang="zh-CN" altLang="en-US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3564" name="Text Box 12"/>
            <p:cNvSpPr txBox="1">
              <a:spLocks noChangeArrowheads="1"/>
            </p:cNvSpPr>
            <p:nvPr/>
          </p:nvSpPr>
          <p:spPr bwMode="auto">
            <a:xfrm>
              <a:off x="0" y="0"/>
              <a:ext cx="480" cy="7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4800" b="1" i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黑体" pitchFamily="49" charset="-122"/>
                  <a:ea typeface="黑体" pitchFamily="49" charset="-122"/>
                </a:rPr>
                <a:t>F</a:t>
              </a:r>
              <a:r>
                <a:rPr lang="en-US" altLang="zh-CN" sz="4800" b="1" i="1" baseline="-2500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黑体" pitchFamily="49" charset="-122"/>
                  <a:ea typeface="黑体" pitchFamily="49" charset="-122"/>
                </a:rPr>
                <a:t>1</a:t>
              </a:r>
            </a:p>
          </p:txBody>
        </p:sp>
      </p:grpSp>
      <p:pic>
        <p:nvPicPr>
          <p:cNvPr id="23565" name="Picture 13" descr="起钉子"/>
          <p:cNvPicPr>
            <a:picLocks noChangeAspect="1" noChangeArrowheads="1"/>
          </p:cNvPicPr>
          <p:nvPr/>
        </p:nvPicPr>
        <p:blipFill>
          <a:blip r:embed="rId3" cstate="print">
            <a:lum bright="12000" contrast="24000"/>
          </a:blip>
          <a:srcRect l="7272" r="10909" b="9282"/>
          <a:stretch>
            <a:fillRect/>
          </a:stretch>
        </p:blipFill>
        <p:spPr bwMode="auto">
          <a:xfrm>
            <a:off x="42863" y="1655763"/>
            <a:ext cx="4343400" cy="361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1519238" y="4572000"/>
            <a:ext cx="685800" cy="1098550"/>
            <a:chOff x="0" y="0"/>
            <a:chExt cx="432" cy="692"/>
          </a:xfrm>
        </p:grpSpPr>
        <p:sp>
          <p:nvSpPr>
            <p:cNvPr id="23567" name="Oval 15"/>
            <p:cNvSpPr>
              <a:spLocks noChangeArrowheads="1"/>
            </p:cNvSpPr>
            <p:nvPr/>
          </p:nvSpPr>
          <p:spPr bwMode="auto">
            <a:xfrm>
              <a:off x="336" y="200"/>
              <a:ext cx="96" cy="9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zh-CN" altLang="en-US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3568" name="Text Box 16"/>
            <p:cNvSpPr txBox="1">
              <a:spLocks noChangeArrowheads="1"/>
            </p:cNvSpPr>
            <p:nvPr/>
          </p:nvSpPr>
          <p:spPr bwMode="auto">
            <a:xfrm>
              <a:off x="0" y="0"/>
              <a:ext cx="336" cy="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6600" b="1" i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o</a:t>
              </a:r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1143000" y="1995488"/>
            <a:ext cx="990600" cy="1052512"/>
            <a:chOff x="0" y="0"/>
            <a:chExt cx="624" cy="663"/>
          </a:xfrm>
        </p:grpSpPr>
        <p:sp>
          <p:nvSpPr>
            <p:cNvPr id="23570" name="Text Box 18"/>
            <p:cNvSpPr txBox="1">
              <a:spLocks noChangeArrowheads="1"/>
            </p:cNvSpPr>
            <p:nvPr/>
          </p:nvSpPr>
          <p:spPr bwMode="auto">
            <a:xfrm>
              <a:off x="0" y="0"/>
              <a:ext cx="480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4800" b="1" i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黑体" pitchFamily="49" charset="-122"/>
                  <a:ea typeface="黑体" pitchFamily="49" charset="-122"/>
                </a:rPr>
                <a:t>F</a:t>
              </a:r>
              <a:r>
                <a:rPr lang="en-US" altLang="zh-CN" sz="4800" b="1" i="1" baseline="-2500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黑体" pitchFamily="49" charset="-122"/>
                  <a:ea typeface="黑体" pitchFamily="49" charset="-122"/>
                </a:rPr>
                <a:t>1</a:t>
              </a:r>
            </a:p>
          </p:txBody>
        </p:sp>
        <p:sp>
          <p:nvSpPr>
            <p:cNvPr id="23571" name="Line 19"/>
            <p:cNvSpPr>
              <a:spLocks noChangeShapeType="1"/>
            </p:cNvSpPr>
            <p:nvPr/>
          </p:nvSpPr>
          <p:spPr bwMode="auto">
            <a:xfrm flipH="1">
              <a:off x="192" y="567"/>
              <a:ext cx="432" cy="96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 eaLnBrk="1" hangingPunct="1"/>
              <a:endParaRPr lang="zh-CN" altLang="en-US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2728913" y="4757738"/>
            <a:ext cx="762000" cy="1704975"/>
            <a:chOff x="0" y="0"/>
            <a:chExt cx="480" cy="760"/>
          </a:xfrm>
        </p:grpSpPr>
        <p:sp>
          <p:nvSpPr>
            <p:cNvPr id="23573" name="Line 21"/>
            <p:cNvSpPr>
              <a:spLocks noChangeShapeType="1"/>
            </p:cNvSpPr>
            <p:nvPr/>
          </p:nvSpPr>
          <p:spPr bwMode="auto">
            <a:xfrm>
              <a:off x="192" y="0"/>
              <a:ext cx="0" cy="48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 eaLnBrk="1" hangingPunct="1"/>
              <a:endParaRPr lang="zh-CN" altLang="en-US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3574" name="Text Box 22"/>
            <p:cNvSpPr txBox="1">
              <a:spLocks noChangeArrowheads="1"/>
            </p:cNvSpPr>
            <p:nvPr/>
          </p:nvSpPr>
          <p:spPr bwMode="auto">
            <a:xfrm>
              <a:off x="0" y="393"/>
              <a:ext cx="480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4800" b="1" i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黑体" pitchFamily="49" charset="-122"/>
                  <a:ea typeface="黑体" pitchFamily="49" charset="-122"/>
                </a:rPr>
                <a:t>F</a:t>
              </a:r>
              <a:r>
                <a:rPr lang="en-US" altLang="zh-CN" sz="4800" b="1" i="1" baseline="-2500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黑体" pitchFamily="49" charset="-122"/>
                  <a:ea typeface="黑体" pitchFamily="49" charset="-122"/>
                </a:rPr>
                <a:t>2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镊子"/>
          <p:cNvPicPr>
            <a:picLocks noChangeAspect="1" noChangeArrowheads="1"/>
          </p:cNvPicPr>
          <p:nvPr/>
        </p:nvPicPr>
        <p:blipFill>
          <a:blip r:embed="rId2" cstate="print">
            <a:lum bright="12000" contrast="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943350" y="3519488"/>
            <a:ext cx="914400" cy="2057400"/>
            <a:chOff x="0" y="0"/>
            <a:chExt cx="576" cy="1296"/>
          </a:xfrm>
        </p:grpSpPr>
        <p:sp>
          <p:nvSpPr>
            <p:cNvPr id="24580" name="Line 4"/>
            <p:cNvSpPr>
              <a:spLocks noChangeShapeType="1"/>
            </p:cNvSpPr>
            <p:nvPr/>
          </p:nvSpPr>
          <p:spPr bwMode="auto">
            <a:xfrm>
              <a:off x="144" y="0"/>
              <a:ext cx="0" cy="86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 eaLnBrk="1" hangingPunct="1"/>
              <a:endParaRPr lang="zh-CN" altLang="en-US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4581" name="Text Box 5"/>
            <p:cNvSpPr txBox="1">
              <a:spLocks noChangeArrowheads="1"/>
            </p:cNvSpPr>
            <p:nvPr/>
          </p:nvSpPr>
          <p:spPr bwMode="auto">
            <a:xfrm>
              <a:off x="0" y="777"/>
              <a:ext cx="576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4800" b="1" i="1" smtClean="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F</a:t>
              </a:r>
              <a:r>
                <a:rPr lang="en-US" altLang="zh-CN" sz="4800" b="1" i="1" baseline="-25000" smtClean="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1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7543800" y="2514600"/>
            <a:ext cx="1219200" cy="1295400"/>
            <a:chOff x="0" y="0"/>
            <a:chExt cx="768" cy="816"/>
          </a:xfrm>
        </p:grpSpPr>
        <p:sp>
          <p:nvSpPr>
            <p:cNvPr id="24583" name="Text Box 7"/>
            <p:cNvSpPr txBox="1">
              <a:spLocks noChangeArrowheads="1"/>
            </p:cNvSpPr>
            <p:nvPr/>
          </p:nvSpPr>
          <p:spPr bwMode="auto">
            <a:xfrm>
              <a:off x="0" y="0"/>
              <a:ext cx="768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7200" b="1" i="1" smtClean="0">
                  <a:solidFill>
                    <a:srgbClr val="FF0000"/>
                  </a:solidFill>
                  <a:latin typeface="Times New Roman" pitchFamily="18" charset="0"/>
                </a:rPr>
                <a:t>o</a:t>
              </a:r>
            </a:p>
          </p:txBody>
        </p:sp>
        <p:sp>
          <p:nvSpPr>
            <p:cNvPr id="24584" name="Oval 8"/>
            <p:cNvSpPr>
              <a:spLocks noChangeArrowheads="1"/>
            </p:cNvSpPr>
            <p:nvPr/>
          </p:nvSpPr>
          <p:spPr bwMode="auto">
            <a:xfrm>
              <a:off x="288" y="672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zh-CN" altLang="en-US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776288" y="1724025"/>
            <a:ext cx="838200" cy="1662113"/>
            <a:chOff x="0" y="0"/>
            <a:chExt cx="528" cy="1047"/>
          </a:xfrm>
        </p:grpSpPr>
        <p:sp>
          <p:nvSpPr>
            <p:cNvPr id="24586" name="Line 10"/>
            <p:cNvSpPr>
              <a:spLocks noChangeShapeType="1"/>
            </p:cNvSpPr>
            <p:nvPr/>
          </p:nvSpPr>
          <p:spPr bwMode="auto">
            <a:xfrm flipV="1">
              <a:off x="240" y="615"/>
              <a:ext cx="0" cy="432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 eaLnBrk="1" hangingPunct="1"/>
              <a:endParaRPr lang="zh-CN" altLang="en-US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4587" name="Text Box 11"/>
            <p:cNvSpPr txBox="1">
              <a:spLocks noChangeArrowheads="1"/>
            </p:cNvSpPr>
            <p:nvPr/>
          </p:nvSpPr>
          <p:spPr bwMode="auto">
            <a:xfrm>
              <a:off x="0" y="0"/>
              <a:ext cx="528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4800" b="1" i="1" smtClean="0">
                  <a:solidFill>
                    <a:srgbClr val="FF0000"/>
                  </a:solidFill>
                  <a:latin typeface="Times New Roman" pitchFamily="18" charset="0"/>
                </a:rPr>
                <a:t>F</a:t>
              </a:r>
              <a:r>
                <a:rPr lang="en-US" altLang="zh-CN" sz="4800" b="1" i="1" baseline="-25000" smtClean="0">
                  <a:solidFill>
                    <a:srgbClr val="FF0000"/>
                  </a:solidFill>
                  <a:latin typeface="Times New Roman" pitchFamily="18" charset="0"/>
                </a:rPr>
                <a:t>2</a:t>
              </a:r>
            </a:p>
          </p:txBody>
        </p:sp>
      </p:grp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1981200" y="136525"/>
            <a:ext cx="5105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 b="1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找支点、动力、阻力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图片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5025" y="69850"/>
            <a:ext cx="4933950" cy="623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Oval 4"/>
          <p:cNvSpPr>
            <a:spLocks noChangeArrowheads="1"/>
          </p:cNvSpPr>
          <p:nvPr/>
        </p:nvSpPr>
        <p:spPr bwMode="auto">
          <a:xfrm>
            <a:off x="3946525" y="1473200"/>
            <a:ext cx="142875" cy="16192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330575" y="911225"/>
            <a:ext cx="579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4000" b="1" smtClean="0">
                <a:solidFill>
                  <a:srgbClr val="0000FF"/>
                </a:solidFill>
                <a:latin typeface="Arial" pitchFamily="34" charset="0"/>
              </a:rPr>
              <a:t>O</a:t>
            </a:r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>
            <a:off x="3805238" y="2949575"/>
            <a:ext cx="1654175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5718175" y="2476500"/>
            <a:ext cx="6842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4000" b="1" smtClean="0">
                <a:solidFill>
                  <a:srgbClr val="0000FF"/>
                </a:solidFill>
                <a:latin typeface="Arial" pitchFamily="34" charset="0"/>
              </a:rPr>
              <a:t>F</a:t>
            </a:r>
            <a:r>
              <a:rPr lang="en-US" altLang="zh-CN" sz="4000" b="1" baseline="-25000" smtClean="0">
                <a:solidFill>
                  <a:srgbClr val="0000FF"/>
                </a:solidFill>
                <a:latin typeface="Arial" pitchFamily="34" charset="0"/>
              </a:rPr>
              <a:t>1</a:t>
            </a: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 flipH="1" flipV="1">
            <a:off x="1433513" y="4848225"/>
            <a:ext cx="1793875" cy="258763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749300" y="5106988"/>
            <a:ext cx="6842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4000" b="1" smtClean="0">
                <a:solidFill>
                  <a:srgbClr val="0000FF"/>
                </a:solidFill>
                <a:latin typeface="Arial" pitchFamily="34" charset="0"/>
              </a:rPr>
              <a:t>F</a:t>
            </a:r>
            <a:r>
              <a:rPr lang="en-US" altLang="zh-CN" sz="4000" b="1" baseline="-25000" smtClean="0">
                <a:solidFill>
                  <a:srgbClr val="0000FF"/>
                </a:solidFill>
                <a:latin typeface="Arial" pitchFamily="34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15365" grpId="0"/>
      <p:bldP spid="15366" grpId="0" animBg="1"/>
      <p:bldP spid="15367" grpId="0"/>
      <p:bldP spid="15368" grpId="0" animBg="1"/>
      <p:bldP spid="153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 flipH="1">
            <a:off x="1319213" y="2020888"/>
            <a:ext cx="5116512" cy="3089275"/>
            <a:chOff x="1248" y="816"/>
            <a:chExt cx="2448" cy="1104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248" y="816"/>
              <a:ext cx="2448" cy="768"/>
              <a:chOff x="2847" y="3624"/>
              <a:chExt cx="6421" cy="2294"/>
            </a:xfrm>
          </p:grpSpPr>
          <p:grpSp>
            <p:nvGrpSpPr>
              <p:cNvPr id="4" name="Group 4"/>
              <p:cNvGrpSpPr>
                <a:grpSpLocks/>
              </p:cNvGrpSpPr>
              <p:nvPr/>
            </p:nvGrpSpPr>
            <p:grpSpPr bwMode="auto">
              <a:xfrm>
                <a:off x="3367" y="4444"/>
                <a:ext cx="338" cy="1474"/>
                <a:chOff x="3117" y="1760"/>
                <a:chExt cx="338" cy="1474"/>
              </a:xfrm>
            </p:grpSpPr>
            <p:sp>
              <p:nvSpPr>
                <p:cNvPr id="12338" name="Freeform 5"/>
                <p:cNvSpPr>
                  <a:spLocks/>
                </p:cNvSpPr>
                <p:nvPr/>
              </p:nvSpPr>
              <p:spPr bwMode="auto">
                <a:xfrm>
                  <a:off x="3117" y="2800"/>
                  <a:ext cx="338" cy="434"/>
                </a:xfrm>
                <a:custGeom>
                  <a:avLst/>
                  <a:gdLst>
                    <a:gd name="T0" fmla="*/ 0 w 2020"/>
                    <a:gd name="T1" fmla="*/ 0 h 2594"/>
                    <a:gd name="T2" fmla="*/ 0 w 2020"/>
                    <a:gd name="T3" fmla="*/ 1 h 2594"/>
                    <a:gd name="T4" fmla="*/ 0 w 2020"/>
                    <a:gd name="T5" fmla="*/ 1 h 2594"/>
                    <a:gd name="T6" fmla="*/ 0 w 2020"/>
                    <a:gd name="T7" fmla="*/ 1 h 2594"/>
                    <a:gd name="T8" fmla="*/ 0 w 2020"/>
                    <a:gd name="T9" fmla="*/ 1 h 2594"/>
                    <a:gd name="T10" fmla="*/ 0 w 2020"/>
                    <a:gd name="T11" fmla="*/ 1 h 2594"/>
                    <a:gd name="T12" fmla="*/ 0 w 2020"/>
                    <a:gd name="T13" fmla="*/ 2 h 2594"/>
                    <a:gd name="T14" fmla="*/ 0 w 2020"/>
                    <a:gd name="T15" fmla="*/ 2 h 2594"/>
                    <a:gd name="T16" fmla="*/ 1 w 2020"/>
                    <a:gd name="T17" fmla="*/ 2 h 2594"/>
                    <a:gd name="T18" fmla="*/ 1 w 2020"/>
                    <a:gd name="T19" fmla="*/ 2 h 2594"/>
                    <a:gd name="T20" fmla="*/ 1 w 2020"/>
                    <a:gd name="T21" fmla="*/ 2 h 2594"/>
                    <a:gd name="T22" fmla="*/ 1 w 2020"/>
                    <a:gd name="T23" fmla="*/ 2 h 2594"/>
                    <a:gd name="T24" fmla="*/ 2 w 2020"/>
                    <a:gd name="T25" fmla="*/ 1 h 2594"/>
                    <a:gd name="T26" fmla="*/ 2 w 2020"/>
                    <a:gd name="T27" fmla="*/ 1 h 2594"/>
                    <a:gd name="T28" fmla="*/ 2 w 2020"/>
                    <a:gd name="T29" fmla="*/ 1 h 2594"/>
                    <a:gd name="T30" fmla="*/ 1 w 2020"/>
                    <a:gd name="T31" fmla="*/ 1 h 2594"/>
                    <a:gd name="T32" fmla="*/ 1 w 2020"/>
                    <a:gd name="T33" fmla="*/ 2 h 2594"/>
                    <a:gd name="T34" fmla="*/ 1 w 2020"/>
                    <a:gd name="T35" fmla="*/ 2 h 2594"/>
                    <a:gd name="T36" fmla="*/ 1 w 2020"/>
                    <a:gd name="T37" fmla="*/ 2 h 2594"/>
                    <a:gd name="T38" fmla="*/ 1 w 2020"/>
                    <a:gd name="T39" fmla="*/ 2 h 2594"/>
                    <a:gd name="T40" fmla="*/ 1 w 2020"/>
                    <a:gd name="T41" fmla="*/ 1 h 2594"/>
                    <a:gd name="T42" fmla="*/ 1 w 2020"/>
                    <a:gd name="T43" fmla="*/ 1 h 2594"/>
                    <a:gd name="T44" fmla="*/ 1 w 2020"/>
                    <a:gd name="T45" fmla="*/ 1 h 2594"/>
                    <a:gd name="T46" fmla="*/ 1 w 2020"/>
                    <a:gd name="T47" fmla="*/ 1 h 2594"/>
                    <a:gd name="T48" fmla="*/ 1 w 2020"/>
                    <a:gd name="T49" fmla="*/ 1 h 2594"/>
                    <a:gd name="T50" fmla="*/ 1 w 2020"/>
                    <a:gd name="T51" fmla="*/ 0 h 2594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2020"/>
                    <a:gd name="T79" fmla="*/ 0 h 2594"/>
                    <a:gd name="T80" fmla="*/ 2020 w 2020"/>
                    <a:gd name="T81" fmla="*/ 2594 h 2594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buFont typeface="Arial" pitchFamily="34" charset="0"/>
                    <a:buNone/>
                  </a:pPr>
                  <a:endParaRPr lang="zh-CN" altLang="en-US" smtClean="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2339" name="Rectangle 6"/>
                <p:cNvSpPr>
                  <a:spLocks noChangeArrowheads="1"/>
                </p:cNvSpPr>
                <p:nvPr/>
              </p:nvSpPr>
              <p:spPr bwMode="auto">
                <a:xfrm>
                  <a:off x="3217" y="2000"/>
                  <a:ext cx="54" cy="810"/>
                </a:xfrm>
                <a:prstGeom prst="rect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buFont typeface="Arial" pitchFamily="34" charset="0"/>
                    <a:buNone/>
                  </a:pPr>
                  <a:endParaRPr lang="zh-CN" altLang="en-US" smtClean="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2340" name="Oval 7"/>
                <p:cNvSpPr>
                  <a:spLocks noChangeArrowheads="1"/>
                </p:cNvSpPr>
                <p:nvPr/>
              </p:nvSpPr>
              <p:spPr bwMode="auto">
                <a:xfrm>
                  <a:off x="3157" y="1760"/>
                  <a:ext cx="160" cy="10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buFont typeface="Arial" pitchFamily="34" charset="0"/>
                    <a:buNone/>
                  </a:pPr>
                  <a:endParaRPr lang="zh-CN" altLang="en-US" smtClean="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2341" name="Oval 8"/>
                <p:cNvSpPr>
                  <a:spLocks noChangeArrowheads="1"/>
                </p:cNvSpPr>
                <p:nvPr/>
              </p:nvSpPr>
              <p:spPr bwMode="auto">
                <a:xfrm>
                  <a:off x="3157" y="2760"/>
                  <a:ext cx="160" cy="10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buFont typeface="Arial" pitchFamily="34" charset="0"/>
                    <a:buNone/>
                  </a:pPr>
                  <a:endParaRPr lang="zh-CN" altLang="en-US" smtClean="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5" name="Group 9"/>
              <p:cNvGrpSpPr>
                <a:grpSpLocks/>
              </p:cNvGrpSpPr>
              <p:nvPr/>
            </p:nvGrpSpPr>
            <p:grpSpPr bwMode="auto">
              <a:xfrm>
                <a:off x="2847" y="3624"/>
                <a:ext cx="6421" cy="1131"/>
                <a:chOff x="2847" y="3624"/>
                <a:chExt cx="6421" cy="1131"/>
              </a:xfrm>
            </p:grpSpPr>
            <p:sp>
              <p:nvSpPr>
                <p:cNvPr id="12310" name="AutoShape 10" descr="栎木"/>
                <p:cNvSpPr>
                  <a:spLocks noChangeArrowheads="1"/>
                </p:cNvSpPr>
                <p:nvPr/>
              </p:nvSpPr>
              <p:spPr bwMode="auto">
                <a:xfrm rot="-5400000">
                  <a:off x="6037" y="1674"/>
                  <a:ext cx="180" cy="5840"/>
                </a:xfrm>
                <a:prstGeom prst="flowChartManualOperation">
                  <a:avLst/>
                </a:prstGeom>
                <a:blipFill dpi="0" rotWithShape="0">
                  <a:blip r:embed="rId3" cstate="print"/>
                  <a:srcRect/>
                  <a:tile tx="0" ty="0" sx="100000" sy="100000" flip="none" algn="tl"/>
                </a:blip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buFont typeface="Arial" pitchFamily="34" charset="0"/>
                    <a:buNone/>
                  </a:pPr>
                  <a:endParaRPr lang="zh-CN" altLang="en-US" smtClean="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2311" name="AutoShape 11"/>
                <p:cNvSpPr>
                  <a:spLocks noChangeArrowheads="1"/>
                </p:cNvSpPr>
                <p:nvPr/>
              </p:nvSpPr>
              <p:spPr bwMode="auto">
                <a:xfrm>
                  <a:off x="9042" y="4520"/>
                  <a:ext cx="226" cy="140"/>
                </a:xfrm>
                <a:prstGeom prst="flowChartDelay">
                  <a:avLst/>
                </a:prstGeom>
                <a:gradFill rotWithShape="0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buFont typeface="Arial" pitchFamily="34" charset="0"/>
                    <a:buNone/>
                  </a:pPr>
                  <a:endParaRPr lang="zh-CN" altLang="en-US" smtClean="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2312" name="AutoShape 12"/>
                <p:cNvSpPr>
                  <a:spLocks noChangeArrowheads="1"/>
                </p:cNvSpPr>
                <p:nvPr/>
              </p:nvSpPr>
              <p:spPr bwMode="auto">
                <a:xfrm flipH="1">
                  <a:off x="2847" y="4484"/>
                  <a:ext cx="433" cy="213"/>
                </a:xfrm>
                <a:prstGeom prst="flowChartDelay">
                  <a:avLst/>
                </a:prstGeom>
                <a:gradFill rotWithShape="0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buFont typeface="Arial" pitchFamily="34" charset="0"/>
                    <a:buNone/>
                  </a:pPr>
                  <a:endParaRPr lang="zh-CN" altLang="en-US" smtClean="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grpSp>
              <p:nvGrpSpPr>
                <p:cNvPr id="6" name="Group 13"/>
                <p:cNvGrpSpPr>
                  <a:grpSpLocks/>
                </p:cNvGrpSpPr>
                <p:nvPr/>
              </p:nvGrpSpPr>
              <p:grpSpPr bwMode="auto">
                <a:xfrm>
                  <a:off x="3787" y="4524"/>
                  <a:ext cx="5260" cy="125"/>
                  <a:chOff x="2400" y="2160"/>
                  <a:chExt cx="3200" cy="240"/>
                </a:xfrm>
              </p:grpSpPr>
              <p:sp>
                <p:nvSpPr>
                  <p:cNvPr id="12317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2400" y="2160"/>
                    <a:ext cx="0" cy="24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18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2560" y="2280"/>
                    <a:ext cx="0" cy="12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19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2720" y="2280"/>
                    <a:ext cx="0" cy="12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20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2280"/>
                    <a:ext cx="0" cy="12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21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3040" y="2280"/>
                    <a:ext cx="0" cy="12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22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3200" y="2220"/>
                    <a:ext cx="0" cy="18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23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2280"/>
                    <a:ext cx="0" cy="12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24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3520" y="2280"/>
                    <a:ext cx="0" cy="12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25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3680" y="2280"/>
                    <a:ext cx="0" cy="12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26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3840" y="2280"/>
                    <a:ext cx="0" cy="12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27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4000" y="2160"/>
                    <a:ext cx="0" cy="24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28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4160" y="2280"/>
                    <a:ext cx="0" cy="12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29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4320" y="2280"/>
                    <a:ext cx="0" cy="12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30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4480" y="2280"/>
                    <a:ext cx="0" cy="12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31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4640" y="2280"/>
                    <a:ext cx="0" cy="12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32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4800" y="2220"/>
                    <a:ext cx="0" cy="18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33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4960" y="2280"/>
                    <a:ext cx="0" cy="12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34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5120" y="2280"/>
                    <a:ext cx="0" cy="12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35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5280" y="2280"/>
                    <a:ext cx="0" cy="12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36" name="Line 33"/>
                  <p:cNvSpPr>
                    <a:spLocks noChangeShapeType="1"/>
                  </p:cNvSpPr>
                  <p:nvPr/>
                </p:nvSpPr>
                <p:spPr bwMode="auto">
                  <a:xfrm>
                    <a:off x="5440" y="2280"/>
                    <a:ext cx="0" cy="12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37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5600" y="2160"/>
                    <a:ext cx="0" cy="24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</p:grpSp>
            <p:grpSp>
              <p:nvGrpSpPr>
                <p:cNvPr id="7" name="Group 35"/>
                <p:cNvGrpSpPr>
                  <a:grpSpLocks/>
                </p:cNvGrpSpPr>
                <p:nvPr/>
              </p:nvGrpSpPr>
              <p:grpSpPr bwMode="auto">
                <a:xfrm>
                  <a:off x="3887" y="3624"/>
                  <a:ext cx="130" cy="1131"/>
                  <a:chOff x="3887" y="3624"/>
                  <a:chExt cx="130" cy="1131"/>
                </a:xfrm>
              </p:grpSpPr>
              <p:sp>
                <p:nvSpPr>
                  <p:cNvPr id="12315" name="Freeform 36"/>
                  <p:cNvSpPr>
                    <a:spLocks/>
                  </p:cNvSpPr>
                  <p:nvPr/>
                </p:nvSpPr>
                <p:spPr bwMode="auto">
                  <a:xfrm rot="16200000" flipV="1">
                    <a:off x="3502" y="4009"/>
                    <a:ext cx="899" cy="130"/>
                  </a:xfrm>
                  <a:custGeom>
                    <a:avLst/>
                    <a:gdLst>
                      <a:gd name="T0" fmla="*/ 1 w 8000"/>
                      <a:gd name="T1" fmla="*/ 0 h 3154"/>
                      <a:gd name="T2" fmla="*/ 1 w 8000"/>
                      <a:gd name="T3" fmla="*/ 0 h 3154"/>
                      <a:gd name="T4" fmla="*/ 1 w 8000"/>
                      <a:gd name="T5" fmla="*/ 0 h 3154"/>
                      <a:gd name="T6" fmla="*/ 1 w 8000"/>
                      <a:gd name="T7" fmla="*/ 0 h 3154"/>
                      <a:gd name="T8" fmla="*/ 1 w 8000"/>
                      <a:gd name="T9" fmla="*/ 0 h 3154"/>
                      <a:gd name="T10" fmla="*/ 1 w 8000"/>
                      <a:gd name="T11" fmla="*/ 0 h 3154"/>
                      <a:gd name="T12" fmla="*/ 0 w 8000"/>
                      <a:gd name="T13" fmla="*/ 0 h 3154"/>
                      <a:gd name="T14" fmla="*/ 0 w 8000"/>
                      <a:gd name="T15" fmla="*/ 0 h 3154"/>
                      <a:gd name="T16" fmla="*/ 0 w 8000"/>
                      <a:gd name="T17" fmla="*/ 0 h 3154"/>
                      <a:gd name="T18" fmla="*/ 0 w 8000"/>
                      <a:gd name="T19" fmla="*/ 0 h 3154"/>
                      <a:gd name="T20" fmla="*/ 0 w 8000"/>
                      <a:gd name="T21" fmla="*/ 0 h 3154"/>
                      <a:gd name="T22" fmla="*/ 0 w 8000"/>
                      <a:gd name="T23" fmla="*/ 0 h 3154"/>
                      <a:gd name="T24" fmla="*/ 0 w 8000"/>
                      <a:gd name="T25" fmla="*/ 0 h 3154"/>
                      <a:gd name="T26" fmla="*/ 0 w 8000"/>
                      <a:gd name="T27" fmla="*/ 0 h 3154"/>
                      <a:gd name="T28" fmla="*/ 0 w 8000"/>
                      <a:gd name="T29" fmla="*/ 0 h 3154"/>
                      <a:gd name="T30" fmla="*/ 1 w 8000"/>
                      <a:gd name="T31" fmla="*/ 0 h 3154"/>
                      <a:gd name="T32" fmla="*/ 1 w 8000"/>
                      <a:gd name="T33" fmla="*/ 0 h 3154"/>
                      <a:gd name="T34" fmla="*/ 1 w 8000"/>
                      <a:gd name="T35" fmla="*/ 0 h 3154"/>
                      <a:gd name="T36" fmla="*/ 1 w 8000"/>
                      <a:gd name="T37" fmla="*/ 0 h 3154"/>
                      <a:gd name="T38" fmla="*/ 1 w 8000"/>
                      <a:gd name="T39" fmla="*/ 0 h 3154"/>
                      <a:gd name="T40" fmla="*/ 1 w 8000"/>
                      <a:gd name="T41" fmla="*/ 0 h 315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8000"/>
                      <a:gd name="T64" fmla="*/ 0 h 3154"/>
                      <a:gd name="T65" fmla="*/ 8000 w 8000"/>
                      <a:gd name="T66" fmla="*/ 3154 h 315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8000" h="3154">
                        <a:moveTo>
                          <a:pt x="8000" y="1577"/>
                        </a:moveTo>
                        <a:cubicBezTo>
                          <a:pt x="8000" y="1818"/>
                          <a:pt x="7931" y="2087"/>
                          <a:pt x="7804" y="2300"/>
                        </a:cubicBezTo>
                        <a:cubicBezTo>
                          <a:pt x="7677" y="2513"/>
                          <a:pt x="7478" y="2717"/>
                          <a:pt x="7236" y="2853"/>
                        </a:cubicBezTo>
                        <a:cubicBezTo>
                          <a:pt x="6994" y="2989"/>
                          <a:pt x="6684" y="3082"/>
                          <a:pt x="6351" y="3118"/>
                        </a:cubicBezTo>
                        <a:cubicBezTo>
                          <a:pt x="6018" y="3154"/>
                          <a:pt x="5628" y="3128"/>
                          <a:pt x="5236" y="3071"/>
                        </a:cubicBezTo>
                        <a:cubicBezTo>
                          <a:pt x="4844" y="3014"/>
                          <a:pt x="4412" y="2895"/>
                          <a:pt x="4000" y="2777"/>
                        </a:cubicBezTo>
                        <a:cubicBezTo>
                          <a:pt x="3588" y="2659"/>
                          <a:pt x="3156" y="2499"/>
                          <a:pt x="2764" y="2366"/>
                        </a:cubicBezTo>
                        <a:cubicBezTo>
                          <a:pt x="2372" y="2233"/>
                          <a:pt x="1982" y="2086"/>
                          <a:pt x="1649" y="1977"/>
                        </a:cubicBezTo>
                        <a:cubicBezTo>
                          <a:pt x="1316" y="1868"/>
                          <a:pt x="1006" y="1776"/>
                          <a:pt x="764" y="1712"/>
                        </a:cubicBezTo>
                        <a:cubicBezTo>
                          <a:pt x="522" y="1648"/>
                          <a:pt x="323" y="1617"/>
                          <a:pt x="196" y="1595"/>
                        </a:cubicBezTo>
                        <a:cubicBezTo>
                          <a:pt x="69" y="1573"/>
                          <a:pt x="0" y="1571"/>
                          <a:pt x="0" y="1577"/>
                        </a:cubicBezTo>
                        <a:cubicBezTo>
                          <a:pt x="0" y="1583"/>
                          <a:pt x="69" y="1581"/>
                          <a:pt x="196" y="1559"/>
                        </a:cubicBezTo>
                        <a:cubicBezTo>
                          <a:pt x="323" y="1537"/>
                          <a:pt x="522" y="1506"/>
                          <a:pt x="764" y="1442"/>
                        </a:cubicBezTo>
                        <a:cubicBezTo>
                          <a:pt x="1006" y="1378"/>
                          <a:pt x="1316" y="1286"/>
                          <a:pt x="1649" y="1177"/>
                        </a:cubicBezTo>
                        <a:cubicBezTo>
                          <a:pt x="1982" y="1068"/>
                          <a:pt x="2372" y="921"/>
                          <a:pt x="2764" y="788"/>
                        </a:cubicBezTo>
                        <a:cubicBezTo>
                          <a:pt x="3156" y="655"/>
                          <a:pt x="3588" y="495"/>
                          <a:pt x="4000" y="377"/>
                        </a:cubicBezTo>
                        <a:cubicBezTo>
                          <a:pt x="4412" y="259"/>
                          <a:pt x="4844" y="140"/>
                          <a:pt x="5236" y="83"/>
                        </a:cubicBezTo>
                        <a:cubicBezTo>
                          <a:pt x="5628" y="26"/>
                          <a:pt x="6018" y="0"/>
                          <a:pt x="6351" y="36"/>
                        </a:cubicBezTo>
                        <a:cubicBezTo>
                          <a:pt x="6684" y="72"/>
                          <a:pt x="6994" y="165"/>
                          <a:pt x="7236" y="301"/>
                        </a:cubicBezTo>
                        <a:cubicBezTo>
                          <a:pt x="7478" y="437"/>
                          <a:pt x="7677" y="641"/>
                          <a:pt x="7804" y="854"/>
                        </a:cubicBezTo>
                        <a:cubicBezTo>
                          <a:pt x="7931" y="1067"/>
                          <a:pt x="8000" y="1336"/>
                          <a:pt x="8000" y="1577"/>
                        </a:cubicBezTo>
                        <a:close/>
                      </a:path>
                    </a:pathLst>
                  </a:custGeom>
                  <a:noFill/>
                  <a:ln w="28575" cmpd="sng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16" name="Oval 37"/>
                  <p:cNvSpPr>
                    <a:spLocks noChangeArrowheads="1"/>
                  </p:cNvSpPr>
                  <p:nvPr/>
                </p:nvSpPr>
                <p:spPr bwMode="auto">
                  <a:xfrm>
                    <a:off x="3902" y="4680"/>
                    <a:ext cx="101" cy="75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</p:grpSp>
          </p:grpSp>
          <p:grpSp>
            <p:nvGrpSpPr>
              <p:cNvPr id="8" name="Group 38"/>
              <p:cNvGrpSpPr>
                <a:grpSpLocks noChangeAspect="1"/>
              </p:cNvGrpSpPr>
              <p:nvPr/>
            </p:nvGrpSpPr>
            <p:grpSpPr bwMode="auto">
              <a:xfrm>
                <a:off x="6867" y="4484"/>
                <a:ext cx="272" cy="1287"/>
                <a:chOff x="3697" y="3340"/>
                <a:chExt cx="317" cy="1500"/>
              </a:xfrm>
            </p:grpSpPr>
            <p:sp>
              <p:nvSpPr>
                <p:cNvPr id="12304" name="Arc 39"/>
                <p:cNvSpPr>
                  <a:spLocks noChangeAspect="1"/>
                </p:cNvSpPr>
                <p:nvPr/>
              </p:nvSpPr>
              <p:spPr bwMode="auto">
                <a:xfrm flipH="1">
                  <a:off x="3737" y="3560"/>
                  <a:ext cx="220" cy="891"/>
                </a:xfrm>
                <a:custGeom>
                  <a:avLst/>
                  <a:gdLst>
                    <a:gd name="T0" fmla="*/ 0 w 21600"/>
                    <a:gd name="T1" fmla="*/ 0 h 26824"/>
                    <a:gd name="T2" fmla="*/ 0 w 21600"/>
                    <a:gd name="T3" fmla="*/ 0 h 26824"/>
                    <a:gd name="T4" fmla="*/ 0 w 21600"/>
                    <a:gd name="T5" fmla="*/ 0 h 26824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6824"/>
                    <a:gd name="T11" fmla="*/ 21600 w 21600"/>
                    <a:gd name="T12" fmla="*/ 26824 h 2682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6824" fill="none" extrusionOk="0">
                      <a:moveTo>
                        <a:pt x="11918" y="26823"/>
                      </a:moveTo>
                      <a:cubicBezTo>
                        <a:pt x="4612" y="23160"/>
                        <a:pt x="0" y="15687"/>
                        <a:pt x="0" y="7515"/>
                      </a:cubicBezTo>
                      <a:cubicBezTo>
                        <a:pt x="-1" y="4949"/>
                        <a:pt x="456" y="2404"/>
                        <a:pt x="1349" y="-1"/>
                      </a:cubicBezTo>
                    </a:path>
                    <a:path w="21600" h="26824" stroke="0" extrusionOk="0">
                      <a:moveTo>
                        <a:pt x="11918" y="26823"/>
                      </a:moveTo>
                      <a:cubicBezTo>
                        <a:pt x="4612" y="23160"/>
                        <a:pt x="0" y="15687"/>
                        <a:pt x="0" y="7515"/>
                      </a:cubicBezTo>
                      <a:cubicBezTo>
                        <a:pt x="-1" y="4949"/>
                        <a:pt x="456" y="2404"/>
                        <a:pt x="1349" y="-1"/>
                      </a:cubicBezTo>
                      <a:lnTo>
                        <a:pt x="21600" y="7515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buFont typeface="Arial" pitchFamily="34" charset="0"/>
                    <a:buNone/>
                  </a:pPr>
                  <a:endParaRPr lang="zh-CN" altLang="en-US" smtClean="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grpSp>
              <p:nvGrpSpPr>
                <p:cNvPr id="9" name="Group 40"/>
                <p:cNvGrpSpPr>
                  <a:grpSpLocks noChangeAspect="1"/>
                </p:cNvGrpSpPr>
                <p:nvPr/>
              </p:nvGrpSpPr>
              <p:grpSpPr bwMode="auto">
                <a:xfrm>
                  <a:off x="3697" y="4400"/>
                  <a:ext cx="317" cy="440"/>
                  <a:chOff x="3780" y="1284"/>
                  <a:chExt cx="2340" cy="2808"/>
                </a:xfrm>
              </p:grpSpPr>
              <p:sp>
                <p:nvSpPr>
                  <p:cNvPr id="12307" name="Oval 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20" y="1284"/>
                    <a:ext cx="1260" cy="31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222222"/>
                      </a:gs>
                      <a:gs pos="50000">
                        <a:srgbClr val="FFFFFF"/>
                      </a:gs>
                      <a:gs pos="100000">
                        <a:srgbClr val="222222"/>
                      </a:gs>
                    </a:gsLst>
                    <a:lin ang="0" scaled="1"/>
                  </a:gradFill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08" name="Rectangle 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80" y="2376"/>
                    <a:ext cx="2340" cy="1716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222222"/>
                      </a:gs>
                      <a:gs pos="50000">
                        <a:srgbClr val="FFFFFF"/>
                      </a:gs>
                      <a:gs pos="100000">
                        <a:srgbClr val="222222"/>
                      </a:gs>
                    </a:gsLst>
                    <a:lin ang="0" scaled="1"/>
                  </a:gradFill>
                  <a:ln w="1905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09" name="Freeform 43"/>
                  <p:cNvSpPr>
                    <a:spLocks noChangeAspect="1"/>
                  </p:cNvSpPr>
                  <p:nvPr/>
                </p:nvSpPr>
                <p:spPr bwMode="auto">
                  <a:xfrm>
                    <a:off x="4320" y="1596"/>
                    <a:ext cx="1260" cy="780"/>
                  </a:xfrm>
                  <a:custGeom>
                    <a:avLst/>
                    <a:gdLst>
                      <a:gd name="T0" fmla="*/ 360 w 1260"/>
                      <a:gd name="T1" fmla="*/ 0 h 780"/>
                      <a:gd name="T2" fmla="*/ 0 w 1260"/>
                      <a:gd name="T3" fmla="*/ 780 h 780"/>
                      <a:gd name="T4" fmla="*/ 1260 w 1260"/>
                      <a:gd name="T5" fmla="*/ 780 h 780"/>
                      <a:gd name="T6" fmla="*/ 900 w 1260"/>
                      <a:gd name="T7" fmla="*/ 0 h 78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1260"/>
                      <a:gd name="T13" fmla="*/ 0 h 780"/>
                      <a:gd name="T14" fmla="*/ 1260 w 1260"/>
                      <a:gd name="T15" fmla="*/ 780 h 78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1260" h="780">
                        <a:moveTo>
                          <a:pt x="360" y="0"/>
                        </a:moveTo>
                        <a:lnTo>
                          <a:pt x="0" y="780"/>
                        </a:lnTo>
                        <a:lnTo>
                          <a:pt x="1260" y="780"/>
                        </a:lnTo>
                        <a:lnTo>
                          <a:pt x="900" y="0"/>
                        </a:lnTo>
                      </a:path>
                    </a:pathLst>
                  </a:custGeom>
                  <a:gradFill rotWithShape="0">
                    <a:gsLst>
                      <a:gs pos="0">
                        <a:srgbClr val="222222"/>
                      </a:gs>
                      <a:gs pos="50000">
                        <a:srgbClr val="FFFFFF"/>
                      </a:gs>
                      <a:gs pos="100000">
                        <a:srgbClr val="222222"/>
                      </a:gs>
                    </a:gsLst>
                    <a:lin ang="0" scaled="1"/>
                  </a:gradFill>
                  <a:ln w="19050" cmpd="sng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endParaRPr lang="zh-CN" altLang="en-US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</p:grpSp>
            <p:sp>
              <p:nvSpPr>
                <p:cNvPr id="12306" name="Arc 44"/>
                <p:cNvSpPr>
                  <a:spLocks noChangeAspect="1"/>
                </p:cNvSpPr>
                <p:nvPr/>
              </p:nvSpPr>
              <p:spPr bwMode="auto">
                <a:xfrm>
                  <a:off x="3781" y="3340"/>
                  <a:ext cx="147" cy="1102"/>
                </a:xfrm>
                <a:custGeom>
                  <a:avLst/>
                  <a:gdLst>
                    <a:gd name="T0" fmla="*/ 0 w 29889"/>
                    <a:gd name="T1" fmla="*/ 0 h 40725"/>
                    <a:gd name="T2" fmla="*/ 0 w 29889"/>
                    <a:gd name="T3" fmla="*/ 0 h 40725"/>
                    <a:gd name="T4" fmla="*/ 0 w 29889"/>
                    <a:gd name="T5" fmla="*/ 0 h 40725"/>
                    <a:gd name="T6" fmla="*/ 0 60000 65536"/>
                    <a:gd name="T7" fmla="*/ 0 60000 65536"/>
                    <a:gd name="T8" fmla="*/ 0 60000 65536"/>
                    <a:gd name="T9" fmla="*/ 0 w 29889"/>
                    <a:gd name="T10" fmla="*/ 0 h 40725"/>
                    <a:gd name="T11" fmla="*/ 29889 w 29889"/>
                    <a:gd name="T12" fmla="*/ 40725 h 4072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9889" h="40725" fill="none" extrusionOk="0">
                      <a:moveTo>
                        <a:pt x="11560" y="40725"/>
                      </a:moveTo>
                      <a:cubicBezTo>
                        <a:pt x="4452" y="36993"/>
                        <a:pt x="0" y="29628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24444" y="-1"/>
                        <a:pt x="27261" y="562"/>
                        <a:pt x="29889" y="1653"/>
                      </a:cubicBezTo>
                    </a:path>
                    <a:path w="29889" h="40725" stroke="0" extrusionOk="0">
                      <a:moveTo>
                        <a:pt x="11560" y="40725"/>
                      </a:moveTo>
                      <a:cubicBezTo>
                        <a:pt x="4452" y="36993"/>
                        <a:pt x="0" y="29628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24444" y="-1"/>
                        <a:pt x="27261" y="562"/>
                        <a:pt x="29889" y="1653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buFont typeface="Arial" pitchFamily="34" charset="0"/>
                    <a:buNone/>
                  </a:pPr>
                  <a:endParaRPr lang="zh-CN" altLang="en-US" smtClean="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</p:grpSp>
        </p:grpSp>
        <p:grpSp>
          <p:nvGrpSpPr>
            <p:cNvPr id="10" name="Group 45"/>
            <p:cNvGrpSpPr>
              <a:grpSpLocks/>
            </p:cNvGrpSpPr>
            <p:nvPr/>
          </p:nvGrpSpPr>
          <p:grpSpPr bwMode="auto">
            <a:xfrm>
              <a:off x="1344" y="1536"/>
              <a:ext cx="288" cy="384"/>
              <a:chOff x="1500" y="2820"/>
              <a:chExt cx="1155" cy="1154"/>
            </a:xfrm>
          </p:grpSpPr>
          <p:sp>
            <p:nvSpPr>
              <p:cNvPr id="12299" name="Freeform 46"/>
              <p:cNvSpPr>
                <a:spLocks/>
              </p:cNvSpPr>
              <p:nvPr/>
            </p:nvSpPr>
            <p:spPr bwMode="auto">
              <a:xfrm flipH="1" flipV="1">
                <a:off x="1875" y="2820"/>
                <a:ext cx="338" cy="434"/>
              </a:xfrm>
              <a:custGeom>
                <a:avLst/>
                <a:gdLst>
                  <a:gd name="T0" fmla="*/ 0 w 2020"/>
                  <a:gd name="T1" fmla="*/ 0 h 2594"/>
                  <a:gd name="T2" fmla="*/ 0 w 2020"/>
                  <a:gd name="T3" fmla="*/ 1 h 2594"/>
                  <a:gd name="T4" fmla="*/ 0 w 2020"/>
                  <a:gd name="T5" fmla="*/ 1 h 2594"/>
                  <a:gd name="T6" fmla="*/ 0 w 2020"/>
                  <a:gd name="T7" fmla="*/ 1 h 2594"/>
                  <a:gd name="T8" fmla="*/ 0 w 2020"/>
                  <a:gd name="T9" fmla="*/ 1 h 2594"/>
                  <a:gd name="T10" fmla="*/ 0 w 2020"/>
                  <a:gd name="T11" fmla="*/ 1 h 2594"/>
                  <a:gd name="T12" fmla="*/ 0 w 2020"/>
                  <a:gd name="T13" fmla="*/ 2 h 2594"/>
                  <a:gd name="T14" fmla="*/ 0 w 2020"/>
                  <a:gd name="T15" fmla="*/ 2 h 2594"/>
                  <a:gd name="T16" fmla="*/ 1 w 2020"/>
                  <a:gd name="T17" fmla="*/ 2 h 2594"/>
                  <a:gd name="T18" fmla="*/ 1 w 2020"/>
                  <a:gd name="T19" fmla="*/ 2 h 2594"/>
                  <a:gd name="T20" fmla="*/ 1 w 2020"/>
                  <a:gd name="T21" fmla="*/ 2 h 2594"/>
                  <a:gd name="T22" fmla="*/ 1 w 2020"/>
                  <a:gd name="T23" fmla="*/ 2 h 2594"/>
                  <a:gd name="T24" fmla="*/ 2 w 2020"/>
                  <a:gd name="T25" fmla="*/ 1 h 2594"/>
                  <a:gd name="T26" fmla="*/ 2 w 2020"/>
                  <a:gd name="T27" fmla="*/ 1 h 2594"/>
                  <a:gd name="T28" fmla="*/ 2 w 2020"/>
                  <a:gd name="T29" fmla="*/ 1 h 2594"/>
                  <a:gd name="T30" fmla="*/ 1 w 2020"/>
                  <a:gd name="T31" fmla="*/ 1 h 2594"/>
                  <a:gd name="T32" fmla="*/ 1 w 2020"/>
                  <a:gd name="T33" fmla="*/ 2 h 2594"/>
                  <a:gd name="T34" fmla="*/ 1 w 2020"/>
                  <a:gd name="T35" fmla="*/ 2 h 2594"/>
                  <a:gd name="T36" fmla="*/ 1 w 2020"/>
                  <a:gd name="T37" fmla="*/ 2 h 2594"/>
                  <a:gd name="T38" fmla="*/ 1 w 2020"/>
                  <a:gd name="T39" fmla="*/ 2 h 2594"/>
                  <a:gd name="T40" fmla="*/ 1 w 2020"/>
                  <a:gd name="T41" fmla="*/ 1 h 2594"/>
                  <a:gd name="T42" fmla="*/ 1 w 2020"/>
                  <a:gd name="T43" fmla="*/ 1 h 2594"/>
                  <a:gd name="T44" fmla="*/ 1 w 2020"/>
                  <a:gd name="T45" fmla="*/ 1 h 2594"/>
                  <a:gd name="T46" fmla="*/ 1 w 2020"/>
                  <a:gd name="T47" fmla="*/ 1 h 2594"/>
                  <a:gd name="T48" fmla="*/ 1 w 2020"/>
                  <a:gd name="T49" fmla="*/ 1 h 2594"/>
                  <a:gd name="T50" fmla="*/ 1 w 2020"/>
                  <a:gd name="T51" fmla="*/ 0 h 259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20"/>
                  <a:gd name="T79" fmla="*/ 0 h 2594"/>
                  <a:gd name="T80" fmla="*/ 2020 w 2020"/>
                  <a:gd name="T81" fmla="*/ 2594 h 259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buFont typeface="Arial" pitchFamily="34" charset="0"/>
                  <a:buNone/>
                </a:pPr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2300" name="Rectangle 47"/>
              <p:cNvSpPr>
                <a:spLocks noChangeArrowheads="1"/>
              </p:cNvSpPr>
              <p:nvPr/>
            </p:nvSpPr>
            <p:spPr bwMode="auto">
              <a:xfrm>
                <a:off x="1500" y="321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buFont typeface="Arial" pitchFamily="34" charset="0"/>
                  <a:buNone/>
                </a:pPr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</p:grpSp>
      <p:sp>
        <p:nvSpPr>
          <p:cNvPr id="14384" name="Oval 48"/>
          <p:cNvSpPr>
            <a:spLocks noChangeArrowheads="1"/>
          </p:cNvSpPr>
          <p:nvPr/>
        </p:nvSpPr>
        <p:spPr bwMode="auto">
          <a:xfrm>
            <a:off x="5486400" y="2852738"/>
            <a:ext cx="142875" cy="16192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4385" name="Text Box 49"/>
          <p:cNvSpPr txBox="1">
            <a:spLocks noChangeArrowheads="1"/>
          </p:cNvSpPr>
          <p:nvPr/>
        </p:nvSpPr>
        <p:spPr bwMode="auto">
          <a:xfrm>
            <a:off x="4638675" y="2020888"/>
            <a:ext cx="579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4000" b="1" smtClean="0">
                <a:solidFill>
                  <a:srgbClr val="0000FF"/>
                </a:solidFill>
                <a:latin typeface="Arial" pitchFamily="34" charset="0"/>
              </a:rPr>
              <a:t>O</a:t>
            </a:r>
          </a:p>
        </p:txBody>
      </p:sp>
      <p:sp>
        <p:nvSpPr>
          <p:cNvPr id="14386" name="Line 50"/>
          <p:cNvSpPr>
            <a:spLocks noChangeShapeType="1"/>
          </p:cNvSpPr>
          <p:nvPr/>
        </p:nvSpPr>
        <p:spPr bwMode="auto">
          <a:xfrm flipH="1">
            <a:off x="3116263" y="2987675"/>
            <a:ext cx="0" cy="120015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4387" name="Text Box 51"/>
          <p:cNvSpPr txBox="1">
            <a:spLocks noChangeArrowheads="1"/>
          </p:cNvSpPr>
          <p:nvPr/>
        </p:nvSpPr>
        <p:spPr bwMode="auto">
          <a:xfrm>
            <a:off x="2200275" y="3486150"/>
            <a:ext cx="6842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4000" b="1" smtClean="0">
                <a:solidFill>
                  <a:srgbClr val="0000FF"/>
                </a:solidFill>
                <a:latin typeface="Arial" pitchFamily="34" charset="0"/>
              </a:rPr>
              <a:t>F</a:t>
            </a:r>
            <a:r>
              <a:rPr lang="en-US" altLang="zh-CN" sz="4000" b="1" baseline="-25000" smtClean="0">
                <a:solidFill>
                  <a:srgbClr val="0000FF"/>
                </a:solidFill>
                <a:latin typeface="Arial" pitchFamily="34" charset="0"/>
              </a:rPr>
              <a:t>1</a:t>
            </a:r>
          </a:p>
        </p:txBody>
      </p:sp>
      <p:sp>
        <p:nvSpPr>
          <p:cNvPr id="14388" name="Line 52"/>
          <p:cNvSpPr>
            <a:spLocks noChangeShapeType="1"/>
          </p:cNvSpPr>
          <p:nvPr/>
        </p:nvSpPr>
        <p:spPr bwMode="auto">
          <a:xfrm flipH="1">
            <a:off x="5954713" y="2924175"/>
            <a:ext cx="0" cy="1806575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4389" name="Text Box 53"/>
          <p:cNvSpPr txBox="1">
            <a:spLocks noChangeArrowheads="1"/>
          </p:cNvSpPr>
          <p:nvPr/>
        </p:nvSpPr>
        <p:spPr bwMode="auto">
          <a:xfrm>
            <a:off x="6235700" y="4187825"/>
            <a:ext cx="6842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4000" b="1" smtClean="0">
                <a:solidFill>
                  <a:srgbClr val="0000FF"/>
                </a:solidFill>
                <a:latin typeface="Arial" pitchFamily="34" charset="0"/>
              </a:rPr>
              <a:t>F</a:t>
            </a:r>
            <a:r>
              <a:rPr lang="en-US" altLang="zh-CN" sz="4000" b="1" baseline="-25000" smtClean="0">
                <a:solidFill>
                  <a:srgbClr val="0000FF"/>
                </a:solidFill>
                <a:latin typeface="Arial" pitchFamily="34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84" grpId="0" animBg="1"/>
      <p:bldP spid="14385" grpId="0"/>
      <p:bldP spid="14386" grpId="0" animBg="1"/>
      <p:bldP spid="14387" grpId="0"/>
      <p:bldP spid="14388" grpId="0" animBg="1"/>
      <p:bldP spid="1438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4817"/>
          <p:cNvGrpSpPr>
            <a:grpSpLocks/>
          </p:cNvGrpSpPr>
          <p:nvPr/>
        </p:nvGrpSpPr>
        <p:grpSpPr bwMode="auto">
          <a:xfrm>
            <a:off x="0" y="3965575"/>
            <a:ext cx="8953500" cy="1765300"/>
            <a:chOff x="0" y="2024"/>
            <a:chExt cx="5640" cy="1179"/>
          </a:xfrm>
        </p:grpSpPr>
        <p:sp>
          <p:nvSpPr>
            <p:cNvPr id="25602" name="矩形 34818"/>
            <p:cNvSpPr>
              <a:spLocks noChangeArrowheads="1"/>
            </p:cNvSpPr>
            <p:nvPr/>
          </p:nvSpPr>
          <p:spPr bwMode="auto">
            <a:xfrm rot="-1466637">
              <a:off x="223" y="2024"/>
              <a:ext cx="5417" cy="122"/>
            </a:xfrm>
            <a:prstGeom prst="rect">
              <a:avLst/>
            </a:prstGeom>
            <a:solidFill>
              <a:srgbClr val="00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 smtClean="0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25603" name="等腰三角形 34819"/>
            <p:cNvSpPr>
              <a:spLocks noChangeArrowheads="1"/>
            </p:cNvSpPr>
            <p:nvPr/>
          </p:nvSpPr>
          <p:spPr bwMode="auto">
            <a:xfrm>
              <a:off x="1701" y="2568"/>
              <a:ext cx="635" cy="635"/>
            </a:xfrm>
            <a:prstGeom prst="triangle">
              <a:avLst>
                <a:gd name="adj" fmla="val 50000"/>
              </a:avLst>
            </a:prstGeom>
            <a:solidFill>
              <a:srgbClr val="C303A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54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25604" name="椭圆 34820"/>
            <p:cNvSpPr>
              <a:spLocks noChangeArrowheads="1"/>
            </p:cNvSpPr>
            <p:nvPr/>
          </p:nvSpPr>
          <p:spPr bwMode="auto">
            <a:xfrm rot="-1864299">
              <a:off x="0" y="2614"/>
              <a:ext cx="884" cy="544"/>
            </a:xfrm>
            <a:prstGeom prst="ellipse">
              <a:avLst/>
            </a:prstGeom>
            <a:solidFill>
              <a:srgbClr val="FFCC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54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grpSp>
        <p:nvGrpSpPr>
          <p:cNvPr id="5" name="组合 34822"/>
          <p:cNvGrpSpPr>
            <a:grpSpLocks/>
          </p:cNvGrpSpPr>
          <p:nvPr/>
        </p:nvGrpSpPr>
        <p:grpSpPr bwMode="auto">
          <a:xfrm>
            <a:off x="900113" y="5588000"/>
            <a:ext cx="144462" cy="1222375"/>
            <a:chOff x="567" y="3113"/>
            <a:chExt cx="91" cy="770"/>
          </a:xfrm>
        </p:grpSpPr>
        <p:sp>
          <p:nvSpPr>
            <p:cNvPr id="25606" name="直接连接符 34823"/>
            <p:cNvSpPr>
              <a:spLocks noChangeShapeType="1"/>
            </p:cNvSpPr>
            <p:nvPr/>
          </p:nvSpPr>
          <p:spPr bwMode="auto">
            <a:xfrm>
              <a:off x="612" y="3203"/>
              <a:ext cx="0" cy="680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5400" smtClean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5607" name="椭圆 34824"/>
            <p:cNvSpPr>
              <a:spLocks noChangeArrowheads="1"/>
            </p:cNvSpPr>
            <p:nvPr/>
          </p:nvSpPr>
          <p:spPr bwMode="auto">
            <a:xfrm>
              <a:off x="567" y="3113"/>
              <a:ext cx="91" cy="91"/>
            </a:xfrm>
            <a:prstGeom prst="ellipse">
              <a:avLst/>
            </a:prstGeom>
            <a:solidFill>
              <a:srgbClr val="0000FF"/>
            </a:solidFill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54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grpSp>
        <p:nvGrpSpPr>
          <p:cNvPr id="8" name="组合 34825"/>
          <p:cNvGrpSpPr>
            <a:grpSpLocks/>
          </p:cNvGrpSpPr>
          <p:nvPr/>
        </p:nvGrpSpPr>
        <p:grpSpPr bwMode="auto">
          <a:xfrm>
            <a:off x="8431213" y="2274888"/>
            <a:ext cx="144462" cy="1827212"/>
            <a:chOff x="5311" y="935"/>
            <a:chExt cx="91" cy="1724"/>
          </a:xfrm>
        </p:grpSpPr>
        <p:sp>
          <p:nvSpPr>
            <p:cNvPr id="25609" name="直接连接符 34826"/>
            <p:cNvSpPr>
              <a:spLocks noChangeShapeType="1"/>
            </p:cNvSpPr>
            <p:nvPr/>
          </p:nvSpPr>
          <p:spPr bwMode="auto">
            <a:xfrm>
              <a:off x="5375" y="981"/>
              <a:ext cx="0" cy="1678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5400" smtClean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5610" name="椭圆 34827"/>
            <p:cNvSpPr>
              <a:spLocks noChangeArrowheads="1"/>
            </p:cNvSpPr>
            <p:nvPr/>
          </p:nvSpPr>
          <p:spPr bwMode="auto">
            <a:xfrm>
              <a:off x="5311" y="935"/>
              <a:ext cx="91" cy="91"/>
            </a:xfrm>
            <a:prstGeom prst="ellipse">
              <a:avLst/>
            </a:prstGeom>
            <a:solidFill>
              <a:srgbClr val="FF0000"/>
            </a:solidFill>
            <a:ln w="635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54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sp>
        <p:nvSpPr>
          <p:cNvPr id="34829" name="矩形标注 34828"/>
          <p:cNvSpPr>
            <a:spLocks noChangeArrowheads="1"/>
          </p:cNvSpPr>
          <p:nvPr/>
        </p:nvSpPr>
        <p:spPr bwMode="auto">
          <a:xfrm>
            <a:off x="2916238" y="4075113"/>
            <a:ext cx="1944687" cy="360362"/>
          </a:xfrm>
          <a:prstGeom prst="wedgeRectCallout">
            <a:avLst>
              <a:gd name="adj1" fmla="val -33593"/>
              <a:gd name="adj2" fmla="val 98019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Tahoma" pitchFamily="34" charset="0"/>
                <a:ea typeface="黑体" pitchFamily="49" charset="-122"/>
              </a:rPr>
              <a:t>支点</a:t>
            </a:r>
            <a:r>
              <a:rPr lang="en-US" altLang="zh-CN" sz="3200" b="1" i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O</a:t>
            </a:r>
          </a:p>
        </p:txBody>
      </p:sp>
      <p:sp>
        <p:nvSpPr>
          <p:cNvPr id="34830" name="直接连接符 34829"/>
          <p:cNvSpPr>
            <a:spLocks noChangeShapeType="1"/>
          </p:cNvSpPr>
          <p:nvPr/>
        </p:nvSpPr>
        <p:spPr bwMode="auto">
          <a:xfrm flipV="1">
            <a:off x="971550" y="4219575"/>
            <a:ext cx="0" cy="1295400"/>
          </a:xfrm>
          <a:prstGeom prst="line">
            <a:avLst/>
          </a:prstGeom>
          <a:noFill/>
          <a:ln w="635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5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4832" name="直接连接符 34831"/>
          <p:cNvSpPr/>
          <p:nvPr/>
        </p:nvSpPr>
        <p:spPr>
          <a:xfrm>
            <a:off x="3203575" y="4651375"/>
            <a:ext cx="5329238" cy="0"/>
          </a:xfrm>
          <a:prstGeom prst="line">
            <a:avLst/>
          </a:prstGeom>
          <a:ln>
            <a:solidFill>
              <a:schemeClr val="bg2">
                <a:lumMod val="85000"/>
                <a:lumOff val="15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sp>
      <p:sp>
        <p:nvSpPr>
          <p:cNvPr id="34833" name="左大括号 34832"/>
          <p:cNvSpPr>
            <a:spLocks/>
          </p:cNvSpPr>
          <p:nvPr/>
        </p:nvSpPr>
        <p:spPr bwMode="auto">
          <a:xfrm rot="-5400000">
            <a:off x="5757863" y="2163763"/>
            <a:ext cx="215900" cy="5327650"/>
          </a:xfrm>
          <a:prstGeom prst="leftBrace">
            <a:avLst>
              <a:gd name="adj1" fmla="val 204152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540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4835" name="直接连接符 34834"/>
          <p:cNvSpPr/>
          <p:nvPr/>
        </p:nvSpPr>
        <p:spPr>
          <a:xfrm flipH="1">
            <a:off x="1016000" y="4638675"/>
            <a:ext cx="2195513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sp>
      <p:sp>
        <p:nvSpPr>
          <p:cNvPr id="34836" name="右大括号 34835"/>
          <p:cNvSpPr>
            <a:spLocks/>
          </p:cNvSpPr>
          <p:nvPr/>
        </p:nvSpPr>
        <p:spPr bwMode="auto">
          <a:xfrm rot="-5400000">
            <a:off x="2005013" y="3373438"/>
            <a:ext cx="206375" cy="2187575"/>
          </a:xfrm>
          <a:prstGeom prst="rightBrace">
            <a:avLst>
              <a:gd name="adj1" fmla="val 87695"/>
              <a:gd name="adj2" fmla="val 50000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540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4837" name="矩形标注 34836"/>
          <p:cNvSpPr>
            <a:spLocks noChangeArrowheads="1"/>
          </p:cNvSpPr>
          <p:nvPr/>
        </p:nvSpPr>
        <p:spPr bwMode="auto">
          <a:xfrm>
            <a:off x="4716463" y="5011738"/>
            <a:ext cx="2520950" cy="433387"/>
          </a:xfrm>
          <a:prstGeom prst="wedgeRectCallout">
            <a:avLst>
              <a:gd name="adj1" fmla="val 18704"/>
              <a:gd name="adj2" fmla="val 19597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0000FF"/>
                </a:solidFill>
                <a:latin typeface="Tahoma" pitchFamily="34" charset="0"/>
                <a:ea typeface="黑体" pitchFamily="49" charset="-122"/>
              </a:rPr>
              <a:t>动力臂</a:t>
            </a:r>
            <a:r>
              <a:rPr lang="en-US" altLang="zh-CN" sz="3200" b="1" i="1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l</a:t>
            </a:r>
            <a:r>
              <a:rPr lang="en-US" altLang="zh-CN" sz="3200" b="1" baseline="-25000" smtClean="0">
                <a:solidFill>
                  <a:srgbClr val="0000FF"/>
                </a:solidFill>
                <a:latin typeface="Times New Roman" pitchFamily="18" charset="0"/>
                <a:ea typeface="MS PGothic" pitchFamily="34" charset="-128"/>
              </a:rPr>
              <a:t>1</a:t>
            </a:r>
          </a:p>
        </p:txBody>
      </p:sp>
      <p:sp>
        <p:nvSpPr>
          <p:cNvPr id="34838" name="矩形标注 34837"/>
          <p:cNvSpPr>
            <a:spLocks noChangeArrowheads="1"/>
          </p:cNvSpPr>
          <p:nvPr/>
        </p:nvSpPr>
        <p:spPr bwMode="auto">
          <a:xfrm>
            <a:off x="593725" y="3756025"/>
            <a:ext cx="3024188" cy="504825"/>
          </a:xfrm>
          <a:prstGeom prst="wedgeRectCallout">
            <a:avLst>
              <a:gd name="adj1" fmla="val 18398"/>
              <a:gd name="adj2" fmla="val 14778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Tahoma" pitchFamily="34" charset="0"/>
                <a:ea typeface="黑体" pitchFamily="49" charset="-122"/>
              </a:rPr>
              <a:t>阻力臂</a:t>
            </a:r>
            <a:r>
              <a:rPr lang="en-US" altLang="zh-CN" sz="3200" b="1" i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l</a:t>
            </a:r>
            <a:r>
              <a:rPr lang="en-US" altLang="zh-CN" sz="3200" b="1" baseline="-25000" smtClean="0">
                <a:solidFill>
                  <a:srgbClr val="FF0000"/>
                </a:solidFill>
                <a:latin typeface="Times New Roman" pitchFamily="18" charset="0"/>
              </a:rPr>
              <a:t>2</a:t>
            </a:r>
            <a:endParaRPr lang="en-US" altLang="zh-CN" sz="3200" b="1" baseline="-25000" smtClean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34839" name="矩形 34838"/>
          <p:cNvSpPr>
            <a:spLocks noChangeArrowheads="1"/>
          </p:cNvSpPr>
          <p:nvPr/>
        </p:nvSpPr>
        <p:spPr bwMode="auto">
          <a:xfrm>
            <a:off x="6853238" y="3384550"/>
            <a:ext cx="1676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Tahoma" pitchFamily="34" charset="0"/>
                <a:ea typeface="黑体" pitchFamily="49" charset="-122"/>
              </a:rPr>
              <a:t>动力</a:t>
            </a:r>
            <a:r>
              <a:rPr lang="en-US" altLang="zh-CN" sz="3200" b="1" i="1" smtClean="0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en-US" altLang="zh-CN" sz="3200" b="1" baseline="-25000" smtClean="0">
                <a:solidFill>
                  <a:srgbClr val="FF0000"/>
                </a:solidFill>
                <a:latin typeface="Times New Roman" pitchFamily="18" charset="0"/>
              </a:rPr>
              <a:t>1</a:t>
            </a:r>
            <a:endParaRPr lang="en-US" altLang="zh-CN" sz="3200" b="1" i="1" baseline="-25000" smtClean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34840" name="矩形 34839"/>
          <p:cNvSpPr>
            <a:spLocks noChangeArrowheads="1"/>
          </p:cNvSpPr>
          <p:nvPr/>
        </p:nvSpPr>
        <p:spPr bwMode="auto">
          <a:xfrm>
            <a:off x="1116013" y="6262688"/>
            <a:ext cx="14049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0000FF"/>
                </a:solidFill>
                <a:latin typeface="Tahoma" pitchFamily="34" charset="0"/>
                <a:ea typeface="黑体" pitchFamily="49" charset="-122"/>
              </a:rPr>
              <a:t>阻力</a:t>
            </a:r>
            <a:r>
              <a:rPr lang="en-US" altLang="zh-CN" sz="3200" b="1" i="1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F</a:t>
            </a:r>
            <a:r>
              <a:rPr lang="en-US" altLang="zh-CN" sz="3200" b="1" baseline="-25000" smtClean="0">
                <a:solidFill>
                  <a:srgbClr val="0000FF"/>
                </a:solidFill>
                <a:latin typeface="Times New Roman" pitchFamily="18" charset="0"/>
              </a:rPr>
              <a:t>2</a:t>
            </a:r>
            <a:endParaRPr lang="en-US" altLang="zh-CN" sz="3200" b="1" baseline="-25000" smtClean="0">
              <a:solidFill>
                <a:srgbClr val="0000FF"/>
              </a:solidFill>
              <a:latin typeface="Arial" pitchFamily="34" charset="0"/>
            </a:endParaRPr>
          </a:p>
        </p:txBody>
      </p:sp>
      <p:sp>
        <p:nvSpPr>
          <p:cNvPr id="34842" name="矩形 34841"/>
          <p:cNvSpPr>
            <a:spLocks noChangeArrowheads="1"/>
          </p:cNvSpPr>
          <p:nvPr/>
        </p:nvSpPr>
        <p:spPr bwMode="auto">
          <a:xfrm rot="5400000">
            <a:off x="7939088" y="3983038"/>
            <a:ext cx="7937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5400" b="1" smtClean="0">
                <a:solidFill>
                  <a:srgbClr val="0000FF"/>
                </a:solidFill>
                <a:latin typeface="Arial" pitchFamily="34" charset="0"/>
              </a:rPr>
              <a:t>∟</a:t>
            </a:r>
          </a:p>
        </p:txBody>
      </p:sp>
      <p:sp>
        <p:nvSpPr>
          <p:cNvPr id="34843" name="矩形 34842"/>
          <p:cNvSpPr>
            <a:spLocks noChangeArrowheads="1"/>
          </p:cNvSpPr>
          <p:nvPr/>
        </p:nvSpPr>
        <p:spPr bwMode="auto">
          <a:xfrm rot="-5400000">
            <a:off x="766763" y="4484688"/>
            <a:ext cx="7969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5400" b="1" smtClean="0">
                <a:solidFill>
                  <a:srgbClr val="4D4D4D"/>
                </a:solidFill>
                <a:latin typeface="Arial" pitchFamily="34" charset="0"/>
              </a:rPr>
              <a:t>∟</a:t>
            </a:r>
          </a:p>
        </p:txBody>
      </p:sp>
      <p:sp>
        <p:nvSpPr>
          <p:cNvPr id="34844" name="椭圆 34843"/>
          <p:cNvSpPr>
            <a:spLocks noChangeArrowheads="1"/>
          </p:cNvSpPr>
          <p:nvPr/>
        </p:nvSpPr>
        <p:spPr bwMode="auto">
          <a:xfrm>
            <a:off x="3132138" y="4579938"/>
            <a:ext cx="144462" cy="1444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540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9512" y="260648"/>
            <a:ext cx="404469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4000" b="1" noProof="1">
                <a:ln w="12700">
                  <a:solidFill>
                    <a:srgbClr val="FFCC00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  <a:sym typeface="+mn-ea"/>
              </a:rPr>
              <a:t>3</a:t>
            </a:r>
            <a:r>
              <a:rPr lang="zh-CN" altLang="zh-CN" sz="4000" b="1" noProof="1">
                <a:ln w="12700">
                  <a:solidFill>
                    <a:srgbClr val="FFCC00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  <a:sym typeface="+mn-ea"/>
              </a:rPr>
              <a:t>、力臂的作法</a:t>
            </a:r>
            <a:r>
              <a:rPr lang="zh-CN" altLang="en-US" sz="4000" b="1" noProof="1">
                <a:ln w="12700">
                  <a:solidFill>
                    <a:srgbClr val="FFCC00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  <a:sym typeface="+mn-ea"/>
              </a:rPr>
              <a:t>：</a:t>
            </a:r>
          </a:p>
        </p:txBody>
      </p:sp>
      <p:sp>
        <p:nvSpPr>
          <p:cNvPr id="27677" name="文本框 5"/>
          <p:cNvSpPr txBox="1">
            <a:spLocks noChangeArrowheads="1"/>
          </p:cNvSpPr>
          <p:nvPr/>
        </p:nvSpPr>
        <p:spPr bwMode="auto">
          <a:xfrm>
            <a:off x="411163" y="1552575"/>
            <a:ext cx="33972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（</a:t>
            </a:r>
            <a:r>
              <a:rPr lang="en-US" altLang="zh-CN" sz="2400" b="1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1</a:t>
            </a:r>
            <a:r>
              <a:rPr lang="zh-CN" altLang="en-US" sz="2400" b="1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）找点</a:t>
            </a:r>
            <a:r>
              <a:rPr lang="en-US" altLang="zh-CN" sz="2400" b="1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——</a:t>
            </a:r>
            <a:r>
              <a:rPr lang="zh-CN" altLang="en-US" sz="2400" b="1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找</a:t>
            </a:r>
            <a:r>
              <a:rPr lang="zh-CN" altLang="zh-CN" sz="24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支点</a:t>
            </a:r>
            <a:r>
              <a:rPr lang="zh-CN" altLang="en-US" sz="2400" b="1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；</a:t>
            </a:r>
          </a:p>
        </p:txBody>
      </p:sp>
      <p:sp>
        <p:nvSpPr>
          <p:cNvPr id="27678" name="文本框 6"/>
          <p:cNvSpPr txBox="1">
            <a:spLocks noChangeArrowheads="1"/>
          </p:cNvSpPr>
          <p:nvPr/>
        </p:nvSpPr>
        <p:spPr bwMode="auto">
          <a:xfrm>
            <a:off x="411163" y="2009775"/>
            <a:ext cx="46714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（</a:t>
            </a:r>
            <a:r>
              <a:rPr lang="en-US" altLang="zh-CN" sz="2400" b="1" dirty="0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2</a:t>
            </a:r>
            <a:r>
              <a:rPr lang="zh-CN" altLang="en-US" sz="2400" b="1" dirty="0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）画线</a:t>
            </a:r>
            <a:r>
              <a:rPr lang="en-US" altLang="zh-CN" sz="2400" b="1" dirty="0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——</a:t>
            </a:r>
            <a:r>
              <a:rPr lang="zh-CN" altLang="en-US" sz="2400" b="1" dirty="0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画出力的作用线；</a:t>
            </a:r>
          </a:p>
        </p:txBody>
      </p:sp>
      <p:sp>
        <p:nvSpPr>
          <p:cNvPr id="27679" name="文本框 7"/>
          <p:cNvSpPr txBox="1">
            <a:spLocks noChangeArrowheads="1"/>
          </p:cNvSpPr>
          <p:nvPr/>
        </p:nvSpPr>
        <p:spPr bwMode="auto">
          <a:xfrm>
            <a:off x="395288" y="2470150"/>
            <a:ext cx="6151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（</a:t>
            </a:r>
            <a:r>
              <a:rPr lang="en-US" altLang="zh-CN" sz="2400" b="1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3</a:t>
            </a:r>
            <a:r>
              <a:rPr lang="zh-CN" altLang="en-US" sz="2400" b="1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）作垂</a:t>
            </a:r>
            <a:r>
              <a:rPr lang="en-US" altLang="zh-CN" sz="2400" b="1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——</a:t>
            </a:r>
            <a:r>
              <a:rPr lang="zh-CN" altLang="en-US" sz="2400" b="1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过支点作力的作用线的垂线；</a:t>
            </a:r>
          </a:p>
        </p:txBody>
      </p:sp>
      <p:sp>
        <p:nvSpPr>
          <p:cNvPr id="6" name="文本框 7"/>
          <p:cNvSpPr txBox="1">
            <a:spLocks noChangeArrowheads="1"/>
          </p:cNvSpPr>
          <p:nvPr/>
        </p:nvSpPr>
        <p:spPr bwMode="auto">
          <a:xfrm>
            <a:off x="387350" y="2927350"/>
            <a:ext cx="569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（</a:t>
            </a:r>
            <a:r>
              <a:rPr lang="en-US" altLang="zh-CN" sz="2400" b="1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4</a:t>
            </a:r>
            <a:r>
              <a:rPr lang="zh-CN" altLang="en-US" sz="2400" b="1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）标臂</a:t>
            </a:r>
            <a:r>
              <a:rPr lang="en-US" altLang="zh-CN" sz="2400" b="1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——</a:t>
            </a:r>
            <a:r>
              <a:rPr lang="zh-CN" altLang="en-US" sz="2400" b="1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标出对应力臂</a:t>
            </a:r>
            <a:r>
              <a:rPr lang="en-US" altLang="zh-CN" sz="2400" b="1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(L1</a:t>
            </a:r>
            <a:r>
              <a:rPr lang="zh-CN" altLang="en-US" sz="2400" b="1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、</a:t>
            </a:r>
            <a:r>
              <a:rPr lang="en-US" altLang="zh-CN" sz="2400" b="1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L2</a:t>
            </a:r>
            <a:r>
              <a:rPr lang="zh-CN" altLang="en-US" sz="2400" b="1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）；</a:t>
            </a: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 flipV="1">
            <a:off x="8524875" y="3771900"/>
            <a:ext cx="0" cy="1295400"/>
          </a:xfrm>
          <a:prstGeom prst="line">
            <a:avLst/>
          </a:prstGeom>
          <a:noFill/>
          <a:ln w="635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5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4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4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1000"/>
                                        <p:tgtEl>
                                          <p:spTgt spid="34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3000"/>
                                        <p:tgtEl>
                                          <p:spTgt spid="34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10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2000"/>
                                        <p:tgtEl>
                                          <p:spTgt spid="34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10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3000"/>
                                        <p:tgtEl>
                                          <p:spTgt spid="34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20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34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9" grpId="0"/>
      <p:bldP spid="34830" grpId="0" animBg="1"/>
      <p:bldP spid="34837" grpId="0"/>
      <p:bldP spid="34838" grpId="0"/>
      <p:bldP spid="34839" grpId="0"/>
      <p:bldP spid="34840" grpId="0"/>
      <p:bldP spid="34842" grpId="0"/>
      <p:bldP spid="34843" grpId="0"/>
      <p:bldP spid="27677" grpId="0"/>
      <p:bldP spid="27678" grpId="0"/>
      <p:bldP spid="27679" grpId="0"/>
      <p:bldP spid="6" grpId="0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35843" descr="11-图片-16 啤酒扳手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4688" y="628650"/>
            <a:ext cx="7297737" cy="560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矩形 35844"/>
          <p:cNvSpPr>
            <a:spLocks noChangeArrowheads="1"/>
          </p:cNvSpPr>
          <p:nvPr/>
        </p:nvSpPr>
        <p:spPr bwMode="auto">
          <a:xfrm>
            <a:off x="323850" y="6234113"/>
            <a:ext cx="2300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1.找支点</a:t>
            </a:r>
            <a:endParaRPr lang="zh-CN" altLang="en-US" sz="3200" b="1" smtClean="0">
              <a:solidFill>
                <a:srgbClr val="FFFF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846" name="矩形 35845"/>
          <p:cNvSpPr>
            <a:spLocks noChangeArrowheads="1"/>
          </p:cNvSpPr>
          <p:nvPr/>
        </p:nvSpPr>
        <p:spPr bwMode="auto">
          <a:xfrm>
            <a:off x="2197100" y="6234113"/>
            <a:ext cx="34559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2.画作用线</a:t>
            </a:r>
          </a:p>
        </p:txBody>
      </p:sp>
      <p:sp>
        <p:nvSpPr>
          <p:cNvPr id="35847" name="矩形 35846"/>
          <p:cNvSpPr>
            <a:spLocks noChangeArrowheads="1"/>
          </p:cNvSpPr>
          <p:nvPr/>
        </p:nvSpPr>
        <p:spPr bwMode="auto">
          <a:xfrm>
            <a:off x="6443663" y="6237288"/>
            <a:ext cx="23764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2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.标力臂</a:t>
            </a:r>
          </a:p>
        </p:txBody>
      </p:sp>
      <p:sp>
        <p:nvSpPr>
          <p:cNvPr id="26629" name="直接连接符 35848"/>
          <p:cNvSpPr>
            <a:spLocks noChangeShapeType="1"/>
          </p:cNvSpPr>
          <p:nvPr/>
        </p:nvSpPr>
        <p:spPr bwMode="auto">
          <a:xfrm>
            <a:off x="2484438" y="1484313"/>
            <a:ext cx="4895850" cy="4032250"/>
          </a:xfrm>
          <a:prstGeom prst="line">
            <a:avLst/>
          </a:prstGeom>
          <a:noFill/>
          <a:ln w="1524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5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5850" name="矩形 35849"/>
          <p:cNvSpPr>
            <a:spLocks noChangeArrowheads="1"/>
          </p:cNvSpPr>
          <p:nvPr/>
        </p:nvSpPr>
        <p:spPr bwMode="auto">
          <a:xfrm>
            <a:off x="2843213" y="1752600"/>
            <a:ext cx="438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000" smtClean="0">
                <a:solidFill>
                  <a:srgbClr val="FF0000"/>
                </a:solidFill>
                <a:latin typeface="Arial" pitchFamily="34" charset="0"/>
              </a:rPr>
              <a:t>●</a:t>
            </a:r>
          </a:p>
        </p:txBody>
      </p:sp>
      <p:sp>
        <p:nvSpPr>
          <p:cNvPr id="35851" name="矩形标注 35850"/>
          <p:cNvSpPr>
            <a:spLocks noChangeArrowheads="1"/>
          </p:cNvSpPr>
          <p:nvPr/>
        </p:nvSpPr>
        <p:spPr bwMode="auto">
          <a:xfrm>
            <a:off x="2987675" y="1484313"/>
            <a:ext cx="504825" cy="360362"/>
          </a:xfrm>
          <a:prstGeom prst="wedgeRectCallout">
            <a:avLst>
              <a:gd name="adj1" fmla="val 115407"/>
              <a:gd name="adj2" fmla="val 151319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2800" b="1" i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O</a:t>
            </a:r>
          </a:p>
        </p:txBody>
      </p:sp>
      <p:sp>
        <p:nvSpPr>
          <p:cNvPr id="26632" name="直接连接符 35851"/>
          <p:cNvSpPr>
            <a:spLocks noChangeShapeType="1"/>
          </p:cNvSpPr>
          <p:nvPr/>
        </p:nvSpPr>
        <p:spPr bwMode="auto">
          <a:xfrm flipV="1">
            <a:off x="6443663" y="4149725"/>
            <a:ext cx="433387" cy="574675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5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26633" name="矩形 35852"/>
          <p:cNvSpPr>
            <a:spLocks noChangeArrowheads="1"/>
          </p:cNvSpPr>
          <p:nvPr/>
        </p:nvSpPr>
        <p:spPr bwMode="auto">
          <a:xfrm>
            <a:off x="6221413" y="4508500"/>
            <a:ext cx="438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000" smtClean="0">
                <a:solidFill>
                  <a:srgbClr val="FFFFFF"/>
                </a:solidFill>
                <a:latin typeface="Arial" pitchFamily="34" charset="0"/>
              </a:rPr>
              <a:t>●</a:t>
            </a:r>
          </a:p>
        </p:txBody>
      </p:sp>
      <p:sp>
        <p:nvSpPr>
          <p:cNvPr id="26634" name="矩形 35854"/>
          <p:cNvSpPr>
            <a:spLocks noChangeArrowheads="1"/>
          </p:cNvSpPr>
          <p:nvPr/>
        </p:nvSpPr>
        <p:spPr bwMode="auto">
          <a:xfrm>
            <a:off x="3348038" y="2168525"/>
            <a:ext cx="438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000" smtClean="0">
                <a:solidFill>
                  <a:srgbClr val="FFFFFF"/>
                </a:solidFill>
                <a:latin typeface="Arial" pitchFamily="34" charset="0"/>
              </a:rPr>
              <a:t>●</a:t>
            </a:r>
          </a:p>
        </p:txBody>
      </p:sp>
      <p:sp>
        <p:nvSpPr>
          <p:cNvPr id="26635" name="矩形标注 35855"/>
          <p:cNvSpPr>
            <a:spLocks noChangeArrowheads="1"/>
          </p:cNvSpPr>
          <p:nvPr/>
        </p:nvSpPr>
        <p:spPr bwMode="auto">
          <a:xfrm>
            <a:off x="7091363" y="4294188"/>
            <a:ext cx="360362" cy="430212"/>
          </a:xfrm>
          <a:prstGeom prst="wedgeRectCallout">
            <a:avLst>
              <a:gd name="adj1" fmla="val 34583"/>
              <a:gd name="adj2" fmla="val 15681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2800" b="1" i="1" smtClean="0">
                <a:solidFill>
                  <a:srgbClr val="FFFFFF"/>
                </a:solidFill>
                <a:latin typeface="Times New Roman" pitchFamily="18" charset="0"/>
                <a:ea typeface="黑体" pitchFamily="49" charset="-122"/>
              </a:rPr>
              <a:t>F</a:t>
            </a:r>
            <a:r>
              <a:rPr lang="en-US" altLang="zh-CN" sz="2800" b="1" baseline="-25000" smtClean="0">
                <a:solidFill>
                  <a:srgbClr val="FFFFFF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26636" name="直接连接符 35856"/>
          <p:cNvSpPr>
            <a:spLocks noChangeShapeType="1"/>
          </p:cNvSpPr>
          <p:nvPr/>
        </p:nvSpPr>
        <p:spPr bwMode="auto">
          <a:xfrm flipH="1">
            <a:off x="2446338" y="2420938"/>
            <a:ext cx="1079500" cy="129540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5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26637" name="矩形标注 35857"/>
          <p:cNvSpPr>
            <a:spLocks noChangeArrowheads="1"/>
          </p:cNvSpPr>
          <p:nvPr/>
        </p:nvSpPr>
        <p:spPr bwMode="auto">
          <a:xfrm>
            <a:off x="2484438" y="3798888"/>
            <a:ext cx="360362" cy="422275"/>
          </a:xfrm>
          <a:prstGeom prst="wedgeRectCallout">
            <a:avLst>
              <a:gd name="adj1" fmla="val 45153"/>
              <a:gd name="adj2" fmla="val -19171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2800" b="1" i="1" smtClean="0">
                <a:solidFill>
                  <a:srgbClr val="FFFFFF"/>
                </a:solidFill>
                <a:latin typeface="Times New Roman" pitchFamily="18" charset="0"/>
                <a:ea typeface="黑体" pitchFamily="49" charset="-122"/>
              </a:rPr>
              <a:t>F</a:t>
            </a:r>
            <a:r>
              <a:rPr lang="en-US" altLang="zh-CN" sz="2800" b="1" baseline="-25000" smtClean="0">
                <a:solidFill>
                  <a:srgbClr val="FFFFFF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35859" name="直接连接符 35858"/>
          <p:cNvSpPr>
            <a:spLocks noChangeShapeType="1"/>
          </p:cNvSpPr>
          <p:nvPr/>
        </p:nvSpPr>
        <p:spPr bwMode="auto">
          <a:xfrm flipH="1">
            <a:off x="5795963" y="3573463"/>
            <a:ext cx="1512887" cy="2016125"/>
          </a:xfrm>
          <a:prstGeom prst="line">
            <a:avLst/>
          </a:prstGeom>
          <a:noFill/>
          <a:ln w="635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5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5860" name="直接连接符 35859"/>
          <p:cNvSpPr>
            <a:spLocks noChangeShapeType="1"/>
          </p:cNvSpPr>
          <p:nvPr/>
        </p:nvSpPr>
        <p:spPr bwMode="auto">
          <a:xfrm flipH="1">
            <a:off x="1895475" y="1701800"/>
            <a:ext cx="2230438" cy="2663825"/>
          </a:xfrm>
          <a:prstGeom prst="line">
            <a:avLst/>
          </a:prstGeom>
          <a:noFill/>
          <a:ln w="635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5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5861" name="直接连接符 35860"/>
          <p:cNvSpPr>
            <a:spLocks noChangeShapeType="1"/>
          </p:cNvSpPr>
          <p:nvPr/>
        </p:nvSpPr>
        <p:spPr bwMode="auto">
          <a:xfrm>
            <a:off x="3130550" y="2071688"/>
            <a:ext cx="3311525" cy="2663825"/>
          </a:xfrm>
          <a:prstGeom prst="line">
            <a:avLst/>
          </a:prstGeom>
          <a:noFill/>
          <a:ln w="635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5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5862" name="矩形 35861"/>
          <p:cNvSpPr>
            <a:spLocks noChangeArrowheads="1"/>
          </p:cNvSpPr>
          <p:nvPr/>
        </p:nvSpPr>
        <p:spPr bwMode="auto">
          <a:xfrm rot="7860000">
            <a:off x="6191250" y="4205288"/>
            <a:ext cx="5413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800" b="1" smtClean="0">
                <a:solidFill>
                  <a:srgbClr val="FF0000"/>
                </a:solidFill>
                <a:latin typeface="Arial" pitchFamily="34" charset="0"/>
              </a:rPr>
              <a:t>∟</a:t>
            </a:r>
          </a:p>
        </p:txBody>
      </p:sp>
      <p:sp>
        <p:nvSpPr>
          <p:cNvPr id="35863" name="左大括号 35862"/>
          <p:cNvSpPr>
            <a:spLocks/>
          </p:cNvSpPr>
          <p:nvPr/>
        </p:nvSpPr>
        <p:spPr bwMode="auto">
          <a:xfrm rot="7800000">
            <a:off x="4770438" y="1011237"/>
            <a:ext cx="260350" cy="4371975"/>
          </a:xfrm>
          <a:prstGeom prst="leftBrace">
            <a:avLst>
              <a:gd name="adj1" fmla="val 139162"/>
              <a:gd name="adj2" fmla="val 50000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5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5864" name="矩形标注 35863"/>
          <p:cNvSpPr>
            <a:spLocks noChangeArrowheads="1"/>
          </p:cNvSpPr>
          <p:nvPr/>
        </p:nvSpPr>
        <p:spPr bwMode="auto">
          <a:xfrm>
            <a:off x="5076825" y="2709863"/>
            <a:ext cx="503238" cy="431800"/>
          </a:xfrm>
          <a:prstGeom prst="wedgeRectCallout">
            <a:avLst>
              <a:gd name="adj1" fmla="val 10569"/>
              <a:gd name="adj2" fmla="val 15440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2800" b="1" i="1" smtClean="0">
                <a:solidFill>
                  <a:srgbClr val="FFFFFF"/>
                </a:solidFill>
                <a:latin typeface="Times New Roman" pitchFamily="18" charset="0"/>
                <a:ea typeface="黑体" pitchFamily="49" charset="-122"/>
              </a:rPr>
              <a:t>l</a:t>
            </a:r>
            <a:r>
              <a:rPr lang="en-US" altLang="zh-CN" sz="2800" b="1" baseline="-25000" smtClean="0">
                <a:solidFill>
                  <a:srgbClr val="FFFFFF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35865" name="矩形 35864"/>
          <p:cNvSpPr>
            <a:spLocks noChangeArrowheads="1"/>
          </p:cNvSpPr>
          <p:nvPr/>
        </p:nvSpPr>
        <p:spPr bwMode="auto">
          <a:xfrm rot="2460000">
            <a:off x="3059113" y="2133600"/>
            <a:ext cx="5413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800" b="1" smtClean="0">
                <a:solidFill>
                  <a:srgbClr val="FF0000"/>
                </a:solidFill>
                <a:latin typeface="Arial" pitchFamily="34" charset="0"/>
              </a:rPr>
              <a:t>∟</a:t>
            </a:r>
          </a:p>
        </p:txBody>
      </p:sp>
      <p:sp>
        <p:nvSpPr>
          <p:cNvPr id="35866" name="左大括号 35865"/>
          <p:cNvSpPr>
            <a:spLocks/>
          </p:cNvSpPr>
          <p:nvPr/>
        </p:nvSpPr>
        <p:spPr bwMode="auto">
          <a:xfrm rot="-3000000">
            <a:off x="3152775" y="1993900"/>
            <a:ext cx="95250" cy="571500"/>
          </a:xfrm>
          <a:prstGeom prst="leftBrace">
            <a:avLst>
              <a:gd name="adj1" fmla="val 50000"/>
              <a:gd name="adj2" fmla="val 50000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5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5867" name="矩形标注 35866"/>
          <p:cNvSpPr>
            <a:spLocks noChangeArrowheads="1"/>
          </p:cNvSpPr>
          <p:nvPr/>
        </p:nvSpPr>
        <p:spPr bwMode="auto">
          <a:xfrm>
            <a:off x="2624138" y="2349500"/>
            <a:ext cx="508000" cy="455613"/>
          </a:xfrm>
          <a:prstGeom prst="wedgeRectCallout">
            <a:avLst>
              <a:gd name="adj1" fmla="val 39065"/>
              <a:gd name="adj2" fmla="val 12023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2800" b="1" i="1" smtClean="0">
                <a:solidFill>
                  <a:srgbClr val="FFFFFF"/>
                </a:solidFill>
                <a:latin typeface="Times New Roman" pitchFamily="18" charset="0"/>
                <a:ea typeface="黑体" pitchFamily="49" charset="-122"/>
              </a:rPr>
              <a:t>l</a:t>
            </a:r>
            <a:r>
              <a:rPr lang="en-US" altLang="zh-CN" sz="2800" b="1" baseline="-25000" smtClean="0">
                <a:solidFill>
                  <a:srgbClr val="FFFFFF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2" name="矩形 1"/>
          <p:cNvSpPr/>
          <p:nvPr/>
        </p:nvSpPr>
        <p:spPr>
          <a:xfrm>
            <a:off x="70485" y="83185"/>
            <a:ext cx="9051290" cy="64008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b="1" noProof="1">
                <a:ln w="12700">
                  <a:solidFill>
                    <a:srgbClr val="FF0000"/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  <a:sym typeface="+mn-ea"/>
              </a:rPr>
              <a:t>一、认识杠杆 </a:t>
            </a:r>
            <a:r>
              <a:rPr lang="en-US" altLang="zh-CN" sz="2800" b="1" noProof="1"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—</a:t>
            </a:r>
            <a:r>
              <a:rPr lang="zh-CN" altLang="en-US" sz="2800" b="1" noProof="1"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力臂的</a:t>
            </a:r>
            <a:r>
              <a:rPr lang="zh-CN" altLang="en-US" sz="2800" b="1" noProof="1"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ea typeface="黑体" panose="02010600030101010101" pitchFamily="2" charset="-122"/>
                <a:sym typeface="+mn-ea"/>
              </a:rPr>
              <a:t>作法（例</a:t>
            </a:r>
            <a:r>
              <a:rPr lang="en-US" altLang="zh-CN" sz="2800" b="1" noProof="1"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ea typeface="黑体" panose="02010600030101010101" pitchFamily="2" charset="-122"/>
                <a:sym typeface="+mn-ea"/>
              </a:rPr>
              <a:t>1</a:t>
            </a:r>
            <a:r>
              <a:rPr lang="zh-CN" altLang="en-US" sz="2800" b="1" noProof="1"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ea typeface="黑体" panose="02010600030101010101" pitchFamily="2" charset="-122"/>
                <a:sym typeface="+mn-ea"/>
              </a:rPr>
              <a:t>）</a:t>
            </a:r>
            <a:endParaRPr lang="zh-CN" altLang="en-US" sz="2800" b="1" noProof="1">
              <a:ln w="12700">
                <a:solidFill>
                  <a:srgbClr val="FF0000"/>
                </a:solidFill>
                <a:prstDash val="solid"/>
              </a:ln>
              <a:solidFill>
                <a:srgbClr val="0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ea typeface="黑体" panose="02010600030101010101" pitchFamily="2" charset="-122"/>
              <a:sym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467225" y="6234113"/>
            <a:ext cx="2276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3.作垂线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30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30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30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5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  <p:bldP spid="35846" grpId="0"/>
      <p:bldP spid="35847" grpId="0"/>
      <p:bldP spid="35850" grpId="0"/>
      <p:bldP spid="35851" grpId="0"/>
      <p:bldP spid="35859" grpId="0" animBg="1"/>
      <p:bldP spid="35860" grpId="0" animBg="1"/>
      <p:bldP spid="35861" grpId="0" animBg="1"/>
      <p:bldP spid="35862" grpId="0"/>
      <p:bldP spid="35864" grpId="0" bldLvl="0" animBg="1"/>
      <p:bldP spid="35865" grpId="0"/>
      <p:bldP spid="35867" grpId="0" bldLvl="0" animBg="1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368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844675"/>
            <a:ext cx="70945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直接连接符 36868"/>
          <p:cNvSpPr>
            <a:spLocks noChangeShapeType="1"/>
          </p:cNvSpPr>
          <p:nvPr/>
        </p:nvSpPr>
        <p:spPr bwMode="auto">
          <a:xfrm flipH="1">
            <a:off x="4356100" y="2636838"/>
            <a:ext cx="71438" cy="10810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5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6870" name="直接连接符 36869"/>
          <p:cNvSpPr>
            <a:spLocks noChangeShapeType="1"/>
          </p:cNvSpPr>
          <p:nvPr/>
        </p:nvSpPr>
        <p:spPr bwMode="auto">
          <a:xfrm flipV="1">
            <a:off x="1403350" y="1960563"/>
            <a:ext cx="17463" cy="10953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5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6871" name="直接连接符 36870"/>
          <p:cNvSpPr>
            <a:spLocks noChangeShapeType="1"/>
          </p:cNvSpPr>
          <p:nvPr/>
        </p:nvSpPr>
        <p:spPr bwMode="auto">
          <a:xfrm rot="16021666" flipV="1">
            <a:off x="4433888" y="-290512"/>
            <a:ext cx="358775" cy="6264275"/>
          </a:xfrm>
          <a:prstGeom prst="line">
            <a:avLst/>
          </a:prstGeom>
          <a:noFill/>
          <a:ln w="38100">
            <a:solidFill>
              <a:srgbClr val="990099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5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6872" name="矩形标注 36871"/>
          <p:cNvSpPr/>
          <p:nvPr/>
        </p:nvSpPr>
        <p:spPr>
          <a:xfrm>
            <a:off x="6011863" y="1773238"/>
            <a:ext cx="503237" cy="431800"/>
          </a:xfrm>
          <a:prstGeom prst="wedgeRectCallout">
            <a:avLst>
              <a:gd name="adj1" fmla="val 5204"/>
              <a:gd name="adj2" fmla="val -42648"/>
            </a:avLst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2800" b="1" i="1" noProof="1">
                <a:solidFill>
                  <a:srgbClr val="996633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l</a:t>
            </a:r>
            <a:r>
              <a:rPr lang="en-US" altLang="zh-CN" sz="2800" b="1" baseline="-25000" noProof="1">
                <a:solidFill>
                  <a:srgbClr val="996633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36874" name="直接连接符 36873"/>
          <p:cNvSpPr>
            <a:spLocks noChangeShapeType="1"/>
          </p:cNvSpPr>
          <p:nvPr/>
        </p:nvSpPr>
        <p:spPr bwMode="auto">
          <a:xfrm rot="190822" flipH="1">
            <a:off x="4454525" y="2682875"/>
            <a:ext cx="3257550" cy="0"/>
          </a:xfrm>
          <a:prstGeom prst="line">
            <a:avLst/>
          </a:prstGeom>
          <a:noFill/>
          <a:ln w="38100">
            <a:solidFill>
              <a:srgbClr val="996633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5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6875" name="右大括号 36874"/>
          <p:cNvSpPr>
            <a:spLocks/>
          </p:cNvSpPr>
          <p:nvPr/>
        </p:nvSpPr>
        <p:spPr bwMode="auto">
          <a:xfrm rot="-5209178">
            <a:off x="6005512" y="782638"/>
            <a:ext cx="276225" cy="3352800"/>
          </a:xfrm>
          <a:prstGeom prst="rightBrace">
            <a:avLst>
              <a:gd name="adj1" fmla="val 100587"/>
              <a:gd name="adj2" fmla="val 50000"/>
            </a:avLst>
          </a:prstGeom>
          <a:noFill/>
          <a:ln w="38100">
            <a:solidFill>
              <a:srgbClr val="996633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 sz="5400" smtClean="0">
              <a:solidFill>
                <a:srgbClr val="996633"/>
              </a:solidFill>
              <a:latin typeface="Arial" pitchFamily="34" charset="0"/>
            </a:endParaRPr>
          </a:p>
        </p:txBody>
      </p:sp>
      <p:sp>
        <p:nvSpPr>
          <p:cNvPr id="36876" name="右大括号 36875"/>
          <p:cNvSpPr>
            <a:spLocks/>
          </p:cNvSpPr>
          <p:nvPr/>
        </p:nvSpPr>
        <p:spPr bwMode="auto">
          <a:xfrm rot="-5400000" flipH="1" flipV="1">
            <a:off x="4500563" y="-98425"/>
            <a:ext cx="215900" cy="6264275"/>
          </a:xfrm>
          <a:prstGeom prst="rightBrace">
            <a:avLst>
              <a:gd name="adj1" fmla="val 240446"/>
              <a:gd name="adj2" fmla="val 45333"/>
            </a:avLst>
          </a:prstGeom>
          <a:noFill/>
          <a:ln w="38100">
            <a:solidFill>
              <a:srgbClr val="990099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5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6877" name="矩形标注 36876"/>
          <p:cNvSpPr/>
          <p:nvPr/>
        </p:nvSpPr>
        <p:spPr>
          <a:xfrm>
            <a:off x="3924300" y="3502025"/>
            <a:ext cx="360363" cy="430213"/>
          </a:xfrm>
          <a:prstGeom prst="wedgeRectCallout">
            <a:avLst>
              <a:gd name="adj1" fmla="val 14759"/>
              <a:gd name="adj2" fmla="val 31917"/>
            </a:avLst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2800" b="1" i="1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F</a:t>
            </a:r>
            <a:r>
              <a:rPr lang="en-US" altLang="zh-CN" sz="2800" b="1" baseline="-25000" noProof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36878" name="矩形标注 36877"/>
          <p:cNvSpPr/>
          <p:nvPr/>
        </p:nvSpPr>
        <p:spPr>
          <a:xfrm>
            <a:off x="4716463" y="3213100"/>
            <a:ext cx="508000" cy="455613"/>
          </a:xfrm>
          <a:prstGeom prst="wedgeRectCallout">
            <a:avLst>
              <a:gd name="adj1" fmla="val 22815"/>
              <a:gd name="adj2" fmla="val 35019"/>
            </a:avLst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2800" b="1" i="1" noProof="1">
                <a:solidFill>
                  <a:srgbClr val="996633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l</a:t>
            </a:r>
            <a:r>
              <a:rPr lang="en-US" altLang="zh-CN" sz="2800" b="1" baseline="-25000" noProof="1">
                <a:solidFill>
                  <a:srgbClr val="996633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36879" name="矩形标注 36878"/>
          <p:cNvSpPr/>
          <p:nvPr/>
        </p:nvSpPr>
        <p:spPr>
          <a:xfrm>
            <a:off x="971550" y="1628775"/>
            <a:ext cx="360363" cy="422275"/>
          </a:xfrm>
          <a:prstGeom prst="wedgeRectCallout">
            <a:avLst>
              <a:gd name="adj1" fmla="val 5505"/>
              <a:gd name="adj2" fmla="val -35713"/>
            </a:avLst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2800" b="1" i="1" noProof="1">
                <a:solidFill>
                  <a:srgbClr val="996633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F</a:t>
            </a:r>
            <a:r>
              <a:rPr lang="en-US" altLang="zh-CN" sz="2800" b="1" baseline="-25000" noProof="1">
                <a:solidFill>
                  <a:srgbClr val="996633"/>
                </a:solidFill>
                <a:latin typeface="Times New Roman" panose="02020603050405020304" pitchFamily="18" charset="0"/>
              </a:rPr>
              <a:t>2</a:t>
            </a:r>
          </a:p>
        </p:txBody>
      </p:sp>
      <p:grpSp>
        <p:nvGrpSpPr>
          <p:cNvPr id="4" name="组合 36879"/>
          <p:cNvGrpSpPr>
            <a:grpSpLocks/>
          </p:cNvGrpSpPr>
          <p:nvPr/>
        </p:nvGrpSpPr>
        <p:grpSpPr bwMode="auto">
          <a:xfrm>
            <a:off x="1331913" y="2636838"/>
            <a:ext cx="6408737" cy="433387"/>
            <a:chOff x="839" y="1706"/>
            <a:chExt cx="4037" cy="273"/>
          </a:xfrm>
        </p:grpSpPr>
        <p:sp>
          <p:nvSpPr>
            <p:cNvPr id="27661" name="直接连接符 36880"/>
            <p:cNvSpPr>
              <a:spLocks noChangeShapeType="1"/>
            </p:cNvSpPr>
            <p:nvPr/>
          </p:nvSpPr>
          <p:spPr bwMode="auto">
            <a:xfrm flipV="1">
              <a:off x="839" y="1706"/>
              <a:ext cx="1497" cy="273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5400" smtClean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7662" name="直接连接符 36881"/>
            <p:cNvSpPr>
              <a:spLocks noChangeShapeType="1"/>
            </p:cNvSpPr>
            <p:nvPr/>
          </p:nvSpPr>
          <p:spPr bwMode="auto">
            <a:xfrm>
              <a:off x="2290" y="1706"/>
              <a:ext cx="2586" cy="91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5400" smtClean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36883" name="矩形标注 36882"/>
          <p:cNvSpPr/>
          <p:nvPr/>
        </p:nvSpPr>
        <p:spPr>
          <a:xfrm>
            <a:off x="7885113" y="2420938"/>
            <a:ext cx="463550" cy="422275"/>
          </a:xfrm>
          <a:prstGeom prst="wedgeRectCallout">
            <a:avLst>
              <a:gd name="adj1" fmla="val 5505"/>
              <a:gd name="adj2" fmla="val -52630"/>
            </a:avLst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800" b="1" i="1" noProof="1">
                <a:solidFill>
                  <a:srgbClr val="FF0000"/>
                </a:solidFill>
                <a:latin typeface="Tahoma" panose="020B0604030504040204" pitchFamily="34" charset="0"/>
                <a:ea typeface="黑体" panose="02010600030101010101" pitchFamily="2" charset="-122"/>
              </a:rPr>
              <a:t>Ｏ</a:t>
            </a:r>
            <a:endParaRPr lang="zh-CN" altLang="en-US" sz="2800" b="1" baseline="-25000" noProof="1">
              <a:solidFill>
                <a:srgbClr val="FF0000"/>
              </a:solidFill>
            </a:endParaRPr>
          </a:p>
        </p:txBody>
      </p:sp>
      <p:sp>
        <p:nvSpPr>
          <p:cNvPr id="36884" name="椭圆 36883"/>
          <p:cNvSpPr>
            <a:spLocks noChangeAspect="1" noChangeArrowheads="1"/>
          </p:cNvSpPr>
          <p:nvPr/>
        </p:nvSpPr>
        <p:spPr bwMode="auto">
          <a:xfrm>
            <a:off x="7740650" y="2709863"/>
            <a:ext cx="179388" cy="17938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5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6885" name="矩形 36884"/>
          <p:cNvSpPr>
            <a:spLocks noChangeArrowheads="1"/>
          </p:cNvSpPr>
          <p:nvPr/>
        </p:nvSpPr>
        <p:spPr bwMode="auto">
          <a:xfrm rot="10800000">
            <a:off x="1293813" y="2420938"/>
            <a:ext cx="5413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800" b="1" smtClean="0">
                <a:solidFill>
                  <a:srgbClr val="0000FF"/>
                </a:solidFill>
                <a:latin typeface="Arial" pitchFamily="34" charset="0"/>
              </a:rPr>
              <a:t>∟</a:t>
            </a:r>
          </a:p>
        </p:txBody>
      </p:sp>
      <p:sp>
        <p:nvSpPr>
          <p:cNvPr id="36886" name="矩形 36885"/>
          <p:cNvSpPr>
            <a:spLocks noChangeArrowheads="1"/>
          </p:cNvSpPr>
          <p:nvPr/>
        </p:nvSpPr>
        <p:spPr bwMode="auto">
          <a:xfrm rot="-5160000">
            <a:off x="4273550" y="2505076"/>
            <a:ext cx="5413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800" b="1" smtClean="0">
                <a:solidFill>
                  <a:srgbClr val="FF0000"/>
                </a:solidFill>
                <a:latin typeface="Arial" pitchFamily="34" charset="0"/>
              </a:rPr>
              <a:t>∟</a:t>
            </a:r>
          </a:p>
        </p:txBody>
      </p:sp>
      <p:sp>
        <p:nvSpPr>
          <p:cNvPr id="2" name="矩形 1"/>
          <p:cNvSpPr/>
          <p:nvPr/>
        </p:nvSpPr>
        <p:spPr>
          <a:xfrm>
            <a:off x="70485" y="83185"/>
            <a:ext cx="9051290" cy="70104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b="1" noProof="1">
                <a:ln w="12700">
                  <a:solidFill>
                    <a:srgbClr val="FF0000"/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  <a:sym typeface="+mn-ea"/>
              </a:rPr>
              <a:t>一、认识杠杆</a:t>
            </a:r>
            <a:r>
              <a:rPr lang="zh-CN" altLang="en-US" sz="4000" b="1" noProof="1">
                <a:ln w="12700">
                  <a:solidFill>
                    <a:srgbClr val="FF0000"/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  <a:sym typeface="+mn-ea"/>
              </a:rPr>
              <a:t> </a:t>
            </a:r>
            <a:r>
              <a:rPr lang="en-US" altLang="zh-CN" sz="2800" b="1" noProof="1"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—</a:t>
            </a:r>
            <a:r>
              <a:rPr lang="zh-CN" altLang="en-US" sz="2800" b="1" noProof="1"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力臂的</a:t>
            </a:r>
            <a:r>
              <a:rPr lang="zh-CN" altLang="en-US" sz="2800" b="1" noProof="1"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ea typeface="黑体" panose="02010600030101010101" pitchFamily="2" charset="-122"/>
                <a:sym typeface="+mn-ea"/>
              </a:rPr>
              <a:t>作法（例</a:t>
            </a:r>
            <a:r>
              <a:rPr lang="en-US" altLang="zh-CN" sz="2800" b="1" noProof="1"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ea typeface="黑体" panose="02010600030101010101" pitchFamily="2" charset="-122"/>
                <a:sym typeface="+mn-ea"/>
              </a:rPr>
              <a:t>2</a:t>
            </a:r>
            <a:r>
              <a:rPr lang="zh-CN" altLang="en-US" sz="2800" b="1" noProof="1"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ea typeface="黑体" panose="02010600030101010101" pitchFamily="2" charset="-122"/>
                <a:sym typeface="+mn-ea"/>
              </a:rPr>
              <a:t>）</a:t>
            </a:r>
            <a:endParaRPr lang="zh-CN" altLang="en-US" sz="2800" b="1" noProof="1">
              <a:ln w="12700">
                <a:solidFill>
                  <a:srgbClr val="FF0000"/>
                </a:solidFill>
                <a:prstDash val="solid"/>
              </a:ln>
              <a:solidFill>
                <a:srgbClr val="0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ea typeface="黑体" panose="02010600030101010101" pitchFamily="2" charset="-122"/>
              <a:sym typeface="+mn-ea"/>
            </a:endParaRPr>
          </a:p>
        </p:txBody>
      </p:sp>
      <p:sp>
        <p:nvSpPr>
          <p:cNvPr id="35845" name="矩形 35844"/>
          <p:cNvSpPr>
            <a:spLocks noChangeArrowheads="1"/>
          </p:cNvSpPr>
          <p:nvPr/>
        </p:nvSpPr>
        <p:spPr bwMode="auto">
          <a:xfrm>
            <a:off x="261938" y="5516563"/>
            <a:ext cx="23002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1.找支点</a:t>
            </a:r>
            <a:endParaRPr lang="zh-CN" altLang="en-US" sz="3200" b="1" smtClean="0">
              <a:solidFill>
                <a:srgbClr val="FFFF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846" name="矩形 35845"/>
          <p:cNvSpPr>
            <a:spLocks noChangeArrowheads="1"/>
          </p:cNvSpPr>
          <p:nvPr/>
        </p:nvSpPr>
        <p:spPr bwMode="auto">
          <a:xfrm>
            <a:off x="2187575" y="5516563"/>
            <a:ext cx="32702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2.画作用线</a:t>
            </a:r>
          </a:p>
        </p:txBody>
      </p:sp>
      <p:sp>
        <p:nvSpPr>
          <p:cNvPr id="35847" name="矩形 35846"/>
          <p:cNvSpPr>
            <a:spLocks noChangeArrowheads="1"/>
          </p:cNvSpPr>
          <p:nvPr/>
        </p:nvSpPr>
        <p:spPr bwMode="auto">
          <a:xfrm>
            <a:off x="4467225" y="5516563"/>
            <a:ext cx="2276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3.作垂线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743700" y="5516563"/>
            <a:ext cx="18176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32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标力臂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2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20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2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0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20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animBg="1"/>
      <p:bldP spid="36870" grpId="0" animBg="1"/>
      <p:bldP spid="36871" grpId="0" animBg="1"/>
      <p:bldP spid="36872" grpId="0" bldLvl="0" animBg="1"/>
      <p:bldP spid="36874" grpId="0" animBg="1"/>
      <p:bldP spid="36875" grpId="0" bldLvl="0" animBg="1"/>
      <p:bldP spid="36877" grpId="0" bldLvl="0" animBg="1"/>
      <p:bldP spid="36878" grpId="0" bldLvl="0" animBg="1"/>
      <p:bldP spid="36879" grpId="0" bldLvl="0" animBg="1"/>
      <p:bldP spid="36883" grpId="0" bldLvl="0" animBg="1"/>
      <p:bldP spid="36885" grpId="0"/>
      <p:bldP spid="36886" grpId="0"/>
      <p:bldP spid="35845" grpId="0"/>
      <p:bldP spid="35846" grpId="0"/>
      <p:bldP spid="35847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74804" descr="图片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052736"/>
            <a:ext cx="5832648" cy="5727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91" name="椭圆 74790"/>
          <p:cNvSpPr>
            <a:spLocks noChangeArrowheads="1"/>
          </p:cNvSpPr>
          <p:nvPr/>
        </p:nvSpPr>
        <p:spPr bwMode="auto">
          <a:xfrm>
            <a:off x="5940425" y="4221163"/>
            <a:ext cx="144463" cy="14446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4792" name="直接连接符 74791"/>
          <p:cNvSpPr>
            <a:spLocks noChangeShapeType="1"/>
          </p:cNvSpPr>
          <p:nvPr/>
        </p:nvSpPr>
        <p:spPr bwMode="auto">
          <a:xfrm flipV="1">
            <a:off x="5148263" y="2708275"/>
            <a:ext cx="503237" cy="79375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4793" name="直接连接符 74792"/>
          <p:cNvSpPr>
            <a:spLocks noChangeShapeType="1"/>
          </p:cNvSpPr>
          <p:nvPr/>
        </p:nvSpPr>
        <p:spPr bwMode="auto">
          <a:xfrm>
            <a:off x="2411413" y="1628775"/>
            <a:ext cx="0" cy="1081088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4794" name="直接连接符 74793"/>
          <p:cNvSpPr>
            <a:spLocks noChangeShapeType="1"/>
          </p:cNvSpPr>
          <p:nvPr/>
        </p:nvSpPr>
        <p:spPr bwMode="auto">
          <a:xfrm flipH="1">
            <a:off x="4572000" y="3500438"/>
            <a:ext cx="576263" cy="936625"/>
          </a:xfrm>
          <a:prstGeom prst="line">
            <a:avLst/>
          </a:prstGeom>
          <a:noFill/>
          <a:ln w="3175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4795" name="直接连接符 74794"/>
          <p:cNvSpPr>
            <a:spLocks noChangeShapeType="1"/>
          </p:cNvSpPr>
          <p:nvPr/>
        </p:nvSpPr>
        <p:spPr bwMode="auto">
          <a:xfrm flipH="1" flipV="1">
            <a:off x="4932363" y="3787775"/>
            <a:ext cx="1008062" cy="504825"/>
          </a:xfrm>
          <a:prstGeom prst="line">
            <a:avLst/>
          </a:prstGeom>
          <a:noFill/>
          <a:ln w="31750">
            <a:solidFill>
              <a:srgbClr val="FF00FF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4796" name="左大括号 74795"/>
          <p:cNvSpPr>
            <a:spLocks/>
          </p:cNvSpPr>
          <p:nvPr/>
        </p:nvSpPr>
        <p:spPr bwMode="auto">
          <a:xfrm rot="-3967228">
            <a:off x="5273675" y="3581401"/>
            <a:ext cx="288925" cy="1079500"/>
          </a:xfrm>
          <a:prstGeom prst="leftBrace">
            <a:avLst>
              <a:gd name="adj1" fmla="val 31118"/>
              <a:gd name="adj2" fmla="val 50000"/>
            </a:avLst>
          </a:prstGeom>
          <a:noFill/>
          <a:ln w="3175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4797" name="直接连接符 74796"/>
          <p:cNvSpPr>
            <a:spLocks noChangeShapeType="1"/>
          </p:cNvSpPr>
          <p:nvPr/>
        </p:nvSpPr>
        <p:spPr bwMode="auto">
          <a:xfrm flipH="1">
            <a:off x="2411413" y="2636838"/>
            <a:ext cx="0" cy="2232025"/>
          </a:xfrm>
          <a:prstGeom prst="line">
            <a:avLst/>
          </a:prstGeom>
          <a:noFill/>
          <a:ln w="3175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4798" name="直接连接符 74797"/>
          <p:cNvSpPr>
            <a:spLocks noChangeShapeType="1"/>
          </p:cNvSpPr>
          <p:nvPr/>
        </p:nvSpPr>
        <p:spPr bwMode="auto">
          <a:xfrm flipH="1">
            <a:off x="2411413" y="4292600"/>
            <a:ext cx="3600450" cy="0"/>
          </a:xfrm>
          <a:prstGeom prst="line">
            <a:avLst/>
          </a:prstGeom>
          <a:noFill/>
          <a:ln w="31750">
            <a:solidFill>
              <a:srgbClr val="FF00FF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4799" name="左大括号 74798"/>
          <p:cNvSpPr>
            <a:spLocks/>
          </p:cNvSpPr>
          <p:nvPr/>
        </p:nvSpPr>
        <p:spPr bwMode="auto">
          <a:xfrm rot="-5400000">
            <a:off x="3995738" y="2708275"/>
            <a:ext cx="433388" cy="3602037"/>
          </a:xfrm>
          <a:prstGeom prst="leftBrace">
            <a:avLst>
              <a:gd name="adj1" fmla="val 69223"/>
              <a:gd name="adj2" fmla="val 50000"/>
            </a:avLst>
          </a:prstGeom>
          <a:noFill/>
          <a:ln w="3175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4800" name="文本框 74799"/>
          <p:cNvSpPr txBox="1">
            <a:spLocks noChangeArrowheads="1"/>
          </p:cNvSpPr>
          <p:nvPr/>
        </p:nvSpPr>
        <p:spPr bwMode="auto">
          <a:xfrm>
            <a:off x="5076825" y="2276475"/>
            <a:ext cx="576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 b="1" smtClean="0">
                <a:solidFill>
                  <a:srgbClr val="FF0000"/>
                </a:solidFill>
                <a:latin typeface="宋体" pitchFamily="2" charset="-122"/>
              </a:rPr>
              <a:t>F</a:t>
            </a:r>
            <a:r>
              <a:rPr lang="en-US" altLang="zh-CN" sz="2800" b="1" baseline="-25000" smtClean="0">
                <a:solidFill>
                  <a:srgbClr val="FF0000"/>
                </a:solidFill>
                <a:latin typeface="宋体" pitchFamily="2" charset="-122"/>
              </a:rPr>
              <a:t>1</a:t>
            </a:r>
          </a:p>
        </p:txBody>
      </p:sp>
      <p:sp>
        <p:nvSpPr>
          <p:cNvPr id="74801" name="文本框 74800"/>
          <p:cNvSpPr txBox="1">
            <a:spLocks noChangeArrowheads="1"/>
          </p:cNvSpPr>
          <p:nvPr/>
        </p:nvSpPr>
        <p:spPr bwMode="auto">
          <a:xfrm>
            <a:off x="2411413" y="2276475"/>
            <a:ext cx="5762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 b="1" smtClean="0">
                <a:solidFill>
                  <a:srgbClr val="FF0000"/>
                </a:solidFill>
                <a:latin typeface="宋体" pitchFamily="2" charset="-122"/>
              </a:rPr>
              <a:t>F</a:t>
            </a:r>
            <a:r>
              <a:rPr lang="en-US" altLang="zh-CN" sz="2800" b="1" baseline="-25000" smtClean="0">
                <a:solidFill>
                  <a:srgbClr val="FF0000"/>
                </a:solidFill>
                <a:latin typeface="宋体" pitchFamily="2" charset="-122"/>
              </a:rPr>
              <a:t>2</a:t>
            </a:r>
          </a:p>
        </p:txBody>
      </p:sp>
      <p:sp>
        <p:nvSpPr>
          <p:cNvPr id="74802" name="文本框 74801"/>
          <p:cNvSpPr txBox="1">
            <a:spLocks noChangeArrowheads="1"/>
          </p:cNvSpPr>
          <p:nvPr/>
        </p:nvSpPr>
        <p:spPr bwMode="auto">
          <a:xfrm>
            <a:off x="5076825" y="4005263"/>
            <a:ext cx="5762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 b="1" smtClean="0">
                <a:solidFill>
                  <a:srgbClr val="FF0000"/>
                </a:solidFill>
                <a:latin typeface="宋体" pitchFamily="2" charset="-122"/>
              </a:rPr>
              <a:t>L</a:t>
            </a:r>
            <a:r>
              <a:rPr lang="en-US" altLang="zh-CN" sz="2800" b="1" baseline="-25000" smtClean="0">
                <a:solidFill>
                  <a:srgbClr val="FF0000"/>
                </a:solidFill>
                <a:latin typeface="宋体" pitchFamily="2" charset="-122"/>
              </a:rPr>
              <a:t>1</a:t>
            </a:r>
          </a:p>
        </p:txBody>
      </p:sp>
      <p:sp>
        <p:nvSpPr>
          <p:cNvPr id="74803" name="文本框 74802"/>
          <p:cNvSpPr txBox="1">
            <a:spLocks noChangeArrowheads="1"/>
          </p:cNvSpPr>
          <p:nvPr/>
        </p:nvSpPr>
        <p:spPr bwMode="auto">
          <a:xfrm>
            <a:off x="3924300" y="4508500"/>
            <a:ext cx="576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 b="1" smtClean="0">
                <a:solidFill>
                  <a:srgbClr val="FF0000"/>
                </a:solidFill>
                <a:latin typeface="宋体" pitchFamily="2" charset="-122"/>
              </a:rPr>
              <a:t>L</a:t>
            </a:r>
            <a:r>
              <a:rPr lang="en-US" altLang="zh-CN" sz="2800" b="1" baseline="-25000" smtClean="0">
                <a:solidFill>
                  <a:srgbClr val="FF0000"/>
                </a:solidFill>
                <a:latin typeface="宋体" pitchFamily="2" charset="-122"/>
              </a:rPr>
              <a:t>2</a:t>
            </a:r>
          </a:p>
        </p:txBody>
      </p:sp>
      <p:sp>
        <p:nvSpPr>
          <p:cNvPr id="74804" name="文本框 74803"/>
          <p:cNvSpPr txBox="1">
            <a:spLocks noChangeArrowheads="1"/>
          </p:cNvSpPr>
          <p:nvPr/>
        </p:nvSpPr>
        <p:spPr bwMode="auto">
          <a:xfrm>
            <a:off x="6084888" y="4005263"/>
            <a:ext cx="6111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 b="1" smtClean="0">
                <a:solidFill>
                  <a:srgbClr val="FF0000"/>
                </a:solidFill>
                <a:latin typeface="宋体" pitchFamily="2" charset="-122"/>
              </a:rPr>
              <a:t>O</a:t>
            </a:r>
          </a:p>
        </p:txBody>
      </p:sp>
      <p:sp>
        <p:nvSpPr>
          <p:cNvPr id="20" name="标题 19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7886700" cy="908050"/>
          </a:xfrm>
          <a:prstGeom prst="rect">
            <a:avLst/>
          </a:prstGeom>
          <a:gradFill rotWithShape="1">
            <a:gsLst>
              <a:gs pos="0">
                <a:srgbClr val="FFFFCC">
                  <a:satMod val="103000"/>
                  <a:lumMod val="102000"/>
                  <a:tint val="94000"/>
                </a:srgbClr>
              </a:gs>
              <a:gs pos="50000">
                <a:srgbClr val="FFFFCC">
                  <a:satMod val="110000"/>
                  <a:lumMod val="100000"/>
                  <a:shade val="100000"/>
                </a:srgbClr>
              </a:gs>
              <a:gs pos="100000">
                <a:srgbClr val="FFFFCC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1" smtClean="0">
                <a:ln w="12700">
                  <a:solidFill>
                    <a:srgbClr val="FF0000"/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  <a:uLnTx/>
                <a:uFillTx/>
                <a:latin typeface="Arial"/>
                <a:ea typeface="宋体"/>
                <a:cs typeface="+mn-cs"/>
                <a:sym typeface="+mn-ea"/>
              </a:rPr>
              <a:t>一、认识杠杆</a:t>
            </a:r>
            <a:r>
              <a:rPr kumimoji="0" lang="zh-CN" altLang="en-US" sz="4000" b="1" i="0" u="none" strike="noStrike" kern="0" cap="none" spc="0" normalizeH="0" baseline="0" noProof="1" smtClean="0">
                <a:ln w="12700">
                  <a:solidFill>
                    <a:srgbClr val="FF0000"/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  <a:uLnTx/>
                <a:uFillTx/>
                <a:latin typeface="Arial"/>
                <a:ea typeface="宋体"/>
                <a:cs typeface="+mn-cs"/>
                <a:sym typeface="+mn-ea"/>
              </a:rPr>
              <a:t> </a:t>
            </a:r>
            <a:r>
              <a:rPr kumimoji="0" lang="en-US" altLang="zh-CN" sz="2800" b="1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/>
                <a:ea typeface="宋体"/>
                <a:cs typeface="+mn-cs"/>
                <a:sym typeface="+mn-ea"/>
              </a:rPr>
              <a:t>—</a:t>
            </a:r>
            <a:r>
              <a:rPr kumimoji="0" lang="zh-CN" altLang="en-US" sz="2800" b="1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/>
                <a:ea typeface="宋体"/>
                <a:cs typeface="+mn-cs"/>
                <a:sym typeface="+mn-ea"/>
              </a:rPr>
              <a:t>力臂的</a:t>
            </a:r>
            <a:r>
              <a:rPr kumimoji="0" lang="zh-CN" altLang="en-US" sz="2800" b="1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/>
                <a:ea typeface="黑体" panose="02010600030101010101" pitchFamily="2" charset="-122"/>
                <a:cs typeface="+mn-cs"/>
                <a:sym typeface="+mn-ea"/>
              </a:rPr>
              <a:t>作法（例</a:t>
            </a:r>
            <a:r>
              <a:rPr kumimoji="0" lang="en-US" altLang="zh-CN" sz="2800" b="1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/>
                <a:ea typeface="黑体" panose="02010600030101010101" pitchFamily="2" charset="-122"/>
                <a:cs typeface="+mn-cs"/>
                <a:sym typeface="+mn-ea"/>
              </a:rPr>
              <a:t>3</a:t>
            </a:r>
            <a:r>
              <a:rPr kumimoji="0" lang="zh-CN" altLang="en-US" sz="2800" b="1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/>
                <a:ea typeface="黑体" panose="02010600030101010101" pitchFamily="2" charset="-122"/>
                <a:cs typeface="+mn-cs"/>
                <a:sym typeface="+mn-ea"/>
              </a:rPr>
              <a:t>）</a:t>
            </a:r>
          </a:p>
        </p:txBody>
      </p:sp>
    </p:spTree>
    <p:custDataLst>
      <p:tags r:id="rId1"/>
    </p:custData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4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4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4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4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4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4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4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4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74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4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74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74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74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800" grpId="0"/>
      <p:bldP spid="74801" grpId="0"/>
      <p:bldP spid="74802" grpId="0"/>
      <p:bldP spid="74803" grpId="0"/>
      <p:bldP spid="7480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图片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5025" y="69850"/>
            <a:ext cx="4933950" cy="623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Oval 3"/>
          <p:cNvSpPr>
            <a:spLocks noChangeArrowheads="1"/>
          </p:cNvSpPr>
          <p:nvPr/>
        </p:nvSpPr>
        <p:spPr bwMode="auto">
          <a:xfrm>
            <a:off x="3946525" y="1473200"/>
            <a:ext cx="142875" cy="16192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3330575" y="911225"/>
            <a:ext cx="579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4000" b="1" smtClean="0">
                <a:solidFill>
                  <a:srgbClr val="0000FF"/>
                </a:solidFill>
                <a:latin typeface="Arial" pitchFamily="34" charset="0"/>
              </a:rPr>
              <a:t>O</a:t>
            </a:r>
          </a:p>
        </p:txBody>
      </p:sp>
      <p:sp>
        <p:nvSpPr>
          <p:cNvPr id="20485" name="Line 5"/>
          <p:cNvSpPr>
            <a:spLocks noChangeShapeType="1"/>
          </p:cNvSpPr>
          <p:nvPr/>
        </p:nvSpPr>
        <p:spPr bwMode="auto">
          <a:xfrm>
            <a:off x="3805238" y="2949575"/>
            <a:ext cx="1654175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5718175" y="2247900"/>
            <a:ext cx="6842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4000" b="1" smtClean="0">
                <a:solidFill>
                  <a:srgbClr val="0000FF"/>
                </a:solidFill>
                <a:latin typeface="Arial" pitchFamily="34" charset="0"/>
              </a:rPr>
              <a:t>F</a:t>
            </a:r>
            <a:r>
              <a:rPr lang="en-US" altLang="zh-CN" sz="4000" b="1" baseline="-25000" smtClean="0">
                <a:solidFill>
                  <a:srgbClr val="0000FF"/>
                </a:solidFill>
                <a:latin typeface="Arial" pitchFamily="34" charset="0"/>
              </a:rPr>
              <a:t>1</a:t>
            </a:r>
          </a:p>
        </p:txBody>
      </p:sp>
      <p:sp>
        <p:nvSpPr>
          <p:cNvPr id="20487" name="Line 7"/>
          <p:cNvSpPr>
            <a:spLocks noChangeShapeType="1"/>
          </p:cNvSpPr>
          <p:nvPr/>
        </p:nvSpPr>
        <p:spPr bwMode="auto">
          <a:xfrm flipH="1" flipV="1">
            <a:off x="1433513" y="4848225"/>
            <a:ext cx="1793875" cy="258763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749300" y="5106988"/>
            <a:ext cx="6842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4000" b="1" smtClean="0">
                <a:solidFill>
                  <a:srgbClr val="0000FF"/>
                </a:solidFill>
                <a:latin typeface="Arial" pitchFamily="34" charset="0"/>
              </a:rPr>
              <a:t>F</a:t>
            </a:r>
            <a:r>
              <a:rPr lang="en-US" altLang="zh-CN" sz="4000" b="1" baseline="-25000" smtClean="0">
                <a:solidFill>
                  <a:srgbClr val="0000FF"/>
                </a:solidFill>
                <a:latin typeface="Arial" pitchFamily="34" charset="0"/>
              </a:rPr>
              <a:t>2</a:t>
            </a:r>
          </a:p>
        </p:txBody>
      </p:sp>
      <p:sp>
        <p:nvSpPr>
          <p:cNvPr id="44041" name="Line 9"/>
          <p:cNvSpPr>
            <a:spLocks noChangeShapeType="1"/>
          </p:cNvSpPr>
          <p:nvPr/>
        </p:nvSpPr>
        <p:spPr bwMode="auto">
          <a:xfrm>
            <a:off x="717550" y="2949575"/>
            <a:ext cx="7024688" cy="0"/>
          </a:xfrm>
          <a:prstGeom prst="line">
            <a:avLst/>
          </a:prstGeom>
          <a:noFill/>
          <a:ln w="1143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4042" name="Line 10"/>
          <p:cNvSpPr>
            <a:spLocks noChangeShapeType="1"/>
          </p:cNvSpPr>
          <p:nvPr/>
        </p:nvSpPr>
        <p:spPr bwMode="auto">
          <a:xfrm>
            <a:off x="4037013" y="1635125"/>
            <a:ext cx="0" cy="1314450"/>
          </a:xfrm>
          <a:prstGeom prst="line">
            <a:avLst/>
          </a:prstGeom>
          <a:noFill/>
          <a:ln w="1016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4037013" y="2492375"/>
            <a:ext cx="606425" cy="457200"/>
            <a:chOff x="2543" y="1570"/>
            <a:chExt cx="382" cy="288"/>
          </a:xfrm>
        </p:grpSpPr>
        <p:sp>
          <p:nvSpPr>
            <p:cNvPr id="20501" name="Line 14"/>
            <p:cNvSpPr>
              <a:spLocks noChangeShapeType="1"/>
            </p:cNvSpPr>
            <p:nvPr/>
          </p:nvSpPr>
          <p:spPr bwMode="auto">
            <a:xfrm>
              <a:off x="2543" y="1570"/>
              <a:ext cx="382" cy="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0502" name="Line 15"/>
            <p:cNvSpPr>
              <a:spLocks noChangeShapeType="1"/>
            </p:cNvSpPr>
            <p:nvPr/>
          </p:nvSpPr>
          <p:spPr bwMode="auto">
            <a:xfrm>
              <a:off x="2925" y="1570"/>
              <a:ext cx="0" cy="288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44049" name="AutoShape 17"/>
          <p:cNvSpPr>
            <a:spLocks/>
          </p:cNvSpPr>
          <p:nvPr/>
        </p:nvSpPr>
        <p:spPr bwMode="auto">
          <a:xfrm>
            <a:off x="3273425" y="1579563"/>
            <a:ext cx="673100" cy="1336675"/>
          </a:xfrm>
          <a:prstGeom prst="leftBrace">
            <a:avLst>
              <a:gd name="adj1" fmla="val 16549"/>
              <a:gd name="adj2" fmla="val 50000"/>
            </a:avLst>
          </a:prstGeom>
          <a:noFill/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4050" name="Text Box 18"/>
          <p:cNvSpPr txBox="1">
            <a:spLocks noChangeArrowheads="1"/>
          </p:cNvSpPr>
          <p:nvPr/>
        </p:nvSpPr>
        <p:spPr bwMode="auto">
          <a:xfrm>
            <a:off x="2541588" y="1790700"/>
            <a:ext cx="684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4000" b="1" smtClean="0">
                <a:solidFill>
                  <a:srgbClr val="000000"/>
                </a:solidFill>
                <a:latin typeface="Arial" pitchFamily="34" charset="0"/>
              </a:rPr>
              <a:t>L</a:t>
            </a:r>
            <a:r>
              <a:rPr lang="en-US" altLang="zh-CN" sz="4000" b="1" baseline="-25000" smtClean="0">
                <a:solidFill>
                  <a:srgbClr val="000000"/>
                </a:solidFill>
                <a:latin typeface="Arial" pitchFamily="34" charset="0"/>
              </a:rPr>
              <a:t>1</a:t>
            </a:r>
          </a:p>
        </p:txBody>
      </p:sp>
      <p:sp>
        <p:nvSpPr>
          <p:cNvPr id="44051" name="Line 19"/>
          <p:cNvSpPr>
            <a:spLocks noChangeShapeType="1"/>
          </p:cNvSpPr>
          <p:nvPr/>
        </p:nvSpPr>
        <p:spPr bwMode="auto">
          <a:xfrm>
            <a:off x="749300" y="4743450"/>
            <a:ext cx="5418138" cy="788988"/>
          </a:xfrm>
          <a:prstGeom prst="line">
            <a:avLst/>
          </a:prstGeom>
          <a:noFill/>
          <a:ln w="1143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4052" name="Line 20"/>
          <p:cNvSpPr>
            <a:spLocks noChangeShapeType="1"/>
          </p:cNvSpPr>
          <p:nvPr/>
        </p:nvSpPr>
        <p:spPr bwMode="auto">
          <a:xfrm flipH="1">
            <a:off x="3330575" y="1579563"/>
            <a:ext cx="706438" cy="3527425"/>
          </a:xfrm>
          <a:prstGeom prst="line">
            <a:avLst/>
          </a:prstGeom>
          <a:noFill/>
          <a:ln w="10160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4054" name="AutoShape 22"/>
          <p:cNvSpPr>
            <a:spLocks/>
          </p:cNvSpPr>
          <p:nvPr/>
        </p:nvSpPr>
        <p:spPr bwMode="auto">
          <a:xfrm rot="660161">
            <a:off x="3625850" y="1635125"/>
            <a:ext cx="1019175" cy="3471863"/>
          </a:xfrm>
          <a:prstGeom prst="rightBrace">
            <a:avLst>
              <a:gd name="adj1" fmla="val 28388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4055" name="Text Box 23"/>
          <p:cNvSpPr txBox="1">
            <a:spLocks noChangeArrowheads="1"/>
          </p:cNvSpPr>
          <p:nvPr/>
        </p:nvSpPr>
        <p:spPr bwMode="auto">
          <a:xfrm>
            <a:off x="4691063" y="3279775"/>
            <a:ext cx="684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4000" b="1" smtClean="0">
                <a:solidFill>
                  <a:srgbClr val="000000"/>
                </a:solidFill>
                <a:latin typeface="Arial" pitchFamily="34" charset="0"/>
              </a:rPr>
              <a:t>L</a:t>
            </a:r>
            <a:r>
              <a:rPr lang="en-US" altLang="zh-CN" sz="4000" b="1" baseline="-25000" smtClean="0">
                <a:solidFill>
                  <a:srgbClr val="000000"/>
                </a:solidFill>
                <a:latin typeface="Arial" pitchFamily="34" charset="0"/>
              </a:rPr>
              <a:t>2</a:t>
            </a:r>
          </a:p>
        </p:txBody>
      </p:sp>
      <p:grpSp>
        <p:nvGrpSpPr>
          <p:cNvPr id="3" name="Group 24"/>
          <p:cNvGrpSpPr>
            <a:grpSpLocks/>
          </p:cNvGrpSpPr>
          <p:nvPr/>
        </p:nvGrpSpPr>
        <p:grpSpPr bwMode="auto">
          <a:xfrm rot="-4898739">
            <a:off x="2741612" y="4514851"/>
            <a:ext cx="606425" cy="457200"/>
            <a:chOff x="2543" y="1570"/>
            <a:chExt cx="382" cy="288"/>
          </a:xfrm>
        </p:grpSpPr>
        <p:sp>
          <p:nvSpPr>
            <p:cNvPr id="20499" name="Line 25"/>
            <p:cNvSpPr>
              <a:spLocks noChangeShapeType="1"/>
            </p:cNvSpPr>
            <p:nvPr/>
          </p:nvSpPr>
          <p:spPr bwMode="auto">
            <a:xfrm>
              <a:off x="2543" y="1570"/>
              <a:ext cx="382" cy="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0500" name="Line 26"/>
            <p:cNvSpPr>
              <a:spLocks noChangeShapeType="1"/>
            </p:cNvSpPr>
            <p:nvPr/>
          </p:nvSpPr>
          <p:spPr bwMode="auto">
            <a:xfrm>
              <a:off x="2925" y="1570"/>
              <a:ext cx="0" cy="288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23" name="标题 19"/>
          <p:cNvSpPr txBox="1">
            <a:spLocks/>
          </p:cNvSpPr>
          <p:nvPr/>
        </p:nvSpPr>
        <p:spPr bwMode="auto">
          <a:xfrm>
            <a:off x="0" y="0"/>
            <a:ext cx="7886700" cy="707886"/>
          </a:xfrm>
          <a:prstGeom prst="rect">
            <a:avLst/>
          </a:prstGeom>
          <a:gradFill rotWithShape="1">
            <a:gsLst>
              <a:gs pos="0">
                <a:srgbClr val="FFFFCC">
                  <a:satMod val="103000"/>
                  <a:lumMod val="102000"/>
                  <a:tint val="94000"/>
                </a:srgbClr>
              </a:gs>
              <a:gs pos="50000">
                <a:srgbClr val="FFFFCC">
                  <a:satMod val="110000"/>
                  <a:lumMod val="100000"/>
                  <a:shade val="100000"/>
                </a:srgbClr>
              </a:gs>
              <a:gs pos="100000">
                <a:srgbClr val="FFFFCC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1" smtClean="0">
                <a:ln w="12700">
                  <a:solidFill>
                    <a:srgbClr val="FF0000"/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  <a:uLnTx/>
                <a:uFillTx/>
                <a:latin typeface="Arial"/>
                <a:ea typeface="宋体"/>
                <a:cs typeface="+mn-cs"/>
                <a:sym typeface="+mn-ea"/>
              </a:rPr>
              <a:t>一、认识杠杆</a:t>
            </a:r>
            <a:r>
              <a:rPr kumimoji="0" lang="zh-CN" altLang="en-US" sz="4000" b="1" i="0" u="none" strike="noStrike" kern="0" cap="none" spc="0" normalizeH="0" baseline="0" noProof="1" smtClean="0">
                <a:ln w="12700">
                  <a:solidFill>
                    <a:srgbClr val="FF0000"/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  <a:uLnTx/>
                <a:uFillTx/>
                <a:latin typeface="Arial"/>
                <a:ea typeface="宋体"/>
                <a:cs typeface="+mn-cs"/>
                <a:sym typeface="+mn-ea"/>
              </a:rPr>
              <a:t> </a:t>
            </a:r>
            <a:r>
              <a:rPr kumimoji="0" lang="en-US" altLang="zh-CN" sz="2800" b="1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/>
                <a:ea typeface="宋体"/>
                <a:cs typeface="+mn-cs"/>
                <a:sym typeface="+mn-ea"/>
              </a:rPr>
              <a:t>—</a:t>
            </a:r>
            <a:r>
              <a:rPr kumimoji="0" lang="zh-CN" altLang="en-US" sz="2800" b="1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/>
                <a:ea typeface="宋体"/>
                <a:cs typeface="+mn-cs"/>
                <a:sym typeface="+mn-ea"/>
              </a:rPr>
              <a:t>力臂的</a:t>
            </a:r>
            <a:r>
              <a:rPr kumimoji="0" lang="zh-CN" altLang="en-US" sz="2800" b="1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/>
                <a:ea typeface="黑体" panose="02010600030101010101" pitchFamily="2" charset="-122"/>
                <a:cs typeface="+mn-cs"/>
                <a:sym typeface="+mn-ea"/>
              </a:rPr>
              <a:t>作法（例</a:t>
            </a:r>
            <a:r>
              <a:rPr lang="en-US" altLang="zh-CN" sz="2800" b="1" kern="0" noProof="1"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/>
                <a:ea typeface="黑体" panose="02010600030101010101" pitchFamily="2" charset="-122"/>
                <a:sym typeface="+mn-ea"/>
              </a:rPr>
              <a:t>4</a:t>
            </a:r>
            <a:r>
              <a:rPr kumimoji="0" lang="zh-CN" altLang="en-US" sz="2800" b="1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/>
                <a:ea typeface="黑体" panose="02010600030101010101" pitchFamily="2" charset="-122"/>
                <a:cs typeface="+mn-cs"/>
                <a:sym typeface="+mn-ea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30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3000"/>
                                        <p:tgtEl>
                                          <p:spTgt spid="44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4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1" grpId="0" animBg="1"/>
      <p:bldP spid="44042" grpId="0" animBg="1"/>
      <p:bldP spid="44049" grpId="0" animBg="1"/>
      <p:bldP spid="44050" grpId="0"/>
      <p:bldP spid="44051" grpId="0" animBg="1"/>
      <p:bldP spid="44052" grpId="0" animBg="1"/>
      <p:bldP spid="44054" grpId="0" animBg="1"/>
      <p:bldP spid="4405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图片3"/>
          <p:cNvPicPr>
            <a:picLocks noChangeAspect="1" noChangeArrowheads="1"/>
          </p:cNvPicPr>
          <p:nvPr/>
        </p:nvPicPr>
        <p:blipFill>
          <a:blip r:embed="rId2" cstate="print"/>
          <a:srcRect l="7811" t="5363" r="4247" b="5536"/>
          <a:stretch>
            <a:fillRect/>
          </a:stretch>
        </p:blipFill>
        <p:spPr bwMode="auto">
          <a:xfrm>
            <a:off x="1452563" y="681038"/>
            <a:ext cx="5395912" cy="539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Oval 3"/>
          <p:cNvSpPr>
            <a:spLocks noChangeArrowheads="1"/>
          </p:cNvSpPr>
          <p:nvPr/>
        </p:nvSpPr>
        <p:spPr bwMode="auto">
          <a:xfrm>
            <a:off x="4554538" y="4984750"/>
            <a:ext cx="142875" cy="16192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4695825" y="4795838"/>
            <a:ext cx="579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4000" b="1" smtClean="0">
                <a:solidFill>
                  <a:srgbClr val="0000FF"/>
                </a:solidFill>
                <a:latin typeface="Arial" pitchFamily="34" charset="0"/>
              </a:rPr>
              <a:t>O</a:t>
            </a:r>
          </a:p>
        </p:txBody>
      </p:sp>
      <p:sp>
        <p:nvSpPr>
          <p:cNvPr id="19461" name="Line 5"/>
          <p:cNvSpPr>
            <a:spLocks noChangeShapeType="1"/>
          </p:cNvSpPr>
          <p:nvPr/>
        </p:nvSpPr>
        <p:spPr bwMode="auto">
          <a:xfrm>
            <a:off x="3621088" y="1774825"/>
            <a:ext cx="1654175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5275263" y="1423988"/>
            <a:ext cx="684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4000" b="1" smtClean="0">
                <a:solidFill>
                  <a:srgbClr val="0000FF"/>
                </a:solidFill>
                <a:latin typeface="Arial" pitchFamily="34" charset="0"/>
              </a:rPr>
              <a:t>F</a:t>
            </a:r>
            <a:r>
              <a:rPr lang="en-US" altLang="zh-CN" sz="4000" b="1" baseline="-25000" smtClean="0">
                <a:solidFill>
                  <a:srgbClr val="0000FF"/>
                </a:solidFill>
                <a:latin typeface="Arial" pitchFamily="34" charset="0"/>
              </a:rPr>
              <a:t>1</a:t>
            </a:r>
          </a:p>
        </p:txBody>
      </p:sp>
      <p:sp>
        <p:nvSpPr>
          <p:cNvPr id="19463" name="Line 7"/>
          <p:cNvSpPr>
            <a:spLocks noChangeShapeType="1"/>
          </p:cNvSpPr>
          <p:nvPr/>
        </p:nvSpPr>
        <p:spPr bwMode="auto">
          <a:xfrm>
            <a:off x="4124325" y="4848225"/>
            <a:ext cx="0" cy="128270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2936875" y="5429250"/>
            <a:ext cx="6842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4000" b="1" smtClean="0">
                <a:solidFill>
                  <a:srgbClr val="0000FF"/>
                </a:solidFill>
                <a:latin typeface="Arial" pitchFamily="34" charset="0"/>
              </a:rPr>
              <a:t>F</a:t>
            </a:r>
            <a:r>
              <a:rPr lang="en-US" altLang="zh-CN" sz="4000" b="1" baseline="-25000" smtClean="0">
                <a:solidFill>
                  <a:srgbClr val="0000FF"/>
                </a:solidFill>
                <a:latin typeface="Arial" pitchFamily="34" charset="0"/>
              </a:rPr>
              <a:t>2</a:t>
            </a:r>
          </a:p>
        </p:txBody>
      </p:sp>
      <p:sp>
        <p:nvSpPr>
          <p:cNvPr id="43017" name="Line 9"/>
          <p:cNvSpPr>
            <a:spLocks noChangeShapeType="1"/>
          </p:cNvSpPr>
          <p:nvPr/>
        </p:nvSpPr>
        <p:spPr bwMode="auto">
          <a:xfrm>
            <a:off x="858838" y="1774825"/>
            <a:ext cx="6815137" cy="0"/>
          </a:xfrm>
          <a:prstGeom prst="line">
            <a:avLst/>
          </a:prstGeom>
          <a:noFill/>
          <a:ln w="1016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3018" name="Line 10"/>
          <p:cNvSpPr>
            <a:spLocks noChangeShapeType="1"/>
          </p:cNvSpPr>
          <p:nvPr/>
        </p:nvSpPr>
        <p:spPr bwMode="auto">
          <a:xfrm flipV="1">
            <a:off x="4608513" y="1774825"/>
            <a:ext cx="0" cy="3244850"/>
          </a:xfrm>
          <a:prstGeom prst="line">
            <a:avLst/>
          </a:prstGeom>
          <a:noFill/>
          <a:ln w="762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4124325" y="1844675"/>
            <a:ext cx="430213" cy="315913"/>
            <a:chOff x="2598" y="1140"/>
            <a:chExt cx="271" cy="199"/>
          </a:xfrm>
        </p:grpSpPr>
        <p:sp>
          <p:nvSpPr>
            <p:cNvPr id="19474" name="Line 11"/>
            <p:cNvSpPr>
              <a:spLocks noChangeShapeType="1"/>
            </p:cNvSpPr>
            <p:nvPr/>
          </p:nvSpPr>
          <p:spPr bwMode="auto">
            <a:xfrm>
              <a:off x="2598" y="1140"/>
              <a:ext cx="0" cy="199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9475" name="Line 12"/>
            <p:cNvSpPr>
              <a:spLocks noChangeShapeType="1"/>
            </p:cNvSpPr>
            <p:nvPr/>
          </p:nvSpPr>
          <p:spPr bwMode="auto">
            <a:xfrm>
              <a:off x="2598" y="1339"/>
              <a:ext cx="271" cy="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43022" name="AutoShape 14"/>
          <p:cNvSpPr>
            <a:spLocks/>
          </p:cNvSpPr>
          <p:nvPr/>
        </p:nvSpPr>
        <p:spPr bwMode="auto">
          <a:xfrm>
            <a:off x="4695825" y="1809750"/>
            <a:ext cx="579438" cy="3209925"/>
          </a:xfrm>
          <a:prstGeom prst="rightBrace">
            <a:avLst>
              <a:gd name="adj1" fmla="val 46164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3023" name="Text Box 15"/>
          <p:cNvSpPr txBox="1">
            <a:spLocks noChangeArrowheads="1"/>
          </p:cNvSpPr>
          <p:nvPr/>
        </p:nvSpPr>
        <p:spPr bwMode="auto">
          <a:xfrm>
            <a:off x="5275263" y="3059113"/>
            <a:ext cx="684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4000" b="1" smtClean="0">
                <a:solidFill>
                  <a:srgbClr val="000000"/>
                </a:solidFill>
                <a:latin typeface="Arial" pitchFamily="34" charset="0"/>
              </a:rPr>
              <a:t>L</a:t>
            </a:r>
            <a:r>
              <a:rPr lang="en-US" altLang="zh-CN" sz="4000" b="1" baseline="-25000" smtClean="0">
                <a:solidFill>
                  <a:srgbClr val="000000"/>
                </a:solidFill>
                <a:latin typeface="Arial" pitchFamily="34" charset="0"/>
              </a:rPr>
              <a:t>1</a:t>
            </a:r>
          </a:p>
        </p:txBody>
      </p:sp>
      <p:sp>
        <p:nvSpPr>
          <p:cNvPr id="43024" name="Line 16"/>
          <p:cNvSpPr>
            <a:spLocks noChangeShapeType="1"/>
          </p:cNvSpPr>
          <p:nvPr/>
        </p:nvSpPr>
        <p:spPr bwMode="auto">
          <a:xfrm>
            <a:off x="4124325" y="3340100"/>
            <a:ext cx="0" cy="2909888"/>
          </a:xfrm>
          <a:prstGeom prst="line">
            <a:avLst/>
          </a:prstGeom>
          <a:noFill/>
          <a:ln w="1143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3025" name="Line 17"/>
          <p:cNvSpPr>
            <a:spLocks noChangeShapeType="1"/>
          </p:cNvSpPr>
          <p:nvPr/>
        </p:nvSpPr>
        <p:spPr bwMode="auto">
          <a:xfrm flipH="1">
            <a:off x="4124325" y="5019675"/>
            <a:ext cx="484188" cy="0"/>
          </a:xfrm>
          <a:prstGeom prst="line">
            <a:avLst/>
          </a:prstGeom>
          <a:noFill/>
          <a:ln w="101600">
            <a:solidFill>
              <a:srgbClr val="FFFF00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3027" name="AutoShape 19"/>
          <p:cNvSpPr>
            <a:spLocks/>
          </p:cNvSpPr>
          <p:nvPr/>
        </p:nvSpPr>
        <p:spPr bwMode="auto">
          <a:xfrm rot="5400000">
            <a:off x="4191000" y="5080000"/>
            <a:ext cx="350838" cy="484188"/>
          </a:xfrm>
          <a:prstGeom prst="rightBrace">
            <a:avLst>
              <a:gd name="adj1" fmla="val 11501"/>
              <a:gd name="adj2" fmla="val 50000"/>
            </a:avLst>
          </a:prstGeom>
          <a:noFill/>
          <a:ln w="508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3028" name="Text Box 20"/>
          <p:cNvSpPr txBox="1">
            <a:spLocks noChangeArrowheads="1"/>
          </p:cNvSpPr>
          <p:nvPr/>
        </p:nvSpPr>
        <p:spPr bwMode="auto">
          <a:xfrm>
            <a:off x="4352925" y="5497513"/>
            <a:ext cx="6842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4000" b="1" smtClean="0">
                <a:solidFill>
                  <a:srgbClr val="000000"/>
                </a:solidFill>
                <a:latin typeface="Arial" pitchFamily="34" charset="0"/>
              </a:rPr>
              <a:t>L</a:t>
            </a:r>
            <a:r>
              <a:rPr lang="en-US" altLang="zh-CN" sz="4000" b="1" baseline="-25000" smtClean="0">
                <a:solidFill>
                  <a:srgbClr val="000000"/>
                </a:solidFill>
                <a:latin typeface="Arial" pitchFamily="34" charset="0"/>
              </a:rPr>
              <a:t>2</a:t>
            </a:r>
          </a:p>
        </p:txBody>
      </p:sp>
      <p:sp>
        <p:nvSpPr>
          <p:cNvPr id="20" name="标题 19"/>
          <p:cNvSpPr txBox="1">
            <a:spLocks/>
          </p:cNvSpPr>
          <p:nvPr/>
        </p:nvSpPr>
        <p:spPr bwMode="auto">
          <a:xfrm>
            <a:off x="0" y="-99392"/>
            <a:ext cx="8532440" cy="707886"/>
          </a:xfrm>
          <a:prstGeom prst="rect">
            <a:avLst/>
          </a:prstGeom>
          <a:gradFill rotWithShape="1">
            <a:gsLst>
              <a:gs pos="0">
                <a:srgbClr val="FFFFCC">
                  <a:satMod val="103000"/>
                  <a:lumMod val="102000"/>
                  <a:tint val="94000"/>
                </a:srgbClr>
              </a:gs>
              <a:gs pos="50000">
                <a:srgbClr val="FFFFCC">
                  <a:satMod val="110000"/>
                  <a:lumMod val="100000"/>
                  <a:shade val="100000"/>
                </a:srgbClr>
              </a:gs>
              <a:gs pos="100000">
                <a:srgbClr val="FFFFCC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1" smtClean="0">
                <a:ln w="12700">
                  <a:solidFill>
                    <a:srgbClr val="FF0000"/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  <a:uLnTx/>
                <a:uFillTx/>
                <a:latin typeface="Arial"/>
                <a:ea typeface="宋体"/>
                <a:cs typeface="+mn-cs"/>
                <a:sym typeface="+mn-ea"/>
              </a:rPr>
              <a:t>一、认识杠杆</a:t>
            </a:r>
            <a:r>
              <a:rPr kumimoji="0" lang="zh-CN" altLang="en-US" sz="4000" b="1" i="0" u="none" strike="noStrike" kern="0" cap="none" spc="0" normalizeH="0" baseline="0" noProof="1" smtClean="0">
                <a:ln w="12700">
                  <a:solidFill>
                    <a:srgbClr val="FF0000"/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  <a:uLnTx/>
                <a:uFillTx/>
                <a:latin typeface="Arial"/>
                <a:ea typeface="宋体"/>
                <a:cs typeface="+mn-cs"/>
                <a:sym typeface="+mn-ea"/>
              </a:rPr>
              <a:t> </a:t>
            </a:r>
            <a:r>
              <a:rPr kumimoji="0" lang="en-US" altLang="zh-CN" sz="2800" b="1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/>
                <a:ea typeface="宋体"/>
                <a:cs typeface="+mn-cs"/>
                <a:sym typeface="+mn-ea"/>
              </a:rPr>
              <a:t>—</a:t>
            </a:r>
            <a:r>
              <a:rPr kumimoji="0" lang="zh-CN" altLang="en-US" sz="2800" b="1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/>
                <a:ea typeface="宋体"/>
                <a:cs typeface="+mn-cs"/>
                <a:sym typeface="+mn-ea"/>
              </a:rPr>
              <a:t>力臂的</a:t>
            </a:r>
            <a:r>
              <a:rPr kumimoji="0" lang="zh-CN" altLang="en-US" sz="2800" b="1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/>
                <a:ea typeface="黑体" panose="02010600030101010101" pitchFamily="2" charset="-122"/>
                <a:cs typeface="+mn-cs"/>
                <a:sym typeface="+mn-ea"/>
              </a:rPr>
              <a:t>作法（例</a:t>
            </a:r>
            <a:r>
              <a:rPr lang="en-US" altLang="zh-CN" sz="2800" b="1" kern="0" noProof="1"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/>
                <a:ea typeface="黑体" panose="02010600030101010101" pitchFamily="2" charset="-122"/>
                <a:sym typeface="+mn-ea"/>
              </a:rPr>
              <a:t>5</a:t>
            </a:r>
            <a:r>
              <a:rPr kumimoji="0" lang="zh-CN" altLang="en-US" sz="2800" b="1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/>
                <a:ea typeface="黑体" panose="02010600030101010101" pitchFamily="2" charset="-122"/>
                <a:cs typeface="+mn-cs"/>
                <a:sym typeface="+mn-ea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3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7" grpId="0" animBg="1"/>
      <p:bldP spid="43018" grpId="0" animBg="1"/>
      <p:bldP spid="43022" grpId="0" animBg="1"/>
      <p:bldP spid="43023" grpId="0"/>
      <p:bldP spid="43024" grpId="0" animBg="1"/>
      <p:bldP spid="43025" grpId="0" animBg="1"/>
      <p:bldP spid="43027" grpId="0" animBg="1"/>
      <p:bldP spid="430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/>
          <a:p>
            <a:fld id="{9D496BDC-ADC8-4471-B013-D9A77C6F1E23}" type="datetime1">
              <a:rPr lang="zh-CN" altLang="en-US"/>
              <a:pPr/>
              <a:t>2019/5/9</a:t>
            </a:fld>
            <a:endParaRPr lang="en-US" altLang="zh-CN"/>
          </a:p>
        </p:txBody>
      </p:sp>
      <p:sp>
        <p:nvSpPr>
          <p:cNvPr id="1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US" altLang="zh-CN"/>
              <a:t>邢老师工作室</a:t>
            </a:r>
          </a:p>
        </p:txBody>
      </p:sp>
      <p:pic>
        <p:nvPicPr>
          <p:cNvPr id="12290" name="Picture 2" descr="羊角锤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838200"/>
            <a:ext cx="3733800" cy="225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 descr="镊子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4419600"/>
            <a:ext cx="373380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553200" y="762000"/>
            <a:ext cx="1905000" cy="3211513"/>
            <a:chOff x="0" y="0"/>
            <a:chExt cx="1165" cy="2023"/>
          </a:xfrm>
        </p:grpSpPr>
        <p:pic>
          <p:nvPicPr>
            <p:cNvPr id="12300" name="Picture 5" descr="a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165" cy="20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01" name="Rectangle 6"/>
            <p:cNvSpPr>
              <a:spLocks noChangeArrowheads="1"/>
            </p:cNvSpPr>
            <p:nvPr/>
          </p:nvSpPr>
          <p:spPr bwMode="auto">
            <a:xfrm>
              <a:off x="240" y="1824"/>
              <a:ext cx="432" cy="192"/>
            </a:xfrm>
            <a:prstGeom prst="rect">
              <a:avLst/>
            </a:prstGeom>
            <a:solidFill>
              <a:srgbClr val="D1ED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 smtClean="0">
                <a:solidFill>
                  <a:srgbClr val="FFFFCC"/>
                </a:solidFill>
                <a:latin typeface="Arial" pitchFamily="34" charset="0"/>
              </a:endParaRP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838200" y="3429000"/>
            <a:ext cx="2057400" cy="3200400"/>
            <a:chOff x="0" y="0"/>
            <a:chExt cx="1161" cy="2016"/>
          </a:xfrm>
        </p:grpSpPr>
        <p:pic>
          <p:nvPicPr>
            <p:cNvPr id="12298" name="Picture 8" descr="g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161" cy="2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9" name="Rectangle 9"/>
            <p:cNvSpPr>
              <a:spLocks noChangeArrowheads="1"/>
            </p:cNvSpPr>
            <p:nvPr/>
          </p:nvSpPr>
          <p:spPr bwMode="auto">
            <a:xfrm>
              <a:off x="384" y="1824"/>
              <a:ext cx="432" cy="192"/>
            </a:xfrm>
            <a:prstGeom prst="rect">
              <a:avLst/>
            </a:prstGeom>
            <a:solidFill>
              <a:srgbClr val="D1ED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 smtClean="0">
                <a:solidFill>
                  <a:srgbClr val="FFFFCC"/>
                </a:solidFill>
                <a:latin typeface="Arial" pitchFamily="34" charset="0"/>
              </a:endParaRPr>
            </a:p>
          </p:txBody>
        </p:sp>
      </p:grpSp>
      <p:sp>
        <p:nvSpPr>
          <p:cNvPr id="10250" name="Line 10"/>
          <p:cNvSpPr>
            <a:spLocks noChangeShapeType="1"/>
          </p:cNvSpPr>
          <p:nvPr/>
        </p:nvSpPr>
        <p:spPr bwMode="auto">
          <a:xfrm>
            <a:off x="2895600" y="3810000"/>
            <a:ext cx="3429000" cy="0"/>
          </a:xfrm>
          <a:prstGeom prst="line">
            <a:avLst/>
          </a:prstGeom>
          <a:noFill/>
          <a:ln w="9525" cmpd="sng">
            <a:solidFill>
              <a:schemeClr val="accent1"/>
            </a:solidFill>
            <a:round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ctr" eaLnBrk="1" hangingPunct="1">
              <a:defRPr/>
            </a:pPr>
            <a:endParaRPr lang="zh-CN" altLang="en-US" sz="440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>
            <a:off x="3429000" y="3505200"/>
            <a:ext cx="0" cy="1752600"/>
          </a:xfrm>
          <a:prstGeom prst="line">
            <a:avLst/>
          </a:prstGeom>
          <a:noFill/>
          <a:ln w="9525" cmpd="sng">
            <a:solidFill>
              <a:schemeClr val="accent1"/>
            </a:solidFill>
            <a:round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ctr" eaLnBrk="1" hangingPunct="1">
              <a:defRPr/>
            </a:pPr>
            <a:endParaRPr lang="zh-CN" altLang="en-US" sz="440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>
            <a:off x="5867400" y="2286000"/>
            <a:ext cx="0" cy="1752600"/>
          </a:xfrm>
          <a:prstGeom prst="line">
            <a:avLst/>
          </a:prstGeom>
          <a:noFill/>
          <a:ln w="9525" cmpd="sng">
            <a:solidFill>
              <a:schemeClr val="accent1"/>
            </a:solidFill>
            <a:round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ctr" eaLnBrk="1" hangingPunct="1">
              <a:defRPr/>
            </a:pPr>
            <a:endParaRPr lang="zh-CN" altLang="en-US" sz="440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2297" name="Rectangle 13"/>
          <p:cNvSpPr>
            <a:spLocks noChangeArrowheads="1"/>
          </p:cNvSpPr>
          <p:nvPr/>
        </p:nvSpPr>
        <p:spPr bwMode="auto">
          <a:xfrm>
            <a:off x="250825" y="260350"/>
            <a:ext cx="7273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这些能给我们提供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省力、方便</a:t>
            </a:r>
            <a:r>
              <a:rPr lang="zh-CN" altLang="en-US" sz="2400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的工具都称为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机械</a:t>
            </a:r>
            <a:endParaRPr lang="zh-CN" altLang="en-US" sz="2400" b="1" smtClean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609600"/>
            <a:ext cx="4495800" cy="298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3733800"/>
            <a:ext cx="3733800" cy="209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899592" y="2060848"/>
            <a:ext cx="1828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00"/>
                </a:solidFill>
                <a:latin typeface="Arial" pitchFamily="34" charset="0"/>
              </a:rPr>
              <a:t>剪刀</a:t>
            </a:r>
          </a:p>
        </p:txBody>
      </p:sp>
      <p:sp>
        <p:nvSpPr>
          <p:cNvPr id="40965" name="Oval 5"/>
          <p:cNvSpPr>
            <a:spLocks noChangeArrowheads="1"/>
          </p:cNvSpPr>
          <p:nvPr/>
        </p:nvSpPr>
        <p:spPr bwMode="auto">
          <a:xfrm>
            <a:off x="5562600" y="4724400"/>
            <a:ext cx="152400" cy="152400"/>
          </a:xfrm>
          <a:prstGeom prst="ellipse">
            <a:avLst/>
          </a:prstGeom>
          <a:solidFill>
            <a:srgbClr val="0000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5638800" y="4267200"/>
            <a:ext cx="53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smtClean="0">
                <a:solidFill>
                  <a:srgbClr val="000099"/>
                </a:solidFill>
                <a:latin typeface="Arial" pitchFamily="34" charset="0"/>
              </a:rPr>
              <a:t>O</a:t>
            </a:r>
          </a:p>
        </p:txBody>
      </p:sp>
      <p:sp>
        <p:nvSpPr>
          <p:cNvPr id="40967" name="Oval 7"/>
          <p:cNvSpPr>
            <a:spLocks noChangeArrowheads="1"/>
          </p:cNvSpPr>
          <p:nvPr/>
        </p:nvSpPr>
        <p:spPr bwMode="auto">
          <a:xfrm>
            <a:off x="4038600" y="4572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0968" name="Line 8"/>
          <p:cNvSpPr>
            <a:spLocks noChangeShapeType="1"/>
          </p:cNvSpPr>
          <p:nvPr/>
        </p:nvSpPr>
        <p:spPr bwMode="auto">
          <a:xfrm>
            <a:off x="4114800" y="4648200"/>
            <a:ext cx="1524000" cy="15240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0969" name="Oval 9"/>
          <p:cNvSpPr>
            <a:spLocks noChangeArrowheads="1"/>
          </p:cNvSpPr>
          <p:nvPr/>
        </p:nvSpPr>
        <p:spPr bwMode="auto">
          <a:xfrm>
            <a:off x="6553200" y="48006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0970" name="Line 10"/>
          <p:cNvSpPr>
            <a:spLocks noChangeShapeType="1"/>
          </p:cNvSpPr>
          <p:nvPr/>
        </p:nvSpPr>
        <p:spPr bwMode="auto">
          <a:xfrm flipH="1">
            <a:off x="4038600" y="4648200"/>
            <a:ext cx="76200" cy="762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0971" name="Line 11"/>
          <p:cNvSpPr>
            <a:spLocks noChangeShapeType="1"/>
          </p:cNvSpPr>
          <p:nvPr/>
        </p:nvSpPr>
        <p:spPr bwMode="auto">
          <a:xfrm flipH="1">
            <a:off x="6477000" y="4876800"/>
            <a:ext cx="152400" cy="1600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0972" name="Line 12"/>
          <p:cNvSpPr>
            <a:spLocks noChangeShapeType="1"/>
          </p:cNvSpPr>
          <p:nvPr/>
        </p:nvSpPr>
        <p:spPr bwMode="auto">
          <a:xfrm>
            <a:off x="5638800" y="4800600"/>
            <a:ext cx="990600" cy="7620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auto">
          <a:xfrm>
            <a:off x="3733800" y="5257800"/>
            <a:ext cx="68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Arial" pitchFamily="34" charset="0"/>
              </a:rPr>
              <a:t>F</a:t>
            </a:r>
            <a:r>
              <a:rPr lang="en-US" altLang="zh-CN" sz="2800" b="1" baseline="-25000" smtClean="0">
                <a:solidFill>
                  <a:srgbClr val="FF0000"/>
                </a:solidFill>
                <a:latin typeface="Arial" pitchFamily="34" charset="0"/>
              </a:rPr>
              <a:t>1</a:t>
            </a:r>
          </a:p>
        </p:txBody>
      </p:sp>
      <p:sp>
        <p:nvSpPr>
          <p:cNvPr id="40974" name="Text Box 14"/>
          <p:cNvSpPr txBox="1">
            <a:spLocks noChangeArrowheads="1"/>
          </p:cNvSpPr>
          <p:nvPr/>
        </p:nvSpPr>
        <p:spPr bwMode="auto">
          <a:xfrm>
            <a:off x="6553200" y="6110288"/>
            <a:ext cx="838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Arial" pitchFamily="34" charset="0"/>
              </a:rPr>
              <a:t>F</a:t>
            </a:r>
            <a:r>
              <a:rPr lang="en-US" altLang="zh-CN" sz="2800" b="1" baseline="-25000" smtClean="0">
                <a:solidFill>
                  <a:srgbClr val="FF0000"/>
                </a:solidFill>
                <a:latin typeface="Arial" pitchFamily="34" charset="0"/>
              </a:rPr>
              <a:t>2</a:t>
            </a:r>
          </a:p>
        </p:txBody>
      </p:sp>
      <p:sp>
        <p:nvSpPr>
          <p:cNvPr id="40975" name="AutoShape 15"/>
          <p:cNvSpPr>
            <a:spLocks/>
          </p:cNvSpPr>
          <p:nvPr/>
        </p:nvSpPr>
        <p:spPr bwMode="auto">
          <a:xfrm rot="-5042384">
            <a:off x="4602956" y="4221957"/>
            <a:ext cx="547687" cy="1524000"/>
          </a:xfrm>
          <a:prstGeom prst="leftBrace">
            <a:avLst>
              <a:gd name="adj1" fmla="val 23188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auto">
          <a:xfrm>
            <a:off x="4648200" y="5181600"/>
            <a:ext cx="68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Arial" pitchFamily="34" charset="0"/>
              </a:rPr>
              <a:t>L</a:t>
            </a:r>
            <a:r>
              <a:rPr lang="en-US" altLang="zh-CN" sz="2800" b="1" baseline="-25000" smtClean="0">
                <a:solidFill>
                  <a:srgbClr val="FF0000"/>
                </a:solidFill>
                <a:latin typeface="Arial" pitchFamily="34" charset="0"/>
              </a:rPr>
              <a:t>1</a:t>
            </a:r>
          </a:p>
        </p:txBody>
      </p:sp>
      <p:sp>
        <p:nvSpPr>
          <p:cNvPr id="40977" name="AutoShape 17"/>
          <p:cNvSpPr>
            <a:spLocks/>
          </p:cNvSpPr>
          <p:nvPr/>
        </p:nvSpPr>
        <p:spPr bwMode="auto">
          <a:xfrm rot="-5042384">
            <a:off x="5864225" y="4691063"/>
            <a:ext cx="457200" cy="914400"/>
          </a:xfrm>
          <a:prstGeom prst="leftBrace">
            <a:avLst>
              <a:gd name="adj1" fmla="val 16667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0978" name="Text Box 18"/>
          <p:cNvSpPr txBox="1">
            <a:spLocks noChangeArrowheads="1"/>
          </p:cNvSpPr>
          <p:nvPr/>
        </p:nvSpPr>
        <p:spPr bwMode="auto">
          <a:xfrm>
            <a:off x="5867400" y="5257800"/>
            <a:ext cx="762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Arial" pitchFamily="34" charset="0"/>
              </a:rPr>
              <a:t>L</a:t>
            </a:r>
            <a:r>
              <a:rPr lang="en-US" altLang="zh-CN" sz="2800" b="1" baseline="-25000" smtClean="0">
                <a:solidFill>
                  <a:srgbClr val="FF0000"/>
                </a:solidFill>
                <a:latin typeface="Arial" pitchFamily="34" charset="0"/>
              </a:rPr>
              <a:t>2</a:t>
            </a:r>
          </a:p>
        </p:txBody>
      </p:sp>
      <p:sp>
        <p:nvSpPr>
          <p:cNvPr id="20" name="标题 19"/>
          <p:cNvSpPr txBox="1">
            <a:spLocks/>
          </p:cNvSpPr>
          <p:nvPr/>
        </p:nvSpPr>
        <p:spPr bwMode="auto">
          <a:xfrm>
            <a:off x="0" y="0"/>
            <a:ext cx="7886700" cy="707886"/>
          </a:xfrm>
          <a:prstGeom prst="rect">
            <a:avLst/>
          </a:prstGeom>
          <a:gradFill rotWithShape="1">
            <a:gsLst>
              <a:gs pos="0">
                <a:srgbClr val="FFFFCC">
                  <a:satMod val="103000"/>
                  <a:lumMod val="102000"/>
                  <a:tint val="94000"/>
                </a:srgbClr>
              </a:gs>
              <a:gs pos="50000">
                <a:srgbClr val="FFFFCC">
                  <a:satMod val="110000"/>
                  <a:lumMod val="100000"/>
                  <a:shade val="100000"/>
                </a:srgbClr>
              </a:gs>
              <a:gs pos="100000">
                <a:srgbClr val="FFFFCC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1" smtClean="0">
                <a:ln w="12700">
                  <a:solidFill>
                    <a:srgbClr val="FF0000"/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  <a:uLnTx/>
                <a:uFillTx/>
                <a:latin typeface="Arial"/>
                <a:ea typeface="宋体"/>
                <a:cs typeface="+mn-cs"/>
                <a:sym typeface="+mn-ea"/>
              </a:rPr>
              <a:t>一、认识杠杆</a:t>
            </a:r>
            <a:r>
              <a:rPr kumimoji="0" lang="zh-CN" altLang="en-US" sz="4000" b="1" i="0" u="none" strike="noStrike" kern="0" cap="none" spc="0" normalizeH="0" baseline="0" noProof="1" smtClean="0">
                <a:ln w="12700">
                  <a:solidFill>
                    <a:srgbClr val="FF0000"/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  <a:uLnTx/>
                <a:uFillTx/>
                <a:latin typeface="Arial"/>
                <a:ea typeface="宋体"/>
                <a:cs typeface="+mn-cs"/>
                <a:sym typeface="+mn-ea"/>
              </a:rPr>
              <a:t> </a:t>
            </a:r>
            <a:r>
              <a:rPr kumimoji="0" lang="en-US" altLang="zh-CN" sz="2800" b="1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/>
                <a:ea typeface="宋体"/>
                <a:cs typeface="+mn-cs"/>
                <a:sym typeface="+mn-ea"/>
              </a:rPr>
              <a:t>—</a:t>
            </a:r>
            <a:r>
              <a:rPr kumimoji="0" lang="zh-CN" altLang="en-US" sz="2800" b="1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/>
                <a:ea typeface="宋体"/>
                <a:cs typeface="+mn-cs"/>
                <a:sym typeface="+mn-ea"/>
              </a:rPr>
              <a:t>力臂的</a:t>
            </a:r>
            <a:r>
              <a:rPr kumimoji="0" lang="zh-CN" altLang="en-US" sz="2800" b="1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/>
                <a:ea typeface="黑体" panose="02010600030101010101" pitchFamily="2" charset="-122"/>
                <a:cs typeface="+mn-cs"/>
                <a:sym typeface="+mn-ea"/>
              </a:rPr>
              <a:t>作法（例</a:t>
            </a:r>
            <a:r>
              <a:rPr lang="en-US" altLang="zh-CN" sz="2800" b="1" kern="0" noProof="1"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/>
                <a:ea typeface="黑体" panose="02010600030101010101" pitchFamily="2" charset="-122"/>
                <a:sym typeface="+mn-ea"/>
              </a:rPr>
              <a:t>6</a:t>
            </a:r>
            <a:r>
              <a:rPr kumimoji="0" lang="zh-CN" altLang="en-US" sz="2800" b="1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/>
                <a:ea typeface="黑体" panose="02010600030101010101" pitchFamily="2" charset="-122"/>
                <a:cs typeface="+mn-cs"/>
                <a:sym typeface="+mn-ea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5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 animBg="1"/>
      <p:bldP spid="40966" grpId="0"/>
      <p:bldP spid="40967" grpId="0" animBg="1"/>
      <p:bldP spid="40968" grpId="0" animBg="1"/>
      <p:bldP spid="40969" grpId="0" animBg="1"/>
      <p:bldP spid="40970" grpId="0" animBg="1"/>
      <p:bldP spid="40971" grpId="0" animBg="1"/>
      <p:bldP spid="40972" grpId="0" animBg="1"/>
      <p:bldP spid="40973" grpId="0"/>
      <p:bldP spid="40974" grpId="0"/>
      <p:bldP spid="40975" grpId="0" animBg="1"/>
      <p:bldP spid="40976" grpId="0"/>
      <p:bldP spid="40977" grpId="0" animBg="1"/>
      <p:bldP spid="4097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老虎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1597954">
            <a:off x="1835150" y="1052513"/>
            <a:ext cx="4725988" cy="268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9411" name="Line 3"/>
          <p:cNvSpPr>
            <a:spLocks noChangeShapeType="1"/>
          </p:cNvSpPr>
          <p:nvPr/>
        </p:nvSpPr>
        <p:spPr bwMode="auto">
          <a:xfrm>
            <a:off x="2843808" y="4077072"/>
            <a:ext cx="360040" cy="648072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29412" name="Text Box 4"/>
          <p:cNvSpPr txBox="1">
            <a:spLocks noChangeArrowheads="1"/>
          </p:cNvSpPr>
          <p:nvPr/>
        </p:nvSpPr>
        <p:spPr bwMode="auto">
          <a:xfrm>
            <a:off x="3419475" y="3213100"/>
            <a:ext cx="552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smtClean="0">
                <a:solidFill>
                  <a:srgbClr val="FF0000"/>
                </a:solidFill>
                <a:latin typeface="Arial Black" pitchFamily="34" charset="0"/>
                <a:ea typeface="黑体" pitchFamily="49" charset="-122"/>
              </a:rPr>
              <a:t>O</a:t>
            </a:r>
          </a:p>
        </p:txBody>
      </p:sp>
      <p:sp>
        <p:nvSpPr>
          <p:cNvPr id="529413" name="Text Box 5"/>
          <p:cNvSpPr txBox="1">
            <a:spLocks noChangeArrowheads="1"/>
          </p:cNvSpPr>
          <p:nvPr/>
        </p:nvSpPr>
        <p:spPr bwMode="auto">
          <a:xfrm>
            <a:off x="5429250" y="1343025"/>
            <a:ext cx="9001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 smtClean="0">
                <a:solidFill>
                  <a:srgbClr val="000000"/>
                </a:solidFill>
                <a:latin typeface="Arial Black" pitchFamily="34" charset="0"/>
              </a:rPr>
              <a:t>F</a:t>
            </a:r>
            <a:r>
              <a:rPr lang="en-US" altLang="zh-CN" sz="2800" baseline="-25000" smtClean="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529414" name="Text Box 6"/>
          <p:cNvSpPr txBox="1">
            <a:spLocks noChangeArrowheads="1"/>
          </p:cNvSpPr>
          <p:nvPr/>
        </p:nvSpPr>
        <p:spPr bwMode="auto">
          <a:xfrm>
            <a:off x="3275856" y="4293096"/>
            <a:ext cx="711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 dirty="0" smtClean="0">
                <a:solidFill>
                  <a:srgbClr val="00FF00"/>
                </a:solidFill>
                <a:latin typeface="Arial Black" pitchFamily="34" charset="0"/>
              </a:rPr>
              <a:t>F</a:t>
            </a:r>
            <a:r>
              <a:rPr lang="en-US" altLang="zh-CN" sz="2800" baseline="-25000" dirty="0" smtClean="0">
                <a:solidFill>
                  <a:srgbClr val="00FF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529415" name="未知"/>
          <p:cNvSpPr>
            <a:spLocks/>
          </p:cNvSpPr>
          <p:nvPr/>
        </p:nvSpPr>
        <p:spPr bwMode="auto">
          <a:xfrm rot="3829865">
            <a:off x="2786857" y="2850356"/>
            <a:ext cx="312738" cy="904875"/>
          </a:xfrm>
          <a:custGeom>
            <a:avLst/>
            <a:gdLst>
              <a:gd name="T0" fmla="*/ 308533306 w 317"/>
              <a:gd name="T1" fmla="*/ 0 h 2994"/>
              <a:gd name="T2" fmla="*/ 176165211 w 317"/>
              <a:gd name="T3" fmla="*/ 24845076 h 2994"/>
              <a:gd name="T4" fmla="*/ 132368096 w 317"/>
              <a:gd name="T5" fmla="*/ 116005035 h 2994"/>
              <a:gd name="T6" fmla="*/ 0 w 317"/>
              <a:gd name="T7" fmla="*/ 132629464 h 2994"/>
              <a:gd name="T8" fmla="*/ 132368096 w 317"/>
              <a:gd name="T9" fmla="*/ 149162619 h 2994"/>
              <a:gd name="T10" fmla="*/ 176165211 w 317"/>
              <a:gd name="T11" fmla="*/ 252745120 h 2994"/>
              <a:gd name="T12" fmla="*/ 308533306 w 317"/>
              <a:gd name="T13" fmla="*/ 273479868 h 29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17"/>
              <a:gd name="T22" fmla="*/ 0 h 2994"/>
              <a:gd name="T23" fmla="*/ 317 w 317"/>
              <a:gd name="T24" fmla="*/ 2994 h 29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17" h="2994">
                <a:moveTo>
                  <a:pt x="317" y="0"/>
                </a:moveTo>
                <a:cubicBezTo>
                  <a:pt x="264" y="30"/>
                  <a:pt x="211" y="60"/>
                  <a:pt x="181" y="272"/>
                </a:cubicBezTo>
                <a:cubicBezTo>
                  <a:pt x="151" y="484"/>
                  <a:pt x="166" y="1073"/>
                  <a:pt x="136" y="1270"/>
                </a:cubicBezTo>
                <a:cubicBezTo>
                  <a:pt x="106" y="1467"/>
                  <a:pt x="0" y="1392"/>
                  <a:pt x="0" y="1452"/>
                </a:cubicBezTo>
                <a:cubicBezTo>
                  <a:pt x="0" y="1512"/>
                  <a:pt x="106" y="1414"/>
                  <a:pt x="136" y="1633"/>
                </a:cubicBezTo>
                <a:cubicBezTo>
                  <a:pt x="166" y="1852"/>
                  <a:pt x="151" y="2540"/>
                  <a:pt x="181" y="2767"/>
                </a:cubicBezTo>
                <a:cubicBezTo>
                  <a:pt x="211" y="2994"/>
                  <a:pt x="294" y="2956"/>
                  <a:pt x="317" y="2994"/>
                </a:cubicBezTo>
              </a:path>
            </a:pathLst>
          </a:custGeom>
          <a:noFill/>
          <a:ln w="285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29416" name="未知"/>
          <p:cNvSpPr>
            <a:spLocks/>
          </p:cNvSpPr>
          <p:nvPr/>
        </p:nvSpPr>
        <p:spPr bwMode="auto">
          <a:xfrm rot="3592052">
            <a:off x="4180682" y="1321594"/>
            <a:ext cx="330200" cy="2255837"/>
          </a:xfrm>
          <a:custGeom>
            <a:avLst/>
            <a:gdLst>
              <a:gd name="T0" fmla="*/ 343949651 w 317"/>
              <a:gd name="T1" fmla="*/ 0 h 2994"/>
              <a:gd name="T2" fmla="*/ 196387742 w 317"/>
              <a:gd name="T3" fmla="*/ 154411813 h 2994"/>
              <a:gd name="T4" fmla="*/ 147561909 w 317"/>
              <a:gd name="T5" fmla="*/ 720967417 h 2994"/>
              <a:gd name="T6" fmla="*/ 0 w 317"/>
              <a:gd name="T7" fmla="*/ 824287016 h 2994"/>
              <a:gd name="T8" fmla="*/ 147561909 w 317"/>
              <a:gd name="T9" fmla="*/ 927039077 h 2994"/>
              <a:gd name="T10" fmla="*/ 196387742 w 317"/>
              <a:gd name="T11" fmla="*/ 1570800046 h 2994"/>
              <a:gd name="T12" fmla="*/ 343949651 w 317"/>
              <a:gd name="T13" fmla="*/ 1699665635 h 29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17"/>
              <a:gd name="T22" fmla="*/ 0 h 2994"/>
              <a:gd name="T23" fmla="*/ 317 w 317"/>
              <a:gd name="T24" fmla="*/ 2994 h 29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17" h="2994">
                <a:moveTo>
                  <a:pt x="317" y="0"/>
                </a:moveTo>
                <a:cubicBezTo>
                  <a:pt x="264" y="30"/>
                  <a:pt x="211" y="60"/>
                  <a:pt x="181" y="272"/>
                </a:cubicBezTo>
                <a:cubicBezTo>
                  <a:pt x="151" y="484"/>
                  <a:pt x="166" y="1073"/>
                  <a:pt x="136" y="1270"/>
                </a:cubicBezTo>
                <a:cubicBezTo>
                  <a:pt x="106" y="1467"/>
                  <a:pt x="0" y="1392"/>
                  <a:pt x="0" y="1452"/>
                </a:cubicBezTo>
                <a:cubicBezTo>
                  <a:pt x="0" y="1512"/>
                  <a:pt x="106" y="1414"/>
                  <a:pt x="136" y="1633"/>
                </a:cubicBezTo>
                <a:cubicBezTo>
                  <a:pt x="166" y="1852"/>
                  <a:pt x="151" y="2540"/>
                  <a:pt x="181" y="2767"/>
                </a:cubicBezTo>
                <a:cubicBezTo>
                  <a:pt x="211" y="2994"/>
                  <a:pt x="294" y="2956"/>
                  <a:pt x="317" y="2994"/>
                </a:cubicBezTo>
              </a:path>
            </a:pathLst>
          </a:cu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29417" name="Text Box 9"/>
          <p:cNvSpPr txBox="1">
            <a:spLocks noChangeArrowheads="1"/>
          </p:cNvSpPr>
          <p:nvPr/>
        </p:nvSpPr>
        <p:spPr bwMode="auto">
          <a:xfrm>
            <a:off x="2444750" y="2593975"/>
            <a:ext cx="6524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 smtClean="0">
                <a:solidFill>
                  <a:srgbClr val="00FF00"/>
                </a:solidFill>
                <a:latin typeface="Arial Black" pitchFamily="34" charset="0"/>
              </a:rPr>
              <a:t>L</a:t>
            </a:r>
            <a:r>
              <a:rPr lang="en-US" altLang="zh-CN" sz="2800" baseline="-25000" smtClean="0">
                <a:solidFill>
                  <a:srgbClr val="00FF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529418" name="Line 10"/>
          <p:cNvSpPr>
            <a:spLocks noChangeShapeType="1"/>
          </p:cNvSpPr>
          <p:nvPr/>
        </p:nvSpPr>
        <p:spPr bwMode="auto">
          <a:xfrm flipV="1">
            <a:off x="3635375" y="2060575"/>
            <a:ext cx="1957388" cy="1131888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29419" name="Text Box 11"/>
          <p:cNvSpPr txBox="1">
            <a:spLocks noChangeArrowheads="1"/>
          </p:cNvSpPr>
          <p:nvPr/>
        </p:nvSpPr>
        <p:spPr bwMode="auto">
          <a:xfrm>
            <a:off x="3871913" y="1568450"/>
            <a:ext cx="6524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 smtClean="0">
                <a:solidFill>
                  <a:srgbClr val="009999"/>
                </a:solidFill>
                <a:latin typeface="Arial Black" pitchFamily="34" charset="0"/>
              </a:rPr>
              <a:t>L</a:t>
            </a:r>
            <a:r>
              <a:rPr lang="en-US" altLang="zh-CN" sz="2800" baseline="-25000" smtClean="0">
                <a:solidFill>
                  <a:srgbClr val="009999"/>
                </a:solidFill>
                <a:latin typeface="Arial Black" pitchFamily="34" charset="0"/>
              </a:rPr>
              <a:t>1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 rot="-5625998">
            <a:off x="2693194" y="3645694"/>
            <a:ext cx="360362" cy="241300"/>
            <a:chOff x="0" y="0"/>
            <a:chExt cx="1124" cy="753"/>
          </a:xfrm>
        </p:grpSpPr>
        <p:sp>
          <p:nvSpPr>
            <p:cNvPr id="40981" name="Line 13"/>
            <p:cNvSpPr>
              <a:spLocks noChangeShapeType="1"/>
            </p:cNvSpPr>
            <p:nvPr/>
          </p:nvSpPr>
          <p:spPr bwMode="auto">
            <a:xfrm>
              <a:off x="0" y="0"/>
              <a:ext cx="329" cy="753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i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0982" name="Line 14"/>
            <p:cNvSpPr>
              <a:spLocks noChangeShapeType="1"/>
            </p:cNvSpPr>
            <p:nvPr/>
          </p:nvSpPr>
          <p:spPr bwMode="auto">
            <a:xfrm flipV="1">
              <a:off x="338" y="366"/>
              <a:ext cx="786" cy="387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i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 rot="-360000">
            <a:off x="5349875" y="2184400"/>
            <a:ext cx="260350" cy="179388"/>
            <a:chOff x="0" y="0"/>
            <a:chExt cx="1124" cy="753"/>
          </a:xfrm>
        </p:grpSpPr>
        <p:sp>
          <p:nvSpPr>
            <p:cNvPr id="40979" name="Line 16"/>
            <p:cNvSpPr>
              <a:spLocks noChangeShapeType="1"/>
            </p:cNvSpPr>
            <p:nvPr/>
          </p:nvSpPr>
          <p:spPr bwMode="auto">
            <a:xfrm>
              <a:off x="0" y="0"/>
              <a:ext cx="329" cy="753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i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0980" name="Line 17"/>
            <p:cNvSpPr>
              <a:spLocks noChangeShapeType="1"/>
            </p:cNvSpPr>
            <p:nvPr/>
          </p:nvSpPr>
          <p:spPr bwMode="auto">
            <a:xfrm flipV="1">
              <a:off x="338" y="366"/>
              <a:ext cx="786" cy="387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i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529426" name="Line 18"/>
          <p:cNvSpPr>
            <a:spLocks noChangeShapeType="1"/>
          </p:cNvSpPr>
          <p:nvPr/>
        </p:nvSpPr>
        <p:spPr bwMode="auto">
          <a:xfrm flipV="1">
            <a:off x="2641600" y="3284538"/>
            <a:ext cx="842963" cy="461962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29427" name="Line 19"/>
          <p:cNvSpPr>
            <a:spLocks noChangeShapeType="1"/>
          </p:cNvSpPr>
          <p:nvPr/>
        </p:nvSpPr>
        <p:spPr bwMode="auto">
          <a:xfrm>
            <a:off x="5284788" y="1736725"/>
            <a:ext cx="493712" cy="857250"/>
          </a:xfrm>
          <a:prstGeom prst="line">
            <a:avLst/>
          </a:prstGeom>
          <a:noFill/>
          <a:ln w="57150">
            <a:solidFill>
              <a:schemeClr val="hlink"/>
            </a:solidFill>
            <a:prstDash val="sysDot"/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29428" name="Line 20"/>
          <p:cNvSpPr>
            <a:spLocks noChangeShapeType="1"/>
          </p:cNvSpPr>
          <p:nvPr/>
        </p:nvSpPr>
        <p:spPr bwMode="auto">
          <a:xfrm>
            <a:off x="4789488" y="842963"/>
            <a:ext cx="495300" cy="896937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29429" name="Line 21"/>
          <p:cNvSpPr>
            <a:spLocks noChangeShapeType="1"/>
          </p:cNvSpPr>
          <p:nvPr/>
        </p:nvSpPr>
        <p:spPr bwMode="auto">
          <a:xfrm>
            <a:off x="2411413" y="3284538"/>
            <a:ext cx="493712" cy="857250"/>
          </a:xfrm>
          <a:prstGeom prst="line">
            <a:avLst/>
          </a:prstGeom>
          <a:noFill/>
          <a:ln w="5715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40978" name="Picture 22" descr="習作ch2-鉗子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10270">
            <a:off x="4716463" y="3429000"/>
            <a:ext cx="4883150" cy="324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标题 19"/>
          <p:cNvSpPr txBox="1">
            <a:spLocks/>
          </p:cNvSpPr>
          <p:nvPr/>
        </p:nvSpPr>
        <p:spPr bwMode="auto">
          <a:xfrm>
            <a:off x="0" y="0"/>
            <a:ext cx="7886700" cy="707886"/>
          </a:xfrm>
          <a:prstGeom prst="rect">
            <a:avLst/>
          </a:prstGeom>
          <a:gradFill rotWithShape="1">
            <a:gsLst>
              <a:gs pos="0">
                <a:srgbClr val="FFFFCC">
                  <a:satMod val="103000"/>
                  <a:lumMod val="102000"/>
                  <a:tint val="94000"/>
                </a:srgbClr>
              </a:gs>
              <a:gs pos="50000">
                <a:srgbClr val="FFFFCC">
                  <a:satMod val="110000"/>
                  <a:lumMod val="100000"/>
                  <a:shade val="100000"/>
                </a:srgbClr>
              </a:gs>
              <a:gs pos="100000">
                <a:srgbClr val="FFFFCC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1" smtClean="0">
                <a:ln w="12700">
                  <a:solidFill>
                    <a:srgbClr val="FF0000"/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  <a:uLnTx/>
                <a:uFillTx/>
                <a:latin typeface="Arial"/>
                <a:ea typeface="宋体"/>
                <a:cs typeface="+mn-cs"/>
                <a:sym typeface="+mn-ea"/>
              </a:rPr>
              <a:t>一、认识杠杆</a:t>
            </a:r>
            <a:r>
              <a:rPr kumimoji="0" lang="zh-CN" altLang="en-US" sz="4000" b="1" i="0" u="none" strike="noStrike" kern="0" cap="none" spc="0" normalizeH="0" baseline="0" noProof="1" smtClean="0">
                <a:ln w="12700">
                  <a:solidFill>
                    <a:srgbClr val="FF0000"/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  <a:uLnTx/>
                <a:uFillTx/>
                <a:latin typeface="Arial"/>
                <a:ea typeface="宋体"/>
                <a:cs typeface="+mn-cs"/>
                <a:sym typeface="+mn-ea"/>
              </a:rPr>
              <a:t> </a:t>
            </a:r>
            <a:r>
              <a:rPr kumimoji="0" lang="en-US" altLang="zh-CN" sz="2800" b="1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/>
                <a:ea typeface="宋体"/>
                <a:cs typeface="+mn-cs"/>
                <a:sym typeface="+mn-ea"/>
              </a:rPr>
              <a:t>—</a:t>
            </a:r>
            <a:r>
              <a:rPr kumimoji="0" lang="zh-CN" altLang="en-US" sz="2800" b="1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/>
                <a:ea typeface="宋体"/>
                <a:cs typeface="+mn-cs"/>
                <a:sym typeface="+mn-ea"/>
              </a:rPr>
              <a:t>力臂的</a:t>
            </a:r>
            <a:r>
              <a:rPr kumimoji="0" lang="zh-CN" altLang="en-US" sz="2800" b="1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/>
                <a:ea typeface="黑体" panose="02010600030101010101" pitchFamily="2" charset="-122"/>
                <a:cs typeface="+mn-cs"/>
                <a:sym typeface="+mn-ea"/>
              </a:rPr>
              <a:t>作法（例</a:t>
            </a:r>
            <a:r>
              <a:rPr lang="en-US" altLang="zh-CN" sz="2800" b="1" kern="0" noProof="1"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/>
                <a:ea typeface="黑体" panose="02010600030101010101" pitchFamily="2" charset="-122"/>
                <a:sym typeface="+mn-ea"/>
              </a:rPr>
              <a:t>7</a:t>
            </a:r>
            <a:r>
              <a:rPr kumimoji="0" lang="zh-CN" altLang="en-US" sz="2800" b="1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Arial"/>
                <a:ea typeface="黑体" panose="02010600030101010101" pitchFamily="2" charset="-122"/>
                <a:cs typeface="+mn-cs"/>
                <a:sym typeface="+mn-ea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529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2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529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52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529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529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52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529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7" dur="500"/>
                                        <p:tgtEl>
                                          <p:spTgt spid="529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4" dur="500"/>
                                        <p:tgtEl>
                                          <p:spTgt spid="529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529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529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9411" grpId="0" animBg="1"/>
      <p:bldP spid="529412" grpId="0" autoUpdateAnimBg="0"/>
      <p:bldP spid="529413" grpId="0" autoUpdateAnimBg="0"/>
      <p:bldP spid="529414" grpId="0" autoUpdateAnimBg="0"/>
      <p:bldP spid="529415" grpId="0" animBg="1"/>
      <p:bldP spid="529416" grpId="0" animBg="1"/>
      <p:bldP spid="529417" grpId="0" autoUpdateAnimBg="0"/>
      <p:bldP spid="529418" grpId="0" animBg="1"/>
      <p:bldP spid="529419" grpId="0" autoUpdateAnimBg="0"/>
      <p:bldP spid="529426" grpId="0" animBg="1"/>
      <p:bldP spid="529427" grpId="0" animBg="1"/>
      <p:bldP spid="529428" grpId="0" animBg="1"/>
      <p:bldP spid="52942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684213" y="188913"/>
            <a:ext cx="763220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6000" b="1" dirty="0" smtClean="0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小结：画力臂的方法：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95288" y="1270000"/>
            <a:ext cx="8239125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4000" smtClean="0">
                <a:solidFill>
                  <a:srgbClr val="000000"/>
                </a:solidFill>
                <a:latin typeface="方正舒体" pitchFamily="2" charset="-122"/>
                <a:ea typeface="方正舒体" pitchFamily="2" charset="-122"/>
              </a:rPr>
              <a:t>一</a:t>
            </a:r>
            <a:r>
              <a:rPr lang="zh-CN" altLang="en-US" sz="4000" b="1" smtClean="0">
                <a:solidFill>
                  <a:srgbClr val="000000"/>
                </a:solidFill>
                <a:latin typeface="方正舒体" pitchFamily="2" charset="-122"/>
                <a:ea typeface="方正舒体" pitchFamily="2" charset="-122"/>
              </a:rPr>
              <a:t>找（</a:t>
            </a:r>
            <a:r>
              <a:rPr lang="zh-CN" altLang="en-US" sz="4000" b="1" smtClean="0">
                <a:solidFill>
                  <a:srgbClr val="FF00FF"/>
                </a:solidFill>
                <a:latin typeface="Times New Roman" pitchFamily="18" charset="0"/>
                <a:ea typeface="方正舒体" pitchFamily="2" charset="-122"/>
              </a:rPr>
              <a:t>找准支点</a:t>
            </a:r>
            <a:r>
              <a:rPr lang="zh-CN" altLang="en-US" sz="4000" b="1" smtClean="0">
                <a:solidFill>
                  <a:srgbClr val="000000"/>
                </a:solidFill>
                <a:latin typeface="方正舒体" pitchFamily="2" charset="-122"/>
                <a:ea typeface="方正舒体" pitchFamily="2" charset="-122"/>
              </a:rPr>
              <a:t>）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95288" y="2060575"/>
            <a:ext cx="8351837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 b="1" smtClean="0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二画（</a:t>
            </a:r>
            <a:r>
              <a:rPr lang="zh-CN" altLang="en-US" sz="4000" b="1" smtClean="0">
                <a:solidFill>
                  <a:srgbClr val="FF00FF"/>
                </a:solidFill>
                <a:latin typeface="Times New Roman" pitchFamily="18" charset="0"/>
                <a:ea typeface="方正舒体" pitchFamily="2" charset="-122"/>
              </a:rPr>
              <a:t>画出力的作用线 </a:t>
            </a:r>
            <a:r>
              <a:rPr lang="zh-CN" altLang="en-US" sz="3600" b="1" smtClean="0">
                <a:solidFill>
                  <a:srgbClr val="000000"/>
                </a:solidFill>
                <a:latin typeface="Times New Roman" pitchFamily="18" charset="0"/>
              </a:rPr>
              <a:t>）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</a:rPr>
              <a:t>               (注意： 画的时候要用虚线将力的作用线延长。）</a:t>
            </a:r>
            <a:endParaRPr lang="zh-CN" altLang="en-US" sz="4400" b="1" smtClean="0">
              <a:solidFill>
                <a:srgbClr val="000000"/>
              </a:solidFill>
              <a:latin typeface="Times New Roman" pitchFamily="18" charset="0"/>
              <a:ea typeface="方正舒体" pitchFamily="2" charset="-122"/>
            </a:endParaRP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468313" y="3502025"/>
            <a:ext cx="835215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三引（</a:t>
            </a:r>
            <a:r>
              <a:rPr lang="zh-CN" altLang="en-US" sz="4000" b="1" dirty="0" smtClean="0">
                <a:solidFill>
                  <a:srgbClr val="FF00FF"/>
                </a:solidFill>
                <a:latin typeface="Times New Roman" pitchFamily="18" charset="0"/>
                <a:ea typeface="方正舒体" pitchFamily="2" charset="-122"/>
              </a:rPr>
              <a:t>从支点到力的作用线引垂线</a:t>
            </a:r>
            <a:r>
              <a:rPr lang="zh-CN" altLang="en-US" sz="4000" b="1" dirty="0" smtClean="0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）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539750" y="4365625"/>
            <a:ext cx="8316913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rgbClr val="000000"/>
                </a:solidFill>
                <a:latin typeface="方正舒体" pitchFamily="2" charset="-122"/>
                <a:ea typeface="方正舒体" pitchFamily="2" charset="-122"/>
              </a:rPr>
              <a:t>四标（</a:t>
            </a:r>
            <a:r>
              <a:rPr lang="zh-CN" altLang="en-US" sz="3600" b="1" dirty="0" smtClean="0">
                <a:solidFill>
                  <a:srgbClr val="FF00FF"/>
                </a:solidFill>
                <a:latin typeface="方正舒体" pitchFamily="2" charset="-122"/>
                <a:ea typeface="方正舒体" pitchFamily="2" charset="-122"/>
              </a:rPr>
              <a:t>标垂足</a:t>
            </a:r>
            <a:r>
              <a:rPr lang="en-US" altLang="zh-CN" sz="3600" b="1" dirty="0" smtClean="0">
                <a:solidFill>
                  <a:srgbClr val="FF00FF"/>
                </a:solidFill>
                <a:latin typeface="方正舒体" pitchFamily="2" charset="-122"/>
                <a:ea typeface="方正舒体" pitchFamily="2" charset="-122"/>
              </a:rPr>
              <a:t>---</a:t>
            </a:r>
            <a:r>
              <a:rPr lang="zh-CN" altLang="en-US" sz="3600" b="1" dirty="0" smtClean="0">
                <a:solidFill>
                  <a:srgbClr val="FF00FF"/>
                </a:solidFill>
                <a:latin typeface="方正舒体" pitchFamily="2" charset="-122"/>
                <a:ea typeface="方正舒体" pitchFamily="2" charset="-122"/>
              </a:rPr>
              <a:t>直角符号、</a:t>
            </a:r>
          </a:p>
          <a:p>
            <a:pPr eaLnBrk="1" hangingPunct="1"/>
            <a:r>
              <a:rPr lang="zh-CN" altLang="en-US" sz="4000" b="1" dirty="0" smtClean="0">
                <a:solidFill>
                  <a:srgbClr val="FF00FF"/>
                </a:solidFill>
                <a:latin typeface="方正舒体" pitchFamily="2" charset="-122"/>
                <a:ea typeface="方正舒体" pitchFamily="2" charset="-122"/>
              </a:rPr>
              <a:t>     标力臂</a:t>
            </a:r>
            <a:r>
              <a:rPr lang="en-US" altLang="zh-CN" sz="4000" b="1" dirty="0" smtClean="0">
                <a:solidFill>
                  <a:srgbClr val="FF00FF"/>
                </a:solidFill>
                <a:latin typeface="方正舒体" pitchFamily="2" charset="-122"/>
                <a:ea typeface="方正舒体" pitchFamily="2" charset="-122"/>
              </a:rPr>
              <a:t>---</a:t>
            </a:r>
            <a:r>
              <a:rPr lang="zh-CN" altLang="en-US" sz="4000" b="1" dirty="0" smtClean="0">
                <a:solidFill>
                  <a:srgbClr val="FF00FF"/>
                </a:solidFill>
                <a:latin typeface="方正舒体" pitchFamily="2" charset="-122"/>
                <a:ea typeface="方正舒体" pitchFamily="2" charset="-122"/>
              </a:rPr>
              <a:t>支点到垂足的距离 </a:t>
            </a:r>
            <a:r>
              <a:rPr lang="zh-CN" altLang="en-US" sz="4000" b="1" dirty="0" smtClean="0">
                <a:solidFill>
                  <a:srgbClr val="000000"/>
                </a:solidFill>
                <a:latin typeface="方正舒体" pitchFamily="2" charset="-122"/>
                <a:ea typeface="方正舒体" pitchFamily="2" charset="-122"/>
              </a:rPr>
              <a:t>）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323850" y="5949950"/>
            <a:ext cx="8302625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800" b="1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最后用</a:t>
            </a:r>
            <a:r>
              <a:rPr lang="zh-CN" altLang="en-US" sz="2800" b="1" smtClean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大括号</a:t>
            </a:r>
            <a:r>
              <a:rPr lang="zh-CN" altLang="en-US" sz="2800" b="1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勾出力臂，并在旁边写上字母</a:t>
            </a:r>
            <a:r>
              <a:rPr lang="en-US" altLang="zh-CN" sz="2800" b="1" dirty="0" smtClean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L</a:t>
            </a:r>
            <a:r>
              <a:rPr lang="en-US" altLang="zh-CN" sz="2800" b="1" baseline="-25000" dirty="0" smtClean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 smtClean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或</a:t>
            </a:r>
            <a:r>
              <a:rPr lang="en-US" altLang="zh-CN" sz="2800" b="1" dirty="0" smtClean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L</a:t>
            </a:r>
            <a:r>
              <a:rPr lang="zh-CN" altLang="en-US" sz="2800" b="1" baseline="-25000" dirty="0" smtClean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２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itchFamily="18" charset="0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3"/>
          <p:cNvGrpSpPr>
            <a:grpSpLocks/>
          </p:cNvGrpSpPr>
          <p:nvPr/>
        </p:nvGrpSpPr>
        <p:grpSpPr bwMode="auto">
          <a:xfrm>
            <a:off x="1295400" y="1220788"/>
            <a:ext cx="6154738" cy="1296987"/>
            <a:chOff x="0" y="0"/>
            <a:chExt cx="3877" cy="817"/>
          </a:xfrm>
        </p:grpSpPr>
        <p:sp>
          <p:nvSpPr>
            <p:cNvPr id="28686" name="Rectangle 59"/>
            <p:cNvSpPr>
              <a:spLocks noChangeArrowheads="1"/>
            </p:cNvSpPr>
            <p:nvPr/>
          </p:nvSpPr>
          <p:spPr bwMode="auto">
            <a:xfrm>
              <a:off x="0" y="688"/>
              <a:ext cx="1633" cy="129"/>
            </a:xfrm>
            <a:prstGeom prst="rect">
              <a:avLst/>
            </a:prstGeom>
            <a:gradFill rotWithShape="1">
              <a:gsLst>
                <a:gs pos="0">
                  <a:srgbClr val="000000"/>
                </a:gs>
                <a:gs pos="50000">
                  <a:srgbClr val="FFFFFF"/>
                </a:gs>
                <a:gs pos="100000">
                  <a:srgbClr val="0000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z="32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8687" name="Rectangle 60"/>
            <p:cNvSpPr>
              <a:spLocks noChangeArrowheads="1"/>
            </p:cNvSpPr>
            <p:nvPr/>
          </p:nvSpPr>
          <p:spPr bwMode="auto">
            <a:xfrm rot="17100000">
              <a:off x="1378" y="479"/>
              <a:ext cx="516" cy="124"/>
            </a:xfrm>
            <a:prstGeom prst="rect">
              <a:avLst/>
            </a:prstGeom>
            <a:gradFill rotWithShape="1">
              <a:gsLst>
                <a:gs pos="0">
                  <a:srgbClr val="000000"/>
                </a:gs>
                <a:gs pos="50000">
                  <a:srgbClr val="FFFFFF"/>
                </a:gs>
                <a:gs pos="100000">
                  <a:srgbClr val="0000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z="32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8688" name="Rectangle 61"/>
            <p:cNvSpPr>
              <a:spLocks noChangeArrowheads="1"/>
            </p:cNvSpPr>
            <p:nvPr/>
          </p:nvSpPr>
          <p:spPr bwMode="auto">
            <a:xfrm rot="20700000">
              <a:off x="1611" y="0"/>
              <a:ext cx="2266" cy="129"/>
            </a:xfrm>
            <a:prstGeom prst="rect">
              <a:avLst/>
            </a:prstGeom>
            <a:gradFill rotWithShape="1">
              <a:gsLst>
                <a:gs pos="0">
                  <a:srgbClr val="000000"/>
                </a:gs>
                <a:gs pos="50000">
                  <a:srgbClr val="FFFFFF"/>
                </a:gs>
                <a:gs pos="100000">
                  <a:srgbClr val="0000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z="32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28689" name="AutoShape 62"/>
          <p:cNvSpPr>
            <a:spLocks noChangeArrowheads="1"/>
          </p:cNvSpPr>
          <p:nvPr/>
        </p:nvSpPr>
        <p:spPr bwMode="auto">
          <a:xfrm>
            <a:off x="2987675" y="2493963"/>
            <a:ext cx="503238" cy="28733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z="32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8690" name="Line 63"/>
          <p:cNvSpPr>
            <a:spLocks noChangeShapeType="1"/>
          </p:cNvSpPr>
          <p:nvPr/>
        </p:nvSpPr>
        <p:spPr bwMode="auto">
          <a:xfrm flipH="1">
            <a:off x="1042988" y="2349500"/>
            <a:ext cx="504825" cy="15843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 eaLnBrk="1" hangingPunct="1"/>
            <a:endParaRPr lang="zh-CN" altLang="en-US" smtClean="0">
              <a:solidFill>
                <a:srgbClr val="000000"/>
              </a:solidFill>
              <a:latin typeface="Times New Roman" pitchFamily="18" charset="0"/>
              <a:ea typeface="宋体"/>
            </a:endParaRPr>
          </a:p>
        </p:txBody>
      </p:sp>
      <p:sp>
        <p:nvSpPr>
          <p:cNvPr id="28691" name="Line 64"/>
          <p:cNvSpPr>
            <a:spLocks noChangeShapeType="1"/>
          </p:cNvSpPr>
          <p:nvPr/>
        </p:nvSpPr>
        <p:spPr bwMode="auto">
          <a:xfrm>
            <a:off x="7162800" y="838200"/>
            <a:ext cx="217488" cy="1077913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 eaLnBrk="1" hangingPunct="1"/>
            <a:endParaRPr lang="zh-CN" altLang="en-US" smtClean="0">
              <a:solidFill>
                <a:srgbClr val="000000"/>
              </a:solidFill>
              <a:latin typeface="Times New Roman" pitchFamily="18" charset="0"/>
              <a:ea typeface="宋体"/>
            </a:endParaRPr>
          </a:p>
        </p:txBody>
      </p:sp>
      <p:sp>
        <p:nvSpPr>
          <p:cNvPr id="28692" name="Line 65"/>
          <p:cNvSpPr>
            <a:spLocks noChangeShapeType="1"/>
          </p:cNvSpPr>
          <p:nvPr/>
        </p:nvSpPr>
        <p:spPr bwMode="auto">
          <a:xfrm flipV="1">
            <a:off x="1042988" y="477838"/>
            <a:ext cx="1081087" cy="3455987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algn="ctr" eaLnBrk="1" hangingPunct="1"/>
            <a:endParaRPr lang="zh-CN" altLang="en-US" smtClean="0">
              <a:solidFill>
                <a:srgbClr val="000000"/>
              </a:solidFill>
              <a:latin typeface="Times New Roman" pitchFamily="18" charset="0"/>
              <a:ea typeface="宋体"/>
            </a:endParaRPr>
          </a:p>
        </p:txBody>
      </p:sp>
      <p:grpSp>
        <p:nvGrpSpPr>
          <p:cNvPr id="8" name="Group 21"/>
          <p:cNvGrpSpPr>
            <a:grpSpLocks/>
          </p:cNvGrpSpPr>
          <p:nvPr/>
        </p:nvGrpSpPr>
        <p:grpSpPr bwMode="auto">
          <a:xfrm>
            <a:off x="1403350" y="1557338"/>
            <a:ext cx="2160588" cy="1081087"/>
            <a:chOff x="0" y="0"/>
            <a:chExt cx="1406" cy="681"/>
          </a:xfrm>
        </p:grpSpPr>
        <p:sp>
          <p:nvSpPr>
            <p:cNvPr id="28694" name="Line 67"/>
            <p:cNvSpPr>
              <a:spLocks noChangeShapeType="1"/>
            </p:cNvSpPr>
            <p:nvPr/>
          </p:nvSpPr>
          <p:spPr bwMode="auto">
            <a:xfrm>
              <a:off x="0" y="182"/>
              <a:ext cx="1406" cy="49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pPr algn="ctr" eaLnBrk="1" hangingPunct="1"/>
              <a:endParaRPr lang="zh-CN" altLang="en-US" smtClean="0">
                <a:solidFill>
                  <a:srgbClr val="000000"/>
                </a:solidFill>
                <a:latin typeface="Times New Roman" pitchFamily="18" charset="0"/>
                <a:ea typeface="宋体"/>
              </a:endParaRPr>
            </a:p>
          </p:txBody>
        </p:sp>
        <p:sp>
          <p:nvSpPr>
            <p:cNvPr id="28695" name="Line 68"/>
            <p:cNvSpPr>
              <a:spLocks noChangeShapeType="1"/>
            </p:cNvSpPr>
            <p:nvPr/>
          </p:nvSpPr>
          <p:spPr bwMode="auto">
            <a:xfrm>
              <a:off x="272" y="0"/>
              <a:ext cx="182" cy="4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pPr algn="ctr" eaLnBrk="1" hangingPunct="1"/>
              <a:endParaRPr lang="zh-CN" altLang="en-US" smtClean="0">
                <a:solidFill>
                  <a:srgbClr val="000000"/>
                </a:solidFill>
                <a:latin typeface="Times New Roman" pitchFamily="18" charset="0"/>
                <a:ea typeface="宋体"/>
              </a:endParaRPr>
            </a:p>
          </p:txBody>
        </p:sp>
        <p:sp>
          <p:nvSpPr>
            <p:cNvPr id="28696" name="Line 69"/>
            <p:cNvSpPr>
              <a:spLocks noChangeShapeType="1"/>
            </p:cNvSpPr>
            <p:nvPr/>
          </p:nvSpPr>
          <p:spPr bwMode="auto">
            <a:xfrm flipH="1">
              <a:off x="363" y="45"/>
              <a:ext cx="91" cy="27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pPr algn="ctr" eaLnBrk="1" hangingPunct="1"/>
              <a:endParaRPr lang="zh-CN" altLang="en-US" smtClean="0">
                <a:solidFill>
                  <a:srgbClr val="000000"/>
                </a:solidFill>
                <a:latin typeface="Times New Roman" pitchFamily="18" charset="0"/>
                <a:ea typeface="宋体"/>
              </a:endParaRPr>
            </a:p>
          </p:txBody>
        </p:sp>
      </p:grpSp>
      <p:sp>
        <p:nvSpPr>
          <p:cNvPr id="28697" name="Line 70"/>
          <p:cNvSpPr>
            <a:spLocks noChangeShapeType="1"/>
          </p:cNvSpPr>
          <p:nvPr/>
        </p:nvSpPr>
        <p:spPr bwMode="auto">
          <a:xfrm>
            <a:off x="7092950" y="404813"/>
            <a:ext cx="574675" cy="295275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algn="ctr" eaLnBrk="1" hangingPunct="1"/>
            <a:endParaRPr lang="zh-CN" altLang="en-US" smtClean="0">
              <a:solidFill>
                <a:srgbClr val="000000"/>
              </a:solidFill>
              <a:latin typeface="Times New Roman" pitchFamily="18" charset="0"/>
              <a:ea typeface="宋体"/>
            </a:endParaRPr>
          </a:p>
        </p:txBody>
      </p:sp>
      <p:grpSp>
        <p:nvGrpSpPr>
          <p:cNvPr id="9" name="Group 26"/>
          <p:cNvGrpSpPr>
            <a:grpSpLocks/>
          </p:cNvGrpSpPr>
          <p:nvPr/>
        </p:nvGrpSpPr>
        <p:grpSpPr bwMode="auto">
          <a:xfrm>
            <a:off x="3060700" y="1412875"/>
            <a:ext cx="4248150" cy="1154113"/>
            <a:chOff x="0" y="0"/>
            <a:chExt cx="2676" cy="727"/>
          </a:xfrm>
        </p:grpSpPr>
        <p:sp>
          <p:nvSpPr>
            <p:cNvPr id="28699" name="Line 72"/>
            <p:cNvSpPr>
              <a:spLocks noChangeShapeType="1"/>
            </p:cNvSpPr>
            <p:nvPr/>
          </p:nvSpPr>
          <p:spPr bwMode="auto">
            <a:xfrm flipV="1">
              <a:off x="0" y="182"/>
              <a:ext cx="2676" cy="54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pPr algn="ctr" eaLnBrk="1" hangingPunct="1"/>
              <a:endParaRPr lang="zh-CN" altLang="en-US" smtClean="0">
                <a:solidFill>
                  <a:srgbClr val="000000"/>
                </a:solidFill>
                <a:latin typeface="Times New Roman" pitchFamily="18" charset="0"/>
                <a:ea typeface="宋体"/>
              </a:endParaRPr>
            </a:p>
          </p:txBody>
        </p:sp>
        <p:sp>
          <p:nvSpPr>
            <p:cNvPr id="28700" name="Line 73"/>
            <p:cNvSpPr>
              <a:spLocks noChangeShapeType="1"/>
            </p:cNvSpPr>
            <p:nvPr/>
          </p:nvSpPr>
          <p:spPr bwMode="auto">
            <a:xfrm flipV="1">
              <a:off x="2494" y="0"/>
              <a:ext cx="136" cy="4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pPr algn="ctr" eaLnBrk="1" hangingPunct="1"/>
              <a:endParaRPr lang="zh-CN" altLang="en-US" smtClean="0">
                <a:solidFill>
                  <a:srgbClr val="000000"/>
                </a:solidFill>
                <a:latin typeface="Times New Roman" pitchFamily="18" charset="0"/>
                <a:ea typeface="宋体"/>
              </a:endParaRPr>
            </a:p>
          </p:txBody>
        </p:sp>
        <p:sp>
          <p:nvSpPr>
            <p:cNvPr id="28701" name="Line 74"/>
            <p:cNvSpPr>
              <a:spLocks noChangeShapeType="1"/>
            </p:cNvSpPr>
            <p:nvPr/>
          </p:nvSpPr>
          <p:spPr bwMode="auto">
            <a:xfrm>
              <a:off x="2494" y="46"/>
              <a:ext cx="46" cy="18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pPr algn="ctr" eaLnBrk="1" hangingPunct="1"/>
              <a:endParaRPr lang="zh-CN" altLang="en-US" smtClean="0">
                <a:solidFill>
                  <a:srgbClr val="000000"/>
                </a:solidFill>
                <a:latin typeface="Times New Roman" pitchFamily="18" charset="0"/>
                <a:ea typeface="宋体"/>
              </a:endParaRPr>
            </a:p>
          </p:txBody>
        </p:sp>
      </p:grpSp>
      <p:sp>
        <p:nvSpPr>
          <p:cNvPr id="28702" name="AutoShape 75"/>
          <p:cNvSpPr>
            <a:spLocks/>
          </p:cNvSpPr>
          <p:nvPr/>
        </p:nvSpPr>
        <p:spPr bwMode="auto">
          <a:xfrm rot="6600000">
            <a:off x="2413794" y="1267619"/>
            <a:ext cx="212725" cy="1655763"/>
          </a:xfrm>
          <a:prstGeom prst="leftBrace">
            <a:avLst>
              <a:gd name="adj1" fmla="val 64863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z="32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8703" name="AutoShape 76"/>
          <p:cNvSpPr>
            <a:spLocks/>
          </p:cNvSpPr>
          <p:nvPr/>
        </p:nvSpPr>
        <p:spPr bwMode="auto">
          <a:xfrm rot="4800000">
            <a:off x="5068888" y="-92075"/>
            <a:ext cx="360362" cy="4090988"/>
          </a:xfrm>
          <a:prstGeom prst="leftBrace">
            <a:avLst>
              <a:gd name="adj1" fmla="val 94604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z="32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8704" name="Text Box 77"/>
          <p:cNvSpPr txBox="1">
            <a:spLocks noChangeArrowheads="1"/>
          </p:cNvSpPr>
          <p:nvPr/>
        </p:nvSpPr>
        <p:spPr bwMode="auto">
          <a:xfrm>
            <a:off x="7380288" y="333375"/>
            <a:ext cx="93503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800" b="1" i="1" smtClean="0">
                <a:solidFill>
                  <a:srgbClr val="000000"/>
                </a:solidFill>
                <a:latin typeface="Arial" pitchFamily="34" charset="0"/>
              </a:rPr>
              <a:t>A</a:t>
            </a:r>
          </a:p>
        </p:txBody>
      </p:sp>
      <p:sp>
        <p:nvSpPr>
          <p:cNvPr id="28705" name="Text Box 78"/>
          <p:cNvSpPr txBox="1">
            <a:spLocks noChangeArrowheads="1"/>
          </p:cNvSpPr>
          <p:nvPr/>
        </p:nvSpPr>
        <p:spPr bwMode="auto">
          <a:xfrm>
            <a:off x="2844800" y="2676525"/>
            <a:ext cx="93503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800" b="1" i="1" smtClean="0">
                <a:solidFill>
                  <a:srgbClr val="000000"/>
                </a:solidFill>
                <a:latin typeface="Arial" pitchFamily="34" charset="0"/>
              </a:rPr>
              <a:t>O</a:t>
            </a:r>
          </a:p>
        </p:txBody>
      </p:sp>
      <p:sp>
        <p:nvSpPr>
          <p:cNvPr id="28706" name="Text Box 79"/>
          <p:cNvSpPr txBox="1">
            <a:spLocks noChangeArrowheads="1"/>
          </p:cNvSpPr>
          <p:nvPr/>
        </p:nvSpPr>
        <p:spPr bwMode="auto">
          <a:xfrm>
            <a:off x="827088" y="1268413"/>
            <a:ext cx="93503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800" b="1" i="1" smtClean="0">
                <a:solidFill>
                  <a:srgbClr val="000000"/>
                </a:solidFill>
                <a:latin typeface="Arial" pitchFamily="34" charset="0"/>
              </a:rPr>
              <a:t>B</a:t>
            </a:r>
          </a:p>
        </p:txBody>
      </p:sp>
      <p:sp>
        <p:nvSpPr>
          <p:cNvPr id="28707" name="Text Box 80"/>
          <p:cNvSpPr txBox="1">
            <a:spLocks noChangeArrowheads="1"/>
          </p:cNvSpPr>
          <p:nvPr/>
        </p:nvSpPr>
        <p:spPr bwMode="auto">
          <a:xfrm>
            <a:off x="7596188" y="1701800"/>
            <a:ext cx="12239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800" i="1" smtClean="0">
                <a:solidFill>
                  <a:srgbClr val="000000"/>
                </a:solidFill>
                <a:latin typeface="Arial" pitchFamily="34" charset="0"/>
              </a:rPr>
              <a:t>F</a:t>
            </a:r>
            <a:r>
              <a:rPr lang="en-US" altLang="zh-CN" sz="4800" i="1" baseline="-25000" smtClean="0">
                <a:solidFill>
                  <a:srgbClr val="000000"/>
                </a:solidFill>
                <a:latin typeface="Arial" pitchFamily="34" charset="0"/>
              </a:rPr>
              <a:t>1</a:t>
            </a:r>
            <a:endParaRPr lang="en-US" altLang="zh-CN" sz="4800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8708" name="Text Box 82"/>
          <p:cNvSpPr txBox="1">
            <a:spLocks noChangeArrowheads="1"/>
          </p:cNvSpPr>
          <p:nvPr/>
        </p:nvSpPr>
        <p:spPr bwMode="auto">
          <a:xfrm>
            <a:off x="2268538" y="1270000"/>
            <a:ext cx="12239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800" i="1" smtClean="0">
                <a:solidFill>
                  <a:srgbClr val="000000"/>
                </a:solidFill>
                <a:latin typeface="Arial" pitchFamily="34" charset="0"/>
              </a:rPr>
              <a:t>L</a:t>
            </a:r>
            <a:r>
              <a:rPr lang="en-US" altLang="zh-CN" sz="4800" i="1" baseline="-25000" smtClean="0">
                <a:solidFill>
                  <a:srgbClr val="000000"/>
                </a:solidFill>
                <a:latin typeface="Arial" pitchFamily="34" charset="0"/>
              </a:rPr>
              <a:t>2</a:t>
            </a:r>
            <a:endParaRPr lang="en-US" altLang="zh-CN" sz="4800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8709" name="Text Box 83"/>
          <p:cNvSpPr txBox="1">
            <a:spLocks noChangeArrowheads="1"/>
          </p:cNvSpPr>
          <p:nvPr/>
        </p:nvSpPr>
        <p:spPr bwMode="auto">
          <a:xfrm>
            <a:off x="4932363" y="1054100"/>
            <a:ext cx="12239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800" i="1" smtClean="0">
                <a:solidFill>
                  <a:srgbClr val="000000"/>
                </a:solidFill>
                <a:latin typeface="Arial" pitchFamily="34" charset="0"/>
              </a:rPr>
              <a:t>L</a:t>
            </a:r>
            <a:r>
              <a:rPr lang="en-US" altLang="zh-CN" sz="4800" i="1" baseline="-25000" smtClean="0">
                <a:solidFill>
                  <a:srgbClr val="000000"/>
                </a:solidFill>
                <a:latin typeface="Arial" pitchFamily="34" charset="0"/>
              </a:rPr>
              <a:t>1</a:t>
            </a:r>
            <a:endParaRPr lang="en-US" altLang="zh-CN" sz="4800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8710" name="Oval 84"/>
          <p:cNvSpPr>
            <a:spLocks noChangeArrowheads="1"/>
          </p:cNvSpPr>
          <p:nvPr/>
        </p:nvSpPr>
        <p:spPr bwMode="auto">
          <a:xfrm>
            <a:off x="3203575" y="2493963"/>
            <a:ext cx="144463" cy="144462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zh-CN" altLang="en-US" smtClean="0">
              <a:solidFill>
                <a:srgbClr val="0000FF"/>
              </a:solidFill>
              <a:latin typeface="Arial" pitchFamily="34" charset="0"/>
            </a:endParaRPr>
          </a:p>
        </p:txBody>
      </p:sp>
      <p:sp>
        <p:nvSpPr>
          <p:cNvPr id="28711" name="Rectangle 24"/>
          <p:cNvSpPr>
            <a:spLocks noChangeArrowheads="1"/>
          </p:cNvSpPr>
          <p:nvPr/>
        </p:nvSpPr>
        <p:spPr bwMode="auto">
          <a:xfrm>
            <a:off x="0" y="4077072"/>
            <a:ext cx="9144000" cy="2899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Arial" pitchFamily="34" charset="0"/>
              </a:rPr>
              <a:t>强调：</a:t>
            </a:r>
            <a:r>
              <a:rPr lang="en-US" altLang="zh-CN" sz="2800" b="1" dirty="0" smtClean="0">
                <a:solidFill>
                  <a:srgbClr val="080808"/>
                </a:solidFill>
                <a:latin typeface="Arial" pitchFamily="34" charset="0"/>
              </a:rPr>
              <a:t>1.</a:t>
            </a:r>
            <a:r>
              <a:rPr lang="zh-CN" altLang="en-US" sz="2800" b="1" dirty="0" smtClean="0">
                <a:solidFill>
                  <a:srgbClr val="080808"/>
                </a:solidFill>
                <a:latin typeface="Arial" pitchFamily="34" charset="0"/>
              </a:rPr>
              <a:t>力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pitchFamily="34" charset="0"/>
              </a:rPr>
              <a:t>臂是支点到力的作用线的垂线</a:t>
            </a:r>
            <a:r>
              <a:rPr lang="zh-CN" altLang="en-US" sz="2800" b="1" dirty="0">
                <a:solidFill>
                  <a:srgbClr val="000000"/>
                </a:solidFill>
                <a:latin typeface="Arial" pitchFamily="34" charset="0"/>
              </a:rPr>
              <a:t>垂足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pitchFamily="34" charset="0"/>
              </a:rPr>
              <a:t>距离，不是支点到作用点的距离。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Arial" pitchFamily="34" charset="0"/>
              </a:rPr>
              <a:t>2.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pitchFamily="34" charset="0"/>
              </a:rPr>
              <a:t>力的作用线是一条直线，没有方向。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Arial" pitchFamily="34" charset="0"/>
              </a:rPr>
              <a:t>3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pitchFamily="34" charset="0"/>
              </a:rPr>
              <a:t>力的作用线用虚线表示，力臂的长度应该用大括号标记；垂直的地方应有垂足。</a:t>
            </a:r>
          </a:p>
        </p:txBody>
      </p:sp>
      <p:sp>
        <p:nvSpPr>
          <p:cNvPr id="28712" name="Text Box 81"/>
          <p:cNvSpPr txBox="1">
            <a:spLocks noChangeArrowheads="1"/>
          </p:cNvSpPr>
          <p:nvPr/>
        </p:nvSpPr>
        <p:spPr bwMode="auto">
          <a:xfrm>
            <a:off x="1331913" y="2924175"/>
            <a:ext cx="93503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800" i="1" smtClean="0">
                <a:solidFill>
                  <a:srgbClr val="000000"/>
                </a:solidFill>
                <a:latin typeface="Arial" pitchFamily="34" charset="0"/>
              </a:rPr>
              <a:t>F</a:t>
            </a:r>
            <a:r>
              <a:rPr lang="en-US" altLang="zh-CN" sz="4800" i="1" baseline="-25000" smtClean="0">
                <a:solidFill>
                  <a:srgbClr val="000000"/>
                </a:solidFill>
                <a:latin typeface="Arial" pitchFamily="34" charset="0"/>
              </a:rPr>
              <a:t>2</a:t>
            </a:r>
            <a:endParaRPr lang="en-US" altLang="zh-CN" sz="4800" i="1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2" grpId="0" animBg="1"/>
      <p:bldP spid="28697" grpId="0" animBg="1"/>
      <p:bldP spid="28702" grpId="0" animBg="1" autoUpdateAnimBg="0"/>
      <p:bldP spid="28703" grpId="0" animBg="1" autoUpdateAnimBg="0"/>
      <p:bldP spid="28705" grpId="0" autoUpdateAnimBg="0"/>
      <p:bldP spid="28708" grpId="0" autoUpdateAnimBg="0"/>
      <p:bldP spid="28709" grpId="0" autoUpdateAnimBg="0"/>
      <p:bldP spid="28710" grpId="0" animBg="1" autoUpdateAnimBg="0"/>
      <p:bldP spid="28711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323528" y="620688"/>
            <a:ext cx="66704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600" b="1" dirty="0" smtClean="0">
                <a:latin typeface="Times New Roman" pitchFamily="18" charset="0"/>
              </a:rPr>
              <a:t>思考：力</a:t>
            </a:r>
            <a:r>
              <a:rPr lang="zh-CN" altLang="en-US" sz="3600" b="1" dirty="0">
                <a:latin typeface="Times New Roman" pitchFamily="18" charset="0"/>
              </a:rPr>
              <a:t>臂是一定在杠杆上吗？</a:t>
            </a: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5410200" y="1752600"/>
            <a:ext cx="25273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答：不是。</a:t>
            </a:r>
          </a:p>
        </p:txBody>
      </p:sp>
      <p:pic>
        <p:nvPicPr>
          <p:cNvPr id="16388" name="Picture 6" descr="0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9F4FA"/>
              </a:clrFrom>
              <a:clrTo>
                <a:srgbClr val="F9F4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2675" y="2513013"/>
            <a:ext cx="46482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7" name="Line 7"/>
          <p:cNvSpPr>
            <a:spLocks noChangeShapeType="1"/>
          </p:cNvSpPr>
          <p:nvPr/>
        </p:nvSpPr>
        <p:spPr bwMode="auto">
          <a:xfrm flipH="1">
            <a:off x="3876675" y="2741613"/>
            <a:ext cx="1447800" cy="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61448" name="Line 8"/>
          <p:cNvSpPr>
            <a:spLocks noChangeShapeType="1"/>
          </p:cNvSpPr>
          <p:nvPr/>
        </p:nvSpPr>
        <p:spPr bwMode="auto">
          <a:xfrm>
            <a:off x="4638675" y="4722813"/>
            <a:ext cx="0" cy="53340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61449" name="Text Box 9"/>
          <p:cNvSpPr txBox="1">
            <a:spLocks noChangeArrowheads="1"/>
          </p:cNvSpPr>
          <p:nvPr/>
        </p:nvSpPr>
        <p:spPr bwMode="auto">
          <a:xfrm>
            <a:off x="3419475" y="2513013"/>
            <a:ext cx="484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kumimoji="1" lang="en-US" altLang="zh-CN" sz="2400" b="1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kumimoji="1" lang="en-US" altLang="zh-CN" b="1">
                <a:solidFill>
                  <a:srgbClr val="FF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61450" name="Text Box 10"/>
          <p:cNvSpPr txBox="1">
            <a:spLocks noChangeArrowheads="1"/>
          </p:cNvSpPr>
          <p:nvPr/>
        </p:nvSpPr>
        <p:spPr bwMode="auto">
          <a:xfrm>
            <a:off x="4562475" y="5180013"/>
            <a:ext cx="701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kumimoji="1" lang="en-US" altLang="zh-CN" sz="2400" b="1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kumimoji="1" lang="en-US" altLang="zh-CN" b="1">
                <a:solidFill>
                  <a:srgbClr val="FF00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61451" name="Text Box 11"/>
          <p:cNvSpPr txBox="1">
            <a:spLocks noChangeArrowheads="1"/>
          </p:cNvSpPr>
          <p:nvPr/>
        </p:nvSpPr>
        <p:spPr bwMode="auto">
          <a:xfrm>
            <a:off x="3571875" y="3503613"/>
            <a:ext cx="501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kumimoji="1" lang="en-US" altLang="zh-CN" sz="2400" b="1">
                <a:solidFill>
                  <a:srgbClr val="3333FF"/>
                </a:solidFill>
                <a:latin typeface="Times New Roman" pitchFamily="18" charset="0"/>
              </a:rPr>
              <a:t>L</a:t>
            </a:r>
            <a:r>
              <a:rPr kumimoji="1" lang="en-US" altLang="zh-CN" b="1">
                <a:solidFill>
                  <a:srgbClr val="3333FF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61452" name="Line 12"/>
          <p:cNvSpPr>
            <a:spLocks noChangeShapeType="1"/>
          </p:cNvSpPr>
          <p:nvPr/>
        </p:nvSpPr>
        <p:spPr bwMode="auto">
          <a:xfrm>
            <a:off x="4257675" y="4951413"/>
            <a:ext cx="381000" cy="0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61453" name="AutoShape 13"/>
          <p:cNvSpPr>
            <a:spLocks/>
          </p:cNvSpPr>
          <p:nvPr/>
        </p:nvSpPr>
        <p:spPr bwMode="auto">
          <a:xfrm rot="5377061">
            <a:off x="4369594" y="4833144"/>
            <a:ext cx="153987" cy="384175"/>
          </a:xfrm>
          <a:prstGeom prst="rightBrace">
            <a:avLst>
              <a:gd name="adj1" fmla="val 20790"/>
              <a:gd name="adj2" fmla="val 50000"/>
            </a:avLst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4" name="Text Box 14"/>
          <p:cNvSpPr txBox="1">
            <a:spLocks noChangeArrowheads="1"/>
          </p:cNvSpPr>
          <p:nvPr/>
        </p:nvSpPr>
        <p:spPr bwMode="auto">
          <a:xfrm>
            <a:off x="4105275" y="5103813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kumimoji="1" lang="en-US" altLang="zh-CN" sz="2400" b="1">
                <a:solidFill>
                  <a:srgbClr val="3333FF"/>
                </a:solidFill>
                <a:latin typeface="Times New Roman" pitchFamily="18" charset="0"/>
              </a:rPr>
              <a:t>L</a:t>
            </a:r>
            <a:r>
              <a:rPr kumimoji="1" lang="en-US" altLang="zh-CN" b="1">
                <a:solidFill>
                  <a:srgbClr val="3333FF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61455" name="AutoShape 15"/>
          <p:cNvSpPr>
            <a:spLocks/>
          </p:cNvSpPr>
          <p:nvPr/>
        </p:nvSpPr>
        <p:spPr bwMode="auto">
          <a:xfrm>
            <a:off x="4029075" y="2817813"/>
            <a:ext cx="76200" cy="2057400"/>
          </a:xfrm>
          <a:prstGeom prst="leftBrace">
            <a:avLst>
              <a:gd name="adj1" fmla="val 225000"/>
              <a:gd name="adj2" fmla="val 50000"/>
            </a:avLst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6" name="Line 16"/>
          <p:cNvSpPr>
            <a:spLocks noChangeShapeType="1"/>
          </p:cNvSpPr>
          <p:nvPr/>
        </p:nvSpPr>
        <p:spPr bwMode="auto">
          <a:xfrm flipV="1">
            <a:off x="4257675" y="2741613"/>
            <a:ext cx="0" cy="2209800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1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1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1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 autoUpdateAnimBg="0"/>
      <p:bldP spid="61445" grpId="0" autoUpdateAnimBg="0"/>
      <p:bldP spid="61447" grpId="0" animBg="1"/>
      <p:bldP spid="61448" grpId="0" animBg="1"/>
      <p:bldP spid="61449" grpId="0"/>
      <p:bldP spid="61450" grpId="0"/>
      <p:bldP spid="61451" grpId="0"/>
      <p:bldP spid="61452" grpId="0" animBg="1"/>
      <p:bldP spid="61453" grpId="0" animBg="1"/>
      <p:bldP spid="61454" grpId="0"/>
      <p:bldP spid="61455" grpId="0" animBg="1"/>
      <p:bldP spid="6145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6348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直接连接符 63490"/>
          <p:cNvSpPr>
            <a:spLocks noChangeShapeType="1"/>
          </p:cNvSpPr>
          <p:nvPr/>
        </p:nvSpPr>
        <p:spPr bwMode="auto">
          <a:xfrm>
            <a:off x="1524000" y="4648200"/>
            <a:ext cx="0" cy="15811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63492" name="文本框 63491"/>
          <p:cNvSpPr txBox="1">
            <a:spLocks noChangeArrowheads="1"/>
          </p:cNvSpPr>
          <p:nvPr/>
        </p:nvSpPr>
        <p:spPr bwMode="auto">
          <a:xfrm>
            <a:off x="787400" y="5791200"/>
            <a:ext cx="565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000000"/>
                </a:solidFill>
                <a:latin typeface="Times New Roman" pitchFamily="18" charset="0"/>
              </a:rPr>
              <a:t>F</a:t>
            </a:r>
            <a:r>
              <a:rPr lang="en-US" altLang="zh-CN" sz="3200" b="1" baseline="-2500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63493" name="直接连接符 63492"/>
          <p:cNvSpPr>
            <a:spLocks noChangeShapeType="1"/>
          </p:cNvSpPr>
          <p:nvPr/>
        </p:nvSpPr>
        <p:spPr bwMode="auto">
          <a:xfrm>
            <a:off x="6934200" y="2724150"/>
            <a:ext cx="0" cy="19240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63494" name="文本框 63493"/>
          <p:cNvSpPr txBox="1">
            <a:spLocks noChangeArrowheads="1"/>
          </p:cNvSpPr>
          <p:nvPr/>
        </p:nvSpPr>
        <p:spPr bwMode="auto">
          <a:xfrm>
            <a:off x="7070725" y="4210050"/>
            <a:ext cx="565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000000"/>
                </a:solidFill>
                <a:latin typeface="Times New Roman" pitchFamily="18" charset="0"/>
              </a:rPr>
              <a:t>F</a:t>
            </a:r>
            <a:r>
              <a:rPr lang="en-US" altLang="zh-CN" sz="3200" b="1" baseline="-2500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63495" name="直接连接符 63494"/>
          <p:cNvSpPr>
            <a:spLocks noChangeShapeType="1"/>
          </p:cNvSpPr>
          <p:nvPr/>
        </p:nvSpPr>
        <p:spPr bwMode="auto">
          <a:xfrm flipV="1">
            <a:off x="1524000" y="2457450"/>
            <a:ext cx="0" cy="2190750"/>
          </a:xfrm>
          <a:prstGeom prst="line">
            <a:avLst/>
          </a:prstGeom>
          <a:noFill/>
          <a:ln w="38100">
            <a:solidFill>
              <a:srgbClr val="FF3300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63496" name="直接连接符 63495"/>
          <p:cNvSpPr>
            <a:spLocks noChangeShapeType="1"/>
          </p:cNvSpPr>
          <p:nvPr/>
        </p:nvSpPr>
        <p:spPr bwMode="auto">
          <a:xfrm flipH="1">
            <a:off x="1524000" y="3619500"/>
            <a:ext cx="29718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63497" name="直接连接符 63496"/>
          <p:cNvSpPr>
            <a:spLocks noChangeShapeType="1"/>
          </p:cNvSpPr>
          <p:nvPr/>
        </p:nvSpPr>
        <p:spPr bwMode="auto">
          <a:xfrm>
            <a:off x="4495800" y="3581400"/>
            <a:ext cx="24384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63498" name="左大括号 63497"/>
          <p:cNvSpPr>
            <a:spLocks/>
          </p:cNvSpPr>
          <p:nvPr/>
        </p:nvSpPr>
        <p:spPr bwMode="auto">
          <a:xfrm rot="5438418" flipV="1">
            <a:off x="2725738" y="1871663"/>
            <a:ext cx="542925" cy="2949575"/>
          </a:xfrm>
          <a:prstGeom prst="leftBrace">
            <a:avLst>
              <a:gd name="adj1" fmla="val 45248"/>
              <a:gd name="adj2" fmla="val 50000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63499" name="文本框 63498"/>
          <p:cNvSpPr txBox="1">
            <a:spLocks noChangeArrowheads="1"/>
          </p:cNvSpPr>
          <p:nvPr/>
        </p:nvSpPr>
        <p:spPr bwMode="auto">
          <a:xfrm>
            <a:off x="2771775" y="2420938"/>
            <a:ext cx="5889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000000"/>
                </a:solidFill>
                <a:latin typeface="Times New Roman" pitchFamily="18" charset="0"/>
              </a:rPr>
              <a:t>L</a:t>
            </a:r>
            <a:r>
              <a:rPr lang="en-US" altLang="zh-CN" sz="3200" b="1" baseline="-2500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63500" name="左大括号 63499"/>
          <p:cNvSpPr>
            <a:spLocks/>
          </p:cNvSpPr>
          <p:nvPr/>
        </p:nvSpPr>
        <p:spPr bwMode="auto">
          <a:xfrm rot="-5413759">
            <a:off x="5591175" y="2552701"/>
            <a:ext cx="257175" cy="2438400"/>
          </a:xfrm>
          <a:prstGeom prst="leftBrace">
            <a:avLst>
              <a:gd name="adj1" fmla="val 78968"/>
              <a:gd name="adj2" fmla="val 50000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 sz="2400" smtClean="0">
              <a:solidFill>
                <a:srgbClr val="FF9966"/>
              </a:solidFill>
              <a:latin typeface="Times New Roman" pitchFamily="18" charset="0"/>
            </a:endParaRPr>
          </a:p>
        </p:txBody>
      </p:sp>
      <p:sp>
        <p:nvSpPr>
          <p:cNvPr id="63501" name="文本框 63500"/>
          <p:cNvSpPr txBox="1">
            <a:spLocks noChangeArrowheads="1"/>
          </p:cNvSpPr>
          <p:nvPr/>
        </p:nvSpPr>
        <p:spPr bwMode="auto">
          <a:xfrm>
            <a:off x="5546725" y="3889375"/>
            <a:ext cx="6810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000000"/>
                </a:solidFill>
                <a:latin typeface="Times New Roman" pitchFamily="18" charset="0"/>
              </a:rPr>
              <a:t>L</a:t>
            </a:r>
            <a:r>
              <a:rPr lang="en-US" altLang="zh-CN" sz="3200" b="1" baseline="-2500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63502" name="文本框 63501"/>
          <p:cNvSpPr txBox="1">
            <a:spLocks noChangeArrowheads="1"/>
          </p:cNvSpPr>
          <p:nvPr/>
        </p:nvSpPr>
        <p:spPr bwMode="auto">
          <a:xfrm>
            <a:off x="4267200" y="2971800"/>
            <a:ext cx="5000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000000"/>
                </a:solidFill>
                <a:latin typeface="Times New Roman" pitchFamily="18" charset="0"/>
              </a:rPr>
              <a:t>O</a:t>
            </a:r>
          </a:p>
        </p:txBody>
      </p:sp>
      <p:sp>
        <p:nvSpPr>
          <p:cNvPr id="14350" name="文本框 63502"/>
          <p:cNvSpPr txBox="1">
            <a:spLocks noChangeArrowheads="1"/>
          </p:cNvSpPr>
          <p:nvPr/>
        </p:nvSpPr>
        <p:spPr bwMode="auto">
          <a:xfrm>
            <a:off x="1722438" y="755650"/>
            <a:ext cx="34067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画出各力和力臂</a:t>
            </a:r>
          </a:p>
        </p:txBody>
      </p:sp>
      <p:grpSp>
        <p:nvGrpSpPr>
          <p:cNvPr id="2" name="组合 63504"/>
          <p:cNvGrpSpPr>
            <a:grpSpLocks/>
          </p:cNvGrpSpPr>
          <p:nvPr/>
        </p:nvGrpSpPr>
        <p:grpSpPr bwMode="auto">
          <a:xfrm>
            <a:off x="6732588" y="3644900"/>
            <a:ext cx="215900" cy="215900"/>
            <a:chOff x="1565" y="3657"/>
            <a:chExt cx="136" cy="136"/>
          </a:xfrm>
        </p:grpSpPr>
        <p:sp>
          <p:nvSpPr>
            <p:cNvPr id="14352" name="直接连接符 63505"/>
            <p:cNvSpPr>
              <a:spLocks noChangeShapeType="1"/>
            </p:cNvSpPr>
            <p:nvPr/>
          </p:nvSpPr>
          <p:spPr bwMode="auto">
            <a:xfrm>
              <a:off x="1565" y="3657"/>
              <a:ext cx="0" cy="136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  <p:sp>
          <p:nvSpPr>
            <p:cNvPr id="14353" name="直接连接符 63506"/>
            <p:cNvSpPr>
              <a:spLocks noChangeShapeType="1"/>
            </p:cNvSpPr>
            <p:nvPr/>
          </p:nvSpPr>
          <p:spPr bwMode="auto">
            <a:xfrm>
              <a:off x="1565" y="3793"/>
              <a:ext cx="136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</p:grpSp>
      <p:grpSp>
        <p:nvGrpSpPr>
          <p:cNvPr id="3" name="组合 63507"/>
          <p:cNvGrpSpPr>
            <a:grpSpLocks/>
          </p:cNvGrpSpPr>
          <p:nvPr/>
        </p:nvGrpSpPr>
        <p:grpSpPr bwMode="auto">
          <a:xfrm rot="-5400000">
            <a:off x="1547813" y="3644900"/>
            <a:ext cx="215900" cy="215900"/>
            <a:chOff x="1565" y="3657"/>
            <a:chExt cx="136" cy="136"/>
          </a:xfrm>
        </p:grpSpPr>
        <p:sp>
          <p:nvSpPr>
            <p:cNvPr id="14355" name="直接连接符 63508"/>
            <p:cNvSpPr>
              <a:spLocks noChangeShapeType="1"/>
            </p:cNvSpPr>
            <p:nvPr/>
          </p:nvSpPr>
          <p:spPr bwMode="auto">
            <a:xfrm>
              <a:off x="1565" y="3657"/>
              <a:ext cx="0" cy="136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  <p:sp>
          <p:nvSpPr>
            <p:cNvPr id="14356" name="直接连接符 63509"/>
            <p:cNvSpPr>
              <a:spLocks noChangeShapeType="1"/>
            </p:cNvSpPr>
            <p:nvPr/>
          </p:nvSpPr>
          <p:spPr bwMode="auto">
            <a:xfrm>
              <a:off x="1565" y="3793"/>
              <a:ext cx="136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</p:grpSp>
      <p:grpSp>
        <p:nvGrpSpPr>
          <p:cNvPr id="4" name="组合 63513"/>
          <p:cNvGrpSpPr>
            <a:grpSpLocks/>
          </p:cNvGrpSpPr>
          <p:nvPr/>
        </p:nvGrpSpPr>
        <p:grpSpPr bwMode="auto">
          <a:xfrm flipV="1">
            <a:off x="1524000" y="3657600"/>
            <a:ext cx="3048000" cy="1447800"/>
            <a:chOff x="1536" y="3360"/>
            <a:chExt cx="1920" cy="816"/>
          </a:xfrm>
        </p:grpSpPr>
        <p:sp>
          <p:nvSpPr>
            <p:cNvPr id="14358" name="直角三角形 63511"/>
            <p:cNvSpPr>
              <a:spLocks noChangeArrowheads="1"/>
            </p:cNvSpPr>
            <p:nvPr/>
          </p:nvSpPr>
          <p:spPr bwMode="auto">
            <a:xfrm>
              <a:off x="1536" y="3360"/>
              <a:ext cx="1920" cy="816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  <p:sp>
          <p:nvSpPr>
            <p:cNvPr id="14359" name="椭圆 63512"/>
            <p:cNvSpPr>
              <a:spLocks noChangeArrowheads="1"/>
            </p:cNvSpPr>
            <p:nvPr/>
          </p:nvSpPr>
          <p:spPr bwMode="auto">
            <a:xfrm>
              <a:off x="1728" y="3696"/>
              <a:ext cx="336" cy="336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</p:grpSp>
      <p:grpSp>
        <p:nvGrpSpPr>
          <p:cNvPr id="5" name="组合 63514"/>
          <p:cNvGrpSpPr>
            <a:grpSpLocks/>
          </p:cNvGrpSpPr>
          <p:nvPr/>
        </p:nvGrpSpPr>
        <p:grpSpPr bwMode="auto">
          <a:xfrm flipH="1" flipV="1">
            <a:off x="3581400" y="3581400"/>
            <a:ext cx="3352800" cy="1219200"/>
            <a:chOff x="1536" y="3360"/>
            <a:chExt cx="1920" cy="816"/>
          </a:xfrm>
        </p:grpSpPr>
        <p:sp>
          <p:nvSpPr>
            <p:cNvPr id="14361" name="直角三角形 63515"/>
            <p:cNvSpPr>
              <a:spLocks noChangeArrowheads="1"/>
            </p:cNvSpPr>
            <p:nvPr/>
          </p:nvSpPr>
          <p:spPr bwMode="auto">
            <a:xfrm>
              <a:off x="1536" y="3360"/>
              <a:ext cx="1920" cy="816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  <p:sp>
          <p:nvSpPr>
            <p:cNvPr id="14362" name="椭圆 63516"/>
            <p:cNvSpPr>
              <a:spLocks noChangeArrowheads="1"/>
            </p:cNvSpPr>
            <p:nvPr/>
          </p:nvSpPr>
          <p:spPr bwMode="auto">
            <a:xfrm>
              <a:off x="1728" y="3696"/>
              <a:ext cx="336" cy="336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</p:grpSp>
      <p:sp>
        <p:nvSpPr>
          <p:cNvPr id="28" name="标题 40961"/>
          <p:cNvSpPr txBox="1">
            <a:spLocks noChangeArrowheads="1"/>
          </p:cNvSpPr>
          <p:nvPr/>
        </p:nvSpPr>
        <p:spPr>
          <a:xfrm>
            <a:off x="1069975" y="68656"/>
            <a:ext cx="4788024" cy="54868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练一练：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animBg="1"/>
      <p:bldP spid="63492" grpId="0"/>
      <p:bldP spid="63493" grpId="0" animBg="1"/>
      <p:bldP spid="63494" grpId="0"/>
      <p:bldP spid="63495" grpId="0" animBg="1"/>
      <p:bldP spid="63496" grpId="0" animBg="1"/>
      <p:bldP spid="63497" grpId="0" animBg="1"/>
      <p:bldP spid="63499" grpId="0"/>
      <p:bldP spid="63500" grpId="0" animBg="1"/>
      <p:bldP spid="63501" grpId="0"/>
      <p:bldP spid="6350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3"/>
          <p:cNvPicPr>
            <a:picLocks noChangeAspect="1" noChangeArrowheads="1"/>
          </p:cNvPicPr>
          <p:nvPr/>
        </p:nvPicPr>
        <p:blipFill>
          <a:blip r:embed="rId2" cstate="print"/>
          <a:srcRect l="8263" t="6723" r="8987" b="20432"/>
          <a:stretch>
            <a:fillRect/>
          </a:stretch>
        </p:blipFill>
        <p:spPr bwMode="auto">
          <a:xfrm>
            <a:off x="1644651" y="482601"/>
            <a:ext cx="5711825" cy="4603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7667" name="Oval 3"/>
          <p:cNvSpPr>
            <a:spLocks noChangeArrowheads="1"/>
          </p:cNvSpPr>
          <p:nvPr/>
        </p:nvSpPr>
        <p:spPr bwMode="auto">
          <a:xfrm>
            <a:off x="6308726" y="4572000"/>
            <a:ext cx="112713" cy="16086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497668" name="Line 4"/>
          <p:cNvSpPr>
            <a:spLocks noChangeShapeType="1"/>
          </p:cNvSpPr>
          <p:nvPr/>
        </p:nvSpPr>
        <p:spPr bwMode="auto">
          <a:xfrm>
            <a:off x="5468939" y="4129618"/>
            <a:ext cx="1587" cy="1790700"/>
          </a:xfrm>
          <a:prstGeom prst="line">
            <a:avLst/>
          </a:prstGeom>
          <a:noFill/>
          <a:ln w="63500">
            <a:solidFill>
              <a:srgbClr val="0000FF"/>
            </a:solidFill>
            <a:round/>
            <a:headEnd type="oval" w="med" len="med"/>
            <a:tailEnd type="stealth" w="lg" len="lg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97669" name="Line 5"/>
          <p:cNvSpPr>
            <a:spLocks noChangeShapeType="1"/>
          </p:cNvSpPr>
          <p:nvPr/>
        </p:nvSpPr>
        <p:spPr bwMode="auto">
          <a:xfrm flipH="1">
            <a:off x="2459039" y="3086101"/>
            <a:ext cx="9525" cy="2275417"/>
          </a:xfrm>
          <a:prstGeom prst="line">
            <a:avLst/>
          </a:prstGeom>
          <a:noFill/>
          <a:ln w="5715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97670" name="Line 6"/>
          <p:cNvSpPr>
            <a:spLocks noChangeShapeType="1"/>
          </p:cNvSpPr>
          <p:nvPr/>
        </p:nvSpPr>
        <p:spPr bwMode="auto">
          <a:xfrm flipH="1">
            <a:off x="5435601" y="4646084"/>
            <a:ext cx="925513" cy="508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97671" name="Line 7"/>
          <p:cNvSpPr>
            <a:spLocks noChangeShapeType="1"/>
          </p:cNvSpPr>
          <p:nvPr/>
        </p:nvSpPr>
        <p:spPr bwMode="auto">
          <a:xfrm>
            <a:off x="2513013" y="4629151"/>
            <a:ext cx="3890962" cy="57149"/>
          </a:xfrm>
          <a:prstGeom prst="line">
            <a:avLst/>
          </a:prstGeom>
          <a:noFill/>
          <a:ln w="63500">
            <a:solidFill>
              <a:srgbClr val="0000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9952" name="Text Box 13"/>
          <p:cNvSpPr txBox="1">
            <a:spLocks noChangeArrowheads="1"/>
          </p:cNvSpPr>
          <p:nvPr/>
        </p:nvSpPr>
        <p:spPr bwMode="auto">
          <a:xfrm>
            <a:off x="5780089" y="5124451"/>
            <a:ext cx="2947987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阻力臂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953" name="Text Box 14"/>
          <p:cNvSpPr txBox="1">
            <a:spLocks noChangeArrowheads="1"/>
          </p:cNvSpPr>
          <p:nvPr/>
        </p:nvSpPr>
        <p:spPr bwMode="auto">
          <a:xfrm>
            <a:off x="3159125" y="5310718"/>
            <a:ext cx="3005138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动力臂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51" name="Text Box 17"/>
          <p:cNvSpPr txBox="1">
            <a:spLocks noChangeArrowheads="1"/>
          </p:cNvSpPr>
          <p:nvPr/>
        </p:nvSpPr>
        <p:spPr bwMode="auto">
          <a:xfrm>
            <a:off x="342901" y="268818"/>
            <a:ext cx="7165975" cy="484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画</a:t>
            </a:r>
            <a:r>
              <a:rPr lang="zh-CN" altLang="en-US" sz="27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力</a:t>
            </a:r>
            <a:r>
              <a:rPr lang="zh-CN" altLang="en-US" sz="27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臂</a:t>
            </a:r>
            <a:endParaRPr lang="zh-CN" altLang="en-US" sz="27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Line 5"/>
          <p:cNvSpPr>
            <a:spLocks noChangeShapeType="1"/>
          </p:cNvSpPr>
          <p:nvPr/>
        </p:nvSpPr>
        <p:spPr bwMode="auto">
          <a:xfrm flipV="1">
            <a:off x="2476500" y="1794934"/>
            <a:ext cx="1588" cy="1223433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 type="oval" w="med" len="med"/>
            <a:tailEnd type="stealth" w="lg" len="lg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2" name="组合 21"/>
          <p:cNvGrpSpPr>
            <a:grpSpLocks/>
          </p:cNvGrpSpPr>
          <p:nvPr/>
        </p:nvGrpSpPr>
        <p:grpSpPr bwMode="auto">
          <a:xfrm>
            <a:off x="5478464" y="4652434"/>
            <a:ext cx="293687" cy="309033"/>
            <a:chOff x="9086850" y="2057400"/>
            <a:chExt cx="392429" cy="308609"/>
          </a:xfrm>
        </p:grpSpPr>
        <p:sp>
          <p:nvSpPr>
            <p:cNvPr id="35862" name="Line 6"/>
            <p:cNvSpPr>
              <a:spLocks noChangeShapeType="1"/>
            </p:cNvSpPr>
            <p:nvPr/>
          </p:nvSpPr>
          <p:spPr bwMode="auto">
            <a:xfrm flipH="1">
              <a:off x="9086850" y="2353310"/>
              <a:ext cx="392429" cy="12699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3" name="Line 6"/>
            <p:cNvSpPr>
              <a:spLocks noChangeShapeType="1"/>
            </p:cNvSpPr>
            <p:nvPr/>
          </p:nvSpPr>
          <p:spPr bwMode="auto">
            <a:xfrm>
              <a:off x="9418319" y="2057400"/>
              <a:ext cx="7619" cy="293369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4"/>
          <p:cNvGrpSpPr>
            <a:grpSpLocks/>
          </p:cNvGrpSpPr>
          <p:nvPr/>
        </p:nvGrpSpPr>
        <p:grpSpPr bwMode="auto">
          <a:xfrm>
            <a:off x="2479675" y="4218517"/>
            <a:ext cx="292100" cy="353483"/>
            <a:chOff x="6278880" y="1051561"/>
            <a:chExt cx="388620" cy="354328"/>
          </a:xfrm>
        </p:grpSpPr>
        <p:sp>
          <p:nvSpPr>
            <p:cNvPr id="35860" name="Line 7"/>
            <p:cNvSpPr>
              <a:spLocks noChangeShapeType="1"/>
            </p:cNvSpPr>
            <p:nvPr/>
          </p:nvSpPr>
          <p:spPr bwMode="auto">
            <a:xfrm flipH="1">
              <a:off x="6663690" y="1055370"/>
              <a:ext cx="3810" cy="350519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1" name="Line 7"/>
            <p:cNvSpPr>
              <a:spLocks noChangeShapeType="1"/>
            </p:cNvSpPr>
            <p:nvPr/>
          </p:nvSpPr>
          <p:spPr bwMode="auto">
            <a:xfrm flipV="1">
              <a:off x="6278880" y="1051561"/>
              <a:ext cx="373380" cy="3810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" name="AutoShape 14"/>
          <p:cNvSpPr>
            <a:spLocks/>
          </p:cNvSpPr>
          <p:nvPr/>
        </p:nvSpPr>
        <p:spPr bwMode="auto">
          <a:xfrm rot="-5400000">
            <a:off x="4110833" y="3087952"/>
            <a:ext cx="666749" cy="3884613"/>
          </a:xfrm>
          <a:prstGeom prst="leftBrace">
            <a:avLst>
              <a:gd name="adj1" fmla="val 51860"/>
              <a:gd name="adj2" fmla="val 49912"/>
            </a:avLst>
          </a:prstGeom>
          <a:noFill/>
          <a:ln w="63500">
            <a:solidFill>
              <a:srgbClr val="0000FF"/>
            </a:solidFill>
            <a:round/>
            <a:headEnd/>
            <a:tailEnd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28" name="AutoShape 14"/>
          <p:cNvSpPr>
            <a:spLocks/>
          </p:cNvSpPr>
          <p:nvPr/>
        </p:nvSpPr>
        <p:spPr bwMode="auto">
          <a:xfrm rot="-5400000">
            <a:off x="5750191" y="4469077"/>
            <a:ext cx="372533" cy="900113"/>
          </a:xfrm>
          <a:prstGeom prst="leftBrace">
            <a:avLst>
              <a:gd name="adj1" fmla="val 52023"/>
              <a:gd name="adj2" fmla="val 49694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97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97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000"/>
                                        <p:tgtEl>
                                          <p:spTgt spid="49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000"/>
                                        <p:tgtEl>
                                          <p:spTgt spid="49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3000"/>
                                        <p:tgtEl>
                                          <p:spTgt spid="49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3000"/>
                                        <p:tgtEl>
                                          <p:spTgt spid="49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7667" grpId="0" animBg="1"/>
      <p:bldP spid="497668" grpId="0" animBg="1"/>
      <p:bldP spid="497669" grpId="0" animBg="1"/>
      <p:bldP spid="497670" grpId="0" animBg="1"/>
      <p:bldP spid="497671" grpId="0" animBg="1"/>
      <p:bldP spid="39952" grpId="0"/>
      <p:bldP spid="39953" grpId="0"/>
      <p:bldP spid="19" grpId="0" animBg="1"/>
      <p:bldP spid="27" grpId="0" animBg="1"/>
      <p:bldP spid="2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打水"/>
          <p:cNvPicPr>
            <a:picLocks noChangeAspect="1" noChangeArrowheads="1"/>
          </p:cNvPicPr>
          <p:nvPr/>
        </p:nvPicPr>
        <p:blipFill>
          <a:blip r:embed="rId2" cstate="print"/>
          <a:srcRect l="14566" r="21181"/>
          <a:stretch>
            <a:fillRect/>
          </a:stretch>
        </p:blipFill>
        <p:spPr bwMode="auto">
          <a:xfrm>
            <a:off x="3348038" y="0"/>
            <a:ext cx="57959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5508625" y="188913"/>
            <a:ext cx="121920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7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o</a:t>
            </a:r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>
            <a:off x="4716463" y="1773238"/>
            <a:ext cx="685800" cy="1447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algn="ctr" eaLnBrk="1" hangingPunct="1"/>
            <a:endParaRPr lang="zh-CN" altLang="en-US" smtClean="0">
              <a:solidFill>
                <a:srgbClr val="000000"/>
              </a:solidFill>
              <a:latin typeface="Times New Roman" pitchFamily="18" charset="0"/>
              <a:ea typeface="宋体"/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4427538" y="2852738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F</a:t>
            </a:r>
            <a:r>
              <a:rPr lang="en-US" altLang="zh-CN" sz="4400" b="1" baseline="-25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1</a:t>
            </a:r>
          </a:p>
        </p:txBody>
      </p:sp>
      <p:sp>
        <p:nvSpPr>
          <p:cNvPr id="18438" name="Line 6"/>
          <p:cNvSpPr>
            <a:spLocks noChangeShapeType="1"/>
          </p:cNvSpPr>
          <p:nvPr/>
        </p:nvSpPr>
        <p:spPr bwMode="auto">
          <a:xfrm>
            <a:off x="6804025" y="1125538"/>
            <a:ext cx="0" cy="1371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algn="ctr" eaLnBrk="1" hangingPunct="1"/>
            <a:endParaRPr lang="zh-CN" altLang="en-US" smtClean="0">
              <a:solidFill>
                <a:srgbClr val="000000"/>
              </a:solidFill>
              <a:latin typeface="Times New Roman" pitchFamily="18" charset="0"/>
              <a:ea typeface="宋体"/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6948488" y="1412875"/>
            <a:ext cx="762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F</a:t>
            </a:r>
            <a:r>
              <a:rPr lang="en-US" altLang="zh-CN" sz="4800" b="1" baseline="-25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2</a:t>
            </a:r>
          </a:p>
        </p:txBody>
      </p:sp>
      <p:sp>
        <p:nvSpPr>
          <p:cNvPr id="18440" name="Line 8"/>
          <p:cNvSpPr>
            <a:spLocks noChangeShapeType="1"/>
          </p:cNvSpPr>
          <p:nvPr/>
        </p:nvSpPr>
        <p:spPr bwMode="auto">
          <a:xfrm flipV="1">
            <a:off x="4716463" y="1125538"/>
            <a:ext cx="1295400" cy="685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pPr algn="ctr" eaLnBrk="1" hangingPunct="1"/>
            <a:endParaRPr lang="zh-CN" altLang="en-US" smtClean="0">
              <a:solidFill>
                <a:srgbClr val="000000"/>
              </a:solidFill>
              <a:latin typeface="Times New Roman" pitchFamily="18" charset="0"/>
              <a:ea typeface="宋体"/>
            </a:endParaRP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4643438" y="69215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L</a:t>
            </a:r>
            <a:r>
              <a:rPr lang="en-US" altLang="zh-CN" sz="4400" b="1" baseline="-25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</a:t>
            </a:r>
          </a:p>
        </p:txBody>
      </p:sp>
      <p:sp>
        <p:nvSpPr>
          <p:cNvPr id="18442" name="Line 10"/>
          <p:cNvSpPr>
            <a:spLocks noChangeShapeType="1"/>
          </p:cNvSpPr>
          <p:nvPr/>
        </p:nvSpPr>
        <p:spPr bwMode="auto">
          <a:xfrm>
            <a:off x="6084888" y="1052513"/>
            <a:ext cx="7620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algn="ctr" eaLnBrk="1" hangingPunct="1"/>
            <a:endParaRPr lang="zh-CN" altLang="en-US" smtClean="0">
              <a:solidFill>
                <a:srgbClr val="000000"/>
              </a:solidFill>
              <a:latin typeface="Times New Roman" pitchFamily="18" charset="0"/>
              <a:ea typeface="宋体"/>
            </a:endParaRP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6084888" y="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L</a:t>
            </a:r>
            <a:r>
              <a:rPr lang="en-US" altLang="zh-CN" sz="4400" b="1" baseline="-25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</a:t>
            </a:r>
          </a:p>
        </p:txBody>
      </p:sp>
      <p:sp>
        <p:nvSpPr>
          <p:cNvPr id="18444" name="Line 12"/>
          <p:cNvSpPr>
            <a:spLocks noChangeShapeType="1"/>
          </p:cNvSpPr>
          <p:nvPr/>
        </p:nvSpPr>
        <p:spPr bwMode="auto">
          <a:xfrm>
            <a:off x="4067175" y="404813"/>
            <a:ext cx="609600" cy="1295400"/>
          </a:xfrm>
          <a:prstGeom prst="line">
            <a:avLst/>
          </a:prstGeom>
          <a:noFill/>
          <a:ln w="762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pPr algn="ctr" eaLnBrk="1" hangingPunct="1"/>
            <a:endParaRPr lang="zh-CN" altLang="en-US" smtClean="0">
              <a:solidFill>
                <a:srgbClr val="000000"/>
              </a:solidFill>
              <a:latin typeface="Times New Roman" pitchFamily="18" charset="0"/>
              <a:ea typeface="宋体"/>
            </a:endParaRPr>
          </a:p>
        </p:txBody>
      </p:sp>
      <p:sp>
        <p:nvSpPr>
          <p:cNvPr id="18445" name="Line 13"/>
          <p:cNvSpPr>
            <a:spLocks noChangeShapeType="1"/>
          </p:cNvSpPr>
          <p:nvPr/>
        </p:nvSpPr>
        <p:spPr bwMode="auto">
          <a:xfrm flipV="1">
            <a:off x="6804025" y="188913"/>
            <a:ext cx="0" cy="914400"/>
          </a:xfrm>
          <a:prstGeom prst="line">
            <a:avLst/>
          </a:prstGeom>
          <a:noFill/>
          <a:ln w="762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pPr algn="ctr" eaLnBrk="1" hangingPunct="1"/>
            <a:endParaRPr lang="zh-CN" altLang="en-US" smtClean="0">
              <a:solidFill>
                <a:srgbClr val="000000"/>
              </a:solidFill>
              <a:latin typeface="Times New Roman" pitchFamily="18" charset="0"/>
              <a:ea typeface="宋体"/>
            </a:endParaRPr>
          </a:p>
        </p:txBody>
      </p:sp>
      <p:pic>
        <p:nvPicPr>
          <p:cNvPr id="18446" name="Picture 14" descr="图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8413"/>
            <a:ext cx="3600450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5867400" y="476250"/>
            <a:ext cx="5762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800" b="1" smtClean="0">
                <a:solidFill>
                  <a:srgbClr val="00FF00"/>
                </a:solidFill>
                <a:latin typeface="Times New Roman" pitchFamily="18" charset="0"/>
              </a:rPr>
              <a:t>.</a:t>
            </a:r>
          </a:p>
        </p:txBody>
      </p:sp>
      <p:pic>
        <p:nvPicPr>
          <p:cNvPr id="18448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572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utoUpdateAnimBg="0"/>
      <p:bldP spid="18436" grpId="0" animBg="1"/>
      <p:bldP spid="18437" grpId="0" autoUpdateAnimBg="0"/>
      <p:bldP spid="18438" grpId="0" animBg="1"/>
      <p:bldP spid="18439" grpId="0" autoUpdateAnimBg="0"/>
      <p:bldP spid="18440" grpId="0" animBg="1"/>
      <p:bldP spid="18441" grpId="0" autoUpdateAnimBg="0"/>
      <p:bldP spid="18442" grpId="0" animBg="1"/>
      <p:bldP spid="18443" grpId="0" autoUpdateAnimBg="0"/>
      <p:bldP spid="18444" grpId="0" animBg="1"/>
      <p:bldP spid="1844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CCECFF"/>
            </a:gs>
            <a:gs pos="50000">
              <a:srgbClr val="FFFFFF"/>
            </a:gs>
            <a:gs pos="100000">
              <a:srgbClr val="CCE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39937"/>
          <p:cNvSpPr txBox="1">
            <a:spLocks noChangeArrowheads="1"/>
          </p:cNvSpPr>
          <p:nvPr/>
        </p:nvSpPr>
        <p:spPr bwMode="auto">
          <a:xfrm>
            <a:off x="3132138" y="836613"/>
            <a:ext cx="52308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画出图中杠杆各力的力臂</a:t>
            </a:r>
          </a:p>
        </p:txBody>
      </p:sp>
      <p:sp>
        <p:nvSpPr>
          <p:cNvPr id="16387" name="直接连接符 39938"/>
          <p:cNvSpPr>
            <a:spLocks noChangeShapeType="1"/>
          </p:cNvSpPr>
          <p:nvPr/>
        </p:nvSpPr>
        <p:spPr bwMode="auto">
          <a:xfrm>
            <a:off x="1550988" y="2613025"/>
            <a:ext cx="0" cy="990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6388" name="椭圆 39939"/>
          <p:cNvSpPr>
            <a:spLocks noChangeArrowheads="1"/>
          </p:cNvSpPr>
          <p:nvPr/>
        </p:nvSpPr>
        <p:spPr bwMode="auto">
          <a:xfrm>
            <a:off x="1550988" y="3032125"/>
            <a:ext cx="114300" cy="1143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6389" name="矩形 39940"/>
          <p:cNvSpPr>
            <a:spLocks noChangeArrowheads="1"/>
          </p:cNvSpPr>
          <p:nvPr/>
        </p:nvSpPr>
        <p:spPr bwMode="auto">
          <a:xfrm>
            <a:off x="1665288" y="3057525"/>
            <a:ext cx="2190750" cy="88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6390" name="直接连接符 39941"/>
          <p:cNvSpPr>
            <a:spLocks noChangeShapeType="1"/>
          </p:cNvSpPr>
          <p:nvPr/>
        </p:nvSpPr>
        <p:spPr bwMode="auto">
          <a:xfrm flipH="1" flipV="1">
            <a:off x="3148013" y="2613025"/>
            <a:ext cx="708025" cy="4445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6391" name="文本框 39942"/>
          <p:cNvSpPr txBox="1">
            <a:spLocks noChangeArrowheads="1"/>
          </p:cNvSpPr>
          <p:nvPr/>
        </p:nvSpPr>
        <p:spPr bwMode="auto">
          <a:xfrm>
            <a:off x="3436938" y="2174875"/>
            <a:ext cx="565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000000"/>
                </a:solidFill>
                <a:latin typeface="Times New Roman" pitchFamily="18" charset="0"/>
              </a:rPr>
              <a:t>F</a:t>
            </a:r>
            <a:r>
              <a:rPr lang="en-US" altLang="zh-CN" sz="3200" b="1" baseline="-2500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6392" name="直接连接符 39943"/>
          <p:cNvSpPr>
            <a:spLocks noChangeShapeType="1"/>
          </p:cNvSpPr>
          <p:nvPr/>
        </p:nvSpPr>
        <p:spPr bwMode="auto">
          <a:xfrm>
            <a:off x="2671763" y="3057525"/>
            <a:ext cx="0" cy="793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6393" name="矩形 39944"/>
          <p:cNvSpPr>
            <a:spLocks noChangeArrowheads="1"/>
          </p:cNvSpPr>
          <p:nvPr/>
        </p:nvSpPr>
        <p:spPr bwMode="auto">
          <a:xfrm>
            <a:off x="2433638" y="3851275"/>
            <a:ext cx="476250" cy="552450"/>
          </a:xfrm>
          <a:prstGeom prst="rect">
            <a:avLst/>
          </a:prstGeom>
          <a:gradFill rotWithShape="0"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grpSp>
        <p:nvGrpSpPr>
          <p:cNvPr id="2" name="组合 39967"/>
          <p:cNvGrpSpPr>
            <a:grpSpLocks/>
          </p:cNvGrpSpPr>
          <p:nvPr/>
        </p:nvGrpSpPr>
        <p:grpSpPr bwMode="auto">
          <a:xfrm>
            <a:off x="5048250" y="3500438"/>
            <a:ext cx="3302000" cy="747712"/>
            <a:chOff x="3180" y="2205"/>
            <a:chExt cx="2080" cy="471"/>
          </a:xfrm>
        </p:grpSpPr>
        <p:sp>
          <p:nvSpPr>
            <p:cNvPr id="16395" name="矩形 39945"/>
            <p:cNvSpPr>
              <a:spLocks noChangeArrowheads="1"/>
            </p:cNvSpPr>
            <p:nvPr/>
          </p:nvSpPr>
          <p:spPr bwMode="auto">
            <a:xfrm>
              <a:off x="3180" y="2620"/>
              <a:ext cx="828" cy="5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  <p:sp>
          <p:nvSpPr>
            <p:cNvPr id="16396" name="矩形 39946"/>
            <p:cNvSpPr>
              <a:spLocks noChangeArrowheads="1"/>
            </p:cNvSpPr>
            <p:nvPr/>
          </p:nvSpPr>
          <p:spPr bwMode="auto">
            <a:xfrm rot="-2141556">
              <a:off x="3878" y="2205"/>
              <a:ext cx="1382" cy="5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</p:grpSp>
      <p:sp>
        <p:nvSpPr>
          <p:cNvPr id="16397" name="椭圆 39947"/>
          <p:cNvSpPr>
            <a:spLocks noChangeArrowheads="1"/>
          </p:cNvSpPr>
          <p:nvPr/>
        </p:nvSpPr>
        <p:spPr bwMode="auto">
          <a:xfrm>
            <a:off x="6305550" y="4159250"/>
            <a:ext cx="114300" cy="1143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6398" name="直接连接符 39948"/>
          <p:cNvSpPr>
            <a:spLocks noChangeShapeType="1"/>
          </p:cNvSpPr>
          <p:nvPr/>
        </p:nvSpPr>
        <p:spPr bwMode="auto">
          <a:xfrm>
            <a:off x="5048250" y="4159250"/>
            <a:ext cx="0" cy="13843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6399" name="直接连接符 39949"/>
          <p:cNvSpPr>
            <a:spLocks noChangeShapeType="1"/>
          </p:cNvSpPr>
          <p:nvPr/>
        </p:nvSpPr>
        <p:spPr bwMode="auto">
          <a:xfrm>
            <a:off x="8118475" y="2959100"/>
            <a:ext cx="0" cy="12001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9951" name="直接连接符 39950"/>
          <p:cNvSpPr>
            <a:spLocks noChangeShapeType="1"/>
          </p:cNvSpPr>
          <p:nvPr/>
        </p:nvSpPr>
        <p:spPr bwMode="auto">
          <a:xfrm flipH="1" flipV="1">
            <a:off x="1871663" y="1774825"/>
            <a:ext cx="1276350" cy="83820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9952" name="直接连接符 39951"/>
          <p:cNvSpPr>
            <a:spLocks noChangeShapeType="1"/>
          </p:cNvSpPr>
          <p:nvPr/>
        </p:nvSpPr>
        <p:spPr bwMode="auto">
          <a:xfrm rot="21304819" flipH="1">
            <a:off x="1550988" y="2085975"/>
            <a:ext cx="809625" cy="97155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9953" name="左大括号 39952"/>
          <p:cNvSpPr>
            <a:spLocks/>
          </p:cNvSpPr>
          <p:nvPr/>
        </p:nvSpPr>
        <p:spPr bwMode="auto">
          <a:xfrm rot="2061507">
            <a:off x="1665288" y="1876425"/>
            <a:ext cx="304800" cy="1270000"/>
          </a:xfrm>
          <a:prstGeom prst="leftBrace">
            <a:avLst>
              <a:gd name="adj1" fmla="val 34703"/>
              <a:gd name="adj2" fmla="val 50000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9954" name="左大括号 39953"/>
          <p:cNvSpPr>
            <a:spLocks/>
          </p:cNvSpPr>
          <p:nvPr/>
        </p:nvSpPr>
        <p:spPr bwMode="auto">
          <a:xfrm rot="-5329050">
            <a:off x="1919288" y="2768600"/>
            <a:ext cx="438150" cy="1038225"/>
          </a:xfrm>
          <a:prstGeom prst="leftBrace">
            <a:avLst>
              <a:gd name="adj1" fmla="val 19735"/>
              <a:gd name="adj2" fmla="val 50000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9955" name="直接连接符 39954"/>
          <p:cNvSpPr>
            <a:spLocks noChangeShapeType="1"/>
          </p:cNvSpPr>
          <p:nvPr/>
        </p:nvSpPr>
        <p:spPr bwMode="auto">
          <a:xfrm>
            <a:off x="2671763" y="3076575"/>
            <a:ext cx="0" cy="16383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9956" name="文本框 39955"/>
          <p:cNvSpPr txBox="1">
            <a:spLocks noChangeArrowheads="1"/>
          </p:cNvSpPr>
          <p:nvPr/>
        </p:nvSpPr>
        <p:spPr bwMode="auto">
          <a:xfrm>
            <a:off x="2771775" y="4292600"/>
            <a:ext cx="565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000000"/>
                </a:solidFill>
                <a:latin typeface="Times New Roman" pitchFamily="18" charset="0"/>
              </a:rPr>
              <a:t>F</a:t>
            </a:r>
            <a:r>
              <a:rPr lang="en-US" altLang="zh-CN" sz="3200" b="1" baseline="-2500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39957" name="文本框 39956"/>
          <p:cNvSpPr txBox="1">
            <a:spLocks noChangeArrowheads="1"/>
          </p:cNvSpPr>
          <p:nvPr/>
        </p:nvSpPr>
        <p:spPr bwMode="auto">
          <a:xfrm>
            <a:off x="1163638" y="1884363"/>
            <a:ext cx="5889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000000"/>
                </a:solidFill>
                <a:latin typeface="Times New Roman" pitchFamily="18" charset="0"/>
              </a:rPr>
              <a:t>L</a:t>
            </a:r>
            <a:r>
              <a:rPr lang="en-US" altLang="zh-CN" sz="3200" b="1" baseline="-2500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39958" name="文本框 39957"/>
          <p:cNvSpPr txBox="1">
            <a:spLocks noChangeArrowheads="1"/>
          </p:cNvSpPr>
          <p:nvPr/>
        </p:nvSpPr>
        <p:spPr bwMode="auto">
          <a:xfrm>
            <a:off x="1878013" y="3413125"/>
            <a:ext cx="5889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000000"/>
                </a:solidFill>
                <a:latin typeface="Times New Roman" pitchFamily="18" charset="0"/>
              </a:rPr>
              <a:t>L</a:t>
            </a:r>
            <a:r>
              <a:rPr lang="en-US" altLang="zh-CN" sz="3200" b="1" baseline="-2500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6408" name="文本框 39958"/>
          <p:cNvSpPr txBox="1">
            <a:spLocks noChangeArrowheads="1"/>
          </p:cNvSpPr>
          <p:nvPr/>
        </p:nvSpPr>
        <p:spPr bwMode="auto">
          <a:xfrm>
            <a:off x="4427538" y="5157788"/>
            <a:ext cx="565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000000"/>
                </a:solidFill>
                <a:latin typeface="Times New Roman" pitchFamily="18" charset="0"/>
              </a:rPr>
              <a:t>F</a:t>
            </a:r>
            <a:r>
              <a:rPr lang="en-US" altLang="zh-CN" sz="3200" b="1" baseline="-2500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6409" name="文本框 39959"/>
          <p:cNvSpPr txBox="1">
            <a:spLocks noChangeArrowheads="1"/>
          </p:cNvSpPr>
          <p:nvPr/>
        </p:nvSpPr>
        <p:spPr bwMode="auto">
          <a:xfrm>
            <a:off x="8274050" y="3862388"/>
            <a:ext cx="565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000000"/>
                </a:solidFill>
                <a:latin typeface="Times New Roman" pitchFamily="18" charset="0"/>
              </a:rPr>
              <a:t>F</a:t>
            </a:r>
            <a:r>
              <a:rPr lang="en-US" altLang="zh-CN" sz="3200" b="1" baseline="-2500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39961" name="左大括号 39960"/>
          <p:cNvSpPr>
            <a:spLocks/>
          </p:cNvSpPr>
          <p:nvPr/>
        </p:nvSpPr>
        <p:spPr bwMode="auto">
          <a:xfrm rot="16186003" flipV="1">
            <a:off x="5541962" y="3779838"/>
            <a:ext cx="269875" cy="1257300"/>
          </a:xfrm>
          <a:prstGeom prst="leftBrace">
            <a:avLst>
              <a:gd name="adj1" fmla="val 38802"/>
              <a:gd name="adj2" fmla="val 49130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9962" name="文本框 39961"/>
          <p:cNvSpPr txBox="1">
            <a:spLocks noChangeArrowheads="1"/>
          </p:cNvSpPr>
          <p:nvPr/>
        </p:nvSpPr>
        <p:spPr bwMode="auto">
          <a:xfrm>
            <a:off x="5508625" y="4441825"/>
            <a:ext cx="588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000000"/>
                </a:solidFill>
                <a:latin typeface="Times New Roman" pitchFamily="18" charset="0"/>
              </a:rPr>
              <a:t>L</a:t>
            </a:r>
            <a:r>
              <a:rPr lang="en-US" altLang="zh-CN" sz="3200" b="1" baseline="-2500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39963" name="直接连接符 39962"/>
          <p:cNvSpPr>
            <a:spLocks noChangeShapeType="1"/>
          </p:cNvSpPr>
          <p:nvPr/>
        </p:nvSpPr>
        <p:spPr bwMode="auto">
          <a:xfrm>
            <a:off x="8118475" y="4159250"/>
            <a:ext cx="0" cy="384175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9964" name="直接连接符 39963"/>
          <p:cNvSpPr>
            <a:spLocks noChangeShapeType="1"/>
          </p:cNvSpPr>
          <p:nvPr/>
        </p:nvSpPr>
        <p:spPr bwMode="auto">
          <a:xfrm>
            <a:off x="6362700" y="4248150"/>
            <a:ext cx="1755775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9965" name="文本框 39964"/>
          <p:cNvSpPr txBox="1">
            <a:spLocks noChangeArrowheads="1"/>
          </p:cNvSpPr>
          <p:nvPr/>
        </p:nvSpPr>
        <p:spPr bwMode="auto">
          <a:xfrm>
            <a:off x="6080125" y="3424238"/>
            <a:ext cx="477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b="1" i="1" smtClean="0">
                <a:solidFill>
                  <a:srgbClr val="FF9966"/>
                </a:solidFill>
                <a:latin typeface="Times New Roman" pitchFamily="18" charset="0"/>
              </a:rPr>
              <a:t>O</a:t>
            </a:r>
          </a:p>
        </p:txBody>
      </p:sp>
      <p:sp>
        <p:nvSpPr>
          <p:cNvPr id="39966" name="左大括号 39965"/>
          <p:cNvSpPr>
            <a:spLocks/>
          </p:cNvSpPr>
          <p:nvPr/>
        </p:nvSpPr>
        <p:spPr bwMode="auto">
          <a:xfrm rot="-5436434">
            <a:off x="7081044" y="3548857"/>
            <a:ext cx="274637" cy="1714500"/>
          </a:xfrm>
          <a:prstGeom prst="leftBrace">
            <a:avLst>
              <a:gd name="adj1" fmla="val 51994"/>
              <a:gd name="adj2" fmla="val 50000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9967" name="文本框 39966"/>
          <p:cNvSpPr txBox="1">
            <a:spLocks noChangeArrowheads="1"/>
          </p:cNvSpPr>
          <p:nvPr/>
        </p:nvSpPr>
        <p:spPr bwMode="auto">
          <a:xfrm>
            <a:off x="6948488" y="4437063"/>
            <a:ext cx="5889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000000"/>
                </a:solidFill>
                <a:latin typeface="Times New Roman" pitchFamily="18" charset="0"/>
              </a:rPr>
              <a:t>L</a:t>
            </a:r>
            <a:r>
              <a:rPr lang="en-US" altLang="zh-CN" sz="3200" b="1" baseline="-2500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</a:p>
        </p:txBody>
      </p:sp>
      <p:grpSp>
        <p:nvGrpSpPr>
          <p:cNvPr id="3" name="组合 39970"/>
          <p:cNvGrpSpPr>
            <a:grpSpLocks/>
          </p:cNvGrpSpPr>
          <p:nvPr/>
        </p:nvGrpSpPr>
        <p:grpSpPr bwMode="auto">
          <a:xfrm rot="-3229430">
            <a:off x="2260600" y="2141538"/>
            <a:ext cx="161925" cy="146050"/>
            <a:chOff x="1202" y="3339"/>
            <a:chExt cx="181" cy="182"/>
          </a:xfrm>
        </p:grpSpPr>
        <p:sp>
          <p:nvSpPr>
            <p:cNvPr id="16418" name="直接连接符 39968"/>
            <p:cNvSpPr>
              <a:spLocks noChangeShapeType="1"/>
            </p:cNvSpPr>
            <p:nvPr/>
          </p:nvSpPr>
          <p:spPr bwMode="auto">
            <a:xfrm>
              <a:off x="1202" y="3339"/>
              <a:ext cx="0" cy="18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  <p:sp>
          <p:nvSpPr>
            <p:cNvPr id="16419" name="直接连接符 39969"/>
            <p:cNvSpPr>
              <a:spLocks noChangeShapeType="1"/>
            </p:cNvSpPr>
            <p:nvPr/>
          </p:nvSpPr>
          <p:spPr bwMode="auto">
            <a:xfrm>
              <a:off x="1202" y="3521"/>
              <a:ext cx="181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</p:grpSp>
      <p:grpSp>
        <p:nvGrpSpPr>
          <p:cNvPr id="4" name="组合 39971"/>
          <p:cNvGrpSpPr>
            <a:grpSpLocks/>
          </p:cNvGrpSpPr>
          <p:nvPr/>
        </p:nvGrpSpPr>
        <p:grpSpPr bwMode="auto">
          <a:xfrm>
            <a:off x="2555875" y="3141663"/>
            <a:ext cx="144463" cy="144462"/>
            <a:chOff x="1202" y="3339"/>
            <a:chExt cx="181" cy="182"/>
          </a:xfrm>
        </p:grpSpPr>
        <p:sp>
          <p:nvSpPr>
            <p:cNvPr id="16421" name="直接连接符 39972"/>
            <p:cNvSpPr>
              <a:spLocks noChangeShapeType="1"/>
            </p:cNvSpPr>
            <p:nvPr/>
          </p:nvSpPr>
          <p:spPr bwMode="auto">
            <a:xfrm>
              <a:off x="1202" y="3339"/>
              <a:ext cx="0" cy="18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  <p:sp>
          <p:nvSpPr>
            <p:cNvPr id="16422" name="直接连接符 39973"/>
            <p:cNvSpPr>
              <a:spLocks noChangeShapeType="1"/>
            </p:cNvSpPr>
            <p:nvPr/>
          </p:nvSpPr>
          <p:spPr bwMode="auto">
            <a:xfrm>
              <a:off x="1202" y="3521"/>
              <a:ext cx="181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</p:grpSp>
      <p:grpSp>
        <p:nvGrpSpPr>
          <p:cNvPr id="5" name="组合 39982"/>
          <p:cNvGrpSpPr>
            <a:grpSpLocks/>
          </p:cNvGrpSpPr>
          <p:nvPr/>
        </p:nvGrpSpPr>
        <p:grpSpPr bwMode="auto">
          <a:xfrm>
            <a:off x="5076825" y="4221163"/>
            <a:ext cx="215900" cy="215900"/>
            <a:chOff x="2109" y="3203"/>
            <a:chExt cx="181" cy="136"/>
          </a:xfrm>
        </p:grpSpPr>
        <p:sp>
          <p:nvSpPr>
            <p:cNvPr id="16424" name="直接连接符 39980"/>
            <p:cNvSpPr>
              <a:spLocks noChangeShapeType="1"/>
            </p:cNvSpPr>
            <p:nvPr/>
          </p:nvSpPr>
          <p:spPr bwMode="auto">
            <a:xfrm>
              <a:off x="2109" y="3339"/>
              <a:ext cx="181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  <p:sp>
          <p:nvSpPr>
            <p:cNvPr id="16425" name="直接连接符 39981"/>
            <p:cNvSpPr>
              <a:spLocks noChangeShapeType="1"/>
            </p:cNvSpPr>
            <p:nvPr/>
          </p:nvSpPr>
          <p:spPr bwMode="auto">
            <a:xfrm>
              <a:off x="2290" y="3203"/>
              <a:ext cx="0" cy="13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</p:grpSp>
      <p:grpSp>
        <p:nvGrpSpPr>
          <p:cNvPr id="6" name="组合 39985"/>
          <p:cNvGrpSpPr>
            <a:grpSpLocks/>
          </p:cNvGrpSpPr>
          <p:nvPr/>
        </p:nvGrpSpPr>
        <p:grpSpPr bwMode="auto">
          <a:xfrm>
            <a:off x="7885113" y="4221163"/>
            <a:ext cx="215900" cy="215900"/>
            <a:chOff x="1020" y="3566"/>
            <a:chExt cx="136" cy="136"/>
          </a:xfrm>
        </p:grpSpPr>
        <p:sp>
          <p:nvSpPr>
            <p:cNvPr id="16427" name="直接连接符 39983"/>
            <p:cNvSpPr>
              <a:spLocks noChangeShapeType="1"/>
            </p:cNvSpPr>
            <p:nvPr/>
          </p:nvSpPr>
          <p:spPr bwMode="auto">
            <a:xfrm>
              <a:off x="1020" y="3566"/>
              <a:ext cx="0" cy="13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  <p:sp>
          <p:nvSpPr>
            <p:cNvPr id="16428" name="直接连接符 39984"/>
            <p:cNvSpPr>
              <a:spLocks noChangeShapeType="1"/>
            </p:cNvSpPr>
            <p:nvPr/>
          </p:nvSpPr>
          <p:spPr bwMode="auto">
            <a:xfrm>
              <a:off x="1020" y="3702"/>
              <a:ext cx="136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</p:grpSp>
      <p:sp>
        <p:nvSpPr>
          <p:cNvPr id="39987" name="文本框 39986"/>
          <p:cNvSpPr txBox="1">
            <a:spLocks noChangeArrowheads="1"/>
          </p:cNvSpPr>
          <p:nvPr/>
        </p:nvSpPr>
        <p:spPr bwMode="auto">
          <a:xfrm>
            <a:off x="1042988" y="2781300"/>
            <a:ext cx="6477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b="1" i="1" smtClean="0">
                <a:solidFill>
                  <a:srgbClr val="FF9966"/>
                </a:solidFill>
                <a:latin typeface="Times New Roman" pitchFamily="18" charset="0"/>
              </a:rPr>
              <a:t>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9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9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9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9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1" grpId="0" animBg="1"/>
      <p:bldP spid="39952" grpId="0" animBg="1"/>
      <p:bldP spid="39955" grpId="0" animBg="1"/>
      <p:bldP spid="39956" grpId="0"/>
      <p:bldP spid="39957" grpId="0"/>
      <p:bldP spid="39958" grpId="0"/>
      <p:bldP spid="39962" grpId="0"/>
      <p:bldP spid="39963" grpId="0" animBg="1"/>
      <p:bldP spid="39964" grpId="0" animBg="1"/>
      <p:bldP spid="39965" grpId="0"/>
      <p:bldP spid="39967" grpId="0"/>
      <p:bldP spid="3998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CCECFF"/>
            </a:gs>
            <a:gs pos="50000">
              <a:srgbClr val="FFFFFF"/>
            </a:gs>
            <a:gs pos="100000">
              <a:srgbClr val="CCE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直接连接符 35841"/>
          <p:cNvSpPr>
            <a:spLocks noChangeShapeType="1"/>
          </p:cNvSpPr>
          <p:nvPr/>
        </p:nvSpPr>
        <p:spPr bwMode="auto">
          <a:xfrm flipH="1">
            <a:off x="5948363" y="2995613"/>
            <a:ext cx="687387" cy="188753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5843" name="直接连接符 35842"/>
          <p:cNvSpPr>
            <a:spLocks noChangeShapeType="1"/>
          </p:cNvSpPr>
          <p:nvPr/>
        </p:nvSpPr>
        <p:spPr bwMode="auto">
          <a:xfrm>
            <a:off x="8013700" y="3373438"/>
            <a:ext cx="0" cy="2076450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5844" name="直接连接符 35843"/>
          <p:cNvSpPr>
            <a:spLocks noChangeShapeType="1"/>
          </p:cNvSpPr>
          <p:nvPr/>
        </p:nvSpPr>
        <p:spPr bwMode="auto">
          <a:xfrm>
            <a:off x="5948363" y="4883150"/>
            <a:ext cx="2065337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grpSp>
        <p:nvGrpSpPr>
          <p:cNvPr id="2" name="组合 35844"/>
          <p:cNvGrpSpPr>
            <a:grpSpLocks/>
          </p:cNvGrpSpPr>
          <p:nvPr/>
        </p:nvGrpSpPr>
        <p:grpSpPr bwMode="auto">
          <a:xfrm>
            <a:off x="7842250" y="4694238"/>
            <a:ext cx="171450" cy="188912"/>
            <a:chOff x="4752" y="2448"/>
            <a:chExt cx="96" cy="96"/>
          </a:xfrm>
        </p:grpSpPr>
        <p:sp>
          <p:nvSpPr>
            <p:cNvPr id="15366" name="直接连接符 35845"/>
            <p:cNvSpPr>
              <a:spLocks noChangeShapeType="1"/>
            </p:cNvSpPr>
            <p:nvPr/>
          </p:nvSpPr>
          <p:spPr bwMode="auto">
            <a:xfrm flipH="1">
              <a:off x="4752" y="2448"/>
              <a:ext cx="96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  <p:sp>
          <p:nvSpPr>
            <p:cNvPr id="15367" name="直接连接符 35846"/>
            <p:cNvSpPr>
              <a:spLocks noChangeShapeType="1"/>
            </p:cNvSpPr>
            <p:nvPr/>
          </p:nvSpPr>
          <p:spPr bwMode="auto">
            <a:xfrm>
              <a:off x="4752" y="2448"/>
              <a:ext cx="0" cy="96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</p:grpSp>
      <p:grpSp>
        <p:nvGrpSpPr>
          <p:cNvPr id="3" name="组合 35847"/>
          <p:cNvGrpSpPr>
            <a:grpSpLocks/>
          </p:cNvGrpSpPr>
          <p:nvPr/>
        </p:nvGrpSpPr>
        <p:grpSpPr bwMode="auto">
          <a:xfrm rot="-9452884">
            <a:off x="6608763" y="3032125"/>
            <a:ext cx="173037" cy="188913"/>
            <a:chOff x="4752" y="2448"/>
            <a:chExt cx="96" cy="96"/>
          </a:xfrm>
        </p:grpSpPr>
        <p:sp>
          <p:nvSpPr>
            <p:cNvPr id="15369" name="直接连接符 35848"/>
            <p:cNvSpPr>
              <a:spLocks noChangeShapeType="1"/>
            </p:cNvSpPr>
            <p:nvPr/>
          </p:nvSpPr>
          <p:spPr bwMode="auto">
            <a:xfrm flipH="1">
              <a:off x="4752" y="2448"/>
              <a:ext cx="96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  <p:sp>
          <p:nvSpPr>
            <p:cNvPr id="15370" name="直接连接符 35849"/>
            <p:cNvSpPr>
              <a:spLocks noChangeShapeType="1"/>
            </p:cNvSpPr>
            <p:nvPr/>
          </p:nvSpPr>
          <p:spPr bwMode="auto">
            <a:xfrm>
              <a:off x="4752" y="2448"/>
              <a:ext cx="0" cy="96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</p:grpSp>
      <p:sp>
        <p:nvSpPr>
          <p:cNvPr id="35851" name="左大括号 35850"/>
          <p:cNvSpPr>
            <a:spLocks/>
          </p:cNvSpPr>
          <p:nvPr/>
        </p:nvSpPr>
        <p:spPr bwMode="auto">
          <a:xfrm rot="1296506">
            <a:off x="6094413" y="2894013"/>
            <a:ext cx="173037" cy="1981200"/>
          </a:xfrm>
          <a:prstGeom prst="leftBrace">
            <a:avLst>
              <a:gd name="adj1" fmla="val 95360"/>
              <a:gd name="adj2" fmla="val 50000"/>
            </a:avLst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5852" name="左大括号 35851"/>
          <p:cNvSpPr>
            <a:spLocks/>
          </p:cNvSpPr>
          <p:nvPr/>
        </p:nvSpPr>
        <p:spPr bwMode="auto">
          <a:xfrm rot="-5390143">
            <a:off x="6886576" y="3975100"/>
            <a:ext cx="188912" cy="2065337"/>
          </a:xfrm>
          <a:prstGeom prst="leftBrace">
            <a:avLst>
              <a:gd name="adj1" fmla="val 91056"/>
              <a:gd name="adj2" fmla="val 50000"/>
            </a:avLst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5853" name="文本框 35852"/>
          <p:cNvSpPr txBox="1">
            <a:spLocks noChangeArrowheads="1"/>
          </p:cNvSpPr>
          <p:nvPr/>
        </p:nvSpPr>
        <p:spPr bwMode="auto">
          <a:xfrm>
            <a:off x="6894513" y="5103813"/>
            <a:ext cx="5413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800" b="1" smtClean="0">
                <a:solidFill>
                  <a:srgbClr val="000000"/>
                </a:solidFill>
                <a:latin typeface="Times New Roman" pitchFamily="18" charset="0"/>
              </a:rPr>
              <a:t>L</a:t>
            </a:r>
            <a:r>
              <a:rPr lang="en-US" altLang="zh-CN" sz="2800" b="1" baseline="-2500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altLang="zh-CN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5854" name="文本框 35853"/>
          <p:cNvSpPr txBox="1">
            <a:spLocks noChangeArrowheads="1"/>
          </p:cNvSpPr>
          <p:nvPr/>
        </p:nvSpPr>
        <p:spPr bwMode="auto">
          <a:xfrm>
            <a:off x="5516563" y="3373438"/>
            <a:ext cx="5413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800" b="1" smtClean="0">
                <a:solidFill>
                  <a:srgbClr val="000000"/>
                </a:solidFill>
                <a:latin typeface="Times New Roman" pitchFamily="18" charset="0"/>
              </a:rPr>
              <a:t>L</a:t>
            </a:r>
            <a:r>
              <a:rPr lang="en-US" altLang="zh-CN" sz="2800" b="1" baseline="-2500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altLang="zh-CN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grpSp>
        <p:nvGrpSpPr>
          <p:cNvPr id="4" name="组合 35854"/>
          <p:cNvGrpSpPr>
            <a:grpSpLocks/>
          </p:cNvGrpSpPr>
          <p:nvPr/>
        </p:nvGrpSpPr>
        <p:grpSpPr bwMode="auto">
          <a:xfrm>
            <a:off x="5345113" y="1662113"/>
            <a:ext cx="3344862" cy="3633787"/>
            <a:chOff x="3360" y="906"/>
            <a:chExt cx="1865" cy="1848"/>
          </a:xfrm>
        </p:grpSpPr>
        <p:sp>
          <p:nvSpPr>
            <p:cNvPr id="15376" name="直接连接符 35855"/>
            <p:cNvSpPr>
              <a:spLocks noChangeShapeType="1"/>
            </p:cNvSpPr>
            <p:nvPr/>
          </p:nvSpPr>
          <p:spPr bwMode="auto">
            <a:xfrm flipV="1">
              <a:off x="3696" y="1296"/>
              <a:ext cx="1152" cy="1248"/>
            </a:xfrm>
            <a:prstGeom prst="line">
              <a:avLst/>
            </a:prstGeom>
            <a:noFill/>
            <a:ln w="76200">
              <a:solidFill>
                <a:srgbClr val="02C0A5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  <p:sp>
          <p:nvSpPr>
            <p:cNvPr id="15377" name="直接连接符 35856"/>
            <p:cNvSpPr>
              <a:spLocks noChangeShapeType="1"/>
            </p:cNvSpPr>
            <p:nvPr/>
          </p:nvSpPr>
          <p:spPr bwMode="auto">
            <a:xfrm>
              <a:off x="4848" y="1296"/>
              <a:ext cx="0" cy="5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  <p:sp>
          <p:nvSpPr>
            <p:cNvPr id="15378" name="文本框 35857"/>
            <p:cNvSpPr txBox="1">
              <a:spLocks noChangeArrowheads="1"/>
            </p:cNvSpPr>
            <p:nvPr/>
          </p:nvSpPr>
          <p:spPr bwMode="auto">
            <a:xfrm>
              <a:off x="4838" y="954"/>
              <a:ext cx="235" cy="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800" b="1" smtClean="0">
                  <a:solidFill>
                    <a:srgbClr val="000000"/>
                  </a:solidFill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15379" name="文本框 35858"/>
            <p:cNvSpPr txBox="1">
              <a:spLocks noChangeArrowheads="1"/>
            </p:cNvSpPr>
            <p:nvPr/>
          </p:nvSpPr>
          <p:spPr bwMode="auto">
            <a:xfrm>
              <a:off x="4934" y="1578"/>
              <a:ext cx="291" cy="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800" b="1" smtClean="0">
                  <a:solidFill>
                    <a:srgbClr val="000000"/>
                  </a:solidFill>
                  <a:latin typeface="Times New Roman" pitchFamily="18" charset="0"/>
                </a:rPr>
                <a:t>F</a:t>
              </a:r>
              <a:r>
                <a:rPr lang="en-US" altLang="zh-CN" sz="2800" b="1" baseline="-25000" smtClean="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15380" name="文本框 35859"/>
            <p:cNvSpPr txBox="1">
              <a:spLocks noChangeArrowheads="1"/>
            </p:cNvSpPr>
            <p:nvPr/>
          </p:nvSpPr>
          <p:spPr bwMode="auto">
            <a:xfrm>
              <a:off x="3638" y="2490"/>
              <a:ext cx="257" cy="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800" b="1" smtClean="0">
                  <a:solidFill>
                    <a:srgbClr val="000000"/>
                  </a:solidFill>
                  <a:latin typeface="Times New Roman" pitchFamily="18" charset="0"/>
                </a:rPr>
                <a:t>O</a:t>
              </a:r>
            </a:p>
          </p:txBody>
        </p:sp>
        <p:sp>
          <p:nvSpPr>
            <p:cNvPr id="15381" name="直接连接符 35860"/>
            <p:cNvSpPr>
              <a:spLocks noChangeShapeType="1"/>
            </p:cNvSpPr>
            <p:nvPr/>
          </p:nvSpPr>
          <p:spPr bwMode="auto">
            <a:xfrm flipH="1" flipV="1">
              <a:off x="3360" y="1248"/>
              <a:ext cx="1104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lg"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  <p:sp>
          <p:nvSpPr>
            <p:cNvPr id="15382" name="文本框 35861"/>
            <p:cNvSpPr txBox="1">
              <a:spLocks noChangeArrowheads="1"/>
            </p:cNvSpPr>
            <p:nvPr/>
          </p:nvSpPr>
          <p:spPr bwMode="auto">
            <a:xfrm>
              <a:off x="3446" y="906"/>
              <a:ext cx="291" cy="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800" b="1" smtClean="0">
                  <a:solidFill>
                    <a:srgbClr val="000000"/>
                  </a:solidFill>
                  <a:latin typeface="Times New Roman" pitchFamily="18" charset="0"/>
                </a:rPr>
                <a:t>F</a:t>
              </a:r>
              <a:r>
                <a:rPr lang="en-US" altLang="zh-CN" sz="2800" b="1" baseline="-25000" smtClean="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15383" name="文本框 35862"/>
            <p:cNvSpPr txBox="1">
              <a:spLocks noChangeArrowheads="1"/>
            </p:cNvSpPr>
            <p:nvPr/>
          </p:nvSpPr>
          <p:spPr bwMode="auto">
            <a:xfrm>
              <a:off x="4272" y="1392"/>
              <a:ext cx="246" cy="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800" b="1" smtClean="0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  <a:endParaRPr lang="en-US" altLang="zh-C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5" name="组合 35863"/>
          <p:cNvGrpSpPr>
            <a:grpSpLocks/>
          </p:cNvGrpSpPr>
          <p:nvPr/>
        </p:nvGrpSpPr>
        <p:grpSpPr bwMode="auto">
          <a:xfrm>
            <a:off x="136525" y="238125"/>
            <a:ext cx="3382963" cy="3009900"/>
            <a:chOff x="588" y="960"/>
            <a:chExt cx="2131" cy="1896"/>
          </a:xfrm>
        </p:grpSpPr>
        <p:grpSp>
          <p:nvGrpSpPr>
            <p:cNvPr id="6" name="组合 35864"/>
            <p:cNvGrpSpPr>
              <a:grpSpLocks/>
            </p:cNvGrpSpPr>
            <p:nvPr/>
          </p:nvGrpSpPr>
          <p:grpSpPr bwMode="auto">
            <a:xfrm>
              <a:off x="588" y="960"/>
              <a:ext cx="2131" cy="1896"/>
              <a:chOff x="588" y="960"/>
              <a:chExt cx="2131" cy="1896"/>
            </a:xfrm>
          </p:grpSpPr>
          <p:sp>
            <p:nvSpPr>
              <p:cNvPr id="15386" name="直角三角形 35865"/>
              <p:cNvSpPr>
                <a:spLocks noChangeArrowheads="1"/>
              </p:cNvSpPr>
              <p:nvPr/>
            </p:nvSpPr>
            <p:spPr bwMode="auto">
              <a:xfrm rot="5454894">
                <a:off x="1086" y="2394"/>
                <a:ext cx="186" cy="336"/>
              </a:xfrm>
              <a:prstGeom prst="rtTriangl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buFont typeface="Arial" pitchFamily="34" charset="0"/>
                  <a:buNone/>
                </a:pPr>
                <a:endParaRPr lang="zh-CN" altLang="en-US" sz="2800" b="1" smtClean="0">
                  <a:solidFill>
                    <a:srgbClr val="000000"/>
                  </a:solidFill>
                  <a:latin typeface="宋体" pitchFamily="2" charset="-122"/>
                </a:endParaRPr>
              </a:p>
            </p:txBody>
          </p:sp>
          <p:sp>
            <p:nvSpPr>
              <p:cNvPr id="15387" name="矩形 35866"/>
              <p:cNvSpPr>
                <a:spLocks noChangeArrowheads="1"/>
              </p:cNvSpPr>
              <p:nvPr/>
            </p:nvSpPr>
            <p:spPr bwMode="auto">
              <a:xfrm rot="2869737">
                <a:off x="1660" y="1088"/>
                <a:ext cx="65" cy="162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buFont typeface="Arial" pitchFamily="34" charset="0"/>
                  <a:buNone/>
                </a:pPr>
                <a:endParaRPr lang="zh-CN" altLang="en-US" sz="2800" b="1" smtClean="0">
                  <a:solidFill>
                    <a:srgbClr val="000000"/>
                  </a:solidFill>
                  <a:latin typeface="宋体" pitchFamily="2" charset="-122"/>
                </a:endParaRPr>
              </a:p>
            </p:txBody>
          </p:sp>
          <p:sp>
            <p:nvSpPr>
              <p:cNvPr id="15388" name="文本框 35867"/>
              <p:cNvSpPr txBox="1">
                <a:spLocks noChangeArrowheads="1"/>
              </p:cNvSpPr>
              <p:nvPr/>
            </p:nvSpPr>
            <p:spPr bwMode="auto">
              <a:xfrm>
                <a:off x="2390" y="1530"/>
                <a:ext cx="329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2800" b="1" smtClean="0">
                    <a:solidFill>
                      <a:srgbClr val="000000"/>
                    </a:solidFill>
                    <a:latin typeface="Times New Roman" pitchFamily="18" charset="0"/>
                  </a:rPr>
                  <a:t>F</a:t>
                </a:r>
                <a:r>
                  <a:rPr lang="en-US" altLang="zh-CN" sz="2800" b="1" baseline="-25000" smtClean="0">
                    <a:solidFill>
                      <a:srgbClr val="000000"/>
                    </a:solidFill>
                    <a:latin typeface="Times New Roman" pitchFamily="18" charset="0"/>
                  </a:rPr>
                  <a:t>2</a:t>
                </a:r>
              </a:p>
            </p:txBody>
          </p:sp>
          <p:sp>
            <p:nvSpPr>
              <p:cNvPr id="15389" name="文本框 35868"/>
              <p:cNvSpPr txBox="1">
                <a:spLocks noChangeArrowheads="1"/>
              </p:cNvSpPr>
              <p:nvPr/>
            </p:nvSpPr>
            <p:spPr bwMode="auto">
              <a:xfrm>
                <a:off x="2390" y="1098"/>
                <a:ext cx="265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2800" b="1" smtClean="0">
                    <a:solidFill>
                      <a:srgbClr val="000000"/>
                    </a:solidFill>
                    <a:latin typeface="Times New Roman" pitchFamily="18" charset="0"/>
                  </a:rPr>
                  <a:t>B</a:t>
                </a:r>
              </a:p>
            </p:txBody>
          </p:sp>
          <p:grpSp>
            <p:nvGrpSpPr>
              <p:cNvPr id="7" name="组合 35869"/>
              <p:cNvGrpSpPr>
                <a:grpSpLocks/>
              </p:cNvGrpSpPr>
              <p:nvPr/>
            </p:nvGrpSpPr>
            <p:grpSpPr bwMode="auto">
              <a:xfrm>
                <a:off x="935" y="1152"/>
                <a:ext cx="73" cy="1584"/>
                <a:chOff x="935" y="864"/>
                <a:chExt cx="73" cy="1872"/>
              </a:xfrm>
            </p:grpSpPr>
            <p:sp>
              <p:nvSpPr>
                <p:cNvPr id="15391" name="矩形 35870"/>
                <p:cNvSpPr>
                  <a:spLocks noChangeArrowheads="1"/>
                </p:cNvSpPr>
                <p:nvPr/>
              </p:nvSpPr>
              <p:spPr bwMode="auto">
                <a:xfrm>
                  <a:off x="935" y="864"/>
                  <a:ext cx="73" cy="187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buFont typeface="Arial" pitchFamily="34" charset="0"/>
                    <a:buNone/>
                  </a:pPr>
                  <a:endParaRPr lang="zh-CN" altLang="en-US" sz="2800" b="1" smtClean="0">
                    <a:solidFill>
                      <a:srgbClr val="000000"/>
                    </a:solidFill>
                    <a:latin typeface="宋体" pitchFamily="2" charset="-122"/>
                  </a:endParaRPr>
                </a:p>
              </p:txBody>
            </p:sp>
            <p:sp>
              <p:nvSpPr>
                <p:cNvPr id="15392" name="椭圆 35871"/>
                <p:cNvSpPr>
                  <a:spLocks noChangeArrowheads="1"/>
                </p:cNvSpPr>
                <p:nvPr/>
              </p:nvSpPr>
              <p:spPr bwMode="auto">
                <a:xfrm>
                  <a:off x="947" y="912"/>
                  <a:ext cx="47" cy="47"/>
                </a:xfrm>
                <a:prstGeom prst="ellipse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buFont typeface="Arial" pitchFamily="34" charset="0"/>
                    <a:buNone/>
                  </a:pPr>
                  <a:endParaRPr lang="zh-CN" altLang="en-US" sz="2800" b="1" smtClean="0">
                    <a:solidFill>
                      <a:srgbClr val="000000"/>
                    </a:solidFill>
                    <a:latin typeface="宋体" pitchFamily="2" charset="-122"/>
                  </a:endParaRPr>
                </a:p>
              </p:txBody>
            </p:sp>
          </p:grpSp>
          <p:sp>
            <p:nvSpPr>
              <p:cNvPr id="15393" name="直接连接符 35872"/>
              <p:cNvSpPr>
                <a:spLocks noChangeShapeType="1"/>
              </p:cNvSpPr>
              <p:nvPr/>
            </p:nvSpPr>
            <p:spPr bwMode="auto">
              <a:xfrm flipH="1">
                <a:off x="588" y="1200"/>
                <a:ext cx="336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buFont typeface="Arial" pitchFamily="34" charset="0"/>
                  <a:buNone/>
                </a:pPr>
                <a:endParaRPr lang="zh-CN" altLang="en-US" sz="2800" b="1" smtClean="0">
                  <a:solidFill>
                    <a:srgbClr val="000000"/>
                  </a:solidFill>
                  <a:latin typeface="宋体" pitchFamily="2" charset="-122"/>
                </a:endParaRPr>
              </a:p>
            </p:txBody>
          </p:sp>
          <p:grpSp>
            <p:nvGrpSpPr>
              <p:cNvPr id="8" name="组合 35873"/>
              <p:cNvGrpSpPr>
                <a:grpSpLocks/>
              </p:cNvGrpSpPr>
              <p:nvPr/>
            </p:nvGrpSpPr>
            <p:grpSpPr bwMode="auto">
              <a:xfrm>
                <a:off x="1008" y="1200"/>
                <a:ext cx="971" cy="384"/>
                <a:chOff x="1008" y="1200"/>
                <a:chExt cx="971" cy="384"/>
              </a:xfrm>
            </p:grpSpPr>
            <p:sp>
              <p:nvSpPr>
                <p:cNvPr id="15395" name="直接连接符 35874"/>
                <p:cNvSpPr>
                  <a:spLocks noChangeShapeType="1"/>
                </p:cNvSpPr>
                <p:nvPr/>
              </p:nvSpPr>
              <p:spPr bwMode="auto">
                <a:xfrm flipH="1" flipV="1">
                  <a:off x="1008" y="1200"/>
                  <a:ext cx="971" cy="38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buFont typeface="Arial" pitchFamily="34" charset="0"/>
                    <a:buNone/>
                  </a:pPr>
                  <a:endParaRPr lang="zh-CN" altLang="en-US" sz="2800" b="1" smtClean="0">
                    <a:solidFill>
                      <a:srgbClr val="000000"/>
                    </a:solidFill>
                    <a:latin typeface="宋体" pitchFamily="2" charset="-122"/>
                  </a:endParaRPr>
                </a:p>
              </p:txBody>
            </p:sp>
            <p:sp>
              <p:nvSpPr>
                <p:cNvPr id="15396" name="直接连接符 35875"/>
                <p:cNvSpPr>
                  <a:spLocks noChangeShapeType="1"/>
                </p:cNvSpPr>
                <p:nvPr/>
              </p:nvSpPr>
              <p:spPr bwMode="auto">
                <a:xfrm rot="-1794673">
                  <a:off x="1152" y="1248"/>
                  <a:ext cx="48" cy="4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triangle" w="med" len="med"/>
                  <a:tailEnd/>
                </a:ln>
              </p:spPr>
              <p:txBody>
                <a:bodyPr/>
                <a:lstStyle/>
                <a:p>
                  <a:pPr eaLnBrk="1" hangingPunct="1">
                    <a:buFont typeface="Arial" pitchFamily="34" charset="0"/>
                    <a:buNone/>
                  </a:pPr>
                  <a:endParaRPr lang="zh-CN" altLang="en-US" sz="2800" b="1" smtClean="0">
                    <a:solidFill>
                      <a:srgbClr val="000000"/>
                    </a:solidFill>
                    <a:latin typeface="宋体" pitchFamily="2" charset="-122"/>
                  </a:endParaRPr>
                </a:p>
              </p:txBody>
            </p:sp>
          </p:grpSp>
          <p:sp>
            <p:nvSpPr>
              <p:cNvPr id="15397" name="文本框 35876"/>
              <p:cNvSpPr txBox="1">
                <a:spLocks noChangeArrowheads="1"/>
              </p:cNvSpPr>
              <p:nvPr/>
            </p:nvSpPr>
            <p:spPr bwMode="auto">
              <a:xfrm>
                <a:off x="1056" y="2400"/>
                <a:ext cx="290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2800" b="1" smtClean="0">
                    <a:solidFill>
                      <a:srgbClr val="000000"/>
                    </a:solidFill>
                    <a:latin typeface="Times New Roman" pitchFamily="18" charset="0"/>
                  </a:rPr>
                  <a:t>O</a:t>
                </a:r>
              </a:p>
            </p:txBody>
          </p:sp>
          <p:grpSp>
            <p:nvGrpSpPr>
              <p:cNvPr id="9" name="组合 35877"/>
              <p:cNvGrpSpPr>
                <a:grpSpLocks/>
              </p:cNvGrpSpPr>
              <p:nvPr/>
            </p:nvGrpSpPr>
            <p:grpSpPr bwMode="auto">
              <a:xfrm>
                <a:off x="2195" y="1368"/>
                <a:ext cx="240" cy="1488"/>
                <a:chOff x="2160" y="1392"/>
                <a:chExt cx="240" cy="1488"/>
              </a:xfrm>
            </p:grpSpPr>
            <p:sp>
              <p:nvSpPr>
                <p:cNvPr id="15399" name="直接连接符 35878"/>
                <p:cNvSpPr>
                  <a:spLocks noChangeShapeType="1"/>
                </p:cNvSpPr>
                <p:nvPr/>
              </p:nvSpPr>
              <p:spPr bwMode="auto">
                <a:xfrm>
                  <a:off x="2256" y="1392"/>
                  <a:ext cx="0" cy="43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pPr eaLnBrk="1" hangingPunct="1">
                    <a:buFont typeface="Arial" pitchFamily="34" charset="0"/>
                    <a:buNone/>
                  </a:pPr>
                  <a:endParaRPr lang="zh-CN" altLang="en-US" sz="2800" b="1" smtClean="0">
                    <a:solidFill>
                      <a:srgbClr val="000000"/>
                    </a:solidFill>
                    <a:latin typeface="宋体" pitchFamily="2" charset="-122"/>
                  </a:endParaRPr>
                </a:p>
              </p:txBody>
            </p:sp>
            <p:sp>
              <p:nvSpPr>
                <p:cNvPr id="15400" name="直接连接符 35879"/>
                <p:cNvSpPr>
                  <a:spLocks noChangeShapeType="1"/>
                </p:cNvSpPr>
                <p:nvPr/>
              </p:nvSpPr>
              <p:spPr bwMode="auto">
                <a:xfrm>
                  <a:off x="2256" y="1776"/>
                  <a:ext cx="0" cy="86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buFont typeface="Arial" pitchFamily="34" charset="0"/>
                    <a:buNone/>
                  </a:pPr>
                  <a:endParaRPr lang="zh-CN" altLang="en-US" sz="2800" b="1" smtClean="0">
                    <a:solidFill>
                      <a:srgbClr val="000000"/>
                    </a:solidFill>
                    <a:latin typeface="宋体" pitchFamily="2" charset="-122"/>
                  </a:endParaRPr>
                </a:p>
              </p:txBody>
            </p:sp>
            <p:sp>
              <p:nvSpPr>
                <p:cNvPr id="15401" name="矩形 35880"/>
                <p:cNvSpPr>
                  <a:spLocks noChangeArrowheads="1"/>
                </p:cNvSpPr>
                <p:nvPr/>
              </p:nvSpPr>
              <p:spPr bwMode="auto">
                <a:xfrm>
                  <a:off x="2160" y="2640"/>
                  <a:ext cx="240" cy="24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buFont typeface="Arial" pitchFamily="34" charset="0"/>
                    <a:buNone/>
                  </a:pPr>
                  <a:endParaRPr lang="zh-CN" altLang="en-US" sz="2800" b="1" smtClean="0">
                    <a:solidFill>
                      <a:srgbClr val="000000"/>
                    </a:solidFill>
                    <a:latin typeface="宋体" pitchFamily="2" charset="-122"/>
                  </a:endParaRPr>
                </a:p>
              </p:txBody>
            </p:sp>
          </p:grpSp>
          <p:sp>
            <p:nvSpPr>
              <p:cNvPr id="15402" name="文本框 35881"/>
              <p:cNvSpPr txBox="1">
                <a:spLocks noChangeArrowheads="1"/>
              </p:cNvSpPr>
              <p:nvPr/>
            </p:nvSpPr>
            <p:spPr bwMode="auto">
              <a:xfrm>
                <a:off x="1680" y="1488"/>
                <a:ext cx="278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2800" b="1" smtClean="0">
                    <a:solidFill>
                      <a:srgbClr val="000000"/>
                    </a:solidFill>
                    <a:latin typeface="Times New Roman" pitchFamily="18" charset="0"/>
                  </a:rPr>
                  <a:t>A</a:t>
                </a:r>
              </a:p>
            </p:txBody>
          </p:sp>
          <p:sp>
            <p:nvSpPr>
              <p:cNvPr id="15403" name="文本框 35882"/>
              <p:cNvSpPr txBox="1">
                <a:spLocks noChangeArrowheads="1"/>
              </p:cNvSpPr>
              <p:nvPr/>
            </p:nvSpPr>
            <p:spPr bwMode="auto">
              <a:xfrm>
                <a:off x="1104" y="960"/>
                <a:ext cx="329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2800" b="1" smtClean="0">
                    <a:solidFill>
                      <a:srgbClr val="000000"/>
                    </a:solidFill>
                    <a:latin typeface="Times New Roman" pitchFamily="18" charset="0"/>
                  </a:rPr>
                  <a:t>F</a:t>
                </a:r>
                <a:r>
                  <a:rPr lang="en-US" altLang="zh-CN" sz="2800" b="1" baseline="-25000" smtClean="0">
                    <a:solidFill>
                      <a:srgbClr val="000000"/>
                    </a:solidFill>
                    <a:latin typeface="Times New Roman" pitchFamily="18" charset="0"/>
                  </a:rPr>
                  <a:t>1</a:t>
                </a:r>
              </a:p>
            </p:txBody>
          </p:sp>
        </p:grpSp>
        <p:sp>
          <p:nvSpPr>
            <p:cNvPr id="15404" name="椭圆 35883"/>
            <p:cNvSpPr>
              <a:spLocks noChangeArrowheads="1"/>
            </p:cNvSpPr>
            <p:nvPr/>
          </p:nvSpPr>
          <p:spPr bwMode="auto">
            <a:xfrm>
              <a:off x="1056" y="2400"/>
              <a:ext cx="73" cy="73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2800" b="1" smtClean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</p:grpSp>
      <p:sp>
        <p:nvSpPr>
          <p:cNvPr id="15405" name="文本框 35884"/>
          <p:cNvSpPr txBox="1">
            <a:spLocks noChangeArrowheads="1"/>
          </p:cNvSpPr>
          <p:nvPr/>
        </p:nvSpPr>
        <p:spPr bwMode="auto">
          <a:xfrm>
            <a:off x="4070350" y="515938"/>
            <a:ext cx="4327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画出图中各力的力臂</a:t>
            </a:r>
          </a:p>
        </p:txBody>
      </p:sp>
      <p:sp>
        <p:nvSpPr>
          <p:cNvPr id="35886" name="文本框 35885"/>
          <p:cNvSpPr txBox="1">
            <a:spLocks noChangeArrowheads="1"/>
          </p:cNvSpPr>
          <p:nvPr/>
        </p:nvSpPr>
        <p:spPr bwMode="auto">
          <a:xfrm>
            <a:off x="136525" y="3452813"/>
            <a:ext cx="20393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32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32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）找点</a:t>
            </a:r>
          </a:p>
        </p:txBody>
      </p:sp>
      <p:sp>
        <p:nvSpPr>
          <p:cNvPr id="35887" name="文本框 35886"/>
          <p:cNvSpPr txBox="1">
            <a:spLocks noChangeArrowheads="1"/>
          </p:cNvSpPr>
          <p:nvPr/>
        </p:nvSpPr>
        <p:spPr bwMode="auto">
          <a:xfrm>
            <a:off x="179512" y="4149080"/>
            <a:ext cx="51927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32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32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）画线</a:t>
            </a:r>
          </a:p>
        </p:txBody>
      </p:sp>
      <p:sp>
        <p:nvSpPr>
          <p:cNvPr id="35888" name="文本框 35887"/>
          <p:cNvSpPr txBox="1">
            <a:spLocks noChangeArrowheads="1"/>
          </p:cNvSpPr>
          <p:nvPr/>
        </p:nvSpPr>
        <p:spPr bwMode="auto">
          <a:xfrm>
            <a:off x="179512" y="4869160"/>
            <a:ext cx="20393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32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sz="32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）作垂</a:t>
            </a:r>
          </a:p>
        </p:txBody>
      </p:sp>
      <p:sp>
        <p:nvSpPr>
          <p:cNvPr id="35889" name="椭圆 35888"/>
          <p:cNvSpPr>
            <a:spLocks noChangeAspect="1" noChangeArrowheads="1"/>
          </p:cNvSpPr>
          <p:nvPr/>
        </p:nvSpPr>
        <p:spPr bwMode="auto">
          <a:xfrm>
            <a:off x="5900738" y="4829175"/>
            <a:ext cx="82550" cy="825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5890" name="椭圆 35889"/>
          <p:cNvSpPr>
            <a:spLocks noChangeArrowheads="1"/>
          </p:cNvSpPr>
          <p:nvPr/>
        </p:nvSpPr>
        <p:spPr bwMode="auto">
          <a:xfrm>
            <a:off x="5900738" y="4829175"/>
            <a:ext cx="82550" cy="825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5891" name="椭圆 35890"/>
          <p:cNvSpPr>
            <a:spLocks noChangeArrowheads="1"/>
          </p:cNvSpPr>
          <p:nvPr/>
        </p:nvSpPr>
        <p:spPr bwMode="auto">
          <a:xfrm>
            <a:off x="5900738" y="4829175"/>
            <a:ext cx="82550" cy="825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2800" b="1" smtClean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07504" y="5589240"/>
            <a:ext cx="20393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（</a:t>
            </a:r>
            <a:r>
              <a:rPr lang="en-US" altLang="zh-CN" sz="3200" b="1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4</a:t>
            </a:r>
            <a:r>
              <a:rPr lang="zh-CN" altLang="en-US" sz="3200" b="1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）标臂</a:t>
            </a:r>
            <a:endParaRPr lang="zh-CN" altLang="en-US" sz="3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unsh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3" grpId="0" animBg="1"/>
      <p:bldP spid="35844" grpId="0" animBg="1"/>
      <p:bldP spid="35853" grpId="0"/>
      <p:bldP spid="35854" grpId="0"/>
      <p:bldP spid="35886" grpId="0"/>
      <p:bldP spid="35887" grpId="0"/>
      <p:bldP spid="3588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714375" y="357188"/>
            <a:ext cx="2281238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kumimoji="1" lang="en-US" altLang="zh-CN" sz="2800" b="1">
                <a:solidFill>
                  <a:srgbClr val="990033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【</a:t>
            </a:r>
            <a:r>
              <a:rPr kumimoji="1" lang="zh-CN" altLang="en-US" sz="2800" b="1">
                <a:solidFill>
                  <a:srgbClr val="990033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复杂机械</a:t>
            </a:r>
            <a:r>
              <a:rPr kumimoji="1" lang="en-US" altLang="zh-CN" sz="2800" b="1">
                <a:solidFill>
                  <a:srgbClr val="990033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】</a:t>
            </a:r>
            <a:endParaRPr kumimoji="1" lang="zh-CN" altLang="en-US" sz="2800" b="1">
              <a:solidFill>
                <a:srgbClr val="990033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11273" name="Picture 9" descr="http://img.cthy.com/UploadPic/PhotoAlbum_Images/103233/02741d8c-1e17-4f3a-99f2-427199671873.jpg"/>
          <p:cNvPicPr>
            <a:picLocks noChangeAspect="1" noChangeArrowheads="1"/>
          </p:cNvPicPr>
          <p:nvPr/>
        </p:nvPicPr>
        <p:blipFill>
          <a:blip r:embed="rId3" cstate="print"/>
          <a:srcRect l="7835" t="10458" b="14841"/>
          <a:stretch>
            <a:fillRect/>
          </a:stretch>
        </p:blipFill>
        <p:spPr bwMode="auto">
          <a:xfrm>
            <a:off x="1000125" y="1609725"/>
            <a:ext cx="3300413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11" descr="http://pic27.nipic.com/20130315/9885883_215215726000_2.jpg"/>
          <p:cNvPicPr>
            <a:picLocks noChangeAspect="1" noChangeArrowheads="1"/>
          </p:cNvPicPr>
          <p:nvPr/>
        </p:nvPicPr>
        <p:blipFill>
          <a:blip r:embed="rId4" cstate="print"/>
          <a:srcRect b="4655"/>
          <a:stretch>
            <a:fillRect/>
          </a:stretch>
        </p:blipFill>
        <p:spPr bwMode="auto">
          <a:xfrm>
            <a:off x="4572000" y="1609725"/>
            <a:ext cx="328612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7" name="Picture 13" descr="http://t11.baidu.com/it/u=210804808,2151649297&amp;fm=5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25" y="4176713"/>
            <a:ext cx="333375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9" name="Picture 15" descr="http://pic15.nipic.com/20110711/3320946_105607068320_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4176713"/>
            <a:ext cx="3286125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071688" y="36814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蒸汽机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678488" y="36814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拖拉机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271713" y="62531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汽车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678488" y="62531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起重机</a:t>
            </a: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2071688" y="928688"/>
            <a:ext cx="5072062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kumimoji="1" lang="zh-CN" altLang="en-US" sz="2800" b="1">
                <a:solidFill>
                  <a:srgbClr val="990033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复杂机械是由简单机械组成的。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3" grpId="0"/>
      <p:bldP spid="14" grpId="0"/>
      <p:bldP spid="15" grpId="0"/>
      <p:bldP spid="16" grpId="0"/>
      <p:bldP spid="17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88640"/>
            <a:ext cx="6872808" cy="762000"/>
          </a:xfrm>
        </p:spPr>
        <p:txBody>
          <a:bodyPr/>
          <a:lstStyle/>
          <a:p>
            <a:pPr eaLnBrk="1" hangingPunct="1">
              <a:defRPr/>
            </a:pPr>
            <a:r>
              <a:rPr lang="zh-CN" i="1" dirty="0" smtClean="0">
                <a:solidFill>
                  <a:schemeClr val="tx1"/>
                </a:solidFill>
              </a:rPr>
              <a:t>提问：</a:t>
            </a:r>
            <a:r>
              <a:rPr lang="en-US" altLang="zh-CN" i="1" dirty="0" smtClean="0">
                <a:solidFill>
                  <a:schemeClr val="tx1"/>
                </a:solidFill>
              </a:rPr>
              <a:t>1</a:t>
            </a:r>
            <a:r>
              <a:rPr lang="zh-CN" altLang="en-US" i="1" dirty="0" smtClean="0">
                <a:solidFill>
                  <a:schemeClr val="tx1"/>
                </a:solidFill>
              </a:rPr>
              <a:t>、</a:t>
            </a:r>
            <a:r>
              <a:rPr lang="zh-CN" i="1" dirty="0" smtClean="0">
                <a:solidFill>
                  <a:schemeClr val="tx1"/>
                </a:solidFill>
              </a:rPr>
              <a:t>什么是力臂？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552" y="4725144"/>
            <a:ext cx="6912768" cy="533400"/>
          </a:xfrm>
        </p:spPr>
        <p:txBody>
          <a:bodyPr/>
          <a:lstStyle/>
          <a:p>
            <a:pPr eaLnBrk="1" hangingPunct="1"/>
            <a:r>
              <a:rPr lang="en-US" altLang="zh-CN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zh-CN" alt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</a:t>
            </a:r>
            <a:r>
              <a:rPr lang="zh-CN" altLang="zh-CN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CN" alt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杠杆是否都是直的？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35102" y="1106850"/>
            <a:ext cx="87484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rgbClr val="FF0000"/>
                </a:solidFill>
                <a:effectLst/>
              </a:rPr>
              <a:t>答</a:t>
            </a:r>
            <a:r>
              <a:rPr lang="zh-CN" altLang="en-US" sz="3600" b="1" dirty="0">
                <a:solidFill>
                  <a:srgbClr val="FF0000"/>
                </a:solidFill>
                <a:effectLst/>
              </a:rPr>
              <a:t>：力臂是支点到力的作用线</a:t>
            </a:r>
            <a:r>
              <a:rPr lang="zh-CN" altLang="en-US" sz="3600" b="1" dirty="0" smtClean="0">
                <a:solidFill>
                  <a:srgbClr val="FF0000"/>
                </a:solidFill>
                <a:effectLst/>
              </a:rPr>
              <a:t>的垂直距离（力过支点时力臂为零）。</a:t>
            </a:r>
            <a:endParaRPr lang="zh-CN" altLang="en-US" sz="3600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1043608" y="2311620"/>
            <a:ext cx="67874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 smtClean="0">
                <a:solidFill>
                  <a:srgbClr val="000000"/>
                </a:solidFill>
                <a:effectLst/>
              </a:rPr>
              <a:t>2</a:t>
            </a:r>
            <a:r>
              <a:rPr lang="zh-CN" altLang="en-US" sz="4000" b="1" dirty="0" smtClean="0">
                <a:solidFill>
                  <a:srgbClr val="000000"/>
                </a:solidFill>
                <a:effectLst/>
              </a:rPr>
              <a:t>、</a:t>
            </a:r>
            <a:r>
              <a:rPr lang="zh-CN" altLang="zh-CN" sz="4000" b="1" dirty="0" smtClean="0">
                <a:solidFill>
                  <a:srgbClr val="000000"/>
                </a:solidFill>
                <a:effectLst/>
              </a:rPr>
              <a:t> </a:t>
            </a:r>
            <a:r>
              <a:rPr lang="zh-CN" altLang="en-US" sz="4000" b="1" dirty="0">
                <a:solidFill>
                  <a:srgbClr val="000000"/>
                </a:solidFill>
                <a:effectLst/>
              </a:rPr>
              <a:t>力臂是一定在杠杆上吗？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27531" y="3154402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/>
              </a:rPr>
              <a:t>答：不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</a:rPr>
              <a:t>是，</a:t>
            </a:r>
            <a:r>
              <a:rPr lang="zh-CN" altLang="en-US" sz="4000" b="1" dirty="0" smtClean="0">
                <a:solidFill>
                  <a:srgbClr val="FF0000"/>
                </a:solidFill>
                <a:ea typeface="隶书" pitchFamily="49" charset="-122"/>
              </a:rPr>
              <a:t>力臂可以在杠杆上（力与力臂垂直时），也可以在杠杆外</a:t>
            </a:r>
            <a:endParaRPr lang="zh-CN" altLang="en-US" sz="4000" b="1" dirty="0" smtClean="0">
              <a:solidFill>
                <a:srgbClr val="FF0000"/>
              </a:solidFill>
            </a:endParaRP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728914" y="5589240"/>
            <a:ext cx="81546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600" dirty="0">
                <a:solidFill>
                  <a:srgbClr val="FF0000"/>
                </a:solidFill>
                <a:effectLst/>
              </a:rPr>
              <a:t>答：杠杆可以是直的，</a:t>
            </a:r>
            <a:r>
              <a:rPr lang="zh-CN" altLang="en-US" sz="3600" dirty="0" smtClean="0">
                <a:solidFill>
                  <a:srgbClr val="FF0000"/>
                </a:solidFill>
                <a:effectLst/>
              </a:rPr>
              <a:t>也可</a:t>
            </a:r>
            <a:r>
              <a:rPr lang="zh-CN" altLang="en-US" sz="3600" dirty="0">
                <a:solidFill>
                  <a:srgbClr val="FF0000"/>
                </a:solidFill>
                <a:effectLst/>
              </a:rPr>
              <a:t>以是</a:t>
            </a:r>
            <a:r>
              <a:rPr lang="zh-CN" altLang="en-US" sz="3600">
                <a:solidFill>
                  <a:srgbClr val="FF0000"/>
                </a:solidFill>
                <a:effectLst/>
              </a:rPr>
              <a:t>弯</a:t>
            </a:r>
            <a:r>
              <a:rPr lang="zh-CN" altLang="en-US" sz="3600" smtClean="0">
                <a:solidFill>
                  <a:srgbClr val="FF0000"/>
                </a:solidFill>
                <a:effectLst/>
              </a:rPr>
              <a:t>的，但必须是坚实的，不易发生形变的。</a:t>
            </a:r>
            <a:endParaRPr lang="zh-CN" altLang="en-US" sz="3600" dirty="0">
              <a:solidFill>
                <a:srgbClr val="FF0000"/>
              </a:solidFill>
              <a:effectLst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  <p:bldP spid="19460" grpId="0" autoUpdateAnimBg="0"/>
      <p:bldP spid="19462" grpId="0" autoUpdateAnimBg="0"/>
      <p:bldP spid="19464" grpId="0" autoUpdateAnimBg="0"/>
      <p:bldP spid="19465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文本框 27650"/>
          <p:cNvSpPr txBox="1"/>
          <p:nvPr/>
        </p:nvSpPr>
        <p:spPr>
          <a:xfrm>
            <a:off x="1031875" y="2451100"/>
            <a:ext cx="6629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支  点</a:t>
            </a:r>
            <a:r>
              <a:rPr lang="en-US" altLang="zh-CN" sz="2400" b="1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(</a:t>
            </a:r>
            <a:r>
              <a:rPr lang="en-US" altLang="zh-CN" sz="2400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+mn-ea"/>
              </a:rPr>
              <a:t>O</a:t>
            </a:r>
            <a:r>
              <a:rPr lang="en-US" altLang="zh-CN" sz="2400" b="1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)</a:t>
            </a:r>
            <a:r>
              <a:rPr lang="zh-CN" altLang="en-US" sz="2400" noProof="1">
                <a:solidFill>
                  <a:srgbClr val="4D4D4D"/>
                </a:solidFill>
                <a:latin typeface="Times New Roman" pitchFamily="18" charset="0"/>
                <a:cs typeface="+mn-ea"/>
              </a:rPr>
              <a:t>：</a:t>
            </a:r>
            <a:r>
              <a:rPr lang="zh-CN" altLang="en-US" sz="2400" b="1" noProof="1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黑体" panose="02010600030101010101" pitchFamily="2" charset="-122"/>
                <a:cs typeface="+mn-ea"/>
              </a:rPr>
              <a:t>杠杆绕着转动的点</a:t>
            </a:r>
          </a:p>
        </p:txBody>
      </p:sp>
      <p:sp>
        <p:nvSpPr>
          <p:cNvPr id="27652" name="文本框 27651"/>
          <p:cNvSpPr txBox="1"/>
          <p:nvPr/>
        </p:nvSpPr>
        <p:spPr>
          <a:xfrm>
            <a:off x="1031875" y="2825750"/>
            <a:ext cx="7010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动  力</a:t>
            </a:r>
            <a:r>
              <a:rPr lang="en-US" altLang="zh-CN" sz="2400" b="1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(</a:t>
            </a:r>
            <a:r>
              <a:rPr lang="en-US" altLang="zh-CN" sz="2400" b="1" i="1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F</a:t>
            </a:r>
            <a:r>
              <a:rPr lang="en-US" altLang="zh-CN" sz="2400" b="1" baseline="-25000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1</a:t>
            </a:r>
            <a:r>
              <a:rPr lang="en-US" altLang="zh-CN" sz="2400" b="1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)</a:t>
            </a:r>
            <a:r>
              <a:rPr lang="zh-CN" altLang="en-US" sz="2400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+mn-ea"/>
              </a:rPr>
              <a:t>：</a:t>
            </a:r>
            <a:r>
              <a:rPr lang="zh-CN" altLang="en-US" sz="2400" b="1" noProof="1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黑体" panose="02010600030101010101" pitchFamily="2" charset="-122"/>
                <a:cs typeface="+mn-ea"/>
              </a:rPr>
              <a:t>使杠杆转动的力</a:t>
            </a:r>
          </a:p>
        </p:txBody>
      </p:sp>
      <p:sp>
        <p:nvSpPr>
          <p:cNvPr id="27653" name="文本框 27652"/>
          <p:cNvSpPr txBox="1"/>
          <p:nvPr/>
        </p:nvSpPr>
        <p:spPr>
          <a:xfrm>
            <a:off x="1035050" y="3198813"/>
            <a:ext cx="7162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阻  力</a:t>
            </a:r>
            <a:r>
              <a:rPr lang="en-US" altLang="zh-CN" sz="2400" b="1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(</a:t>
            </a:r>
            <a:r>
              <a:rPr lang="en-US" altLang="zh-CN" sz="2400" b="1" i="1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F</a:t>
            </a:r>
            <a:r>
              <a:rPr lang="en-US" altLang="zh-CN" sz="2400" b="1" baseline="-25000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2</a:t>
            </a:r>
            <a:r>
              <a:rPr lang="en-US" altLang="zh-CN" sz="2400" b="1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)</a:t>
            </a:r>
            <a:r>
              <a:rPr lang="zh-CN" altLang="en-US" sz="2400" noProof="1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ea"/>
              </a:rPr>
              <a:t>：</a:t>
            </a:r>
            <a:r>
              <a:rPr lang="zh-CN" altLang="en-US" sz="2400" b="1" noProof="1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黑体" panose="02010600030101010101" pitchFamily="2" charset="-122"/>
                <a:cs typeface="+mn-ea"/>
              </a:rPr>
              <a:t>阻碍杠杆转动的力</a:t>
            </a:r>
          </a:p>
        </p:txBody>
      </p:sp>
      <p:sp>
        <p:nvSpPr>
          <p:cNvPr id="27654" name="文本框 27653"/>
          <p:cNvSpPr txBox="1"/>
          <p:nvPr/>
        </p:nvSpPr>
        <p:spPr>
          <a:xfrm>
            <a:off x="1031875" y="3949700"/>
            <a:ext cx="75914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阻力臂</a:t>
            </a:r>
            <a:r>
              <a:rPr lang="en-US" altLang="zh-CN" sz="2400" b="1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(</a:t>
            </a:r>
            <a:r>
              <a:rPr lang="en-US" altLang="zh-CN" sz="2400" b="1" i="1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L</a:t>
            </a:r>
            <a:r>
              <a:rPr lang="en-US" altLang="zh-CN" sz="2400" b="1" baseline="-25000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2</a:t>
            </a:r>
            <a:r>
              <a:rPr lang="en-US" altLang="zh-CN" sz="2400" b="1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)</a:t>
            </a:r>
            <a:r>
              <a:rPr lang="zh-CN" altLang="en-US" sz="2400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+mn-ea"/>
              </a:rPr>
              <a:t>：</a:t>
            </a:r>
            <a:r>
              <a:rPr lang="zh-CN" altLang="en-US" sz="2400" b="1" noProof="1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黑体" panose="02010600030101010101" pitchFamily="2" charset="-122"/>
                <a:cs typeface="+mn-ea"/>
              </a:rPr>
              <a:t>从支点到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黑体" panose="02010600030101010101" pitchFamily="2" charset="-122"/>
                <a:cs typeface="+mn-ea"/>
              </a:rPr>
              <a:t>阻力作用线</a:t>
            </a:r>
            <a:r>
              <a:rPr lang="zh-CN" altLang="en-US" sz="2400" b="1" noProof="1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黑体" panose="02010600030101010101" pitchFamily="2" charset="-122"/>
                <a:cs typeface="+mn-ea"/>
              </a:rPr>
              <a:t>的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黑体" panose="02010600030101010101" pitchFamily="2" charset="-122"/>
                <a:cs typeface="+mn-ea"/>
              </a:rPr>
              <a:t>垂直</a:t>
            </a:r>
            <a:r>
              <a:rPr lang="zh-CN" altLang="en-US" sz="2400" b="1" noProof="1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黑体" panose="02010600030101010101" pitchFamily="2" charset="-122"/>
                <a:cs typeface="+mn-ea"/>
              </a:rPr>
              <a:t>距离</a:t>
            </a:r>
          </a:p>
        </p:txBody>
      </p:sp>
      <p:sp>
        <p:nvSpPr>
          <p:cNvPr id="27656" name="文本框 27655"/>
          <p:cNvSpPr txBox="1"/>
          <p:nvPr/>
        </p:nvSpPr>
        <p:spPr>
          <a:xfrm>
            <a:off x="547688" y="1398588"/>
            <a:ext cx="81264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400" b="1" noProof="1">
                <a:solidFill>
                  <a:srgbClr val="F40C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1</a:t>
            </a:r>
            <a:r>
              <a:rPr lang="zh-CN" altLang="zh-CN" sz="2400" b="1" noProof="1">
                <a:solidFill>
                  <a:srgbClr val="F40C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、定义：</a:t>
            </a:r>
            <a:r>
              <a:rPr lang="zh-CN" altLang="en-US" sz="2400" b="1" noProof="1">
                <a:solidFill>
                  <a:srgbClr val="4D4D4D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在力的作用下能够绕支撑点转动的坚实物体。</a:t>
            </a:r>
            <a:r>
              <a:rPr lang="zh-CN" altLang="en-US" sz="2400" noProof="1">
                <a:solidFill>
                  <a:srgbClr val="4D4D4D"/>
                </a:solidFill>
                <a:latin typeface="Times New Roman" pitchFamily="18" charset="0"/>
                <a:cs typeface="+mn-ea"/>
              </a:rPr>
              <a:t> 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31875" y="3575050"/>
            <a:ext cx="75771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动力臂</a:t>
            </a:r>
            <a:r>
              <a:rPr lang="en-US" altLang="zh-CN" sz="2400" b="1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(</a:t>
            </a:r>
            <a:r>
              <a:rPr lang="en-US" altLang="zh-CN" sz="2400" b="1" i="1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L1</a:t>
            </a:r>
            <a:r>
              <a:rPr lang="en-US" altLang="zh-CN" sz="2400" b="1" noProof="1">
                <a:solidFill>
                  <a:srgbClr val="8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)</a:t>
            </a:r>
            <a:r>
              <a:rPr lang="zh-CN" altLang="en-US" sz="2400" noProof="1">
                <a:solidFill>
                  <a:srgbClr val="4D4D4D"/>
                </a:solidFill>
                <a:latin typeface="Times New Roman" pitchFamily="18" charset="0"/>
                <a:cs typeface="+mn-ea"/>
              </a:rPr>
              <a:t>：</a:t>
            </a:r>
            <a:r>
              <a:rPr lang="zh-CN" altLang="en-US" sz="2400" b="1" noProof="1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黑体" panose="02010600030101010101" pitchFamily="2" charset="-122"/>
                <a:cs typeface="+mn-ea"/>
              </a:rPr>
              <a:t>从支点到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黑体" panose="02010600030101010101" pitchFamily="2" charset="-122"/>
                <a:cs typeface="+mn-ea"/>
              </a:rPr>
              <a:t>动力作用线</a:t>
            </a:r>
            <a:r>
              <a:rPr lang="zh-CN" altLang="en-US" sz="2400" b="1" noProof="1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黑体" panose="02010600030101010101" pitchFamily="2" charset="-122"/>
                <a:cs typeface="+mn-ea"/>
              </a:rPr>
              <a:t>的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黑体" panose="02010600030101010101" pitchFamily="2" charset="-122"/>
                <a:cs typeface="+mn-ea"/>
              </a:rPr>
              <a:t>垂直</a:t>
            </a:r>
            <a:r>
              <a:rPr lang="zh-CN" altLang="en-US" sz="2400" b="1" noProof="1">
                <a:solidFill>
                  <a:srgbClr val="4D4D4D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黑体" panose="02010600030101010101" pitchFamily="2" charset="-122"/>
                <a:cs typeface="+mn-ea"/>
              </a:rPr>
              <a:t>距离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6263" y="2003425"/>
            <a:ext cx="6629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sz="2400" b="1" noProof="1">
                <a:solidFill>
                  <a:srgbClr val="F40C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2</a:t>
            </a:r>
            <a:r>
              <a:rPr lang="zh-CN" altLang="en-US" sz="2400" b="1" noProof="1">
                <a:solidFill>
                  <a:srgbClr val="F40C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、杠杆的五要素</a:t>
            </a:r>
            <a:r>
              <a:rPr lang="en-US" altLang="zh-CN" sz="2400" b="1" noProof="1">
                <a:solidFill>
                  <a:srgbClr val="F40C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: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7950" y="790575"/>
            <a:ext cx="2686050" cy="5175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 noProof="1">
                <a:solidFill>
                  <a:srgbClr val="CC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  <a:sym typeface="+mn-ea"/>
              </a:rPr>
              <a:t>一、认识杠杆：</a:t>
            </a:r>
          </a:p>
        </p:txBody>
      </p:sp>
      <p:sp>
        <p:nvSpPr>
          <p:cNvPr id="13" name="矩形 12"/>
          <p:cNvSpPr/>
          <p:nvPr/>
        </p:nvSpPr>
        <p:spPr>
          <a:xfrm>
            <a:off x="70485" y="83185"/>
            <a:ext cx="8976360" cy="64516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3600" b="1" noProof="1">
                <a:ln w="12700">
                  <a:solidFill>
                    <a:srgbClr val="FF0000"/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</a:rPr>
              <a:t>课堂小结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9123" y="4451349"/>
            <a:ext cx="247904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400" b="1" noProof="1">
                <a:solidFill>
                  <a:srgbClr val="F40C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  <a:sym typeface="+mn-ea"/>
              </a:rPr>
              <a:t>3、力臂的作法：</a:t>
            </a:r>
            <a:endParaRPr lang="zh-CN" altLang="en-US" sz="2800" b="1" noProof="1">
              <a:ln w="12700">
                <a:solidFill>
                  <a:srgbClr val="FFCC00">
                    <a:lumMod val="75000"/>
                  </a:srgbClr>
                </a:solidFill>
                <a:prstDash val="solid"/>
              </a:ln>
              <a:pattFill prst="dkUpDiag">
                <a:fgClr>
                  <a:srgbClr val="FFCC00"/>
                </a:fgClr>
                <a:bgClr>
                  <a:srgbClr val="FFCC00">
                    <a:lumMod val="20000"/>
                    <a:lumOff val="80000"/>
                  </a:srgbClr>
                </a:bgClr>
              </a:pattFill>
              <a:effectLst>
                <a:outerShdw dist="38100" dir="2640000" algn="bl" rotWithShape="0">
                  <a:srgbClr val="FFCC00">
                    <a:lumMod val="75000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43021" name="矩形 35844"/>
          <p:cNvSpPr>
            <a:spLocks noChangeArrowheads="1"/>
          </p:cNvSpPr>
          <p:nvPr/>
        </p:nvSpPr>
        <p:spPr bwMode="auto">
          <a:xfrm>
            <a:off x="2954338" y="4454525"/>
            <a:ext cx="5446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1.找点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;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2.画线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;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3.作垂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;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4.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标臂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;</a:t>
            </a:r>
            <a:endParaRPr lang="zh-CN" altLang="en-US" sz="2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3"/>
          <p:cNvSpPr txBox="1">
            <a:spLocks noChangeArrowheads="1"/>
          </p:cNvSpPr>
          <p:nvPr/>
        </p:nvSpPr>
        <p:spPr bwMode="auto">
          <a:xfrm>
            <a:off x="714375" y="285750"/>
            <a:ext cx="500975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800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二、杠杆平衡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07504" y="1988840"/>
            <a:ext cx="903649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4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、杠</a:t>
            </a:r>
            <a:r>
              <a:rPr lang="zh-CN" altLang="en-US" sz="4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杆平衡：</a:t>
            </a:r>
            <a:r>
              <a:rPr lang="zh-CN" altLang="en-US" sz="4400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当动力和阻力对杠杆的</a:t>
            </a:r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转动效果互相抵消</a:t>
            </a:r>
            <a:r>
              <a:rPr lang="zh-CN" altLang="en-US" sz="44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时，杠杆</a:t>
            </a:r>
            <a:r>
              <a:rPr lang="zh-CN" altLang="en-US" sz="4400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将处于</a:t>
            </a:r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平衡状态</a:t>
            </a:r>
            <a:r>
              <a:rPr lang="zh-CN" altLang="en-US" sz="4400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。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468313" y="449263"/>
            <a:ext cx="5759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3600" b="1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杠杆平衡</a:t>
            </a:r>
            <a:endParaRPr lang="zh-CN" altLang="zh-CN" sz="3600" b="1" dirty="0" smtClean="0">
              <a:solidFill>
                <a:srgbClr val="000000"/>
              </a:solidFill>
              <a:latin typeface="Arial" pitchFamily="34" charset="0"/>
              <a:ea typeface="黑体" pitchFamily="49" charset="-122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525463" y="1554163"/>
            <a:ext cx="304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32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物体的平衡状态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496888" y="2751138"/>
            <a:ext cx="304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32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杠杆的平衡状态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563938" y="1341438"/>
            <a:ext cx="4776787" cy="1158875"/>
            <a:chOff x="0" y="0"/>
            <a:chExt cx="3009" cy="730"/>
          </a:xfrm>
        </p:grpSpPr>
        <p:sp>
          <p:nvSpPr>
            <p:cNvPr id="19477" name="Line 6"/>
            <p:cNvSpPr>
              <a:spLocks noChangeShapeType="1"/>
            </p:cNvSpPr>
            <p:nvPr/>
          </p:nvSpPr>
          <p:spPr bwMode="auto">
            <a:xfrm>
              <a:off x="0" y="366"/>
              <a:ext cx="63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9478" name="Rectangle 7"/>
            <p:cNvSpPr>
              <a:spLocks noChangeArrowheads="1"/>
            </p:cNvSpPr>
            <p:nvPr/>
          </p:nvSpPr>
          <p:spPr bwMode="auto">
            <a:xfrm>
              <a:off x="837" y="365"/>
              <a:ext cx="217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zh-CN" sz="3200" b="1" smtClean="0">
                  <a:solidFill>
                    <a:srgbClr val="000000"/>
                  </a:solidFill>
                  <a:latin typeface="Arial" pitchFamily="34" charset="0"/>
                  <a:ea typeface="黑体" pitchFamily="49" charset="-122"/>
                </a:rPr>
                <a:t>保持</a:t>
              </a:r>
              <a:r>
                <a:rPr lang="zh-CN" altLang="zh-CN" sz="3200" b="1" smtClean="0">
                  <a:solidFill>
                    <a:srgbClr val="FF0000"/>
                  </a:solidFill>
                  <a:latin typeface="Arial" pitchFamily="34" charset="0"/>
                  <a:ea typeface="黑体" pitchFamily="49" charset="-122"/>
                </a:rPr>
                <a:t>匀速直线运动</a:t>
              </a:r>
            </a:p>
          </p:txBody>
        </p:sp>
        <p:sp>
          <p:nvSpPr>
            <p:cNvPr id="19479" name="Rectangle 8"/>
            <p:cNvSpPr>
              <a:spLocks noChangeArrowheads="1"/>
            </p:cNvSpPr>
            <p:nvPr/>
          </p:nvSpPr>
          <p:spPr bwMode="auto">
            <a:xfrm>
              <a:off x="816" y="0"/>
              <a:ext cx="114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zh-CN" sz="3200" b="1" smtClean="0">
                  <a:solidFill>
                    <a:srgbClr val="000000"/>
                  </a:solidFill>
                  <a:latin typeface="Arial" pitchFamily="34" charset="0"/>
                  <a:ea typeface="黑体" pitchFamily="49" charset="-122"/>
                </a:rPr>
                <a:t>保持静止</a:t>
              </a:r>
            </a:p>
          </p:txBody>
        </p:sp>
        <p:sp>
          <p:nvSpPr>
            <p:cNvPr id="19480" name="AutoShape 9"/>
            <p:cNvSpPr>
              <a:spLocks/>
            </p:cNvSpPr>
            <p:nvPr/>
          </p:nvSpPr>
          <p:spPr bwMode="auto">
            <a:xfrm>
              <a:off x="771" y="186"/>
              <a:ext cx="46" cy="363"/>
            </a:xfrm>
            <a:prstGeom prst="leftBrace">
              <a:avLst>
                <a:gd name="adj1" fmla="val 65761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3563938" y="2492375"/>
            <a:ext cx="3960812" cy="1158875"/>
            <a:chOff x="0" y="0"/>
            <a:chExt cx="2495" cy="730"/>
          </a:xfrm>
        </p:grpSpPr>
        <p:sp>
          <p:nvSpPr>
            <p:cNvPr id="19473" name="Line 11"/>
            <p:cNvSpPr>
              <a:spLocks noChangeShapeType="1"/>
            </p:cNvSpPr>
            <p:nvPr/>
          </p:nvSpPr>
          <p:spPr bwMode="auto">
            <a:xfrm>
              <a:off x="0" y="366"/>
              <a:ext cx="63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9474" name="Rectangle 12"/>
            <p:cNvSpPr>
              <a:spLocks noChangeArrowheads="1"/>
            </p:cNvSpPr>
            <p:nvPr/>
          </p:nvSpPr>
          <p:spPr bwMode="auto">
            <a:xfrm>
              <a:off x="837" y="365"/>
              <a:ext cx="165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zh-CN" sz="3200" b="1" smtClean="0">
                  <a:solidFill>
                    <a:srgbClr val="000000"/>
                  </a:solidFill>
                  <a:latin typeface="Arial" pitchFamily="34" charset="0"/>
                  <a:ea typeface="黑体" pitchFamily="49" charset="-122"/>
                </a:rPr>
                <a:t>保持</a:t>
              </a:r>
              <a:r>
                <a:rPr lang="zh-CN" altLang="zh-CN" sz="3200" b="1" smtClean="0">
                  <a:solidFill>
                    <a:srgbClr val="FF0000"/>
                  </a:solidFill>
                  <a:latin typeface="Arial" pitchFamily="34" charset="0"/>
                  <a:ea typeface="黑体" pitchFamily="49" charset="-122"/>
                </a:rPr>
                <a:t>匀速转动</a:t>
              </a:r>
            </a:p>
          </p:txBody>
        </p:sp>
        <p:sp>
          <p:nvSpPr>
            <p:cNvPr id="19475" name="Rectangle 13"/>
            <p:cNvSpPr>
              <a:spLocks noChangeArrowheads="1"/>
            </p:cNvSpPr>
            <p:nvPr/>
          </p:nvSpPr>
          <p:spPr bwMode="auto">
            <a:xfrm>
              <a:off x="816" y="0"/>
              <a:ext cx="114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zh-CN" sz="3200" b="1" smtClean="0">
                  <a:solidFill>
                    <a:srgbClr val="000000"/>
                  </a:solidFill>
                  <a:latin typeface="Arial" pitchFamily="34" charset="0"/>
                  <a:ea typeface="黑体" pitchFamily="49" charset="-122"/>
                </a:rPr>
                <a:t>保持静止</a:t>
              </a:r>
            </a:p>
          </p:txBody>
        </p:sp>
        <p:sp>
          <p:nvSpPr>
            <p:cNvPr id="19476" name="AutoShape 14"/>
            <p:cNvSpPr>
              <a:spLocks/>
            </p:cNvSpPr>
            <p:nvPr/>
          </p:nvSpPr>
          <p:spPr bwMode="auto">
            <a:xfrm>
              <a:off x="771" y="186"/>
              <a:ext cx="46" cy="363"/>
            </a:xfrm>
            <a:prstGeom prst="leftBrace">
              <a:avLst>
                <a:gd name="adj1" fmla="val 65761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4" name="Group 15"/>
          <p:cNvGrpSpPr>
            <a:grpSpLocks noChangeAspect="1"/>
          </p:cNvGrpSpPr>
          <p:nvPr/>
        </p:nvGrpSpPr>
        <p:grpSpPr bwMode="auto">
          <a:xfrm>
            <a:off x="4716463" y="4076700"/>
            <a:ext cx="4105275" cy="2500313"/>
            <a:chOff x="0" y="0"/>
            <a:chExt cx="2586" cy="1575"/>
          </a:xfrm>
        </p:grpSpPr>
        <p:pic>
          <p:nvPicPr>
            <p:cNvPr id="19469" name="Picture 1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45" y="0"/>
              <a:ext cx="913" cy="1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0" name="Picture 1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05" y="264"/>
              <a:ext cx="174" cy="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1" name="Picture 1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" y="482"/>
              <a:ext cx="168" cy="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2" name="Picture 1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-606302">
              <a:off x="0" y="300"/>
              <a:ext cx="2586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Group 20"/>
          <p:cNvGrpSpPr>
            <a:grpSpLocks noChangeAspect="1"/>
          </p:cNvGrpSpPr>
          <p:nvPr/>
        </p:nvGrpSpPr>
        <p:grpSpPr bwMode="auto">
          <a:xfrm>
            <a:off x="323850" y="4076700"/>
            <a:ext cx="4105275" cy="2500313"/>
            <a:chOff x="0" y="0"/>
            <a:chExt cx="2586" cy="1575"/>
          </a:xfrm>
        </p:grpSpPr>
        <p:pic>
          <p:nvPicPr>
            <p:cNvPr id="19465" name="Picture 2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45" y="0"/>
              <a:ext cx="913" cy="1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6" name="Picture 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87" y="417"/>
              <a:ext cx="174" cy="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7" name="Picture 2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3" y="437"/>
              <a:ext cx="168" cy="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8" name="Picture 2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300"/>
              <a:ext cx="2586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utoUpdateAnimBg="0"/>
      <p:bldP spid="20484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677863" y="446088"/>
            <a:ext cx="7748587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smtClean="0">
                <a:solidFill>
                  <a:srgbClr val="0000FF"/>
                </a:solidFill>
                <a:latin typeface="Arial" pitchFamily="34" charset="0"/>
              </a:rPr>
              <a:t>观察与思考</a:t>
            </a:r>
            <a:r>
              <a:rPr lang="en-US" altLang="zh-CN" sz="4000" smtClean="0">
                <a:solidFill>
                  <a:srgbClr val="0000FF"/>
                </a:solidFill>
                <a:latin typeface="Arial" pitchFamily="34" charset="0"/>
              </a:rPr>
              <a:t>:</a:t>
            </a:r>
            <a:r>
              <a:rPr lang="zh-CN" altLang="en-US" sz="4000" smtClean="0">
                <a:solidFill>
                  <a:srgbClr val="000000"/>
                </a:solidFill>
                <a:latin typeface="Arial" pitchFamily="34" charset="0"/>
              </a:rPr>
              <a:t>一个平衡的杠杆</a:t>
            </a:r>
            <a:r>
              <a:rPr lang="en-US" altLang="zh-CN" sz="4000" smtClean="0">
                <a:solidFill>
                  <a:srgbClr val="000000"/>
                </a:solidFill>
                <a:latin typeface="Arial" pitchFamily="34" charset="0"/>
              </a:rPr>
              <a:t>,</a:t>
            </a:r>
            <a:r>
              <a:rPr lang="zh-CN" altLang="en-US" sz="4000" smtClean="0">
                <a:solidFill>
                  <a:srgbClr val="000000"/>
                </a:solidFill>
                <a:latin typeface="Arial" pitchFamily="34" charset="0"/>
              </a:rPr>
              <a:t>现移动一边的钩码的悬挂点</a:t>
            </a:r>
            <a:r>
              <a:rPr lang="en-US" altLang="zh-CN" sz="4000" smtClean="0">
                <a:solidFill>
                  <a:srgbClr val="000000"/>
                </a:solidFill>
                <a:latin typeface="Arial" pitchFamily="34" charset="0"/>
              </a:rPr>
              <a:t>,</a:t>
            </a:r>
            <a:r>
              <a:rPr lang="zh-CN" altLang="en-US" sz="4000" smtClean="0">
                <a:solidFill>
                  <a:srgbClr val="000000"/>
                </a:solidFill>
                <a:latin typeface="Arial" pitchFamily="34" charset="0"/>
              </a:rPr>
              <a:t>会有什么现象</a:t>
            </a:r>
            <a:r>
              <a:rPr lang="en-US" altLang="zh-CN" sz="4000" smtClean="0">
                <a:solidFill>
                  <a:srgbClr val="000000"/>
                </a:solidFill>
                <a:latin typeface="Arial" pitchFamily="34" charset="0"/>
              </a:rPr>
              <a:t>?</a:t>
            </a:r>
            <a:r>
              <a:rPr lang="zh-CN" altLang="en-US" sz="4000" smtClean="0">
                <a:solidFill>
                  <a:srgbClr val="000000"/>
                </a:solidFill>
                <a:latin typeface="Arial" pitchFamily="34" charset="0"/>
              </a:rPr>
              <a:t>请观察实验</a:t>
            </a:r>
            <a:r>
              <a:rPr lang="en-US" altLang="zh-CN" sz="4000" smtClean="0">
                <a:solidFill>
                  <a:srgbClr val="000000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15363" name="AutoShape 6"/>
          <p:cNvSpPr>
            <a:spLocks noChangeArrowheads="1"/>
          </p:cNvSpPr>
          <p:nvPr/>
        </p:nvSpPr>
        <p:spPr bwMode="auto">
          <a:xfrm>
            <a:off x="2987675" y="3160713"/>
            <a:ext cx="465138" cy="377825"/>
          </a:xfrm>
          <a:prstGeom prst="triangle">
            <a:avLst>
              <a:gd name="adj" fmla="val 50000"/>
            </a:avLst>
          </a:prstGeom>
          <a:solidFill>
            <a:srgbClr val="0000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508000" y="3128963"/>
            <a:ext cx="5378450" cy="0"/>
            <a:chOff x="903" y="1762"/>
            <a:chExt cx="3388" cy="0"/>
          </a:xfrm>
        </p:grpSpPr>
        <p:sp>
          <p:nvSpPr>
            <p:cNvPr id="15384" name="Line 5"/>
            <p:cNvSpPr>
              <a:spLocks noChangeShapeType="1"/>
            </p:cNvSpPr>
            <p:nvPr/>
          </p:nvSpPr>
          <p:spPr bwMode="auto">
            <a:xfrm>
              <a:off x="2597" y="1762"/>
              <a:ext cx="1694" cy="0"/>
            </a:xfrm>
            <a:prstGeom prst="line">
              <a:avLst/>
            </a:prstGeom>
            <a:noFill/>
            <a:ln w="152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5385" name="Line 8"/>
            <p:cNvSpPr>
              <a:spLocks noChangeShapeType="1"/>
            </p:cNvSpPr>
            <p:nvPr/>
          </p:nvSpPr>
          <p:spPr bwMode="auto">
            <a:xfrm>
              <a:off x="903" y="1762"/>
              <a:ext cx="1694" cy="0"/>
            </a:xfrm>
            <a:prstGeom prst="line">
              <a:avLst/>
            </a:prstGeom>
            <a:noFill/>
            <a:ln w="152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3" name="Group 34"/>
          <p:cNvGrpSpPr>
            <a:grpSpLocks/>
          </p:cNvGrpSpPr>
          <p:nvPr/>
        </p:nvGrpSpPr>
        <p:grpSpPr bwMode="auto">
          <a:xfrm>
            <a:off x="1930400" y="3165475"/>
            <a:ext cx="465138" cy="3265488"/>
            <a:chOff x="1898" y="1785"/>
            <a:chExt cx="293" cy="2057"/>
          </a:xfrm>
        </p:grpSpPr>
        <p:sp>
          <p:nvSpPr>
            <p:cNvPr id="15375" name="Line 10"/>
            <p:cNvSpPr>
              <a:spLocks noChangeShapeType="1"/>
            </p:cNvSpPr>
            <p:nvPr/>
          </p:nvSpPr>
          <p:spPr bwMode="auto">
            <a:xfrm>
              <a:off x="1988" y="1785"/>
              <a:ext cx="0" cy="587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grpSp>
          <p:nvGrpSpPr>
            <p:cNvPr id="4" name="Group 18"/>
            <p:cNvGrpSpPr>
              <a:grpSpLocks/>
            </p:cNvGrpSpPr>
            <p:nvPr/>
          </p:nvGrpSpPr>
          <p:grpSpPr bwMode="auto">
            <a:xfrm>
              <a:off x="1898" y="2277"/>
              <a:ext cx="258" cy="829"/>
              <a:chOff x="1684" y="2978"/>
              <a:chExt cx="212" cy="716"/>
            </a:xfrm>
          </p:grpSpPr>
          <p:sp>
            <p:nvSpPr>
              <p:cNvPr id="15381" name="Freeform 16"/>
              <p:cNvSpPr>
                <a:spLocks/>
              </p:cNvSpPr>
              <p:nvPr/>
            </p:nvSpPr>
            <p:spPr bwMode="auto">
              <a:xfrm>
                <a:off x="1699" y="2978"/>
                <a:ext cx="146" cy="251"/>
              </a:xfrm>
              <a:custGeom>
                <a:avLst/>
                <a:gdLst>
                  <a:gd name="T0" fmla="*/ 70 w 153"/>
                  <a:gd name="T1" fmla="*/ 191 h 275"/>
                  <a:gd name="T2" fmla="*/ 6 w 153"/>
                  <a:gd name="T3" fmla="*/ 105 h 275"/>
                  <a:gd name="T4" fmla="*/ 43 w 153"/>
                  <a:gd name="T5" fmla="*/ 4 h 275"/>
                  <a:gd name="T6" fmla="*/ 127 w 153"/>
                  <a:gd name="T7" fmla="*/ 89 h 2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75"/>
                  <a:gd name="T14" fmla="*/ 153 w 153"/>
                  <a:gd name="T15" fmla="*/ 275 h 2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75">
                    <a:moveTo>
                      <a:pt x="85" y="275"/>
                    </a:moveTo>
                    <a:cubicBezTo>
                      <a:pt x="48" y="235"/>
                      <a:pt x="12" y="196"/>
                      <a:pt x="6" y="151"/>
                    </a:cubicBezTo>
                    <a:cubicBezTo>
                      <a:pt x="0" y="106"/>
                      <a:pt x="26" y="8"/>
                      <a:pt x="51" y="4"/>
                    </a:cubicBezTo>
                    <a:cubicBezTo>
                      <a:pt x="76" y="0"/>
                      <a:pt x="132" y="102"/>
                      <a:pt x="153" y="128"/>
                    </a:cubicBezTo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5382" name="Freeform 17"/>
              <p:cNvSpPr>
                <a:spLocks/>
              </p:cNvSpPr>
              <p:nvPr/>
            </p:nvSpPr>
            <p:spPr bwMode="auto">
              <a:xfrm flipH="1" flipV="1">
                <a:off x="1700" y="3443"/>
                <a:ext cx="146" cy="251"/>
              </a:xfrm>
              <a:custGeom>
                <a:avLst/>
                <a:gdLst>
                  <a:gd name="T0" fmla="*/ 70 w 153"/>
                  <a:gd name="T1" fmla="*/ 191 h 275"/>
                  <a:gd name="T2" fmla="*/ 6 w 153"/>
                  <a:gd name="T3" fmla="*/ 105 h 275"/>
                  <a:gd name="T4" fmla="*/ 43 w 153"/>
                  <a:gd name="T5" fmla="*/ 4 h 275"/>
                  <a:gd name="T6" fmla="*/ 127 w 153"/>
                  <a:gd name="T7" fmla="*/ 89 h 2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75"/>
                  <a:gd name="T14" fmla="*/ 153 w 153"/>
                  <a:gd name="T15" fmla="*/ 275 h 2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75">
                    <a:moveTo>
                      <a:pt x="85" y="275"/>
                    </a:moveTo>
                    <a:cubicBezTo>
                      <a:pt x="48" y="235"/>
                      <a:pt x="12" y="196"/>
                      <a:pt x="6" y="151"/>
                    </a:cubicBezTo>
                    <a:cubicBezTo>
                      <a:pt x="0" y="106"/>
                      <a:pt x="26" y="8"/>
                      <a:pt x="51" y="4"/>
                    </a:cubicBezTo>
                    <a:cubicBezTo>
                      <a:pt x="76" y="0"/>
                      <a:pt x="132" y="102"/>
                      <a:pt x="153" y="128"/>
                    </a:cubicBezTo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5383" name="Rectangle 15"/>
              <p:cNvSpPr>
                <a:spLocks noChangeArrowheads="1"/>
              </p:cNvSpPr>
              <p:nvPr/>
            </p:nvSpPr>
            <p:spPr bwMode="auto">
              <a:xfrm>
                <a:off x="1684" y="3240"/>
                <a:ext cx="212" cy="23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5" name="Group 19"/>
            <p:cNvGrpSpPr>
              <a:grpSpLocks/>
            </p:cNvGrpSpPr>
            <p:nvPr/>
          </p:nvGrpSpPr>
          <p:grpSpPr bwMode="auto">
            <a:xfrm>
              <a:off x="1933" y="3013"/>
              <a:ext cx="258" cy="829"/>
              <a:chOff x="1684" y="2978"/>
              <a:chExt cx="212" cy="716"/>
            </a:xfrm>
          </p:grpSpPr>
          <p:sp>
            <p:nvSpPr>
              <p:cNvPr id="15378" name="Freeform 20"/>
              <p:cNvSpPr>
                <a:spLocks/>
              </p:cNvSpPr>
              <p:nvPr/>
            </p:nvSpPr>
            <p:spPr bwMode="auto">
              <a:xfrm>
                <a:off x="1699" y="2978"/>
                <a:ext cx="146" cy="251"/>
              </a:xfrm>
              <a:custGeom>
                <a:avLst/>
                <a:gdLst>
                  <a:gd name="T0" fmla="*/ 70 w 153"/>
                  <a:gd name="T1" fmla="*/ 191 h 275"/>
                  <a:gd name="T2" fmla="*/ 6 w 153"/>
                  <a:gd name="T3" fmla="*/ 105 h 275"/>
                  <a:gd name="T4" fmla="*/ 43 w 153"/>
                  <a:gd name="T5" fmla="*/ 4 h 275"/>
                  <a:gd name="T6" fmla="*/ 127 w 153"/>
                  <a:gd name="T7" fmla="*/ 89 h 2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75"/>
                  <a:gd name="T14" fmla="*/ 153 w 153"/>
                  <a:gd name="T15" fmla="*/ 275 h 2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75">
                    <a:moveTo>
                      <a:pt x="85" y="275"/>
                    </a:moveTo>
                    <a:cubicBezTo>
                      <a:pt x="48" y="235"/>
                      <a:pt x="12" y="196"/>
                      <a:pt x="6" y="151"/>
                    </a:cubicBezTo>
                    <a:cubicBezTo>
                      <a:pt x="0" y="106"/>
                      <a:pt x="26" y="8"/>
                      <a:pt x="51" y="4"/>
                    </a:cubicBezTo>
                    <a:cubicBezTo>
                      <a:pt x="76" y="0"/>
                      <a:pt x="132" y="102"/>
                      <a:pt x="153" y="128"/>
                    </a:cubicBezTo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5379" name="Freeform 21"/>
              <p:cNvSpPr>
                <a:spLocks/>
              </p:cNvSpPr>
              <p:nvPr/>
            </p:nvSpPr>
            <p:spPr bwMode="auto">
              <a:xfrm flipH="1" flipV="1">
                <a:off x="1700" y="3443"/>
                <a:ext cx="146" cy="251"/>
              </a:xfrm>
              <a:custGeom>
                <a:avLst/>
                <a:gdLst>
                  <a:gd name="T0" fmla="*/ 70 w 153"/>
                  <a:gd name="T1" fmla="*/ 191 h 275"/>
                  <a:gd name="T2" fmla="*/ 6 w 153"/>
                  <a:gd name="T3" fmla="*/ 105 h 275"/>
                  <a:gd name="T4" fmla="*/ 43 w 153"/>
                  <a:gd name="T5" fmla="*/ 4 h 275"/>
                  <a:gd name="T6" fmla="*/ 127 w 153"/>
                  <a:gd name="T7" fmla="*/ 89 h 2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75"/>
                  <a:gd name="T14" fmla="*/ 153 w 153"/>
                  <a:gd name="T15" fmla="*/ 275 h 2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75">
                    <a:moveTo>
                      <a:pt x="85" y="275"/>
                    </a:moveTo>
                    <a:cubicBezTo>
                      <a:pt x="48" y="235"/>
                      <a:pt x="12" y="196"/>
                      <a:pt x="6" y="151"/>
                    </a:cubicBezTo>
                    <a:cubicBezTo>
                      <a:pt x="0" y="106"/>
                      <a:pt x="26" y="8"/>
                      <a:pt x="51" y="4"/>
                    </a:cubicBezTo>
                    <a:cubicBezTo>
                      <a:pt x="76" y="0"/>
                      <a:pt x="132" y="102"/>
                      <a:pt x="153" y="128"/>
                    </a:cubicBezTo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5380" name="Rectangle 22"/>
              <p:cNvSpPr>
                <a:spLocks noChangeArrowheads="1"/>
              </p:cNvSpPr>
              <p:nvPr/>
            </p:nvSpPr>
            <p:spPr bwMode="auto">
              <a:xfrm>
                <a:off x="1684" y="3240"/>
                <a:ext cx="212" cy="23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</p:grpSp>
      <p:grpSp>
        <p:nvGrpSpPr>
          <p:cNvPr id="6" name="Group 33"/>
          <p:cNvGrpSpPr>
            <a:grpSpLocks/>
          </p:cNvGrpSpPr>
          <p:nvPr/>
        </p:nvGrpSpPr>
        <p:grpSpPr bwMode="auto">
          <a:xfrm>
            <a:off x="5372100" y="3184525"/>
            <a:ext cx="409575" cy="2097088"/>
            <a:chOff x="4066" y="1819"/>
            <a:chExt cx="258" cy="1321"/>
          </a:xfrm>
        </p:grpSpPr>
        <p:sp>
          <p:nvSpPr>
            <p:cNvPr id="15370" name="Line 23"/>
            <p:cNvSpPr>
              <a:spLocks noChangeShapeType="1"/>
            </p:cNvSpPr>
            <p:nvPr/>
          </p:nvSpPr>
          <p:spPr bwMode="auto">
            <a:xfrm>
              <a:off x="4156" y="1819"/>
              <a:ext cx="0" cy="587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grpSp>
          <p:nvGrpSpPr>
            <p:cNvPr id="7" name="Group 24"/>
            <p:cNvGrpSpPr>
              <a:grpSpLocks/>
            </p:cNvGrpSpPr>
            <p:nvPr/>
          </p:nvGrpSpPr>
          <p:grpSpPr bwMode="auto">
            <a:xfrm>
              <a:off x="4066" y="2311"/>
              <a:ext cx="258" cy="829"/>
              <a:chOff x="1684" y="2978"/>
              <a:chExt cx="212" cy="716"/>
            </a:xfrm>
          </p:grpSpPr>
          <p:sp>
            <p:nvSpPr>
              <p:cNvPr id="15372" name="Freeform 25"/>
              <p:cNvSpPr>
                <a:spLocks/>
              </p:cNvSpPr>
              <p:nvPr/>
            </p:nvSpPr>
            <p:spPr bwMode="auto">
              <a:xfrm>
                <a:off x="1699" y="2978"/>
                <a:ext cx="146" cy="251"/>
              </a:xfrm>
              <a:custGeom>
                <a:avLst/>
                <a:gdLst>
                  <a:gd name="T0" fmla="*/ 70 w 153"/>
                  <a:gd name="T1" fmla="*/ 191 h 275"/>
                  <a:gd name="T2" fmla="*/ 6 w 153"/>
                  <a:gd name="T3" fmla="*/ 105 h 275"/>
                  <a:gd name="T4" fmla="*/ 43 w 153"/>
                  <a:gd name="T5" fmla="*/ 4 h 275"/>
                  <a:gd name="T6" fmla="*/ 127 w 153"/>
                  <a:gd name="T7" fmla="*/ 89 h 2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75"/>
                  <a:gd name="T14" fmla="*/ 153 w 153"/>
                  <a:gd name="T15" fmla="*/ 275 h 2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75">
                    <a:moveTo>
                      <a:pt x="85" y="275"/>
                    </a:moveTo>
                    <a:cubicBezTo>
                      <a:pt x="48" y="235"/>
                      <a:pt x="12" y="196"/>
                      <a:pt x="6" y="151"/>
                    </a:cubicBezTo>
                    <a:cubicBezTo>
                      <a:pt x="0" y="106"/>
                      <a:pt x="26" y="8"/>
                      <a:pt x="51" y="4"/>
                    </a:cubicBezTo>
                    <a:cubicBezTo>
                      <a:pt x="76" y="0"/>
                      <a:pt x="132" y="102"/>
                      <a:pt x="153" y="128"/>
                    </a:cubicBezTo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5373" name="Freeform 26"/>
              <p:cNvSpPr>
                <a:spLocks/>
              </p:cNvSpPr>
              <p:nvPr/>
            </p:nvSpPr>
            <p:spPr bwMode="auto">
              <a:xfrm flipH="1" flipV="1">
                <a:off x="1700" y="3443"/>
                <a:ext cx="146" cy="251"/>
              </a:xfrm>
              <a:custGeom>
                <a:avLst/>
                <a:gdLst>
                  <a:gd name="T0" fmla="*/ 70 w 153"/>
                  <a:gd name="T1" fmla="*/ 191 h 275"/>
                  <a:gd name="T2" fmla="*/ 6 w 153"/>
                  <a:gd name="T3" fmla="*/ 105 h 275"/>
                  <a:gd name="T4" fmla="*/ 43 w 153"/>
                  <a:gd name="T5" fmla="*/ 4 h 275"/>
                  <a:gd name="T6" fmla="*/ 127 w 153"/>
                  <a:gd name="T7" fmla="*/ 89 h 2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75"/>
                  <a:gd name="T14" fmla="*/ 153 w 153"/>
                  <a:gd name="T15" fmla="*/ 275 h 2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75">
                    <a:moveTo>
                      <a:pt x="85" y="275"/>
                    </a:moveTo>
                    <a:cubicBezTo>
                      <a:pt x="48" y="235"/>
                      <a:pt x="12" y="196"/>
                      <a:pt x="6" y="151"/>
                    </a:cubicBezTo>
                    <a:cubicBezTo>
                      <a:pt x="0" y="106"/>
                      <a:pt x="26" y="8"/>
                      <a:pt x="51" y="4"/>
                    </a:cubicBezTo>
                    <a:cubicBezTo>
                      <a:pt x="76" y="0"/>
                      <a:pt x="132" y="102"/>
                      <a:pt x="153" y="128"/>
                    </a:cubicBezTo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5374" name="Rectangle 27"/>
              <p:cNvSpPr>
                <a:spLocks noChangeArrowheads="1"/>
              </p:cNvSpPr>
              <p:nvPr/>
            </p:nvSpPr>
            <p:spPr bwMode="auto">
              <a:xfrm>
                <a:off x="1684" y="3240"/>
                <a:ext cx="212" cy="23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</p:grpSp>
      <p:sp>
        <p:nvSpPr>
          <p:cNvPr id="15367" name="Text Box 32"/>
          <p:cNvSpPr txBox="1">
            <a:spLocks noChangeArrowheads="1"/>
          </p:cNvSpPr>
          <p:nvPr/>
        </p:nvSpPr>
        <p:spPr bwMode="auto">
          <a:xfrm>
            <a:off x="2930525" y="2230438"/>
            <a:ext cx="579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4000" b="1" smtClean="0">
                <a:solidFill>
                  <a:srgbClr val="0000FF"/>
                </a:solidFill>
                <a:latin typeface="Arial" pitchFamily="34" charset="0"/>
              </a:rPr>
              <a:t>O</a:t>
            </a:r>
          </a:p>
        </p:txBody>
      </p:sp>
      <p:sp>
        <p:nvSpPr>
          <p:cNvPr id="16422" name="Text Box 38"/>
          <p:cNvSpPr txBox="1">
            <a:spLocks noChangeArrowheads="1"/>
          </p:cNvSpPr>
          <p:nvPr/>
        </p:nvSpPr>
        <p:spPr bwMode="auto">
          <a:xfrm>
            <a:off x="5553075" y="2373313"/>
            <a:ext cx="285115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smtClean="0">
                <a:solidFill>
                  <a:srgbClr val="000000"/>
                </a:solidFill>
                <a:latin typeface="Arial" pitchFamily="34" charset="0"/>
              </a:rPr>
              <a:t>这说明杠杆的平衡不仅与力的大小有关</a:t>
            </a:r>
            <a:r>
              <a:rPr lang="en-US" altLang="zh-CN" sz="4000" smtClean="0">
                <a:solidFill>
                  <a:srgbClr val="000000"/>
                </a:solidFill>
                <a:latin typeface="Arial" pitchFamily="34" charset="0"/>
              </a:rPr>
              <a:t>,</a:t>
            </a:r>
            <a:r>
              <a:rPr lang="zh-CN" altLang="en-US" sz="4000" smtClean="0">
                <a:solidFill>
                  <a:srgbClr val="000000"/>
                </a:solidFill>
                <a:latin typeface="Arial" pitchFamily="34" charset="0"/>
              </a:rPr>
              <a:t>还与力的</a:t>
            </a:r>
            <a:r>
              <a:rPr lang="zh-CN" altLang="en-US" sz="4000" b="1" smtClean="0">
                <a:solidFill>
                  <a:srgbClr val="FF0000"/>
                </a:solidFill>
                <a:latin typeface="Arial" pitchFamily="34" charset="0"/>
              </a:rPr>
              <a:t>作用点</a:t>
            </a:r>
            <a:r>
              <a:rPr lang="zh-CN" altLang="en-US" sz="4000" smtClean="0">
                <a:solidFill>
                  <a:srgbClr val="000000"/>
                </a:solidFill>
                <a:latin typeface="Arial" pitchFamily="34" charset="0"/>
              </a:rPr>
              <a:t>有关</a:t>
            </a:r>
            <a:r>
              <a:rPr lang="en-US" altLang="zh-CN" sz="4000" smtClean="0">
                <a:solidFill>
                  <a:srgbClr val="000000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16423" name="Rectangle 39"/>
          <p:cNvSpPr>
            <a:spLocks noChangeArrowheads="1"/>
          </p:cNvSpPr>
          <p:nvPr/>
        </p:nvSpPr>
        <p:spPr bwMode="auto">
          <a:xfrm>
            <a:off x="6684963" y="4902200"/>
            <a:ext cx="1719262" cy="692150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16505E-6 C -0.00625 -0.00716 -0.01302 -0.03398 -0.03802 -0.04323 C -0.06302 -0.05247 -0.12656 -0.0534 -0.14983 -0.05617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-2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26861E-6 L -1.11111E-6 0.0587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22" grpId="0"/>
      <p:bldP spid="16423" grpId="0" animBg="1"/>
      <p:bldP spid="16423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6"/>
          <p:cNvSpPr>
            <a:spLocks noChangeArrowheads="1"/>
          </p:cNvSpPr>
          <p:nvPr/>
        </p:nvSpPr>
        <p:spPr bwMode="auto">
          <a:xfrm>
            <a:off x="2846388" y="3135313"/>
            <a:ext cx="465137" cy="377825"/>
          </a:xfrm>
          <a:prstGeom prst="triangle">
            <a:avLst>
              <a:gd name="adj" fmla="val 50000"/>
            </a:avLst>
          </a:prstGeom>
          <a:solidFill>
            <a:srgbClr val="0000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84175" y="3103563"/>
            <a:ext cx="5378450" cy="0"/>
            <a:chOff x="903" y="1762"/>
            <a:chExt cx="3388" cy="0"/>
          </a:xfrm>
        </p:grpSpPr>
        <p:sp>
          <p:nvSpPr>
            <p:cNvPr id="16438" name="Line 8"/>
            <p:cNvSpPr>
              <a:spLocks noChangeShapeType="1"/>
            </p:cNvSpPr>
            <p:nvPr/>
          </p:nvSpPr>
          <p:spPr bwMode="auto">
            <a:xfrm>
              <a:off x="2597" y="1762"/>
              <a:ext cx="1694" cy="0"/>
            </a:xfrm>
            <a:prstGeom prst="line">
              <a:avLst/>
            </a:prstGeom>
            <a:noFill/>
            <a:ln w="152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6439" name="Line 9"/>
            <p:cNvSpPr>
              <a:spLocks noChangeShapeType="1"/>
            </p:cNvSpPr>
            <p:nvPr/>
          </p:nvSpPr>
          <p:spPr bwMode="auto">
            <a:xfrm>
              <a:off x="903" y="1762"/>
              <a:ext cx="1694" cy="0"/>
            </a:xfrm>
            <a:prstGeom prst="line">
              <a:avLst/>
            </a:prstGeom>
            <a:noFill/>
            <a:ln w="152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3" name="Group 52"/>
          <p:cNvGrpSpPr>
            <a:grpSpLocks/>
          </p:cNvGrpSpPr>
          <p:nvPr/>
        </p:nvGrpSpPr>
        <p:grpSpPr bwMode="auto">
          <a:xfrm>
            <a:off x="1806575" y="3140075"/>
            <a:ext cx="465138" cy="3265488"/>
            <a:chOff x="1138" y="1978"/>
            <a:chExt cx="293" cy="2057"/>
          </a:xfrm>
        </p:grpSpPr>
        <p:sp>
          <p:nvSpPr>
            <p:cNvPr id="16429" name="Line 10"/>
            <p:cNvSpPr>
              <a:spLocks noChangeShapeType="1"/>
            </p:cNvSpPr>
            <p:nvPr/>
          </p:nvSpPr>
          <p:spPr bwMode="auto">
            <a:xfrm>
              <a:off x="1228" y="1978"/>
              <a:ext cx="0" cy="587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1138" y="2470"/>
              <a:ext cx="258" cy="829"/>
              <a:chOff x="1684" y="2978"/>
              <a:chExt cx="212" cy="716"/>
            </a:xfrm>
          </p:grpSpPr>
          <p:sp>
            <p:nvSpPr>
              <p:cNvPr id="16435" name="Freeform 12"/>
              <p:cNvSpPr>
                <a:spLocks/>
              </p:cNvSpPr>
              <p:nvPr/>
            </p:nvSpPr>
            <p:spPr bwMode="auto">
              <a:xfrm>
                <a:off x="1699" y="2978"/>
                <a:ext cx="146" cy="251"/>
              </a:xfrm>
              <a:custGeom>
                <a:avLst/>
                <a:gdLst>
                  <a:gd name="T0" fmla="*/ 70 w 153"/>
                  <a:gd name="T1" fmla="*/ 191 h 275"/>
                  <a:gd name="T2" fmla="*/ 6 w 153"/>
                  <a:gd name="T3" fmla="*/ 105 h 275"/>
                  <a:gd name="T4" fmla="*/ 43 w 153"/>
                  <a:gd name="T5" fmla="*/ 4 h 275"/>
                  <a:gd name="T6" fmla="*/ 127 w 153"/>
                  <a:gd name="T7" fmla="*/ 89 h 2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75"/>
                  <a:gd name="T14" fmla="*/ 153 w 153"/>
                  <a:gd name="T15" fmla="*/ 275 h 2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75">
                    <a:moveTo>
                      <a:pt x="85" y="275"/>
                    </a:moveTo>
                    <a:cubicBezTo>
                      <a:pt x="48" y="235"/>
                      <a:pt x="12" y="196"/>
                      <a:pt x="6" y="151"/>
                    </a:cubicBezTo>
                    <a:cubicBezTo>
                      <a:pt x="0" y="106"/>
                      <a:pt x="26" y="8"/>
                      <a:pt x="51" y="4"/>
                    </a:cubicBezTo>
                    <a:cubicBezTo>
                      <a:pt x="76" y="0"/>
                      <a:pt x="132" y="102"/>
                      <a:pt x="153" y="128"/>
                    </a:cubicBezTo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36" name="Freeform 13"/>
              <p:cNvSpPr>
                <a:spLocks/>
              </p:cNvSpPr>
              <p:nvPr/>
            </p:nvSpPr>
            <p:spPr bwMode="auto">
              <a:xfrm flipH="1" flipV="1">
                <a:off x="1700" y="3443"/>
                <a:ext cx="146" cy="251"/>
              </a:xfrm>
              <a:custGeom>
                <a:avLst/>
                <a:gdLst>
                  <a:gd name="T0" fmla="*/ 70 w 153"/>
                  <a:gd name="T1" fmla="*/ 191 h 275"/>
                  <a:gd name="T2" fmla="*/ 6 w 153"/>
                  <a:gd name="T3" fmla="*/ 105 h 275"/>
                  <a:gd name="T4" fmla="*/ 43 w 153"/>
                  <a:gd name="T5" fmla="*/ 4 h 275"/>
                  <a:gd name="T6" fmla="*/ 127 w 153"/>
                  <a:gd name="T7" fmla="*/ 89 h 2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75"/>
                  <a:gd name="T14" fmla="*/ 153 w 153"/>
                  <a:gd name="T15" fmla="*/ 275 h 2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75">
                    <a:moveTo>
                      <a:pt x="85" y="275"/>
                    </a:moveTo>
                    <a:cubicBezTo>
                      <a:pt x="48" y="235"/>
                      <a:pt x="12" y="196"/>
                      <a:pt x="6" y="151"/>
                    </a:cubicBezTo>
                    <a:cubicBezTo>
                      <a:pt x="0" y="106"/>
                      <a:pt x="26" y="8"/>
                      <a:pt x="51" y="4"/>
                    </a:cubicBezTo>
                    <a:cubicBezTo>
                      <a:pt x="76" y="0"/>
                      <a:pt x="132" y="102"/>
                      <a:pt x="153" y="128"/>
                    </a:cubicBezTo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37" name="Rectangle 14"/>
              <p:cNvSpPr>
                <a:spLocks noChangeArrowheads="1"/>
              </p:cNvSpPr>
              <p:nvPr/>
            </p:nvSpPr>
            <p:spPr bwMode="auto">
              <a:xfrm>
                <a:off x="1684" y="3240"/>
                <a:ext cx="212" cy="23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5" name="Group 15"/>
            <p:cNvGrpSpPr>
              <a:grpSpLocks/>
            </p:cNvGrpSpPr>
            <p:nvPr/>
          </p:nvGrpSpPr>
          <p:grpSpPr bwMode="auto">
            <a:xfrm>
              <a:off x="1173" y="3206"/>
              <a:ext cx="258" cy="829"/>
              <a:chOff x="1684" y="2978"/>
              <a:chExt cx="212" cy="716"/>
            </a:xfrm>
          </p:grpSpPr>
          <p:sp>
            <p:nvSpPr>
              <p:cNvPr id="16432" name="Freeform 16"/>
              <p:cNvSpPr>
                <a:spLocks/>
              </p:cNvSpPr>
              <p:nvPr/>
            </p:nvSpPr>
            <p:spPr bwMode="auto">
              <a:xfrm>
                <a:off x="1699" y="2978"/>
                <a:ext cx="146" cy="251"/>
              </a:xfrm>
              <a:custGeom>
                <a:avLst/>
                <a:gdLst>
                  <a:gd name="T0" fmla="*/ 70 w 153"/>
                  <a:gd name="T1" fmla="*/ 191 h 275"/>
                  <a:gd name="T2" fmla="*/ 6 w 153"/>
                  <a:gd name="T3" fmla="*/ 105 h 275"/>
                  <a:gd name="T4" fmla="*/ 43 w 153"/>
                  <a:gd name="T5" fmla="*/ 4 h 275"/>
                  <a:gd name="T6" fmla="*/ 127 w 153"/>
                  <a:gd name="T7" fmla="*/ 89 h 2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75"/>
                  <a:gd name="T14" fmla="*/ 153 w 153"/>
                  <a:gd name="T15" fmla="*/ 275 h 2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75">
                    <a:moveTo>
                      <a:pt x="85" y="275"/>
                    </a:moveTo>
                    <a:cubicBezTo>
                      <a:pt x="48" y="235"/>
                      <a:pt x="12" y="196"/>
                      <a:pt x="6" y="151"/>
                    </a:cubicBezTo>
                    <a:cubicBezTo>
                      <a:pt x="0" y="106"/>
                      <a:pt x="26" y="8"/>
                      <a:pt x="51" y="4"/>
                    </a:cubicBezTo>
                    <a:cubicBezTo>
                      <a:pt x="76" y="0"/>
                      <a:pt x="132" y="102"/>
                      <a:pt x="153" y="128"/>
                    </a:cubicBezTo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33" name="Freeform 17"/>
              <p:cNvSpPr>
                <a:spLocks/>
              </p:cNvSpPr>
              <p:nvPr/>
            </p:nvSpPr>
            <p:spPr bwMode="auto">
              <a:xfrm flipH="1" flipV="1">
                <a:off x="1700" y="3443"/>
                <a:ext cx="146" cy="251"/>
              </a:xfrm>
              <a:custGeom>
                <a:avLst/>
                <a:gdLst>
                  <a:gd name="T0" fmla="*/ 70 w 153"/>
                  <a:gd name="T1" fmla="*/ 191 h 275"/>
                  <a:gd name="T2" fmla="*/ 6 w 153"/>
                  <a:gd name="T3" fmla="*/ 105 h 275"/>
                  <a:gd name="T4" fmla="*/ 43 w 153"/>
                  <a:gd name="T5" fmla="*/ 4 h 275"/>
                  <a:gd name="T6" fmla="*/ 127 w 153"/>
                  <a:gd name="T7" fmla="*/ 89 h 2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75"/>
                  <a:gd name="T14" fmla="*/ 153 w 153"/>
                  <a:gd name="T15" fmla="*/ 275 h 2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75">
                    <a:moveTo>
                      <a:pt x="85" y="275"/>
                    </a:moveTo>
                    <a:cubicBezTo>
                      <a:pt x="48" y="235"/>
                      <a:pt x="12" y="196"/>
                      <a:pt x="6" y="151"/>
                    </a:cubicBezTo>
                    <a:cubicBezTo>
                      <a:pt x="0" y="106"/>
                      <a:pt x="26" y="8"/>
                      <a:pt x="51" y="4"/>
                    </a:cubicBezTo>
                    <a:cubicBezTo>
                      <a:pt x="76" y="0"/>
                      <a:pt x="132" y="102"/>
                      <a:pt x="153" y="128"/>
                    </a:cubicBezTo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34" name="Rectangle 18"/>
              <p:cNvSpPr>
                <a:spLocks noChangeArrowheads="1"/>
              </p:cNvSpPr>
              <p:nvPr/>
            </p:nvSpPr>
            <p:spPr bwMode="auto">
              <a:xfrm>
                <a:off x="1684" y="3240"/>
                <a:ext cx="212" cy="23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</p:grpSp>
      <p:grpSp>
        <p:nvGrpSpPr>
          <p:cNvPr id="6" name="Group 38"/>
          <p:cNvGrpSpPr>
            <a:grpSpLocks/>
          </p:cNvGrpSpPr>
          <p:nvPr/>
        </p:nvGrpSpPr>
        <p:grpSpPr bwMode="auto">
          <a:xfrm>
            <a:off x="5294313" y="3194050"/>
            <a:ext cx="409575" cy="2749550"/>
            <a:chOff x="3335" y="2012"/>
            <a:chExt cx="258" cy="1732"/>
          </a:xfrm>
        </p:grpSpPr>
        <p:grpSp>
          <p:nvGrpSpPr>
            <p:cNvPr id="7" name="Group 2"/>
            <p:cNvGrpSpPr>
              <a:grpSpLocks/>
            </p:cNvGrpSpPr>
            <p:nvPr/>
          </p:nvGrpSpPr>
          <p:grpSpPr bwMode="auto">
            <a:xfrm>
              <a:off x="3335" y="2915"/>
              <a:ext cx="258" cy="829"/>
              <a:chOff x="1684" y="2978"/>
              <a:chExt cx="212" cy="716"/>
            </a:xfrm>
          </p:grpSpPr>
          <p:sp>
            <p:nvSpPr>
              <p:cNvPr id="16426" name="Freeform 3"/>
              <p:cNvSpPr>
                <a:spLocks/>
              </p:cNvSpPr>
              <p:nvPr/>
            </p:nvSpPr>
            <p:spPr bwMode="auto">
              <a:xfrm>
                <a:off x="1699" y="2978"/>
                <a:ext cx="146" cy="251"/>
              </a:xfrm>
              <a:custGeom>
                <a:avLst/>
                <a:gdLst>
                  <a:gd name="T0" fmla="*/ 70 w 153"/>
                  <a:gd name="T1" fmla="*/ 191 h 275"/>
                  <a:gd name="T2" fmla="*/ 6 w 153"/>
                  <a:gd name="T3" fmla="*/ 105 h 275"/>
                  <a:gd name="T4" fmla="*/ 43 w 153"/>
                  <a:gd name="T5" fmla="*/ 4 h 275"/>
                  <a:gd name="T6" fmla="*/ 127 w 153"/>
                  <a:gd name="T7" fmla="*/ 89 h 2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75"/>
                  <a:gd name="T14" fmla="*/ 153 w 153"/>
                  <a:gd name="T15" fmla="*/ 275 h 2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75">
                    <a:moveTo>
                      <a:pt x="85" y="275"/>
                    </a:moveTo>
                    <a:cubicBezTo>
                      <a:pt x="48" y="235"/>
                      <a:pt x="12" y="196"/>
                      <a:pt x="6" y="151"/>
                    </a:cubicBezTo>
                    <a:cubicBezTo>
                      <a:pt x="0" y="106"/>
                      <a:pt x="26" y="8"/>
                      <a:pt x="51" y="4"/>
                    </a:cubicBezTo>
                    <a:cubicBezTo>
                      <a:pt x="76" y="0"/>
                      <a:pt x="132" y="102"/>
                      <a:pt x="153" y="128"/>
                    </a:cubicBezTo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27" name="Freeform 4"/>
              <p:cNvSpPr>
                <a:spLocks/>
              </p:cNvSpPr>
              <p:nvPr/>
            </p:nvSpPr>
            <p:spPr bwMode="auto">
              <a:xfrm flipH="1" flipV="1">
                <a:off x="1700" y="3443"/>
                <a:ext cx="146" cy="251"/>
              </a:xfrm>
              <a:custGeom>
                <a:avLst/>
                <a:gdLst>
                  <a:gd name="T0" fmla="*/ 70 w 153"/>
                  <a:gd name="T1" fmla="*/ 191 h 275"/>
                  <a:gd name="T2" fmla="*/ 6 w 153"/>
                  <a:gd name="T3" fmla="*/ 105 h 275"/>
                  <a:gd name="T4" fmla="*/ 43 w 153"/>
                  <a:gd name="T5" fmla="*/ 4 h 275"/>
                  <a:gd name="T6" fmla="*/ 127 w 153"/>
                  <a:gd name="T7" fmla="*/ 89 h 2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75"/>
                  <a:gd name="T14" fmla="*/ 153 w 153"/>
                  <a:gd name="T15" fmla="*/ 275 h 2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75">
                    <a:moveTo>
                      <a:pt x="85" y="275"/>
                    </a:moveTo>
                    <a:cubicBezTo>
                      <a:pt x="48" y="235"/>
                      <a:pt x="12" y="196"/>
                      <a:pt x="6" y="151"/>
                    </a:cubicBezTo>
                    <a:cubicBezTo>
                      <a:pt x="0" y="106"/>
                      <a:pt x="26" y="8"/>
                      <a:pt x="51" y="4"/>
                    </a:cubicBezTo>
                    <a:cubicBezTo>
                      <a:pt x="76" y="0"/>
                      <a:pt x="132" y="102"/>
                      <a:pt x="153" y="128"/>
                    </a:cubicBezTo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28" name="Rectangle 5"/>
              <p:cNvSpPr>
                <a:spLocks noChangeArrowheads="1"/>
              </p:cNvSpPr>
              <p:nvPr/>
            </p:nvSpPr>
            <p:spPr bwMode="auto">
              <a:xfrm>
                <a:off x="1684" y="3240"/>
                <a:ext cx="212" cy="23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16425" name="Line 19"/>
            <p:cNvSpPr>
              <a:spLocks noChangeShapeType="1"/>
            </p:cNvSpPr>
            <p:nvPr/>
          </p:nvSpPr>
          <p:spPr bwMode="auto">
            <a:xfrm>
              <a:off x="3396" y="2012"/>
              <a:ext cx="0" cy="996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16390" name="Text Box 24"/>
          <p:cNvSpPr txBox="1">
            <a:spLocks noChangeArrowheads="1"/>
          </p:cNvSpPr>
          <p:nvPr/>
        </p:nvSpPr>
        <p:spPr bwMode="auto">
          <a:xfrm>
            <a:off x="411163" y="446088"/>
            <a:ext cx="819328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000" dirty="0" smtClean="0">
                <a:solidFill>
                  <a:srgbClr val="0000FF"/>
                </a:solidFill>
                <a:latin typeface="Arial" pitchFamily="34" charset="0"/>
              </a:rPr>
              <a:t>观察与思考</a:t>
            </a:r>
            <a:r>
              <a:rPr lang="en-US" altLang="zh-CN" sz="4000" dirty="0" smtClean="0">
                <a:solidFill>
                  <a:srgbClr val="0000FF"/>
                </a:solidFill>
                <a:latin typeface="Arial" pitchFamily="34" charset="0"/>
              </a:rPr>
              <a:t>:</a:t>
            </a:r>
            <a:r>
              <a:rPr lang="zh-CN" altLang="en-US" sz="4000" dirty="0" smtClean="0">
                <a:solidFill>
                  <a:srgbClr val="000000"/>
                </a:solidFill>
                <a:latin typeface="Arial" pitchFamily="34" charset="0"/>
              </a:rPr>
              <a:t>一个平衡的杠杆</a:t>
            </a:r>
            <a:r>
              <a:rPr lang="en-US" altLang="zh-CN" sz="4000" dirty="0" smtClean="0">
                <a:solidFill>
                  <a:srgbClr val="000000"/>
                </a:solidFill>
                <a:latin typeface="Arial" pitchFamily="34" charset="0"/>
              </a:rPr>
              <a:t>,</a:t>
            </a:r>
            <a:r>
              <a:rPr lang="zh-CN" altLang="en-US" sz="4000" dirty="0" smtClean="0">
                <a:solidFill>
                  <a:srgbClr val="000000"/>
                </a:solidFill>
                <a:latin typeface="Arial" pitchFamily="34" charset="0"/>
              </a:rPr>
              <a:t>现用</a:t>
            </a:r>
            <a:r>
              <a:rPr lang="zh-CN" altLang="en-US" sz="4000" dirty="0" smtClean="0">
                <a:solidFill>
                  <a:srgbClr val="000000"/>
                </a:solidFill>
                <a:latin typeface="Arial" pitchFamily="34" charset="0"/>
              </a:rPr>
              <a:t>一</a:t>
            </a:r>
            <a:r>
              <a:rPr lang="zh-CN" altLang="en-US" sz="4000" dirty="0" smtClean="0">
                <a:solidFill>
                  <a:srgbClr val="000000"/>
                </a:solidFill>
                <a:latin typeface="Arial" pitchFamily="34" charset="0"/>
              </a:rPr>
              <a:t>个滑</a:t>
            </a:r>
            <a:r>
              <a:rPr lang="zh-CN" altLang="en-US" sz="4000" dirty="0" smtClean="0">
                <a:solidFill>
                  <a:srgbClr val="000000"/>
                </a:solidFill>
                <a:latin typeface="Arial" pitchFamily="34" charset="0"/>
              </a:rPr>
              <a:t>轮推动右</a:t>
            </a:r>
            <a:r>
              <a:rPr lang="zh-CN" altLang="en-US" sz="4000" dirty="0" smtClean="0">
                <a:solidFill>
                  <a:srgbClr val="000000"/>
                </a:solidFill>
                <a:latin typeface="Arial" pitchFamily="34" charset="0"/>
              </a:rPr>
              <a:t>边挂钩码的悬</a:t>
            </a:r>
            <a:r>
              <a:rPr lang="zh-CN" altLang="en-US" sz="4000" dirty="0" smtClean="0">
                <a:solidFill>
                  <a:srgbClr val="000000"/>
                </a:solidFill>
                <a:latin typeface="Arial" pitchFamily="34" charset="0"/>
              </a:rPr>
              <a:t>线</a:t>
            </a:r>
            <a:r>
              <a:rPr lang="en-US" altLang="zh-CN" sz="4000" dirty="0" smtClean="0">
                <a:solidFill>
                  <a:srgbClr val="000000"/>
                </a:solidFill>
                <a:latin typeface="Arial" pitchFamily="34" charset="0"/>
              </a:rPr>
              <a:t>,</a:t>
            </a:r>
            <a:r>
              <a:rPr lang="zh-CN" altLang="en-US" sz="4000" dirty="0" smtClean="0">
                <a:solidFill>
                  <a:srgbClr val="000000"/>
                </a:solidFill>
                <a:latin typeface="Arial" pitchFamily="34" charset="0"/>
              </a:rPr>
              <a:t>改变作用力的方向</a:t>
            </a:r>
            <a:r>
              <a:rPr lang="en-US" altLang="zh-CN" sz="4000" dirty="0" smtClean="0">
                <a:solidFill>
                  <a:srgbClr val="000000"/>
                </a:solidFill>
                <a:latin typeface="Arial" pitchFamily="34" charset="0"/>
              </a:rPr>
              <a:t>,</a:t>
            </a:r>
            <a:r>
              <a:rPr lang="zh-CN" altLang="en-US" sz="4000" dirty="0" smtClean="0">
                <a:solidFill>
                  <a:srgbClr val="000000"/>
                </a:solidFill>
                <a:latin typeface="Arial" pitchFamily="34" charset="0"/>
              </a:rPr>
              <a:t>请观察实</a:t>
            </a:r>
            <a:r>
              <a:rPr lang="zh-CN" altLang="en-US" sz="4000" dirty="0" smtClean="0">
                <a:solidFill>
                  <a:srgbClr val="000000"/>
                </a:solidFill>
                <a:latin typeface="Arial" pitchFamily="34" charset="0"/>
              </a:rPr>
              <a:t>验现象</a:t>
            </a:r>
            <a:r>
              <a:rPr lang="en-US" altLang="zh-CN" sz="4000" dirty="0" smtClean="0">
                <a:solidFill>
                  <a:srgbClr val="000000"/>
                </a:solidFill>
                <a:latin typeface="Arial" pitchFamily="34" charset="0"/>
              </a:rPr>
              <a:t>.</a:t>
            </a:r>
            <a:endParaRPr lang="en-US" altLang="zh-CN" sz="4000" dirty="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391" name="Text Box 25"/>
          <p:cNvSpPr txBox="1">
            <a:spLocks noChangeArrowheads="1"/>
          </p:cNvSpPr>
          <p:nvPr/>
        </p:nvSpPr>
        <p:spPr bwMode="auto">
          <a:xfrm>
            <a:off x="2846388" y="2366963"/>
            <a:ext cx="5794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4000" b="1" smtClean="0">
                <a:solidFill>
                  <a:srgbClr val="0000FF"/>
                </a:solidFill>
                <a:latin typeface="Arial" pitchFamily="34" charset="0"/>
              </a:rPr>
              <a:t>O</a:t>
            </a:r>
          </a:p>
        </p:txBody>
      </p:sp>
      <p:grpSp>
        <p:nvGrpSpPr>
          <p:cNvPr id="8" name="Group 29"/>
          <p:cNvGrpSpPr>
            <a:grpSpLocks/>
          </p:cNvGrpSpPr>
          <p:nvPr/>
        </p:nvGrpSpPr>
        <p:grpSpPr bwMode="auto">
          <a:xfrm>
            <a:off x="4141788" y="4059238"/>
            <a:ext cx="646112" cy="646112"/>
            <a:chOff x="2609" y="2569"/>
            <a:chExt cx="407" cy="407"/>
          </a:xfrm>
        </p:grpSpPr>
        <p:sp>
          <p:nvSpPr>
            <p:cNvPr id="16422" name="Oval 27"/>
            <p:cNvSpPr>
              <a:spLocks noChangeArrowheads="1"/>
            </p:cNvSpPr>
            <p:nvPr/>
          </p:nvSpPr>
          <p:spPr bwMode="auto">
            <a:xfrm>
              <a:off x="2609" y="2569"/>
              <a:ext cx="407" cy="407"/>
            </a:xfrm>
            <a:prstGeom prst="ellipse">
              <a:avLst/>
            </a:prstGeom>
            <a:solidFill>
              <a:schemeClr val="accent1"/>
            </a:solidFill>
            <a:ln w="508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6423" name="Oval 28"/>
            <p:cNvSpPr>
              <a:spLocks noChangeArrowheads="1"/>
            </p:cNvSpPr>
            <p:nvPr/>
          </p:nvSpPr>
          <p:spPr bwMode="auto">
            <a:xfrm>
              <a:off x="2763" y="2732"/>
              <a:ext cx="85" cy="8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9" name="Group 51"/>
          <p:cNvGrpSpPr>
            <a:grpSpLocks/>
          </p:cNvGrpSpPr>
          <p:nvPr/>
        </p:nvGrpSpPr>
        <p:grpSpPr bwMode="auto">
          <a:xfrm>
            <a:off x="4057650" y="3190875"/>
            <a:ext cx="1339850" cy="3074988"/>
            <a:chOff x="2556" y="2010"/>
            <a:chExt cx="844" cy="1937"/>
          </a:xfrm>
        </p:grpSpPr>
        <p:sp>
          <p:nvSpPr>
            <p:cNvPr id="16417" name="Freeform 33"/>
            <p:cNvSpPr>
              <a:spLocks/>
            </p:cNvSpPr>
            <p:nvPr/>
          </p:nvSpPr>
          <p:spPr bwMode="auto">
            <a:xfrm>
              <a:off x="2610" y="2010"/>
              <a:ext cx="790" cy="1198"/>
            </a:xfrm>
            <a:custGeom>
              <a:avLst/>
              <a:gdLst>
                <a:gd name="T0" fmla="*/ 790 w 790"/>
                <a:gd name="T1" fmla="*/ 0 h 1198"/>
                <a:gd name="T2" fmla="*/ 157 w 790"/>
                <a:gd name="T3" fmla="*/ 509 h 1198"/>
                <a:gd name="T4" fmla="*/ 22 w 790"/>
                <a:gd name="T5" fmla="*/ 644 h 1198"/>
                <a:gd name="T6" fmla="*/ 22 w 790"/>
                <a:gd name="T7" fmla="*/ 881 h 1198"/>
                <a:gd name="T8" fmla="*/ 33 w 790"/>
                <a:gd name="T9" fmla="*/ 1198 h 1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0"/>
                <a:gd name="T16" fmla="*/ 0 h 1198"/>
                <a:gd name="T17" fmla="*/ 790 w 790"/>
                <a:gd name="T18" fmla="*/ 1198 h 11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0" h="1198">
                  <a:moveTo>
                    <a:pt x="790" y="0"/>
                  </a:moveTo>
                  <a:cubicBezTo>
                    <a:pt x="537" y="201"/>
                    <a:pt x="285" y="402"/>
                    <a:pt x="157" y="509"/>
                  </a:cubicBezTo>
                  <a:cubicBezTo>
                    <a:pt x="29" y="616"/>
                    <a:pt x="44" y="582"/>
                    <a:pt x="22" y="644"/>
                  </a:cubicBezTo>
                  <a:cubicBezTo>
                    <a:pt x="0" y="706"/>
                    <a:pt x="20" y="789"/>
                    <a:pt x="22" y="881"/>
                  </a:cubicBezTo>
                  <a:cubicBezTo>
                    <a:pt x="24" y="973"/>
                    <a:pt x="31" y="1132"/>
                    <a:pt x="33" y="1198"/>
                  </a:cubicBezTo>
                </a:path>
              </a:pathLst>
            </a:custGeom>
            <a:noFill/>
            <a:ln w="63500">
              <a:solidFill>
                <a:srgbClr val="00008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grpSp>
          <p:nvGrpSpPr>
            <p:cNvPr id="10" name="Group 34"/>
            <p:cNvGrpSpPr>
              <a:grpSpLocks/>
            </p:cNvGrpSpPr>
            <p:nvPr/>
          </p:nvGrpSpPr>
          <p:grpSpPr bwMode="auto">
            <a:xfrm>
              <a:off x="2556" y="3118"/>
              <a:ext cx="258" cy="829"/>
              <a:chOff x="1684" y="2978"/>
              <a:chExt cx="212" cy="716"/>
            </a:xfrm>
          </p:grpSpPr>
          <p:sp>
            <p:nvSpPr>
              <p:cNvPr id="16419" name="Freeform 35"/>
              <p:cNvSpPr>
                <a:spLocks/>
              </p:cNvSpPr>
              <p:nvPr/>
            </p:nvSpPr>
            <p:spPr bwMode="auto">
              <a:xfrm>
                <a:off x="1699" y="2978"/>
                <a:ext cx="146" cy="251"/>
              </a:xfrm>
              <a:custGeom>
                <a:avLst/>
                <a:gdLst>
                  <a:gd name="T0" fmla="*/ 70 w 153"/>
                  <a:gd name="T1" fmla="*/ 191 h 275"/>
                  <a:gd name="T2" fmla="*/ 6 w 153"/>
                  <a:gd name="T3" fmla="*/ 105 h 275"/>
                  <a:gd name="T4" fmla="*/ 43 w 153"/>
                  <a:gd name="T5" fmla="*/ 4 h 275"/>
                  <a:gd name="T6" fmla="*/ 127 w 153"/>
                  <a:gd name="T7" fmla="*/ 89 h 2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75"/>
                  <a:gd name="T14" fmla="*/ 153 w 153"/>
                  <a:gd name="T15" fmla="*/ 275 h 2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75">
                    <a:moveTo>
                      <a:pt x="85" y="275"/>
                    </a:moveTo>
                    <a:cubicBezTo>
                      <a:pt x="48" y="235"/>
                      <a:pt x="12" y="196"/>
                      <a:pt x="6" y="151"/>
                    </a:cubicBezTo>
                    <a:cubicBezTo>
                      <a:pt x="0" y="106"/>
                      <a:pt x="26" y="8"/>
                      <a:pt x="51" y="4"/>
                    </a:cubicBezTo>
                    <a:cubicBezTo>
                      <a:pt x="76" y="0"/>
                      <a:pt x="132" y="102"/>
                      <a:pt x="153" y="128"/>
                    </a:cubicBezTo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20" name="Freeform 36"/>
              <p:cNvSpPr>
                <a:spLocks/>
              </p:cNvSpPr>
              <p:nvPr/>
            </p:nvSpPr>
            <p:spPr bwMode="auto">
              <a:xfrm flipH="1" flipV="1">
                <a:off x="1700" y="3443"/>
                <a:ext cx="146" cy="251"/>
              </a:xfrm>
              <a:custGeom>
                <a:avLst/>
                <a:gdLst>
                  <a:gd name="T0" fmla="*/ 70 w 153"/>
                  <a:gd name="T1" fmla="*/ 191 h 275"/>
                  <a:gd name="T2" fmla="*/ 6 w 153"/>
                  <a:gd name="T3" fmla="*/ 105 h 275"/>
                  <a:gd name="T4" fmla="*/ 43 w 153"/>
                  <a:gd name="T5" fmla="*/ 4 h 275"/>
                  <a:gd name="T6" fmla="*/ 127 w 153"/>
                  <a:gd name="T7" fmla="*/ 89 h 2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75"/>
                  <a:gd name="T14" fmla="*/ 153 w 153"/>
                  <a:gd name="T15" fmla="*/ 275 h 2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75">
                    <a:moveTo>
                      <a:pt x="85" y="275"/>
                    </a:moveTo>
                    <a:cubicBezTo>
                      <a:pt x="48" y="235"/>
                      <a:pt x="12" y="196"/>
                      <a:pt x="6" y="151"/>
                    </a:cubicBezTo>
                    <a:cubicBezTo>
                      <a:pt x="0" y="106"/>
                      <a:pt x="26" y="8"/>
                      <a:pt x="51" y="4"/>
                    </a:cubicBezTo>
                    <a:cubicBezTo>
                      <a:pt x="76" y="0"/>
                      <a:pt x="132" y="102"/>
                      <a:pt x="153" y="128"/>
                    </a:cubicBezTo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21" name="Rectangle 37"/>
              <p:cNvSpPr>
                <a:spLocks noChangeArrowheads="1"/>
              </p:cNvSpPr>
              <p:nvPr/>
            </p:nvSpPr>
            <p:spPr bwMode="auto">
              <a:xfrm>
                <a:off x="1684" y="3240"/>
                <a:ext cx="212" cy="23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</p:grpSp>
      <p:grpSp>
        <p:nvGrpSpPr>
          <p:cNvPr id="11" name="Group 49"/>
          <p:cNvGrpSpPr>
            <a:grpSpLocks/>
          </p:cNvGrpSpPr>
          <p:nvPr/>
        </p:nvGrpSpPr>
        <p:grpSpPr bwMode="auto">
          <a:xfrm>
            <a:off x="4756150" y="3230563"/>
            <a:ext cx="617538" cy="3089275"/>
            <a:chOff x="2996" y="2035"/>
            <a:chExt cx="389" cy="1946"/>
          </a:xfrm>
        </p:grpSpPr>
        <p:grpSp>
          <p:nvGrpSpPr>
            <p:cNvPr id="12" name="Group 39"/>
            <p:cNvGrpSpPr>
              <a:grpSpLocks/>
            </p:cNvGrpSpPr>
            <p:nvPr/>
          </p:nvGrpSpPr>
          <p:grpSpPr bwMode="auto">
            <a:xfrm>
              <a:off x="2996" y="3152"/>
              <a:ext cx="258" cy="829"/>
              <a:chOff x="1684" y="2978"/>
              <a:chExt cx="212" cy="716"/>
            </a:xfrm>
          </p:grpSpPr>
          <p:sp>
            <p:nvSpPr>
              <p:cNvPr id="16414" name="Freeform 40"/>
              <p:cNvSpPr>
                <a:spLocks/>
              </p:cNvSpPr>
              <p:nvPr/>
            </p:nvSpPr>
            <p:spPr bwMode="auto">
              <a:xfrm>
                <a:off x="1699" y="2978"/>
                <a:ext cx="146" cy="251"/>
              </a:xfrm>
              <a:custGeom>
                <a:avLst/>
                <a:gdLst>
                  <a:gd name="T0" fmla="*/ 70 w 153"/>
                  <a:gd name="T1" fmla="*/ 191 h 275"/>
                  <a:gd name="T2" fmla="*/ 6 w 153"/>
                  <a:gd name="T3" fmla="*/ 105 h 275"/>
                  <a:gd name="T4" fmla="*/ 43 w 153"/>
                  <a:gd name="T5" fmla="*/ 4 h 275"/>
                  <a:gd name="T6" fmla="*/ 127 w 153"/>
                  <a:gd name="T7" fmla="*/ 89 h 2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75"/>
                  <a:gd name="T14" fmla="*/ 153 w 153"/>
                  <a:gd name="T15" fmla="*/ 275 h 2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75">
                    <a:moveTo>
                      <a:pt x="85" y="275"/>
                    </a:moveTo>
                    <a:cubicBezTo>
                      <a:pt x="48" y="235"/>
                      <a:pt x="12" y="196"/>
                      <a:pt x="6" y="151"/>
                    </a:cubicBezTo>
                    <a:cubicBezTo>
                      <a:pt x="0" y="106"/>
                      <a:pt x="26" y="8"/>
                      <a:pt x="51" y="4"/>
                    </a:cubicBezTo>
                    <a:cubicBezTo>
                      <a:pt x="76" y="0"/>
                      <a:pt x="132" y="102"/>
                      <a:pt x="153" y="128"/>
                    </a:cubicBezTo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15" name="Freeform 41"/>
              <p:cNvSpPr>
                <a:spLocks/>
              </p:cNvSpPr>
              <p:nvPr/>
            </p:nvSpPr>
            <p:spPr bwMode="auto">
              <a:xfrm flipH="1" flipV="1">
                <a:off x="1700" y="3443"/>
                <a:ext cx="146" cy="251"/>
              </a:xfrm>
              <a:custGeom>
                <a:avLst/>
                <a:gdLst>
                  <a:gd name="T0" fmla="*/ 70 w 153"/>
                  <a:gd name="T1" fmla="*/ 191 h 275"/>
                  <a:gd name="T2" fmla="*/ 6 w 153"/>
                  <a:gd name="T3" fmla="*/ 105 h 275"/>
                  <a:gd name="T4" fmla="*/ 43 w 153"/>
                  <a:gd name="T5" fmla="*/ 4 h 275"/>
                  <a:gd name="T6" fmla="*/ 127 w 153"/>
                  <a:gd name="T7" fmla="*/ 89 h 2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75"/>
                  <a:gd name="T14" fmla="*/ 153 w 153"/>
                  <a:gd name="T15" fmla="*/ 275 h 2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75">
                    <a:moveTo>
                      <a:pt x="85" y="275"/>
                    </a:moveTo>
                    <a:cubicBezTo>
                      <a:pt x="48" y="235"/>
                      <a:pt x="12" y="196"/>
                      <a:pt x="6" y="151"/>
                    </a:cubicBezTo>
                    <a:cubicBezTo>
                      <a:pt x="0" y="106"/>
                      <a:pt x="26" y="8"/>
                      <a:pt x="51" y="4"/>
                    </a:cubicBezTo>
                    <a:cubicBezTo>
                      <a:pt x="76" y="0"/>
                      <a:pt x="132" y="102"/>
                      <a:pt x="153" y="128"/>
                    </a:cubicBezTo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16" name="Rectangle 42"/>
              <p:cNvSpPr>
                <a:spLocks noChangeArrowheads="1"/>
              </p:cNvSpPr>
              <p:nvPr/>
            </p:nvSpPr>
            <p:spPr bwMode="auto">
              <a:xfrm>
                <a:off x="1684" y="3240"/>
                <a:ext cx="212" cy="23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16413" name="Line 43"/>
            <p:cNvSpPr>
              <a:spLocks noChangeShapeType="1"/>
            </p:cNvSpPr>
            <p:nvPr/>
          </p:nvSpPr>
          <p:spPr bwMode="auto">
            <a:xfrm flipH="1">
              <a:off x="3080" y="2035"/>
              <a:ext cx="305" cy="1142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13" name="Group 50"/>
          <p:cNvGrpSpPr>
            <a:grpSpLocks/>
          </p:cNvGrpSpPr>
          <p:nvPr/>
        </p:nvGrpSpPr>
        <p:grpSpPr bwMode="auto">
          <a:xfrm>
            <a:off x="4416425" y="3211513"/>
            <a:ext cx="922338" cy="3125787"/>
            <a:chOff x="2782" y="2023"/>
            <a:chExt cx="581" cy="1969"/>
          </a:xfrm>
        </p:grpSpPr>
        <p:grpSp>
          <p:nvGrpSpPr>
            <p:cNvPr id="14" name="Group 44"/>
            <p:cNvGrpSpPr>
              <a:grpSpLocks/>
            </p:cNvGrpSpPr>
            <p:nvPr/>
          </p:nvGrpSpPr>
          <p:grpSpPr bwMode="auto">
            <a:xfrm>
              <a:off x="2782" y="3163"/>
              <a:ext cx="258" cy="829"/>
              <a:chOff x="1684" y="2978"/>
              <a:chExt cx="212" cy="716"/>
            </a:xfrm>
          </p:grpSpPr>
          <p:sp>
            <p:nvSpPr>
              <p:cNvPr id="16409" name="Freeform 45"/>
              <p:cNvSpPr>
                <a:spLocks/>
              </p:cNvSpPr>
              <p:nvPr/>
            </p:nvSpPr>
            <p:spPr bwMode="auto">
              <a:xfrm>
                <a:off x="1699" y="2978"/>
                <a:ext cx="146" cy="251"/>
              </a:xfrm>
              <a:custGeom>
                <a:avLst/>
                <a:gdLst>
                  <a:gd name="T0" fmla="*/ 70 w 153"/>
                  <a:gd name="T1" fmla="*/ 191 h 275"/>
                  <a:gd name="T2" fmla="*/ 6 w 153"/>
                  <a:gd name="T3" fmla="*/ 105 h 275"/>
                  <a:gd name="T4" fmla="*/ 43 w 153"/>
                  <a:gd name="T5" fmla="*/ 4 h 275"/>
                  <a:gd name="T6" fmla="*/ 127 w 153"/>
                  <a:gd name="T7" fmla="*/ 89 h 2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75"/>
                  <a:gd name="T14" fmla="*/ 153 w 153"/>
                  <a:gd name="T15" fmla="*/ 275 h 2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75">
                    <a:moveTo>
                      <a:pt x="85" y="275"/>
                    </a:moveTo>
                    <a:cubicBezTo>
                      <a:pt x="48" y="235"/>
                      <a:pt x="12" y="196"/>
                      <a:pt x="6" y="151"/>
                    </a:cubicBezTo>
                    <a:cubicBezTo>
                      <a:pt x="0" y="106"/>
                      <a:pt x="26" y="8"/>
                      <a:pt x="51" y="4"/>
                    </a:cubicBezTo>
                    <a:cubicBezTo>
                      <a:pt x="76" y="0"/>
                      <a:pt x="132" y="102"/>
                      <a:pt x="153" y="128"/>
                    </a:cubicBezTo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10" name="Freeform 46"/>
              <p:cNvSpPr>
                <a:spLocks/>
              </p:cNvSpPr>
              <p:nvPr/>
            </p:nvSpPr>
            <p:spPr bwMode="auto">
              <a:xfrm flipH="1" flipV="1">
                <a:off x="1700" y="3443"/>
                <a:ext cx="146" cy="251"/>
              </a:xfrm>
              <a:custGeom>
                <a:avLst/>
                <a:gdLst>
                  <a:gd name="T0" fmla="*/ 70 w 153"/>
                  <a:gd name="T1" fmla="*/ 191 h 275"/>
                  <a:gd name="T2" fmla="*/ 6 w 153"/>
                  <a:gd name="T3" fmla="*/ 105 h 275"/>
                  <a:gd name="T4" fmla="*/ 43 w 153"/>
                  <a:gd name="T5" fmla="*/ 4 h 275"/>
                  <a:gd name="T6" fmla="*/ 127 w 153"/>
                  <a:gd name="T7" fmla="*/ 89 h 2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75"/>
                  <a:gd name="T14" fmla="*/ 153 w 153"/>
                  <a:gd name="T15" fmla="*/ 275 h 2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75">
                    <a:moveTo>
                      <a:pt x="85" y="275"/>
                    </a:moveTo>
                    <a:cubicBezTo>
                      <a:pt x="48" y="235"/>
                      <a:pt x="12" y="196"/>
                      <a:pt x="6" y="151"/>
                    </a:cubicBezTo>
                    <a:cubicBezTo>
                      <a:pt x="0" y="106"/>
                      <a:pt x="26" y="8"/>
                      <a:pt x="51" y="4"/>
                    </a:cubicBezTo>
                    <a:cubicBezTo>
                      <a:pt x="76" y="0"/>
                      <a:pt x="132" y="102"/>
                      <a:pt x="153" y="128"/>
                    </a:cubicBezTo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11" name="Rectangle 47"/>
              <p:cNvSpPr>
                <a:spLocks noChangeArrowheads="1"/>
              </p:cNvSpPr>
              <p:nvPr/>
            </p:nvSpPr>
            <p:spPr bwMode="auto">
              <a:xfrm>
                <a:off x="1684" y="3240"/>
                <a:ext cx="212" cy="23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16408" name="Freeform 48"/>
            <p:cNvSpPr>
              <a:spLocks/>
            </p:cNvSpPr>
            <p:nvPr/>
          </p:nvSpPr>
          <p:spPr bwMode="auto">
            <a:xfrm>
              <a:off x="2891" y="2023"/>
              <a:ext cx="472" cy="1218"/>
            </a:xfrm>
            <a:custGeom>
              <a:avLst/>
              <a:gdLst>
                <a:gd name="T0" fmla="*/ 472 w 472"/>
                <a:gd name="T1" fmla="*/ 0 h 1218"/>
                <a:gd name="T2" fmla="*/ 0 w 472"/>
                <a:gd name="T3" fmla="*/ 857 h 1218"/>
                <a:gd name="T4" fmla="*/ 0 w 472"/>
                <a:gd name="T5" fmla="*/ 1218 h 1218"/>
                <a:gd name="T6" fmla="*/ 0 60000 65536"/>
                <a:gd name="T7" fmla="*/ 0 60000 65536"/>
                <a:gd name="T8" fmla="*/ 0 60000 65536"/>
                <a:gd name="T9" fmla="*/ 0 w 472"/>
                <a:gd name="T10" fmla="*/ 0 h 1218"/>
                <a:gd name="T11" fmla="*/ 472 w 472"/>
                <a:gd name="T12" fmla="*/ 1218 h 12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2" h="1218">
                  <a:moveTo>
                    <a:pt x="472" y="0"/>
                  </a:moveTo>
                  <a:lnTo>
                    <a:pt x="0" y="857"/>
                  </a:lnTo>
                  <a:lnTo>
                    <a:pt x="0" y="1218"/>
                  </a:lnTo>
                </a:path>
              </a:pathLst>
            </a:custGeom>
            <a:noFill/>
            <a:ln w="63500">
              <a:solidFill>
                <a:srgbClr val="00008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15" name="Group 68"/>
          <p:cNvGrpSpPr>
            <a:grpSpLocks/>
          </p:cNvGrpSpPr>
          <p:nvPr/>
        </p:nvGrpSpPr>
        <p:grpSpPr bwMode="auto">
          <a:xfrm rot="19200000" flipV="1">
            <a:off x="2474913" y="4054475"/>
            <a:ext cx="3333750" cy="88900"/>
            <a:chOff x="2527" y="1425"/>
            <a:chExt cx="2050" cy="2"/>
          </a:xfrm>
        </p:grpSpPr>
        <p:sp>
          <p:nvSpPr>
            <p:cNvPr id="16405" name="Line 69"/>
            <p:cNvSpPr>
              <a:spLocks noChangeShapeType="1"/>
            </p:cNvSpPr>
            <p:nvPr/>
          </p:nvSpPr>
          <p:spPr bwMode="auto">
            <a:xfrm>
              <a:off x="3541" y="1425"/>
              <a:ext cx="1036" cy="0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6406" name="Line 70"/>
            <p:cNvSpPr>
              <a:spLocks noChangeShapeType="1"/>
            </p:cNvSpPr>
            <p:nvPr/>
          </p:nvSpPr>
          <p:spPr bwMode="auto">
            <a:xfrm>
              <a:off x="2527" y="1427"/>
              <a:ext cx="1036" cy="0"/>
            </a:xfrm>
            <a:prstGeom prst="line">
              <a:avLst/>
            </a:prstGeom>
            <a:noFill/>
            <a:ln w="635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16" name="Group 72"/>
          <p:cNvGrpSpPr>
            <a:grpSpLocks/>
          </p:cNvGrpSpPr>
          <p:nvPr/>
        </p:nvGrpSpPr>
        <p:grpSpPr bwMode="auto">
          <a:xfrm>
            <a:off x="4114800" y="4141788"/>
            <a:ext cx="425450" cy="1979612"/>
            <a:chOff x="2592" y="2609"/>
            <a:chExt cx="268" cy="1247"/>
          </a:xfrm>
        </p:grpSpPr>
        <p:sp>
          <p:nvSpPr>
            <p:cNvPr id="16400" name="Freeform 63"/>
            <p:cNvSpPr>
              <a:spLocks/>
            </p:cNvSpPr>
            <p:nvPr/>
          </p:nvSpPr>
          <p:spPr bwMode="auto">
            <a:xfrm>
              <a:off x="2592" y="2609"/>
              <a:ext cx="64" cy="508"/>
            </a:xfrm>
            <a:custGeom>
              <a:avLst/>
              <a:gdLst>
                <a:gd name="T0" fmla="*/ 51 w 64"/>
                <a:gd name="T1" fmla="*/ 0 h 508"/>
                <a:gd name="T2" fmla="*/ 6 w 64"/>
                <a:gd name="T3" fmla="*/ 113 h 508"/>
                <a:gd name="T4" fmla="*/ 17 w 64"/>
                <a:gd name="T5" fmla="*/ 282 h 508"/>
                <a:gd name="T6" fmla="*/ 40 w 64"/>
                <a:gd name="T7" fmla="*/ 350 h 508"/>
                <a:gd name="T8" fmla="*/ 64 w 64"/>
                <a:gd name="T9" fmla="*/ 508 h 5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"/>
                <a:gd name="T16" fmla="*/ 0 h 508"/>
                <a:gd name="T17" fmla="*/ 64 w 64"/>
                <a:gd name="T18" fmla="*/ 508 h 5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" h="508">
                  <a:moveTo>
                    <a:pt x="51" y="0"/>
                  </a:moveTo>
                  <a:cubicBezTo>
                    <a:pt x="42" y="19"/>
                    <a:pt x="12" y="66"/>
                    <a:pt x="6" y="113"/>
                  </a:cubicBezTo>
                  <a:cubicBezTo>
                    <a:pt x="0" y="160"/>
                    <a:pt x="11" y="243"/>
                    <a:pt x="17" y="282"/>
                  </a:cubicBezTo>
                  <a:cubicBezTo>
                    <a:pt x="23" y="321"/>
                    <a:pt x="32" y="312"/>
                    <a:pt x="40" y="350"/>
                  </a:cubicBezTo>
                  <a:cubicBezTo>
                    <a:pt x="48" y="388"/>
                    <a:pt x="59" y="475"/>
                    <a:pt x="64" y="508"/>
                  </a:cubicBezTo>
                </a:path>
              </a:pathLst>
            </a:custGeom>
            <a:noFill/>
            <a:ln w="63500">
              <a:solidFill>
                <a:srgbClr val="000080"/>
              </a:solidFill>
              <a:round/>
              <a:headEnd type="none" w="med" len="med"/>
              <a:tailEnd type="oval" w="med" len="med"/>
            </a:ln>
          </p:spPr>
          <p:txBody>
            <a:bodyPr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grpSp>
          <p:nvGrpSpPr>
            <p:cNvPr id="17" name="Group 64"/>
            <p:cNvGrpSpPr>
              <a:grpSpLocks/>
            </p:cNvGrpSpPr>
            <p:nvPr/>
          </p:nvGrpSpPr>
          <p:grpSpPr bwMode="auto">
            <a:xfrm>
              <a:off x="2602" y="3027"/>
              <a:ext cx="258" cy="829"/>
              <a:chOff x="1684" y="2978"/>
              <a:chExt cx="212" cy="716"/>
            </a:xfrm>
          </p:grpSpPr>
          <p:sp>
            <p:nvSpPr>
              <p:cNvPr id="16402" name="Freeform 65"/>
              <p:cNvSpPr>
                <a:spLocks/>
              </p:cNvSpPr>
              <p:nvPr/>
            </p:nvSpPr>
            <p:spPr bwMode="auto">
              <a:xfrm>
                <a:off x="1699" y="2978"/>
                <a:ext cx="146" cy="251"/>
              </a:xfrm>
              <a:custGeom>
                <a:avLst/>
                <a:gdLst>
                  <a:gd name="T0" fmla="*/ 70 w 153"/>
                  <a:gd name="T1" fmla="*/ 191 h 275"/>
                  <a:gd name="T2" fmla="*/ 6 w 153"/>
                  <a:gd name="T3" fmla="*/ 105 h 275"/>
                  <a:gd name="T4" fmla="*/ 43 w 153"/>
                  <a:gd name="T5" fmla="*/ 4 h 275"/>
                  <a:gd name="T6" fmla="*/ 127 w 153"/>
                  <a:gd name="T7" fmla="*/ 89 h 2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75"/>
                  <a:gd name="T14" fmla="*/ 153 w 153"/>
                  <a:gd name="T15" fmla="*/ 275 h 2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75">
                    <a:moveTo>
                      <a:pt x="85" y="275"/>
                    </a:moveTo>
                    <a:cubicBezTo>
                      <a:pt x="48" y="235"/>
                      <a:pt x="12" y="196"/>
                      <a:pt x="6" y="151"/>
                    </a:cubicBezTo>
                    <a:cubicBezTo>
                      <a:pt x="0" y="106"/>
                      <a:pt x="26" y="8"/>
                      <a:pt x="51" y="4"/>
                    </a:cubicBezTo>
                    <a:cubicBezTo>
                      <a:pt x="76" y="0"/>
                      <a:pt x="132" y="102"/>
                      <a:pt x="153" y="128"/>
                    </a:cubicBezTo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03" name="Freeform 66"/>
              <p:cNvSpPr>
                <a:spLocks/>
              </p:cNvSpPr>
              <p:nvPr/>
            </p:nvSpPr>
            <p:spPr bwMode="auto">
              <a:xfrm flipH="1" flipV="1">
                <a:off x="1700" y="3443"/>
                <a:ext cx="146" cy="251"/>
              </a:xfrm>
              <a:custGeom>
                <a:avLst/>
                <a:gdLst>
                  <a:gd name="T0" fmla="*/ 70 w 153"/>
                  <a:gd name="T1" fmla="*/ 191 h 275"/>
                  <a:gd name="T2" fmla="*/ 6 w 153"/>
                  <a:gd name="T3" fmla="*/ 105 h 275"/>
                  <a:gd name="T4" fmla="*/ 43 w 153"/>
                  <a:gd name="T5" fmla="*/ 4 h 275"/>
                  <a:gd name="T6" fmla="*/ 127 w 153"/>
                  <a:gd name="T7" fmla="*/ 89 h 2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3"/>
                  <a:gd name="T13" fmla="*/ 0 h 275"/>
                  <a:gd name="T14" fmla="*/ 153 w 153"/>
                  <a:gd name="T15" fmla="*/ 275 h 2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3" h="275">
                    <a:moveTo>
                      <a:pt x="85" y="275"/>
                    </a:moveTo>
                    <a:cubicBezTo>
                      <a:pt x="48" y="235"/>
                      <a:pt x="12" y="196"/>
                      <a:pt x="6" y="151"/>
                    </a:cubicBezTo>
                    <a:cubicBezTo>
                      <a:pt x="0" y="106"/>
                      <a:pt x="26" y="8"/>
                      <a:pt x="51" y="4"/>
                    </a:cubicBezTo>
                    <a:cubicBezTo>
                      <a:pt x="76" y="0"/>
                      <a:pt x="132" y="102"/>
                      <a:pt x="153" y="128"/>
                    </a:cubicBezTo>
                  </a:path>
                </a:pathLst>
              </a:cu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04" name="Rectangle 67"/>
              <p:cNvSpPr>
                <a:spLocks noChangeArrowheads="1"/>
              </p:cNvSpPr>
              <p:nvPr/>
            </p:nvSpPr>
            <p:spPr bwMode="auto">
              <a:xfrm>
                <a:off x="1684" y="3240"/>
                <a:ext cx="212" cy="23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</p:grpSp>
      <p:sp>
        <p:nvSpPr>
          <p:cNvPr id="10313" name="Text Box 73"/>
          <p:cNvSpPr txBox="1">
            <a:spLocks noChangeArrowheads="1"/>
          </p:cNvSpPr>
          <p:nvPr/>
        </p:nvSpPr>
        <p:spPr bwMode="auto">
          <a:xfrm>
            <a:off x="5553075" y="2373313"/>
            <a:ext cx="285115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smtClean="0">
                <a:solidFill>
                  <a:srgbClr val="000000"/>
                </a:solidFill>
                <a:latin typeface="Arial" pitchFamily="34" charset="0"/>
              </a:rPr>
              <a:t>这说明杠杆的平衡不仅与力的大小和作用点有关</a:t>
            </a:r>
            <a:r>
              <a:rPr lang="en-US" altLang="zh-CN" sz="4000" smtClean="0">
                <a:solidFill>
                  <a:srgbClr val="000000"/>
                </a:solidFill>
                <a:latin typeface="Arial" pitchFamily="34" charset="0"/>
              </a:rPr>
              <a:t>,</a:t>
            </a:r>
            <a:r>
              <a:rPr lang="zh-CN" altLang="en-US" sz="4000" smtClean="0">
                <a:solidFill>
                  <a:srgbClr val="000000"/>
                </a:solidFill>
                <a:latin typeface="Arial" pitchFamily="34" charset="0"/>
              </a:rPr>
              <a:t>还与力的</a:t>
            </a:r>
            <a:r>
              <a:rPr lang="zh-CN" altLang="en-US" sz="4000" b="1" smtClean="0">
                <a:solidFill>
                  <a:srgbClr val="FF0000"/>
                </a:solidFill>
                <a:latin typeface="Arial" pitchFamily="34" charset="0"/>
              </a:rPr>
              <a:t>作用方向</a:t>
            </a:r>
            <a:r>
              <a:rPr lang="zh-CN" altLang="en-US" sz="4000" smtClean="0">
                <a:solidFill>
                  <a:srgbClr val="000000"/>
                </a:solidFill>
                <a:latin typeface="Arial" pitchFamily="34" charset="0"/>
              </a:rPr>
              <a:t>有关</a:t>
            </a:r>
            <a:r>
              <a:rPr lang="en-US" altLang="zh-CN" sz="4000" smtClean="0">
                <a:solidFill>
                  <a:srgbClr val="000000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10314" name="Rectangle 74"/>
          <p:cNvSpPr>
            <a:spLocks noChangeArrowheads="1"/>
          </p:cNvSpPr>
          <p:nvPr/>
        </p:nvSpPr>
        <p:spPr bwMode="auto">
          <a:xfrm>
            <a:off x="6164263" y="5484813"/>
            <a:ext cx="2271712" cy="636587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76144E-6 L 3.33333E-6 0.0517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8" dur="500"/>
                                        <p:tgtEl>
                                          <p:spTgt spid="10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13" grpId="0"/>
      <p:bldP spid="10314" grpId="0" animBg="1"/>
      <p:bldP spid="10314" grpI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539552" y="404664"/>
            <a:ext cx="3744416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kumimoji="1" lang="en-US" altLang="zh-CN" sz="4000" b="1" dirty="0">
                <a:solidFill>
                  <a:srgbClr val="990033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【</a:t>
            </a:r>
            <a:r>
              <a:rPr kumimoji="1" lang="zh-CN" altLang="en-US" sz="4000" b="1" dirty="0">
                <a:solidFill>
                  <a:srgbClr val="990033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观察结果</a:t>
            </a:r>
            <a:r>
              <a:rPr kumimoji="1" lang="en-US" altLang="zh-CN" sz="4000" b="1" dirty="0">
                <a:solidFill>
                  <a:srgbClr val="990033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】</a:t>
            </a:r>
            <a:endParaRPr kumimoji="1" lang="zh-CN" altLang="en-US" sz="4000" b="1" dirty="0">
              <a:solidFill>
                <a:srgbClr val="990033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1772816"/>
            <a:ext cx="9144000" cy="3046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   </a:t>
            </a:r>
            <a:r>
              <a:rPr kumimoji="1" lang="zh-CN" altLang="en-US" sz="48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由</a:t>
            </a:r>
            <a:r>
              <a:rPr kumimoji="1" lang="zh-CN" altLang="en-US" sz="48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观察结果可知：杠杆的平衡不仅与</a:t>
            </a:r>
            <a:r>
              <a:rPr kumimoji="1" lang="zh-CN" altLang="en-US" sz="4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动力</a:t>
            </a:r>
            <a:r>
              <a:rPr kumimoji="1" lang="zh-CN" altLang="en-US" sz="48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和</a:t>
            </a:r>
            <a:r>
              <a:rPr kumimoji="1" lang="zh-CN" altLang="en-US" sz="4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阻力</a:t>
            </a:r>
            <a:r>
              <a:rPr kumimoji="1" lang="zh-CN" altLang="en-US" sz="48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的大小</a:t>
            </a:r>
            <a:r>
              <a:rPr kumimoji="1" lang="zh-CN" altLang="en-US" sz="48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有关，还</a:t>
            </a:r>
            <a:r>
              <a:rPr kumimoji="1" lang="zh-CN" altLang="en-US" sz="48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与</a:t>
            </a:r>
            <a:r>
              <a:rPr kumimoji="1" lang="zh-CN" altLang="en-US" sz="4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力的作用点</a:t>
            </a:r>
            <a:r>
              <a:rPr kumimoji="1" lang="zh-CN" altLang="en-US" sz="48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及</a:t>
            </a:r>
            <a:r>
              <a:rPr kumimoji="1" lang="zh-CN" altLang="en-US" sz="4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力的作用方向</a:t>
            </a:r>
            <a:r>
              <a:rPr kumimoji="1" lang="zh-CN" altLang="en-US" sz="48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有关。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468313" y="449263"/>
            <a:ext cx="5759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3600" b="1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探究杠杆的平衡条件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539750" y="4076700"/>
            <a:ext cx="11350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32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猜想: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835150" y="4079875"/>
            <a:ext cx="6143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3200" b="1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杠杆的平衡可能与哪些因素有关?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4902200" y="1268413"/>
            <a:ext cx="3040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32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杠杆的平衡条件</a:t>
            </a: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1042988" y="1268413"/>
            <a:ext cx="304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32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物体的平衡条件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314450" y="1916113"/>
            <a:ext cx="2632075" cy="1112837"/>
            <a:chOff x="0" y="0"/>
            <a:chExt cx="1658" cy="701"/>
          </a:xfrm>
        </p:grpSpPr>
        <p:sp>
          <p:nvSpPr>
            <p:cNvPr id="20493" name="Line 8"/>
            <p:cNvSpPr>
              <a:spLocks noChangeShapeType="1"/>
            </p:cNvSpPr>
            <p:nvPr/>
          </p:nvSpPr>
          <p:spPr bwMode="auto">
            <a:xfrm>
              <a:off x="681" y="0"/>
              <a:ext cx="0" cy="31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0494" name="Rectangle 9"/>
            <p:cNvSpPr>
              <a:spLocks noChangeArrowheads="1"/>
            </p:cNvSpPr>
            <p:nvPr/>
          </p:nvSpPr>
          <p:spPr bwMode="auto">
            <a:xfrm>
              <a:off x="0" y="336"/>
              <a:ext cx="165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zh-CN" sz="3200" b="1" smtClean="0">
                  <a:solidFill>
                    <a:srgbClr val="000000"/>
                  </a:solidFill>
                  <a:latin typeface="Arial" pitchFamily="34" charset="0"/>
                  <a:ea typeface="黑体" pitchFamily="49" charset="-122"/>
                </a:rPr>
                <a:t>受</a:t>
              </a:r>
              <a:r>
                <a:rPr lang="zh-CN" altLang="zh-CN" sz="3200" b="1" smtClean="0">
                  <a:solidFill>
                    <a:srgbClr val="FF0000"/>
                  </a:solidFill>
                  <a:latin typeface="Arial" pitchFamily="34" charset="0"/>
                  <a:ea typeface="黑体" pitchFamily="49" charset="-122"/>
                </a:rPr>
                <a:t>平衡力</a:t>
              </a:r>
              <a:r>
                <a:rPr lang="zh-CN" altLang="zh-CN" sz="3200" b="1" smtClean="0">
                  <a:solidFill>
                    <a:srgbClr val="000000"/>
                  </a:solidFill>
                  <a:latin typeface="Arial" pitchFamily="34" charset="0"/>
                  <a:ea typeface="黑体" pitchFamily="49" charset="-122"/>
                </a:rPr>
                <a:t>作用</a:t>
              </a:r>
            </a:p>
          </p:txBody>
        </p:sp>
      </p:grp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738188" y="3055938"/>
            <a:ext cx="38560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3200" b="1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只与</a:t>
            </a:r>
            <a:r>
              <a:rPr lang="zh-CN" altLang="zh-CN" sz="32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力的三要素</a:t>
            </a:r>
            <a:r>
              <a:rPr lang="zh-CN" altLang="zh-CN" sz="3200" b="1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有关</a:t>
            </a:r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5635625" y="1873250"/>
            <a:ext cx="792163" cy="1844675"/>
            <a:chOff x="0" y="0"/>
            <a:chExt cx="499" cy="1162"/>
          </a:xfrm>
        </p:grpSpPr>
        <p:sp>
          <p:nvSpPr>
            <p:cNvPr id="20491" name="Line 12"/>
            <p:cNvSpPr>
              <a:spLocks noChangeShapeType="1"/>
            </p:cNvSpPr>
            <p:nvPr/>
          </p:nvSpPr>
          <p:spPr bwMode="auto">
            <a:xfrm>
              <a:off x="227" y="0"/>
              <a:ext cx="0" cy="31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1517" name="WordArt 13"/>
            <p:cNvSpPr>
              <a:spLocks noChangeArrowheads="1" noChangeShapeType="1"/>
            </p:cNvSpPr>
            <p:nvPr/>
          </p:nvSpPr>
          <p:spPr bwMode="auto">
            <a:xfrm>
              <a:off x="0" y="345"/>
              <a:ext cx="499" cy="81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 xmlns="">
                  <a:effectLst/>
                </a14:hiddenEffects>
              </a:ext>
            </a:extLst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99" lon="1080000" rev="0"/>
                </a:camera>
                <a:lightRig rig="legacyFlat1" dir="r"/>
              </a:scene3d>
              <a:sp3d extrusionH="430200" prstMaterial="legacyMatte">
                <a:extrusionClr>
                  <a:srgbClr val="FF6600"/>
                </a:extrusionClr>
                <a:contourClr>
                  <a:srgbClr val="FFE701"/>
                </a:contourClr>
              </a:sp3d>
            </a:bodyPr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600">
                  <a:ln w="9525" cmpd="sng"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?</a:t>
              </a:r>
              <a:endParaRPr lang="zh-CN" altLang="en-US" sz="3600">
                <a:ln w="9525" cmpd="sng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2608263" y="4841875"/>
            <a:ext cx="26225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4800" smtClean="0">
                <a:solidFill>
                  <a:srgbClr val="000000"/>
                </a:solidFill>
                <a:latin typeface="Arial" pitchFamily="34" charset="0"/>
              </a:rPr>
              <a:t>力、力臂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utoUpdateAnimBg="0"/>
      <p:bldP spid="21508" grpId="0" autoUpdateAnimBg="0"/>
      <p:bldP spid="21509" grpId="0" autoUpdateAnimBg="0"/>
      <p:bldP spid="21510" grpId="0" autoUpdateAnimBg="0"/>
      <p:bldP spid="21514" grpId="0" autoUpdateAnimBg="0"/>
      <p:bldP spid="21518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9230" descr="研究杠杆平衡条件"/>
          <p:cNvPicPr>
            <a:picLocks noChangeAspect="1" noChangeArrowheads="1"/>
          </p:cNvPicPr>
          <p:nvPr/>
        </p:nvPicPr>
        <p:blipFill>
          <a:blip r:embed="rId2" cstate="print"/>
          <a:srcRect l="16507" t="24342" r="15424" b="5510"/>
          <a:stretch>
            <a:fillRect/>
          </a:stretch>
        </p:blipFill>
        <p:spPr bwMode="auto">
          <a:xfrm>
            <a:off x="2873375" y="2028825"/>
            <a:ext cx="6224588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" name="文本框 9223"/>
          <p:cNvSpPr txBox="1"/>
          <p:nvPr/>
        </p:nvSpPr>
        <p:spPr>
          <a:xfrm>
            <a:off x="3649663" y="4387850"/>
            <a:ext cx="762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4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F</a:t>
            </a:r>
            <a:r>
              <a:rPr lang="en-US" altLang="zh-CN" sz="4400" b="1" baseline="-2500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1</a:t>
            </a:r>
            <a:endParaRPr lang="en-US" altLang="zh-CN" sz="4400" b="1" baseline="-2500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8297863" y="3640138"/>
            <a:ext cx="7620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4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F</a:t>
            </a:r>
            <a:r>
              <a:rPr lang="en-US" altLang="zh-CN" sz="4800" b="1" baseline="-2500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2</a:t>
            </a:r>
            <a:endParaRPr lang="en-US" altLang="zh-CN" sz="4800" b="1" baseline="-2500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226" name="文本框 9225"/>
          <p:cNvSpPr txBox="1"/>
          <p:nvPr/>
        </p:nvSpPr>
        <p:spPr>
          <a:xfrm>
            <a:off x="5783263" y="2787650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5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o</a:t>
            </a:r>
          </a:p>
        </p:txBody>
      </p:sp>
      <p:sp>
        <p:nvSpPr>
          <p:cNvPr id="26630" name="左大括号 9226"/>
          <p:cNvSpPr/>
          <p:nvPr/>
        </p:nvSpPr>
        <p:spPr>
          <a:xfrm rot="5368553">
            <a:off x="4979194" y="2137569"/>
            <a:ext cx="304800" cy="1296988"/>
          </a:xfrm>
          <a:prstGeom prst="leftBrace">
            <a:avLst>
              <a:gd name="adj1" fmla="val 35440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algn="ctr" eaLnBrk="1" hangingPunct="1">
              <a:buFont typeface="Arial" pitchFamily="34" charset="0"/>
              <a:buNone/>
            </a:pPr>
            <a:endParaRPr lang="zh-CN" altLang="en-US" sz="5400" noProof="1">
              <a:solidFill>
                <a:srgbClr val="FFFF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2" name="左大括号 9227"/>
          <p:cNvSpPr>
            <a:spLocks/>
          </p:cNvSpPr>
          <p:nvPr/>
        </p:nvSpPr>
        <p:spPr bwMode="auto">
          <a:xfrm rot="5368553">
            <a:off x="6735763" y="1682750"/>
            <a:ext cx="381000" cy="2133600"/>
          </a:xfrm>
          <a:prstGeom prst="leftBrace">
            <a:avLst>
              <a:gd name="adj1" fmla="val 46304"/>
              <a:gd name="adj2" fmla="val 50009"/>
            </a:avLst>
          </a:prstGeom>
          <a:noFill/>
          <a:ln w="412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1" hangingPunct="1">
              <a:buFont typeface="Arial" pitchFamily="34" charset="0"/>
              <a:buNone/>
            </a:pPr>
            <a:endParaRPr lang="zh-CN" altLang="en-US" sz="5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9229" name="文本框 9228"/>
          <p:cNvSpPr txBox="1"/>
          <p:nvPr/>
        </p:nvSpPr>
        <p:spPr>
          <a:xfrm>
            <a:off x="4868863" y="2132013"/>
            <a:ext cx="762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b="1" noProof="1">
                <a:solidFill>
                  <a:srgbClr val="CC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cs typeface="+mn-ea"/>
              </a:rPr>
              <a:t>L</a:t>
            </a:r>
            <a:r>
              <a:rPr lang="en-US" altLang="zh-CN" sz="3200" b="1" baseline="-25000" noProof="1">
                <a:solidFill>
                  <a:srgbClr val="CC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cs typeface="+mn-ea"/>
              </a:rPr>
              <a:t>1</a:t>
            </a:r>
            <a:endParaRPr lang="en-US" altLang="zh-CN" sz="3200" b="1" baseline="-25000" noProof="1">
              <a:solidFill>
                <a:srgbClr val="CC99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9230" name="文本框 9229"/>
          <p:cNvSpPr txBox="1"/>
          <p:nvPr/>
        </p:nvSpPr>
        <p:spPr>
          <a:xfrm>
            <a:off x="6621463" y="2055813"/>
            <a:ext cx="762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b="1" noProof="1">
                <a:solidFill>
                  <a:srgbClr val="CC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cs typeface="+mn-ea"/>
              </a:rPr>
              <a:t>L</a:t>
            </a:r>
            <a:r>
              <a:rPr lang="en-US" altLang="zh-CN" sz="3200" b="1" baseline="-25000" noProof="1">
                <a:solidFill>
                  <a:srgbClr val="CC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cs typeface="+mn-ea"/>
              </a:rPr>
              <a:t>2</a:t>
            </a:r>
            <a:endParaRPr lang="en-US" altLang="zh-CN" sz="3200" b="1" baseline="-25000" noProof="1">
              <a:solidFill>
                <a:srgbClr val="CC99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485" y="83185"/>
            <a:ext cx="8976360" cy="64516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b="1" noProof="1">
                <a:ln w="12700">
                  <a:solidFill>
                    <a:srgbClr val="FF0000"/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</a:rPr>
              <a:t>二、杠杆平衡条件</a:t>
            </a:r>
          </a:p>
        </p:txBody>
      </p:sp>
      <p:sp>
        <p:nvSpPr>
          <p:cNvPr id="35850" name="矩形 47118"/>
          <p:cNvSpPr/>
          <p:nvPr/>
        </p:nvSpPr>
        <p:spPr>
          <a:xfrm>
            <a:off x="539750" y="2630488"/>
            <a:ext cx="2060575" cy="46037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 b="1" noProof="1">
                <a:solidFill>
                  <a:srgbClr val="FF0000"/>
                </a:solidFill>
                <a:ea typeface="黑体" panose="02010600030101010101" pitchFamily="2" charset="-122"/>
              </a:rPr>
              <a:t>3.</a:t>
            </a:r>
            <a:r>
              <a:rPr lang="zh-CN" altLang="en-US" sz="2400" b="1" noProof="1">
                <a:solidFill>
                  <a:srgbClr val="FF0000"/>
                </a:solidFill>
                <a:ea typeface="黑体" panose="02010600030101010101" pitchFamily="2" charset="-122"/>
                <a:sym typeface="宋体" panose="02010600030101010101" pitchFamily="2" charset="-122"/>
              </a:rPr>
              <a:t>设计</a:t>
            </a:r>
            <a:r>
              <a:rPr lang="zh-CN" altLang="en-US" sz="2400" b="1" noProof="1">
                <a:solidFill>
                  <a:srgbClr val="FF0000"/>
                </a:solidFill>
                <a:ea typeface="黑体" panose="02010600030101010101" pitchFamily="2" charset="-122"/>
              </a:rPr>
              <a:t>实验</a:t>
            </a:r>
            <a:r>
              <a:rPr lang="en-US" altLang="zh-CN" sz="2400" b="1" noProof="1">
                <a:solidFill>
                  <a:srgbClr val="FF0000"/>
                </a:solidFill>
                <a:ea typeface="黑体" panose="02010600030101010101" pitchFamily="2" charset="-122"/>
              </a:rPr>
              <a:t>: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88594" y="878840"/>
            <a:ext cx="4295140" cy="518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800" b="1" noProof="1">
                <a:ln w="12700">
                  <a:solidFill>
                    <a:srgbClr val="FFCC00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  <a:sym typeface="+mn-ea"/>
              </a:rPr>
              <a:t>2</a:t>
            </a:r>
            <a:r>
              <a:rPr lang="zh-CN" altLang="zh-CN" sz="2800" b="1" noProof="1">
                <a:ln w="12700">
                  <a:solidFill>
                    <a:srgbClr val="FFCC00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  <a:sym typeface="+mn-ea"/>
              </a:rPr>
              <a:t>、探究杠杆的平衡条件</a:t>
            </a:r>
            <a:r>
              <a:rPr lang="zh-CN" altLang="en-US" sz="2800" b="1" noProof="1">
                <a:ln w="12700">
                  <a:solidFill>
                    <a:srgbClr val="FFCC00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  <a:sym typeface="+mn-ea"/>
              </a:rPr>
              <a:t>：</a:t>
            </a:r>
          </a:p>
        </p:txBody>
      </p:sp>
      <p:sp>
        <p:nvSpPr>
          <p:cNvPr id="47120" name="矩形 47119"/>
          <p:cNvSpPr>
            <a:spLocks noChangeArrowheads="1"/>
          </p:cNvSpPr>
          <p:nvPr/>
        </p:nvSpPr>
        <p:spPr bwMode="auto">
          <a:xfrm>
            <a:off x="915988" y="3783013"/>
            <a:ext cx="1684337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铁架台</a:t>
            </a:r>
          </a:p>
          <a:p>
            <a:pPr eaLnBrk="1" hangingPunct="1"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杠杆</a:t>
            </a:r>
          </a:p>
          <a:p>
            <a:pPr eaLnBrk="1" hangingPunct="1"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钩码</a:t>
            </a:r>
          </a:p>
        </p:txBody>
      </p:sp>
      <p:sp>
        <p:nvSpPr>
          <p:cNvPr id="47122" name="矩形 47121"/>
          <p:cNvSpPr>
            <a:spLocks noChangeArrowheads="1"/>
          </p:cNvSpPr>
          <p:nvPr/>
        </p:nvSpPr>
        <p:spPr bwMode="auto">
          <a:xfrm>
            <a:off x="915988" y="3325813"/>
            <a:ext cx="795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器材</a:t>
            </a:r>
            <a:endParaRPr lang="en-US" altLang="zh-CN" sz="2400" b="1" smtClean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47123" name="矩形 47122"/>
          <p:cNvSpPr>
            <a:spLocks noChangeArrowheads="1"/>
          </p:cNvSpPr>
          <p:nvPr/>
        </p:nvSpPr>
        <p:spPr bwMode="auto">
          <a:xfrm>
            <a:off x="285750" y="5033963"/>
            <a:ext cx="2019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测量的物理量</a:t>
            </a:r>
            <a:endParaRPr lang="en-US" altLang="zh-CN" sz="2400" b="1" smtClean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47124" name="矩形 47123"/>
          <p:cNvSpPr>
            <a:spLocks noChangeArrowheads="1"/>
          </p:cNvSpPr>
          <p:nvPr/>
        </p:nvSpPr>
        <p:spPr bwMode="auto">
          <a:xfrm>
            <a:off x="754063" y="5589588"/>
            <a:ext cx="1816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力</a:t>
            </a:r>
            <a:r>
              <a:rPr lang="en-US" altLang="zh-CN" sz="2400" b="1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(</a:t>
            </a:r>
            <a:r>
              <a:rPr lang="zh-CN" altLang="zh-CN" sz="2400" b="1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钩码重）</a:t>
            </a:r>
          </a:p>
        </p:txBody>
      </p:sp>
      <p:sp>
        <p:nvSpPr>
          <p:cNvPr id="47125" name="矩形 47124"/>
          <p:cNvSpPr>
            <a:spLocks noChangeArrowheads="1"/>
          </p:cNvSpPr>
          <p:nvPr/>
        </p:nvSpPr>
        <p:spPr bwMode="auto">
          <a:xfrm>
            <a:off x="706438" y="6183313"/>
            <a:ext cx="795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力臂</a:t>
            </a:r>
          </a:p>
        </p:txBody>
      </p:sp>
      <p:sp>
        <p:nvSpPr>
          <p:cNvPr id="46083" name="矩形 46082"/>
          <p:cNvSpPr/>
          <p:nvPr/>
        </p:nvSpPr>
        <p:spPr>
          <a:xfrm>
            <a:off x="539750" y="1387475"/>
            <a:ext cx="2095500" cy="46037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 b="1" noProof="1">
                <a:solidFill>
                  <a:srgbClr val="FF0000"/>
                </a:solidFill>
                <a:ea typeface="黑体" panose="02010600030101010101" pitchFamily="2" charset="-122"/>
              </a:rPr>
              <a:t>1.</a:t>
            </a:r>
            <a:r>
              <a:rPr lang="zh-CN" altLang="en-US" sz="2400" b="1" noProof="1">
                <a:solidFill>
                  <a:srgbClr val="FF0000"/>
                </a:solidFill>
                <a:ea typeface="黑体" panose="02010600030101010101" pitchFamily="2" charset="-122"/>
              </a:rPr>
              <a:t>提出问题</a:t>
            </a:r>
            <a:r>
              <a:rPr lang="en-US" altLang="zh-CN" sz="2400" b="1" noProof="1">
                <a:solidFill>
                  <a:srgbClr val="FF0000"/>
                </a:solidFill>
                <a:ea typeface="黑体" panose="02010600030101010101" pitchFamily="2" charset="-122"/>
              </a:rPr>
              <a:t>:</a:t>
            </a:r>
          </a:p>
        </p:txBody>
      </p:sp>
      <p:sp>
        <p:nvSpPr>
          <p:cNvPr id="35852" name="文本框 2"/>
          <p:cNvSpPr txBox="1"/>
          <p:nvPr/>
        </p:nvSpPr>
        <p:spPr>
          <a:xfrm>
            <a:off x="569913" y="2006600"/>
            <a:ext cx="2065337" cy="46037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 b="1" noProof="1">
                <a:solidFill>
                  <a:srgbClr val="FF0000"/>
                </a:solidFill>
                <a:ea typeface="黑体" panose="02010600030101010101" pitchFamily="2" charset="-122"/>
              </a:rPr>
              <a:t>2.</a:t>
            </a:r>
            <a:r>
              <a:rPr lang="zh-CN" altLang="en-US" sz="2400" b="1" noProof="1">
                <a:solidFill>
                  <a:srgbClr val="FF0000"/>
                </a:solidFill>
                <a:ea typeface="黑体" panose="02010600030101010101" pitchFamily="2" charset="-122"/>
              </a:rPr>
              <a:t>猜想与假设</a:t>
            </a:r>
            <a:r>
              <a:rPr lang="en-US" altLang="zh-CN" sz="2400" b="1" noProof="1">
                <a:solidFill>
                  <a:srgbClr val="FF0000"/>
                </a:solidFill>
                <a:latin typeface="宋体" panose="02010600030101010101" pitchFamily="2" charset="-122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7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20" grpId="0"/>
      <p:bldP spid="47122" grpId="0"/>
      <p:bldP spid="47123" grpId="0"/>
      <p:bldP spid="47124" grpId="0"/>
      <p:bldP spid="4712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797550" y="2781300"/>
            <a:ext cx="2951163" cy="3671888"/>
            <a:chOff x="0" y="0"/>
            <a:chExt cx="1859" cy="2313"/>
          </a:xfrm>
        </p:grpSpPr>
        <p:grpSp>
          <p:nvGrpSpPr>
            <p:cNvPr id="3" name="Group 3"/>
            <p:cNvGrpSpPr>
              <a:grpSpLocks noChangeAspect="1"/>
            </p:cNvGrpSpPr>
            <p:nvPr/>
          </p:nvGrpSpPr>
          <p:grpSpPr bwMode="auto">
            <a:xfrm>
              <a:off x="0" y="1225"/>
              <a:ext cx="1859" cy="1030"/>
              <a:chOff x="0" y="0"/>
              <a:chExt cx="2586" cy="1575"/>
            </a:xfrm>
          </p:grpSpPr>
          <p:pic>
            <p:nvPicPr>
              <p:cNvPr id="21530" name="Picture 4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745" y="0"/>
                <a:ext cx="913" cy="15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31" name="Picture 5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905" y="264"/>
                <a:ext cx="174" cy="4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32" name="Picture 6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39" y="482"/>
                <a:ext cx="168" cy="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33" name="Picture 7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-606302">
                <a:off x="0" y="300"/>
                <a:ext cx="2586" cy="1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4" name="Group 8"/>
            <p:cNvGrpSpPr>
              <a:grpSpLocks noChangeAspect="1"/>
            </p:cNvGrpSpPr>
            <p:nvPr/>
          </p:nvGrpSpPr>
          <p:grpSpPr bwMode="auto">
            <a:xfrm>
              <a:off x="0" y="0"/>
              <a:ext cx="1747" cy="1166"/>
              <a:chOff x="0" y="0"/>
              <a:chExt cx="2586" cy="1575"/>
            </a:xfrm>
          </p:grpSpPr>
          <p:pic>
            <p:nvPicPr>
              <p:cNvPr id="21526" name="Picture 9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745" y="0"/>
                <a:ext cx="913" cy="15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27" name="Picture 10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887" y="417"/>
                <a:ext cx="174" cy="4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28" name="Picture 1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03" y="437"/>
                <a:ext cx="168" cy="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29" name="Picture 1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0" y="300"/>
                <a:ext cx="2586" cy="1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1524" name="Rectangle 13"/>
            <p:cNvSpPr>
              <a:spLocks noChangeArrowheads="1"/>
            </p:cNvSpPr>
            <p:nvPr/>
          </p:nvSpPr>
          <p:spPr bwMode="auto">
            <a:xfrm>
              <a:off x="1134" y="816"/>
              <a:ext cx="30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zh-CN" sz="3200" b="1" smtClean="0">
                  <a:solidFill>
                    <a:srgbClr val="333399"/>
                  </a:solidFill>
                  <a:latin typeface="Arial" pitchFamily="34" charset="0"/>
                  <a:ea typeface="黑体" pitchFamily="49" charset="-122"/>
                </a:rPr>
                <a:t>A</a:t>
              </a:r>
            </a:p>
          </p:txBody>
        </p:sp>
        <p:sp>
          <p:nvSpPr>
            <p:cNvPr id="21525" name="Rectangle 14"/>
            <p:cNvSpPr>
              <a:spLocks noChangeArrowheads="1"/>
            </p:cNvSpPr>
            <p:nvPr/>
          </p:nvSpPr>
          <p:spPr bwMode="auto">
            <a:xfrm>
              <a:off x="1179" y="1948"/>
              <a:ext cx="30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zh-CN" sz="3200" b="1" smtClean="0">
                  <a:solidFill>
                    <a:srgbClr val="333399"/>
                  </a:solidFill>
                  <a:latin typeface="Arial" pitchFamily="34" charset="0"/>
                  <a:ea typeface="黑体" pitchFamily="49" charset="-122"/>
                </a:rPr>
                <a:t>B</a:t>
              </a:r>
            </a:p>
          </p:txBody>
        </p:sp>
      </p:grpSp>
      <p:sp>
        <p:nvSpPr>
          <p:cNvPr id="21509" name="Text Box 17"/>
          <p:cNvSpPr txBox="1">
            <a:spLocks noChangeArrowheads="1"/>
          </p:cNvSpPr>
          <p:nvPr/>
        </p:nvSpPr>
        <p:spPr bwMode="auto">
          <a:xfrm>
            <a:off x="1979712" y="1052736"/>
            <a:ext cx="5759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3600" b="1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探究杠杆的平衡条件</a:t>
            </a:r>
          </a:p>
        </p:txBody>
      </p:sp>
      <p:sp>
        <p:nvSpPr>
          <p:cNvPr id="22555" name="Rectangle 27"/>
          <p:cNvSpPr>
            <a:spLocks noChangeArrowheads="1"/>
          </p:cNvSpPr>
          <p:nvPr/>
        </p:nvSpPr>
        <p:spPr bwMode="auto">
          <a:xfrm>
            <a:off x="467544" y="3717032"/>
            <a:ext cx="4824412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3200" b="1" dirty="0" smtClean="0">
                <a:solidFill>
                  <a:srgbClr val="333399"/>
                </a:solidFill>
                <a:latin typeface="Arial" pitchFamily="34" charset="0"/>
                <a:ea typeface="黑体" pitchFamily="49" charset="-122"/>
              </a:rPr>
              <a:t>          </a:t>
            </a:r>
            <a:r>
              <a:rPr lang="zh-CN" altLang="zh-CN" sz="3200" b="1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A、B两图中的杠杆处于静止状态，实验时采用哪幅图？为什么？</a:t>
            </a:r>
          </a:p>
        </p:txBody>
      </p:sp>
      <p:sp>
        <p:nvSpPr>
          <p:cNvPr id="22556" name="Rectangle 28"/>
          <p:cNvSpPr>
            <a:spLocks noChangeArrowheads="1"/>
          </p:cNvSpPr>
          <p:nvPr/>
        </p:nvSpPr>
        <p:spPr bwMode="auto">
          <a:xfrm>
            <a:off x="539750" y="2997200"/>
            <a:ext cx="14081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32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讨论：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5" grpId="0" autoUpdateAnimBg="0"/>
      <p:bldP spid="2255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1520" y="1988840"/>
            <a:ext cx="864096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人们</a:t>
            </a:r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将机械的各种构件归并为</a:t>
            </a: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杠杆、滑轮</a:t>
            </a:r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、轮轴、斜面、螺旋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等，并</a:t>
            </a:r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把它们称为</a:t>
            </a:r>
            <a:r>
              <a:rPr lang="zh-CN" altLang="en-US" sz="44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简单机械</a:t>
            </a:r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 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WordArt 2"/>
          <p:cNvSpPr>
            <a:spLocks noChangeArrowheads="1" noChangeShapeType="1"/>
          </p:cNvSpPr>
          <p:nvPr/>
        </p:nvSpPr>
        <p:spPr bwMode="auto">
          <a:xfrm>
            <a:off x="1547813" y="188913"/>
            <a:ext cx="6048375" cy="9001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zh-CN" altLang="en-US" sz="3600" b="1" i="1" kern="1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C0C0C0">
                      <a:alpha val="75000"/>
                    </a:srgbClr>
                  </a:outerShdw>
                </a:effectLst>
                <a:latin typeface="宋体"/>
                <a:ea typeface="宋体"/>
              </a:rPr>
              <a:t>为何要让杠杆在水平位置平衡？</a:t>
            </a:r>
          </a:p>
        </p:txBody>
      </p:sp>
      <p:pic>
        <p:nvPicPr>
          <p:cNvPr id="54275" name="Picture 3" descr="杆杠"/>
          <p:cNvPicPr>
            <a:picLocks noChangeAspect="1" noChangeArrowheads="1"/>
          </p:cNvPicPr>
          <p:nvPr/>
        </p:nvPicPr>
        <p:blipFill>
          <a:blip r:embed="rId2" cstate="print"/>
          <a:srcRect l="11990" t="13545" r="12347" b="9662"/>
          <a:stretch>
            <a:fillRect/>
          </a:stretch>
        </p:blipFill>
        <p:spPr bwMode="auto">
          <a:xfrm>
            <a:off x="1403350" y="1482725"/>
            <a:ext cx="6337300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1636" name="Picture 4"/>
          <p:cNvPicPr>
            <a:picLocks noChangeAspect="1" noChangeArrowheads="1"/>
          </p:cNvPicPr>
          <p:nvPr/>
        </p:nvPicPr>
        <p:blipFill>
          <a:blip r:embed="rId3" cstate="print"/>
          <a:srcRect t="2710"/>
          <a:stretch>
            <a:fillRect/>
          </a:stretch>
        </p:blipFill>
        <p:spPr bwMode="auto">
          <a:xfrm>
            <a:off x="179388" y="1268413"/>
            <a:ext cx="8713787" cy="518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1637" name="Text Box 5"/>
          <p:cNvSpPr txBox="1">
            <a:spLocks noChangeArrowheads="1"/>
          </p:cNvSpPr>
          <p:nvPr/>
        </p:nvSpPr>
        <p:spPr bwMode="auto">
          <a:xfrm>
            <a:off x="4140200" y="1628775"/>
            <a:ext cx="6096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9600" smtClean="0">
                <a:solidFill>
                  <a:srgbClr val="FF0000"/>
                </a:solidFill>
                <a:latin typeface="Times New Roman" pitchFamily="18" charset="0"/>
              </a:rPr>
              <a:t>·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700338" y="2924175"/>
            <a:ext cx="762000" cy="1665288"/>
            <a:chOff x="0" y="0"/>
            <a:chExt cx="432" cy="397"/>
          </a:xfrm>
        </p:grpSpPr>
        <p:sp>
          <p:nvSpPr>
            <p:cNvPr id="54300" name="Line 7"/>
            <p:cNvSpPr>
              <a:spLocks noChangeShapeType="1"/>
            </p:cNvSpPr>
            <p:nvPr/>
          </p:nvSpPr>
          <p:spPr bwMode="auto">
            <a:xfrm>
              <a:off x="0" y="0"/>
              <a:ext cx="0" cy="384"/>
            </a:xfrm>
            <a:prstGeom prst="line">
              <a:avLst/>
            </a:prstGeom>
            <a:noFill/>
            <a:ln w="34925">
              <a:solidFill>
                <a:srgbClr val="FF0000"/>
              </a:solidFill>
              <a:round/>
              <a:headEnd type="oval" w="med" len="med"/>
              <a:tailEnd type="triangle" w="med" len="med"/>
            </a:ln>
          </p:spPr>
          <p:txBody>
            <a:bodyPr/>
            <a:lstStyle/>
            <a:p>
              <a:pPr eaLnBrk="1" hangingPunct="1"/>
              <a:endParaRPr lang="zh-CN" altLang="en-US" i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4301" name="Text Box 8"/>
            <p:cNvSpPr txBox="1">
              <a:spLocks noChangeArrowheads="1"/>
            </p:cNvSpPr>
            <p:nvPr/>
          </p:nvSpPr>
          <p:spPr bwMode="auto">
            <a:xfrm>
              <a:off x="48" y="288"/>
              <a:ext cx="384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en-US" altLang="zh-CN" sz="2400" b="1" smtClean="0">
                  <a:solidFill>
                    <a:srgbClr val="FF0000"/>
                  </a:solidFill>
                  <a:latin typeface="Times New Roman" pitchFamily="18" charset="0"/>
                </a:rPr>
                <a:t>F</a:t>
              </a:r>
              <a:r>
                <a:rPr lang="en-US" altLang="zh-CN" sz="2400" b="1" baseline="-25000" smtClean="0">
                  <a:solidFill>
                    <a:srgbClr val="FF0000"/>
                  </a:solidFill>
                  <a:latin typeface="Times New Roman" pitchFamily="18" charset="0"/>
                </a:rPr>
                <a:t>1</a:t>
              </a:r>
              <a:endParaRPr lang="en-US" altLang="zh-CN" sz="2400" b="1" smtClean="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6011863" y="2060575"/>
            <a:ext cx="668337" cy="1366838"/>
            <a:chOff x="0" y="0"/>
            <a:chExt cx="480" cy="2236"/>
          </a:xfrm>
        </p:grpSpPr>
        <p:sp>
          <p:nvSpPr>
            <p:cNvPr id="54298" name="Text Box 10"/>
            <p:cNvSpPr txBox="1">
              <a:spLocks noChangeArrowheads="1"/>
            </p:cNvSpPr>
            <p:nvPr/>
          </p:nvSpPr>
          <p:spPr bwMode="auto">
            <a:xfrm>
              <a:off x="0" y="1488"/>
              <a:ext cx="480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en-US" altLang="zh-CN" sz="2400" b="1" smtClean="0">
                  <a:solidFill>
                    <a:srgbClr val="FF0000"/>
                  </a:solidFill>
                  <a:latin typeface="Times New Roman" pitchFamily="18" charset="0"/>
                </a:rPr>
                <a:t>F</a:t>
              </a:r>
              <a:r>
                <a:rPr lang="en-US" altLang="zh-CN" sz="2400" b="1" baseline="-25000" smtClean="0">
                  <a:solidFill>
                    <a:srgbClr val="FF0000"/>
                  </a:solidFill>
                  <a:latin typeface="Times New Roman" pitchFamily="18" charset="0"/>
                </a:rPr>
                <a:t>2</a:t>
              </a:r>
              <a:endParaRPr lang="en-US" altLang="zh-CN" sz="2400" b="1" smtClean="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sp>
          <p:nvSpPr>
            <p:cNvPr id="54299" name="Line 11"/>
            <p:cNvSpPr>
              <a:spLocks noChangeShapeType="1"/>
            </p:cNvSpPr>
            <p:nvPr/>
          </p:nvSpPr>
          <p:spPr bwMode="auto">
            <a:xfrm>
              <a:off x="0" y="0"/>
              <a:ext cx="0" cy="1824"/>
            </a:xfrm>
            <a:prstGeom prst="line">
              <a:avLst/>
            </a:prstGeom>
            <a:noFill/>
            <a:ln w="34925">
              <a:solidFill>
                <a:srgbClr val="FF0000"/>
              </a:solidFill>
              <a:round/>
              <a:headEnd type="oval" w="med" len="med"/>
              <a:tailEnd type="triangle" w="med" len="med"/>
            </a:ln>
          </p:spPr>
          <p:txBody>
            <a:bodyPr/>
            <a:lstStyle/>
            <a:p>
              <a:pPr eaLnBrk="1" hangingPunct="1"/>
              <a:endParaRPr lang="zh-CN" altLang="en-US" i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581644" name="Text Box 12"/>
          <p:cNvSpPr txBox="1">
            <a:spLocks noChangeArrowheads="1"/>
          </p:cNvSpPr>
          <p:nvPr/>
        </p:nvSpPr>
        <p:spPr bwMode="auto">
          <a:xfrm>
            <a:off x="4211638" y="1844675"/>
            <a:ext cx="430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</a:rPr>
              <a:t>O</a:t>
            </a:r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2771775" y="1557338"/>
            <a:ext cx="1704975" cy="819150"/>
            <a:chOff x="0" y="0"/>
            <a:chExt cx="772" cy="516"/>
          </a:xfrm>
        </p:grpSpPr>
        <p:sp>
          <p:nvSpPr>
            <p:cNvPr id="54296" name="Text Box 14"/>
            <p:cNvSpPr txBox="1">
              <a:spLocks noChangeArrowheads="1"/>
            </p:cNvSpPr>
            <p:nvPr/>
          </p:nvSpPr>
          <p:spPr bwMode="auto">
            <a:xfrm>
              <a:off x="257" y="0"/>
              <a:ext cx="48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en-US" altLang="zh-CN" sz="2800" b="1" i="1" smtClean="0">
                  <a:solidFill>
                    <a:srgbClr val="FF0000"/>
                  </a:solidFill>
                  <a:latin typeface="Times New Roman" pitchFamily="18" charset="0"/>
                </a:rPr>
                <a:t>l</a:t>
              </a:r>
              <a:r>
                <a:rPr lang="en-US" altLang="zh-CN" sz="2800" b="1" i="1" baseline="-25000" smtClean="0">
                  <a:solidFill>
                    <a:srgbClr val="FF0000"/>
                  </a:solidFill>
                  <a:latin typeface="Times New Roman" pitchFamily="18" charset="0"/>
                </a:rPr>
                <a:t>1</a:t>
              </a:r>
              <a:endParaRPr lang="en-US" altLang="zh-CN" sz="2800" b="1" i="1" smtClean="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sp>
          <p:nvSpPr>
            <p:cNvPr id="54297" name="AutoShape 15"/>
            <p:cNvSpPr>
              <a:spLocks/>
            </p:cNvSpPr>
            <p:nvPr/>
          </p:nvSpPr>
          <p:spPr bwMode="auto">
            <a:xfrm rot="5400000">
              <a:off x="301" y="46"/>
              <a:ext cx="129" cy="772"/>
            </a:xfrm>
            <a:prstGeom prst="leftBrace">
              <a:avLst>
                <a:gd name="adj1" fmla="val 49871"/>
                <a:gd name="adj2" fmla="val 50000"/>
              </a:avLst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i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581648" name="Line 16"/>
          <p:cNvSpPr>
            <a:spLocks noChangeShapeType="1"/>
          </p:cNvSpPr>
          <p:nvPr/>
        </p:nvSpPr>
        <p:spPr bwMode="auto">
          <a:xfrm flipH="1">
            <a:off x="2700338" y="2420938"/>
            <a:ext cx="1708150" cy="0"/>
          </a:xfrm>
          <a:prstGeom prst="line">
            <a:avLst/>
          </a:prstGeom>
          <a:noFill/>
          <a:ln w="34925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2700338" y="2420938"/>
            <a:ext cx="158750" cy="215900"/>
            <a:chOff x="0" y="0"/>
            <a:chExt cx="100" cy="136"/>
          </a:xfrm>
        </p:grpSpPr>
        <p:sp>
          <p:nvSpPr>
            <p:cNvPr id="54294" name="Line 18"/>
            <p:cNvSpPr>
              <a:spLocks noChangeShapeType="1"/>
            </p:cNvSpPr>
            <p:nvPr/>
          </p:nvSpPr>
          <p:spPr bwMode="auto">
            <a:xfrm>
              <a:off x="100" y="0"/>
              <a:ext cx="0" cy="136"/>
            </a:xfrm>
            <a:prstGeom prst="line">
              <a:avLst/>
            </a:prstGeom>
            <a:noFill/>
            <a:ln w="349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i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4295" name="Line 19"/>
            <p:cNvSpPr>
              <a:spLocks noChangeShapeType="1"/>
            </p:cNvSpPr>
            <p:nvPr/>
          </p:nvSpPr>
          <p:spPr bwMode="auto">
            <a:xfrm flipH="1">
              <a:off x="0" y="127"/>
              <a:ext cx="91" cy="0"/>
            </a:xfrm>
            <a:prstGeom prst="line">
              <a:avLst/>
            </a:prstGeom>
            <a:noFill/>
            <a:ln w="349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i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581652" name="Line 20"/>
          <p:cNvSpPr>
            <a:spLocks noChangeShapeType="1"/>
          </p:cNvSpPr>
          <p:nvPr/>
        </p:nvSpPr>
        <p:spPr bwMode="auto">
          <a:xfrm flipH="1">
            <a:off x="4356100" y="2420938"/>
            <a:ext cx="1655763" cy="0"/>
          </a:xfrm>
          <a:prstGeom prst="line">
            <a:avLst/>
          </a:prstGeom>
          <a:noFill/>
          <a:ln w="34925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5867400" y="2420938"/>
            <a:ext cx="144463" cy="215900"/>
            <a:chOff x="0" y="0"/>
            <a:chExt cx="91" cy="136"/>
          </a:xfrm>
        </p:grpSpPr>
        <p:sp>
          <p:nvSpPr>
            <p:cNvPr id="54292" name="Line 22"/>
            <p:cNvSpPr>
              <a:spLocks noChangeShapeType="1"/>
            </p:cNvSpPr>
            <p:nvPr/>
          </p:nvSpPr>
          <p:spPr bwMode="auto">
            <a:xfrm flipH="1">
              <a:off x="0" y="0"/>
              <a:ext cx="0" cy="136"/>
            </a:xfrm>
            <a:prstGeom prst="line">
              <a:avLst/>
            </a:prstGeom>
            <a:noFill/>
            <a:ln w="349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i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4293" name="Line 23"/>
            <p:cNvSpPr>
              <a:spLocks noChangeShapeType="1"/>
            </p:cNvSpPr>
            <p:nvPr/>
          </p:nvSpPr>
          <p:spPr bwMode="auto">
            <a:xfrm>
              <a:off x="0" y="127"/>
              <a:ext cx="91" cy="0"/>
            </a:xfrm>
            <a:prstGeom prst="line">
              <a:avLst/>
            </a:prstGeom>
            <a:noFill/>
            <a:ln w="349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i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581656" name="Line 24"/>
          <p:cNvSpPr>
            <a:spLocks noChangeShapeType="1"/>
          </p:cNvSpPr>
          <p:nvPr/>
        </p:nvSpPr>
        <p:spPr bwMode="auto">
          <a:xfrm flipH="1" flipV="1">
            <a:off x="2700338" y="2060575"/>
            <a:ext cx="0" cy="938213"/>
          </a:xfrm>
          <a:prstGeom prst="line">
            <a:avLst/>
          </a:prstGeom>
          <a:noFill/>
          <a:ln w="34925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4500563" y="1557338"/>
            <a:ext cx="1584325" cy="817562"/>
            <a:chOff x="0" y="0"/>
            <a:chExt cx="756" cy="515"/>
          </a:xfrm>
        </p:grpSpPr>
        <p:sp>
          <p:nvSpPr>
            <p:cNvPr id="54290" name="Text Box 26"/>
            <p:cNvSpPr txBox="1">
              <a:spLocks noChangeArrowheads="1"/>
            </p:cNvSpPr>
            <p:nvPr/>
          </p:nvSpPr>
          <p:spPr bwMode="auto">
            <a:xfrm>
              <a:off x="272" y="0"/>
              <a:ext cx="48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en-US" altLang="zh-CN" sz="2800" b="1" i="1" smtClean="0">
                  <a:solidFill>
                    <a:srgbClr val="FF0000"/>
                  </a:solidFill>
                  <a:latin typeface="Times New Roman" pitchFamily="18" charset="0"/>
                </a:rPr>
                <a:t>l</a:t>
              </a:r>
              <a:r>
                <a:rPr lang="en-US" altLang="zh-CN" sz="2800" b="1" i="1" baseline="-25000" smtClean="0">
                  <a:solidFill>
                    <a:srgbClr val="FF0000"/>
                  </a:solidFill>
                  <a:latin typeface="Times New Roman" pitchFamily="18" charset="0"/>
                </a:rPr>
                <a:t>2</a:t>
              </a:r>
              <a:endParaRPr lang="en-US" altLang="zh-CN" sz="2800" b="1" i="1" smtClean="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sp>
          <p:nvSpPr>
            <p:cNvPr id="54291" name="AutoShape 27"/>
            <p:cNvSpPr>
              <a:spLocks/>
            </p:cNvSpPr>
            <p:nvPr/>
          </p:nvSpPr>
          <p:spPr bwMode="auto">
            <a:xfrm rot="5400000">
              <a:off x="273" y="86"/>
              <a:ext cx="136" cy="681"/>
            </a:xfrm>
            <a:prstGeom prst="leftBrace">
              <a:avLst>
                <a:gd name="adj1" fmla="val 41728"/>
                <a:gd name="adj2" fmla="val 50000"/>
              </a:avLst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i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581660" name="AutoShape 28"/>
          <p:cNvSpPr>
            <a:spLocks noChangeArrowheads="1"/>
          </p:cNvSpPr>
          <p:nvPr/>
        </p:nvSpPr>
        <p:spPr bwMode="auto">
          <a:xfrm>
            <a:off x="3203575" y="5013325"/>
            <a:ext cx="4608513" cy="1368425"/>
          </a:xfrm>
          <a:prstGeom prst="wedgeEllipseCallout">
            <a:avLst>
              <a:gd name="adj1" fmla="val -45523"/>
              <a:gd name="adj2" fmla="val -20057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  <a:latin typeface="Broadway BT" pitchFamily="2" charset="0"/>
              </a:rPr>
              <a:t>倾斜状态时力臂不好测量</a:t>
            </a:r>
          </a:p>
        </p:txBody>
      </p:sp>
      <p:sp>
        <p:nvSpPr>
          <p:cNvPr id="581661" name="AutoShape 29"/>
          <p:cNvSpPr>
            <a:spLocks noChangeArrowheads="1"/>
          </p:cNvSpPr>
          <p:nvPr/>
        </p:nvSpPr>
        <p:spPr bwMode="auto">
          <a:xfrm>
            <a:off x="5652120" y="2780928"/>
            <a:ext cx="3887663" cy="864666"/>
          </a:xfrm>
          <a:prstGeom prst="wedgeEllipseCallout">
            <a:avLst>
              <a:gd name="adj1" fmla="val -12171"/>
              <a:gd name="adj2" fmla="val -24706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  <a:latin typeface="Broadway BT" pitchFamily="2" charset="0"/>
              </a:rPr>
              <a:t>便于测量力臂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1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81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81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81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81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581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581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1637" grpId="0" autoUpdateAnimBg="0"/>
      <p:bldP spid="581644" grpId="0" autoUpdateAnimBg="0"/>
      <p:bldP spid="581648" grpId="0" animBg="1"/>
      <p:bldP spid="581652" grpId="0" animBg="1"/>
      <p:bldP spid="581656" grpId="0" animBg="1"/>
      <p:bldP spid="581660" grpId="0" animBg="1" autoUpdateAnimBg="0"/>
      <p:bldP spid="581661" grpId="0" animBg="1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797550" y="2781300"/>
            <a:ext cx="2951163" cy="3671888"/>
            <a:chOff x="0" y="0"/>
            <a:chExt cx="1859" cy="2313"/>
          </a:xfrm>
        </p:grpSpPr>
        <p:pic>
          <p:nvPicPr>
            <p:cNvPr id="2253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6" y="1225"/>
              <a:ext cx="656" cy="1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-606302">
              <a:off x="0" y="1421"/>
              <a:ext cx="1859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7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3" y="0"/>
              <a:ext cx="617" cy="1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8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222"/>
              <a:ext cx="174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9" name="Rectangle 7"/>
            <p:cNvSpPr>
              <a:spLocks noChangeArrowheads="1"/>
            </p:cNvSpPr>
            <p:nvPr/>
          </p:nvSpPr>
          <p:spPr bwMode="auto">
            <a:xfrm>
              <a:off x="1134" y="816"/>
              <a:ext cx="30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3200" b="1" smtClean="0">
                  <a:solidFill>
                    <a:srgbClr val="333399"/>
                  </a:solidFill>
                  <a:latin typeface="Arial" pitchFamily="34" charset="0"/>
                  <a:ea typeface="黑体" pitchFamily="49" charset="-122"/>
                </a:rPr>
                <a:t>C</a:t>
              </a:r>
            </a:p>
          </p:txBody>
        </p:sp>
        <p:sp>
          <p:nvSpPr>
            <p:cNvPr id="22540" name="Rectangle 8"/>
            <p:cNvSpPr>
              <a:spLocks noChangeArrowheads="1"/>
            </p:cNvSpPr>
            <p:nvPr/>
          </p:nvSpPr>
          <p:spPr bwMode="auto">
            <a:xfrm>
              <a:off x="1179" y="1948"/>
              <a:ext cx="30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3200" b="1" smtClean="0">
                  <a:solidFill>
                    <a:srgbClr val="333399"/>
                  </a:solidFill>
                  <a:latin typeface="Arial" pitchFamily="34" charset="0"/>
                  <a:ea typeface="黑体" pitchFamily="49" charset="-122"/>
                </a:rPr>
                <a:t>D</a:t>
              </a:r>
            </a:p>
          </p:txBody>
        </p:sp>
      </p:grpSp>
      <p:sp>
        <p:nvSpPr>
          <p:cNvPr id="22531" name="Text Box 9"/>
          <p:cNvSpPr txBox="1">
            <a:spLocks noChangeArrowheads="1"/>
          </p:cNvSpPr>
          <p:nvPr/>
        </p:nvSpPr>
        <p:spPr bwMode="auto">
          <a:xfrm>
            <a:off x="468313" y="449263"/>
            <a:ext cx="5759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探究杠杆的平衡条件</a:t>
            </a:r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827088" y="1431925"/>
            <a:ext cx="80660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        在</a:t>
            </a:r>
            <a:r>
              <a:rPr lang="zh-CN" altLang="en-US" sz="3200" b="1" smtClean="0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实验前</a:t>
            </a:r>
            <a:r>
              <a:rPr lang="en-US" altLang="zh-CN" sz="3200" b="1" smtClean="0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,</a:t>
            </a:r>
            <a:r>
              <a:rPr lang="zh-CN" altLang="en-US" sz="3200" b="1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是否也要调节杠杆在水平位置平衡</a:t>
            </a:r>
            <a:r>
              <a:rPr lang="en-US" altLang="zh-CN" sz="3200" b="1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?</a:t>
            </a:r>
            <a:r>
              <a:rPr lang="zh-CN" altLang="en-US" sz="3200" b="1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为什么？</a:t>
            </a:r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539750" y="1411288"/>
            <a:ext cx="1403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讨论：</a:t>
            </a:r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468313" y="2781300"/>
            <a:ext cx="496887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      </a:t>
            </a:r>
            <a:r>
              <a:rPr lang="zh-CN" altLang="en-US" sz="4800" b="1" dirty="0" smtClean="0">
                <a:solidFill>
                  <a:srgbClr val="333399"/>
                </a:solidFill>
                <a:latin typeface="Arial" pitchFamily="34" charset="0"/>
                <a:ea typeface="黑体" pitchFamily="49" charset="-122"/>
              </a:rPr>
              <a:t>实验前，使杠杆在</a:t>
            </a:r>
            <a:r>
              <a:rPr lang="zh-CN" altLang="en-US" sz="4800" b="1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水平位置</a:t>
            </a:r>
            <a:r>
              <a:rPr lang="zh-CN" altLang="en-US" sz="4800" b="1" dirty="0" smtClean="0">
                <a:solidFill>
                  <a:srgbClr val="333399"/>
                </a:solidFill>
                <a:latin typeface="Arial" pitchFamily="34" charset="0"/>
                <a:ea typeface="黑体" pitchFamily="49" charset="-122"/>
              </a:rPr>
              <a:t>平衡，为了</a:t>
            </a:r>
            <a:r>
              <a:rPr lang="zh-CN" altLang="en-US" sz="4800" b="1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避免杠杆自身的重力对杠杆平衡的影响</a:t>
            </a:r>
            <a:r>
              <a:rPr lang="zh-CN" altLang="en-US" sz="4800" b="1" dirty="0" smtClean="0">
                <a:solidFill>
                  <a:srgbClr val="333399"/>
                </a:solidFill>
                <a:latin typeface="Arial" pitchFamily="34" charset="0"/>
                <a:ea typeface="黑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2" grpId="0" autoUpdateAnimBg="0"/>
      <p:bldP spid="23563" grpId="0" autoUpdateAnimBg="0"/>
      <p:bldP spid="23564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k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5F3C3"/>
              </a:clrFrom>
              <a:clrTo>
                <a:srgbClr val="F5F3C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5875" y="0"/>
            <a:ext cx="91233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12"/>
          <p:cNvGrpSpPr>
            <a:grpSpLocks/>
          </p:cNvGrpSpPr>
          <p:nvPr/>
        </p:nvGrpSpPr>
        <p:grpSpPr bwMode="auto">
          <a:xfrm rot="-540000">
            <a:off x="6445250" y="981075"/>
            <a:ext cx="1543050" cy="914400"/>
            <a:chOff x="0" y="0"/>
            <a:chExt cx="816" cy="576"/>
          </a:xfrm>
        </p:grpSpPr>
        <p:sp>
          <p:nvSpPr>
            <p:cNvPr id="52242" name="AutoShape 13"/>
            <p:cNvSpPr>
              <a:spLocks noChangeArrowheads="1"/>
            </p:cNvSpPr>
            <p:nvPr/>
          </p:nvSpPr>
          <p:spPr bwMode="auto">
            <a:xfrm>
              <a:off x="0" y="0"/>
              <a:ext cx="816" cy="576"/>
            </a:xfrm>
            <a:prstGeom prst="wedgeRoundRectCallout">
              <a:avLst>
                <a:gd name="adj1" fmla="val -66546"/>
                <a:gd name="adj2" fmla="val 100000"/>
                <a:gd name="adj3" fmla="val 16667"/>
              </a:avLst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2243" name="Text Box 14"/>
            <p:cNvSpPr txBox="1">
              <a:spLocks noChangeArrowheads="1"/>
            </p:cNvSpPr>
            <p:nvPr/>
          </p:nvSpPr>
          <p:spPr bwMode="auto">
            <a:xfrm>
              <a:off x="144" y="144"/>
              <a:ext cx="56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2800" b="1" smtClean="0">
                  <a:solidFill>
                    <a:srgbClr val="000000"/>
                  </a:solidFill>
                  <a:latin typeface="Times New Roman" pitchFamily="18" charset="0"/>
                  <a:ea typeface="黑体" pitchFamily="49" charset="-122"/>
                </a:rPr>
                <a:t>杠杆</a:t>
              </a: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7740650" y="2636838"/>
            <a:ext cx="1371600" cy="1371600"/>
            <a:chOff x="0" y="0"/>
            <a:chExt cx="2160" cy="2160"/>
          </a:xfrm>
        </p:grpSpPr>
        <p:sp>
          <p:nvSpPr>
            <p:cNvPr id="52239" name="AutoShape 16"/>
            <p:cNvSpPr>
              <a:spLocks noChangeArrowheads="1"/>
            </p:cNvSpPr>
            <p:nvPr/>
          </p:nvSpPr>
          <p:spPr bwMode="auto">
            <a:xfrm rot="-5340000">
              <a:off x="0" y="0"/>
              <a:ext cx="2160" cy="2160"/>
            </a:xfrm>
            <a:prstGeom prst="wedgeEllipseCallout">
              <a:avLst>
                <a:gd name="adj1" fmla="val -88194"/>
                <a:gd name="adj2" fmla="val -45255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2240" name="AutoShape 17"/>
            <p:cNvSpPr>
              <a:spLocks noChangeArrowheads="1"/>
            </p:cNvSpPr>
            <p:nvPr/>
          </p:nvSpPr>
          <p:spPr bwMode="auto">
            <a:xfrm>
              <a:off x="0" y="0"/>
              <a:ext cx="2160" cy="2160"/>
            </a:xfrm>
            <a:prstGeom prst="wedgeEllipseCallout">
              <a:avLst>
                <a:gd name="adj1" fmla="val -88194"/>
                <a:gd name="adj2" fmla="val -45255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2241" name="Rectangle 18"/>
            <p:cNvSpPr>
              <a:spLocks noChangeArrowheads="1"/>
            </p:cNvSpPr>
            <p:nvPr/>
          </p:nvSpPr>
          <p:spPr bwMode="auto">
            <a:xfrm>
              <a:off x="454" y="340"/>
              <a:ext cx="1415" cy="1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2800" b="1" smtClean="0">
                  <a:solidFill>
                    <a:srgbClr val="000000"/>
                  </a:solidFill>
                  <a:latin typeface="Times New Roman" pitchFamily="18" charset="0"/>
                  <a:ea typeface="黑体" pitchFamily="49" charset="-122"/>
                </a:rPr>
                <a:t>平衡</a:t>
              </a:r>
            </a:p>
            <a:p>
              <a:pPr eaLnBrk="1" hangingPunct="1">
                <a:buFont typeface="Arial" pitchFamily="34" charset="0"/>
                <a:buNone/>
              </a:pPr>
              <a:r>
                <a:rPr lang="zh-CN" altLang="en-US" sz="2800" b="1" smtClean="0">
                  <a:solidFill>
                    <a:srgbClr val="000000"/>
                  </a:solidFill>
                  <a:latin typeface="Times New Roman" pitchFamily="18" charset="0"/>
                  <a:ea typeface="黑体" pitchFamily="49" charset="-122"/>
                </a:rPr>
                <a:t>螺母</a:t>
              </a:r>
            </a:p>
          </p:txBody>
        </p:sp>
      </p:grpSp>
      <p:sp>
        <p:nvSpPr>
          <p:cNvPr id="579605" name="Text Box 21"/>
          <p:cNvSpPr txBox="1">
            <a:spLocks noChangeArrowheads="1"/>
          </p:cNvSpPr>
          <p:nvPr/>
        </p:nvSpPr>
        <p:spPr bwMode="auto">
          <a:xfrm>
            <a:off x="107504" y="116632"/>
            <a:ext cx="88569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49" charset="-122"/>
              </a:rPr>
              <a:t>实验前 如何调节杠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49" charset="-122"/>
              </a:rPr>
              <a:t>杆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49" charset="-122"/>
              </a:rPr>
              <a:t>在水平位置平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49" charset="-122"/>
              </a:rPr>
              <a:t>衡？</a:t>
            </a:r>
          </a:p>
        </p:txBody>
      </p:sp>
      <p:sp>
        <p:nvSpPr>
          <p:cNvPr id="579607" name="Rectangle 23"/>
          <p:cNvSpPr>
            <a:spLocks noChangeArrowheads="1"/>
          </p:cNvSpPr>
          <p:nvPr/>
        </p:nvSpPr>
        <p:spPr bwMode="auto">
          <a:xfrm>
            <a:off x="5580063" y="4510088"/>
            <a:ext cx="3205162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作用</a:t>
            </a:r>
            <a:r>
              <a:rPr lang="en-US" altLang="zh-CN" sz="3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36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调节杠杆</a:t>
            </a:r>
          </a:p>
          <a:p>
            <a:pPr eaLnBrk="1" hangingPunct="1"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自身的平衡</a:t>
            </a: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179512" y="980728"/>
            <a:ext cx="66452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sz="2800" b="1" dirty="0">
                <a:latin typeface="Times New Roman" pitchFamily="18" charset="0"/>
                <a:ea typeface="楷体_GB2312" pitchFamily="49" charset="-122"/>
              </a:rPr>
              <a:t>杠杆向</a:t>
            </a:r>
            <a:r>
              <a:rPr kumimoji="1" lang="zh-CN" altLang="en-US" sz="2800" b="1" dirty="0" smtClean="0">
                <a:solidFill>
                  <a:srgbClr val="FF0066"/>
                </a:solidFill>
                <a:latin typeface="Times New Roman" pitchFamily="18" charset="0"/>
                <a:ea typeface="楷体_GB2312" pitchFamily="49" charset="-122"/>
              </a:rPr>
              <a:t>右沉</a:t>
            </a:r>
            <a:r>
              <a:rPr lang="zh-CN" altLang="en-US" sz="2800" b="1" dirty="0" smtClean="0">
                <a:latin typeface="Times New Roman" pitchFamily="18" charset="0"/>
                <a:ea typeface="楷体_GB2312" pitchFamily="49" charset="-122"/>
              </a:rPr>
              <a:t>，</a:t>
            </a:r>
            <a:r>
              <a:rPr lang="zh-CN" altLang="en-US" sz="2800" b="1" dirty="0">
                <a:latin typeface="Times New Roman" pitchFamily="18" charset="0"/>
                <a:ea typeface="楷体_GB2312" pitchFamily="49" charset="-122"/>
              </a:rPr>
              <a:t>则将平衡螺母往</a:t>
            </a:r>
            <a:r>
              <a:rPr kumimoji="1" lang="zh-CN" altLang="en-US" sz="2800" b="1" dirty="0">
                <a:solidFill>
                  <a:srgbClr val="FF0066"/>
                </a:solidFill>
                <a:latin typeface="Times New Roman" pitchFamily="18" charset="0"/>
                <a:ea typeface="楷体_GB2312" pitchFamily="49" charset="-122"/>
              </a:rPr>
              <a:t>左</a:t>
            </a:r>
            <a:r>
              <a:rPr lang="zh-CN" altLang="en-US" sz="2800" b="1" dirty="0">
                <a:latin typeface="Times New Roman" pitchFamily="18" charset="0"/>
                <a:ea typeface="楷体_GB2312" pitchFamily="49" charset="-122"/>
              </a:rPr>
              <a:t>调。</a:t>
            </a:r>
          </a:p>
          <a:p>
            <a:pPr>
              <a:buFont typeface="Wingdings" pitchFamily="2" charset="2"/>
              <a:buChar char="Ø"/>
            </a:pPr>
            <a:r>
              <a:rPr lang="zh-CN" altLang="en-US" sz="2800" b="1" dirty="0">
                <a:latin typeface="Times New Roman" pitchFamily="18" charset="0"/>
                <a:ea typeface="楷体_GB2312" pitchFamily="49" charset="-122"/>
              </a:rPr>
              <a:t>杠杆向</a:t>
            </a:r>
            <a:r>
              <a:rPr kumimoji="1" lang="zh-CN" altLang="en-US" sz="2800" b="1" dirty="0" smtClean="0">
                <a:solidFill>
                  <a:srgbClr val="FF0066"/>
                </a:solidFill>
                <a:latin typeface="Times New Roman" pitchFamily="18" charset="0"/>
                <a:ea typeface="楷体_GB2312" pitchFamily="49" charset="-122"/>
              </a:rPr>
              <a:t>左沉</a:t>
            </a:r>
            <a:r>
              <a:rPr lang="zh-CN" altLang="en-US" sz="2800" b="1" dirty="0" smtClean="0">
                <a:latin typeface="Times New Roman" pitchFamily="18" charset="0"/>
                <a:ea typeface="楷体_GB2312" pitchFamily="49" charset="-122"/>
              </a:rPr>
              <a:t>，</a:t>
            </a:r>
            <a:r>
              <a:rPr lang="zh-CN" altLang="en-US" sz="2800" b="1" dirty="0">
                <a:latin typeface="Times New Roman" pitchFamily="18" charset="0"/>
                <a:ea typeface="楷体_GB2312" pitchFamily="49" charset="-122"/>
              </a:rPr>
              <a:t>则将平衡螺母往</a:t>
            </a:r>
            <a:r>
              <a:rPr kumimoji="1" lang="zh-CN" altLang="en-US" sz="2800" b="1" dirty="0">
                <a:solidFill>
                  <a:srgbClr val="FF0066"/>
                </a:solidFill>
                <a:latin typeface="Times New Roman" pitchFamily="18" charset="0"/>
                <a:ea typeface="楷体_GB2312" pitchFamily="49" charset="-122"/>
              </a:rPr>
              <a:t>右</a:t>
            </a:r>
            <a:r>
              <a:rPr lang="zh-CN" altLang="en-US" sz="2800" b="1" dirty="0">
                <a:latin typeface="Times New Roman" pitchFamily="18" charset="0"/>
                <a:ea typeface="楷体_GB2312" pitchFamily="49" charset="-122"/>
              </a:rPr>
              <a:t>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79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9607" grpId="0" autoUpdateAnimBg="0"/>
      <p:bldP spid="2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820" y="71120"/>
            <a:ext cx="8976360" cy="64008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b="1" noProof="1">
                <a:ln w="12700">
                  <a:solidFill>
                    <a:srgbClr val="FF0000"/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</a:rPr>
              <a:t>一、杠杆平衡条件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8594" y="878840"/>
            <a:ext cx="3937635" cy="518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800" b="1" noProof="1">
                <a:ln w="12700">
                  <a:solidFill>
                    <a:srgbClr val="FFCC00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  <a:sym typeface="+mn-ea"/>
              </a:rPr>
              <a:t>2</a:t>
            </a:r>
            <a:r>
              <a:rPr lang="zh-CN" altLang="zh-CN" sz="2800" b="1" noProof="1">
                <a:ln w="12700">
                  <a:solidFill>
                    <a:srgbClr val="FFCC00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FFCC00"/>
                  </a:fgClr>
                  <a:bgClr>
                    <a:srgbClr val="FFCC00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FCC00">
                      <a:lumMod val="75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ea"/>
                <a:sym typeface="+mn-ea"/>
              </a:rPr>
              <a:t>、探究杠杆的平衡条件</a:t>
            </a:r>
            <a:endParaRPr lang="zh-CN" altLang="en-US" sz="2800" b="1" noProof="1">
              <a:ln w="12700">
                <a:solidFill>
                  <a:srgbClr val="FFCC00">
                    <a:lumMod val="75000"/>
                  </a:srgbClr>
                </a:solidFill>
                <a:prstDash val="solid"/>
              </a:ln>
              <a:pattFill prst="dkUpDiag">
                <a:fgClr>
                  <a:srgbClr val="FFCC00"/>
                </a:fgClr>
                <a:bgClr>
                  <a:srgbClr val="FFCC00">
                    <a:lumMod val="20000"/>
                    <a:lumOff val="80000"/>
                  </a:srgbClr>
                </a:bgClr>
              </a:pattFill>
              <a:effectLst>
                <a:outerShdw dist="38100" dir="2640000" algn="bl" rotWithShape="0">
                  <a:srgbClr val="FFCC00">
                    <a:lumMod val="75000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37891" name="矩形 49154"/>
          <p:cNvSpPr/>
          <p:nvPr/>
        </p:nvSpPr>
        <p:spPr>
          <a:xfrm>
            <a:off x="539750" y="3168650"/>
            <a:ext cx="3803650" cy="4572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 b="1" noProof="1">
                <a:solidFill>
                  <a:srgbClr val="FF0000"/>
                </a:solidFill>
                <a:ea typeface="黑体" panose="02010600030101010101" pitchFamily="2" charset="-122"/>
              </a:rPr>
              <a:t>4.</a:t>
            </a:r>
            <a:r>
              <a:rPr lang="zh-CN" altLang="zh-CN" sz="2400" b="1" noProof="1">
                <a:solidFill>
                  <a:srgbClr val="FF0000"/>
                </a:solidFill>
                <a:ea typeface="黑体" panose="02010600030101010101" pitchFamily="2" charset="-122"/>
              </a:rPr>
              <a:t>进行实验（</a:t>
            </a:r>
            <a:r>
              <a:rPr lang="zh-CN" altLang="en-US" sz="2400" b="1" noProof="1">
                <a:solidFill>
                  <a:srgbClr val="FF0000"/>
                </a:solidFill>
                <a:ea typeface="黑体" panose="02010600030101010101" pitchFamily="2" charset="-122"/>
              </a:rPr>
              <a:t>实验步骤）：</a:t>
            </a:r>
          </a:p>
        </p:txBody>
      </p:sp>
      <p:sp>
        <p:nvSpPr>
          <p:cNvPr id="49156" name="矩形 49155"/>
          <p:cNvSpPr>
            <a:spLocks noChangeArrowheads="1"/>
          </p:cNvSpPr>
          <p:nvPr/>
        </p:nvSpPr>
        <p:spPr bwMode="auto">
          <a:xfrm>
            <a:off x="468313" y="3792538"/>
            <a:ext cx="699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 b="1" smtClean="0">
                <a:solidFill>
                  <a:srgbClr val="4D4D4D"/>
                </a:solidFill>
                <a:latin typeface="Times New Roman" pitchFamily="18" charset="0"/>
                <a:ea typeface="黑体" pitchFamily="49" charset="-122"/>
              </a:rPr>
              <a:t>1</a:t>
            </a:r>
            <a:r>
              <a:rPr lang="en-US" altLang="zh-CN" sz="2400" b="1" smtClean="0">
                <a:solidFill>
                  <a:srgbClr val="4D4D4D"/>
                </a:solidFill>
                <a:latin typeface="宋体" pitchFamily="2" charset="-122"/>
              </a:rPr>
              <a:t>.</a:t>
            </a:r>
            <a:r>
              <a:rPr lang="zh-CN" altLang="en-US" sz="24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调平</a:t>
            </a:r>
            <a:r>
              <a:rPr lang="en-US" altLang="zh-CN" sz="2400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——</a:t>
            </a:r>
            <a:r>
              <a:rPr lang="zh-CN" altLang="en-US" sz="2400" b="1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调节平衡螺母</a:t>
            </a:r>
            <a:r>
              <a:rPr lang="en-US" altLang="zh-CN" sz="2400" b="1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,</a:t>
            </a:r>
            <a:r>
              <a:rPr lang="zh-CN" altLang="en-US" sz="2400" b="1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使杠杆在水平位置平衡。</a:t>
            </a:r>
          </a:p>
        </p:txBody>
      </p:sp>
      <p:sp>
        <p:nvSpPr>
          <p:cNvPr id="49157" name="矩形 49156"/>
          <p:cNvSpPr>
            <a:spLocks noChangeArrowheads="1"/>
          </p:cNvSpPr>
          <p:nvPr/>
        </p:nvSpPr>
        <p:spPr bwMode="auto">
          <a:xfrm>
            <a:off x="469900" y="4394200"/>
            <a:ext cx="81597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3538" indent="-363538" eaLnBrk="1" hangingPunct="1">
              <a:buFont typeface="Arial" pitchFamily="34" charset="0"/>
              <a:buNone/>
            </a:pPr>
            <a:r>
              <a:rPr lang="en-US" altLang="zh-CN" sz="2400" b="1" dirty="0" smtClean="0">
                <a:solidFill>
                  <a:srgbClr val="4D4D4D"/>
                </a:solidFill>
                <a:latin typeface="Times New Roman" pitchFamily="18" charset="0"/>
                <a:ea typeface="黑体" pitchFamily="49" charset="-122"/>
              </a:rPr>
              <a:t>2</a:t>
            </a:r>
            <a:r>
              <a:rPr lang="en-US" altLang="zh-CN" sz="2400" b="1" dirty="0" smtClean="0">
                <a:solidFill>
                  <a:srgbClr val="4D4D4D"/>
                </a:solidFill>
                <a:latin typeface="宋体" pitchFamily="2" charset="-122"/>
              </a:rPr>
              <a:t>.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挂码</a:t>
            </a:r>
            <a:r>
              <a:rPr lang="en-US" altLang="zh-CN" sz="2400" b="1" dirty="0" smtClean="0">
                <a:solidFill>
                  <a:srgbClr val="4D4D4D"/>
                </a:solidFill>
                <a:latin typeface="宋体" pitchFamily="2" charset="-122"/>
              </a:rPr>
              <a:t>——</a:t>
            </a:r>
            <a:r>
              <a:rPr lang="zh-CN" altLang="en-US" sz="2400" b="1" dirty="0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在杠杆的左右两侧挂上数目不等的钩码，调节钩码的位置使杠杆在水平位置</a:t>
            </a:r>
            <a:r>
              <a:rPr lang="zh-CN" altLang="en-US" sz="2400" b="1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再次平衡</a:t>
            </a:r>
            <a:r>
              <a:rPr lang="zh-CN" altLang="en-US" sz="2400" b="1" dirty="0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，</a:t>
            </a:r>
          </a:p>
        </p:txBody>
      </p:sp>
      <p:sp>
        <p:nvSpPr>
          <p:cNvPr id="49158" name="矩形 49157"/>
          <p:cNvSpPr>
            <a:spLocks noChangeArrowheads="1"/>
          </p:cNvSpPr>
          <p:nvPr/>
        </p:nvSpPr>
        <p:spPr bwMode="auto">
          <a:xfrm>
            <a:off x="407988" y="6040438"/>
            <a:ext cx="7727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3538" indent="-363538" eaLnBrk="1" hangingPunct="1">
              <a:buFont typeface="Arial" pitchFamily="34" charset="0"/>
              <a:buNone/>
            </a:pPr>
            <a:r>
              <a:rPr lang="en-US" altLang="zh-CN" sz="2400" b="1" dirty="0" smtClean="0">
                <a:solidFill>
                  <a:srgbClr val="4D4D4D"/>
                </a:solidFill>
                <a:latin typeface="Times New Roman" pitchFamily="18" charset="0"/>
                <a:ea typeface="黑体" pitchFamily="49" charset="-122"/>
              </a:rPr>
              <a:t>4</a:t>
            </a:r>
            <a:r>
              <a:rPr lang="en-US" altLang="zh-CN" sz="2400" b="1" dirty="0" smtClean="0">
                <a:solidFill>
                  <a:srgbClr val="4D4D4D"/>
                </a:solidFill>
                <a:latin typeface="宋体" pitchFamily="2" charset="-122"/>
              </a:rPr>
              <a:t>.</a:t>
            </a:r>
            <a:r>
              <a:rPr lang="zh-CN" altLang="en-US" sz="2400" b="1" dirty="0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改变钩码数量，重复上述步骤，记</a:t>
            </a:r>
            <a:r>
              <a:rPr lang="zh-CN" altLang="en-US" sz="2400" b="1" dirty="0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录四组</a:t>
            </a:r>
            <a:r>
              <a:rPr lang="zh-CN" altLang="en-US" sz="2400" b="1" dirty="0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数据。</a:t>
            </a:r>
          </a:p>
        </p:txBody>
      </p:sp>
      <p:sp>
        <p:nvSpPr>
          <p:cNvPr id="37895" name="矩形 47118"/>
          <p:cNvSpPr/>
          <p:nvPr/>
        </p:nvSpPr>
        <p:spPr>
          <a:xfrm>
            <a:off x="539750" y="2614613"/>
            <a:ext cx="2120900" cy="46037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 b="1" noProof="1">
                <a:solidFill>
                  <a:srgbClr val="FF0000"/>
                </a:solidFill>
                <a:ea typeface="黑体" panose="02010600030101010101" pitchFamily="2" charset="-122"/>
              </a:rPr>
              <a:t>3.</a:t>
            </a:r>
            <a:r>
              <a:rPr lang="zh-CN" altLang="en-US" sz="2400" b="1" noProof="1">
                <a:solidFill>
                  <a:srgbClr val="FF0000"/>
                </a:solidFill>
                <a:ea typeface="黑体" panose="02010600030101010101" pitchFamily="2" charset="-122"/>
              </a:rPr>
              <a:t>设计</a:t>
            </a:r>
            <a:r>
              <a:rPr lang="zh-CN" altLang="en-US" sz="2400" b="1" noProof="1">
                <a:solidFill>
                  <a:srgbClr val="FF0000"/>
                </a:solidFill>
                <a:ea typeface="黑体" panose="02010600030101010101" pitchFamily="2" charset="-122"/>
                <a:sym typeface="+mn-ea"/>
              </a:rPr>
              <a:t>实验</a:t>
            </a:r>
            <a:r>
              <a:rPr lang="en-US" altLang="zh-CN" sz="2400" b="1" noProof="1">
                <a:solidFill>
                  <a:srgbClr val="FF0000"/>
                </a:solidFill>
                <a:ea typeface="黑体" panose="02010600030101010101" pitchFamily="2" charset="-122"/>
                <a:sym typeface="+mn-ea"/>
              </a:rPr>
              <a:t>:</a:t>
            </a:r>
          </a:p>
        </p:txBody>
      </p:sp>
      <p:sp>
        <p:nvSpPr>
          <p:cNvPr id="37896" name="矩形 46082"/>
          <p:cNvSpPr/>
          <p:nvPr/>
        </p:nvSpPr>
        <p:spPr>
          <a:xfrm>
            <a:off x="539750" y="2024063"/>
            <a:ext cx="2120900" cy="46037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 b="1" noProof="1">
                <a:solidFill>
                  <a:srgbClr val="FF0000"/>
                </a:solidFill>
                <a:ea typeface="黑体" panose="02010600030101010101" pitchFamily="2" charset="-122"/>
              </a:rPr>
              <a:t>2.</a:t>
            </a:r>
            <a:r>
              <a:rPr lang="zh-CN" altLang="en-US" sz="2400" b="1" noProof="1">
                <a:solidFill>
                  <a:srgbClr val="FF0000"/>
                </a:solidFill>
                <a:ea typeface="黑体" panose="02010600030101010101" pitchFamily="2" charset="-122"/>
              </a:rPr>
              <a:t>猜想与假设</a:t>
            </a:r>
            <a:r>
              <a:rPr lang="en-US" altLang="zh-CN" sz="2400" b="1" noProof="1">
                <a:solidFill>
                  <a:srgbClr val="FF0000"/>
                </a:solidFill>
                <a:ea typeface="黑体" panose="02010600030101010101" pitchFamily="2" charset="-122"/>
              </a:rPr>
              <a:t>:</a:t>
            </a:r>
          </a:p>
        </p:txBody>
      </p:sp>
      <p:sp>
        <p:nvSpPr>
          <p:cNvPr id="37897" name="矩形 2"/>
          <p:cNvSpPr/>
          <p:nvPr/>
        </p:nvSpPr>
        <p:spPr>
          <a:xfrm>
            <a:off x="539750" y="1458913"/>
            <a:ext cx="2120900" cy="46037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 b="1" noProof="1">
                <a:solidFill>
                  <a:srgbClr val="FF0000"/>
                </a:solidFill>
                <a:ea typeface="黑体" panose="02010600030101010101" pitchFamily="2" charset="-122"/>
              </a:rPr>
              <a:t>1.</a:t>
            </a:r>
            <a:r>
              <a:rPr lang="zh-CN" altLang="en-US" sz="2400" b="1" noProof="1">
                <a:solidFill>
                  <a:srgbClr val="FF0000"/>
                </a:solidFill>
                <a:ea typeface="黑体" panose="02010600030101010101" pitchFamily="2" charset="-122"/>
              </a:rPr>
              <a:t>提出问题</a:t>
            </a:r>
            <a:r>
              <a:rPr lang="en-US" altLang="zh-CN" sz="2400" b="1" noProof="1">
                <a:solidFill>
                  <a:srgbClr val="FF0000"/>
                </a:solidFill>
                <a:ea typeface="黑体" panose="02010600030101010101" pitchFamily="2" charset="-122"/>
              </a:rPr>
              <a:t>:</a:t>
            </a:r>
          </a:p>
        </p:txBody>
      </p:sp>
      <p:pic>
        <p:nvPicPr>
          <p:cNvPr id="3" name="图片 471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96063" y="1847850"/>
            <a:ext cx="979487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0" name="图片 471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4375" y="1965325"/>
            <a:ext cx="2773363" cy="19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8" name="图片 471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21613" y="2159000"/>
            <a:ext cx="1857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9" name="图片 471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1613" y="2146300"/>
            <a:ext cx="1793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07988" y="5216525"/>
            <a:ext cx="83089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3538" indent="-363538" eaLnBrk="1" hangingPunct="1">
              <a:buFont typeface="Arial" pitchFamily="34" charset="0"/>
              <a:buNone/>
            </a:pPr>
            <a:r>
              <a:rPr lang="en-US" altLang="zh-CN" sz="2400" b="1" smtClean="0">
                <a:solidFill>
                  <a:srgbClr val="4D4D4D"/>
                </a:solidFill>
                <a:latin typeface="Times New Roman" pitchFamily="18" charset="0"/>
                <a:ea typeface="黑体" pitchFamily="49" charset="-122"/>
              </a:rPr>
              <a:t>3</a:t>
            </a:r>
            <a:r>
              <a:rPr lang="en-US" altLang="zh-CN" sz="2400" b="1" smtClean="0">
                <a:solidFill>
                  <a:srgbClr val="4D4D4D"/>
                </a:solidFill>
                <a:latin typeface="宋体" pitchFamily="2" charset="-122"/>
              </a:rPr>
              <a:t>.</a:t>
            </a:r>
            <a:r>
              <a:rPr lang="zh-CN" altLang="en-US" sz="2400" b="1" smtClean="0">
                <a:solidFill>
                  <a:srgbClr val="FF0000"/>
                </a:solidFill>
                <a:latin typeface="宋体" pitchFamily="2" charset="-122"/>
              </a:rPr>
              <a:t>记录</a:t>
            </a:r>
            <a:r>
              <a:rPr lang="en-US" altLang="zh-CN" sz="2400" b="1" smtClean="0">
                <a:solidFill>
                  <a:srgbClr val="4D4D4D"/>
                </a:solidFill>
                <a:latin typeface="宋体" pitchFamily="2" charset="-122"/>
              </a:rPr>
              <a:t>——</a:t>
            </a:r>
            <a:r>
              <a:rPr lang="zh-CN" altLang="en-US" sz="2400" b="1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记下动力</a:t>
            </a:r>
            <a:r>
              <a:rPr lang="en-US" altLang="zh-CN" sz="2400" b="1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(F1)</a:t>
            </a:r>
            <a:r>
              <a:rPr lang="zh-CN" altLang="en-US" sz="2400" b="1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、动力臂（</a:t>
            </a:r>
            <a:r>
              <a:rPr lang="en-US" altLang="zh-CN" sz="2400" b="1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L1</a:t>
            </a:r>
            <a:r>
              <a:rPr lang="zh-CN" altLang="en-US" sz="2400" b="1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）、阻力（</a:t>
            </a:r>
            <a:r>
              <a:rPr lang="en-US" altLang="zh-CN" sz="2400" b="1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F2</a:t>
            </a:r>
            <a:r>
              <a:rPr lang="zh-CN" altLang="en-US" sz="2400" b="1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）、阻力臂（</a:t>
            </a:r>
            <a:r>
              <a:rPr lang="en-US" altLang="zh-CN" sz="2400" b="1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L2</a:t>
            </a:r>
            <a:r>
              <a:rPr lang="zh-CN" altLang="en-US" sz="2400" b="1" smtClean="0">
                <a:solidFill>
                  <a:srgbClr val="4D4D4D"/>
                </a:solidFill>
                <a:latin typeface="Arial" pitchFamily="34" charset="0"/>
                <a:ea typeface="黑体" pitchFamily="49" charset="-122"/>
              </a:rPr>
              <a:t>）的大小。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49157" grpId="0"/>
      <p:bldP spid="49158" grpId="0"/>
      <p:bldP spid="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6" name="Text Box 2"/>
          <p:cNvSpPr txBox="1">
            <a:spLocks noChangeArrowheads="1"/>
          </p:cNvSpPr>
          <p:nvPr/>
        </p:nvSpPr>
        <p:spPr bwMode="auto">
          <a:xfrm>
            <a:off x="152400" y="268288"/>
            <a:ext cx="27320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4000" b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实验步骤：</a:t>
            </a:r>
          </a:p>
        </p:txBody>
      </p:sp>
      <p:sp>
        <p:nvSpPr>
          <p:cNvPr id="497667" name="Text Box 3"/>
          <p:cNvSpPr txBox="1">
            <a:spLocks noChangeArrowheads="1"/>
          </p:cNvSpPr>
          <p:nvPr/>
        </p:nvSpPr>
        <p:spPr bwMode="auto">
          <a:xfrm>
            <a:off x="250825" y="1052513"/>
            <a:ext cx="8578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8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kumimoji="1" lang="en-US" altLang="zh-CN" sz="28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28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）调节杠杆两端的螺母，使杠杆在水平位置平衡。</a:t>
            </a:r>
          </a:p>
        </p:txBody>
      </p:sp>
      <p:pic>
        <p:nvPicPr>
          <p:cNvPr id="497668" name="Picture 4" descr="图7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0113" y="2060575"/>
            <a:ext cx="7086600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7669" name="Line 5"/>
          <p:cNvSpPr>
            <a:spLocks noChangeShapeType="1"/>
          </p:cNvSpPr>
          <p:nvPr/>
        </p:nvSpPr>
        <p:spPr bwMode="auto">
          <a:xfrm>
            <a:off x="1331913" y="3284538"/>
            <a:ext cx="0" cy="1223962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 type="stealth" w="lg" len="lg"/>
            <a:tailEnd type="none" w="lg" len="lg"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97670" name="Line 6"/>
          <p:cNvSpPr>
            <a:spLocks noChangeShapeType="1"/>
          </p:cNvSpPr>
          <p:nvPr/>
        </p:nvSpPr>
        <p:spPr bwMode="auto">
          <a:xfrm>
            <a:off x="7451725" y="3213100"/>
            <a:ext cx="0" cy="1223963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 type="stealth" w="lg" len="lg"/>
            <a:tailEnd type="none" w="lg" len="lg"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97671" name="Text Box 7"/>
          <p:cNvSpPr txBox="1">
            <a:spLocks noChangeArrowheads="1"/>
          </p:cNvSpPr>
          <p:nvPr/>
        </p:nvSpPr>
        <p:spPr bwMode="auto">
          <a:xfrm>
            <a:off x="900113" y="4365625"/>
            <a:ext cx="109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zh-CN" altLang="en-US" sz="36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螺母</a:t>
            </a:r>
          </a:p>
        </p:txBody>
      </p:sp>
      <p:sp>
        <p:nvSpPr>
          <p:cNvPr id="497672" name="Text Box 8"/>
          <p:cNvSpPr txBox="1">
            <a:spLocks noChangeArrowheads="1"/>
          </p:cNvSpPr>
          <p:nvPr/>
        </p:nvSpPr>
        <p:spPr bwMode="auto">
          <a:xfrm>
            <a:off x="6948488" y="4437063"/>
            <a:ext cx="109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zh-CN" altLang="en-US" sz="36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螺母</a:t>
            </a:r>
          </a:p>
        </p:txBody>
      </p:sp>
    </p:spTree>
  </p:cSld>
  <p:clrMapOvr>
    <a:masterClrMapping/>
  </p:clrMapOvr>
  <p:transition spd="med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9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9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9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9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9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9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7666" grpId="0" autoUpdateAnimBg="0"/>
      <p:bldP spid="497667" grpId="0" autoUpdateAnimBg="0"/>
      <p:bldP spid="497669" grpId="0" animBg="1"/>
      <p:bldP spid="497670" grpId="0" animBg="1"/>
      <p:bldP spid="497671" grpId="0" autoUpdateAnimBg="0"/>
      <p:bldP spid="497672" grpId="0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3" descr="图7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4400" y="1889125"/>
            <a:ext cx="7162800" cy="481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Text Box 4"/>
          <p:cNvSpPr txBox="1">
            <a:spLocks noChangeArrowheads="1"/>
          </p:cNvSpPr>
          <p:nvPr/>
        </p:nvSpPr>
        <p:spPr bwMode="auto">
          <a:xfrm>
            <a:off x="6948488" y="4868863"/>
            <a:ext cx="590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3600" smtClean="0">
                <a:solidFill>
                  <a:srgbClr val="FF3300"/>
                </a:solidFill>
                <a:latin typeface="Times New Roman" pitchFamily="18" charset="0"/>
              </a:rPr>
              <a:t>F</a:t>
            </a:r>
            <a:r>
              <a:rPr kumimoji="1" lang="en-US" altLang="zh-CN" sz="3600" baseline="-25000" smtClean="0">
                <a:solidFill>
                  <a:srgbClr val="FF3300"/>
                </a:solidFill>
                <a:latin typeface="Times New Roman" pitchFamily="18" charset="0"/>
              </a:rPr>
              <a:t>2</a:t>
            </a:r>
            <a:endParaRPr kumimoji="1" lang="en-US" altLang="zh-CN" sz="3600" smtClean="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57348" name="Text Box 5"/>
          <p:cNvSpPr txBox="1">
            <a:spLocks noChangeArrowheads="1"/>
          </p:cNvSpPr>
          <p:nvPr/>
        </p:nvSpPr>
        <p:spPr bwMode="auto">
          <a:xfrm>
            <a:off x="2195513" y="5084763"/>
            <a:ext cx="590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3600" smtClean="0">
                <a:solidFill>
                  <a:srgbClr val="FF3300"/>
                </a:solidFill>
                <a:latin typeface="Times New Roman" pitchFamily="18" charset="0"/>
              </a:rPr>
              <a:t>F</a:t>
            </a:r>
            <a:r>
              <a:rPr kumimoji="1" lang="en-US" altLang="zh-CN" sz="3600" baseline="-25000" smtClean="0">
                <a:solidFill>
                  <a:srgbClr val="FF3300"/>
                </a:solidFill>
                <a:latin typeface="Times New Roman" pitchFamily="18" charset="0"/>
              </a:rPr>
              <a:t>1</a:t>
            </a:r>
            <a:endParaRPr kumimoji="1" lang="en-US" altLang="zh-CN" sz="3600" smtClean="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57349" name="Text Box 6"/>
          <p:cNvSpPr txBox="1">
            <a:spLocks noChangeArrowheads="1"/>
          </p:cNvSpPr>
          <p:nvPr/>
        </p:nvSpPr>
        <p:spPr bwMode="auto">
          <a:xfrm>
            <a:off x="5580063" y="1700213"/>
            <a:ext cx="64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3600" b="1" smtClean="0">
                <a:solidFill>
                  <a:srgbClr val="FF3300"/>
                </a:solidFill>
                <a:latin typeface="Times New Roman" pitchFamily="18" charset="0"/>
              </a:rPr>
              <a:t>L</a:t>
            </a:r>
            <a:r>
              <a:rPr kumimoji="1" lang="en-US" altLang="zh-CN" sz="3600" b="1" baseline="-25000" smtClean="0">
                <a:solidFill>
                  <a:srgbClr val="FF3300"/>
                </a:solidFill>
                <a:latin typeface="Times New Roman" pitchFamily="18" charset="0"/>
              </a:rPr>
              <a:t>2</a:t>
            </a:r>
            <a:endParaRPr kumimoji="1" lang="en-US" altLang="zh-CN" sz="3600" b="1" smtClean="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57350" name="Text Box 7"/>
          <p:cNvSpPr txBox="1">
            <a:spLocks noChangeArrowheads="1"/>
          </p:cNvSpPr>
          <p:nvPr/>
        </p:nvSpPr>
        <p:spPr bwMode="auto">
          <a:xfrm>
            <a:off x="3276600" y="1628775"/>
            <a:ext cx="64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3600" b="1" smtClean="0">
                <a:solidFill>
                  <a:srgbClr val="FF3300"/>
                </a:solidFill>
                <a:latin typeface="Times New Roman" pitchFamily="18" charset="0"/>
              </a:rPr>
              <a:t>L</a:t>
            </a:r>
            <a:r>
              <a:rPr kumimoji="1" lang="en-US" altLang="zh-CN" sz="3600" b="1" baseline="-25000" smtClean="0">
                <a:solidFill>
                  <a:srgbClr val="FF3300"/>
                </a:solidFill>
                <a:latin typeface="Times New Roman" pitchFamily="18" charset="0"/>
              </a:rPr>
              <a:t>1</a:t>
            </a:r>
            <a:endParaRPr kumimoji="1" lang="en-US" altLang="zh-CN" sz="3600" b="1" smtClean="0">
              <a:solidFill>
                <a:srgbClr val="FF3300"/>
              </a:solidFill>
              <a:latin typeface="Times New Roman" pitchFamily="18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2971800" y="2895600"/>
            <a:ext cx="457200" cy="228600"/>
            <a:chOff x="1872" y="1824"/>
            <a:chExt cx="288" cy="144"/>
          </a:xfrm>
        </p:grpSpPr>
        <p:sp>
          <p:nvSpPr>
            <p:cNvPr id="57359" name="Line 10"/>
            <p:cNvSpPr>
              <a:spLocks noChangeShapeType="1"/>
            </p:cNvSpPr>
            <p:nvPr/>
          </p:nvSpPr>
          <p:spPr bwMode="auto">
            <a:xfrm>
              <a:off x="1872" y="1968"/>
              <a:ext cx="288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i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7360" name="Line 11"/>
            <p:cNvSpPr>
              <a:spLocks noChangeShapeType="1"/>
            </p:cNvSpPr>
            <p:nvPr/>
          </p:nvSpPr>
          <p:spPr bwMode="auto">
            <a:xfrm flipV="1">
              <a:off x="2160" y="1824"/>
              <a:ext cx="0" cy="14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i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6705600" y="2895600"/>
            <a:ext cx="381000" cy="228600"/>
            <a:chOff x="4224" y="1824"/>
            <a:chExt cx="240" cy="144"/>
          </a:xfrm>
        </p:grpSpPr>
        <p:sp>
          <p:nvSpPr>
            <p:cNvPr id="57357" name="Line 13"/>
            <p:cNvSpPr>
              <a:spLocks noChangeShapeType="1"/>
            </p:cNvSpPr>
            <p:nvPr/>
          </p:nvSpPr>
          <p:spPr bwMode="auto">
            <a:xfrm flipH="1">
              <a:off x="4224" y="1968"/>
              <a:ext cx="24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i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7358" name="Line 14"/>
            <p:cNvSpPr>
              <a:spLocks noChangeShapeType="1"/>
            </p:cNvSpPr>
            <p:nvPr/>
          </p:nvSpPr>
          <p:spPr bwMode="auto">
            <a:xfrm flipV="1">
              <a:off x="4224" y="1824"/>
              <a:ext cx="0" cy="14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i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498703" name="Line 15"/>
          <p:cNvSpPr>
            <a:spLocks noChangeShapeType="1"/>
          </p:cNvSpPr>
          <p:nvPr/>
        </p:nvSpPr>
        <p:spPr bwMode="auto">
          <a:xfrm>
            <a:off x="7086600" y="2895600"/>
            <a:ext cx="0" cy="1676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98704" name="Line 16"/>
          <p:cNvSpPr>
            <a:spLocks noChangeShapeType="1"/>
          </p:cNvSpPr>
          <p:nvPr/>
        </p:nvSpPr>
        <p:spPr bwMode="auto">
          <a:xfrm>
            <a:off x="2971800" y="2895600"/>
            <a:ext cx="0" cy="2667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7355" name="Rectangle 18"/>
          <p:cNvSpPr>
            <a:spLocks noChangeArrowheads="1"/>
          </p:cNvSpPr>
          <p:nvPr/>
        </p:nvSpPr>
        <p:spPr bwMode="auto">
          <a:xfrm>
            <a:off x="179388" y="188913"/>
            <a:ext cx="8785225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3538" indent="-363538" eaLnBrk="1" hangingPunct="1">
              <a:buFont typeface="Arial" pitchFamily="34" charset="0"/>
              <a:buNone/>
            </a:pPr>
            <a:r>
              <a:rPr kumimoji="1" lang="zh-CN" altLang="en-US" sz="32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kumimoji="1" lang="en-US" altLang="zh-CN" sz="32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32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32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在杠杆两边挂上不同数量的钩码，调节钩码位置，使杠杆在水平位置</a:t>
            </a:r>
            <a:r>
              <a:rPr lang="zh-CN" altLang="en-US" sz="32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重新平衡</a:t>
            </a:r>
            <a:r>
              <a:rPr lang="en-US" altLang="zh-CN" sz="32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32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记录</a:t>
            </a:r>
            <a:r>
              <a:rPr kumimoji="1" lang="zh-CN" altLang="en-US" sz="32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实验数据</a:t>
            </a:r>
            <a:r>
              <a:rPr lang="en-US" altLang="zh-CN" sz="3200" b="1" smtClean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lang="en-US" altLang="zh-CN" sz="3200" b="1" baseline="-25000" smtClean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smtClean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3200" b="1" smtClean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L</a:t>
            </a:r>
            <a:r>
              <a:rPr lang="en-US" altLang="zh-CN" sz="3200" b="1" baseline="-25000" smtClean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3200" b="1" smtClean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b="1" smtClean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3200" b="1" smtClean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lang="en-US" altLang="zh-CN" sz="3200" b="1" baseline="-25000" smtClean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32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b="1" smtClean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3200" b="1" smtClean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L</a:t>
            </a:r>
            <a:r>
              <a:rPr lang="en-US" altLang="zh-CN" sz="3200" b="1" baseline="-25000" smtClean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32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填入课本的表格中。</a:t>
            </a:r>
          </a:p>
        </p:txBody>
      </p:sp>
      <p:sp>
        <p:nvSpPr>
          <p:cNvPr id="498708" name="Text Box 20"/>
          <p:cNvSpPr txBox="1">
            <a:spLocks noChangeArrowheads="1"/>
          </p:cNvSpPr>
          <p:nvPr/>
        </p:nvSpPr>
        <p:spPr bwMode="auto">
          <a:xfrm>
            <a:off x="468313" y="5661025"/>
            <a:ext cx="7848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提醒：每个钩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码重</a:t>
            </a:r>
            <a:r>
              <a:rPr kumimoji="1"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1GN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，杠杆每格代表力臂为</a:t>
            </a:r>
            <a:r>
              <a:rPr kumimoji="1"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1Lm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，本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次实验统一认为左边动力，右边阻力。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98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98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8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8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8703" grpId="0" animBg="1"/>
      <p:bldP spid="498704" grpId="0" animBg="1"/>
      <p:bldP spid="49870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260350"/>
            <a:ext cx="8208963" cy="792163"/>
          </a:xfrm>
        </p:spPr>
        <p:txBody>
          <a:bodyPr/>
          <a:lstStyle/>
          <a:p>
            <a:pPr algn="l" eaLnBrk="1" hangingPunct="1"/>
            <a:r>
              <a:rPr lang="zh-CN" altLang="en-US" sz="2800" b="1" smtClean="0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smtClean="0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smtClean="0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）改变力和力臂的数值，再做几次实验，将结果填入表中，进行实验与收集证据。</a:t>
            </a:r>
          </a:p>
        </p:txBody>
      </p:sp>
      <p:sp>
        <p:nvSpPr>
          <p:cNvPr id="58371" name="Line 4"/>
          <p:cNvSpPr>
            <a:spLocks noChangeShapeType="1"/>
          </p:cNvSpPr>
          <p:nvPr/>
        </p:nvSpPr>
        <p:spPr bwMode="auto">
          <a:xfrm>
            <a:off x="1784350" y="43481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graphicFrame>
        <p:nvGraphicFramePr>
          <p:cNvPr id="499826" name="Group 114"/>
          <p:cNvGraphicFramePr>
            <a:graphicFrameLocks noGrp="1"/>
          </p:cNvGraphicFramePr>
          <p:nvPr/>
        </p:nvGraphicFramePr>
        <p:xfrm>
          <a:off x="395288" y="1268413"/>
          <a:ext cx="5329237" cy="5252976"/>
        </p:xfrm>
        <a:graphic>
          <a:graphicData uri="http://schemas.openxmlformats.org/drawingml/2006/table">
            <a:tbl>
              <a:tblPr/>
              <a:tblGrid>
                <a:gridCol w="1008062"/>
                <a:gridCol w="1081088"/>
                <a:gridCol w="1150937"/>
                <a:gridCol w="936625"/>
                <a:gridCol w="1152525"/>
              </a:tblGrid>
              <a:tr h="649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黑体" pitchFamily="49" charset="-122"/>
                        </a:rPr>
                        <a:t>实验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黑体" pitchFamily="49" charset="-122"/>
                        </a:rPr>
                        <a:t>次数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F1/N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L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/cm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F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/N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L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/cm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1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1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8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0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422" name="Line 60"/>
          <p:cNvSpPr>
            <a:spLocks noChangeShapeType="1"/>
          </p:cNvSpPr>
          <p:nvPr/>
        </p:nvSpPr>
        <p:spPr bwMode="auto">
          <a:xfrm>
            <a:off x="9144000" y="1341438"/>
            <a:ext cx="0" cy="5183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8423" name="Text Box 62"/>
          <p:cNvSpPr txBox="1">
            <a:spLocks noChangeArrowheads="1"/>
          </p:cNvSpPr>
          <p:nvPr/>
        </p:nvSpPr>
        <p:spPr bwMode="auto">
          <a:xfrm>
            <a:off x="8027988" y="1557338"/>
            <a:ext cx="79216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zh-CN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8424" name="Text Box 89"/>
          <p:cNvSpPr txBox="1">
            <a:spLocks noChangeArrowheads="1"/>
          </p:cNvSpPr>
          <p:nvPr/>
        </p:nvSpPr>
        <p:spPr bwMode="auto">
          <a:xfrm>
            <a:off x="7596188" y="1557338"/>
            <a:ext cx="10795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zh-CN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2" name="Group 112"/>
          <p:cNvGrpSpPr>
            <a:grpSpLocks/>
          </p:cNvGrpSpPr>
          <p:nvPr/>
        </p:nvGrpSpPr>
        <p:grpSpPr bwMode="auto">
          <a:xfrm>
            <a:off x="5580063" y="1268413"/>
            <a:ext cx="3563937" cy="5256212"/>
            <a:chOff x="3515" y="799"/>
            <a:chExt cx="2245" cy="3311"/>
          </a:xfrm>
        </p:grpSpPr>
        <p:sp>
          <p:nvSpPr>
            <p:cNvPr id="58438" name="Line 84"/>
            <p:cNvSpPr>
              <a:spLocks noChangeShapeType="1"/>
            </p:cNvSpPr>
            <p:nvPr/>
          </p:nvSpPr>
          <p:spPr bwMode="auto">
            <a:xfrm>
              <a:off x="3515" y="799"/>
              <a:ext cx="204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i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grpSp>
          <p:nvGrpSpPr>
            <p:cNvPr id="3" name="Group 111"/>
            <p:cNvGrpSpPr>
              <a:grpSpLocks/>
            </p:cNvGrpSpPr>
            <p:nvPr/>
          </p:nvGrpSpPr>
          <p:grpSpPr bwMode="auto">
            <a:xfrm>
              <a:off x="3560" y="799"/>
              <a:ext cx="2200" cy="3311"/>
              <a:chOff x="3560" y="799"/>
              <a:chExt cx="2200" cy="3311"/>
            </a:xfrm>
          </p:grpSpPr>
          <p:sp>
            <p:nvSpPr>
              <p:cNvPr id="58440" name="Line 87"/>
              <p:cNvSpPr>
                <a:spLocks noChangeShapeType="1"/>
              </p:cNvSpPr>
              <p:nvPr/>
            </p:nvSpPr>
            <p:spPr bwMode="auto">
              <a:xfrm>
                <a:off x="4649" y="799"/>
                <a:ext cx="0" cy="331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i="1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4" name="Group 110"/>
              <p:cNvGrpSpPr>
                <a:grpSpLocks/>
              </p:cNvGrpSpPr>
              <p:nvPr/>
            </p:nvGrpSpPr>
            <p:grpSpPr bwMode="auto">
              <a:xfrm>
                <a:off x="3560" y="799"/>
                <a:ext cx="2200" cy="3311"/>
                <a:chOff x="3560" y="799"/>
                <a:chExt cx="2200" cy="3311"/>
              </a:xfrm>
            </p:grpSpPr>
            <p:sp>
              <p:nvSpPr>
                <p:cNvPr id="58442" name="Line 86"/>
                <p:cNvSpPr>
                  <a:spLocks noChangeShapeType="1"/>
                </p:cNvSpPr>
                <p:nvPr/>
              </p:nvSpPr>
              <p:spPr bwMode="auto">
                <a:xfrm>
                  <a:off x="3560" y="1434"/>
                  <a:ext cx="19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zh-CN" altLang="en-US" i="1" smtClean="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grpSp>
              <p:nvGrpSpPr>
                <p:cNvPr id="5" name="Group 109"/>
                <p:cNvGrpSpPr>
                  <a:grpSpLocks/>
                </p:cNvGrpSpPr>
                <p:nvPr/>
              </p:nvGrpSpPr>
              <p:grpSpPr bwMode="auto">
                <a:xfrm>
                  <a:off x="3560" y="799"/>
                  <a:ext cx="2200" cy="3311"/>
                  <a:chOff x="3560" y="799"/>
                  <a:chExt cx="2200" cy="3311"/>
                </a:xfrm>
              </p:grpSpPr>
              <p:sp>
                <p:nvSpPr>
                  <p:cNvPr id="58444" name="Line 85"/>
                  <p:cNvSpPr>
                    <a:spLocks noChangeShapeType="1"/>
                  </p:cNvSpPr>
                  <p:nvPr/>
                </p:nvSpPr>
                <p:spPr bwMode="auto">
                  <a:xfrm>
                    <a:off x="3606" y="4110"/>
                    <a:ext cx="195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en-US" i="1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58445" name="Text Box 8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96" y="799"/>
                    <a:ext cx="816" cy="327"/>
                  </a:xfrm>
                  <a:prstGeom prst="rect">
                    <a:avLst/>
                  </a:prstGeom>
                  <a:noFill/>
                  <a:ln w="9525" algn="ctr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eaLnBrk="1" hangingPunct="1"/>
                    <a:r>
                      <a:rPr lang="en-US" altLang="zh-CN" sz="2800" b="1" smtClean="0">
                        <a:solidFill>
                          <a:srgbClr val="000000"/>
                        </a:solidFill>
                        <a:latin typeface="宋体" pitchFamily="2" charset="-122"/>
                      </a:rPr>
                      <a:t>F1×L1</a:t>
                    </a:r>
                  </a:p>
                </p:txBody>
              </p:sp>
              <p:sp>
                <p:nvSpPr>
                  <p:cNvPr id="58446" name="Text Box 9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649" y="799"/>
                    <a:ext cx="816" cy="327"/>
                  </a:xfrm>
                  <a:prstGeom prst="rect">
                    <a:avLst/>
                  </a:prstGeom>
                  <a:noFill/>
                  <a:ln w="9525" algn="ctr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eaLnBrk="1" hangingPunct="1"/>
                    <a:r>
                      <a:rPr lang="en-US" altLang="zh-CN" sz="2800" b="1" smtClean="0">
                        <a:solidFill>
                          <a:srgbClr val="000000"/>
                        </a:solidFill>
                        <a:latin typeface="黑体" pitchFamily="49" charset="-122"/>
                        <a:ea typeface="黑体" pitchFamily="49" charset="-122"/>
                      </a:rPr>
                      <a:t>F2×L2</a:t>
                    </a:r>
                  </a:p>
                </p:txBody>
              </p:sp>
              <p:sp>
                <p:nvSpPr>
                  <p:cNvPr id="58447" name="Line 91"/>
                  <p:cNvSpPr>
                    <a:spLocks noChangeShapeType="1"/>
                  </p:cNvSpPr>
                  <p:nvPr/>
                </p:nvSpPr>
                <p:spPr bwMode="auto">
                  <a:xfrm>
                    <a:off x="5556" y="799"/>
                    <a:ext cx="0" cy="3311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en-US" i="1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58448" name="Line 92"/>
                  <p:cNvSpPr>
                    <a:spLocks noChangeShapeType="1"/>
                  </p:cNvSpPr>
                  <p:nvPr/>
                </p:nvSpPr>
                <p:spPr bwMode="auto">
                  <a:xfrm>
                    <a:off x="3606" y="2069"/>
                    <a:ext cx="195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en-US" i="1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58449" name="Line 93"/>
                  <p:cNvSpPr>
                    <a:spLocks noChangeShapeType="1"/>
                  </p:cNvSpPr>
                  <p:nvPr/>
                </p:nvSpPr>
                <p:spPr bwMode="auto">
                  <a:xfrm>
                    <a:off x="3560" y="2704"/>
                    <a:ext cx="1996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en-US" i="1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58450" name="Line 94"/>
                  <p:cNvSpPr>
                    <a:spLocks noChangeShapeType="1"/>
                  </p:cNvSpPr>
                  <p:nvPr/>
                </p:nvSpPr>
                <p:spPr bwMode="auto">
                  <a:xfrm>
                    <a:off x="3560" y="3339"/>
                    <a:ext cx="1996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en-US" i="1" smtClean="0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58451" name="Text Box 9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06" y="1117"/>
                    <a:ext cx="1134" cy="288"/>
                  </a:xfrm>
                  <a:prstGeom prst="rect">
                    <a:avLst/>
                  </a:prstGeom>
                  <a:noFill/>
                  <a:ln w="9525" algn="ctr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zh-CN" altLang="en-US" b="1" smtClean="0">
                        <a:solidFill>
                          <a:srgbClr val="000000"/>
                        </a:solidFill>
                        <a:latin typeface="Arial" pitchFamily="34" charset="0"/>
                      </a:rPr>
                      <a:t>（</a:t>
                    </a:r>
                    <a:r>
                      <a:rPr lang="en-US" altLang="zh-CN" sz="2400" b="1" smtClean="0">
                        <a:solidFill>
                          <a:srgbClr val="000000"/>
                        </a:solidFill>
                        <a:latin typeface="Arial" pitchFamily="34" charset="0"/>
                      </a:rPr>
                      <a:t>N. </a:t>
                    </a:r>
                    <a:r>
                      <a:rPr kumimoji="1" lang="en-US" altLang="zh-CN" sz="2400" b="1" smtClean="0">
                        <a:solidFill>
                          <a:srgbClr val="000000"/>
                        </a:solidFill>
                        <a:latin typeface="Arial" pitchFamily="34" charset="0"/>
                      </a:rPr>
                      <a:t>cm</a:t>
                    </a:r>
                    <a:r>
                      <a:rPr lang="zh-CN" altLang="en-US" sz="2400" b="1" smtClean="0">
                        <a:solidFill>
                          <a:srgbClr val="000000"/>
                        </a:solidFill>
                        <a:latin typeface="Arial" pitchFamily="34" charset="0"/>
                      </a:rPr>
                      <a:t>）</a:t>
                    </a:r>
                  </a:p>
                </p:txBody>
              </p:sp>
              <p:sp>
                <p:nvSpPr>
                  <p:cNvPr id="58452" name="Text Box 10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626" y="1071"/>
                    <a:ext cx="1134" cy="288"/>
                  </a:xfrm>
                  <a:prstGeom prst="rect">
                    <a:avLst/>
                  </a:prstGeom>
                  <a:noFill/>
                  <a:ln w="9525" algn="ctr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zh-CN" altLang="en-US" b="1" smtClean="0">
                        <a:solidFill>
                          <a:srgbClr val="000000"/>
                        </a:solidFill>
                        <a:latin typeface="Arial" pitchFamily="34" charset="0"/>
                      </a:rPr>
                      <a:t>（</a:t>
                    </a:r>
                    <a:r>
                      <a:rPr lang="en-US" altLang="zh-CN" sz="2400" b="1" smtClean="0">
                        <a:solidFill>
                          <a:srgbClr val="000000"/>
                        </a:solidFill>
                        <a:latin typeface="Arial" pitchFamily="34" charset="0"/>
                      </a:rPr>
                      <a:t>N. </a:t>
                    </a:r>
                    <a:r>
                      <a:rPr kumimoji="1" lang="en-US" altLang="zh-CN" sz="2400" b="1" smtClean="0">
                        <a:solidFill>
                          <a:srgbClr val="000000"/>
                        </a:solidFill>
                        <a:latin typeface="Arial" pitchFamily="34" charset="0"/>
                      </a:rPr>
                      <a:t>cm</a:t>
                    </a:r>
                    <a:r>
                      <a:rPr lang="zh-CN" altLang="en-US" sz="2400" b="1" smtClean="0">
                        <a:solidFill>
                          <a:srgbClr val="000000"/>
                        </a:solidFill>
                        <a:latin typeface="Arial" pitchFamily="34" charset="0"/>
                      </a:rPr>
                      <a:t>）</a:t>
                    </a:r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882" name="Picture 2" descr="gouma_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2060575"/>
            <a:ext cx="3810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76375" y="1700213"/>
            <a:ext cx="6210300" cy="3538537"/>
            <a:chOff x="924" y="1076"/>
            <a:chExt cx="3912" cy="2229"/>
          </a:xfrm>
        </p:grpSpPr>
        <p:pic>
          <p:nvPicPr>
            <p:cNvPr id="60435" name="Picture 4" descr="gangghl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24" y="1076"/>
              <a:ext cx="3912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0436" name="Picture 5" descr="ganggand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84" y="2953"/>
              <a:ext cx="2792" cy="352"/>
            </a:xfrm>
            <a:prstGeom prst="rect">
              <a:avLst/>
            </a:prstGeom>
            <a:solidFill>
              <a:srgbClr val="CBFDFD"/>
            </a:solidFill>
            <a:ln w="9525">
              <a:solidFill>
                <a:srgbClr val="CBFDFD"/>
              </a:solidFill>
              <a:miter lim="800000"/>
              <a:headEnd/>
              <a:tailEnd/>
            </a:ln>
          </p:spPr>
        </p:pic>
        <p:pic>
          <p:nvPicPr>
            <p:cNvPr id="60437" name="Picture 6" descr="gangganz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796" y="1196"/>
              <a:ext cx="168" cy="1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0438" name="Picture 7" descr="ganggtjr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607" y="1145"/>
              <a:ext cx="96" cy="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0439" name="Picture 8" descr="ganggtjl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086" y="1145"/>
              <a:ext cx="96" cy="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0420" name="Text Box 9"/>
          <p:cNvSpPr txBox="1">
            <a:spLocks noChangeArrowheads="1"/>
          </p:cNvSpPr>
          <p:nvPr/>
        </p:nvSpPr>
        <p:spPr bwMode="auto">
          <a:xfrm>
            <a:off x="2219325" y="709613"/>
            <a:ext cx="3136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kumimoji="1" lang="zh-CN" altLang="zh-CN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0421" name="Text Box 10"/>
          <p:cNvSpPr txBox="1">
            <a:spLocks noChangeArrowheads="1"/>
          </p:cNvSpPr>
          <p:nvPr/>
        </p:nvSpPr>
        <p:spPr bwMode="auto">
          <a:xfrm>
            <a:off x="4211638" y="1268413"/>
            <a:ext cx="720725" cy="922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en-US" altLang="zh-CN" sz="2400" b="1" smtClean="0">
              <a:solidFill>
                <a:srgbClr val="333399"/>
              </a:solidFill>
              <a:latin typeface="Arial" pitchFamily="34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400" b="1" smtClean="0">
              <a:solidFill>
                <a:srgbClr val="333399"/>
              </a:solidFill>
              <a:latin typeface="Arial" pitchFamily="34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400" b="1" smtClean="0">
              <a:solidFill>
                <a:srgbClr val="333399"/>
              </a:solidFill>
              <a:latin typeface="Arial" pitchFamily="34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400" b="1" smtClean="0">
              <a:solidFill>
                <a:srgbClr val="333399"/>
              </a:solidFill>
              <a:latin typeface="Arial" pitchFamily="34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400" b="1" smtClean="0">
              <a:solidFill>
                <a:srgbClr val="333399"/>
              </a:solidFill>
              <a:latin typeface="Arial" pitchFamily="34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400" b="1" smtClean="0">
              <a:solidFill>
                <a:srgbClr val="333399"/>
              </a:solidFill>
              <a:latin typeface="Arial" pitchFamily="34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400" b="1" smtClean="0">
              <a:solidFill>
                <a:srgbClr val="333399"/>
              </a:solidFill>
              <a:latin typeface="Arial" pitchFamily="34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400" b="1" smtClean="0">
              <a:solidFill>
                <a:srgbClr val="333399"/>
              </a:solidFill>
              <a:latin typeface="Arial" pitchFamily="34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400" b="1" smtClean="0">
              <a:solidFill>
                <a:srgbClr val="333399"/>
              </a:solidFill>
              <a:latin typeface="Arial" pitchFamily="34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400" b="1" smtClean="0">
              <a:solidFill>
                <a:srgbClr val="333399"/>
              </a:solidFill>
              <a:latin typeface="Arial" pitchFamily="34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400" b="1" smtClean="0">
              <a:solidFill>
                <a:srgbClr val="333399"/>
              </a:solidFill>
              <a:latin typeface="Arial" pitchFamily="34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400" b="1" smtClean="0">
              <a:solidFill>
                <a:srgbClr val="333399"/>
              </a:solidFill>
              <a:latin typeface="Arial" pitchFamily="34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400" b="1" smtClean="0">
              <a:solidFill>
                <a:srgbClr val="333399"/>
              </a:solidFill>
              <a:latin typeface="Arial" pitchFamily="34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400" b="1" smtClean="0">
              <a:solidFill>
                <a:srgbClr val="333399"/>
              </a:solidFill>
              <a:latin typeface="Arial" pitchFamily="34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400" b="1" smtClean="0">
              <a:solidFill>
                <a:srgbClr val="333399"/>
              </a:solidFill>
              <a:latin typeface="Arial" pitchFamily="34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400" b="1" smtClean="0">
              <a:solidFill>
                <a:srgbClr val="333399"/>
              </a:solidFill>
              <a:latin typeface="Arial" pitchFamily="34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400" b="1" smtClean="0">
              <a:solidFill>
                <a:srgbClr val="333399"/>
              </a:solidFill>
              <a:latin typeface="Arial" pitchFamily="34" charset="0"/>
              <a:ea typeface="隶书" pitchFamily="49" charset="-122"/>
            </a:endParaRPr>
          </a:p>
        </p:txBody>
      </p:sp>
      <p:sp>
        <p:nvSpPr>
          <p:cNvPr id="250891" name="Text Box 11"/>
          <p:cNvSpPr txBox="1">
            <a:spLocks noChangeArrowheads="1"/>
          </p:cNvSpPr>
          <p:nvPr/>
        </p:nvSpPr>
        <p:spPr bwMode="auto">
          <a:xfrm>
            <a:off x="4211638" y="981075"/>
            <a:ext cx="86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000" b="1" i="1" smtClean="0">
                <a:solidFill>
                  <a:srgbClr val="FF0000"/>
                </a:solidFill>
                <a:latin typeface="Arial" pitchFamily="34" charset="0"/>
              </a:rPr>
              <a:t>O</a:t>
            </a:r>
          </a:p>
        </p:txBody>
      </p:sp>
      <p:sp>
        <p:nvSpPr>
          <p:cNvPr id="250892" name="AutoShape 12"/>
          <p:cNvSpPr>
            <a:spLocks/>
          </p:cNvSpPr>
          <p:nvPr/>
        </p:nvSpPr>
        <p:spPr bwMode="auto">
          <a:xfrm rot="-5400000">
            <a:off x="3456782" y="583406"/>
            <a:ext cx="215900" cy="2017713"/>
          </a:xfrm>
          <a:prstGeom prst="rightBrace">
            <a:avLst>
              <a:gd name="adj1" fmla="val 77880"/>
              <a:gd name="adj2" fmla="val 50000"/>
            </a:avLst>
          </a:prstGeom>
          <a:noFill/>
          <a:ln w="57150">
            <a:solidFill>
              <a:srgbClr val="FF00FF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 eaLnBrk="1" hangingPunct="1"/>
            <a:endParaRPr lang="zh-CN" altLang="zh-CN" smtClean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250893" name="Text Box 13"/>
          <p:cNvSpPr txBox="1">
            <a:spLocks noChangeArrowheads="1"/>
          </p:cNvSpPr>
          <p:nvPr/>
        </p:nvSpPr>
        <p:spPr bwMode="auto">
          <a:xfrm>
            <a:off x="3203575" y="908050"/>
            <a:ext cx="863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smtClean="0">
                <a:solidFill>
                  <a:srgbClr val="0000FF"/>
                </a:solidFill>
                <a:latin typeface="Times New Roman" pitchFamily="18" charset="0"/>
              </a:rPr>
              <a:t>L</a:t>
            </a:r>
            <a:r>
              <a:rPr lang="en-US" altLang="zh-CN" sz="3200" b="1" baseline="-25000" smtClean="0">
                <a:solidFill>
                  <a:srgbClr val="0000FF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250894" name="AutoShape 14"/>
          <p:cNvSpPr>
            <a:spLocks/>
          </p:cNvSpPr>
          <p:nvPr/>
        </p:nvSpPr>
        <p:spPr bwMode="auto">
          <a:xfrm rot="-5400000">
            <a:off x="5003801" y="1123950"/>
            <a:ext cx="215900" cy="936625"/>
          </a:xfrm>
          <a:prstGeom prst="rightBrace">
            <a:avLst>
              <a:gd name="adj1" fmla="val 36152"/>
              <a:gd name="adj2" fmla="val 50000"/>
            </a:avLst>
          </a:prstGeom>
          <a:noFill/>
          <a:ln w="5715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50895" name="Text Box 15"/>
          <p:cNvSpPr txBox="1">
            <a:spLocks noChangeArrowheads="1"/>
          </p:cNvSpPr>
          <p:nvPr/>
        </p:nvSpPr>
        <p:spPr bwMode="auto">
          <a:xfrm>
            <a:off x="4787900" y="908050"/>
            <a:ext cx="7921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smtClean="0">
                <a:solidFill>
                  <a:srgbClr val="0000FF"/>
                </a:solidFill>
                <a:latin typeface="Times New Roman" pitchFamily="18" charset="0"/>
              </a:rPr>
              <a:t>L</a:t>
            </a:r>
            <a:r>
              <a:rPr lang="en-US" altLang="zh-CN" sz="3200" b="1" baseline="-25000" smtClean="0">
                <a:solidFill>
                  <a:srgbClr val="0000FF"/>
                </a:solidFill>
                <a:latin typeface="Times New Roman" pitchFamily="18" charset="0"/>
              </a:rPr>
              <a:t>2</a:t>
            </a:r>
          </a:p>
        </p:txBody>
      </p:sp>
      <p:pic>
        <p:nvPicPr>
          <p:cNvPr id="250896" name="Picture 16" descr="gouma_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2060575"/>
            <a:ext cx="3810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0897" name="Picture 17" descr="gouma_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2420938"/>
            <a:ext cx="3810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0898" name="Line 18"/>
          <p:cNvSpPr>
            <a:spLocks noChangeShapeType="1"/>
          </p:cNvSpPr>
          <p:nvPr/>
        </p:nvSpPr>
        <p:spPr bwMode="auto">
          <a:xfrm>
            <a:off x="2555875" y="2060575"/>
            <a:ext cx="0" cy="6477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50899" name="Line 19"/>
          <p:cNvSpPr>
            <a:spLocks noChangeShapeType="1"/>
          </p:cNvSpPr>
          <p:nvPr/>
        </p:nvSpPr>
        <p:spPr bwMode="auto">
          <a:xfrm>
            <a:off x="5580063" y="1989138"/>
            <a:ext cx="0" cy="10795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50900" name="Text Box 20"/>
          <p:cNvSpPr txBox="1">
            <a:spLocks noChangeArrowheads="1"/>
          </p:cNvSpPr>
          <p:nvPr/>
        </p:nvSpPr>
        <p:spPr bwMode="auto">
          <a:xfrm>
            <a:off x="2339975" y="2781300"/>
            <a:ext cx="1727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000" b="1" smtClean="0">
                <a:solidFill>
                  <a:srgbClr val="0000FF"/>
                </a:solidFill>
                <a:latin typeface="Times New Roman" pitchFamily="18" charset="0"/>
              </a:rPr>
              <a:t>F</a:t>
            </a:r>
            <a:r>
              <a:rPr lang="en-US" altLang="zh-CN" sz="4000" b="1" baseline="-25000" smtClean="0">
                <a:solidFill>
                  <a:srgbClr val="0000FF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250901" name="Text Box 21"/>
          <p:cNvSpPr txBox="1">
            <a:spLocks noChangeArrowheads="1"/>
          </p:cNvSpPr>
          <p:nvPr/>
        </p:nvSpPr>
        <p:spPr bwMode="auto">
          <a:xfrm>
            <a:off x="5292725" y="3068638"/>
            <a:ext cx="1368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000" b="1" smtClean="0">
                <a:solidFill>
                  <a:srgbClr val="0000FF"/>
                </a:solidFill>
                <a:latin typeface="Times New Roman" pitchFamily="18" charset="0"/>
              </a:rPr>
              <a:t>F</a:t>
            </a:r>
            <a:r>
              <a:rPr lang="en-US" altLang="zh-CN" sz="4000" b="1" baseline="-25000" smtClean="0">
                <a:solidFill>
                  <a:srgbClr val="0000FF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250902" name="Text Box 22"/>
          <p:cNvSpPr txBox="1">
            <a:spLocks noChangeArrowheads="1"/>
          </p:cNvSpPr>
          <p:nvPr/>
        </p:nvSpPr>
        <p:spPr bwMode="auto">
          <a:xfrm>
            <a:off x="971550" y="5661025"/>
            <a:ext cx="74850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600" b="1" smtClean="0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F</a:t>
            </a:r>
            <a:r>
              <a:rPr lang="en-US" altLang="zh-CN" sz="3600" b="1" baseline="-25000" smtClean="0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1</a:t>
            </a:r>
            <a:r>
              <a:rPr lang="en-US" altLang="zh-CN" sz="3600" b="1" smtClean="0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L</a:t>
            </a:r>
            <a:r>
              <a:rPr lang="en-US" altLang="zh-CN" sz="3600" b="1" baseline="-25000" smtClean="0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1</a:t>
            </a:r>
            <a:r>
              <a:rPr lang="zh-CN" altLang="en-US" sz="3600" b="1" smtClean="0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与</a:t>
            </a:r>
            <a:r>
              <a:rPr lang="en-US" altLang="zh-CN" sz="3600" b="1" smtClean="0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F</a:t>
            </a:r>
            <a:r>
              <a:rPr lang="en-US" altLang="zh-CN" sz="3600" b="1" baseline="-25000" smtClean="0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2</a:t>
            </a:r>
            <a:r>
              <a:rPr lang="en-US" altLang="zh-CN" sz="3600" b="1" smtClean="0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L</a:t>
            </a:r>
            <a:r>
              <a:rPr lang="en-US" altLang="zh-CN" sz="3600" b="1" baseline="-25000" smtClean="0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2</a:t>
            </a:r>
            <a:r>
              <a:rPr lang="zh-CN" altLang="en-US" sz="3600" b="1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之间有什么样的关系呢？</a:t>
            </a:r>
          </a:p>
        </p:txBody>
      </p:sp>
      <p:sp>
        <p:nvSpPr>
          <p:cNvPr id="250903" name="Text Box 23"/>
          <p:cNvSpPr txBox="1">
            <a:spLocks noChangeArrowheads="1"/>
          </p:cNvSpPr>
          <p:nvPr/>
        </p:nvSpPr>
        <p:spPr bwMode="auto">
          <a:xfrm>
            <a:off x="323850" y="4941888"/>
            <a:ext cx="1728788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思考</a:t>
            </a:r>
            <a:r>
              <a:rPr lang="zh-CN" altLang="en-US" sz="4000" b="1" smtClean="0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0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0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08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08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08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0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0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08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08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0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0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5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5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500"/>
                                        <p:tgtEl>
                                          <p:spTgt spid="25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500"/>
                                        <p:tgtEl>
                                          <p:spTgt spid="25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0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0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50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250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0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0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9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09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09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09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0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0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91" grpId="0"/>
      <p:bldP spid="250892" grpId="0" animBg="1"/>
      <p:bldP spid="250893" grpId="0"/>
      <p:bldP spid="250894" grpId="0" animBg="1"/>
      <p:bldP spid="250895" grpId="0"/>
      <p:bldP spid="250898" grpId="0" animBg="1"/>
      <p:bldP spid="250899" grpId="0" animBg="1"/>
      <p:bldP spid="250900" grpId="0"/>
      <p:bldP spid="250901" grpId="0"/>
      <p:bldP spid="25090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38" name="Text Box 2"/>
          <p:cNvSpPr txBox="1">
            <a:spLocks noChangeArrowheads="1"/>
          </p:cNvSpPr>
          <p:nvPr/>
        </p:nvSpPr>
        <p:spPr bwMode="auto">
          <a:xfrm>
            <a:off x="539750" y="2060575"/>
            <a:ext cx="7443788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4000" b="1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杠杆的平衡条件：</a:t>
            </a:r>
          </a:p>
          <a:p>
            <a:pPr eaLnBrk="1" hangingPunct="1">
              <a:lnSpc>
                <a:spcPct val="125000"/>
              </a:lnSpc>
            </a:pPr>
            <a:r>
              <a:rPr kumimoji="1" lang="zh-CN" altLang="en-US" sz="4000" b="1" smtClean="0">
                <a:solidFill>
                  <a:srgbClr val="FF3399"/>
                </a:solidFill>
                <a:latin typeface="Times New Roman" pitchFamily="18" charset="0"/>
                <a:ea typeface="黑体" pitchFamily="49" charset="-122"/>
              </a:rPr>
              <a:t>     动力</a:t>
            </a:r>
            <a:r>
              <a:rPr kumimoji="1" lang="en-US" altLang="zh-CN" sz="4000" b="1" smtClean="0">
                <a:solidFill>
                  <a:srgbClr val="FF3399"/>
                </a:solidFill>
                <a:latin typeface="Times New Roman" pitchFamily="18" charset="0"/>
                <a:ea typeface="黑体" pitchFamily="49" charset="-122"/>
              </a:rPr>
              <a:t>×</a:t>
            </a:r>
            <a:r>
              <a:rPr kumimoji="1" lang="zh-CN" altLang="en-US" sz="4000" b="1" smtClean="0">
                <a:solidFill>
                  <a:srgbClr val="FF3399"/>
                </a:solidFill>
                <a:latin typeface="Times New Roman" pitchFamily="18" charset="0"/>
                <a:ea typeface="黑体" pitchFamily="49" charset="-122"/>
              </a:rPr>
              <a:t>动力臂＝阻力</a:t>
            </a:r>
            <a:r>
              <a:rPr kumimoji="1" lang="en-US" altLang="zh-CN" sz="4000" b="1" smtClean="0">
                <a:solidFill>
                  <a:srgbClr val="FF3399"/>
                </a:solidFill>
                <a:latin typeface="Times New Roman" pitchFamily="18" charset="0"/>
                <a:ea typeface="黑体" pitchFamily="49" charset="-122"/>
              </a:rPr>
              <a:t>×</a:t>
            </a:r>
            <a:r>
              <a:rPr kumimoji="1" lang="zh-CN" altLang="en-US" sz="4000" b="1" smtClean="0">
                <a:solidFill>
                  <a:srgbClr val="FF3399"/>
                </a:solidFill>
                <a:latin typeface="Times New Roman" pitchFamily="18" charset="0"/>
                <a:ea typeface="黑体" pitchFamily="49" charset="-122"/>
              </a:rPr>
              <a:t>阻力臂</a:t>
            </a:r>
          </a:p>
        </p:txBody>
      </p:sp>
      <p:sp>
        <p:nvSpPr>
          <p:cNvPr id="500739" name="Text Box 3"/>
          <p:cNvSpPr txBox="1">
            <a:spLocks noChangeArrowheads="1"/>
          </p:cNvSpPr>
          <p:nvPr/>
        </p:nvSpPr>
        <p:spPr bwMode="auto">
          <a:xfrm>
            <a:off x="2051050" y="3933825"/>
            <a:ext cx="49688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kumimoji="1" lang="en-US" altLang="zh-CN" sz="2800" b="1" smtClean="0">
                <a:solidFill>
                  <a:srgbClr val="FF3300"/>
                </a:solidFill>
                <a:latin typeface="Times New Roman" pitchFamily="18" charset="0"/>
              </a:rPr>
              <a:t>   </a:t>
            </a:r>
            <a:r>
              <a:rPr kumimoji="1" lang="en-US" altLang="zh-CN" sz="60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kumimoji="1" lang="en-US" altLang="zh-CN" sz="6000" b="1" baseline="-2500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en-US" altLang="zh-CN" sz="60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L</a:t>
            </a:r>
            <a:r>
              <a:rPr kumimoji="1" lang="en-US" altLang="zh-CN" sz="6000" b="1" baseline="-2500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60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＝ </a:t>
            </a:r>
            <a:r>
              <a:rPr kumimoji="1" lang="en-US" altLang="zh-CN" sz="60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kumimoji="1" lang="en-US" altLang="zh-CN" sz="6000" b="1" baseline="-2500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en-US" altLang="zh-CN" sz="60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L</a:t>
            </a:r>
            <a:r>
              <a:rPr kumimoji="1" lang="en-US" altLang="zh-CN" sz="6000" b="1" baseline="-2500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2</a:t>
            </a:r>
            <a:endParaRPr kumimoji="1" lang="en-US" altLang="zh-CN" sz="6000" b="1" smtClean="0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00740" name="Text Box 4"/>
          <p:cNvSpPr txBox="1">
            <a:spLocks noChangeArrowheads="1"/>
          </p:cNvSpPr>
          <p:nvPr/>
        </p:nvSpPr>
        <p:spPr bwMode="auto">
          <a:xfrm>
            <a:off x="250825" y="5300663"/>
            <a:ext cx="84248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3200" b="1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这个平衡条件也就是阿基米德发现的</a:t>
            </a:r>
            <a:r>
              <a:rPr kumimoji="1" lang="zh-CN" altLang="en-US" sz="3200" b="1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杠杆原理。</a:t>
            </a: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323850" y="260350"/>
            <a:ext cx="856932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15000"/>
              </a:lnSpc>
            </a:pPr>
            <a:r>
              <a:rPr lang="zh-CN" altLang="en-US" sz="32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2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）求出各次实验中</a:t>
            </a:r>
            <a:r>
              <a:rPr lang="zh-CN" altLang="en-US" sz="32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动力</a:t>
            </a:r>
            <a:r>
              <a:rPr lang="en-US" altLang="zh-CN" sz="32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×</a:t>
            </a:r>
            <a:r>
              <a:rPr lang="zh-CN" altLang="en-US" sz="32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动力臂</a:t>
            </a:r>
            <a:r>
              <a:rPr lang="zh-CN" altLang="en-US" sz="32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和</a:t>
            </a:r>
            <a:r>
              <a:rPr lang="zh-CN" altLang="en-US" sz="32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阻力</a:t>
            </a:r>
            <a:r>
              <a:rPr lang="en-US" altLang="zh-CN" sz="32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×</a:t>
            </a:r>
            <a:r>
              <a:rPr lang="zh-CN" altLang="en-US" sz="32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阻力臂</a:t>
            </a:r>
            <a:r>
              <a:rPr lang="zh-CN" altLang="en-US" sz="32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的值，然后思考杠杆的平衡条件。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0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0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0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0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0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0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07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26625" descr="snap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图片 26626" descr="snap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图片 26627" descr="snap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图片 26628" descr="snap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图片 26629" descr="snap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图片 26630" descr="snap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图片 26631" descr="snap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图片 26632" descr="snap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ZR_012.WAV">
            <a:hlinkClick r:id="" action="ppaction://media"/>
          </p:cNvPr>
          <p:cNvPicPr>
            <a:picLocks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44475" y="2314575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ZR_012.WAV">
            <a:hlinkClick r:id="" action="ppaction://media"/>
          </p:cNvPr>
          <p:cNvPicPr>
            <a:picLocks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44475" y="2960688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6" name="ZR_012.WAV">
            <a:hlinkClick r:id="" action="ppaction://media"/>
          </p:cNvPr>
          <p:cNvPicPr>
            <a:picLocks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44475" y="3581400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6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266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266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4"/>
                </p:tgtEl>
              </p:cMediaNode>
            </p:video>
            <p:video>
              <p:cMediaNode>
                <p:cTn id="3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6"/>
                </p:tgtEl>
              </p:cMediaNode>
            </p:video>
            <p:video>
              <p:cMediaNode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5"/>
                </p:tgtEl>
              </p:cMediaNode>
            </p:vide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306" name="Text Box 2"/>
          <p:cNvSpPr txBox="1">
            <a:spLocks noChangeArrowheads="1"/>
          </p:cNvSpPr>
          <p:nvPr/>
        </p:nvSpPr>
        <p:spPr bwMode="auto">
          <a:xfrm>
            <a:off x="900113" y="836613"/>
            <a:ext cx="69357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4000" b="1" smtClean="0">
                <a:solidFill>
                  <a:srgbClr val="FF3399"/>
                </a:solidFill>
                <a:latin typeface="Times New Roman" pitchFamily="18" charset="0"/>
                <a:ea typeface="黑体" pitchFamily="49" charset="-122"/>
              </a:rPr>
              <a:t> </a:t>
            </a:r>
            <a:r>
              <a:rPr kumimoji="1" lang="zh-CN" altLang="en-US" sz="4000" b="1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动力</a:t>
            </a:r>
            <a:r>
              <a:rPr kumimoji="1" lang="en-US" altLang="zh-CN" sz="4000" b="1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×</a:t>
            </a:r>
            <a:r>
              <a:rPr kumimoji="1" lang="zh-CN" altLang="en-US" sz="4000" b="1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动力臂＝阻力</a:t>
            </a:r>
            <a:r>
              <a:rPr kumimoji="1" lang="en-US" altLang="zh-CN" sz="4000" b="1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×</a:t>
            </a:r>
            <a:r>
              <a:rPr kumimoji="1" lang="zh-CN" altLang="en-US" sz="4000" b="1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阻力臂</a:t>
            </a:r>
          </a:p>
        </p:txBody>
      </p:sp>
      <p:sp>
        <p:nvSpPr>
          <p:cNvPr id="610307" name="Text Box 3"/>
          <p:cNvSpPr txBox="1">
            <a:spLocks noChangeArrowheads="1"/>
          </p:cNvSpPr>
          <p:nvPr/>
        </p:nvSpPr>
        <p:spPr bwMode="auto">
          <a:xfrm>
            <a:off x="1692275" y="1484313"/>
            <a:ext cx="49688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kumimoji="1" lang="en-US" altLang="zh-CN" sz="2800" b="1" smtClean="0">
                <a:solidFill>
                  <a:srgbClr val="FF3300"/>
                </a:solidFill>
                <a:latin typeface="Times New Roman" pitchFamily="18" charset="0"/>
              </a:rPr>
              <a:t>   </a:t>
            </a:r>
            <a:r>
              <a:rPr kumimoji="1" lang="en-US" altLang="zh-CN" sz="60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kumimoji="1" lang="en-US" altLang="zh-CN" sz="6000" b="1" baseline="-2500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en-US" altLang="zh-CN" sz="60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L</a:t>
            </a:r>
            <a:r>
              <a:rPr kumimoji="1" lang="en-US" altLang="zh-CN" sz="6000" b="1" baseline="-2500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60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＝ </a:t>
            </a:r>
            <a:r>
              <a:rPr kumimoji="1" lang="en-US" altLang="zh-CN" sz="60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kumimoji="1" lang="en-US" altLang="zh-CN" sz="6000" b="1" baseline="-2500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en-US" altLang="zh-CN" sz="60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L</a:t>
            </a:r>
            <a:r>
              <a:rPr kumimoji="1" lang="en-US" altLang="zh-CN" sz="6000" b="1" baseline="-2500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2</a:t>
            </a:r>
            <a:endParaRPr kumimoji="1" lang="en-US" altLang="zh-CN" sz="6000" b="1" smtClean="0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323850" y="260350"/>
            <a:ext cx="856932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15000"/>
              </a:lnSpc>
            </a:pPr>
            <a:endParaRPr lang="zh-CN" altLang="zh-CN" sz="3200" b="1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250825" y="188913"/>
            <a:ext cx="7056438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4400" b="1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小结：杠</a:t>
            </a:r>
            <a:r>
              <a:rPr kumimoji="1" lang="zh-CN" altLang="en-US" sz="4400" b="1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杆的平衡条件：</a:t>
            </a:r>
            <a:endParaRPr lang="zh-CN" altLang="en-US" sz="4400" b="1" i="1" dirty="0" smtClean="0">
              <a:solidFill>
                <a:srgbClr val="000000"/>
              </a:solidFill>
              <a:latin typeface="Arial" pitchFamily="34" charset="0"/>
              <a:ea typeface="黑体" pitchFamily="49" charset="-122"/>
            </a:endParaRP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1763713" y="2636838"/>
            <a:ext cx="4772025" cy="1152525"/>
            <a:chOff x="1111" y="1661"/>
            <a:chExt cx="3006" cy="726"/>
          </a:xfrm>
        </p:grpSpPr>
        <p:pic>
          <p:nvPicPr>
            <p:cNvPr id="62476" name="Picture 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91" y="1661"/>
              <a:ext cx="2326" cy="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477" name="Rectangle 9"/>
            <p:cNvSpPr>
              <a:spLocks noChangeArrowheads="1"/>
            </p:cNvSpPr>
            <p:nvPr/>
          </p:nvSpPr>
          <p:spPr bwMode="auto">
            <a:xfrm>
              <a:off x="1111" y="1706"/>
              <a:ext cx="589" cy="44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4000" b="1" smtClean="0">
                  <a:solidFill>
                    <a:srgbClr val="FF0000"/>
                  </a:solidFill>
                  <a:latin typeface="Arial" pitchFamily="34" charset="0"/>
                  <a:ea typeface="黑体" pitchFamily="49" charset="-122"/>
                </a:rPr>
                <a:t>或</a:t>
              </a:r>
            </a:p>
          </p:txBody>
        </p:sp>
      </p:grpSp>
      <p:sp>
        <p:nvSpPr>
          <p:cNvPr id="610314" name="Text Box 10"/>
          <p:cNvSpPr txBox="1">
            <a:spLocks noChangeArrowheads="1"/>
          </p:cNvSpPr>
          <p:nvPr/>
        </p:nvSpPr>
        <p:spPr bwMode="auto">
          <a:xfrm>
            <a:off x="251520" y="3933056"/>
            <a:ext cx="84978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结论：当杠杆平衡时，动力臂是阻力臂的几倍，动力就是阻力的几分之一</a:t>
            </a:r>
          </a:p>
        </p:txBody>
      </p:sp>
      <p:sp>
        <p:nvSpPr>
          <p:cNvPr id="610315" name="Rectangle 11"/>
          <p:cNvSpPr>
            <a:spLocks noChangeArrowheads="1"/>
          </p:cNvSpPr>
          <p:nvPr/>
        </p:nvSpPr>
        <p:spPr bwMode="auto">
          <a:xfrm>
            <a:off x="468313" y="5373688"/>
            <a:ext cx="82073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例：一根杠杆动力臂与阻力臂之比是</a:t>
            </a:r>
            <a:r>
              <a:rPr lang="en-US" altLang="zh-CN" sz="28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3:2,</a:t>
            </a:r>
            <a:r>
              <a:rPr lang="zh-CN" altLang="en-US" sz="28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要使杠杆平衡</a:t>
            </a:r>
            <a:r>
              <a:rPr lang="en-US" altLang="zh-CN" sz="28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则动力与阻力之比是</a:t>
            </a:r>
            <a:r>
              <a:rPr lang="en-US" altLang="zh-CN" sz="28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______.</a:t>
            </a:r>
          </a:p>
        </p:txBody>
      </p:sp>
      <p:sp>
        <p:nvSpPr>
          <p:cNvPr id="610316" name="Text Box 12"/>
          <p:cNvSpPr txBox="1">
            <a:spLocks noChangeArrowheads="1"/>
          </p:cNvSpPr>
          <p:nvPr/>
        </p:nvSpPr>
        <p:spPr bwMode="auto">
          <a:xfrm>
            <a:off x="4643438" y="5949950"/>
            <a:ext cx="1152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32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</a:p>
        </p:txBody>
      </p:sp>
      <p:sp>
        <p:nvSpPr>
          <p:cNvPr id="610318" name="Rectangle 14"/>
          <p:cNvSpPr>
            <a:spLocks noChangeArrowheads="1"/>
          </p:cNvSpPr>
          <p:nvPr/>
        </p:nvSpPr>
        <p:spPr bwMode="auto">
          <a:xfrm>
            <a:off x="1042988" y="1557338"/>
            <a:ext cx="6119812" cy="2159000"/>
          </a:xfrm>
          <a:prstGeom prst="rect">
            <a:avLst/>
          </a:prstGeom>
          <a:noFill/>
          <a:ln w="762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0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0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0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0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0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0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10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10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10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0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0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610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0314" grpId="0"/>
      <p:bldP spid="610315" grpId="0" autoUpdateAnimBg="0"/>
      <p:bldP spid="610316" grpId="0" autoUpdateAnimBg="0"/>
      <p:bldP spid="610318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文本框 92161"/>
          <p:cNvSpPr txBox="1">
            <a:spLocks noChangeArrowheads="1"/>
          </p:cNvSpPr>
          <p:nvPr/>
        </p:nvSpPr>
        <p:spPr bwMode="auto">
          <a:xfrm>
            <a:off x="179512" y="1052736"/>
            <a:ext cx="87849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杠杆两端可调节的平衡螺母，起什么作用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?</a:t>
            </a:r>
          </a:p>
        </p:txBody>
      </p:sp>
      <p:sp>
        <p:nvSpPr>
          <p:cNvPr id="92163" name="文本框 92162"/>
          <p:cNvSpPr txBox="1">
            <a:spLocks noChangeArrowheads="1"/>
          </p:cNvSpPr>
          <p:nvPr/>
        </p:nvSpPr>
        <p:spPr bwMode="auto">
          <a:xfrm>
            <a:off x="251520" y="2780928"/>
            <a:ext cx="85689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为什么要求杠杆静止时，在水平位置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?</a:t>
            </a:r>
          </a:p>
        </p:txBody>
      </p:sp>
      <p:sp>
        <p:nvSpPr>
          <p:cNvPr id="92164" name="文本框 92163"/>
          <p:cNvSpPr txBox="1">
            <a:spLocks noChangeArrowheads="1"/>
          </p:cNvSpPr>
          <p:nvPr/>
        </p:nvSpPr>
        <p:spPr bwMode="auto">
          <a:xfrm>
            <a:off x="467544" y="1844824"/>
            <a:ext cx="7467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0000FF"/>
              </a:buClr>
              <a:buFont typeface="Wingdings" pitchFamily="2" charset="2"/>
              <a:buChar char="Ø"/>
            </a:pPr>
            <a:r>
              <a:rPr lang="en-US" altLang="zh-CN" sz="2800" dirty="0">
                <a:solidFill>
                  <a:srgbClr val="FF3399"/>
                </a:solidFill>
                <a:latin typeface="Tahoma" pitchFamily="34" charset="0"/>
                <a:ea typeface="华文新魏" pitchFamily="2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Tahoma" pitchFamily="34" charset="0"/>
                <a:ea typeface="华文新魏" pitchFamily="2" charset="-122"/>
              </a:rPr>
              <a:t>平衡螺母调节杠杆自身的平衡。</a:t>
            </a:r>
          </a:p>
        </p:txBody>
      </p:sp>
      <p:sp>
        <p:nvSpPr>
          <p:cNvPr id="92165" name="文本框 92164"/>
          <p:cNvSpPr txBox="1">
            <a:spLocks noChangeArrowheads="1"/>
          </p:cNvSpPr>
          <p:nvPr/>
        </p:nvSpPr>
        <p:spPr bwMode="auto">
          <a:xfrm>
            <a:off x="0" y="3573016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rgbClr val="0000FF"/>
              </a:buClr>
              <a:buFont typeface="Wingdings" pitchFamily="2" charset="2"/>
              <a:buChar char="Ø"/>
            </a:pPr>
            <a:r>
              <a:rPr lang="zh-CN" altLang="en-US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便于力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臂的数值在杠杆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上直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接读出或量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出</a:t>
            </a:r>
            <a:endParaRPr lang="zh-CN" altLang="en-US" sz="3600" b="1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59398" name="文本框 92165"/>
          <p:cNvSpPr txBox="1">
            <a:spLocks noChangeArrowheads="1"/>
          </p:cNvSpPr>
          <p:nvPr/>
        </p:nvSpPr>
        <p:spPr bwMode="auto">
          <a:xfrm>
            <a:off x="251520" y="188640"/>
            <a:ext cx="3600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4000" dirty="0">
                <a:solidFill>
                  <a:srgbClr val="0000FF"/>
                </a:solidFill>
                <a:latin typeface="Times New Roman" pitchFamily="18" charset="0"/>
                <a:ea typeface="华文新魏" pitchFamily="2" charset="-122"/>
              </a:rPr>
              <a:t>交流与合作：</a:t>
            </a:r>
          </a:p>
        </p:txBody>
      </p:sp>
      <p:sp>
        <p:nvSpPr>
          <p:cNvPr id="92167" name="矩形 92166"/>
          <p:cNvSpPr>
            <a:spLocks noChangeArrowheads="1"/>
          </p:cNvSpPr>
          <p:nvPr/>
        </p:nvSpPr>
        <p:spPr bwMode="auto">
          <a:xfrm>
            <a:off x="251520" y="4437112"/>
            <a:ext cx="85689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挂钩码后，能不能再调节平衡螺母？</a:t>
            </a:r>
          </a:p>
        </p:txBody>
      </p:sp>
      <p:sp>
        <p:nvSpPr>
          <p:cNvPr id="92171" name="文本框 92170"/>
          <p:cNvSpPr txBox="1">
            <a:spLocks noChangeArrowheads="1"/>
          </p:cNvSpPr>
          <p:nvPr/>
        </p:nvSpPr>
        <p:spPr bwMode="auto">
          <a:xfrm>
            <a:off x="323528" y="5229200"/>
            <a:ext cx="2057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0000FF"/>
              </a:buClr>
              <a:buFont typeface="Wingdings" pitchFamily="2" charset="2"/>
              <a:buChar char="Ø"/>
            </a:pPr>
            <a:r>
              <a:rPr lang="en-US" altLang="zh-CN" sz="2800" dirty="0">
                <a:solidFill>
                  <a:srgbClr val="FF3399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不能。</a:t>
            </a:r>
            <a:endParaRPr lang="zh-CN" altLang="en-US" sz="3600" b="1" dirty="0">
              <a:solidFill>
                <a:srgbClr val="FF0000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/>
      <p:bldP spid="92163" grpId="0"/>
      <p:bldP spid="92164" grpId="0"/>
      <p:bldP spid="92165" grpId="0"/>
      <p:bldP spid="92167" grpId="0"/>
      <p:bldP spid="92171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灯片编号占位符 3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1" hangingPunct="1">
              <a:buFont typeface="Arial" pitchFamily="34" charset="0"/>
              <a:buNone/>
            </a:pPr>
            <a:fld id="{7E25F89B-1078-412C-9110-DDCDA20F369D}" type="slidenum">
              <a:rPr lang="en-US" altLang="zh-CN" sz="1400" smtClean="0">
                <a:solidFill>
                  <a:srgbClr val="000000"/>
                </a:solidFill>
                <a:latin typeface="Times New Roman" pitchFamily="18" charset="0"/>
              </a:rPr>
              <a:pPr algn="r" eaLnBrk="1" hangingPunct="1">
                <a:buFont typeface="Arial" pitchFamily="34" charset="0"/>
                <a:buNone/>
              </a:pPr>
              <a:t>62</a:t>
            </a:fld>
            <a:endParaRPr lang="en-US" altLang="zh-CN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1674813"/>
            <a:ext cx="9144000" cy="5183187"/>
            <a:chOff x="0" y="480"/>
            <a:chExt cx="5760" cy="3996"/>
          </a:xfrm>
        </p:grpSpPr>
        <p:pic>
          <p:nvPicPr>
            <p:cNvPr id="23555" name="Picture 3" descr="k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480"/>
              <a:ext cx="5760" cy="3996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67676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3564" y="2088"/>
              <a:ext cx="420" cy="1044"/>
              <a:chOff x="4428" y="2220"/>
              <a:chExt cx="420" cy="1044"/>
            </a:xfrm>
          </p:grpSpPr>
          <p:pic>
            <p:nvPicPr>
              <p:cNvPr id="23557" name="Picture 5" descr="5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434" y="2220"/>
                <a:ext cx="414" cy="5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58" name="Picture 6" descr="5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428" y="2700"/>
                <a:ext cx="414" cy="5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4" name="Group 7"/>
            <p:cNvGrpSpPr>
              <a:grpSpLocks/>
            </p:cNvGrpSpPr>
            <p:nvPr/>
          </p:nvGrpSpPr>
          <p:grpSpPr bwMode="auto">
            <a:xfrm>
              <a:off x="2034" y="2100"/>
              <a:ext cx="414" cy="1404"/>
              <a:chOff x="2232" y="2232"/>
              <a:chExt cx="414" cy="1404"/>
            </a:xfrm>
          </p:grpSpPr>
          <p:pic>
            <p:nvPicPr>
              <p:cNvPr id="23560" name="Picture 8" descr="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256" y="2232"/>
                <a:ext cx="348" cy="1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61" name="Picture 9" descr="5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32" y="3072"/>
                <a:ext cx="414" cy="5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133130" name="Text Box 10"/>
          <p:cNvSpPr txBox="1">
            <a:spLocks noChangeArrowheads="1"/>
          </p:cNvSpPr>
          <p:nvPr/>
        </p:nvSpPr>
        <p:spPr bwMode="auto">
          <a:xfrm>
            <a:off x="250825" y="476250"/>
            <a:ext cx="8027987" cy="70674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4000" b="1" noProof="1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333399">
                    <a:lumMod val="40000"/>
                    <a:lumOff val="60000"/>
                  </a:srgbClr>
                </a:solidFill>
                <a:latin typeface="Times New Roman" panose="02020603050405020304" pitchFamily="18" charset="0"/>
                <a:sym typeface="+mn-ea"/>
              </a:rPr>
              <a:t>反</a:t>
            </a:r>
            <a:r>
              <a:rPr lang="zh-CN" altLang="en-US" sz="4000" b="1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333399">
                    <a:lumMod val="40000"/>
                    <a:lumOff val="60000"/>
                  </a:srgbClr>
                </a:solidFill>
                <a:latin typeface="Times New Roman" panose="02020603050405020304" pitchFamily="18" charset="0"/>
                <a:sym typeface="+mn-ea"/>
              </a:rPr>
              <a:t>思与拓展</a:t>
            </a:r>
          </a:p>
        </p:txBody>
      </p:sp>
      <p:sp>
        <p:nvSpPr>
          <p:cNvPr id="89100" name="Rectangle 11"/>
          <p:cNvSpPr>
            <a:spLocks noChangeArrowheads="1"/>
          </p:cNvSpPr>
          <p:nvPr/>
        </p:nvSpPr>
        <p:spPr bwMode="auto">
          <a:xfrm>
            <a:off x="287338" y="1989138"/>
            <a:ext cx="838835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 sz="3200" b="1" smtClean="0">
              <a:solidFill>
                <a:srgbClr val="003300"/>
              </a:solidFill>
              <a:latin typeface="Times New Roman" pitchFamily="18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zh-CN" altLang="en-US" sz="3200" b="1" smtClean="0">
                <a:solidFill>
                  <a:srgbClr val="000000"/>
                </a:solidFill>
                <a:latin typeface="Times New Roman" pitchFamily="18" charset="0"/>
              </a:rPr>
              <a:t>、将两端钩码向支点移同样的距离，杠杆平衡吗</a:t>
            </a:r>
            <a:r>
              <a:rPr lang="zh-CN" altLang="en-US" sz="3200" smtClean="0">
                <a:solidFill>
                  <a:srgbClr val="000000"/>
                </a:solidFill>
                <a:latin typeface="Times New Roman" pitchFamily="18" charset="0"/>
              </a:rPr>
              <a:t>？</a:t>
            </a:r>
          </a:p>
        </p:txBody>
      </p:sp>
      <p:sp>
        <p:nvSpPr>
          <p:cNvPr id="89102" name="文本框 89101"/>
          <p:cNvSpPr txBox="1">
            <a:spLocks noChangeArrowheads="1"/>
          </p:cNvSpPr>
          <p:nvPr/>
        </p:nvSpPr>
        <p:spPr bwMode="auto">
          <a:xfrm>
            <a:off x="358775" y="1736725"/>
            <a:ext cx="8027988" cy="1311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000000"/>
                </a:solidFill>
                <a:latin typeface="Arial" pitchFamily="34" charset="0"/>
              </a:rPr>
              <a:t>1</a:t>
            </a:r>
            <a:r>
              <a:rPr lang="zh-CN" altLang="en-US" sz="3200" b="1" smtClean="0">
                <a:solidFill>
                  <a:srgbClr val="000000"/>
                </a:solidFill>
                <a:latin typeface="Arial" pitchFamily="34" charset="0"/>
              </a:rPr>
              <a:t>、两端各去掉</a:t>
            </a:r>
            <a:r>
              <a:rPr lang="en-US" altLang="zh-CN" sz="3200" b="1" smtClean="0">
                <a:solidFill>
                  <a:srgbClr val="000000"/>
                </a:solidFill>
                <a:latin typeface="Arial" pitchFamily="34" charset="0"/>
              </a:rPr>
              <a:t>1</a:t>
            </a:r>
            <a:r>
              <a:rPr lang="zh-CN" altLang="en-US" sz="3200" b="1" smtClean="0">
                <a:solidFill>
                  <a:srgbClr val="000000"/>
                </a:solidFill>
                <a:latin typeface="Arial" pitchFamily="34" charset="0"/>
              </a:rPr>
              <a:t>个钩码，杠杆平衡吗？</a:t>
            </a:r>
          </a:p>
          <a:p>
            <a:pPr algn="ctr" eaLnBrk="1" hangingPunct="1">
              <a:spcBef>
                <a:spcPct val="50000"/>
              </a:spcBef>
              <a:buFont typeface="Arial" pitchFamily="34" charset="0"/>
              <a:buNone/>
            </a:pPr>
            <a:endParaRPr lang="zh-CN" altLang="en-US" sz="3200" b="1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9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331" name="Text Box 3"/>
          <p:cNvSpPr txBox="1">
            <a:spLocks noChangeArrowheads="1"/>
          </p:cNvSpPr>
          <p:nvPr/>
        </p:nvSpPr>
        <p:spPr bwMode="auto">
          <a:xfrm>
            <a:off x="179512" y="1628800"/>
            <a:ext cx="8784976" cy="2289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由平衡条件可看出：只有当杠杆的支点两边的力和力臂的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乘积相等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时，杠杆才能平衡。仅仅杠杆的两个力相等，或仅仅两个力臂相等，杠杆不一定平衡。</a:t>
            </a:r>
          </a:p>
        </p:txBody>
      </p:sp>
      <p:sp>
        <p:nvSpPr>
          <p:cNvPr id="611332" name="Text Box 4"/>
          <p:cNvSpPr txBox="1">
            <a:spLocks noChangeArrowheads="1"/>
          </p:cNvSpPr>
          <p:nvPr/>
        </p:nvSpPr>
        <p:spPr bwMode="auto">
          <a:xfrm>
            <a:off x="251520" y="3933056"/>
            <a:ext cx="8569325" cy="1190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在利用杠杆平衡条件分析问题时，一定要做到两边力和力臂的单位对应统一。</a:t>
            </a:r>
          </a:p>
        </p:txBody>
      </p:sp>
      <p:sp>
        <p:nvSpPr>
          <p:cNvPr id="611333" name="Text Box 5"/>
          <p:cNvSpPr txBox="1">
            <a:spLocks noChangeArrowheads="1"/>
          </p:cNvSpPr>
          <p:nvPr/>
        </p:nvSpPr>
        <p:spPr bwMode="auto">
          <a:xfrm>
            <a:off x="539552" y="5013176"/>
            <a:ext cx="7129462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力</a:t>
            </a:r>
            <a:r>
              <a:rPr lang="en-US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lang="en-US" altLang="zh-CN" sz="3600" b="1" baseline="-25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lang="en-US" altLang="zh-CN" sz="3600" b="1" baseline="-25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-----N</a:t>
            </a:r>
          </a:p>
        </p:txBody>
      </p:sp>
      <p:sp>
        <p:nvSpPr>
          <p:cNvPr id="611334" name="Text Box 6"/>
          <p:cNvSpPr txBox="1">
            <a:spLocks noChangeArrowheads="1"/>
          </p:cNvSpPr>
          <p:nvPr/>
        </p:nvSpPr>
        <p:spPr bwMode="auto">
          <a:xfrm>
            <a:off x="395536" y="5667375"/>
            <a:ext cx="8281987" cy="1190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力臂</a:t>
            </a:r>
            <a:r>
              <a:rPr lang="en-US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L</a:t>
            </a:r>
            <a:r>
              <a:rPr lang="en-US" altLang="zh-CN" sz="3600" b="1" baseline="-25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L</a:t>
            </a:r>
            <a:r>
              <a:rPr lang="en-US" altLang="zh-CN" sz="3600" b="1" baseline="-25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-----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只需两边单位一样就行了（如</a:t>
            </a:r>
            <a:r>
              <a:rPr lang="en-US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m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dm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cm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mm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都行。）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771800" y="0"/>
            <a:ext cx="5616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注意几点：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323528" y="548680"/>
            <a:ext cx="8280400" cy="60478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、在实验前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将杠杆放在水平面上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；</a:t>
            </a:r>
            <a:endParaRPr lang="zh-CN" altLang="en-US" sz="3200" b="1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251520" y="1124744"/>
            <a:ext cx="8640763" cy="6832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读数时，杠杆仍要求是处于水平平衡状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态。</a:t>
            </a:r>
            <a:endParaRPr lang="zh-CN" altLang="en-US" sz="3200" b="1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1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1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1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1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1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1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1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1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1331" grpId="0"/>
      <p:bldP spid="611332" grpId="0"/>
      <p:bldP spid="611333" grpId="0"/>
      <p:bldP spid="611334" grpId="0"/>
      <p:bldP spid="7" grpId="0"/>
      <p:bldP spid="8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80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14313" y="1052513"/>
            <a:ext cx="8605837" cy="6048375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altLang="zh-CN" sz="4000" b="1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000" b="1" smtClean="0">
                <a:latin typeface="黑体" pitchFamily="49" charset="-122"/>
                <a:ea typeface="黑体" pitchFamily="49" charset="-122"/>
              </a:rPr>
              <a:t>、在研究杠杆的平衡条件实验中，应调节杠杆两端的</a:t>
            </a:r>
            <a:r>
              <a:rPr lang="zh-CN" altLang="en-US" sz="4000" b="1" u="sng" smtClean="0"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4000" b="1" smtClean="0">
                <a:latin typeface="黑体" pitchFamily="49" charset="-122"/>
                <a:ea typeface="黑体" pitchFamily="49" charset="-122"/>
              </a:rPr>
              <a:t>使杠杆在</a:t>
            </a:r>
            <a:r>
              <a:rPr lang="zh-CN" altLang="en-US" sz="4000" b="1" u="sng" smtClean="0">
                <a:latin typeface="黑体" pitchFamily="49" charset="-122"/>
                <a:ea typeface="黑体" pitchFamily="49" charset="-122"/>
              </a:rPr>
              <a:t>      _</a:t>
            </a:r>
            <a:r>
              <a:rPr lang="en-US" altLang="zh-CN" sz="4000" b="1" u="sng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4000" b="1" smtClean="0">
                <a:latin typeface="黑体" pitchFamily="49" charset="-122"/>
                <a:ea typeface="黑体" pitchFamily="49" charset="-122"/>
              </a:rPr>
              <a:t>位置平衡。实验要记录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z="4000" b="1" smtClean="0">
                <a:latin typeface="黑体" pitchFamily="49" charset="-122"/>
                <a:ea typeface="黑体" pitchFamily="49" charset="-122"/>
              </a:rPr>
              <a:t>  的数据有____，_____，_______，______。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z="4000" b="1" smtClean="0">
                <a:latin typeface="黑体" pitchFamily="49" charset="-122"/>
                <a:ea typeface="黑体" pitchFamily="49" charset="-122"/>
              </a:rPr>
              <a:t>  实验的结论是：</a:t>
            </a:r>
            <a:r>
              <a:rPr lang="zh-CN" altLang="en-US" sz="4000" b="1" u="sng" smtClean="0">
                <a:latin typeface="黑体" pitchFamily="49" charset="-122"/>
                <a:ea typeface="黑体" pitchFamily="49" charset="-122"/>
              </a:rPr>
              <a:t>               。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3600" b="1" u="sng" smtClean="0">
                <a:latin typeface="华文新魏" pitchFamily="2" charset="-122"/>
                <a:ea typeface="华文新魏" pitchFamily="2" charset="-122"/>
              </a:rPr>
              <a:t>   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endParaRPr lang="zh-CN" altLang="en-US" sz="3600" b="1" u="sng" smtClean="0"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endParaRPr lang="zh-CN" altLang="en-US" sz="3600" b="1" u="sng" smtClean="0"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endParaRPr lang="en-US" altLang="zh-CN" sz="3600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88807" name="Text Box 7"/>
          <p:cNvSpPr txBox="1">
            <a:spLocks noChangeArrowheads="1"/>
          </p:cNvSpPr>
          <p:nvPr/>
        </p:nvSpPr>
        <p:spPr bwMode="auto">
          <a:xfrm>
            <a:off x="4140200" y="1916113"/>
            <a:ext cx="2232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平衡螺母</a:t>
            </a:r>
          </a:p>
        </p:txBody>
      </p:sp>
      <p:sp>
        <p:nvSpPr>
          <p:cNvPr id="588808" name="Text Box 8"/>
          <p:cNvSpPr txBox="1">
            <a:spLocks noChangeArrowheads="1"/>
          </p:cNvSpPr>
          <p:nvPr/>
        </p:nvSpPr>
        <p:spPr bwMode="auto">
          <a:xfrm>
            <a:off x="827088" y="2708275"/>
            <a:ext cx="1525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水平</a:t>
            </a:r>
          </a:p>
        </p:txBody>
      </p:sp>
      <p:sp>
        <p:nvSpPr>
          <p:cNvPr id="588809" name="Text Box 9"/>
          <p:cNvSpPr txBox="1">
            <a:spLocks noChangeArrowheads="1"/>
          </p:cNvSpPr>
          <p:nvPr/>
        </p:nvSpPr>
        <p:spPr bwMode="auto">
          <a:xfrm>
            <a:off x="2771775" y="3716338"/>
            <a:ext cx="16113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动力</a:t>
            </a:r>
          </a:p>
        </p:txBody>
      </p:sp>
      <p:sp>
        <p:nvSpPr>
          <p:cNvPr id="588810" name="Text Box 10"/>
          <p:cNvSpPr txBox="1">
            <a:spLocks noChangeArrowheads="1"/>
          </p:cNvSpPr>
          <p:nvPr/>
        </p:nvSpPr>
        <p:spPr bwMode="auto">
          <a:xfrm>
            <a:off x="6300788" y="3716338"/>
            <a:ext cx="16113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阻力</a:t>
            </a:r>
          </a:p>
        </p:txBody>
      </p:sp>
      <p:sp>
        <p:nvSpPr>
          <p:cNvPr id="588811" name="Text Box 11"/>
          <p:cNvSpPr txBox="1">
            <a:spLocks noChangeArrowheads="1"/>
          </p:cNvSpPr>
          <p:nvPr/>
        </p:nvSpPr>
        <p:spPr bwMode="auto">
          <a:xfrm>
            <a:off x="4211638" y="3644900"/>
            <a:ext cx="16113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动力臂</a:t>
            </a:r>
          </a:p>
        </p:txBody>
      </p:sp>
      <p:sp>
        <p:nvSpPr>
          <p:cNvPr id="588812" name="Text Box 12"/>
          <p:cNvSpPr txBox="1">
            <a:spLocks noChangeArrowheads="1"/>
          </p:cNvSpPr>
          <p:nvPr/>
        </p:nvSpPr>
        <p:spPr bwMode="auto">
          <a:xfrm>
            <a:off x="611188" y="4437063"/>
            <a:ext cx="1609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阻力臂</a:t>
            </a:r>
          </a:p>
        </p:txBody>
      </p:sp>
      <p:sp>
        <p:nvSpPr>
          <p:cNvPr id="65545" name="WordArt 14"/>
          <p:cNvSpPr>
            <a:spLocks noChangeArrowheads="1" noChangeShapeType="1" noTextEdit="1"/>
          </p:cNvSpPr>
          <p:nvPr/>
        </p:nvSpPr>
        <p:spPr bwMode="auto">
          <a:xfrm>
            <a:off x="2051050" y="188913"/>
            <a:ext cx="4321175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zh-CN" altLang="en-US" sz="3600" b="1" i="1" kern="1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课堂练习</a:t>
            </a:r>
          </a:p>
        </p:txBody>
      </p:sp>
      <p:sp>
        <p:nvSpPr>
          <p:cNvPr id="588815" name="Text Box 15"/>
          <p:cNvSpPr txBox="1">
            <a:spLocks noChangeArrowheads="1"/>
          </p:cNvSpPr>
          <p:nvPr/>
        </p:nvSpPr>
        <p:spPr bwMode="auto">
          <a:xfrm>
            <a:off x="4284663" y="5229225"/>
            <a:ext cx="36369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kumimoji="1" lang="en-US" altLang="zh-CN" sz="2800" b="1" smtClean="0">
                <a:solidFill>
                  <a:srgbClr val="FF3300"/>
                </a:solidFill>
                <a:latin typeface="Times New Roman" pitchFamily="18" charset="0"/>
              </a:rPr>
              <a:t>   </a:t>
            </a:r>
            <a:r>
              <a:rPr kumimoji="1" lang="en-US" altLang="zh-CN" sz="40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kumimoji="1" lang="en-US" altLang="zh-CN" sz="4000" b="1" baseline="-2500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en-US" altLang="zh-CN" sz="40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L</a:t>
            </a:r>
            <a:r>
              <a:rPr kumimoji="1" lang="en-US" altLang="zh-CN" sz="4000" b="1" baseline="-2500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40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＝</a:t>
            </a:r>
            <a:r>
              <a:rPr kumimoji="1" lang="en-US" altLang="zh-CN" sz="40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kumimoji="1" lang="en-US" altLang="zh-CN" sz="4000" b="1" baseline="-2500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en-US" altLang="zh-CN" sz="40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L</a:t>
            </a:r>
            <a:r>
              <a:rPr kumimoji="1" lang="en-US" altLang="zh-CN" sz="4000" b="1" baseline="-2500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2</a:t>
            </a:r>
            <a:endParaRPr kumimoji="1" lang="en-US" altLang="zh-CN" sz="4000" b="1" smtClean="0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8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8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8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8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8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8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88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88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8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8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88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88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88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88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88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88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88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88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88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88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8803" grpId="0" build="p" autoUpdateAnimBg="0"/>
      <p:bldP spid="588807" grpId="0" bldLvl="0" autoUpdateAnimBg="0"/>
      <p:bldP spid="588808" grpId="0" bldLvl="0" autoUpdateAnimBg="0"/>
      <p:bldP spid="588809" grpId="0" bldLvl="0" autoUpdateAnimBg="0"/>
      <p:bldP spid="588810" grpId="0" bldLvl="0" autoUpdateAnimBg="0"/>
      <p:bldP spid="588811" grpId="0" bldLvl="0" autoUpdateAnimBg="0"/>
      <p:bldP spid="588812" grpId="0" bldLvl="0" autoUpdateAnimBg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2"/>
          <p:cNvSpPr txBox="1">
            <a:spLocks noChangeArrowheads="1"/>
          </p:cNvSpPr>
          <p:nvPr/>
        </p:nvSpPr>
        <p:spPr bwMode="auto">
          <a:xfrm>
            <a:off x="323850" y="260350"/>
            <a:ext cx="8280400" cy="470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itchFamily="18" charset="0"/>
              </a:rPr>
              <a:t> 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itchFamily="18" charset="0"/>
              </a:rPr>
              <a:t>、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</a:rPr>
              <a:t>小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</a:rPr>
              <a:t>阳同学在做“探究杠杆平衡条件”的实验时，他把杠杆挂在支架上，发现左端向下倾斜。</a:t>
            </a:r>
          </a:p>
          <a:p>
            <a:pPr algn="just"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</a:rPr>
              <a:t>（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</a:rPr>
              <a:t>）若使杠杆在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宋体" pitchFamily="2" charset="-122"/>
              </a:rPr>
              <a:t>     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</a:rPr>
              <a:t>位置平衡，需把平衡螺母向</a:t>
            </a:r>
          </a:p>
          <a:p>
            <a:pPr algn="just"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2800" b="1" u="sng" dirty="0" smtClean="0">
                <a:solidFill>
                  <a:srgbClr val="000000"/>
                </a:solidFill>
                <a:latin typeface="宋体" pitchFamily="2" charset="-122"/>
              </a:rPr>
              <a:t>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</a:rPr>
              <a:t>端调节。</a:t>
            </a:r>
          </a:p>
          <a:p>
            <a:pPr algn="just"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</a:rPr>
              <a:t>（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</a:rPr>
              <a:t>）如果在杠杆的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</a:rPr>
              <a:t>处挂三个相同的钩码，则在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Times New Roman" pitchFamily="18" charset="0"/>
              </a:rPr>
              <a:t>B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</a:rPr>
              <a:t>处要挂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宋体" pitchFamily="2" charset="-122"/>
              </a:rPr>
              <a:t>   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</a:rPr>
              <a:t>个同样的钩码，杠杆才能重新位置平衡。</a:t>
            </a:r>
          </a:p>
          <a:p>
            <a:pPr algn="just"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</a:rPr>
              <a:t>（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</a:rPr>
              <a:t>3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</a:rPr>
              <a:t>）若在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Times New Roman" pitchFamily="18" charset="0"/>
              </a:rPr>
              <a:t>C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</a:rPr>
              <a:t>处挂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</a:rPr>
              <a:t>6</a:t>
            </a:r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</a:rPr>
              <a:t>N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</a:rPr>
              <a:t>的钩码，用弹簧测力计作用在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Times New Roman" pitchFamily="18" charset="0"/>
              </a:rPr>
              <a:t>B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</a:rPr>
              <a:t>点，要使杠杆在水平位置平衡，最小拉力的方向应该</a:t>
            </a:r>
            <a:r>
              <a:rPr lang="en-US" altLang="zh-CN" sz="2800" b="1" u="sng" dirty="0" smtClean="0">
                <a:solidFill>
                  <a:srgbClr val="000000"/>
                </a:solidFill>
                <a:latin typeface="宋体" pitchFamily="2" charset="-122"/>
              </a:rPr>
              <a:t>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</a:rPr>
              <a:t>，此时弹簧测力计的示数为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宋体" pitchFamily="2" charset="-122"/>
              </a:rPr>
              <a:t>     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</a:rPr>
              <a:t>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03575" y="1304925"/>
            <a:ext cx="1111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宋体" pitchFamily="2" charset="-122"/>
              </a:rPr>
              <a:t>水平</a:t>
            </a:r>
          </a:p>
        </p:txBody>
      </p:sp>
      <p:sp>
        <p:nvSpPr>
          <p:cNvPr id="28676" name="TextBox 5"/>
          <p:cNvSpPr txBox="1">
            <a:spLocks noChangeArrowheads="1"/>
          </p:cNvSpPr>
          <p:nvPr/>
        </p:nvSpPr>
        <p:spPr bwMode="auto">
          <a:xfrm>
            <a:off x="971550" y="1808163"/>
            <a:ext cx="539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</a:rPr>
              <a:t>右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655763" y="2852738"/>
            <a:ext cx="511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800" b="1" smtClean="0">
                <a:solidFill>
                  <a:srgbClr val="FF0000"/>
                </a:solidFill>
                <a:latin typeface="Times New Roman" pitchFamily="18" charset="0"/>
              </a:rPr>
              <a:t>2</a:t>
            </a:r>
          </a:p>
        </p:txBody>
      </p:sp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1655763" y="5121275"/>
            <a:ext cx="4967287" cy="1408113"/>
            <a:chOff x="1292" y="3294"/>
            <a:chExt cx="3129" cy="780"/>
          </a:xfrm>
        </p:grpSpPr>
        <p:sp>
          <p:nvSpPr>
            <p:cNvPr id="28679" name="Rectangle 17"/>
            <p:cNvSpPr>
              <a:spLocks noChangeArrowheads="1"/>
            </p:cNvSpPr>
            <p:nvPr/>
          </p:nvSpPr>
          <p:spPr bwMode="auto">
            <a:xfrm>
              <a:off x="1605" y="3678"/>
              <a:ext cx="2503" cy="15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28680" name="Line 19"/>
            <p:cNvSpPr>
              <a:spLocks noChangeShapeType="1"/>
            </p:cNvSpPr>
            <p:nvPr/>
          </p:nvSpPr>
          <p:spPr bwMode="auto">
            <a:xfrm>
              <a:off x="2022" y="3678"/>
              <a:ext cx="0" cy="15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8681" name="Line 21"/>
            <p:cNvSpPr>
              <a:spLocks noChangeShapeType="1"/>
            </p:cNvSpPr>
            <p:nvPr/>
          </p:nvSpPr>
          <p:spPr bwMode="auto">
            <a:xfrm>
              <a:off x="2438" y="3678"/>
              <a:ext cx="0" cy="15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8682" name="Line 23"/>
            <p:cNvSpPr>
              <a:spLocks noChangeShapeType="1"/>
            </p:cNvSpPr>
            <p:nvPr/>
          </p:nvSpPr>
          <p:spPr bwMode="auto">
            <a:xfrm>
              <a:off x="2854" y="3678"/>
              <a:ext cx="0" cy="15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8683" name="Line 25"/>
            <p:cNvSpPr>
              <a:spLocks noChangeShapeType="1"/>
            </p:cNvSpPr>
            <p:nvPr/>
          </p:nvSpPr>
          <p:spPr bwMode="auto">
            <a:xfrm>
              <a:off x="3270" y="3678"/>
              <a:ext cx="0" cy="15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8684" name="Line 27"/>
            <p:cNvSpPr>
              <a:spLocks noChangeShapeType="1"/>
            </p:cNvSpPr>
            <p:nvPr/>
          </p:nvSpPr>
          <p:spPr bwMode="auto">
            <a:xfrm>
              <a:off x="3686" y="3678"/>
              <a:ext cx="0" cy="15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8685" name="Line 30"/>
            <p:cNvSpPr>
              <a:spLocks noChangeShapeType="1"/>
            </p:cNvSpPr>
            <p:nvPr/>
          </p:nvSpPr>
          <p:spPr bwMode="auto">
            <a:xfrm flipV="1">
              <a:off x="2849" y="3294"/>
              <a:ext cx="0" cy="4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8686" name="Line 31"/>
            <p:cNvSpPr>
              <a:spLocks noChangeShapeType="1"/>
            </p:cNvSpPr>
            <p:nvPr/>
          </p:nvSpPr>
          <p:spPr bwMode="auto">
            <a:xfrm>
              <a:off x="2525" y="3294"/>
              <a:ext cx="679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8687" name="Line 32"/>
            <p:cNvSpPr>
              <a:spLocks noChangeShapeType="1"/>
            </p:cNvSpPr>
            <p:nvPr/>
          </p:nvSpPr>
          <p:spPr bwMode="auto">
            <a:xfrm flipH="1">
              <a:off x="1292" y="3756"/>
              <a:ext cx="3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8688" name="Line 33"/>
            <p:cNvSpPr>
              <a:spLocks noChangeShapeType="1"/>
            </p:cNvSpPr>
            <p:nvPr/>
          </p:nvSpPr>
          <p:spPr bwMode="auto">
            <a:xfrm flipH="1">
              <a:off x="4108" y="3756"/>
              <a:ext cx="3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8689" name="Rectangle 34"/>
            <p:cNvSpPr>
              <a:spLocks noChangeArrowheads="1"/>
            </p:cNvSpPr>
            <p:nvPr/>
          </p:nvSpPr>
          <p:spPr bwMode="auto">
            <a:xfrm>
              <a:off x="1397" y="3629"/>
              <a:ext cx="52" cy="23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28690" name="Rectangle 35"/>
            <p:cNvSpPr>
              <a:spLocks noChangeArrowheads="1"/>
            </p:cNvSpPr>
            <p:nvPr/>
          </p:nvSpPr>
          <p:spPr bwMode="auto">
            <a:xfrm>
              <a:off x="4265" y="3629"/>
              <a:ext cx="53" cy="23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28691" name="Text Box 36"/>
            <p:cNvSpPr txBox="1">
              <a:spLocks noChangeArrowheads="1"/>
            </p:cNvSpPr>
            <p:nvPr/>
          </p:nvSpPr>
          <p:spPr bwMode="auto">
            <a:xfrm>
              <a:off x="2752" y="3787"/>
              <a:ext cx="278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800" b="1" i="1" smtClean="0">
                  <a:solidFill>
                    <a:srgbClr val="000000"/>
                  </a:solidFill>
                  <a:latin typeface="Times New Roman" pitchFamily="18" charset="0"/>
                </a:rPr>
                <a:t>O</a:t>
              </a:r>
            </a:p>
          </p:txBody>
        </p:sp>
        <p:sp>
          <p:nvSpPr>
            <p:cNvPr id="28692" name="Text Box 37"/>
            <p:cNvSpPr txBox="1">
              <a:spLocks noChangeArrowheads="1"/>
            </p:cNvSpPr>
            <p:nvPr/>
          </p:nvSpPr>
          <p:spPr bwMode="auto">
            <a:xfrm>
              <a:off x="1918" y="3458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800" b="1" i="1" smtClean="0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28693" name="Text Box 38"/>
            <p:cNvSpPr txBox="1">
              <a:spLocks noChangeArrowheads="1"/>
            </p:cNvSpPr>
            <p:nvPr/>
          </p:nvSpPr>
          <p:spPr bwMode="auto">
            <a:xfrm>
              <a:off x="3162" y="3458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800" b="1" i="1" smtClean="0">
                  <a:solidFill>
                    <a:srgbClr val="000000"/>
                  </a:solidFill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28694" name="Text Box 39"/>
            <p:cNvSpPr txBox="1">
              <a:spLocks noChangeArrowheads="1"/>
            </p:cNvSpPr>
            <p:nvPr/>
          </p:nvSpPr>
          <p:spPr bwMode="auto">
            <a:xfrm>
              <a:off x="3996" y="3472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800" b="1" i="1" smtClean="0">
                  <a:solidFill>
                    <a:srgbClr val="000000"/>
                  </a:solidFill>
                  <a:latin typeface="Times New Roman" pitchFamily="18" charset="0"/>
                </a:rPr>
                <a:t>B</a:t>
              </a:r>
            </a:p>
          </p:txBody>
        </p:sp>
      </p:grpSp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684213" y="4329113"/>
            <a:ext cx="201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宋体" pitchFamily="2" charset="-122"/>
              </a:rPr>
              <a:t>竖直向上</a:t>
            </a:r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6767513" y="4400550"/>
            <a:ext cx="898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800" b="1" smtClean="0">
                <a:solidFill>
                  <a:srgbClr val="FF0000"/>
                </a:solidFill>
                <a:latin typeface="Times New Roman" pitchFamily="18" charset="0"/>
              </a:rPr>
              <a:t>2 N</a:t>
            </a: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8676" grpId="0"/>
      <p:bldP spid="7" grpId="0"/>
      <p:bldP spid="2" grpId="0"/>
      <p:bldP spid="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250825" y="188913"/>
            <a:ext cx="8640763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b="1" dirty="0" smtClean="0">
                <a:solidFill>
                  <a:srgbClr val="000000"/>
                </a:solidFill>
                <a:latin typeface="Times New Roman" pitchFamily="18" charset="0"/>
              </a:rPr>
              <a:t>、</a:t>
            </a:r>
            <a:r>
              <a:rPr lang="zh-CN" altLang="en-US" sz="3600" b="1" dirty="0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在已平衡的杠杆两边分别挂上不同数量的钩码（每个质量相等），杠杆仍然平衡，</a:t>
            </a:r>
            <a:r>
              <a:rPr lang="zh-CN" altLang="en-US" sz="3600" b="1" dirty="0" smtClean="0">
                <a:solidFill>
                  <a:srgbClr val="000000"/>
                </a:solidFill>
                <a:latin typeface="Times New Roman" pitchFamily="18" charset="0"/>
              </a:rPr>
              <a:t>如图，则</a:t>
            </a:r>
            <a:r>
              <a:rPr lang="zh-CN" altLang="en-US" sz="3600" dirty="0" smtClean="0">
                <a:solidFill>
                  <a:srgbClr val="000000"/>
                </a:solidFill>
                <a:latin typeface="Times New Roman" pitchFamily="18" charset="0"/>
              </a:rPr>
              <a:t>：</a:t>
            </a:r>
          </a:p>
        </p:txBody>
      </p:sp>
      <p:sp>
        <p:nvSpPr>
          <p:cNvPr id="551939" name="Rectangle 3"/>
          <p:cNvSpPr>
            <a:spLocks noChangeArrowheads="1"/>
          </p:cNvSpPr>
          <p:nvPr/>
        </p:nvSpPr>
        <p:spPr bwMode="auto">
          <a:xfrm>
            <a:off x="3635375" y="1773238"/>
            <a:ext cx="4968875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⑴</a:t>
            </a:r>
            <a:r>
              <a:rPr lang="zh-CN" altLang="en-US" sz="3200" b="1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左右力臂</a:t>
            </a:r>
            <a:r>
              <a:rPr lang="en-US" altLang="zh-CN" sz="3200" b="1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L</a:t>
            </a:r>
            <a:r>
              <a:rPr lang="en-US" altLang="zh-CN" sz="3200" b="1" baseline="-25000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3200" b="1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:L</a:t>
            </a:r>
            <a:r>
              <a:rPr lang="en-US" altLang="zh-CN" sz="3200" b="1" baseline="-25000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3200" b="1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=______?</a:t>
            </a:r>
          </a:p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None/>
            </a:pPr>
            <a:endParaRPr lang="en-US" altLang="zh-CN" sz="3200" b="1" smtClean="0">
              <a:solidFill>
                <a:srgbClr val="333399"/>
              </a:solidFill>
              <a:latin typeface="Times New Roman" pitchFamily="18" charset="0"/>
            </a:endParaRPr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685800" y="3276600"/>
            <a:ext cx="3962400" cy="228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zh-CN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1685" name="Line 5"/>
          <p:cNvSpPr>
            <a:spLocks noChangeShapeType="1"/>
          </p:cNvSpPr>
          <p:nvPr/>
        </p:nvSpPr>
        <p:spPr bwMode="auto">
          <a:xfrm>
            <a:off x="609600" y="33528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533400" y="3276600"/>
            <a:ext cx="762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zh-CN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4724400" y="3276600"/>
            <a:ext cx="762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zh-CN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1688" name="Line 8"/>
          <p:cNvSpPr>
            <a:spLocks noChangeShapeType="1"/>
          </p:cNvSpPr>
          <p:nvPr/>
        </p:nvSpPr>
        <p:spPr bwMode="auto">
          <a:xfrm>
            <a:off x="2286000" y="3276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689" name="Line 9"/>
          <p:cNvSpPr>
            <a:spLocks noChangeShapeType="1"/>
          </p:cNvSpPr>
          <p:nvPr/>
        </p:nvSpPr>
        <p:spPr bwMode="auto">
          <a:xfrm>
            <a:off x="1981200" y="3276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690" name="Rectangle 10"/>
          <p:cNvSpPr>
            <a:spLocks noChangeArrowheads="1"/>
          </p:cNvSpPr>
          <p:nvPr/>
        </p:nvSpPr>
        <p:spPr bwMode="auto">
          <a:xfrm>
            <a:off x="2514600" y="3505200"/>
            <a:ext cx="228600" cy="1752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zh-CN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1691" name="Rectangle 11"/>
          <p:cNvSpPr>
            <a:spLocks noChangeArrowheads="1"/>
          </p:cNvSpPr>
          <p:nvPr/>
        </p:nvSpPr>
        <p:spPr bwMode="auto">
          <a:xfrm>
            <a:off x="2514600" y="3124200"/>
            <a:ext cx="228600" cy="152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zh-CN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1692" name="AutoShape 12"/>
          <p:cNvSpPr>
            <a:spLocks/>
          </p:cNvSpPr>
          <p:nvPr/>
        </p:nvSpPr>
        <p:spPr bwMode="auto">
          <a:xfrm>
            <a:off x="1981200" y="5257800"/>
            <a:ext cx="1295400" cy="609600"/>
          </a:xfrm>
          <a:custGeom>
            <a:avLst/>
            <a:gdLst>
              <a:gd name="T0" fmla="*/ 19422005 w 21600"/>
              <a:gd name="T1" fmla="*/ 8602134 h 21600"/>
              <a:gd name="T2" fmla="*/ 38844009 w 21600"/>
              <a:gd name="T3" fmla="*/ 4301067 h 21600"/>
              <a:gd name="T4" fmla="*/ 58266006 w 21600"/>
              <a:gd name="T5" fmla="*/ 8601344 h 21600"/>
              <a:gd name="T6" fmla="*/ 77688019 w 21600"/>
              <a:gd name="T7" fmla="*/ 8602134 h 21600"/>
              <a:gd name="T8" fmla="*/ 38844009 w 21600"/>
              <a:gd name="T9" fmla="*/ 0 h 21600"/>
              <a:gd name="T10" fmla="*/ 0 w 21600"/>
              <a:gd name="T11" fmla="*/ 8602134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0 h 21600"/>
              <a:gd name="T20" fmla="*/ 21600 w 21600"/>
              <a:gd name="T21" fmla="*/ 7713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693" name="Line 13"/>
          <p:cNvSpPr>
            <a:spLocks noChangeShapeType="1"/>
          </p:cNvSpPr>
          <p:nvPr/>
        </p:nvSpPr>
        <p:spPr bwMode="auto">
          <a:xfrm>
            <a:off x="4648200" y="33528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694" name="Line 14"/>
          <p:cNvSpPr>
            <a:spLocks noChangeShapeType="1"/>
          </p:cNvSpPr>
          <p:nvPr/>
        </p:nvSpPr>
        <p:spPr bwMode="auto">
          <a:xfrm>
            <a:off x="1752600" y="5562600"/>
            <a:ext cx="1752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695" name="Line 15"/>
          <p:cNvSpPr>
            <a:spLocks noChangeShapeType="1"/>
          </p:cNvSpPr>
          <p:nvPr/>
        </p:nvSpPr>
        <p:spPr bwMode="auto">
          <a:xfrm flipH="1">
            <a:off x="1676400" y="5562600"/>
            <a:ext cx="228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696" name="Line 16"/>
          <p:cNvSpPr>
            <a:spLocks noChangeShapeType="1"/>
          </p:cNvSpPr>
          <p:nvPr/>
        </p:nvSpPr>
        <p:spPr bwMode="auto">
          <a:xfrm flipH="1">
            <a:off x="1905000" y="5562600"/>
            <a:ext cx="228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697" name="Line 17"/>
          <p:cNvSpPr>
            <a:spLocks noChangeShapeType="1"/>
          </p:cNvSpPr>
          <p:nvPr/>
        </p:nvSpPr>
        <p:spPr bwMode="auto">
          <a:xfrm flipH="1">
            <a:off x="2133600" y="5562600"/>
            <a:ext cx="228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698" name="Line 18"/>
          <p:cNvSpPr>
            <a:spLocks noChangeShapeType="1"/>
          </p:cNvSpPr>
          <p:nvPr/>
        </p:nvSpPr>
        <p:spPr bwMode="auto">
          <a:xfrm flipH="1">
            <a:off x="2362200" y="5562600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699" name="Line 19"/>
          <p:cNvSpPr>
            <a:spLocks noChangeShapeType="1"/>
          </p:cNvSpPr>
          <p:nvPr/>
        </p:nvSpPr>
        <p:spPr bwMode="auto">
          <a:xfrm flipH="1">
            <a:off x="2514600" y="5562600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700" name="Line 20"/>
          <p:cNvSpPr>
            <a:spLocks noChangeShapeType="1"/>
          </p:cNvSpPr>
          <p:nvPr/>
        </p:nvSpPr>
        <p:spPr bwMode="auto">
          <a:xfrm flipH="1">
            <a:off x="2667000" y="5562600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701" name="Line 21"/>
          <p:cNvSpPr>
            <a:spLocks noChangeShapeType="1"/>
          </p:cNvSpPr>
          <p:nvPr/>
        </p:nvSpPr>
        <p:spPr bwMode="auto">
          <a:xfrm flipH="1">
            <a:off x="3048000" y="5562600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702" name="Line 22"/>
          <p:cNvSpPr>
            <a:spLocks noChangeShapeType="1"/>
          </p:cNvSpPr>
          <p:nvPr/>
        </p:nvSpPr>
        <p:spPr bwMode="auto">
          <a:xfrm flipH="1">
            <a:off x="3276600" y="5562600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703" name="Line 23"/>
          <p:cNvSpPr>
            <a:spLocks noChangeShapeType="1"/>
          </p:cNvSpPr>
          <p:nvPr/>
        </p:nvSpPr>
        <p:spPr bwMode="auto">
          <a:xfrm>
            <a:off x="1692275" y="3284538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704" name="Line 24"/>
          <p:cNvSpPr>
            <a:spLocks noChangeShapeType="1"/>
          </p:cNvSpPr>
          <p:nvPr/>
        </p:nvSpPr>
        <p:spPr bwMode="auto">
          <a:xfrm>
            <a:off x="3886200" y="3505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705" name="Line 25"/>
          <p:cNvSpPr>
            <a:spLocks noChangeShapeType="1"/>
          </p:cNvSpPr>
          <p:nvPr/>
        </p:nvSpPr>
        <p:spPr bwMode="auto">
          <a:xfrm>
            <a:off x="1981200" y="3733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706" name="Line 26"/>
          <p:cNvSpPr>
            <a:spLocks noChangeShapeType="1"/>
          </p:cNvSpPr>
          <p:nvPr/>
        </p:nvSpPr>
        <p:spPr bwMode="auto">
          <a:xfrm>
            <a:off x="3276600" y="3276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707" name="Line 27"/>
          <p:cNvSpPr>
            <a:spLocks noChangeShapeType="1"/>
          </p:cNvSpPr>
          <p:nvPr/>
        </p:nvSpPr>
        <p:spPr bwMode="auto">
          <a:xfrm>
            <a:off x="2971800" y="3276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708" name="Line 28"/>
          <p:cNvSpPr>
            <a:spLocks noChangeShapeType="1"/>
          </p:cNvSpPr>
          <p:nvPr/>
        </p:nvSpPr>
        <p:spPr bwMode="auto">
          <a:xfrm>
            <a:off x="3581400" y="3276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709" name="Line 29"/>
          <p:cNvSpPr>
            <a:spLocks noChangeShapeType="1"/>
          </p:cNvSpPr>
          <p:nvPr/>
        </p:nvSpPr>
        <p:spPr bwMode="auto">
          <a:xfrm>
            <a:off x="1981200" y="3505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710" name="Line 30"/>
          <p:cNvSpPr>
            <a:spLocks noChangeShapeType="1"/>
          </p:cNvSpPr>
          <p:nvPr/>
        </p:nvSpPr>
        <p:spPr bwMode="auto">
          <a:xfrm>
            <a:off x="2057400" y="42672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711" name="Line 31"/>
          <p:cNvSpPr>
            <a:spLocks noChangeShapeType="1"/>
          </p:cNvSpPr>
          <p:nvPr/>
        </p:nvSpPr>
        <p:spPr bwMode="auto">
          <a:xfrm>
            <a:off x="3886200" y="3276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712" name="Line 32"/>
          <p:cNvSpPr>
            <a:spLocks noChangeShapeType="1"/>
          </p:cNvSpPr>
          <p:nvPr/>
        </p:nvSpPr>
        <p:spPr bwMode="auto">
          <a:xfrm>
            <a:off x="4191000" y="3276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713" name="Line 33"/>
          <p:cNvSpPr>
            <a:spLocks noChangeShapeType="1"/>
          </p:cNvSpPr>
          <p:nvPr/>
        </p:nvSpPr>
        <p:spPr bwMode="auto">
          <a:xfrm>
            <a:off x="1371600" y="3276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714" name="Line 34"/>
          <p:cNvSpPr>
            <a:spLocks noChangeShapeType="1"/>
          </p:cNvSpPr>
          <p:nvPr/>
        </p:nvSpPr>
        <p:spPr bwMode="auto">
          <a:xfrm>
            <a:off x="1066800" y="3276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i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715" name="Rectangle 35"/>
          <p:cNvSpPr>
            <a:spLocks noChangeArrowheads="1"/>
          </p:cNvSpPr>
          <p:nvPr/>
        </p:nvSpPr>
        <p:spPr bwMode="auto">
          <a:xfrm>
            <a:off x="1828800" y="3733800"/>
            <a:ext cx="304800" cy="762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zh-CN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1716" name="Rectangle 36"/>
          <p:cNvSpPr>
            <a:spLocks noChangeArrowheads="1"/>
          </p:cNvSpPr>
          <p:nvPr/>
        </p:nvSpPr>
        <p:spPr bwMode="auto">
          <a:xfrm>
            <a:off x="3733800" y="3657600"/>
            <a:ext cx="304800" cy="762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zh-CN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1717" name="Rectangle 37"/>
          <p:cNvSpPr>
            <a:spLocks noChangeArrowheads="1"/>
          </p:cNvSpPr>
          <p:nvPr/>
        </p:nvSpPr>
        <p:spPr bwMode="auto">
          <a:xfrm>
            <a:off x="1828800" y="3886200"/>
            <a:ext cx="304800" cy="762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zh-CN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1718" name="Rectangle 38"/>
          <p:cNvSpPr>
            <a:spLocks noChangeArrowheads="1"/>
          </p:cNvSpPr>
          <p:nvPr/>
        </p:nvSpPr>
        <p:spPr bwMode="auto">
          <a:xfrm>
            <a:off x="2514600" y="312420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·</a:t>
            </a:r>
          </a:p>
        </p:txBody>
      </p:sp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1941513" y="2330450"/>
            <a:ext cx="685800" cy="954088"/>
            <a:chOff x="0" y="0"/>
            <a:chExt cx="432" cy="601"/>
          </a:xfrm>
        </p:grpSpPr>
        <p:sp>
          <p:nvSpPr>
            <p:cNvPr id="71736" name="AutoShape 40"/>
            <p:cNvSpPr>
              <a:spLocks/>
            </p:cNvSpPr>
            <p:nvPr/>
          </p:nvSpPr>
          <p:spPr bwMode="auto">
            <a:xfrm rot="16247780" flipV="1">
              <a:off x="74" y="243"/>
              <a:ext cx="284" cy="432"/>
            </a:xfrm>
            <a:prstGeom prst="rightBrace">
              <a:avLst>
                <a:gd name="adj1" fmla="val 20282"/>
                <a:gd name="adj2" fmla="val 50000"/>
              </a:avLst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Font typeface="Arial" pitchFamily="34" charset="0"/>
                <a:buNone/>
              </a:pPr>
              <a:endParaRPr lang="zh-CN" altLang="zh-C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1737" name="Rectangle 41"/>
            <p:cNvSpPr>
              <a:spLocks noChangeArrowheads="1"/>
            </p:cNvSpPr>
            <p:nvPr/>
          </p:nvSpPr>
          <p:spPr bwMode="auto">
            <a:xfrm>
              <a:off x="90" y="0"/>
              <a:ext cx="330" cy="3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3200" b="1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L</a:t>
              </a:r>
              <a:r>
                <a:rPr lang="en-US" altLang="zh-CN" sz="3200" b="1" baseline="-25000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1</a:t>
              </a:r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2627313" y="2205038"/>
            <a:ext cx="1219200" cy="1098550"/>
            <a:chOff x="0" y="0"/>
            <a:chExt cx="768" cy="692"/>
          </a:xfrm>
        </p:grpSpPr>
        <p:sp>
          <p:nvSpPr>
            <p:cNvPr id="71734" name="AutoShape 43"/>
            <p:cNvSpPr>
              <a:spLocks/>
            </p:cNvSpPr>
            <p:nvPr/>
          </p:nvSpPr>
          <p:spPr bwMode="auto">
            <a:xfrm rot="16247780" flipV="1">
              <a:off x="242" y="166"/>
              <a:ext cx="284" cy="768"/>
            </a:xfrm>
            <a:prstGeom prst="rightBrace">
              <a:avLst>
                <a:gd name="adj1" fmla="val 36056"/>
                <a:gd name="adj2" fmla="val 50000"/>
              </a:avLst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Font typeface="Arial" pitchFamily="34" charset="0"/>
                <a:buNone/>
              </a:pPr>
              <a:endParaRPr lang="zh-CN" altLang="zh-C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1735" name="Rectangle 44"/>
            <p:cNvSpPr>
              <a:spLocks noChangeArrowheads="1"/>
            </p:cNvSpPr>
            <p:nvPr/>
          </p:nvSpPr>
          <p:spPr bwMode="auto">
            <a:xfrm>
              <a:off x="227" y="0"/>
              <a:ext cx="32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3200" b="1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L</a:t>
              </a:r>
              <a:r>
                <a:rPr lang="en-US" altLang="zh-CN" sz="3200" b="1" baseline="-25000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2</a:t>
              </a:r>
            </a:p>
          </p:txBody>
        </p:sp>
      </p:grpSp>
      <p:sp>
        <p:nvSpPr>
          <p:cNvPr id="551981" name="Rectangle 45"/>
          <p:cNvSpPr>
            <a:spLocks noChangeArrowheads="1"/>
          </p:cNvSpPr>
          <p:nvPr/>
        </p:nvSpPr>
        <p:spPr bwMode="auto">
          <a:xfrm>
            <a:off x="4787900" y="2743200"/>
            <a:ext cx="388937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⑵</a:t>
            </a:r>
            <a:r>
              <a:rPr lang="zh-CN" altLang="en-US" sz="3200" b="1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在两边钩码下同时加挂一个同样的钩码，杠杆</a:t>
            </a:r>
            <a:r>
              <a:rPr lang="en-US" altLang="zh-CN" sz="3200" b="1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____</a:t>
            </a:r>
            <a:r>
              <a:rPr lang="zh-CN" altLang="en-US" sz="3200" b="1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（填</a:t>
            </a:r>
            <a:r>
              <a:rPr lang="zh-CN" altLang="en-US" sz="3200" b="1" smtClean="0">
                <a:solidFill>
                  <a:srgbClr val="333399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3200" b="1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能或不能</a:t>
            </a:r>
            <a:r>
              <a:rPr lang="zh-CN" altLang="en-US" sz="3200" b="1" smtClean="0">
                <a:solidFill>
                  <a:srgbClr val="333399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en-US" sz="3200" b="1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）平衡？</a:t>
            </a:r>
            <a:r>
              <a:rPr lang="en-US" altLang="zh-CN" sz="3200" b="1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___</a:t>
            </a:r>
            <a:r>
              <a:rPr lang="zh-CN" altLang="en-US" sz="3200" b="1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边下降</a:t>
            </a:r>
            <a:r>
              <a:rPr lang="en-US" altLang="zh-CN" sz="3200" b="1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?</a:t>
            </a:r>
          </a:p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None/>
            </a:pPr>
            <a:endParaRPr lang="en-US" sz="3200" b="1" smtClean="0">
              <a:solidFill>
                <a:srgbClr val="333399"/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None/>
            </a:pPr>
            <a:endParaRPr lang="en-US" sz="3200" b="1" smtClean="0">
              <a:solidFill>
                <a:srgbClr val="333399"/>
              </a:solidFill>
              <a:latin typeface="Times New Roman" pitchFamily="18" charset="0"/>
            </a:endParaRPr>
          </a:p>
        </p:txBody>
      </p:sp>
      <p:grpSp>
        <p:nvGrpSpPr>
          <p:cNvPr id="4" name="Group 46"/>
          <p:cNvGrpSpPr>
            <a:grpSpLocks/>
          </p:cNvGrpSpPr>
          <p:nvPr/>
        </p:nvGrpSpPr>
        <p:grpSpPr bwMode="auto">
          <a:xfrm>
            <a:off x="1835150" y="4005263"/>
            <a:ext cx="333375" cy="257175"/>
            <a:chOff x="0" y="0"/>
            <a:chExt cx="1155" cy="1502"/>
          </a:xfrm>
        </p:grpSpPr>
        <p:sp>
          <p:nvSpPr>
            <p:cNvPr id="71731" name="Freeform 47"/>
            <p:cNvSpPr>
              <a:spLocks/>
            </p:cNvSpPr>
            <p:nvPr/>
          </p:nvSpPr>
          <p:spPr bwMode="auto">
            <a:xfrm>
              <a:off x="440" y="1068"/>
              <a:ext cx="338" cy="434"/>
            </a:xfrm>
            <a:custGeom>
              <a:avLst/>
              <a:gdLst>
                <a:gd name="T0" fmla="*/ 13 w 2020"/>
                <a:gd name="T1" fmla="*/ 1 h 2594"/>
                <a:gd name="T2" fmla="*/ 13 w 2020"/>
                <a:gd name="T3" fmla="*/ 15 h 2594"/>
                <a:gd name="T4" fmla="*/ 12 w 2020"/>
                <a:gd name="T5" fmla="*/ 28 h 2594"/>
                <a:gd name="T6" fmla="*/ 7 w 2020"/>
                <a:gd name="T7" fmla="*/ 35 h 2594"/>
                <a:gd name="T8" fmla="*/ 3 w 2020"/>
                <a:gd name="T9" fmla="*/ 42 h 2594"/>
                <a:gd name="T10" fmla="*/ 0 w 2020"/>
                <a:gd name="T11" fmla="*/ 50 h 2594"/>
                <a:gd name="T12" fmla="*/ 2 w 2020"/>
                <a:gd name="T13" fmla="*/ 58 h 2594"/>
                <a:gd name="T14" fmla="*/ 7 w 2020"/>
                <a:gd name="T15" fmla="*/ 65 h 2594"/>
                <a:gd name="T16" fmla="*/ 18 w 2020"/>
                <a:gd name="T17" fmla="*/ 71 h 2594"/>
                <a:gd name="T18" fmla="*/ 30 w 2020"/>
                <a:gd name="T19" fmla="*/ 71 h 2594"/>
                <a:gd name="T20" fmla="*/ 44 w 2020"/>
                <a:gd name="T21" fmla="*/ 63 h 2594"/>
                <a:gd name="T22" fmla="*/ 49 w 2020"/>
                <a:gd name="T23" fmla="*/ 55 h 2594"/>
                <a:gd name="T24" fmla="*/ 54 w 2020"/>
                <a:gd name="T25" fmla="*/ 46 h 2594"/>
                <a:gd name="T26" fmla="*/ 56 w 2020"/>
                <a:gd name="T27" fmla="*/ 36 h 2594"/>
                <a:gd name="T28" fmla="*/ 51 w 2020"/>
                <a:gd name="T29" fmla="*/ 40 h 2594"/>
                <a:gd name="T30" fmla="*/ 45 w 2020"/>
                <a:gd name="T31" fmla="*/ 50 h 2594"/>
                <a:gd name="T32" fmla="*/ 38 w 2020"/>
                <a:gd name="T33" fmla="*/ 56 h 2594"/>
                <a:gd name="T34" fmla="*/ 33 w 2020"/>
                <a:gd name="T35" fmla="*/ 60 h 2594"/>
                <a:gd name="T36" fmla="*/ 25 w 2020"/>
                <a:gd name="T37" fmla="*/ 59 h 2594"/>
                <a:gd name="T38" fmla="*/ 18 w 2020"/>
                <a:gd name="T39" fmla="*/ 54 h 2594"/>
                <a:gd name="T40" fmla="*/ 18 w 2020"/>
                <a:gd name="T41" fmla="*/ 45 h 2594"/>
                <a:gd name="T42" fmla="*/ 25 w 2020"/>
                <a:gd name="T43" fmla="*/ 35 h 2594"/>
                <a:gd name="T44" fmla="*/ 28 w 2020"/>
                <a:gd name="T45" fmla="*/ 29 h 2594"/>
                <a:gd name="T46" fmla="*/ 28 w 2020"/>
                <a:gd name="T47" fmla="*/ 20 h 2594"/>
                <a:gd name="T48" fmla="*/ 28 w 2020"/>
                <a:gd name="T49" fmla="*/ 15 h 2594"/>
                <a:gd name="T50" fmla="*/ 28 w 2020"/>
                <a:gd name="T51" fmla="*/ 0 h 259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020"/>
                <a:gd name="T79" fmla="*/ 0 h 2594"/>
                <a:gd name="T80" fmla="*/ 2020 w 2020"/>
                <a:gd name="T81" fmla="*/ 2594 h 259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i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1732" name="Freeform 48"/>
            <p:cNvSpPr>
              <a:spLocks/>
            </p:cNvSpPr>
            <p:nvPr/>
          </p:nvSpPr>
          <p:spPr bwMode="auto">
            <a:xfrm flipH="1" flipV="1">
              <a:off x="375" y="0"/>
              <a:ext cx="338" cy="434"/>
            </a:xfrm>
            <a:custGeom>
              <a:avLst/>
              <a:gdLst>
                <a:gd name="T0" fmla="*/ 13 w 2020"/>
                <a:gd name="T1" fmla="*/ 1 h 2594"/>
                <a:gd name="T2" fmla="*/ 13 w 2020"/>
                <a:gd name="T3" fmla="*/ 15 h 2594"/>
                <a:gd name="T4" fmla="*/ 12 w 2020"/>
                <a:gd name="T5" fmla="*/ 28 h 2594"/>
                <a:gd name="T6" fmla="*/ 7 w 2020"/>
                <a:gd name="T7" fmla="*/ 35 h 2594"/>
                <a:gd name="T8" fmla="*/ 3 w 2020"/>
                <a:gd name="T9" fmla="*/ 42 h 2594"/>
                <a:gd name="T10" fmla="*/ 0 w 2020"/>
                <a:gd name="T11" fmla="*/ 50 h 2594"/>
                <a:gd name="T12" fmla="*/ 2 w 2020"/>
                <a:gd name="T13" fmla="*/ 58 h 2594"/>
                <a:gd name="T14" fmla="*/ 7 w 2020"/>
                <a:gd name="T15" fmla="*/ 65 h 2594"/>
                <a:gd name="T16" fmla="*/ 18 w 2020"/>
                <a:gd name="T17" fmla="*/ 71 h 2594"/>
                <a:gd name="T18" fmla="*/ 30 w 2020"/>
                <a:gd name="T19" fmla="*/ 71 h 2594"/>
                <a:gd name="T20" fmla="*/ 44 w 2020"/>
                <a:gd name="T21" fmla="*/ 63 h 2594"/>
                <a:gd name="T22" fmla="*/ 49 w 2020"/>
                <a:gd name="T23" fmla="*/ 55 h 2594"/>
                <a:gd name="T24" fmla="*/ 54 w 2020"/>
                <a:gd name="T25" fmla="*/ 46 h 2594"/>
                <a:gd name="T26" fmla="*/ 56 w 2020"/>
                <a:gd name="T27" fmla="*/ 36 h 2594"/>
                <a:gd name="T28" fmla="*/ 51 w 2020"/>
                <a:gd name="T29" fmla="*/ 40 h 2594"/>
                <a:gd name="T30" fmla="*/ 45 w 2020"/>
                <a:gd name="T31" fmla="*/ 50 h 2594"/>
                <a:gd name="T32" fmla="*/ 38 w 2020"/>
                <a:gd name="T33" fmla="*/ 56 h 2594"/>
                <a:gd name="T34" fmla="*/ 33 w 2020"/>
                <a:gd name="T35" fmla="*/ 60 h 2594"/>
                <a:gd name="T36" fmla="*/ 25 w 2020"/>
                <a:gd name="T37" fmla="*/ 59 h 2594"/>
                <a:gd name="T38" fmla="*/ 18 w 2020"/>
                <a:gd name="T39" fmla="*/ 54 h 2594"/>
                <a:gd name="T40" fmla="*/ 18 w 2020"/>
                <a:gd name="T41" fmla="*/ 45 h 2594"/>
                <a:gd name="T42" fmla="*/ 25 w 2020"/>
                <a:gd name="T43" fmla="*/ 35 h 2594"/>
                <a:gd name="T44" fmla="*/ 28 w 2020"/>
                <a:gd name="T45" fmla="*/ 29 h 2594"/>
                <a:gd name="T46" fmla="*/ 28 w 2020"/>
                <a:gd name="T47" fmla="*/ 20 h 2594"/>
                <a:gd name="T48" fmla="*/ 28 w 2020"/>
                <a:gd name="T49" fmla="*/ 15 h 2594"/>
                <a:gd name="T50" fmla="*/ 28 w 2020"/>
                <a:gd name="T51" fmla="*/ 0 h 259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020"/>
                <a:gd name="T79" fmla="*/ 0 h 2594"/>
                <a:gd name="T80" fmla="*/ 2020 w 2020"/>
                <a:gd name="T81" fmla="*/ 2594 h 259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i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1733" name="Rectangle 49"/>
            <p:cNvSpPr>
              <a:spLocks noChangeArrowheads="1"/>
            </p:cNvSpPr>
            <p:nvPr/>
          </p:nvSpPr>
          <p:spPr bwMode="auto">
            <a:xfrm>
              <a:off x="0" y="394"/>
              <a:ext cx="1155" cy="760"/>
            </a:xfrm>
            <a:prstGeom prst="rect">
              <a:avLst/>
            </a:prstGeom>
            <a:gradFill rotWithShape="0">
              <a:gsLst>
                <a:gs pos="0">
                  <a:srgbClr val="C0C0C0"/>
                </a:gs>
                <a:gs pos="50000">
                  <a:srgbClr val="333333"/>
                </a:gs>
                <a:gs pos="100000">
                  <a:srgbClr val="C0C0C0"/>
                </a:gs>
              </a:gsLst>
              <a:lin ang="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zh-C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5" name="Group 50"/>
          <p:cNvGrpSpPr>
            <a:grpSpLocks/>
          </p:cNvGrpSpPr>
          <p:nvPr/>
        </p:nvGrpSpPr>
        <p:grpSpPr bwMode="auto">
          <a:xfrm>
            <a:off x="3733800" y="3748088"/>
            <a:ext cx="333375" cy="257175"/>
            <a:chOff x="0" y="0"/>
            <a:chExt cx="1155" cy="1502"/>
          </a:xfrm>
        </p:grpSpPr>
        <p:sp>
          <p:nvSpPr>
            <p:cNvPr id="71728" name="Freeform 51"/>
            <p:cNvSpPr>
              <a:spLocks/>
            </p:cNvSpPr>
            <p:nvPr/>
          </p:nvSpPr>
          <p:spPr bwMode="auto">
            <a:xfrm>
              <a:off x="440" y="1068"/>
              <a:ext cx="338" cy="434"/>
            </a:xfrm>
            <a:custGeom>
              <a:avLst/>
              <a:gdLst>
                <a:gd name="T0" fmla="*/ 13 w 2020"/>
                <a:gd name="T1" fmla="*/ 1 h 2594"/>
                <a:gd name="T2" fmla="*/ 13 w 2020"/>
                <a:gd name="T3" fmla="*/ 15 h 2594"/>
                <a:gd name="T4" fmla="*/ 12 w 2020"/>
                <a:gd name="T5" fmla="*/ 28 h 2594"/>
                <a:gd name="T6" fmla="*/ 7 w 2020"/>
                <a:gd name="T7" fmla="*/ 35 h 2594"/>
                <a:gd name="T8" fmla="*/ 3 w 2020"/>
                <a:gd name="T9" fmla="*/ 42 h 2594"/>
                <a:gd name="T10" fmla="*/ 0 w 2020"/>
                <a:gd name="T11" fmla="*/ 50 h 2594"/>
                <a:gd name="T12" fmla="*/ 2 w 2020"/>
                <a:gd name="T13" fmla="*/ 58 h 2594"/>
                <a:gd name="T14" fmla="*/ 7 w 2020"/>
                <a:gd name="T15" fmla="*/ 65 h 2594"/>
                <a:gd name="T16" fmla="*/ 18 w 2020"/>
                <a:gd name="T17" fmla="*/ 71 h 2594"/>
                <a:gd name="T18" fmla="*/ 30 w 2020"/>
                <a:gd name="T19" fmla="*/ 71 h 2594"/>
                <a:gd name="T20" fmla="*/ 44 w 2020"/>
                <a:gd name="T21" fmla="*/ 63 h 2594"/>
                <a:gd name="T22" fmla="*/ 49 w 2020"/>
                <a:gd name="T23" fmla="*/ 55 h 2594"/>
                <a:gd name="T24" fmla="*/ 54 w 2020"/>
                <a:gd name="T25" fmla="*/ 46 h 2594"/>
                <a:gd name="T26" fmla="*/ 56 w 2020"/>
                <a:gd name="T27" fmla="*/ 36 h 2594"/>
                <a:gd name="T28" fmla="*/ 51 w 2020"/>
                <a:gd name="T29" fmla="*/ 40 h 2594"/>
                <a:gd name="T30" fmla="*/ 45 w 2020"/>
                <a:gd name="T31" fmla="*/ 50 h 2594"/>
                <a:gd name="T32" fmla="*/ 38 w 2020"/>
                <a:gd name="T33" fmla="*/ 56 h 2594"/>
                <a:gd name="T34" fmla="*/ 33 w 2020"/>
                <a:gd name="T35" fmla="*/ 60 h 2594"/>
                <a:gd name="T36" fmla="*/ 25 w 2020"/>
                <a:gd name="T37" fmla="*/ 59 h 2594"/>
                <a:gd name="T38" fmla="*/ 18 w 2020"/>
                <a:gd name="T39" fmla="*/ 54 h 2594"/>
                <a:gd name="T40" fmla="*/ 18 w 2020"/>
                <a:gd name="T41" fmla="*/ 45 h 2594"/>
                <a:gd name="T42" fmla="*/ 25 w 2020"/>
                <a:gd name="T43" fmla="*/ 35 h 2594"/>
                <a:gd name="T44" fmla="*/ 28 w 2020"/>
                <a:gd name="T45" fmla="*/ 29 h 2594"/>
                <a:gd name="T46" fmla="*/ 28 w 2020"/>
                <a:gd name="T47" fmla="*/ 20 h 2594"/>
                <a:gd name="T48" fmla="*/ 28 w 2020"/>
                <a:gd name="T49" fmla="*/ 15 h 2594"/>
                <a:gd name="T50" fmla="*/ 28 w 2020"/>
                <a:gd name="T51" fmla="*/ 0 h 259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020"/>
                <a:gd name="T79" fmla="*/ 0 h 2594"/>
                <a:gd name="T80" fmla="*/ 2020 w 2020"/>
                <a:gd name="T81" fmla="*/ 2594 h 259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i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1729" name="Freeform 52"/>
            <p:cNvSpPr>
              <a:spLocks/>
            </p:cNvSpPr>
            <p:nvPr/>
          </p:nvSpPr>
          <p:spPr bwMode="auto">
            <a:xfrm flipH="1" flipV="1">
              <a:off x="375" y="0"/>
              <a:ext cx="338" cy="434"/>
            </a:xfrm>
            <a:custGeom>
              <a:avLst/>
              <a:gdLst>
                <a:gd name="T0" fmla="*/ 13 w 2020"/>
                <a:gd name="T1" fmla="*/ 1 h 2594"/>
                <a:gd name="T2" fmla="*/ 13 w 2020"/>
                <a:gd name="T3" fmla="*/ 15 h 2594"/>
                <a:gd name="T4" fmla="*/ 12 w 2020"/>
                <a:gd name="T5" fmla="*/ 28 h 2594"/>
                <a:gd name="T6" fmla="*/ 7 w 2020"/>
                <a:gd name="T7" fmla="*/ 35 h 2594"/>
                <a:gd name="T8" fmla="*/ 3 w 2020"/>
                <a:gd name="T9" fmla="*/ 42 h 2594"/>
                <a:gd name="T10" fmla="*/ 0 w 2020"/>
                <a:gd name="T11" fmla="*/ 50 h 2594"/>
                <a:gd name="T12" fmla="*/ 2 w 2020"/>
                <a:gd name="T13" fmla="*/ 58 h 2594"/>
                <a:gd name="T14" fmla="*/ 7 w 2020"/>
                <a:gd name="T15" fmla="*/ 65 h 2594"/>
                <a:gd name="T16" fmla="*/ 18 w 2020"/>
                <a:gd name="T17" fmla="*/ 71 h 2594"/>
                <a:gd name="T18" fmla="*/ 30 w 2020"/>
                <a:gd name="T19" fmla="*/ 71 h 2594"/>
                <a:gd name="T20" fmla="*/ 44 w 2020"/>
                <a:gd name="T21" fmla="*/ 63 h 2594"/>
                <a:gd name="T22" fmla="*/ 49 w 2020"/>
                <a:gd name="T23" fmla="*/ 55 h 2594"/>
                <a:gd name="T24" fmla="*/ 54 w 2020"/>
                <a:gd name="T25" fmla="*/ 46 h 2594"/>
                <a:gd name="T26" fmla="*/ 56 w 2020"/>
                <a:gd name="T27" fmla="*/ 36 h 2594"/>
                <a:gd name="T28" fmla="*/ 51 w 2020"/>
                <a:gd name="T29" fmla="*/ 40 h 2594"/>
                <a:gd name="T30" fmla="*/ 45 w 2020"/>
                <a:gd name="T31" fmla="*/ 50 h 2594"/>
                <a:gd name="T32" fmla="*/ 38 w 2020"/>
                <a:gd name="T33" fmla="*/ 56 h 2594"/>
                <a:gd name="T34" fmla="*/ 33 w 2020"/>
                <a:gd name="T35" fmla="*/ 60 h 2594"/>
                <a:gd name="T36" fmla="*/ 25 w 2020"/>
                <a:gd name="T37" fmla="*/ 59 h 2594"/>
                <a:gd name="T38" fmla="*/ 18 w 2020"/>
                <a:gd name="T39" fmla="*/ 54 h 2594"/>
                <a:gd name="T40" fmla="*/ 18 w 2020"/>
                <a:gd name="T41" fmla="*/ 45 h 2594"/>
                <a:gd name="T42" fmla="*/ 25 w 2020"/>
                <a:gd name="T43" fmla="*/ 35 h 2594"/>
                <a:gd name="T44" fmla="*/ 28 w 2020"/>
                <a:gd name="T45" fmla="*/ 29 h 2594"/>
                <a:gd name="T46" fmla="*/ 28 w 2020"/>
                <a:gd name="T47" fmla="*/ 20 h 2594"/>
                <a:gd name="T48" fmla="*/ 28 w 2020"/>
                <a:gd name="T49" fmla="*/ 15 h 2594"/>
                <a:gd name="T50" fmla="*/ 28 w 2020"/>
                <a:gd name="T51" fmla="*/ 0 h 259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020"/>
                <a:gd name="T79" fmla="*/ 0 h 2594"/>
                <a:gd name="T80" fmla="*/ 2020 w 2020"/>
                <a:gd name="T81" fmla="*/ 2594 h 259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 i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1730" name="Rectangle 53"/>
            <p:cNvSpPr>
              <a:spLocks noChangeArrowheads="1"/>
            </p:cNvSpPr>
            <p:nvPr/>
          </p:nvSpPr>
          <p:spPr bwMode="auto">
            <a:xfrm>
              <a:off x="0" y="394"/>
              <a:ext cx="1155" cy="760"/>
            </a:xfrm>
            <a:prstGeom prst="rect">
              <a:avLst/>
            </a:prstGeom>
            <a:gradFill rotWithShape="0">
              <a:gsLst>
                <a:gs pos="0">
                  <a:srgbClr val="C0C0C0"/>
                </a:gs>
                <a:gs pos="50000">
                  <a:srgbClr val="333333"/>
                </a:gs>
                <a:gs pos="100000">
                  <a:srgbClr val="C0C0C0"/>
                </a:gs>
              </a:gsLst>
              <a:lin ang="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zh-C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551990" name="Text Box 54"/>
          <p:cNvSpPr txBox="1">
            <a:spLocks noChangeArrowheads="1"/>
          </p:cNvSpPr>
          <p:nvPr/>
        </p:nvSpPr>
        <p:spPr bwMode="auto">
          <a:xfrm>
            <a:off x="7092950" y="1700213"/>
            <a:ext cx="857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3600" b="1" smtClean="0">
                <a:solidFill>
                  <a:srgbClr val="FF0000"/>
                </a:solidFill>
                <a:latin typeface="Arial" pitchFamily="34" charset="0"/>
              </a:rPr>
              <a:t>1:2</a:t>
            </a:r>
          </a:p>
        </p:txBody>
      </p:sp>
      <p:sp>
        <p:nvSpPr>
          <p:cNvPr id="551991" name="Text Box 55"/>
          <p:cNvSpPr txBox="1">
            <a:spLocks noChangeArrowheads="1"/>
          </p:cNvSpPr>
          <p:nvPr/>
        </p:nvSpPr>
        <p:spPr bwMode="auto">
          <a:xfrm>
            <a:off x="6732588" y="3716338"/>
            <a:ext cx="11049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不能</a:t>
            </a:r>
          </a:p>
        </p:txBody>
      </p:sp>
      <p:sp>
        <p:nvSpPr>
          <p:cNvPr id="551992" name="Text Box 56"/>
          <p:cNvSpPr txBox="1">
            <a:spLocks noChangeArrowheads="1"/>
          </p:cNvSpPr>
          <p:nvPr/>
        </p:nvSpPr>
        <p:spPr bwMode="auto">
          <a:xfrm>
            <a:off x="5724525" y="4652963"/>
            <a:ext cx="11049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右</a:t>
            </a:r>
          </a:p>
        </p:txBody>
      </p:sp>
      <p:sp>
        <p:nvSpPr>
          <p:cNvPr id="551994" name="Text Box 58"/>
          <p:cNvSpPr txBox="1">
            <a:spLocks noChangeArrowheads="1"/>
          </p:cNvSpPr>
          <p:nvPr/>
        </p:nvSpPr>
        <p:spPr bwMode="auto">
          <a:xfrm>
            <a:off x="250825" y="5734050"/>
            <a:ext cx="8569325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注：哪边力与力臂的乘积大，则那一边将下降。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1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1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5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5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51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5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5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51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1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1939" grpId="0" build="p" autoUpdateAnimBg="0"/>
      <p:bldP spid="551981" grpId="0" build="p" autoUpdateAnimBg="0"/>
      <p:bldP spid="551990" grpId="0" bldLvl="0" autoUpdateAnimBg="0"/>
      <p:bldP spid="551991" grpId="0" bldLvl="0" autoUpdateAnimBg="0"/>
      <p:bldP spid="551992" grpId="0" bldLvl="0" autoUpdateAnimBg="0"/>
      <p:bldP spid="551994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323850" y="188913"/>
            <a:ext cx="82073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有一根杠杆，动力为</a:t>
            </a:r>
            <a:r>
              <a:rPr lang="en-US" altLang="zh-CN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1000N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，阻力为</a:t>
            </a:r>
            <a:r>
              <a:rPr lang="en-US" altLang="zh-CN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3000N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，动力臂为</a:t>
            </a:r>
            <a:r>
              <a:rPr lang="en-US" altLang="zh-CN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1.5m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，求：它的阻力臂为多少？</a:t>
            </a:r>
          </a:p>
        </p:txBody>
      </p:sp>
      <p:sp>
        <p:nvSpPr>
          <p:cNvPr id="548867" name="Text Box 3"/>
          <p:cNvSpPr txBox="1">
            <a:spLocks noChangeArrowheads="1"/>
          </p:cNvSpPr>
          <p:nvPr/>
        </p:nvSpPr>
        <p:spPr bwMode="auto">
          <a:xfrm>
            <a:off x="755650" y="1882775"/>
            <a:ext cx="774700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已知：</a:t>
            </a:r>
            <a:r>
              <a:rPr lang="en-US" altLang="zh-CN" sz="32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lang="en-US" altLang="zh-CN" sz="3200" b="1" baseline="-250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＝</a:t>
            </a:r>
            <a:r>
              <a:rPr lang="en-US" altLang="zh-CN" sz="32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1000N   F</a:t>
            </a:r>
            <a:r>
              <a:rPr lang="en-US" altLang="zh-CN" sz="3200" b="1" baseline="-250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＝</a:t>
            </a:r>
            <a:r>
              <a:rPr lang="en-US" altLang="zh-CN" sz="32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3000N   L</a:t>
            </a:r>
            <a:r>
              <a:rPr lang="en-US" altLang="zh-CN" sz="3200" b="1" baseline="-250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＝</a:t>
            </a:r>
            <a:r>
              <a:rPr lang="en-US" altLang="zh-CN" sz="32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1.5m</a:t>
            </a:r>
          </a:p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求　：</a:t>
            </a:r>
            <a:r>
              <a:rPr lang="en-US" altLang="zh-CN" sz="32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L</a:t>
            </a:r>
            <a:r>
              <a:rPr lang="en-US" altLang="zh-CN" sz="3200" b="1" baseline="-250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＝？</a:t>
            </a:r>
          </a:p>
        </p:txBody>
      </p:sp>
      <p:sp>
        <p:nvSpPr>
          <p:cNvPr id="548868" name="Text Box 4"/>
          <p:cNvSpPr txBox="1">
            <a:spLocks noChangeArrowheads="1"/>
          </p:cNvSpPr>
          <p:nvPr/>
        </p:nvSpPr>
        <p:spPr bwMode="auto">
          <a:xfrm>
            <a:off x="755650" y="3068638"/>
            <a:ext cx="7559675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解：根据杠杆的平衡条件：</a:t>
            </a:r>
          </a:p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　　　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F</a:t>
            </a:r>
            <a:r>
              <a:rPr lang="en-US" altLang="zh-CN" sz="3200" b="1" baseline="-2500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1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L</a:t>
            </a:r>
            <a:r>
              <a:rPr lang="en-US" altLang="zh-CN" sz="3200" b="1" baseline="-2500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1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＝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F</a:t>
            </a:r>
            <a:r>
              <a:rPr lang="en-US" altLang="zh-CN" sz="3200" b="1" baseline="-2500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2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L</a:t>
            </a:r>
            <a:r>
              <a:rPr lang="en-US" altLang="zh-CN" sz="3200" b="1" baseline="-2500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2</a:t>
            </a:r>
          </a:p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　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得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　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L</a:t>
            </a:r>
            <a:r>
              <a:rPr lang="en-US" altLang="zh-CN" sz="3200" b="1" baseline="-2500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2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＝</a:t>
            </a:r>
            <a:r>
              <a:rPr lang="en-US" altLang="zh-CN" sz="3200" b="1" smtClean="0">
                <a:solidFill>
                  <a:srgbClr val="FF0000"/>
                </a:solidFill>
                <a:latin typeface="宋体" pitchFamily="2" charset="-122"/>
              </a:rPr>
              <a:t>F</a:t>
            </a:r>
            <a:r>
              <a:rPr lang="en-US" altLang="zh-CN" sz="3200" b="1" baseline="-25000" smtClean="0">
                <a:solidFill>
                  <a:srgbClr val="FF0000"/>
                </a:solidFill>
                <a:latin typeface="宋体" pitchFamily="2" charset="-122"/>
              </a:rPr>
              <a:t>1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L</a:t>
            </a:r>
            <a:r>
              <a:rPr lang="en-US" altLang="zh-CN" sz="3200" b="1" baseline="-2500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1 </a:t>
            </a:r>
            <a:r>
              <a:rPr lang="en-US" altLang="zh-CN" sz="3200" b="1" i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/ </a:t>
            </a:r>
            <a:r>
              <a:rPr lang="en-US" altLang="zh-CN" sz="3200" b="1" smtClean="0">
                <a:solidFill>
                  <a:srgbClr val="FF0000"/>
                </a:solidFill>
                <a:latin typeface="宋体" pitchFamily="2" charset="-122"/>
              </a:rPr>
              <a:t>F</a:t>
            </a:r>
            <a:r>
              <a:rPr lang="en-US" altLang="zh-CN" sz="3200" b="1" baseline="-25000" smtClean="0">
                <a:solidFill>
                  <a:srgbClr val="FF0000"/>
                </a:solidFill>
                <a:latin typeface="宋体" pitchFamily="2" charset="-122"/>
              </a:rPr>
              <a:t>2</a:t>
            </a:r>
          </a:p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               =(1000N  </a:t>
            </a:r>
            <a:r>
              <a:rPr lang="en-US" altLang="zh-CN" sz="3200" b="1" smtClean="0">
                <a:solidFill>
                  <a:srgbClr val="FF0000"/>
                </a:solidFill>
                <a:latin typeface="Arial" pitchFamily="34" charset="0"/>
              </a:rPr>
              <a:t>×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  1.5m)</a:t>
            </a:r>
            <a:r>
              <a:rPr lang="en-US" altLang="zh-CN" sz="3200" b="1" i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 /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3000N</a:t>
            </a:r>
          </a:p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               =0.5m</a:t>
            </a:r>
          </a:p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答  ：它的阻力臂为</a:t>
            </a:r>
            <a:r>
              <a:rPr lang="en-US" altLang="zh-CN" sz="32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0.5m.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8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8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8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8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8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8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8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8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8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48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8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48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48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488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488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8867" grpId="0" autoUpdateAnimBg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3"/>
          <p:cNvPicPr>
            <a:picLocks noChangeAspect="1" noChangeArrowheads="1"/>
          </p:cNvPicPr>
          <p:nvPr/>
        </p:nvPicPr>
        <p:blipFill>
          <a:blip r:embed="rId2" cstate="print"/>
          <a:srcRect l="8263" t="6723" r="8987" b="20432"/>
          <a:stretch>
            <a:fillRect/>
          </a:stretch>
        </p:blipFill>
        <p:spPr bwMode="auto">
          <a:xfrm>
            <a:off x="1644651" y="482601"/>
            <a:ext cx="5711825" cy="4603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7667" name="Oval 3"/>
          <p:cNvSpPr>
            <a:spLocks noChangeArrowheads="1"/>
          </p:cNvSpPr>
          <p:nvPr/>
        </p:nvSpPr>
        <p:spPr bwMode="auto">
          <a:xfrm>
            <a:off x="6308726" y="4572000"/>
            <a:ext cx="112713" cy="16086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lIns="68580" tIns="34290" rIns="68580" bIns="34290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97668" name="Line 4"/>
          <p:cNvSpPr>
            <a:spLocks noChangeShapeType="1"/>
          </p:cNvSpPr>
          <p:nvPr/>
        </p:nvSpPr>
        <p:spPr bwMode="auto">
          <a:xfrm>
            <a:off x="5468939" y="4129618"/>
            <a:ext cx="1587" cy="1790700"/>
          </a:xfrm>
          <a:prstGeom prst="line">
            <a:avLst/>
          </a:prstGeom>
          <a:noFill/>
          <a:ln w="63500">
            <a:solidFill>
              <a:srgbClr val="0000FF"/>
            </a:solidFill>
            <a:round/>
            <a:headEnd type="oval" w="med" len="med"/>
            <a:tailEnd type="stealth" w="lg" len="lg"/>
          </a:ln>
        </p:spPr>
        <p:txBody>
          <a:bodyPr lIns="68580" tIns="34290" rIns="68580" bIns="34290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97669" name="Line 5"/>
          <p:cNvSpPr>
            <a:spLocks noChangeShapeType="1"/>
          </p:cNvSpPr>
          <p:nvPr/>
        </p:nvSpPr>
        <p:spPr bwMode="auto">
          <a:xfrm flipH="1">
            <a:off x="2459039" y="3086101"/>
            <a:ext cx="9525" cy="2275417"/>
          </a:xfrm>
          <a:prstGeom prst="line">
            <a:avLst/>
          </a:prstGeom>
          <a:noFill/>
          <a:ln w="5715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97670" name="Line 6"/>
          <p:cNvSpPr>
            <a:spLocks noChangeShapeType="1"/>
          </p:cNvSpPr>
          <p:nvPr/>
        </p:nvSpPr>
        <p:spPr bwMode="auto">
          <a:xfrm flipH="1">
            <a:off x="5435601" y="4646084"/>
            <a:ext cx="925513" cy="508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97671" name="Line 7"/>
          <p:cNvSpPr>
            <a:spLocks noChangeShapeType="1"/>
          </p:cNvSpPr>
          <p:nvPr/>
        </p:nvSpPr>
        <p:spPr bwMode="auto">
          <a:xfrm>
            <a:off x="2513013" y="4629151"/>
            <a:ext cx="3890962" cy="57149"/>
          </a:xfrm>
          <a:prstGeom prst="line">
            <a:avLst/>
          </a:prstGeom>
          <a:noFill/>
          <a:ln w="63500">
            <a:solidFill>
              <a:srgbClr val="0000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9950" name="Text Box 11"/>
          <p:cNvSpPr txBox="1">
            <a:spLocks noChangeArrowheads="1"/>
          </p:cNvSpPr>
          <p:nvPr/>
        </p:nvSpPr>
        <p:spPr bwMode="auto">
          <a:xfrm>
            <a:off x="5137151" y="5926667"/>
            <a:ext cx="2347913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阻力</a:t>
            </a:r>
            <a:r>
              <a:rPr lang="en-US" altLang="zh-CN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G</a:t>
            </a:r>
            <a:r>
              <a:rPr lang="zh-CN" altLang="en-US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＝</a:t>
            </a:r>
            <a:r>
              <a:rPr lang="en-US" altLang="zh-CN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960N</a:t>
            </a:r>
          </a:p>
        </p:txBody>
      </p:sp>
      <p:sp>
        <p:nvSpPr>
          <p:cNvPr id="39952" name="Text Box 13"/>
          <p:cNvSpPr txBox="1">
            <a:spLocks noChangeArrowheads="1"/>
          </p:cNvSpPr>
          <p:nvPr/>
        </p:nvSpPr>
        <p:spPr bwMode="auto">
          <a:xfrm>
            <a:off x="5780089" y="5124451"/>
            <a:ext cx="2947987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阻力臂</a:t>
            </a:r>
            <a:r>
              <a:rPr lang="en-US" altLang="zh-CN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aseline="-25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=50cm</a:t>
            </a:r>
          </a:p>
        </p:txBody>
      </p:sp>
      <p:sp>
        <p:nvSpPr>
          <p:cNvPr id="39953" name="Text Box 14"/>
          <p:cNvSpPr txBox="1">
            <a:spLocks noChangeArrowheads="1"/>
          </p:cNvSpPr>
          <p:nvPr/>
        </p:nvSpPr>
        <p:spPr bwMode="auto">
          <a:xfrm>
            <a:off x="3159125" y="5310718"/>
            <a:ext cx="3005138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动力臂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="1" baseline="-25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=120cm</a:t>
            </a:r>
          </a:p>
        </p:txBody>
      </p:sp>
      <p:sp>
        <p:nvSpPr>
          <p:cNvPr id="35851" name="Text Box 17"/>
          <p:cNvSpPr txBox="1">
            <a:spLocks noChangeArrowheads="1"/>
          </p:cNvSpPr>
          <p:nvPr/>
        </p:nvSpPr>
        <p:spPr bwMode="auto">
          <a:xfrm>
            <a:off x="179512" y="116632"/>
            <a:ext cx="7165975" cy="484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7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画力臂，再根据已知求动力？</a:t>
            </a:r>
          </a:p>
        </p:txBody>
      </p:sp>
      <p:sp>
        <p:nvSpPr>
          <p:cNvPr id="19" name="Line 5"/>
          <p:cNvSpPr>
            <a:spLocks noChangeShapeType="1"/>
          </p:cNvSpPr>
          <p:nvPr/>
        </p:nvSpPr>
        <p:spPr bwMode="auto">
          <a:xfrm flipV="1">
            <a:off x="2476500" y="1794934"/>
            <a:ext cx="1588" cy="1223433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 type="oval" w="med" len="med"/>
            <a:tailEnd type="stealth" w="lg" len="lg"/>
          </a:ln>
        </p:spPr>
        <p:txBody>
          <a:bodyPr lIns="68580" tIns="34290" rIns="68580" bIns="34290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" name="组合 21"/>
          <p:cNvGrpSpPr>
            <a:grpSpLocks/>
          </p:cNvGrpSpPr>
          <p:nvPr/>
        </p:nvGrpSpPr>
        <p:grpSpPr bwMode="auto">
          <a:xfrm>
            <a:off x="5478464" y="4652434"/>
            <a:ext cx="293687" cy="309033"/>
            <a:chOff x="9086850" y="2057400"/>
            <a:chExt cx="392429" cy="308609"/>
          </a:xfrm>
        </p:grpSpPr>
        <p:sp>
          <p:nvSpPr>
            <p:cNvPr id="35862" name="Line 6"/>
            <p:cNvSpPr>
              <a:spLocks noChangeShapeType="1"/>
            </p:cNvSpPr>
            <p:nvPr/>
          </p:nvSpPr>
          <p:spPr bwMode="auto">
            <a:xfrm flipH="1">
              <a:off x="9086850" y="2353310"/>
              <a:ext cx="392429" cy="12699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5863" name="Line 6"/>
            <p:cNvSpPr>
              <a:spLocks noChangeShapeType="1"/>
            </p:cNvSpPr>
            <p:nvPr/>
          </p:nvSpPr>
          <p:spPr bwMode="auto">
            <a:xfrm>
              <a:off x="9418319" y="2057400"/>
              <a:ext cx="7619" cy="293369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组合 24"/>
          <p:cNvGrpSpPr>
            <a:grpSpLocks/>
          </p:cNvGrpSpPr>
          <p:nvPr/>
        </p:nvGrpSpPr>
        <p:grpSpPr bwMode="auto">
          <a:xfrm>
            <a:off x="2479675" y="4218517"/>
            <a:ext cx="292100" cy="353483"/>
            <a:chOff x="6278880" y="1051561"/>
            <a:chExt cx="388620" cy="354328"/>
          </a:xfrm>
        </p:grpSpPr>
        <p:sp>
          <p:nvSpPr>
            <p:cNvPr id="35860" name="Line 7"/>
            <p:cNvSpPr>
              <a:spLocks noChangeShapeType="1"/>
            </p:cNvSpPr>
            <p:nvPr/>
          </p:nvSpPr>
          <p:spPr bwMode="auto">
            <a:xfrm flipH="1">
              <a:off x="6663690" y="1055370"/>
              <a:ext cx="3810" cy="350519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5861" name="Line 7"/>
            <p:cNvSpPr>
              <a:spLocks noChangeShapeType="1"/>
            </p:cNvSpPr>
            <p:nvPr/>
          </p:nvSpPr>
          <p:spPr bwMode="auto">
            <a:xfrm flipV="1">
              <a:off x="6278880" y="1051561"/>
              <a:ext cx="373380" cy="3810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1077914" y="1610784"/>
            <a:ext cx="2344737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动力</a:t>
            </a:r>
            <a:r>
              <a:rPr lang="en-US" altLang="zh-CN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＝？</a:t>
            </a:r>
            <a:endParaRPr lang="en-US" altLang="zh-CN" sz="24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AutoShape 14"/>
          <p:cNvSpPr>
            <a:spLocks/>
          </p:cNvSpPr>
          <p:nvPr/>
        </p:nvSpPr>
        <p:spPr bwMode="auto">
          <a:xfrm rot="-5400000">
            <a:off x="4110833" y="3087952"/>
            <a:ext cx="666749" cy="3884613"/>
          </a:xfrm>
          <a:prstGeom prst="leftBrace">
            <a:avLst>
              <a:gd name="adj1" fmla="val 51860"/>
              <a:gd name="adj2" fmla="val 49912"/>
            </a:avLst>
          </a:prstGeom>
          <a:noFill/>
          <a:ln w="63500">
            <a:solidFill>
              <a:srgbClr val="0000FF"/>
            </a:solidFill>
            <a:round/>
            <a:headEnd/>
            <a:tailEnd/>
          </a:ln>
        </p:spPr>
        <p:txBody>
          <a:bodyPr wrap="none" lIns="68580" tIns="34290" rIns="68580" bIns="34290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8" name="AutoShape 14"/>
          <p:cNvSpPr>
            <a:spLocks/>
          </p:cNvSpPr>
          <p:nvPr/>
        </p:nvSpPr>
        <p:spPr bwMode="auto">
          <a:xfrm rot="-5400000">
            <a:off x="5750191" y="4469077"/>
            <a:ext cx="372533" cy="900113"/>
          </a:xfrm>
          <a:prstGeom prst="leftBrace">
            <a:avLst>
              <a:gd name="adj1" fmla="val 52023"/>
              <a:gd name="adj2" fmla="val 49694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 wrap="none" lIns="68580" tIns="34290" rIns="68580" bIns="34290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" name="Text Box 11"/>
          <p:cNvSpPr txBox="1">
            <a:spLocks noChangeArrowheads="1"/>
          </p:cNvSpPr>
          <p:nvPr/>
        </p:nvSpPr>
        <p:spPr bwMode="auto">
          <a:xfrm>
            <a:off x="4886326" y="787400"/>
            <a:ext cx="4257675" cy="1315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解：由</a:t>
            </a:r>
            <a:r>
              <a:rPr lang="zh-CN" altLang="en-US" sz="27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杠杠平衡条件</a:t>
            </a:r>
            <a:r>
              <a:rPr lang="zh-CN" altLang="en-US" sz="27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7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FL</a:t>
            </a:r>
            <a:r>
              <a:rPr lang="en-US" altLang="zh-CN" sz="2700" baseline="-25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7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=GL</a:t>
            </a:r>
            <a:r>
              <a:rPr lang="en-US" altLang="zh-CN" sz="2700" baseline="-25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7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得，</a:t>
            </a:r>
            <a:r>
              <a:rPr lang="en-US" altLang="zh-CN" sz="27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F×120cm=960N×50cm</a:t>
            </a:r>
          </a:p>
        </p:txBody>
      </p:sp>
      <p:sp>
        <p:nvSpPr>
          <p:cNvPr id="30" name="Text Box 11"/>
          <p:cNvSpPr txBox="1">
            <a:spLocks noChangeArrowheads="1"/>
          </p:cNvSpPr>
          <p:nvPr/>
        </p:nvSpPr>
        <p:spPr bwMode="auto">
          <a:xfrm>
            <a:off x="5014913" y="2132856"/>
            <a:ext cx="4129087" cy="484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F=480N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97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97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000"/>
                                        <p:tgtEl>
                                          <p:spTgt spid="49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000"/>
                                        <p:tgtEl>
                                          <p:spTgt spid="49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3000"/>
                                        <p:tgtEl>
                                          <p:spTgt spid="49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3000"/>
                                        <p:tgtEl>
                                          <p:spTgt spid="49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7667" grpId="0" animBg="1"/>
      <p:bldP spid="497668" grpId="0" animBg="1"/>
      <p:bldP spid="497669" grpId="0" animBg="1"/>
      <p:bldP spid="497670" grpId="0" animBg="1"/>
      <p:bldP spid="497671" grpId="0" animBg="1"/>
      <p:bldP spid="39950" grpId="0"/>
      <p:bldP spid="39952" grpId="0"/>
      <p:bldP spid="39953" grpId="0"/>
      <p:bldP spid="19" grpId="0" animBg="1"/>
      <p:bldP spid="26" grpId="0"/>
      <p:bldP spid="27" grpId="0" animBg="1"/>
      <p:bldP spid="28" grpId="0" animBg="1"/>
      <p:bldP spid="29" grpId="0"/>
      <p:bldP spid="30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标题 1"/>
          <p:cNvSpPr>
            <a:spLocks noGrp="1"/>
          </p:cNvSpPr>
          <p:nvPr>
            <p:ph type="ctrTitle"/>
          </p:nvPr>
        </p:nvSpPr>
        <p:spPr>
          <a:xfrm>
            <a:off x="468313" y="765175"/>
            <a:ext cx="7772400" cy="1470025"/>
          </a:xfrm>
        </p:spPr>
        <p:txBody>
          <a:bodyPr/>
          <a:lstStyle/>
          <a:p>
            <a:pPr eaLnBrk="1" hangingPunct="1"/>
            <a:r>
              <a:rPr lang="zh-CN" altLang="en-US" sz="8000" smtClean="0"/>
              <a:t>作业：</a:t>
            </a:r>
          </a:p>
        </p:txBody>
      </p:sp>
      <p:sp>
        <p:nvSpPr>
          <p:cNvPr id="409603" name="副标题 2"/>
          <p:cNvSpPr>
            <a:spLocks noGrp="1"/>
          </p:cNvSpPr>
          <p:nvPr>
            <p:ph type="subTitle" idx="1"/>
          </p:nvPr>
        </p:nvSpPr>
        <p:spPr>
          <a:xfrm>
            <a:off x="0" y="3213100"/>
            <a:ext cx="9144000" cy="3095625"/>
          </a:xfrm>
        </p:spPr>
        <p:txBody>
          <a:bodyPr/>
          <a:lstStyle/>
          <a:p>
            <a:pPr eaLnBrk="1" hangingPunct="1"/>
            <a:r>
              <a:rPr lang="en-US" altLang="zh-CN" sz="6000" dirty="0" smtClean="0">
                <a:solidFill>
                  <a:srgbClr val="000000"/>
                </a:solidFill>
              </a:rPr>
              <a:t>《</a:t>
            </a:r>
            <a:r>
              <a:rPr lang="zh-CN" altLang="en-US" sz="5400" dirty="0" smtClean="0">
                <a:solidFill>
                  <a:srgbClr val="000000"/>
                </a:solidFill>
              </a:rPr>
              <a:t>学法</a:t>
            </a:r>
            <a:r>
              <a:rPr lang="en-US" altLang="zh-CN" sz="5400" dirty="0" smtClean="0">
                <a:solidFill>
                  <a:srgbClr val="000000"/>
                </a:solidFill>
              </a:rPr>
              <a:t>》 </a:t>
            </a:r>
            <a:r>
              <a:rPr lang="en-US" altLang="zh-CN" sz="5400" dirty="0" smtClean="0">
                <a:solidFill>
                  <a:srgbClr val="000000"/>
                </a:solidFill>
              </a:rPr>
              <a:t>P72---73</a:t>
            </a:r>
            <a:endParaRPr lang="en-US" altLang="zh-CN" sz="5400" dirty="0" smtClean="0">
              <a:solidFill>
                <a:srgbClr val="000000"/>
              </a:solidFill>
            </a:endParaRPr>
          </a:p>
          <a:p>
            <a:pPr eaLnBrk="1" hangingPunct="1"/>
            <a:r>
              <a:rPr lang="en-US" altLang="zh-CN" sz="5400" dirty="0" smtClean="0">
                <a:solidFill>
                  <a:srgbClr val="000000"/>
                </a:solidFill>
              </a:rPr>
              <a:t>“</a:t>
            </a:r>
            <a:r>
              <a:rPr lang="zh-CN" altLang="en-US" sz="5400" dirty="0" smtClean="0">
                <a:solidFill>
                  <a:srgbClr val="000000"/>
                </a:solidFill>
              </a:rPr>
              <a:t>课堂训练” “课后提升</a:t>
            </a:r>
            <a:r>
              <a:rPr lang="en-US" altLang="zh-CN" sz="5400" dirty="0" smtClean="0">
                <a:solidFill>
                  <a:srgbClr val="000000"/>
                </a:solidFill>
              </a:rPr>
              <a:t>”</a:t>
            </a:r>
            <a:r>
              <a:rPr lang="zh-CN" altLang="en-US" sz="5400" dirty="0" smtClean="0">
                <a:solidFill>
                  <a:srgbClr val="000000"/>
                </a:solidFill>
              </a:rPr>
              <a:t> 题</a:t>
            </a:r>
            <a:endParaRPr lang="zh-CN" altLang="en-US" sz="54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27649" descr="snap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图片 27650" descr="snap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图片 27651" descr="snap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图片 27652" descr="snap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图片 27653" descr="snap0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图片 27654" descr="snap0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图片 27655" descr="snap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图片 27656" descr="snap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图片 27657" descr="snap0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9" name="图片 27658" descr="snap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0" name="图片 27659" descr="snap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1" name="图片 27660" descr="snap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2" name="图片 27661" descr="snap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3" name="图片 27662" descr="snap1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4" name="BELL.WAV">
            <a:hlinkClick r:id="" action="ppaction://media"/>
          </p:cNvPr>
          <p:cNvPicPr>
            <a:picLocks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244475" y="1095375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5" name="BELL.WAV">
            <a:hlinkClick r:id="" action="ppaction://media"/>
          </p:cNvPr>
          <p:cNvPicPr>
            <a:picLocks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244475" y="2025650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6" name="BELL.WAV">
            <a:hlinkClick r:id="" action="ppaction://media"/>
          </p:cNvPr>
          <p:cNvPicPr>
            <a:picLocks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244475" y="3365500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7" name="BELL.WAV">
            <a:hlinkClick r:id="" action="ppaction://media"/>
          </p:cNvPr>
          <p:cNvPicPr>
            <a:picLocks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244475" y="2733675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6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276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" fill="hold"/>
                                        <p:tgtEl>
                                          <p:spTgt spid="276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" fill="hold"/>
                                        <p:tgtEl>
                                          <p:spTgt spid="276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4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64"/>
                </p:tgtEl>
              </p:cMediaNode>
            </p:video>
            <p:video>
              <p:cMediaNode>
                <p:cTn id="4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65"/>
                </p:tgtEl>
              </p:cMediaNode>
            </p:video>
            <p:video>
              <p:cMediaNode>
                <p:cTn id="5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66"/>
                </p:tgtEl>
              </p:cMediaNode>
            </p:video>
            <p:video>
              <p:cMediaNode>
                <p:cTn id="5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67"/>
                </p:tgtEl>
              </p:cMediaNode>
            </p:vide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 Box 190"/>
          <p:cNvSpPr txBox="1">
            <a:spLocks noChangeArrowheads="1"/>
          </p:cNvSpPr>
          <p:nvPr/>
        </p:nvSpPr>
        <p:spPr bwMode="auto">
          <a:xfrm>
            <a:off x="3500438" y="285750"/>
            <a:ext cx="19288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知识回顾</a:t>
            </a:r>
          </a:p>
        </p:txBody>
      </p:sp>
      <p:sp>
        <p:nvSpPr>
          <p:cNvPr id="79875" name="Text Box 4"/>
          <p:cNvSpPr txBox="1">
            <a:spLocks noChangeArrowheads="1"/>
          </p:cNvSpPr>
          <p:nvPr/>
        </p:nvSpPr>
        <p:spPr bwMode="auto">
          <a:xfrm>
            <a:off x="1143000" y="1714500"/>
            <a:ext cx="30718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杠杆平衡条件：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000125" y="2786063"/>
            <a:ext cx="2286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）内容：</a:t>
            </a:r>
            <a:r>
              <a:rPr lang="zh-CN" altLang="en-US" sz="3200" b="1" u="sng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</a:t>
            </a:r>
            <a:endParaRPr lang="zh-CN" altLang="en-US" sz="3200" b="1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428750" y="3571875"/>
            <a:ext cx="67500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动力乘以动力臂等于阻力乘以阻力臂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000125" y="4643438"/>
            <a:ext cx="2786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）表达式：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071938" y="4643438"/>
            <a:ext cx="30384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F</a:t>
            </a:r>
            <a:r>
              <a:rPr lang="en-US" altLang="zh-CN" sz="3200" b="1" baseline="-2500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1</a:t>
            </a:r>
            <a:r>
              <a:rPr lang="en-US" altLang="zh-CN" sz="32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×L</a:t>
            </a:r>
            <a:r>
              <a:rPr lang="en-US" altLang="zh-CN" sz="3200" b="1" baseline="-2500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1</a:t>
            </a:r>
            <a:r>
              <a:rPr lang="en-US" altLang="zh-CN" sz="32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=F</a:t>
            </a:r>
            <a:r>
              <a:rPr lang="en-US" altLang="zh-CN" sz="3200" b="1" baseline="-2500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2</a:t>
            </a:r>
            <a:r>
              <a:rPr lang="en-US" altLang="zh-CN" sz="32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×L</a:t>
            </a:r>
            <a:r>
              <a:rPr lang="en-US" altLang="zh-CN" sz="3200" b="1" baseline="-2500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</a:blip>
          <a:srcRect l="39000" t="7333" r="25999" b="56667"/>
          <a:stretch>
            <a:fillRect/>
          </a:stretch>
        </p:blipFill>
        <p:spPr bwMode="auto">
          <a:xfrm>
            <a:off x="0" y="549275"/>
            <a:ext cx="5867400" cy="458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651" name="Line 3"/>
          <p:cNvSpPr>
            <a:spLocks noChangeShapeType="1"/>
          </p:cNvSpPr>
          <p:nvPr/>
        </p:nvSpPr>
        <p:spPr bwMode="auto">
          <a:xfrm>
            <a:off x="1600200" y="3429000"/>
            <a:ext cx="0" cy="1371600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7652" name="Oval 4"/>
          <p:cNvSpPr>
            <a:spLocks noChangeArrowheads="1"/>
          </p:cNvSpPr>
          <p:nvPr/>
        </p:nvSpPr>
        <p:spPr bwMode="auto">
          <a:xfrm>
            <a:off x="4343400" y="4114800"/>
            <a:ext cx="152400" cy="152400"/>
          </a:xfrm>
          <a:prstGeom prst="ellipse">
            <a:avLst/>
          </a:prstGeom>
          <a:solidFill>
            <a:srgbClr val="FF3399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7653" name="Line 5"/>
          <p:cNvSpPr>
            <a:spLocks noChangeShapeType="1"/>
          </p:cNvSpPr>
          <p:nvPr/>
        </p:nvSpPr>
        <p:spPr bwMode="auto">
          <a:xfrm>
            <a:off x="1600200" y="2667000"/>
            <a:ext cx="0" cy="762000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7654" name="Line 6"/>
          <p:cNvSpPr>
            <a:spLocks noChangeShapeType="1"/>
          </p:cNvSpPr>
          <p:nvPr/>
        </p:nvSpPr>
        <p:spPr bwMode="auto">
          <a:xfrm>
            <a:off x="4419600" y="4267200"/>
            <a:ext cx="0" cy="1143000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1066800" y="3200400"/>
            <a:ext cx="99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3200" b="1" smtClean="0">
                <a:solidFill>
                  <a:srgbClr val="00FF00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lang="zh-CN" altLang="zh-CN" sz="2000" b="1" smtClean="0">
                <a:solidFill>
                  <a:srgbClr val="00FF00"/>
                </a:solidFill>
                <a:latin typeface="黑体" pitchFamily="49" charset="-122"/>
                <a:ea typeface="黑体" pitchFamily="49" charset="-122"/>
              </a:rPr>
              <a:t>1</a:t>
            </a:r>
            <a:endParaRPr lang="zh-CN" altLang="zh-CN" sz="3200" b="1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4495800" y="5029200"/>
            <a:ext cx="685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3200" b="1" smtClean="0">
                <a:solidFill>
                  <a:srgbClr val="00FF00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lang="zh-CN" altLang="zh-CN" sz="2000" b="1" smtClean="0">
                <a:solidFill>
                  <a:srgbClr val="00FF00"/>
                </a:solidFill>
                <a:latin typeface="黑体" pitchFamily="49" charset="-122"/>
                <a:ea typeface="黑体" pitchFamily="49" charset="-122"/>
              </a:rPr>
              <a:t>2</a:t>
            </a:r>
            <a:endParaRPr lang="zh-CN" altLang="zh-CN" sz="3200" b="1" smtClean="0">
              <a:solidFill>
                <a:srgbClr val="00FF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1752600" y="4419600"/>
            <a:ext cx="175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2800" b="1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动力臂L</a:t>
            </a:r>
            <a:r>
              <a:rPr lang="zh-CN" altLang="zh-CN" sz="2000" b="1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1</a:t>
            </a:r>
            <a:endParaRPr lang="zh-CN" altLang="zh-CN" sz="2800" b="1" smtClean="0">
              <a:solidFill>
                <a:srgbClr val="009999"/>
              </a:solidFill>
              <a:latin typeface="Times New Roman" pitchFamily="18" charset="0"/>
            </a:endParaRP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3581400" y="4267200"/>
            <a:ext cx="1676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2800" b="1" smtClean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阻力臂L</a:t>
            </a:r>
            <a:r>
              <a:rPr lang="zh-CN" altLang="zh-CN" sz="2000" b="1" smtClean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2</a:t>
            </a:r>
            <a:endParaRPr lang="zh-CN" altLang="zh-CN" sz="2800" b="1" smtClean="0">
              <a:solidFill>
                <a:srgbClr val="FF006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659" name="AutoShape 11"/>
          <p:cNvSpPr>
            <a:spLocks/>
          </p:cNvSpPr>
          <p:nvPr/>
        </p:nvSpPr>
        <p:spPr bwMode="auto">
          <a:xfrm rot="16200000" flipV="1">
            <a:off x="4114800" y="3810000"/>
            <a:ext cx="76200" cy="533400"/>
          </a:xfrm>
          <a:prstGeom prst="leftBrace">
            <a:avLst>
              <a:gd name="adj1" fmla="val 58333"/>
              <a:gd name="adj2" fmla="val 49074"/>
            </a:avLst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7660" name="AutoShape 12"/>
          <p:cNvSpPr>
            <a:spLocks/>
          </p:cNvSpPr>
          <p:nvPr/>
        </p:nvSpPr>
        <p:spPr bwMode="auto">
          <a:xfrm rot="5400000">
            <a:off x="2590800" y="3048000"/>
            <a:ext cx="381000" cy="2209800"/>
          </a:xfrm>
          <a:prstGeom prst="rightBrace">
            <a:avLst>
              <a:gd name="adj1" fmla="val 77333"/>
              <a:gd name="adj2" fmla="val 50000"/>
            </a:avLst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3657600" y="3352800"/>
            <a:ext cx="533400" cy="685800"/>
            <a:chOff x="0" y="0"/>
            <a:chExt cx="336" cy="432"/>
          </a:xfrm>
        </p:grpSpPr>
        <p:sp>
          <p:nvSpPr>
            <p:cNvPr id="27677" name="Oval 14"/>
            <p:cNvSpPr>
              <a:spLocks noChangeArrowheads="1"/>
            </p:cNvSpPr>
            <p:nvPr/>
          </p:nvSpPr>
          <p:spPr bwMode="auto">
            <a:xfrm>
              <a:off x="48" y="336"/>
              <a:ext cx="96" cy="96"/>
            </a:xfrm>
            <a:prstGeom prst="ellipse">
              <a:avLst/>
            </a:prstGeom>
            <a:solidFill>
              <a:srgbClr val="FF3399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7678" name="Text Box 15"/>
            <p:cNvSpPr txBox="1">
              <a:spLocks noChangeArrowheads="1"/>
            </p:cNvSpPr>
            <p:nvPr/>
          </p:nvSpPr>
          <p:spPr bwMode="auto">
            <a:xfrm>
              <a:off x="0" y="0"/>
              <a:ext cx="33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zh-CN" sz="32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O</a:t>
              </a:r>
              <a:endParaRPr lang="zh-CN" altLang="zh-CN" sz="32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7662" name="Line 16"/>
          <p:cNvSpPr>
            <a:spLocks noChangeShapeType="1"/>
          </p:cNvSpPr>
          <p:nvPr/>
        </p:nvSpPr>
        <p:spPr bwMode="auto">
          <a:xfrm>
            <a:off x="4419600" y="3581400"/>
            <a:ext cx="0" cy="762000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7663" name="Oval 17"/>
          <p:cNvSpPr>
            <a:spLocks noChangeArrowheads="1"/>
          </p:cNvSpPr>
          <p:nvPr/>
        </p:nvSpPr>
        <p:spPr bwMode="auto">
          <a:xfrm>
            <a:off x="1524000" y="2514600"/>
            <a:ext cx="152400" cy="152400"/>
          </a:xfrm>
          <a:prstGeom prst="ellipse">
            <a:avLst/>
          </a:prstGeom>
          <a:solidFill>
            <a:srgbClr val="FF3399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8690" name="AutoShape 18"/>
          <p:cNvSpPr>
            <a:spLocks noChangeArrowheads="1"/>
          </p:cNvSpPr>
          <p:nvPr/>
        </p:nvSpPr>
        <p:spPr bwMode="auto">
          <a:xfrm>
            <a:off x="5867400" y="2057400"/>
            <a:ext cx="2590800" cy="3124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09999"/>
              </a:gs>
              <a:gs pos="50000">
                <a:schemeClr val="bg1"/>
              </a:gs>
              <a:gs pos="100000">
                <a:srgbClr val="009999"/>
              </a:gs>
            </a:gsLst>
            <a:lin ang="2700000" scaled="1"/>
          </a:gradFill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 F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=F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∵L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〉L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∴F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〈 F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这是省力杠杆</a:t>
            </a:r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5181600" y="381000"/>
            <a:ext cx="3657600" cy="1498600"/>
            <a:chOff x="0" y="0"/>
            <a:chExt cx="2304" cy="944"/>
          </a:xfrm>
        </p:grpSpPr>
        <p:pic>
          <p:nvPicPr>
            <p:cNvPr id="27675" name="Picture 20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2304" cy="9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676" name="Rectangle 21"/>
            <p:cNvSpPr>
              <a:spLocks noChangeArrowheads="1"/>
            </p:cNvSpPr>
            <p:nvPr/>
          </p:nvSpPr>
          <p:spPr bwMode="auto">
            <a:xfrm>
              <a:off x="584" y="144"/>
              <a:ext cx="1664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zh-CN" sz="4800" b="1" smtClean="0">
                  <a:solidFill>
                    <a:srgbClr val="FF3300"/>
                  </a:solidFill>
                  <a:latin typeface="隶书" pitchFamily="49" charset="-122"/>
                  <a:ea typeface="隶书" pitchFamily="49" charset="-122"/>
                </a:rPr>
                <a:t>省力杠杆</a:t>
              </a:r>
            </a:p>
          </p:txBody>
        </p:sp>
      </p:grpSp>
      <p:sp>
        <p:nvSpPr>
          <p:cNvPr id="27666" name="Line 22"/>
          <p:cNvSpPr>
            <a:spLocks noChangeShapeType="1"/>
          </p:cNvSpPr>
          <p:nvPr/>
        </p:nvSpPr>
        <p:spPr bwMode="auto">
          <a:xfrm flipH="1">
            <a:off x="1600200" y="3962400"/>
            <a:ext cx="2209800" cy="0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7667" name="Line 23"/>
          <p:cNvSpPr>
            <a:spLocks noChangeShapeType="1"/>
          </p:cNvSpPr>
          <p:nvPr/>
        </p:nvSpPr>
        <p:spPr bwMode="auto">
          <a:xfrm>
            <a:off x="3810000" y="3962400"/>
            <a:ext cx="609600" cy="0"/>
          </a:xfrm>
          <a:prstGeom prst="line">
            <a:avLst/>
          </a:prstGeom>
          <a:noFill/>
          <a:ln w="38100">
            <a:solidFill>
              <a:srgbClr val="FF33CC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7668" name="Text Box 24"/>
          <p:cNvSpPr txBox="1">
            <a:spLocks noChangeArrowheads="1"/>
          </p:cNvSpPr>
          <p:nvPr/>
        </p:nvSpPr>
        <p:spPr bwMode="auto">
          <a:xfrm>
            <a:off x="773693" y="0"/>
            <a:ext cx="378661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zh-CN" sz="4000" b="1" dirty="0" smtClean="0">
                <a:solidFill>
                  <a:srgbClr val="FF0000"/>
                </a:solidFill>
                <a:latin typeface="Arial" pitchFamily="34" charset="0"/>
                <a:ea typeface="隶书" pitchFamily="49" charset="-122"/>
              </a:rPr>
              <a:t>三、杠杆</a:t>
            </a:r>
            <a:r>
              <a:rPr lang="zh-CN" altLang="zh-CN" sz="4000" b="1" dirty="0" smtClean="0">
                <a:solidFill>
                  <a:srgbClr val="FF0000"/>
                </a:solidFill>
                <a:latin typeface="Arial" pitchFamily="34" charset="0"/>
                <a:ea typeface="隶书" pitchFamily="49" charset="-122"/>
              </a:rPr>
              <a:t>的分</a:t>
            </a:r>
            <a:r>
              <a:rPr lang="zh-CN" altLang="zh-CN" sz="4000" b="1" dirty="0" smtClean="0">
                <a:solidFill>
                  <a:srgbClr val="FF0000"/>
                </a:solidFill>
                <a:latin typeface="Arial" pitchFamily="34" charset="0"/>
                <a:ea typeface="隶书" pitchFamily="49" charset="-122"/>
              </a:rPr>
              <a:t>类</a:t>
            </a:r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2982913" y="1965325"/>
            <a:ext cx="1863725" cy="1071563"/>
            <a:chOff x="0" y="0"/>
            <a:chExt cx="1174" cy="675"/>
          </a:xfrm>
        </p:grpSpPr>
        <p:sp>
          <p:nvSpPr>
            <p:cNvPr id="27670" name="Rectangle 26"/>
            <p:cNvSpPr>
              <a:spLocks noChangeArrowheads="1"/>
            </p:cNvSpPr>
            <p:nvPr/>
          </p:nvSpPr>
          <p:spPr bwMode="auto">
            <a:xfrm>
              <a:off x="0" y="154"/>
              <a:ext cx="330" cy="365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3200" b="1" i="1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F</a:t>
              </a:r>
              <a:r>
                <a:rPr lang="zh-CN" altLang="en-US" sz="3200" b="1" baseline="-2500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１</a:t>
              </a:r>
            </a:p>
          </p:txBody>
        </p:sp>
        <p:sp>
          <p:nvSpPr>
            <p:cNvPr id="27671" name="Rectangle 27"/>
            <p:cNvSpPr>
              <a:spLocks noChangeArrowheads="1"/>
            </p:cNvSpPr>
            <p:nvPr/>
          </p:nvSpPr>
          <p:spPr bwMode="auto">
            <a:xfrm>
              <a:off x="295" y="117"/>
              <a:ext cx="261" cy="403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3600" b="1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=</a:t>
              </a:r>
            </a:p>
          </p:txBody>
        </p:sp>
        <p:sp>
          <p:nvSpPr>
            <p:cNvPr id="27672" name="Rectangle 28"/>
            <p:cNvSpPr>
              <a:spLocks noChangeArrowheads="1"/>
            </p:cNvSpPr>
            <p:nvPr/>
          </p:nvSpPr>
          <p:spPr bwMode="auto">
            <a:xfrm>
              <a:off x="535" y="0"/>
              <a:ext cx="522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800" b="1" i="1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F</a:t>
              </a:r>
              <a:r>
                <a:rPr lang="zh-CN" altLang="en-US" sz="2800" b="1" baseline="-2500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２</a:t>
              </a:r>
              <a:r>
                <a:rPr lang="en-US" altLang="zh-CN" sz="2800" b="1" i="1" smtClean="0">
                  <a:solidFill>
                    <a:srgbClr val="0000FF"/>
                  </a:solidFill>
                  <a:latin typeface="Trebuchet MS" pitchFamily="34" charset="0"/>
                  <a:ea typeface="黑体" pitchFamily="49" charset="-122"/>
                </a:rPr>
                <a:t> l</a:t>
              </a:r>
              <a:r>
                <a:rPr lang="zh-CN" altLang="en-US" sz="2800" b="1" baseline="-2500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２</a:t>
              </a:r>
            </a:p>
          </p:txBody>
        </p:sp>
        <p:sp>
          <p:nvSpPr>
            <p:cNvPr id="27673" name="Rectangle 29"/>
            <p:cNvSpPr>
              <a:spLocks noChangeArrowheads="1"/>
            </p:cNvSpPr>
            <p:nvPr/>
          </p:nvSpPr>
          <p:spPr bwMode="auto">
            <a:xfrm>
              <a:off x="799" y="348"/>
              <a:ext cx="265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800" b="1" i="1" smtClean="0">
                  <a:solidFill>
                    <a:srgbClr val="0000FF"/>
                  </a:solidFill>
                  <a:latin typeface="Trebuchet MS" pitchFamily="34" charset="0"/>
                  <a:ea typeface="黑体" pitchFamily="49" charset="-122"/>
                </a:rPr>
                <a:t>l</a:t>
              </a:r>
              <a:r>
                <a:rPr lang="zh-CN" altLang="en-US" sz="2800" b="1" baseline="-2500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１</a:t>
              </a:r>
            </a:p>
          </p:txBody>
        </p:sp>
        <p:sp>
          <p:nvSpPr>
            <p:cNvPr id="27674" name="Line 30"/>
            <p:cNvSpPr>
              <a:spLocks noChangeShapeType="1"/>
            </p:cNvSpPr>
            <p:nvPr/>
          </p:nvSpPr>
          <p:spPr bwMode="auto">
            <a:xfrm>
              <a:off x="558" y="347"/>
              <a:ext cx="616" cy="1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bevel/>
              <a:headEnd/>
              <a:tailEnd/>
            </a:ln>
            <a:effectLst/>
          </p:spPr>
          <p:txBody>
            <a:bodyPr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0" grpId="0" animBg="1" autoUpdateAnimBg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4238" y="2057400"/>
            <a:ext cx="825500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4238" y="2060575"/>
            <a:ext cx="825500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</a:blip>
          <a:srcRect l="14000" t="36533" r="45000" b="42000"/>
          <a:stretch>
            <a:fillRect/>
          </a:stretch>
        </p:blipFill>
        <p:spPr bwMode="auto">
          <a:xfrm>
            <a:off x="900113" y="1268413"/>
            <a:ext cx="7239000" cy="27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701" name="Line 5"/>
          <p:cNvSpPr>
            <a:spLocks noChangeShapeType="1"/>
          </p:cNvSpPr>
          <p:nvPr/>
        </p:nvSpPr>
        <p:spPr bwMode="auto">
          <a:xfrm>
            <a:off x="3352800" y="2514600"/>
            <a:ext cx="1219200" cy="0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9702" name="Line 6"/>
          <p:cNvSpPr>
            <a:spLocks noChangeShapeType="1"/>
          </p:cNvSpPr>
          <p:nvPr/>
        </p:nvSpPr>
        <p:spPr bwMode="auto">
          <a:xfrm>
            <a:off x="7010400" y="1371600"/>
            <a:ext cx="914400" cy="0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267200" y="2209800"/>
            <a:ext cx="0" cy="1524000"/>
            <a:chOff x="0" y="0"/>
            <a:chExt cx="0" cy="960"/>
          </a:xfrm>
        </p:grpSpPr>
        <p:sp>
          <p:nvSpPr>
            <p:cNvPr id="28712" name="Line 8"/>
            <p:cNvSpPr>
              <a:spLocks noChangeShapeType="1"/>
            </p:cNvSpPr>
            <p:nvPr/>
          </p:nvSpPr>
          <p:spPr bwMode="auto">
            <a:xfrm>
              <a:off x="0" y="0"/>
              <a:ext cx="0" cy="192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8713" name="Line 9"/>
            <p:cNvSpPr>
              <a:spLocks noChangeShapeType="1"/>
            </p:cNvSpPr>
            <p:nvPr/>
          </p:nvSpPr>
          <p:spPr bwMode="auto">
            <a:xfrm flipV="1">
              <a:off x="0" y="576"/>
              <a:ext cx="0" cy="384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7235825" y="1268413"/>
            <a:ext cx="0" cy="1752600"/>
            <a:chOff x="0" y="0"/>
            <a:chExt cx="0" cy="1104"/>
          </a:xfrm>
        </p:grpSpPr>
        <p:sp>
          <p:nvSpPr>
            <p:cNvPr id="28710" name="Line 11"/>
            <p:cNvSpPr>
              <a:spLocks noChangeShapeType="1"/>
            </p:cNvSpPr>
            <p:nvPr/>
          </p:nvSpPr>
          <p:spPr bwMode="auto">
            <a:xfrm>
              <a:off x="0" y="768"/>
              <a:ext cx="0" cy="33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8711" name="Line 12"/>
            <p:cNvSpPr>
              <a:spLocks noChangeShapeType="1"/>
            </p:cNvSpPr>
            <p:nvPr/>
          </p:nvSpPr>
          <p:spPr bwMode="auto">
            <a:xfrm flipV="1">
              <a:off x="0" y="0"/>
              <a:ext cx="0" cy="33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4038600" y="2438400"/>
            <a:ext cx="838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36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h</a:t>
            </a:r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6629400" y="1752600"/>
            <a:ext cx="1676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36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S=4h</a:t>
            </a:r>
          </a:p>
        </p:txBody>
      </p: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1995488" y="2362200"/>
            <a:ext cx="387350" cy="1025525"/>
            <a:chOff x="0" y="0"/>
            <a:chExt cx="244" cy="646"/>
          </a:xfrm>
        </p:grpSpPr>
        <p:sp>
          <p:nvSpPr>
            <p:cNvPr id="28708" name="Text Box 16"/>
            <p:cNvSpPr txBox="1">
              <a:spLocks noChangeArrowheads="1"/>
            </p:cNvSpPr>
            <p:nvPr/>
          </p:nvSpPr>
          <p:spPr bwMode="auto">
            <a:xfrm>
              <a:off x="0" y="0"/>
              <a:ext cx="24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zh-CN" sz="32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O</a:t>
              </a:r>
              <a:endParaRPr lang="zh-CN" altLang="zh-CN" sz="32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8709" name="AutoShape 17"/>
            <p:cNvSpPr>
              <a:spLocks noChangeArrowheads="1"/>
            </p:cNvSpPr>
            <p:nvPr/>
          </p:nvSpPr>
          <p:spPr bwMode="auto">
            <a:xfrm>
              <a:off x="0" y="480"/>
              <a:ext cx="192" cy="166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571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2819400" y="2057400"/>
            <a:ext cx="5181600" cy="2743200"/>
            <a:chOff x="0" y="0"/>
            <a:chExt cx="3264" cy="1728"/>
          </a:xfrm>
        </p:grpSpPr>
        <p:sp>
          <p:nvSpPr>
            <p:cNvPr id="28704" name="Text Box 19"/>
            <p:cNvSpPr txBox="1">
              <a:spLocks noChangeArrowheads="1"/>
            </p:cNvSpPr>
            <p:nvPr/>
          </p:nvSpPr>
          <p:spPr bwMode="auto">
            <a:xfrm>
              <a:off x="0" y="1104"/>
              <a:ext cx="48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zh-CN" sz="36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F</a:t>
              </a:r>
              <a:r>
                <a:rPr lang="zh-CN" altLang="zh-CN" sz="20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2</a:t>
              </a:r>
              <a:endParaRPr lang="zh-CN" altLang="zh-CN" sz="36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8705" name="Text Box 20"/>
            <p:cNvSpPr txBox="1">
              <a:spLocks noChangeArrowheads="1"/>
            </p:cNvSpPr>
            <p:nvPr/>
          </p:nvSpPr>
          <p:spPr bwMode="auto">
            <a:xfrm>
              <a:off x="2832" y="0"/>
              <a:ext cx="43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zh-CN" sz="36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F</a:t>
              </a:r>
              <a:r>
                <a:rPr lang="zh-CN" altLang="zh-CN" sz="20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1</a:t>
              </a:r>
              <a:endParaRPr lang="zh-CN" altLang="zh-CN" sz="3600" b="1" smtClean="0">
                <a:solidFill>
                  <a:srgbClr val="00FF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8706" name="Line 21"/>
            <p:cNvSpPr>
              <a:spLocks noChangeShapeType="1"/>
            </p:cNvSpPr>
            <p:nvPr/>
          </p:nvSpPr>
          <p:spPr bwMode="auto">
            <a:xfrm>
              <a:off x="384" y="672"/>
              <a:ext cx="0" cy="1056"/>
            </a:xfrm>
            <a:prstGeom prst="line">
              <a:avLst/>
            </a:prstGeom>
            <a:noFill/>
            <a:ln w="57150">
              <a:solidFill>
                <a:srgbClr val="66FF33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8707" name="Line 22"/>
            <p:cNvSpPr>
              <a:spLocks noChangeShapeType="1"/>
            </p:cNvSpPr>
            <p:nvPr/>
          </p:nvSpPr>
          <p:spPr bwMode="auto">
            <a:xfrm flipV="1">
              <a:off x="2784" y="96"/>
              <a:ext cx="0" cy="528"/>
            </a:xfrm>
            <a:prstGeom prst="line">
              <a:avLst/>
            </a:prstGeom>
            <a:noFill/>
            <a:ln w="57150">
              <a:solidFill>
                <a:srgbClr val="66FF33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6" name="Group 23"/>
          <p:cNvGrpSpPr>
            <a:grpSpLocks/>
          </p:cNvGrpSpPr>
          <p:nvPr/>
        </p:nvGrpSpPr>
        <p:grpSpPr bwMode="auto">
          <a:xfrm>
            <a:off x="3590925" y="2381250"/>
            <a:ext cx="3562350" cy="722313"/>
            <a:chOff x="0" y="0"/>
            <a:chExt cx="2118" cy="429"/>
          </a:xfrm>
        </p:grpSpPr>
        <p:grpSp>
          <p:nvGrpSpPr>
            <p:cNvPr id="7" name="Group 24"/>
            <p:cNvGrpSpPr>
              <a:grpSpLocks/>
            </p:cNvGrpSpPr>
            <p:nvPr/>
          </p:nvGrpSpPr>
          <p:grpSpPr bwMode="auto">
            <a:xfrm>
              <a:off x="0" y="48"/>
              <a:ext cx="1951" cy="381"/>
              <a:chOff x="0" y="0"/>
              <a:chExt cx="1951" cy="381"/>
            </a:xfrm>
          </p:grpSpPr>
          <p:sp>
            <p:nvSpPr>
              <p:cNvPr id="28702" name="Text Box 25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45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buFont typeface="Arial" pitchFamily="34" charset="0"/>
                  <a:buNone/>
                </a:pPr>
                <a:r>
                  <a:rPr lang="zh-CN" altLang="zh-CN" sz="3600" b="1" smtClean="0">
                    <a:solidFill>
                      <a:srgbClr val="00FF00"/>
                    </a:solidFill>
                    <a:latin typeface="黑体" pitchFamily="49" charset="-122"/>
                    <a:ea typeface="黑体" pitchFamily="49" charset="-122"/>
                  </a:rPr>
                  <a:t>A</a:t>
                </a:r>
              </a:p>
            </p:txBody>
          </p:sp>
          <p:sp>
            <p:nvSpPr>
              <p:cNvPr id="28703" name="Text Box 26"/>
              <p:cNvSpPr txBox="1">
                <a:spLocks noChangeArrowheads="1"/>
              </p:cNvSpPr>
              <p:nvPr/>
            </p:nvSpPr>
            <p:spPr bwMode="auto">
              <a:xfrm>
                <a:off x="1841" y="0"/>
                <a:ext cx="110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buFont typeface="Arial" pitchFamily="34" charset="0"/>
                  <a:buNone/>
                </a:pPr>
                <a:endParaRPr lang="zh-CN" altLang="zh-CN" sz="36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sp>
          <p:nvSpPr>
            <p:cNvPr id="28701" name="Rectangle 27"/>
            <p:cNvSpPr>
              <a:spLocks noChangeArrowheads="1"/>
            </p:cNvSpPr>
            <p:nvPr/>
          </p:nvSpPr>
          <p:spPr bwMode="auto">
            <a:xfrm>
              <a:off x="1873" y="0"/>
              <a:ext cx="245" cy="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zh-CN" sz="36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B</a:t>
              </a:r>
            </a:p>
          </p:txBody>
        </p:sp>
      </p:grpSp>
      <p:grpSp>
        <p:nvGrpSpPr>
          <p:cNvPr id="8" name="Group 28"/>
          <p:cNvGrpSpPr>
            <a:grpSpLocks/>
          </p:cNvGrpSpPr>
          <p:nvPr/>
        </p:nvGrpSpPr>
        <p:grpSpPr bwMode="auto">
          <a:xfrm>
            <a:off x="2819400" y="304800"/>
            <a:ext cx="5111750" cy="3962400"/>
            <a:chOff x="0" y="0"/>
            <a:chExt cx="3220" cy="2496"/>
          </a:xfrm>
        </p:grpSpPr>
        <p:sp>
          <p:nvSpPr>
            <p:cNvPr id="28695" name="Line 29"/>
            <p:cNvSpPr>
              <a:spLocks noChangeShapeType="1"/>
            </p:cNvSpPr>
            <p:nvPr/>
          </p:nvSpPr>
          <p:spPr bwMode="auto">
            <a:xfrm>
              <a:off x="384" y="1440"/>
              <a:ext cx="0" cy="1056"/>
            </a:xfrm>
            <a:prstGeom prst="line">
              <a:avLst/>
            </a:prstGeom>
            <a:noFill/>
            <a:ln w="57150">
              <a:solidFill>
                <a:srgbClr val="66FF33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8696" name="Text Box 30"/>
            <p:cNvSpPr txBox="1">
              <a:spLocks noChangeArrowheads="1"/>
            </p:cNvSpPr>
            <p:nvPr/>
          </p:nvSpPr>
          <p:spPr bwMode="auto">
            <a:xfrm>
              <a:off x="0" y="1920"/>
              <a:ext cx="34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zh-CN" sz="36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F</a:t>
              </a:r>
              <a:r>
                <a:rPr lang="zh-CN" altLang="zh-CN" sz="20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2</a:t>
              </a:r>
              <a:endParaRPr lang="zh-CN" altLang="zh-CN" sz="3600" b="1" smtClean="0">
                <a:solidFill>
                  <a:srgbClr val="00FF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grpSp>
          <p:nvGrpSpPr>
            <p:cNvPr id="9" name="Group 31"/>
            <p:cNvGrpSpPr>
              <a:grpSpLocks/>
            </p:cNvGrpSpPr>
            <p:nvPr/>
          </p:nvGrpSpPr>
          <p:grpSpPr bwMode="auto">
            <a:xfrm>
              <a:off x="2784" y="0"/>
              <a:ext cx="436" cy="624"/>
              <a:chOff x="0" y="0"/>
              <a:chExt cx="436" cy="624"/>
            </a:xfrm>
          </p:grpSpPr>
          <p:sp>
            <p:nvSpPr>
              <p:cNvPr id="28698" name="Line 32"/>
              <p:cNvSpPr>
                <a:spLocks noChangeShapeType="1"/>
              </p:cNvSpPr>
              <p:nvPr/>
            </p:nvSpPr>
            <p:spPr bwMode="auto">
              <a:xfrm flipV="1">
                <a:off x="0" y="96"/>
                <a:ext cx="0" cy="528"/>
              </a:xfrm>
              <a:prstGeom prst="line">
                <a:avLst/>
              </a:prstGeom>
              <a:noFill/>
              <a:ln w="57150">
                <a:solidFill>
                  <a:srgbClr val="66FF33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zh-CN" altLang="en-US" sz="4800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28699" name="Text Box 33"/>
              <p:cNvSpPr txBox="1">
                <a:spLocks noChangeArrowheads="1"/>
              </p:cNvSpPr>
              <p:nvPr/>
            </p:nvSpPr>
            <p:spPr bwMode="auto">
              <a:xfrm>
                <a:off x="96" y="0"/>
                <a:ext cx="340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buFont typeface="Arial" pitchFamily="34" charset="0"/>
                  <a:buNone/>
                </a:pPr>
                <a:r>
                  <a:rPr lang="zh-CN" altLang="zh-CN" sz="3600" b="1" smtClean="0">
                    <a:solidFill>
                      <a:srgbClr val="00FF00"/>
                    </a:solidFill>
                    <a:latin typeface="黑体" pitchFamily="49" charset="-122"/>
                    <a:ea typeface="黑体" pitchFamily="49" charset="-122"/>
                  </a:rPr>
                  <a:t>F</a:t>
                </a:r>
                <a:r>
                  <a:rPr lang="zh-CN" altLang="zh-CN" sz="2000" b="1" smtClean="0">
                    <a:solidFill>
                      <a:srgbClr val="00FF00"/>
                    </a:solidFill>
                    <a:latin typeface="黑体" pitchFamily="49" charset="-122"/>
                    <a:ea typeface="黑体" pitchFamily="49" charset="-122"/>
                  </a:rPr>
                  <a:t>1</a:t>
                </a:r>
                <a:endParaRPr lang="zh-CN" altLang="zh-CN" sz="36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endParaRPr>
              </a:p>
            </p:txBody>
          </p:sp>
        </p:grpSp>
      </p:grpSp>
      <p:grpSp>
        <p:nvGrpSpPr>
          <p:cNvPr id="10" name="Group 34"/>
          <p:cNvGrpSpPr>
            <a:grpSpLocks/>
          </p:cNvGrpSpPr>
          <p:nvPr/>
        </p:nvGrpSpPr>
        <p:grpSpPr bwMode="auto">
          <a:xfrm>
            <a:off x="3275013" y="762000"/>
            <a:ext cx="3949700" cy="1555750"/>
            <a:chOff x="0" y="0"/>
            <a:chExt cx="2184" cy="980"/>
          </a:xfrm>
        </p:grpSpPr>
        <p:sp>
          <p:nvSpPr>
            <p:cNvPr id="28693" name="Text Box 35"/>
            <p:cNvSpPr txBox="1">
              <a:spLocks noChangeArrowheads="1"/>
            </p:cNvSpPr>
            <p:nvPr/>
          </p:nvSpPr>
          <p:spPr bwMode="auto">
            <a:xfrm>
              <a:off x="0" y="576"/>
              <a:ext cx="313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zh-CN" sz="36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A</a:t>
              </a:r>
              <a:r>
                <a:rPr lang="zh-CN" altLang="zh-CN" sz="3600" b="1" smtClean="0">
                  <a:solidFill>
                    <a:srgbClr val="00FF00"/>
                  </a:solidFill>
                  <a:latin typeface="Times New Roman" pitchFamily="18" charset="0"/>
                  <a:ea typeface="黑体" pitchFamily="49" charset="-122"/>
                </a:rPr>
                <a:t>’</a:t>
              </a:r>
              <a:endParaRPr lang="zh-CN" altLang="zh-CN" sz="3600" b="1" smtClean="0">
                <a:solidFill>
                  <a:srgbClr val="00FF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8694" name="Rectangle 36"/>
            <p:cNvSpPr>
              <a:spLocks noChangeArrowheads="1"/>
            </p:cNvSpPr>
            <p:nvPr/>
          </p:nvSpPr>
          <p:spPr bwMode="auto">
            <a:xfrm>
              <a:off x="1871" y="0"/>
              <a:ext cx="313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zh-CN" sz="36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B</a:t>
              </a:r>
              <a:r>
                <a:rPr lang="zh-CN" altLang="zh-CN" sz="3600" b="1" smtClean="0">
                  <a:solidFill>
                    <a:srgbClr val="00FF00"/>
                  </a:solidFill>
                  <a:latin typeface="Times New Roman" pitchFamily="18" charset="0"/>
                  <a:ea typeface="黑体" pitchFamily="49" charset="-122"/>
                </a:rPr>
                <a:t>’</a:t>
              </a:r>
              <a:endParaRPr lang="zh-CN" altLang="zh-CN" sz="3600" b="1" smtClean="0">
                <a:solidFill>
                  <a:srgbClr val="00FF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9733" name="AutoShape 37"/>
          <p:cNvSpPr>
            <a:spLocks noChangeArrowheads="1"/>
          </p:cNvSpPr>
          <p:nvPr/>
        </p:nvSpPr>
        <p:spPr bwMode="auto">
          <a:xfrm>
            <a:off x="914400" y="4800600"/>
            <a:ext cx="7696200" cy="685800"/>
          </a:xfrm>
          <a:prstGeom prst="roundRect">
            <a:avLst>
              <a:gd name="adj" fmla="val 29167"/>
            </a:avLst>
          </a:prstGeom>
          <a:solidFill>
            <a:srgbClr val="FF0066"/>
          </a:solidFill>
          <a:ln w="9525">
            <a:noFill/>
            <a:round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zh-CN" sz="36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省力</a:t>
            </a:r>
            <a:r>
              <a:rPr lang="zh-CN" altLang="zh-CN" sz="3600" b="1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6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费距离</a:t>
            </a:r>
          </a:p>
        </p:txBody>
      </p:sp>
      <p:sp>
        <p:nvSpPr>
          <p:cNvPr id="28689" name="Rectangle 38"/>
          <p:cNvSpPr>
            <a:spLocks noChangeArrowheads="1"/>
          </p:cNvSpPr>
          <p:nvPr/>
        </p:nvSpPr>
        <p:spPr bwMode="auto">
          <a:xfrm>
            <a:off x="1447800" y="485775"/>
            <a:ext cx="37734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4000" b="1" smtClean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省力杠杆的特点</a:t>
            </a:r>
            <a:endParaRPr lang="zh-CN" altLang="zh-CN" sz="4800" b="1" smtClean="0">
              <a:solidFill>
                <a:srgbClr val="FF330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28690" name="Picture 3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233363"/>
            <a:ext cx="5105400" cy="129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736" name="Text Box 40"/>
          <p:cNvSpPr txBox="1">
            <a:spLocks noChangeArrowheads="1"/>
          </p:cNvSpPr>
          <p:nvPr/>
        </p:nvSpPr>
        <p:spPr bwMode="auto">
          <a:xfrm>
            <a:off x="838200" y="5715000"/>
            <a:ext cx="798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举例生活中省</a:t>
            </a:r>
            <a:r>
              <a:rPr lang="zh-CN" altLang="zh-CN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力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杠</a:t>
            </a:r>
            <a:r>
              <a:rPr lang="zh-CN" altLang="zh-CN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杆</a:t>
            </a:r>
            <a:r>
              <a:rPr lang="zh-CN" altLang="zh-CN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（4种以上）？</a:t>
            </a:r>
          </a:p>
        </p:txBody>
      </p:sp>
      <p:pic>
        <p:nvPicPr>
          <p:cNvPr id="28692" name="Picture 4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84238" y="2060575"/>
            <a:ext cx="8259762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nimBg="1"/>
      <p:bldP spid="29702" grpId="0" animBg="1"/>
      <p:bldP spid="29709" grpId="0" autoUpdateAnimBg="0"/>
      <p:bldP spid="29710" grpId="0" autoUpdateAnimBg="0"/>
      <p:bldP spid="29733" grpId="0" animBg="1" autoUpdateAnimBg="0"/>
      <p:bldP spid="29736" grpId="0" autoUpdateAnimBg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4427538" y="1196975"/>
            <a:ext cx="504825" cy="393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省力杠杆的应用</a:t>
            </a:r>
          </a:p>
        </p:txBody>
      </p:sp>
      <p:pic>
        <p:nvPicPr>
          <p:cNvPr id="41987" name="Picture 3" descr="道钉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700" y="344488"/>
            <a:ext cx="3924300" cy="286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 descr="开瓶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3581400"/>
            <a:ext cx="3810000" cy="302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5" descr="胡桃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3463"/>
            <a:ext cx="406717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6" descr="独轮车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36550"/>
            <a:ext cx="4067175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4572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压水机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59" r="17" b="-49"/>
          <a:stretch>
            <a:fillRect/>
          </a:stretch>
        </p:blipFill>
        <p:spPr bwMode="auto">
          <a:xfrm>
            <a:off x="5105400" y="3810000"/>
            <a:ext cx="2362200" cy="167640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209800" y="457200"/>
            <a:ext cx="457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kumimoji="1"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省力杠杆</a:t>
            </a:r>
          </a:p>
        </p:txBody>
      </p:sp>
      <p:pic>
        <p:nvPicPr>
          <p:cNvPr id="6148" name="Picture 5" descr="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3810000"/>
            <a:ext cx="1981200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6" descr="道钉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1FFFF"/>
              </a:clrFrom>
              <a:clrTo>
                <a:srgbClr val="F1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6800" y="1295400"/>
            <a:ext cx="2362200" cy="1905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6150" name="Picture 7" descr="开瓶器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DCDCDC"/>
              </a:clrFrom>
              <a:clrTo>
                <a:srgbClr val="DCDCDC">
                  <a:alpha val="0"/>
                </a:srgbClr>
              </a:clrTo>
            </a:clrChange>
          </a:blip>
          <a:srcRect r="-128" b="12387"/>
          <a:stretch>
            <a:fillRect/>
          </a:stretch>
        </p:blipFill>
        <p:spPr bwMode="auto">
          <a:xfrm>
            <a:off x="3886200" y="1295400"/>
            <a:ext cx="1828800" cy="1676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6151" name="Picture 8" descr="拔钉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r="-128" b="-5"/>
          <a:stretch>
            <a:fillRect/>
          </a:stretch>
        </p:blipFill>
        <p:spPr bwMode="auto">
          <a:xfrm>
            <a:off x="6553200" y="1066800"/>
            <a:ext cx="1565275" cy="190500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</p:pic>
      <p:sp>
        <p:nvSpPr>
          <p:cNvPr id="6152" name="Rectangle 9"/>
          <p:cNvSpPr>
            <a:spLocks noChangeArrowheads="1"/>
          </p:cNvSpPr>
          <p:nvPr/>
        </p:nvSpPr>
        <p:spPr bwMode="auto">
          <a:xfrm>
            <a:off x="1295400" y="3124200"/>
            <a:ext cx="175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800">
                <a:solidFill>
                  <a:srgbClr val="9900FF"/>
                </a:solidFill>
                <a:latin typeface="Times New Roman" pitchFamily="18" charset="0"/>
                <a:ea typeface="黑体" pitchFamily="49" charset="-122"/>
              </a:rPr>
              <a:t>道钉撬</a:t>
            </a:r>
          </a:p>
        </p:txBody>
      </p:sp>
      <p:sp>
        <p:nvSpPr>
          <p:cNvPr id="6153" name="Rectangle 10"/>
          <p:cNvSpPr>
            <a:spLocks noChangeArrowheads="1"/>
          </p:cNvSpPr>
          <p:nvPr/>
        </p:nvSpPr>
        <p:spPr bwMode="auto">
          <a:xfrm>
            <a:off x="6477000" y="3048000"/>
            <a:ext cx="175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800">
                <a:solidFill>
                  <a:srgbClr val="9900FF"/>
                </a:solidFill>
                <a:latin typeface="Times New Roman" pitchFamily="18" charset="0"/>
                <a:ea typeface="黑体" pitchFamily="49" charset="-122"/>
              </a:rPr>
              <a:t>羊角锤</a:t>
            </a:r>
          </a:p>
        </p:txBody>
      </p:sp>
      <p:sp>
        <p:nvSpPr>
          <p:cNvPr id="6154" name="Rectangle 11"/>
          <p:cNvSpPr>
            <a:spLocks noChangeArrowheads="1"/>
          </p:cNvSpPr>
          <p:nvPr/>
        </p:nvSpPr>
        <p:spPr bwMode="auto">
          <a:xfrm>
            <a:off x="4191000" y="3124200"/>
            <a:ext cx="1371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800">
                <a:solidFill>
                  <a:srgbClr val="9900FF"/>
                </a:solidFill>
                <a:latin typeface="宋体" pitchFamily="2" charset="-122"/>
                <a:ea typeface="黑体" pitchFamily="49" charset="-122"/>
              </a:rPr>
              <a:t>起子</a:t>
            </a:r>
          </a:p>
        </p:txBody>
      </p:sp>
      <p:sp>
        <p:nvSpPr>
          <p:cNvPr id="6155" name="Rectangle 12"/>
          <p:cNvSpPr>
            <a:spLocks noChangeArrowheads="1"/>
          </p:cNvSpPr>
          <p:nvPr/>
        </p:nvSpPr>
        <p:spPr bwMode="auto">
          <a:xfrm>
            <a:off x="3429000" y="55626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800">
                <a:solidFill>
                  <a:srgbClr val="9900FF"/>
                </a:solidFill>
                <a:latin typeface="Times New Roman" pitchFamily="18" charset="0"/>
                <a:ea typeface="黑体" pitchFamily="49" charset="-122"/>
              </a:rPr>
              <a:t>钳子</a:t>
            </a:r>
          </a:p>
        </p:txBody>
      </p:sp>
      <p:sp>
        <p:nvSpPr>
          <p:cNvPr id="6156" name="Rectangle 13"/>
          <p:cNvSpPr>
            <a:spLocks noChangeArrowheads="1"/>
          </p:cNvSpPr>
          <p:nvPr/>
        </p:nvSpPr>
        <p:spPr bwMode="auto">
          <a:xfrm>
            <a:off x="5334000" y="5562600"/>
            <a:ext cx="2438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None/>
            </a:pPr>
            <a:r>
              <a:rPr lang="zh-CN" altLang="en-US" sz="2800">
                <a:solidFill>
                  <a:srgbClr val="9900FF"/>
                </a:solidFill>
                <a:latin typeface="Times New Roman" pitchFamily="18" charset="0"/>
                <a:ea typeface="黑体" pitchFamily="49" charset="-122"/>
              </a:rPr>
              <a:t>手动抽水机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536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脚踏板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1233488"/>
            <a:ext cx="5924550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Line 3"/>
          <p:cNvSpPr>
            <a:spLocks noChangeShapeType="1"/>
          </p:cNvSpPr>
          <p:nvPr/>
        </p:nvSpPr>
        <p:spPr bwMode="auto">
          <a:xfrm rot="19805124" flipV="1">
            <a:off x="5562600" y="2147888"/>
            <a:ext cx="1588" cy="91440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 rot="-1469804">
            <a:off x="4419600" y="3748088"/>
            <a:ext cx="0" cy="137160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4572000" y="1981200"/>
            <a:ext cx="68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3600" b="1" smtClean="0">
                <a:solidFill>
                  <a:srgbClr val="00FF00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lang="zh-CN" altLang="zh-CN" sz="2000" b="1" smtClean="0">
                <a:solidFill>
                  <a:srgbClr val="00FF00"/>
                </a:solidFill>
                <a:latin typeface="黑体" pitchFamily="49" charset="-122"/>
                <a:ea typeface="黑体" pitchFamily="49" charset="-122"/>
              </a:rPr>
              <a:t>2</a:t>
            </a:r>
            <a:endParaRPr lang="zh-CN" altLang="zh-CN" sz="3600" b="1" smtClean="0">
              <a:solidFill>
                <a:srgbClr val="00FF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4114800" y="4814888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3600" b="1" smtClean="0">
                <a:solidFill>
                  <a:srgbClr val="00FF00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lang="zh-CN" altLang="zh-CN" sz="2000" b="1" smtClean="0">
                <a:solidFill>
                  <a:srgbClr val="00FF00"/>
                </a:solidFill>
                <a:latin typeface="黑体" pitchFamily="49" charset="-122"/>
                <a:ea typeface="黑体" pitchFamily="49" charset="-122"/>
              </a:rPr>
              <a:t>1</a:t>
            </a:r>
            <a:endParaRPr lang="zh-CN" altLang="zh-CN" sz="3600" b="1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 rot="-1258762">
            <a:off x="2971800" y="4433888"/>
            <a:ext cx="1752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2800" b="1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动力臂L</a:t>
            </a:r>
            <a:r>
              <a:rPr lang="zh-CN" altLang="zh-CN" sz="2000" b="1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1</a:t>
            </a:r>
            <a:endParaRPr lang="zh-CN" altLang="zh-CN" sz="2800" b="1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 rot="-1307607">
            <a:off x="4572000" y="3733800"/>
            <a:ext cx="1676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2800" b="1" smtClean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阻力臂L</a:t>
            </a:r>
            <a:r>
              <a:rPr lang="zh-CN" altLang="zh-CN" sz="2000" b="1" smtClean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2</a:t>
            </a:r>
            <a:endParaRPr lang="zh-CN" altLang="zh-CN" sz="2800" b="1" smtClean="0">
              <a:solidFill>
                <a:srgbClr val="FF006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729" name="AutoShape 9"/>
          <p:cNvSpPr>
            <a:spLocks/>
          </p:cNvSpPr>
          <p:nvPr/>
        </p:nvSpPr>
        <p:spPr bwMode="auto">
          <a:xfrm rot="4132186">
            <a:off x="4419600" y="2452688"/>
            <a:ext cx="381000" cy="2819400"/>
          </a:xfrm>
          <a:prstGeom prst="rightBrace">
            <a:avLst>
              <a:gd name="adj1" fmla="val 98667"/>
              <a:gd name="adj2" fmla="val 50000"/>
            </a:avLst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pPr algn="ctr" eaLnBrk="1" hangingPunct="1">
              <a:spcBef>
                <a:spcPct val="50000"/>
              </a:spcBef>
              <a:buFont typeface="Arial" pitchFamily="34" charset="0"/>
              <a:buNone/>
            </a:pPr>
            <a:endParaRPr lang="zh-CN" altLang="zh-CN" sz="3200" b="1" smtClean="0">
              <a:solidFill>
                <a:srgbClr val="009999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730" name="Oval 10"/>
          <p:cNvSpPr>
            <a:spLocks noChangeArrowheads="1"/>
          </p:cNvSpPr>
          <p:nvPr/>
        </p:nvSpPr>
        <p:spPr bwMode="auto">
          <a:xfrm>
            <a:off x="5791200" y="2986088"/>
            <a:ext cx="152400" cy="152400"/>
          </a:xfrm>
          <a:prstGeom prst="ellipse">
            <a:avLst/>
          </a:prstGeom>
          <a:solidFill>
            <a:srgbClr val="FF3399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3048000" y="3519488"/>
            <a:ext cx="533400" cy="685800"/>
            <a:chOff x="0" y="0"/>
            <a:chExt cx="336" cy="432"/>
          </a:xfrm>
        </p:grpSpPr>
        <p:sp>
          <p:nvSpPr>
            <p:cNvPr id="30746" name="Oval 12"/>
            <p:cNvSpPr>
              <a:spLocks noChangeArrowheads="1"/>
            </p:cNvSpPr>
            <p:nvPr/>
          </p:nvSpPr>
          <p:spPr bwMode="auto">
            <a:xfrm>
              <a:off x="48" y="336"/>
              <a:ext cx="96" cy="96"/>
            </a:xfrm>
            <a:prstGeom prst="ellipse">
              <a:avLst/>
            </a:prstGeom>
            <a:solidFill>
              <a:srgbClr val="FF3399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0747" name="Text Box 13"/>
            <p:cNvSpPr txBox="1">
              <a:spLocks noChangeArrowheads="1"/>
            </p:cNvSpPr>
            <p:nvPr/>
          </p:nvSpPr>
          <p:spPr bwMode="auto">
            <a:xfrm>
              <a:off x="0" y="0"/>
              <a:ext cx="33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zh-CN" sz="36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O</a:t>
              </a:r>
              <a:endParaRPr lang="zh-CN" altLang="zh-CN" sz="32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0732" name="Oval 14"/>
          <p:cNvSpPr>
            <a:spLocks noChangeArrowheads="1"/>
          </p:cNvSpPr>
          <p:nvPr/>
        </p:nvSpPr>
        <p:spPr bwMode="auto">
          <a:xfrm>
            <a:off x="4038600" y="3671888"/>
            <a:ext cx="152400" cy="152400"/>
          </a:xfrm>
          <a:prstGeom prst="ellipse">
            <a:avLst/>
          </a:prstGeom>
          <a:solidFill>
            <a:srgbClr val="FF3399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0733" name="AutoShape 15"/>
          <p:cNvSpPr>
            <a:spLocks/>
          </p:cNvSpPr>
          <p:nvPr/>
        </p:nvSpPr>
        <p:spPr bwMode="auto">
          <a:xfrm rot="15152475" flipV="1">
            <a:off x="3508375" y="3700463"/>
            <a:ext cx="381000" cy="914400"/>
          </a:xfrm>
          <a:prstGeom prst="leftBrace">
            <a:avLst>
              <a:gd name="adj1" fmla="val 41089"/>
              <a:gd name="adj2" fmla="val 39000"/>
            </a:avLst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1760" name="AutoShape 16"/>
          <p:cNvSpPr>
            <a:spLocks noChangeArrowheads="1"/>
          </p:cNvSpPr>
          <p:nvPr/>
        </p:nvSpPr>
        <p:spPr bwMode="auto">
          <a:xfrm>
            <a:off x="6248400" y="2057400"/>
            <a:ext cx="2590800" cy="3124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09999"/>
              </a:gs>
              <a:gs pos="50000">
                <a:schemeClr val="bg1"/>
              </a:gs>
              <a:gs pos="100000">
                <a:srgbClr val="009999"/>
              </a:gs>
            </a:gsLst>
            <a:lin ang="2700000" scaled="1"/>
          </a:gradFill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 F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=F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∵L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〈 L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∴F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〉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这是费力杠杆</a:t>
            </a:r>
          </a:p>
        </p:txBody>
      </p: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5486400" y="381000"/>
            <a:ext cx="3657600" cy="1498600"/>
            <a:chOff x="0" y="0"/>
            <a:chExt cx="2304" cy="944"/>
          </a:xfrm>
        </p:grpSpPr>
        <p:pic>
          <p:nvPicPr>
            <p:cNvPr id="30744" name="Picture 18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2304" cy="9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0745" name="Rectangle 19"/>
            <p:cNvSpPr>
              <a:spLocks noChangeArrowheads="1"/>
            </p:cNvSpPr>
            <p:nvPr/>
          </p:nvSpPr>
          <p:spPr bwMode="auto">
            <a:xfrm>
              <a:off x="584" y="144"/>
              <a:ext cx="1664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zh-CN" sz="4800" b="1" smtClean="0">
                  <a:solidFill>
                    <a:srgbClr val="FF3300"/>
                  </a:solidFill>
                  <a:latin typeface="隶书" pitchFamily="49" charset="-122"/>
                  <a:ea typeface="隶书" pitchFamily="49" charset="-122"/>
                </a:rPr>
                <a:t>费力杠杆</a:t>
              </a:r>
            </a:p>
          </p:txBody>
        </p:sp>
      </p:grpSp>
      <p:sp>
        <p:nvSpPr>
          <p:cNvPr id="30736" name="Line 20"/>
          <p:cNvSpPr>
            <a:spLocks noChangeShapeType="1"/>
          </p:cNvSpPr>
          <p:nvPr/>
        </p:nvSpPr>
        <p:spPr bwMode="auto">
          <a:xfrm flipV="1">
            <a:off x="3200400" y="3810000"/>
            <a:ext cx="914400" cy="304800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dash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0737" name="Line 21"/>
          <p:cNvSpPr>
            <a:spLocks noChangeShapeType="1"/>
          </p:cNvSpPr>
          <p:nvPr/>
        </p:nvSpPr>
        <p:spPr bwMode="auto">
          <a:xfrm flipV="1">
            <a:off x="3200400" y="3048000"/>
            <a:ext cx="2590800" cy="1066800"/>
          </a:xfrm>
          <a:prstGeom prst="line">
            <a:avLst/>
          </a:prstGeom>
          <a:noFill/>
          <a:ln w="38100">
            <a:solidFill>
              <a:srgbClr val="FF33CC"/>
            </a:solidFill>
            <a:prstDash val="dash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2767013" y="1176338"/>
            <a:ext cx="1863725" cy="1071562"/>
            <a:chOff x="0" y="0"/>
            <a:chExt cx="1174" cy="675"/>
          </a:xfrm>
        </p:grpSpPr>
        <p:sp>
          <p:nvSpPr>
            <p:cNvPr id="30739" name="Rectangle 23"/>
            <p:cNvSpPr>
              <a:spLocks noChangeArrowheads="1"/>
            </p:cNvSpPr>
            <p:nvPr/>
          </p:nvSpPr>
          <p:spPr bwMode="auto">
            <a:xfrm>
              <a:off x="0" y="154"/>
              <a:ext cx="33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3200" b="1" i="1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F</a:t>
              </a:r>
              <a:r>
                <a:rPr lang="zh-CN" altLang="en-US" sz="3200" b="1" baseline="-2500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１</a:t>
              </a:r>
            </a:p>
          </p:txBody>
        </p:sp>
        <p:sp>
          <p:nvSpPr>
            <p:cNvPr id="30740" name="Rectangle 24"/>
            <p:cNvSpPr>
              <a:spLocks noChangeArrowheads="1"/>
            </p:cNvSpPr>
            <p:nvPr/>
          </p:nvSpPr>
          <p:spPr bwMode="auto">
            <a:xfrm>
              <a:off x="295" y="117"/>
              <a:ext cx="261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3600" b="1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=</a:t>
              </a:r>
            </a:p>
          </p:txBody>
        </p:sp>
        <p:sp>
          <p:nvSpPr>
            <p:cNvPr id="30741" name="Rectangle 25"/>
            <p:cNvSpPr>
              <a:spLocks noChangeArrowheads="1"/>
            </p:cNvSpPr>
            <p:nvPr/>
          </p:nvSpPr>
          <p:spPr bwMode="auto">
            <a:xfrm>
              <a:off x="535" y="0"/>
              <a:ext cx="52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800" b="1" i="1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F</a:t>
              </a:r>
              <a:r>
                <a:rPr lang="zh-CN" altLang="en-US" sz="2800" b="1" baseline="-2500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２</a:t>
              </a:r>
              <a:r>
                <a:rPr lang="en-US" altLang="zh-CN" sz="2800" b="1" i="1" smtClean="0">
                  <a:solidFill>
                    <a:srgbClr val="0000FF"/>
                  </a:solidFill>
                  <a:latin typeface="Trebuchet MS" pitchFamily="34" charset="0"/>
                  <a:ea typeface="黑体" pitchFamily="49" charset="-122"/>
                </a:rPr>
                <a:t> l</a:t>
              </a:r>
              <a:r>
                <a:rPr lang="zh-CN" altLang="en-US" sz="2800" b="1" baseline="-2500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２</a:t>
              </a:r>
            </a:p>
          </p:txBody>
        </p:sp>
        <p:sp>
          <p:nvSpPr>
            <p:cNvPr id="30742" name="Rectangle 26"/>
            <p:cNvSpPr>
              <a:spLocks noChangeArrowheads="1"/>
            </p:cNvSpPr>
            <p:nvPr/>
          </p:nvSpPr>
          <p:spPr bwMode="auto">
            <a:xfrm>
              <a:off x="799" y="348"/>
              <a:ext cx="26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800" b="1" i="1" smtClean="0">
                  <a:solidFill>
                    <a:srgbClr val="0000FF"/>
                  </a:solidFill>
                  <a:latin typeface="Trebuchet MS" pitchFamily="34" charset="0"/>
                  <a:ea typeface="黑体" pitchFamily="49" charset="-122"/>
                </a:rPr>
                <a:t>l</a:t>
              </a:r>
              <a:r>
                <a:rPr lang="zh-CN" altLang="en-US" sz="2800" b="1" baseline="-2500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１</a:t>
              </a:r>
            </a:p>
          </p:txBody>
        </p:sp>
        <p:sp>
          <p:nvSpPr>
            <p:cNvPr id="30743" name="Line 27"/>
            <p:cNvSpPr>
              <a:spLocks noChangeShapeType="1"/>
            </p:cNvSpPr>
            <p:nvPr/>
          </p:nvSpPr>
          <p:spPr bwMode="auto">
            <a:xfrm>
              <a:off x="558" y="347"/>
              <a:ext cx="616" cy="1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0" grpId="0" animBg="1" autoUpdateAnimBg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</a:blip>
          <a:srcRect l="14000" t="34000" r="39000" b="39334"/>
          <a:stretch>
            <a:fillRect/>
          </a:stretch>
        </p:blipFill>
        <p:spPr bwMode="auto">
          <a:xfrm>
            <a:off x="17463" y="2087563"/>
            <a:ext cx="6475412" cy="275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  <a:lum bright="70000" contrast="-70000"/>
          </a:blip>
          <a:srcRect l="14000" t="34000" r="39000" b="39334"/>
          <a:stretch>
            <a:fillRect/>
          </a:stretch>
        </p:blipFill>
        <p:spPr bwMode="auto">
          <a:xfrm>
            <a:off x="17463" y="2087563"/>
            <a:ext cx="6475412" cy="275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</a:blip>
          <a:srcRect l="14000" t="30667" r="43001" b="44000"/>
          <a:stretch>
            <a:fillRect/>
          </a:stretch>
        </p:blipFill>
        <p:spPr bwMode="auto">
          <a:xfrm>
            <a:off x="-57150" y="1595438"/>
            <a:ext cx="6321425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773" name="Line 5"/>
          <p:cNvSpPr>
            <a:spLocks noChangeShapeType="1"/>
          </p:cNvSpPr>
          <p:nvPr/>
        </p:nvSpPr>
        <p:spPr bwMode="auto">
          <a:xfrm>
            <a:off x="2074863" y="3382963"/>
            <a:ext cx="1219200" cy="0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836863" y="3078163"/>
            <a:ext cx="77787" cy="1371600"/>
            <a:chOff x="0" y="0"/>
            <a:chExt cx="0" cy="960"/>
          </a:xfrm>
        </p:grpSpPr>
        <p:sp>
          <p:nvSpPr>
            <p:cNvPr id="31780" name="Line 7"/>
            <p:cNvSpPr>
              <a:spLocks noChangeShapeType="1"/>
            </p:cNvSpPr>
            <p:nvPr/>
          </p:nvSpPr>
          <p:spPr bwMode="auto">
            <a:xfrm>
              <a:off x="0" y="0"/>
              <a:ext cx="0" cy="192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1781" name="Line 8"/>
            <p:cNvSpPr>
              <a:spLocks noChangeShapeType="1"/>
            </p:cNvSpPr>
            <p:nvPr/>
          </p:nvSpPr>
          <p:spPr bwMode="auto">
            <a:xfrm flipV="1">
              <a:off x="0" y="576"/>
              <a:ext cx="0" cy="384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998663" y="1630363"/>
            <a:ext cx="3276600" cy="1752600"/>
            <a:chOff x="0" y="0"/>
            <a:chExt cx="2064" cy="1104"/>
          </a:xfrm>
        </p:grpSpPr>
        <p:sp>
          <p:nvSpPr>
            <p:cNvPr id="31776" name="Text Box 10"/>
            <p:cNvSpPr txBox="1">
              <a:spLocks noChangeArrowheads="1"/>
            </p:cNvSpPr>
            <p:nvPr/>
          </p:nvSpPr>
          <p:spPr bwMode="auto">
            <a:xfrm>
              <a:off x="1584" y="672"/>
              <a:ext cx="48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zh-CN" sz="36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F</a:t>
              </a:r>
              <a:r>
                <a:rPr lang="zh-CN" altLang="zh-CN" sz="20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2</a:t>
              </a:r>
              <a:endParaRPr lang="zh-CN" altLang="zh-CN" sz="36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31777" name="Line 11"/>
            <p:cNvSpPr>
              <a:spLocks noChangeShapeType="1"/>
            </p:cNvSpPr>
            <p:nvPr/>
          </p:nvSpPr>
          <p:spPr bwMode="auto">
            <a:xfrm>
              <a:off x="1968" y="480"/>
              <a:ext cx="0" cy="528"/>
            </a:xfrm>
            <a:prstGeom prst="line">
              <a:avLst/>
            </a:prstGeom>
            <a:noFill/>
            <a:ln w="57150">
              <a:solidFill>
                <a:srgbClr val="66FF33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1778" name="Line 12"/>
            <p:cNvSpPr>
              <a:spLocks noChangeShapeType="1"/>
            </p:cNvSpPr>
            <p:nvPr/>
          </p:nvSpPr>
          <p:spPr bwMode="auto">
            <a:xfrm flipV="1">
              <a:off x="0" y="0"/>
              <a:ext cx="0" cy="1104"/>
            </a:xfrm>
            <a:prstGeom prst="line">
              <a:avLst/>
            </a:prstGeom>
            <a:noFill/>
            <a:ln w="57150">
              <a:solidFill>
                <a:srgbClr val="66FF33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1779" name="Text Box 13"/>
            <p:cNvSpPr txBox="1">
              <a:spLocks noChangeArrowheads="1"/>
            </p:cNvSpPr>
            <p:nvPr/>
          </p:nvSpPr>
          <p:spPr bwMode="auto">
            <a:xfrm>
              <a:off x="144" y="0"/>
              <a:ext cx="43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zh-CN" sz="36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F</a:t>
              </a:r>
              <a:r>
                <a:rPr lang="zh-CN" altLang="zh-CN" sz="20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1</a:t>
              </a:r>
              <a:endParaRPr lang="zh-CN" altLang="zh-CN" sz="3600" b="1" smtClean="0">
                <a:solidFill>
                  <a:srgbClr val="00FF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2684463" y="3154363"/>
            <a:ext cx="1676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36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S=h/4</a:t>
            </a:r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5199063" y="2743200"/>
            <a:ext cx="838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36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h</a:t>
            </a:r>
          </a:p>
        </p:txBody>
      </p:sp>
      <p:sp>
        <p:nvSpPr>
          <p:cNvPr id="32784" name="Line 16"/>
          <p:cNvSpPr>
            <a:spLocks noChangeShapeType="1"/>
          </p:cNvSpPr>
          <p:nvPr/>
        </p:nvSpPr>
        <p:spPr bwMode="auto">
          <a:xfrm>
            <a:off x="5199063" y="2362200"/>
            <a:ext cx="914400" cy="0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5122863" y="2362200"/>
            <a:ext cx="76200" cy="1447800"/>
            <a:chOff x="0" y="0"/>
            <a:chExt cx="0" cy="1104"/>
          </a:xfrm>
        </p:grpSpPr>
        <p:sp>
          <p:nvSpPr>
            <p:cNvPr id="31774" name="Line 18"/>
            <p:cNvSpPr>
              <a:spLocks noChangeShapeType="1"/>
            </p:cNvSpPr>
            <p:nvPr/>
          </p:nvSpPr>
          <p:spPr bwMode="auto">
            <a:xfrm>
              <a:off x="0" y="768"/>
              <a:ext cx="0" cy="33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1775" name="Line 19"/>
            <p:cNvSpPr>
              <a:spLocks noChangeShapeType="1"/>
            </p:cNvSpPr>
            <p:nvPr/>
          </p:nvSpPr>
          <p:spPr bwMode="auto">
            <a:xfrm flipV="1">
              <a:off x="0" y="0"/>
              <a:ext cx="0" cy="33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5" name="Group 20"/>
          <p:cNvGrpSpPr>
            <a:grpSpLocks/>
          </p:cNvGrpSpPr>
          <p:nvPr/>
        </p:nvGrpSpPr>
        <p:grpSpPr bwMode="auto">
          <a:xfrm>
            <a:off x="2074863" y="1706563"/>
            <a:ext cx="3155950" cy="1555750"/>
            <a:chOff x="0" y="0"/>
            <a:chExt cx="1988" cy="980"/>
          </a:xfrm>
        </p:grpSpPr>
        <p:sp>
          <p:nvSpPr>
            <p:cNvPr id="31772" name="Text Box 21"/>
            <p:cNvSpPr txBox="1">
              <a:spLocks noChangeArrowheads="1"/>
            </p:cNvSpPr>
            <p:nvPr/>
          </p:nvSpPr>
          <p:spPr bwMode="auto">
            <a:xfrm>
              <a:off x="0" y="576"/>
              <a:ext cx="35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zh-CN" sz="36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A</a:t>
              </a:r>
              <a:r>
                <a:rPr lang="zh-CN" altLang="zh-CN" sz="3600" b="1" smtClean="0">
                  <a:solidFill>
                    <a:srgbClr val="00FF00"/>
                  </a:solidFill>
                  <a:latin typeface="Times New Roman" pitchFamily="18" charset="0"/>
                  <a:ea typeface="黑体" pitchFamily="49" charset="-122"/>
                </a:rPr>
                <a:t>’</a:t>
              </a:r>
              <a:endParaRPr lang="zh-CN" altLang="zh-CN" sz="3600" b="1" smtClean="0">
                <a:solidFill>
                  <a:srgbClr val="00FF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31773" name="Text Box 22"/>
            <p:cNvSpPr txBox="1">
              <a:spLocks noChangeArrowheads="1"/>
            </p:cNvSpPr>
            <p:nvPr/>
          </p:nvSpPr>
          <p:spPr bwMode="auto">
            <a:xfrm>
              <a:off x="1632" y="0"/>
              <a:ext cx="35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zh-CN" sz="36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B</a:t>
              </a:r>
              <a:r>
                <a:rPr lang="zh-CN" altLang="zh-CN" sz="3600" b="1" smtClean="0">
                  <a:solidFill>
                    <a:srgbClr val="00FF00"/>
                  </a:solidFill>
                  <a:latin typeface="Times New Roman" pitchFamily="18" charset="0"/>
                  <a:ea typeface="黑体" pitchFamily="49" charset="-122"/>
                </a:rPr>
                <a:t>’</a:t>
              </a:r>
              <a:endParaRPr lang="zh-CN" altLang="zh-CN" sz="3600" b="1" smtClean="0">
                <a:solidFill>
                  <a:srgbClr val="00FF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6" name="Group 23"/>
          <p:cNvGrpSpPr>
            <a:grpSpLocks/>
          </p:cNvGrpSpPr>
          <p:nvPr/>
        </p:nvGrpSpPr>
        <p:grpSpPr bwMode="auto">
          <a:xfrm>
            <a:off x="1693863" y="3763963"/>
            <a:ext cx="3232150" cy="641350"/>
            <a:chOff x="0" y="0"/>
            <a:chExt cx="2036" cy="404"/>
          </a:xfrm>
        </p:grpSpPr>
        <p:sp>
          <p:nvSpPr>
            <p:cNvPr id="31770" name="Text Box 24"/>
            <p:cNvSpPr txBox="1">
              <a:spLocks noChangeArrowheads="1"/>
            </p:cNvSpPr>
            <p:nvPr/>
          </p:nvSpPr>
          <p:spPr bwMode="auto">
            <a:xfrm>
              <a:off x="0" y="0"/>
              <a:ext cx="26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zh-CN" sz="36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A</a:t>
              </a:r>
            </a:p>
          </p:txBody>
        </p:sp>
        <p:sp>
          <p:nvSpPr>
            <p:cNvPr id="31771" name="Text Box 25"/>
            <p:cNvSpPr txBox="1">
              <a:spLocks noChangeArrowheads="1"/>
            </p:cNvSpPr>
            <p:nvPr/>
          </p:nvSpPr>
          <p:spPr bwMode="auto">
            <a:xfrm>
              <a:off x="1776" y="0"/>
              <a:ext cx="26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zh-CN" sz="36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B</a:t>
              </a:r>
            </a:p>
          </p:txBody>
        </p:sp>
      </p:grp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1236663" y="2011363"/>
            <a:ext cx="4800600" cy="2794000"/>
            <a:chOff x="0" y="0"/>
            <a:chExt cx="3024" cy="1760"/>
          </a:xfrm>
        </p:grpSpPr>
        <p:sp>
          <p:nvSpPr>
            <p:cNvPr id="31766" name="Text Box 27"/>
            <p:cNvSpPr txBox="1">
              <a:spLocks noChangeArrowheads="1"/>
            </p:cNvSpPr>
            <p:nvPr/>
          </p:nvSpPr>
          <p:spPr bwMode="auto">
            <a:xfrm>
              <a:off x="2544" y="1356"/>
              <a:ext cx="48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zh-CN" sz="36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F</a:t>
              </a:r>
              <a:r>
                <a:rPr lang="zh-CN" altLang="zh-CN" sz="20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2</a:t>
              </a:r>
              <a:endParaRPr lang="zh-CN" altLang="zh-CN" sz="36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31767" name="Line 28"/>
            <p:cNvSpPr>
              <a:spLocks noChangeShapeType="1"/>
            </p:cNvSpPr>
            <p:nvPr/>
          </p:nvSpPr>
          <p:spPr bwMode="auto">
            <a:xfrm>
              <a:off x="2496" y="1164"/>
              <a:ext cx="0" cy="528"/>
            </a:xfrm>
            <a:prstGeom prst="line">
              <a:avLst/>
            </a:prstGeom>
            <a:noFill/>
            <a:ln w="57150">
              <a:solidFill>
                <a:srgbClr val="66FF33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1768" name="Line 29"/>
            <p:cNvSpPr>
              <a:spLocks noChangeShapeType="1"/>
            </p:cNvSpPr>
            <p:nvPr/>
          </p:nvSpPr>
          <p:spPr bwMode="auto">
            <a:xfrm flipV="1">
              <a:off x="480" y="0"/>
              <a:ext cx="0" cy="1104"/>
            </a:xfrm>
            <a:prstGeom prst="line">
              <a:avLst/>
            </a:prstGeom>
            <a:noFill/>
            <a:ln w="57150">
              <a:solidFill>
                <a:srgbClr val="66FF33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1769" name="Text Box 30"/>
            <p:cNvSpPr txBox="1">
              <a:spLocks noChangeArrowheads="1"/>
            </p:cNvSpPr>
            <p:nvPr/>
          </p:nvSpPr>
          <p:spPr bwMode="auto">
            <a:xfrm>
              <a:off x="0" y="432"/>
              <a:ext cx="43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zh-CN" sz="36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F</a:t>
              </a:r>
              <a:r>
                <a:rPr lang="zh-CN" altLang="zh-CN" sz="20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1</a:t>
              </a:r>
              <a:endParaRPr lang="zh-CN" altLang="zh-CN" sz="3600" b="1" smtClean="0">
                <a:solidFill>
                  <a:srgbClr val="00FF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8" name="Group 31"/>
          <p:cNvGrpSpPr>
            <a:grpSpLocks/>
          </p:cNvGrpSpPr>
          <p:nvPr/>
        </p:nvGrpSpPr>
        <p:grpSpPr bwMode="auto">
          <a:xfrm>
            <a:off x="855663" y="3089275"/>
            <a:ext cx="387350" cy="1025525"/>
            <a:chOff x="0" y="0"/>
            <a:chExt cx="244" cy="646"/>
          </a:xfrm>
        </p:grpSpPr>
        <p:sp>
          <p:nvSpPr>
            <p:cNvPr id="31764" name="Text Box 32"/>
            <p:cNvSpPr txBox="1">
              <a:spLocks noChangeArrowheads="1"/>
            </p:cNvSpPr>
            <p:nvPr/>
          </p:nvSpPr>
          <p:spPr bwMode="auto">
            <a:xfrm>
              <a:off x="0" y="0"/>
              <a:ext cx="24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zh-CN" sz="3200" b="1" smtClean="0">
                  <a:solidFill>
                    <a:srgbClr val="00FF00"/>
                  </a:solidFill>
                  <a:latin typeface="黑体" pitchFamily="49" charset="-122"/>
                  <a:ea typeface="黑体" pitchFamily="49" charset="-122"/>
                </a:rPr>
                <a:t>O</a:t>
              </a:r>
              <a:endParaRPr lang="zh-CN" altLang="zh-CN" sz="32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31765" name="AutoShape 33"/>
            <p:cNvSpPr>
              <a:spLocks noChangeArrowheads="1"/>
            </p:cNvSpPr>
            <p:nvPr/>
          </p:nvSpPr>
          <p:spPr bwMode="auto">
            <a:xfrm>
              <a:off x="0" y="480"/>
              <a:ext cx="192" cy="166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571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32802" name="AutoShape 34"/>
          <p:cNvSpPr>
            <a:spLocks noChangeArrowheads="1"/>
          </p:cNvSpPr>
          <p:nvPr/>
        </p:nvSpPr>
        <p:spPr bwMode="auto">
          <a:xfrm>
            <a:off x="152400" y="4876800"/>
            <a:ext cx="8382000" cy="762000"/>
          </a:xfrm>
          <a:prstGeom prst="roundRect">
            <a:avLst>
              <a:gd name="adj" fmla="val 29167"/>
            </a:avLst>
          </a:prstGeom>
          <a:gradFill rotWithShape="0">
            <a:gsLst>
              <a:gs pos="0">
                <a:srgbClr val="009999"/>
              </a:gs>
              <a:gs pos="50000">
                <a:schemeClr val="bg1"/>
              </a:gs>
              <a:gs pos="100000">
                <a:srgbClr val="009999"/>
              </a:gs>
            </a:gsLst>
            <a:lin ang="2700000" scaled="1"/>
          </a:gradFill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zh-CN" sz="3600" b="1">
                <a:solidFill>
                  <a:srgbClr val="33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费力，省距离</a:t>
            </a:r>
          </a:p>
        </p:txBody>
      </p:sp>
      <p:pic>
        <p:nvPicPr>
          <p:cNvPr id="31761" name="Picture 3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228600"/>
            <a:ext cx="5105400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62" name="Rectangle 36"/>
          <p:cNvSpPr>
            <a:spLocks noChangeArrowheads="1"/>
          </p:cNvSpPr>
          <p:nvPr/>
        </p:nvSpPr>
        <p:spPr bwMode="auto">
          <a:xfrm>
            <a:off x="1600200" y="441325"/>
            <a:ext cx="4124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4000" b="1" smtClean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费力杠杆的特点</a:t>
            </a:r>
            <a:endParaRPr lang="zh-CN" altLang="zh-CN" sz="4800" b="1" smtClean="0">
              <a:solidFill>
                <a:srgbClr val="FF33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2805" name="Text Box 37"/>
          <p:cNvSpPr txBox="1">
            <a:spLocks noChangeArrowheads="1"/>
          </p:cNvSpPr>
          <p:nvPr/>
        </p:nvSpPr>
        <p:spPr bwMode="auto">
          <a:xfrm>
            <a:off x="1219200" y="5715000"/>
            <a:ext cx="518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36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举例？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75"/>
                                        <p:tgtEl>
                                          <p:spTgt spid="328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5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animBg="1"/>
      <p:bldP spid="32782" grpId="0" autoUpdateAnimBg="0"/>
      <p:bldP spid="32783" grpId="0" autoUpdateAnimBg="0"/>
      <p:bldP spid="32784" grpId="0" animBg="1"/>
      <p:bldP spid="32802" grpId="0" animBg="1" autoUpdateAnimBg="0"/>
      <p:bldP spid="32805" grpId="0" autoUpdateAnimBg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吊车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89" r="27779" b="7878"/>
          <a:stretch>
            <a:fillRect/>
          </a:stretch>
        </p:blipFill>
        <p:spPr bwMode="auto">
          <a:xfrm>
            <a:off x="5105400" y="228600"/>
            <a:ext cx="3581400" cy="2514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2771" name="Picture 3" descr="吊鱼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326"/>
          <a:stretch>
            <a:fillRect/>
          </a:stretch>
        </p:blipFill>
        <p:spPr bwMode="auto">
          <a:xfrm>
            <a:off x="533400" y="304800"/>
            <a:ext cx="3810000" cy="2362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2772" name="Picture 4" descr="手臂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lum bright="-12000"/>
          </a:blip>
          <a:srcRect l="6451" t="10020" r="6451" b="3131"/>
          <a:stretch>
            <a:fillRect/>
          </a:stretch>
        </p:blipFill>
        <p:spPr bwMode="auto">
          <a:xfrm>
            <a:off x="1979613" y="2997200"/>
            <a:ext cx="2057400" cy="1981200"/>
          </a:xfrm>
          <a:prstGeom prst="rect">
            <a:avLst/>
          </a:prstGeom>
          <a:solidFill>
            <a:schemeClr val="bg1"/>
          </a:solidFill>
          <a:ln w="3175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32773" name="Picture 5" descr="剪刀（费）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835" t="12064" r="15703" b="15013"/>
          <a:stretch>
            <a:fillRect/>
          </a:stretch>
        </p:blipFill>
        <p:spPr bwMode="auto">
          <a:xfrm>
            <a:off x="533400" y="2895600"/>
            <a:ext cx="990600" cy="2590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3348038" y="5157788"/>
            <a:ext cx="53340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9600" b="1" smtClean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费力杠杆</a:t>
            </a: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5600" y="2997200"/>
            <a:ext cx="197961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手臂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lum bright="-12000"/>
          </a:blip>
          <a:srcRect r="-259" b="269"/>
          <a:stretch>
            <a:fillRect/>
          </a:stretch>
        </p:blipFill>
        <p:spPr bwMode="auto">
          <a:xfrm>
            <a:off x="4038600" y="1371600"/>
            <a:ext cx="2057400" cy="1979613"/>
          </a:xfrm>
          <a:prstGeom prst="rect">
            <a:avLst/>
          </a:prstGeom>
          <a:solidFill>
            <a:schemeClr val="bg1"/>
          </a:solidFill>
          <a:ln w="3175">
            <a:noFill/>
            <a:miter lim="800000"/>
            <a:headEnd/>
            <a:tailEnd/>
          </a:ln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133600" y="533400"/>
            <a:ext cx="47244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kumimoji="1" lang="zh-CN" altLang="en-US" sz="4000" b="1">
                <a:solidFill>
                  <a:srgbClr val="FF0000"/>
                </a:solidFill>
                <a:latin typeface="华文行楷" pitchFamily="2" charset="-122"/>
                <a:ea typeface="楷体_GB2312" pitchFamily="49" charset="-122"/>
              </a:rPr>
              <a:t>费力杠杆</a:t>
            </a:r>
          </a:p>
        </p:txBody>
      </p:sp>
      <p:pic>
        <p:nvPicPr>
          <p:cNvPr id="21508" name="Picture 4" descr="镊子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1295400"/>
            <a:ext cx="1828800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脚踏板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1800" y="1828800"/>
            <a:ext cx="1905000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 descr="吊车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1737" b="17"/>
          <a:stretch>
            <a:fillRect/>
          </a:stretch>
        </p:blipFill>
        <p:spPr bwMode="auto">
          <a:xfrm>
            <a:off x="5410200" y="3733800"/>
            <a:ext cx="2209800" cy="181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7" descr="剪刀（费）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826" b="172"/>
          <a:stretch>
            <a:fillRect/>
          </a:stretch>
        </p:blipFill>
        <p:spPr bwMode="auto">
          <a:xfrm>
            <a:off x="3276600" y="3048000"/>
            <a:ext cx="990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8" descr="筷子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90600" y="3200400"/>
            <a:ext cx="1905000" cy="161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6019800" y="1371600"/>
            <a:ext cx="291147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None/>
            </a:pPr>
            <a:r>
              <a:rPr lang="zh-CN" altLang="en-US" sz="2800" b="1">
                <a:solidFill>
                  <a:srgbClr val="9900FF"/>
                </a:solidFill>
                <a:latin typeface="Times New Roman" pitchFamily="18" charset="0"/>
                <a:ea typeface="楷体_GB2312" pitchFamily="49" charset="-122"/>
              </a:rPr>
              <a:t>缝纫机脚踏板</a:t>
            </a: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5638800" y="5562600"/>
            <a:ext cx="19812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None/>
            </a:pPr>
            <a:r>
              <a:rPr lang="zh-CN" altLang="en-US" sz="2800" b="1">
                <a:solidFill>
                  <a:srgbClr val="9900FF"/>
                </a:solidFill>
                <a:latin typeface="Times New Roman" pitchFamily="18" charset="0"/>
                <a:ea typeface="楷体_GB2312" pitchFamily="49" charset="-122"/>
              </a:rPr>
              <a:t>起重机</a:t>
            </a:r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2667000" y="5410200"/>
            <a:ext cx="2057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None/>
            </a:pPr>
            <a:r>
              <a:rPr lang="zh-CN" altLang="en-US" sz="2800" b="1">
                <a:solidFill>
                  <a:srgbClr val="9900FF"/>
                </a:solidFill>
                <a:latin typeface="Times New Roman" pitchFamily="18" charset="0"/>
                <a:ea typeface="楷体_GB2312" pitchFamily="49" charset="-122"/>
              </a:rPr>
              <a:t>剪刀</a:t>
            </a:r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990600" y="2590800"/>
            <a:ext cx="2057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None/>
            </a:pPr>
            <a:r>
              <a:rPr lang="zh-CN" altLang="en-US" sz="2800" b="1">
                <a:solidFill>
                  <a:srgbClr val="9900FF"/>
                </a:solidFill>
                <a:latin typeface="Times New Roman" pitchFamily="18" charset="0"/>
                <a:ea typeface="楷体_GB2312" pitchFamily="49" charset="-122"/>
              </a:rPr>
              <a:t>镊子</a:t>
            </a: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3962400" y="3352800"/>
            <a:ext cx="2057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None/>
            </a:pPr>
            <a:r>
              <a:rPr lang="zh-CN" altLang="en-US" sz="2800" b="1">
                <a:solidFill>
                  <a:srgbClr val="9900FF"/>
                </a:solidFill>
                <a:latin typeface="Times New Roman" pitchFamily="18" charset="0"/>
                <a:ea typeface="楷体_GB2312" pitchFamily="49" charset="-122"/>
              </a:rPr>
              <a:t>人的胳膊</a:t>
            </a: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1066800" y="4800600"/>
            <a:ext cx="2057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None/>
            </a:pPr>
            <a:r>
              <a:rPr lang="zh-CN" altLang="en-US" sz="2800" b="1">
                <a:solidFill>
                  <a:srgbClr val="9900FF"/>
                </a:solidFill>
                <a:latin typeface="Times New Roman" pitchFamily="18" charset="0"/>
                <a:ea typeface="楷体_GB2312" pitchFamily="49" charset="-122"/>
              </a:rPr>
              <a:t>筷子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13" grpId="0"/>
      <p:bldP spid="21514" grpId="0"/>
      <p:bldP spid="21515" grpId="0"/>
      <p:bldP spid="21516" grpId="0"/>
      <p:bldP spid="21517" grpId="0"/>
      <p:bldP spid="21518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天平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228600" y="1873250"/>
            <a:ext cx="6553200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Line 3"/>
          <p:cNvSpPr>
            <a:spLocks noChangeShapeType="1"/>
          </p:cNvSpPr>
          <p:nvPr/>
        </p:nvSpPr>
        <p:spPr bwMode="auto">
          <a:xfrm>
            <a:off x="1676400" y="3244850"/>
            <a:ext cx="0" cy="106680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3796" name="Oval 4"/>
          <p:cNvSpPr>
            <a:spLocks noChangeArrowheads="1"/>
          </p:cNvSpPr>
          <p:nvPr/>
        </p:nvSpPr>
        <p:spPr bwMode="auto">
          <a:xfrm>
            <a:off x="4343400" y="3168650"/>
            <a:ext cx="152400" cy="152400"/>
          </a:xfrm>
          <a:prstGeom prst="ellipse">
            <a:avLst/>
          </a:prstGeom>
          <a:solidFill>
            <a:srgbClr val="FF3399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3797" name="Line 5"/>
          <p:cNvSpPr>
            <a:spLocks noChangeShapeType="1"/>
          </p:cNvSpPr>
          <p:nvPr/>
        </p:nvSpPr>
        <p:spPr bwMode="auto">
          <a:xfrm>
            <a:off x="4419600" y="3321050"/>
            <a:ext cx="0" cy="106680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4648200" y="4083050"/>
            <a:ext cx="68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3600" b="1" smtClean="0">
                <a:solidFill>
                  <a:srgbClr val="00FF00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lang="zh-CN" altLang="zh-CN" sz="2000" b="1" smtClean="0">
                <a:solidFill>
                  <a:srgbClr val="00FF00"/>
                </a:solidFill>
                <a:latin typeface="黑体" pitchFamily="49" charset="-122"/>
                <a:ea typeface="黑体" pitchFamily="49" charset="-122"/>
              </a:rPr>
              <a:t>2</a:t>
            </a:r>
            <a:endParaRPr lang="zh-CN" altLang="zh-CN" sz="3600" b="1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1219200" y="4083050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3600" b="1" smtClean="0">
                <a:solidFill>
                  <a:srgbClr val="00FF00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lang="zh-CN" altLang="zh-CN" sz="2000" b="1" smtClean="0">
                <a:solidFill>
                  <a:srgbClr val="00FF00"/>
                </a:solidFill>
                <a:latin typeface="黑体" pitchFamily="49" charset="-122"/>
                <a:ea typeface="黑体" pitchFamily="49" charset="-122"/>
              </a:rPr>
              <a:t>1</a:t>
            </a:r>
            <a:endParaRPr lang="zh-CN" altLang="zh-CN" sz="3600" b="1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3800" name="AutoShape 8"/>
          <p:cNvSpPr>
            <a:spLocks/>
          </p:cNvSpPr>
          <p:nvPr/>
        </p:nvSpPr>
        <p:spPr bwMode="auto">
          <a:xfrm rot="-5400000">
            <a:off x="2179637" y="2773363"/>
            <a:ext cx="365125" cy="1219200"/>
          </a:xfrm>
          <a:prstGeom prst="leftBrace">
            <a:avLst>
              <a:gd name="adj1" fmla="val 27826"/>
              <a:gd name="adj2" fmla="val 50000"/>
            </a:avLst>
          </a:prstGeom>
          <a:noFill/>
          <a:ln w="38100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3801" name="AutoShape 9"/>
          <p:cNvSpPr>
            <a:spLocks/>
          </p:cNvSpPr>
          <p:nvPr/>
        </p:nvSpPr>
        <p:spPr bwMode="auto">
          <a:xfrm rot="-5400000">
            <a:off x="3551237" y="2773363"/>
            <a:ext cx="365125" cy="1219200"/>
          </a:xfrm>
          <a:prstGeom prst="leftBrace">
            <a:avLst>
              <a:gd name="adj1" fmla="val 27826"/>
              <a:gd name="adj2" fmla="val 50000"/>
            </a:avLst>
          </a:prstGeom>
          <a:noFill/>
          <a:ln w="38100">
            <a:solidFill>
              <a:srgbClr val="FF0066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1524000" y="3581400"/>
            <a:ext cx="175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2800" b="1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动力臂L</a:t>
            </a:r>
            <a:r>
              <a:rPr lang="zh-CN" altLang="zh-CN" sz="2000" b="1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1</a:t>
            </a:r>
            <a:endParaRPr lang="zh-CN" altLang="zh-CN" sz="2800" b="1" smtClean="0">
              <a:solidFill>
                <a:srgbClr val="333399"/>
              </a:solidFill>
              <a:latin typeface="Times New Roman" pitchFamily="18" charset="0"/>
            </a:endParaRP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 rot="-16886">
            <a:off x="3048000" y="3581400"/>
            <a:ext cx="1676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2800" b="1" smtClean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阻力臂L</a:t>
            </a:r>
            <a:r>
              <a:rPr lang="zh-CN" altLang="zh-CN" sz="2000" b="1" smtClean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2</a:t>
            </a:r>
            <a:endParaRPr lang="zh-CN" altLang="zh-CN" sz="2800" b="1" smtClean="0">
              <a:solidFill>
                <a:srgbClr val="FF006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3804" name="Oval 12"/>
          <p:cNvSpPr>
            <a:spLocks noChangeArrowheads="1"/>
          </p:cNvSpPr>
          <p:nvPr/>
        </p:nvSpPr>
        <p:spPr bwMode="auto">
          <a:xfrm>
            <a:off x="1600200" y="3168650"/>
            <a:ext cx="152400" cy="152400"/>
          </a:xfrm>
          <a:prstGeom prst="ellipse">
            <a:avLst/>
          </a:prstGeom>
          <a:solidFill>
            <a:srgbClr val="FF3399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2819400" y="2635250"/>
            <a:ext cx="533400" cy="685800"/>
            <a:chOff x="0" y="0"/>
            <a:chExt cx="336" cy="432"/>
          </a:xfrm>
        </p:grpSpPr>
        <p:sp>
          <p:nvSpPr>
            <p:cNvPr id="33819" name="Oval 14"/>
            <p:cNvSpPr>
              <a:spLocks noChangeArrowheads="1"/>
            </p:cNvSpPr>
            <p:nvPr/>
          </p:nvSpPr>
          <p:spPr bwMode="auto">
            <a:xfrm>
              <a:off x="48" y="336"/>
              <a:ext cx="96" cy="96"/>
            </a:xfrm>
            <a:prstGeom prst="ellipse">
              <a:avLst/>
            </a:prstGeom>
            <a:solidFill>
              <a:srgbClr val="FF3399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3820" name="Text Box 15"/>
            <p:cNvSpPr txBox="1">
              <a:spLocks noChangeArrowheads="1"/>
            </p:cNvSpPr>
            <p:nvPr/>
          </p:nvSpPr>
          <p:spPr bwMode="auto">
            <a:xfrm>
              <a:off x="0" y="0"/>
              <a:ext cx="33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zh-CN" sz="3600" b="1" smtClean="0">
                  <a:solidFill>
                    <a:srgbClr val="FFFF00"/>
                  </a:solidFill>
                  <a:latin typeface="黑体" pitchFamily="49" charset="-122"/>
                  <a:ea typeface="黑体" pitchFamily="49" charset="-122"/>
                </a:rPr>
                <a:t>O</a:t>
              </a:r>
              <a:endParaRPr lang="zh-CN" altLang="zh-CN" sz="32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4832" name="AutoShape 16"/>
          <p:cNvSpPr>
            <a:spLocks noChangeArrowheads="1"/>
          </p:cNvSpPr>
          <p:nvPr/>
        </p:nvSpPr>
        <p:spPr bwMode="auto">
          <a:xfrm>
            <a:off x="6011863" y="2133600"/>
            <a:ext cx="2819400" cy="3276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09999"/>
              </a:gs>
              <a:gs pos="50000">
                <a:schemeClr val="bg1"/>
              </a:gs>
              <a:gs pos="100000">
                <a:srgbClr val="009999"/>
              </a:gs>
            </a:gsLst>
            <a:lin ang="2700000" scaled="1"/>
          </a:gradFill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 F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=F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∵L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 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∴F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 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en-US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这是等臂杠杆</a:t>
            </a:r>
          </a:p>
        </p:txBody>
      </p:sp>
      <p:sp>
        <p:nvSpPr>
          <p:cNvPr id="34833" name="AutoShape 17"/>
          <p:cNvSpPr>
            <a:spLocks noChangeArrowheads="1"/>
          </p:cNvSpPr>
          <p:nvPr/>
        </p:nvSpPr>
        <p:spPr bwMode="auto">
          <a:xfrm>
            <a:off x="611188" y="5445125"/>
            <a:ext cx="5943600" cy="685800"/>
          </a:xfrm>
          <a:prstGeom prst="roundRect">
            <a:avLst>
              <a:gd name="adj" fmla="val 29167"/>
            </a:avLst>
          </a:prstGeom>
          <a:gradFill rotWithShape="0">
            <a:gsLst>
              <a:gs pos="0">
                <a:srgbClr val="009999"/>
              </a:gs>
              <a:gs pos="50000">
                <a:schemeClr val="bg1"/>
              </a:gs>
              <a:gs pos="100000">
                <a:srgbClr val="009999"/>
              </a:gs>
            </a:gsLst>
            <a:lin ang="2700000" scaled="1"/>
          </a:gradFill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zh-CN" sz="3600" b="1">
                <a:solidFill>
                  <a:srgbClr val="33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不省力，也不省距离</a:t>
            </a:r>
          </a:p>
        </p:txBody>
      </p: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457200" y="381000"/>
            <a:ext cx="5554663" cy="1290638"/>
            <a:chOff x="0" y="0"/>
            <a:chExt cx="3168" cy="813"/>
          </a:xfrm>
        </p:grpSpPr>
        <p:pic>
          <p:nvPicPr>
            <p:cNvPr id="33817" name="Picture 19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3168" cy="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3818" name="Rectangle 20"/>
            <p:cNvSpPr>
              <a:spLocks noChangeArrowheads="1"/>
            </p:cNvSpPr>
            <p:nvPr/>
          </p:nvSpPr>
          <p:spPr bwMode="auto">
            <a:xfrm>
              <a:off x="672" y="144"/>
              <a:ext cx="2377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zh-CN" sz="4000" b="1" smtClean="0">
                  <a:solidFill>
                    <a:srgbClr val="FF3300"/>
                  </a:solidFill>
                  <a:latin typeface="隶书" pitchFamily="49" charset="-122"/>
                  <a:ea typeface="隶书" pitchFamily="49" charset="-122"/>
                </a:rPr>
                <a:t>等臂杠杆的特点</a:t>
              </a:r>
            </a:p>
          </p:txBody>
        </p:sp>
      </p:grpSp>
      <p:sp>
        <p:nvSpPr>
          <p:cNvPr id="33809" name="Line 21"/>
          <p:cNvSpPr>
            <a:spLocks noChangeShapeType="1"/>
          </p:cNvSpPr>
          <p:nvPr/>
        </p:nvSpPr>
        <p:spPr bwMode="auto">
          <a:xfrm>
            <a:off x="1697038" y="3235325"/>
            <a:ext cx="1295400" cy="0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3810" name="Line 22"/>
          <p:cNvSpPr>
            <a:spLocks noChangeShapeType="1"/>
          </p:cNvSpPr>
          <p:nvPr/>
        </p:nvSpPr>
        <p:spPr bwMode="auto">
          <a:xfrm>
            <a:off x="2971800" y="3241675"/>
            <a:ext cx="1447800" cy="0"/>
          </a:xfrm>
          <a:prstGeom prst="line">
            <a:avLst/>
          </a:prstGeom>
          <a:noFill/>
          <a:ln w="38100">
            <a:solidFill>
              <a:srgbClr val="FF0066"/>
            </a:solidFill>
            <a:prstDash val="dash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 sz="4800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6354763" y="746125"/>
            <a:ext cx="1863725" cy="1069975"/>
            <a:chOff x="0" y="0"/>
            <a:chExt cx="1174" cy="675"/>
          </a:xfrm>
        </p:grpSpPr>
        <p:sp>
          <p:nvSpPr>
            <p:cNvPr id="33812" name="Rectangle 24"/>
            <p:cNvSpPr>
              <a:spLocks noChangeArrowheads="1"/>
            </p:cNvSpPr>
            <p:nvPr/>
          </p:nvSpPr>
          <p:spPr bwMode="auto">
            <a:xfrm>
              <a:off x="0" y="154"/>
              <a:ext cx="33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3200" b="1" i="1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F</a:t>
              </a:r>
              <a:r>
                <a:rPr lang="zh-CN" altLang="en-US" sz="3200" b="1" baseline="-2500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１</a:t>
              </a:r>
            </a:p>
          </p:txBody>
        </p:sp>
        <p:sp>
          <p:nvSpPr>
            <p:cNvPr id="33813" name="Rectangle 25"/>
            <p:cNvSpPr>
              <a:spLocks noChangeArrowheads="1"/>
            </p:cNvSpPr>
            <p:nvPr/>
          </p:nvSpPr>
          <p:spPr bwMode="auto">
            <a:xfrm>
              <a:off x="295" y="117"/>
              <a:ext cx="261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3600" b="1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=</a:t>
              </a:r>
            </a:p>
          </p:txBody>
        </p:sp>
        <p:sp>
          <p:nvSpPr>
            <p:cNvPr id="33814" name="Rectangle 26"/>
            <p:cNvSpPr>
              <a:spLocks noChangeArrowheads="1"/>
            </p:cNvSpPr>
            <p:nvPr/>
          </p:nvSpPr>
          <p:spPr bwMode="auto">
            <a:xfrm>
              <a:off x="535" y="0"/>
              <a:ext cx="52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800" b="1" i="1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F</a:t>
              </a:r>
              <a:r>
                <a:rPr lang="zh-CN" altLang="en-US" sz="2800" b="1" baseline="-2500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２</a:t>
              </a:r>
              <a:r>
                <a:rPr lang="en-US" altLang="zh-CN" sz="2800" b="1" i="1" smtClean="0">
                  <a:solidFill>
                    <a:srgbClr val="0000FF"/>
                  </a:solidFill>
                  <a:latin typeface="Trebuchet MS" pitchFamily="34" charset="0"/>
                  <a:ea typeface="黑体" pitchFamily="49" charset="-122"/>
                </a:rPr>
                <a:t> l</a:t>
              </a:r>
              <a:r>
                <a:rPr lang="zh-CN" altLang="en-US" sz="2800" b="1" baseline="-2500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２</a:t>
              </a:r>
            </a:p>
          </p:txBody>
        </p:sp>
        <p:sp>
          <p:nvSpPr>
            <p:cNvPr id="33815" name="Rectangle 27"/>
            <p:cNvSpPr>
              <a:spLocks noChangeArrowheads="1"/>
            </p:cNvSpPr>
            <p:nvPr/>
          </p:nvSpPr>
          <p:spPr bwMode="auto">
            <a:xfrm>
              <a:off x="799" y="348"/>
              <a:ext cx="26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800" b="1" i="1" smtClean="0">
                  <a:solidFill>
                    <a:srgbClr val="0000FF"/>
                  </a:solidFill>
                  <a:latin typeface="Trebuchet MS" pitchFamily="34" charset="0"/>
                  <a:ea typeface="黑体" pitchFamily="49" charset="-122"/>
                </a:rPr>
                <a:t>l</a:t>
              </a:r>
              <a:r>
                <a:rPr lang="zh-CN" altLang="en-US" sz="2800" b="1" baseline="-2500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１</a:t>
              </a:r>
            </a:p>
          </p:txBody>
        </p:sp>
        <p:sp>
          <p:nvSpPr>
            <p:cNvPr id="33816" name="Line 28"/>
            <p:cNvSpPr>
              <a:spLocks noChangeShapeType="1"/>
            </p:cNvSpPr>
            <p:nvPr/>
          </p:nvSpPr>
          <p:spPr bwMode="auto">
            <a:xfrm>
              <a:off x="558" y="347"/>
              <a:ext cx="616" cy="1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2" grpId="0" bldLvl="0" animBg="1" autoUpdateAnimBg="0"/>
      <p:bldP spid="34833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28673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700" y="-12700"/>
            <a:ext cx="9170988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图片 28674" descr="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2700" y="-12700"/>
            <a:ext cx="9170988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图片 28675" descr="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2700" y="-12700"/>
            <a:ext cx="9170988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图片 28676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700" y="-12700"/>
            <a:ext cx="9170988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28677" descr="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2700" y="-12700"/>
            <a:ext cx="9170988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图片 28678" descr="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2700" y="-12700"/>
            <a:ext cx="9170988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图片 28679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700" y="-12700"/>
            <a:ext cx="9170988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图片 28680" descr="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2700" y="-12700"/>
            <a:ext cx="9170988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图片 28681" descr="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2700" y="-12700"/>
            <a:ext cx="9170988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图片 28682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700" y="-12700"/>
            <a:ext cx="9170988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MTA_011.WAV">
            <a:hlinkClick r:id="" action="ppaction://media"/>
          </p:cNvPr>
          <p:cNvPicPr>
            <a:picLocks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257175" y="1724025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MTA_011.WAV">
            <a:hlinkClick r:id="" action="ppaction://media"/>
          </p:cNvPr>
          <p:cNvPicPr>
            <a:picLocks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244475" y="3060700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MTA_011.WAV">
            <a:hlinkClick r:id="" action="ppaction://media"/>
          </p:cNvPr>
          <p:cNvPicPr>
            <a:picLocks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244475" y="4206875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MTA_011.WAV">
            <a:hlinkClick r:id="" action="ppaction://media"/>
          </p:cNvPr>
          <p:cNvPicPr>
            <a:picLocks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244475" y="962025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6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286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286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" fill="hold"/>
                                        <p:tgtEl>
                                          <p:spTgt spid="286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87"/>
                </p:tgtEl>
              </p:cMediaNode>
            </p:video>
            <p:video>
              <p:cMediaNode>
                <p:cTn id="4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84"/>
                </p:tgtEl>
              </p:cMediaNode>
            </p:video>
            <p:video>
              <p:cMediaNode>
                <p:cTn id="4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85"/>
                </p:tgtEl>
              </p:cMediaNode>
            </p:video>
            <p:video>
              <p:cMediaNode>
                <p:cTn id="4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86"/>
                </p:tgtEl>
              </p:cMediaNode>
            </p:video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 txBox="1">
            <a:spLocks noRot="1" noChangeArrowheads="1"/>
          </p:cNvSpPr>
          <p:nvPr/>
        </p:nvSpPr>
        <p:spPr bwMode="auto">
          <a:xfrm>
            <a:off x="467544" y="476672"/>
            <a:ext cx="8496944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3600" b="1" dirty="0" smtClean="0">
                <a:latin typeface="宋体" pitchFamily="2" charset="-122"/>
              </a:rPr>
              <a:t>等</a:t>
            </a:r>
            <a:r>
              <a:rPr lang="zh-CN" altLang="en-US" sz="3600" b="1" dirty="0">
                <a:latin typeface="宋体" pitchFamily="2" charset="-122"/>
              </a:rPr>
              <a:t>臂杠杆：</a:t>
            </a:r>
            <a:endParaRPr lang="zh-CN" altLang="en-US" sz="3600" b="1" dirty="0"/>
          </a:p>
          <a:p>
            <a:pPr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3600" b="1" dirty="0"/>
              <a:t>	动力臂等于阻力臂，动力等于阻力。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179512" y="2420888"/>
            <a:ext cx="8964488" cy="576262"/>
          </a:xfrm>
          <a:prstGeom prst="roundRect">
            <a:avLst>
              <a:gd name="adj" fmla="val 16667"/>
            </a:avLst>
          </a:prstGeom>
          <a:noFill/>
          <a:ln w="25400">
            <a:noFill/>
            <a:round/>
            <a:headEnd/>
            <a:tailEnd/>
          </a:ln>
        </p:spPr>
        <p:txBody>
          <a:bodyPr anchor="ctr"/>
          <a:lstStyle/>
          <a:p>
            <a:pPr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3200" b="1" dirty="0">
                <a:latin typeface="宋体" pitchFamily="2" charset="-122"/>
              </a:rPr>
              <a:t>物理实验室中，我们使用的天平就是等臂杠杆。</a:t>
            </a:r>
          </a:p>
        </p:txBody>
      </p:sp>
      <p:grpSp>
        <p:nvGrpSpPr>
          <p:cNvPr id="2" name="组合 33804"/>
          <p:cNvGrpSpPr>
            <a:grpSpLocks/>
          </p:cNvGrpSpPr>
          <p:nvPr/>
        </p:nvGrpSpPr>
        <p:grpSpPr bwMode="auto">
          <a:xfrm>
            <a:off x="1571625" y="3392488"/>
            <a:ext cx="2879725" cy="2933700"/>
            <a:chOff x="885" y="1954"/>
            <a:chExt cx="1814" cy="1848"/>
          </a:xfrm>
        </p:grpSpPr>
        <p:pic>
          <p:nvPicPr>
            <p:cNvPr id="63493" name="图片 33800" descr="634353589942343750"/>
            <p:cNvPicPr>
              <a:picLocks noChangeAspect="1" noChangeArrowheads="1"/>
            </p:cNvPicPr>
            <p:nvPr/>
          </p:nvPicPr>
          <p:blipFill>
            <a:blip r:embed="rId2" cstate="print"/>
            <a:srcRect l="17491" t="12138" r="20668" b="17363"/>
            <a:stretch>
              <a:fillRect/>
            </a:stretch>
          </p:blipFill>
          <p:spPr bwMode="auto">
            <a:xfrm>
              <a:off x="885" y="1954"/>
              <a:ext cx="1814" cy="1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3494" name="TextBox 7"/>
            <p:cNvSpPr txBox="1">
              <a:spLocks noChangeArrowheads="1"/>
            </p:cNvSpPr>
            <p:nvPr/>
          </p:nvSpPr>
          <p:spPr bwMode="auto">
            <a:xfrm>
              <a:off x="1261" y="3475"/>
              <a:ext cx="101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托盘天平</a:t>
              </a:r>
            </a:p>
          </p:txBody>
        </p:sp>
      </p:grpSp>
      <p:grpSp>
        <p:nvGrpSpPr>
          <p:cNvPr id="3" name="组合 33805"/>
          <p:cNvGrpSpPr>
            <a:grpSpLocks/>
          </p:cNvGrpSpPr>
          <p:nvPr/>
        </p:nvGrpSpPr>
        <p:grpSpPr bwMode="auto">
          <a:xfrm>
            <a:off x="5603875" y="3033713"/>
            <a:ext cx="2797175" cy="3382962"/>
            <a:chOff x="3522" y="1707"/>
            <a:chExt cx="1626" cy="2131"/>
          </a:xfrm>
        </p:grpSpPr>
        <p:pic>
          <p:nvPicPr>
            <p:cNvPr id="63496" name="图片 33801" descr="1300682370795289056"/>
            <p:cNvPicPr>
              <a:picLocks noChangeAspect="1" noChangeArrowheads="1"/>
            </p:cNvPicPr>
            <p:nvPr/>
          </p:nvPicPr>
          <p:blipFill>
            <a:blip r:embed="rId3" cstate="print"/>
            <a:srcRect l="37491" t="5331" r="12549" b="8649"/>
            <a:stretch>
              <a:fillRect/>
            </a:stretch>
          </p:blipFill>
          <p:spPr bwMode="auto">
            <a:xfrm>
              <a:off x="3522" y="1707"/>
              <a:ext cx="1626" cy="1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3497" name="TextBox 7"/>
            <p:cNvSpPr txBox="1">
              <a:spLocks noChangeArrowheads="1"/>
            </p:cNvSpPr>
            <p:nvPr/>
          </p:nvSpPr>
          <p:spPr bwMode="auto">
            <a:xfrm>
              <a:off x="3682" y="3511"/>
              <a:ext cx="937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物理天平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Group 2"/>
          <p:cNvGraphicFramePr>
            <a:graphicFrameLocks noGrp="1"/>
          </p:cNvGraphicFramePr>
          <p:nvPr/>
        </p:nvGraphicFramePr>
        <p:xfrm>
          <a:off x="76200" y="1458913"/>
          <a:ext cx="9067800" cy="5162550"/>
        </p:xfrm>
        <a:graphic>
          <a:graphicData uri="http://schemas.openxmlformats.org/drawingml/2006/table">
            <a:tbl>
              <a:tblPr/>
              <a:tblGrid>
                <a:gridCol w="1752600"/>
                <a:gridCol w="1965325"/>
                <a:gridCol w="1920875"/>
                <a:gridCol w="1828800"/>
                <a:gridCol w="16002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杠杆类型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杠杆特点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杠杆优点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杠杆缺点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应用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4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省力杠杆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4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费力杠杆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4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等臂杠杆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5569" name="WordArt 33"/>
          <p:cNvSpPr>
            <a:spLocks noChangeArrowheads="1" noChangeShapeType="1"/>
          </p:cNvSpPr>
          <p:nvPr/>
        </p:nvSpPr>
        <p:spPr bwMode="auto">
          <a:xfrm>
            <a:off x="0" y="0"/>
            <a:ext cx="1547813" cy="9810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1" hangingPunct="1"/>
            <a:r>
              <a:rPr lang="zh-CN" altLang="en-US" sz="3600" smtClean="0">
                <a:ln w="9525" cmpd="sng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归纳</a:t>
            </a:r>
          </a:p>
        </p:txBody>
      </p:sp>
      <p:sp>
        <p:nvSpPr>
          <p:cNvPr id="65570" name="Rectangle 34"/>
          <p:cNvSpPr>
            <a:spLocks noChangeArrowheads="1"/>
          </p:cNvSpPr>
          <p:nvPr/>
        </p:nvSpPr>
        <p:spPr bwMode="auto">
          <a:xfrm>
            <a:off x="1828800" y="1916113"/>
            <a:ext cx="1905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L</a:t>
            </a:r>
            <a:r>
              <a:rPr lang="en-US" sz="2400" b="1" baseline="-25000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1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&gt;L</a:t>
            </a:r>
            <a:r>
              <a:rPr lang="en-US" sz="2400" b="1" baseline="-25000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2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F</a:t>
            </a:r>
            <a:r>
              <a:rPr lang="en-US" sz="2400" b="1" baseline="-25000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1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&lt;F</a:t>
            </a:r>
            <a:r>
              <a:rPr lang="en-US" sz="2400" b="1" baseline="-25000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2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(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</a:rPr>
              <a:t>动力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&lt;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</a:rPr>
              <a:t>阻力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)</a:t>
            </a:r>
          </a:p>
        </p:txBody>
      </p:sp>
      <p:graphicFrame>
        <p:nvGraphicFramePr>
          <p:cNvPr id="65571" name="Group 35"/>
          <p:cNvGraphicFramePr>
            <a:graphicFrameLocks noGrp="1"/>
          </p:cNvGraphicFramePr>
          <p:nvPr/>
        </p:nvGraphicFramePr>
        <p:xfrm>
          <a:off x="3810000" y="2192338"/>
          <a:ext cx="3749675" cy="4391025"/>
        </p:xfrm>
        <a:graphic>
          <a:graphicData uri="http://schemas.openxmlformats.org/drawingml/2006/table">
            <a:tbl>
              <a:tblPr/>
              <a:tblGrid>
                <a:gridCol w="1920875"/>
                <a:gridCol w="1828800"/>
              </a:tblGrid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 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省力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费距离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4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省距离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费力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7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既不省力也不省距离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5584" name="Rectangle 48"/>
          <p:cNvSpPr>
            <a:spLocks noChangeArrowheads="1"/>
          </p:cNvSpPr>
          <p:nvPr/>
        </p:nvSpPr>
        <p:spPr bwMode="auto">
          <a:xfrm>
            <a:off x="1905000" y="3516313"/>
            <a:ext cx="1905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L</a:t>
            </a:r>
            <a:r>
              <a:rPr lang="en-US" sz="2400" b="1" baseline="-25000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1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&lt;L</a:t>
            </a:r>
            <a:r>
              <a:rPr lang="en-US" sz="2400" b="1" baseline="-25000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2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F</a:t>
            </a:r>
            <a:r>
              <a:rPr lang="en-US" sz="2400" b="1" baseline="-25000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1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&gt;F</a:t>
            </a:r>
            <a:r>
              <a:rPr lang="en-US" sz="2400" b="1" baseline="-25000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2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(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</a:rPr>
              <a:t>动力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&gt;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</a:rPr>
              <a:t>阻力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)</a:t>
            </a:r>
          </a:p>
        </p:txBody>
      </p:sp>
      <p:sp>
        <p:nvSpPr>
          <p:cNvPr id="65585" name="Rectangle 49"/>
          <p:cNvSpPr>
            <a:spLocks noChangeArrowheads="1"/>
          </p:cNvSpPr>
          <p:nvPr/>
        </p:nvSpPr>
        <p:spPr bwMode="auto">
          <a:xfrm>
            <a:off x="1828800" y="5116513"/>
            <a:ext cx="1905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L</a:t>
            </a:r>
            <a:r>
              <a:rPr lang="en-US" sz="2400" b="1" baseline="-25000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1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=L</a:t>
            </a:r>
            <a:r>
              <a:rPr lang="en-US" sz="2400" b="1" baseline="-25000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2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F</a:t>
            </a:r>
            <a:r>
              <a:rPr lang="en-US" sz="2400" b="1" baseline="-25000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1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=F</a:t>
            </a:r>
            <a:r>
              <a:rPr lang="en-US" sz="2400" b="1" baseline="-25000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2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(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</a:rPr>
              <a:t>动力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=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</a:rPr>
              <a:t>阻力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)</a:t>
            </a:r>
          </a:p>
        </p:txBody>
      </p:sp>
      <p:pic>
        <p:nvPicPr>
          <p:cNvPr id="65586" name="Picture 50" descr="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1725" y="2133600"/>
            <a:ext cx="1890713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87" name="Picture 51" descr="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9925" y="3644900"/>
            <a:ext cx="2124075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88" name="Picture 52" descr="0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4738" y="5300663"/>
            <a:ext cx="1719262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5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5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5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5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5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5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5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5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5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70" grpId="0" autoUpdateAnimBg="0"/>
      <p:bldP spid="65584" grpId="0" autoUpdateAnimBg="0"/>
      <p:bldP spid="65585" grpId="0" autoUpdateAnimBg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468313" y="449263"/>
            <a:ext cx="5759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3600" b="1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杠杆的分类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68313" y="1052513"/>
            <a:ext cx="5557837" cy="655637"/>
            <a:chOff x="0" y="0"/>
            <a:chExt cx="3501" cy="413"/>
          </a:xfrm>
        </p:grpSpPr>
        <p:sp>
          <p:nvSpPr>
            <p:cNvPr id="35872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1951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zh-CN" sz="3200" b="1" smtClean="0">
                  <a:solidFill>
                    <a:srgbClr val="FF0000"/>
                  </a:solidFill>
                  <a:latin typeface="Arial" pitchFamily="34" charset="0"/>
                  <a:ea typeface="黑体" pitchFamily="49" charset="-122"/>
                </a:rPr>
                <a:t>杠杆平衡条件</a:t>
              </a:r>
              <a:r>
                <a:rPr lang="zh-CN" altLang="zh-CN" sz="3600" b="1" smtClean="0">
                  <a:solidFill>
                    <a:srgbClr val="FF0000"/>
                  </a:solidFill>
                  <a:latin typeface="Arial" pitchFamily="34" charset="0"/>
                  <a:ea typeface="黑体" pitchFamily="49" charset="-122"/>
                </a:rPr>
                <a:t>：</a:t>
              </a:r>
            </a:p>
          </p:txBody>
        </p:sp>
        <p:sp>
          <p:nvSpPr>
            <p:cNvPr id="35873" name="Rectangle 5"/>
            <p:cNvSpPr>
              <a:spLocks noChangeArrowheads="1"/>
            </p:cNvSpPr>
            <p:nvPr/>
          </p:nvSpPr>
          <p:spPr bwMode="auto">
            <a:xfrm>
              <a:off x="2177" y="9"/>
              <a:ext cx="132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zh-CN" sz="3600" b="1" i="1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F</a:t>
              </a:r>
              <a:r>
                <a:rPr lang="zh-CN" altLang="zh-CN" sz="3600" b="1" baseline="-2500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1</a:t>
              </a:r>
              <a:r>
                <a:rPr lang="zh-CN" altLang="zh-CN" sz="2800" b="1" i="1" smtClean="0">
                  <a:solidFill>
                    <a:srgbClr val="0000FF"/>
                  </a:solidFill>
                  <a:latin typeface="Trebuchet MS" pitchFamily="34" charset="0"/>
                  <a:ea typeface="黑体" pitchFamily="49" charset="-122"/>
                </a:rPr>
                <a:t>l</a:t>
              </a:r>
              <a:r>
                <a:rPr lang="zh-CN" altLang="zh-CN" sz="3600" b="1" baseline="-2500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1</a:t>
              </a:r>
              <a:r>
                <a:rPr lang="zh-CN" altLang="zh-CN" sz="3600" b="1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＝</a:t>
              </a:r>
              <a:r>
                <a:rPr lang="zh-CN" altLang="zh-CN" sz="3600" b="1" i="1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F</a:t>
              </a:r>
              <a:r>
                <a:rPr lang="zh-CN" altLang="zh-CN" sz="3600" b="1" baseline="-2500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2</a:t>
              </a:r>
              <a:r>
                <a:rPr lang="zh-CN" altLang="zh-CN" sz="2800" b="1" i="1" smtClean="0">
                  <a:solidFill>
                    <a:srgbClr val="0000FF"/>
                  </a:solidFill>
                  <a:latin typeface="Trebuchet MS" pitchFamily="34" charset="0"/>
                  <a:ea typeface="黑体" pitchFamily="49" charset="-122"/>
                </a:rPr>
                <a:t>l</a:t>
              </a:r>
              <a:r>
                <a:rPr lang="zh-CN" altLang="zh-CN" sz="3600" b="1" baseline="-2500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2 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4140200" y="1700213"/>
            <a:ext cx="1828800" cy="1527175"/>
            <a:chOff x="0" y="0"/>
            <a:chExt cx="1152" cy="983"/>
          </a:xfrm>
        </p:grpSpPr>
        <p:sp>
          <p:nvSpPr>
            <p:cNvPr id="35863" name="AutoShape 7"/>
            <p:cNvSpPr>
              <a:spLocks noChangeArrowheads="1"/>
            </p:cNvSpPr>
            <p:nvPr/>
          </p:nvSpPr>
          <p:spPr bwMode="auto">
            <a:xfrm>
              <a:off x="427" y="0"/>
              <a:ext cx="181" cy="291"/>
            </a:xfrm>
            <a:prstGeom prst="downArrow">
              <a:avLst>
                <a:gd name="adj1" fmla="val 50000"/>
                <a:gd name="adj2" fmla="val 4019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0" y="204"/>
              <a:ext cx="1152" cy="779"/>
              <a:chOff x="0" y="0"/>
              <a:chExt cx="1152" cy="779"/>
            </a:xfrm>
          </p:grpSpPr>
          <p:sp>
            <p:nvSpPr>
              <p:cNvPr id="35865" name="Rectangle 9"/>
              <p:cNvSpPr>
                <a:spLocks noChangeArrowheads="1"/>
              </p:cNvSpPr>
              <p:nvPr/>
            </p:nvSpPr>
            <p:spPr bwMode="auto">
              <a:xfrm>
                <a:off x="82" y="0"/>
                <a:ext cx="358" cy="4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zh-CN" altLang="zh-CN" sz="3600" b="1" i="1" smtClean="0">
                    <a:solidFill>
                      <a:srgbClr val="0000FF"/>
                    </a:solidFill>
                    <a:latin typeface="黑体" pitchFamily="49" charset="-122"/>
                    <a:ea typeface="黑体" pitchFamily="49" charset="-122"/>
                  </a:rPr>
                  <a:t>F</a:t>
                </a:r>
                <a:r>
                  <a:rPr lang="zh-CN" altLang="zh-CN" sz="3600" b="1" baseline="-25000" smtClean="0">
                    <a:solidFill>
                      <a:srgbClr val="0000FF"/>
                    </a:solidFill>
                    <a:latin typeface="黑体" pitchFamily="49" charset="-122"/>
                    <a:ea typeface="黑体" pitchFamily="49" charset="-122"/>
                  </a:rPr>
                  <a:t>1</a:t>
                </a:r>
              </a:p>
            </p:txBody>
          </p:sp>
          <p:sp>
            <p:nvSpPr>
              <p:cNvPr id="35866" name="Rectangle 10"/>
              <p:cNvSpPr>
                <a:spLocks noChangeArrowheads="1"/>
              </p:cNvSpPr>
              <p:nvPr/>
            </p:nvSpPr>
            <p:spPr bwMode="auto">
              <a:xfrm>
                <a:off x="90" y="355"/>
                <a:ext cx="358" cy="4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zh-CN" altLang="zh-CN" sz="3600" b="1" i="1" smtClean="0">
                    <a:solidFill>
                      <a:srgbClr val="0000FF"/>
                    </a:solidFill>
                    <a:latin typeface="黑体" pitchFamily="49" charset="-122"/>
                    <a:ea typeface="黑体" pitchFamily="49" charset="-122"/>
                  </a:rPr>
                  <a:t>F</a:t>
                </a:r>
                <a:r>
                  <a:rPr lang="zh-CN" altLang="zh-CN" sz="3600" b="1" baseline="-25000" smtClean="0">
                    <a:solidFill>
                      <a:srgbClr val="0000FF"/>
                    </a:solidFill>
                    <a:latin typeface="黑体" pitchFamily="49" charset="-122"/>
                    <a:ea typeface="黑体" pitchFamily="49" charset="-122"/>
                  </a:rPr>
                  <a:t>2</a:t>
                </a:r>
              </a:p>
            </p:txBody>
          </p:sp>
          <p:sp>
            <p:nvSpPr>
              <p:cNvPr id="35867" name="Rectangle 11"/>
              <p:cNvSpPr>
                <a:spLocks noChangeArrowheads="1"/>
              </p:cNvSpPr>
              <p:nvPr/>
            </p:nvSpPr>
            <p:spPr bwMode="auto">
              <a:xfrm>
                <a:off x="436" y="209"/>
                <a:ext cx="261" cy="4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zh-CN" altLang="zh-CN" sz="3600" b="1" smtClean="0">
                    <a:solidFill>
                      <a:srgbClr val="0000FF"/>
                    </a:solidFill>
                    <a:latin typeface="黑体" pitchFamily="49" charset="-122"/>
                    <a:ea typeface="黑体" pitchFamily="49" charset="-122"/>
                  </a:rPr>
                  <a:t>=</a:t>
                </a:r>
              </a:p>
            </p:txBody>
          </p:sp>
          <p:sp>
            <p:nvSpPr>
              <p:cNvPr id="35868" name="Line 12"/>
              <p:cNvSpPr>
                <a:spLocks noChangeShapeType="1"/>
              </p:cNvSpPr>
              <p:nvPr/>
            </p:nvSpPr>
            <p:spPr bwMode="auto">
              <a:xfrm>
                <a:off x="0" y="436"/>
                <a:ext cx="453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 sz="4800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35869" name="Rectangle 13"/>
              <p:cNvSpPr>
                <a:spLocks noChangeArrowheads="1"/>
              </p:cNvSpPr>
              <p:nvPr/>
            </p:nvSpPr>
            <p:spPr bwMode="auto">
              <a:xfrm>
                <a:off x="781" y="89"/>
                <a:ext cx="285" cy="3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zh-CN" altLang="zh-CN" sz="2800" b="1" i="1" smtClean="0">
                    <a:solidFill>
                      <a:srgbClr val="0000FF"/>
                    </a:solidFill>
                    <a:latin typeface="Trebuchet MS" pitchFamily="34" charset="0"/>
                    <a:ea typeface="黑体" pitchFamily="49" charset="-122"/>
                  </a:rPr>
                  <a:t>l</a:t>
                </a:r>
                <a:r>
                  <a:rPr lang="zh-CN" altLang="zh-CN" sz="3600" b="1" baseline="-25000" smtClean="0">
                    <a:solidFill>
                      <a:srgbClr val="0000FF"/>
                    </a:solidFill>
                    <a:latin typeface="黑体" pitchFamily="49" charset="-122"/>
                    <a:ea typeface="黑体" pitchFamily="49" charset="-122"/>
                  </a:rPr>
                  <a:t>2</a:t>
                </a:r>
              </a:p>
            </p:txBody>
          </p:sp>
          <p:sp>
            <p:nvSpPr>
              <p:cNvPr id="35870" name="Rectangle 14"/>
              <p:cNvSpPr>
                <a:spLocks noChangeArrowheads="1"/>
              </p:cNvSpPr>
              <p:nvPr/>
            </p:nvSpPr>
            <p:spPr bwMode="auto">
              <a:xfrm>
                <a:off x="789" y="445"/>
                <a:ext cx="285" cy="3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zh-CN" altLang="zh-CN" sz="2800" b="1" i="1" smtClean="0">
                    <a:solidFill>
                      <a:srgbClr val="0000FF"/>
                    </a:solidFill>
                    <a:latin typeface="Trebuchet MS" pitchFamily="34" charset="0"/>
                    <a:ea typeface="黑体" pitchFamily="49" charset="-122"/>
                  </a:rPr>
                  <a:t>l</a:t>
                </a:r>
                <a:r>
                  <a:rPr lang="zh-CN" altLang="zh-CN" sz="3600" b="1" baseline="-25000" smtClean="0">
                    <a:solidFill>
                      <a:srgbClr val="0000FF"/>
                    </a:solidFill>
                    <a:latin typeface="黑体" pitchFamily="49" charset="-122"/>
                    <a:ea typeface="黑体" pitchFamily="49" charset="-122"/>
                  </a:rPr>
                  <a:t>1</a:t>
                </a:r>
              </a:p>
            </p:txBody>
          </p:sp>
          <p:sp>
            <p:nvSpPr>
              <p:cNvPr id="35871" name="Line 15"/>
              <p:cNvSpPr>
                <a:spLocks noChangeShapeType="1"/>
              </p:cNvSpPr>
              <p:nvPr/>
            </p:nvSpPr>
            <p:spPr bwMode="auto">
              <a:xfrm>
                <a:off x="699" y="444"/>
                <a:ext cx="453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 sz="4800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</p:grpSp>
      <p:sp>
        <p:nvSpPr>
          <p:cNvPr id="36880" name="Rectangle 16"/>
          <p:cNvSpPr>
            <a:spLocks noChangeArrowheads="1"/>
          </p:cNvSpPr>
          <p:nvPr/>
        </p:nvSpPr>
        <p:spPr bwMode="auto">
          <a:xfrm>
            <a:off x="468313" y="2924175"/>
            <a:ext cx="2447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32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三类杠杆：</a:t>
            </a:r>
          </a:p>
        </p:txBody>
      </p:sp>
      <p:sp>
        <p:nvSpPr>
          <p:cNvPr id="36881" name="Rectangle 17"/>
          <p:cNvSpPr>
            <a:spLocks noChangeArrowheads="1"/>
          </p:cNvSpPr>
          <p:nvPr/>
        </p:nvSpPr>
        <p:spPr bwMode="auto">
          <a:xfrm>
            <a:off x="1331913" y="3549650"/>
            <a:ext cx="40941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36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若</a:t>
            </a:r>
            <a:r>
              <a:rPr lang="zh-CN" altLang="zh-CN" sz="2800" b="1" i="1" smtClean="0">
                <a:solidFill>
                  <a:srgbClr val="0000FF"/>
                </a:solidFill>
                <a:latin typeface="Trebuchet MS" pitchFamily="34" charset="0"/>
                <a:ea typeface="黑体" pitchFamily="49" charset="-122"/>
              </a:rPr>
              <a:t>l</a:t>
            </a:r>
            <a:r>
              <a:rPr lang="zh-CN" altLang="zh-CN" sz="3600" b="1" baseline="-250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6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＞</a:t>
            </a:r>
            <a:r>
              <a:rPr lang="zh-CN" altLang="zh-CN" sz="2800" b="1" i="1" smtClean="0">
                <a:solidFill>
                  <a:srgbClr val="0000FF"/>
                </a:solidFill>
                <a:latin typeface="Trebuchet MS" pitchFamily="34" charset="0"/>
                <a:ea typeface="黑体" pitchFamily="49" charset="-122"/>
              </a:rPr>
              <a:t>l</a:t>
            </a:r>
            <a:r>
              <a:rPr lang="zh-CN" altLang="zh-CN" sz="3600" b="1" baseline="-250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sz="36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，则</a:t>
            </a:r>
            <a:r>
              <a:rPr lang="zh-CN" altLang="zh-CN" sz="3600" b="1" i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lang="zh-CN" altLang="zh-CN" sz="3600" b="1" baseline="-250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     </a:t>
            </a:r>
            <a:r>
              <a:rPr lang="zh-CN" altLang="zh-CN" sz="3600" b="1" i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lang="zh-CN" altLang="zh-CN" sz="3600" b="1" baseline="-250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</a:p>
        </p:txBody>
      </p:sp>
      <p:sp>
        <p:nvSpPr>
          <p:cNvPr id="36882" name="Rectangle 18"/>
          <p:cNvSpPr>
            <a:spLocks noChangeArrowheads="1"/>
          </p:cNvSpPr>
          <p:nvPr/>
        </p:nvSpPr>
        <p:spPr bwMode="auto">
          <a:xfrm>
            <a:off x="1331913" y="4198938"/>
            <a:ext cx="4095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36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若</a:t>
            </a:r>
            <a:r>
              <a:rPr lang="zh-CN" altLang="zh-CN" sz="2800" b="1" i="1" smtClean="0">
                <a:solidFill>
                  <a:srgbClr val="0000FF"/>
                </a:solidFill>
                <a:latin typeface="Trebuchet MS" pitchFamily="34" charset="0"/>
                <a:ea typeface="黑体" pitchFamily="49" charset="-122"/>
              </a:rPr>
              <a:t>l</a:t>
            </a:r>
            <a:r>
              <a:rPr lang="zh-CN" altLang="zh-CN" sz="3600" b="1" baseline="-250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6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= </a:t>
            </a:r>
            <a:r>
              <a:rPr lang="zh-CN" altLang="zh-CN" sz="2800" b="1" i="1" smtClean="0">
                <a:solidFill>
                  <a:srgbClr val="0000FF"/>
                </a:solidFill>
                <a:latin typeface="Trebuchet MS" pitchFamily="34" charset="0"/>
                <a:ea typeface="黑体" pitchFamily="49" charset="-122"/>
              </a:rPr>
              <a:t>l</a:t>
            </a:r>
            <a:r>
              <a:rPr lang="zh-CN" altLang="zh-CN" sz="3600" b="1" baseline="-250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sz="36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，则</a:t>
            </a:r>
            <a:r>
              <a:rPr lang="zh-CN" altLang="zh-CN" sz="3600" b="1" i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lang="zh-CN" altLang="zh-CN" sz="3600" b="1" baseline="-250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     </a:t>
            </a:r>
            <a:r>
              <a:rPr lang="zh-CN" altLang="zh-CN" sz="3600" b="1" i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lang="zh-CN" altLang="zh-CN" sz="3600" b="1" baseline="-250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</a:p>
        </p:txBody>
      </p:sp>
      <p:sp>
        <p:nvSpPr>
          <p:cNvPr id="36883" name="Rectangle 19"/>
          <p:cNvSpPr>
            <a:spLocks noChangeArrowheads="1"/>
          </p:cNvSpPr>
          <p:nvPr/>
        </p:nvSpPr>
        <p:spPr bwMode="auto">
          <a:xfrm>
            <a:off x="1331913" y="4775200"/>
            <a:ext cx="40941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36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若</a:t>
            </a:r>
            <a:r>
              <a:rPr lang="zh-CN" altLang="zh-CN" sz="2800" b="1" i="1" smtClean="0">
                <a:solidFill>
                  <a:srgbClr val="0000FF"/>
                </a:solidFill>
                <a:latin typeface="Trebuchet MS" pitchFamily="34" charset="0"/>
                <a:ea typeface="黑体" pitchFamily="49" charset="-122"/>
              </a:rPr>
              <a:t>l</a:t>
            </a:r>
            <a:r>
              <a:rPr lang="zh-CN" altLang="zh-CN" sz="3600" b="1" baseline="-250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6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＜</a:t>
            </a:r>
            <a:r>
              <a:rPr lang="zh-CN" altLang="zh-CN" sz="2800" b="1" i="1" smtClean="0">
                <a:solidFill>
                  <a:srgbClr val="0000FF"/>
                </a:solidFill>
                <a:latin typeface="Trebuchet MS" pitchFamily="34" charset="0"/>
                <a:ea typeface="黑体" pitchFamily="49" charset="-122"/>
              </a:rPr>
              <a:t>l</a:t>
            </a:r>
            <a:r>
              <a:rPr lang="zh-CN" altLang="zh-CN" sz="3600" b="1" baseline="-250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sz="36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，则</a:t>
            </a:r>
            <a:r>
              <a:rPr lang="zh-CN" altLang="zh-CN" sz="3600" b="1" i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lang="zh-CN" altLang="zh-CN" sz="3600" b="1" baseline="-250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     </a:t>
            </a:r>
            <a:r>
              <a:rPr lang="zh-CN" altLang="zh-CN" sz="3600" b="1" i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lang="zh-CN" altLang="zh-CN" sz="3600" b="1" baseline="-250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</a:p>
        </p:txBody>
      </p:sp>
      <p:sp>
        <p:nvSpPr>
          <p:cNvPr id="36884" name="Rectangle 20"/>
          <p:cNvSpPr>
            <a:spLocks noChangeArrowheads="1"/>
          </p:cNvSpPr>
          <p:nvPr/>
        </p:nvSpPr>
        <p:spPr bwMode="auto">
          <a:xfrm>
            <a:off x="4283075" y="4803775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3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＞</a:t>
            </a:r>
          </a:p>
        </p:txBody>
      </p:sp>
      <p:sp>
        <p:nvSpPr>
          <p:cNvPr id="36885" name="Rectangle 21"/>
          <p:cNvSpPr>
            <a:spLocks noChangeArrowheads="1"/>
          </p:cNvSpPr>
          <p:nvPr/>
        </p:nvSpPr>
        <p:spPr bwMode="auto">
          <a:xfrm>
            <a:off x="4211638" y="4184650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3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＝</a:t>
            </a:r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4225925" y="3549650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3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＜</a:t>
            </a:r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5649913" y="3535363"/>
            <a:ext cx="2738437" cy="641350"/>
            <a:chOff x="0" y="0"/>
            <a:chExt cx="1725" cy="404"/>
          </a:xfrm>
        </p:grpSpPr>
        <p:sp>
          <p:nvSpPr>
            <p:cNvPr id="35861" name="Line 24"/>
            <p:cNvSpPr>
              <a:spLocks noChangeShapeType="1"/>
            </p:cNvSpPr>
            <p:nvPr/>
          </p:nvSpPr>
          <p:spPr bwMode="auto">
            <a:xfrm>
              <a:off x="0" y="227"/>
              <a:ext cx="453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5862" name="Rectangle 25"/>
            <p:cNvSpPr>
              <a:spLocks noChangeArrowheads="1"/>
            </p:cNvSpPr>
            <p:nvPr/>
          </p:nvSpPr>
          <p:spPr bwMode="auto">
            <a:xfrm>
              <a:off x="453" y="0"/>
              <a:ext cx="127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zh-CN" sz="3600" b="1" smtClean="0">
                  <a:solidFill>
                    <a:srgbClr val="FF0000"/>
                  </a:solidFill>
                  <a:latin typeface="Arial" pitchFamily="34" charset="0"/>
                  <a:ea typeface="黑体" pitchFamily="49" charset="-122"/>
                </a:rPr>
                <a:t>省力杠杆</a:t>
              </a:r>
            </a:p>
          </p:txBody>
        </p:sp>
      </p:grpSp>
      <p:grpSp>
        <p:nvGrpSpPr>
          <p:cNvPr id="6" name="Group 26"/>
          <p:cNvGrpSpPr>
            <a:grpSpLocks/>
          </p:cNvGrpSpPr>
          <p:nvPr/>
        </p:nvGrpSpPr>
        <p:grpSpPr bwMode="auto">
          <a:xfrm>
            <a:off x="5649913" y="4184650"/>
            <a:ext cx="2738437" cy="641350"/>
            <a:chOff x="0" y="0"/>
            <a:chExt cx="1725" cy="404"/>
          </a:xfrm>
        </p:grpSpPr>
        <p:sp>
          <p:nvSpPr>
            <p:cNvPr id="35859" name="Line 27"/>
            <p:cNvSpPr>
              <a:spLocks noChangeShapeType="1"/>
            </p:cNvSpPr>
            <p:nvPr/>
          </p:nvSpPr>
          <p:spPr bwMode="auto">
            <a:xfrm>
              <a:off x="0" y="227"/>
              <a:ext cx="453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5860" name="Rectangle 28"/>
            <p:cNvSpPr>
              <a:spLocks noChangeArrowheads="1"/>
            </p:cNvSpPr>
            <p:nvPr/>
          </p:nvSpPr>
          <p:spPr bwMode="auto">
            <a:xfrm>
              <a:off x="453" y="0"/>
              <a:ext cx="127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zh-CN" sz="3600" b="1" smtClean="0">
                  <a:solidFill>
                    <a:srgbClr val="FF0000"/>
                  </a:solidFill>
                  <a:latin typeface="Arial" pitchFamily="34" charset="0"/>
                  <a:ea typeface="黑体" pitchFamily="49" charset="-122"/>
                </a:rPr>
                <a:t>等臂杠杆</a:t>
              </a:r>
            </a:p>
          </p:txBody>
        </p:sp>
      </p:grpSp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5649913" y="4760913"/>
            <a:ext cx="2738437" cy="641350"/>
            <a:chOff x="0" y="0"/>
            <a:chExt cx="1725" cy="404"/>
          </a:xfrm>
        </p:grpSpPr>
        <p:sp>
          <p:nvSpPr>
            <p:cNvPr id="35857" name="Line 30"/>
            <p:cNvSpPr>
              <a:spLocks noChangeShapeType="1"/>
            </p:cNvSpPr>
            <p:nvPr/>
          </p:nvSpPr>
          <p:spPr bwMode="auto">
            <a:xfrm>
              <a:off x="0" y="227"/>
              <a:ext cx="453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4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5858" name="Rectangle 31"/>
            <p:cNvSpPr>
              <a:spLocks noChangeArrowheads="1"/>
            </p:cNvSpPr>
            <p:nvPr/>
          </p:nvSpPr>
          <p:spPr bwMode="auto">
            <a:xfrm>
              <a:off x="453" y="0"/>
              <a:ext cx="127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zh-CN" sz="3600" b="1" smtClean="0">
                  <a:solidFill>
                    <a:srgbClr val="FF0000"/>
                  </a:solidFill>
                  <a:latin typeface="Arial" pitchFamily="34" charset="0"/>
                  <a:ea typeface="黑体" pitchFamily="49" charset="-122"/>
                </a:rPr>
                <a:t>费力杠杆</a:t>
              </a:r>
            </a:p>
          </p:txBody>
        </p:sp>
      </p:grpSp>
      <p:sp>
        <p:nvSpPr>
          <p:cNvPr id="36896" name="Rectangle 32"/>
          <p:cNvSpPr>
            <a:spLocks noChangeArrowheads="1"/>
          </p:cNvSpPr>
          <p:nvPr/>
        </p:nvSpPr>
        <p:spPr bwMode="auto">
          <a:xfrm>
            <a:off x="468313" y="5445125"/>
            <a:ext cx="1368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32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小结：</a:t>
            </a:r>
          </a:p>
        </p:txBody>
      </p:sp>
      <p:sp>
        <p:nvSpPr>
          <p:cNvPr id="36897" name="Rectangle 33"/>
          <p:cNvSpPr>
            <a:spLocks noChangeArrowheads="1"/>
          </p:cNvSpPr>
          <p:nvPr/>
        </p:nvSpPr>
        <p:spPr bwMode="auto">
          <a:xfrm>
            <a:off x="1908175" y="5516563"/>
            <a:ext cx="597619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判断杠杆的类型，实际就是比较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动力臂和阻力臂</a:t>
            </a:r>
            <a:r>
              <a:rPr lang="zh-CN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的大小</a:t>
            </a:r>
            <a:endParaRPr lang="zh-CN" altLang="zh-CN" sz="3200" b="1" baseline="-25000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6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0" grpId="0" autoUpdateAnimBg="0"/>
      <p:bldP spid="36881" grpId="0" autoUpdateAnimBg="0"/>
      <p:bldP spid="36882" grpId="0" autoUpdateAnimBg="0"/>
      <p:bldP spid="36883" grpId="0" autoUpdateAnimBg="0"/>
      <p:bldP spid="36884" grpId="0" autoUpdateAnimBg="0"/>
      <p:bldP spid="36885" grpId="0" autoUpdateAnimBg="0"/>
      <p:bldP spid="36886" grpId="0" autoUpdateAnimBg="0"/>
      <p:bldP spid="36896" grpId="0" autoUpdateAnimBg="0"/>
      <p:bldP spid="36897" grpId="0" autoUpdateAnimBg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3341688" y="948268"/>
            <a:ext cx="2487612" cy="2453217"/>
            <a:chOff x="272" y="239"/>
            <a:chExt cx="1824" cy="1799"/>
          </a:xfrm>
        </p:grpSpPr>
        <p:sp>
          <p:nvSpPr>
            <p:cNvPr id="2073" name="AutoShape 3"/>
            <p:cNvSpPr>
              <a:spLocks noChangeAspect="1" noChangeArrowheads="1"/>
            </p:cNvSpPr>
            <p:nvPr/>
          </p:nvSpPr>
          <p:spPr bwMode="auto">
            <a:xfrm>
              <a:off x="272" y="239"/>
              <a:ext cx="1824" cy="1755"/>
            </a:xfrm>
            <a:prstGeom prst="bevel">
              <a:avLst>
                <a:gd name="adj" fmla="val 6611"/>
              </a:avLst>
            </a:prstGeom>
            <a:gradFill rotWithShape="0">
              <a:gsLst>
                <a:gs pos="0">
                  <a:srgbClr val="CC6600"/>
                </a:gs>
                <a:gs pos="100000">
                  <a:srgbClr val="FFFF66"/>
                </a:gs>
              </a:gsLst>
              <a:path path="rect">
                <a:fillToRect t="100000" r="100000"/>
              </a:path>
            </a:gradFill>
            <a:ln w="9525">
              <a:noFill/>
              <a:miter lim="800000"/>
              <a:headEnd/>
              <a:tailEnd/>
            </a:ln>
            <a:effectLst>
              <a:prstShdw prst="shdw17" dist="12700" dir="5400000">
                <a:srgbClr val="7A3D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2054" name="Object 4"/>
            <p:cNvGraphicFramePr>
              <a:graphicFrameLocks noChangeAspect="1"/>
            </p:cNvGraphicFramePr>
            <p:nvPr/>
          </p:nvGraphicFramePr>
          <p:xfrm>
            <a:off x="395" y="551"/>
            <a:ext cx="1584" cy="1487"/>
          </p:xfrm>
          <a:graphic>
            <a:graphicData uri="http://schemas.openxmlformats.org/presentationml/2006/ole">
              <p:oleObj spid="_x0000_s360470" r:id="rId3" imgW="1982351" imgH="2388987" progId="">
                <p:embed/>
              </p:oleObj>
            </a:graphicData>
          </a:graphic>
        </p:graphicFrame>
      </p:grp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398463" y="3835401"/>
            <a:ext cx="2609850" cy="2512484"/>
            <a:chOff x="203" y="2208"/>
            <a:chExt cx="1824" cy="1755"/>
          </a:xfrm>
        </p:grpSpPr>
        <p:sp>
          <p:nvSpPr>
            <p:cNvPr id="2072" name="AutoShape 6"/>
            <p:cNvSpPr>
              <a:spLocks noChangeAspect="1" noChangeArrowheads="1"/>
            </p:cNvSpPr>
            <p:nvPr/>
          </p:nvSpPr>
          <p:spPr bwMode="auto">
            <a:xfrm>
              <a:off x="203" y="2208"/>
              <a:ext cx="1824" cy="1755"/>
            </a:xfrm>
            <a:prstGeom prst="bevel">
              <a:avLst>
                <a:gd name="adj" fmla="val 6611"/>
              </a:avLst>
            </a:prstGeom>
            <a:gradFill rotWithShape="0">
              <a:gsLst>
                <a:gs pos="0">
                  <a:srgbClr val="CC6600"/>
                </a:gs>
                <a:gs pos="100000">
                  <a:srgbClr val="FFFF66"/>
                </a:gs>
              </a:gsLst>
              <a:path path="rect">
                <a:fillToRect t="100000" r="100000"/>
              </a:path>
            </a:gradFill>
            <a:ln w="9525">
              <a:noFill/>
              <a:miter lim="800000"/>
              <a:headEnd/>
              <a:tailEnd/>
            </a:ln>
            <a:effectLst>
              <a:prstShdw prst="shdw17" dist="12700" dir="5400000">
                <a:srgbClr val="7A3D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2053" name="Object 7"/>
            <p:cNvGraphicFramePr>
              <a:graphicFrameLocks noChangeAspect="1"/>
            </p:cNvGraphicFramePr>
            <p:nvPr/>
          </p:nvGraphicFramePr>
          <p:xfrm>
            <a:off x="332" y="2251"/>
            <a:ext cx="1584" cy="1496"/>
          </p:xfrm>
          <a:graphic>
            <a:graphicData uri="http://schemas.openxmlformats.org/presentationml/2006/ole">
              <p:oleObj spid="_x0000_s360471" r:id="rId4" imgW="2909989" imgH="2414402" progId="">
                <p:embed/>
              </p:oleObj>
            </a:graphicData>
          </a:graphic>
        </p:graphicFrame>
      </p:grpSp>
      <p:grpSp>
        <p:nvGrpSpPr>
          <p:cNvPr id="4" name="Group 8"/>
          <p:cNvGrpSpPr>
            <a:grpSpLocks noChangeAspect="1"/>
          </p:cNvGrpSpPr>
          <p:nvPr/>
        </p:nvGrpSpPr>
        <p:grpSpPr bwMode="auto">
          <a:xfrm>
            <a:off x="3322638" y="3780367"/>
            <a:ext cx="2609850" cy="2510367"/>
            <a:chOff x="2208" y="2208"/>
            <a:chExt cx="1824" cy="1755"/>
          </a:xfrm>
        </p:grpSpPr>
        <p:sp>
          <p:nvSpPr>
            <p:cNvPr id="2071" name="AutoShape 9"/>
            <p:cNvSpPr>
              <a:spLocks noChangeAspect="1" noChangeArrowheads="1"/>
            </p:cNvSpPr>
            <p:nvPr/>
          </p:nvSpPr>
          <p:spPr bwMode="auto">
            <a:xfrm>
              <a:off x="2208" y="2208"/>
              <a:ext cx="1824" cy="1755"/>
            </a:xfrm>
            <a:prstGeom prst="bevel">
              <a:avLst>
                <a:gd name="adj" fmla="val 6611"/>
              </a:avLst>
            </a:prstGeom>
            <a:gradFill rotWithShape="0">
              <a:gsLst>
                <a:gs pos="0">
                  <a:srgbClr val="CC6600"/>
                </a:gs>
                <a:gs pos="100000">
                  <a:srgbClr val="FFFF66"/>
                </a:gs>
              </a:gsLst>
              <a:path path="rect">
                <a:fillToRect t="100000" r="100000"/>
              </a:path>
            </a:gradFill>
            <a:ln w="9525">
              <a:noFill/>
              <a:miter lim="800000"/>
              <a:headEnd/>
              <a:tailEnd/>
            </a:ln>
            <a:effectLst>
              <a:prstShdw prst="shdw17" dist="12700" dir="5400000">
                <a:srgbClr val="7A3D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2052" name="Object 10"/>
            <p:cNvGraphicFramePr>
              <a:graphicFrameLocks noChangeAspect="1"/>
            </p:cNvGraphicFramePr>
            <p:nvPr/>
          </p:nvGraphicFramePr>
          <p:xfrm>
            <a:off x="2304" y="2341"/>
            <a:ext cx="1584" cy="1496"/>
          </p:xfrm>
          <a:graphic>
            <a:graphicData uri="http://schemas.openxmlformats.org/presentationml/2006/ole">
              <p:oleObj spid="_x0000_s360472" r:id="rId5" imgW="2782916" imgH="2592305" progId="">
                <p:embed/>
              </p:oleObj>
            </a:graphicData>
          </a:graphic>
        </p:graphicFrame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369888" y="1058334"/>
            <a:ext cx="2609850" cy="2510367"/>
            <a:chOff x="2112" y="144"/>
            <a:chExt cx="1644" cy="1582"/>
          </a:xfrm>
        </p:grpSpPr>
        <p:sp>
          <p:nvSpPr>
            <p:cNvPr id="2070" name="AutoShape 12"/>
            <p:cNvSpPr>
              <a:spLocks noChangeAspect="1" noChangeArrowheads="1"/>
            </p:cNvSpPr>
            <p:nvPr/>
          </p:nvSpPr>
          <p:spPr bwMode="auto">
            <a:xfrm>
              <a:off x="2112" y="144"/>
              <a:ext cx="1644" cy="1582"/>
            </a:xfrm>
            <a:prstGeom prst="bevel">
              <a:avLst>
                <a:gd name="adj" fmla="val 6611"/>
              </a:avLst>
            </a:prstGeom>
            <a:gradFill rotWithShape="0">
              <a:gsLst>
                <a:gs pos="0">
                  <a:srgbClr val="CC6600"/>
                </a:gs>
                <a:gs pos="100000">
                  <a:srgbClr val="FFFF66"/>
                </a:gs>
              </a:gsLst>
              <a:path path="rect">
                <a:fillToRect t="100000" r="100000"/>
              </a:path>
            </a:gradFill>
            <a:ln w="9525">
              <a:noFill/>
              <a:miter lim="800000"/>
              <a:headEnd/>
              <a:tailEnd/>
            </a:ln>
            <a:effectLst>
              <a:prstShdw prst="shdw17" dist="12700" dir="5400000">
                <a:srgbClr val="7A3D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2051" name="Object 13"/>
            <p:cNvGraphicFramePr>
              <a:graphicFrameLocks noChangeAspect="1"/>
            </p:cNvGraphicFramePr>
            <p:nvPr/>
          </p:nvGraphicFramePr>
          <p:xfrm>
            <a:off x="2190" y="258"/>
            <a:ext cx="1452" cy="1340"/>
          </p:xfrm>
          <a:graphic>
            <a:graphicData uri="http://schemas.openxmlformats.org/presentationml/2006/ole">
              <p:oleObj spid="_x0000_s360473" r:id="rId6" imgW="3075185" imgH="2516061" progId="">
                <p:embed/>
              </p:oleObj>
            </a:graphicData>
          </a:graphic>
        </p:graphicFrame>
      </p:grpSp>
      <p:grpSp>
        <p:nvGrpSpPr>
          <p:cNvPr id="6" name="Group 14"/>
          <p:cNvGrpSpPr>
            <a:grpSpLocks noChangeAspect="1"/>
          </p:cNvGrpSpPr>
          <p:nvPr/>
        </p:nvGrpSpPr>
        <p:grpSpPr bwMode="auto">
          <a:xfrm>
            <a:off x="6292850" y="1039285"/>
            <a:ext cx="2517775" cy="2425700"/>
            <a:chOff x="3946" y="320"/>
            <a:chExt cx="1824" cy="1755"/>
          </a:xfrm>
        </p:grpSpPr>
        <p:sp>
          <p:nvSpPr>
            <p:cNvPr id="2069" name="AutoShape 15"/>
            <p:cNvSpPr>
              <a:spLocks noChangeAspect="1" noChangeArrowheads="1"/>
            </p:cNvSpPr>
            <p:nvPr/>
          </p:nvSpPr>
          <p:spPr bwMode="auto">
            <a:xfrm>
              <a:off x="3946" y="320"/>
              <a:ext cx="1824" cy="1755"/>
            </a:xfrm>
            <a:prstGeom prst="bevel">
              <a:avLst>
                <a:gd name="adj" fmla="val 6611"/>
              </a:avLst>
            </a:prstGeom>
            <a:gradFill rotWithShape="0">
              <a:gsLst>
                <a:gs pos="0">
                  <a:srgbClr val="CC6600"/>
                </a:gs>
                <a:gs pos="100000">
                  <a:srgbClr val="FFFF66"/>
                </a:gs>
              </a:gsLst>
              <a:path path="rect">
                <a:fillToRect t="100000" r="100000"/>
              </a:path>
            </a:gradFill>
            <a:ln w="9525">
              <a:noFill/>
              <a:miter lim="800000"/>
              <a:headEnd/>
              <a:tailEnd/>
            </a:ln>
            <a:effectLst>
              <a:prstShdw prst="shdw17" dist="12700" dir="5400000">
                <a:srgbClr val="7A3D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2050" name="Object 16"/>
            <p:cNvGraphicFramePr>
              <a:graphicFrameLocks noChangeAspect="1"/>
            </p:cNvGraphicFramePr>
            <p:nvPr/>
          </p:nvGraphicFramePr>
          <p:xfrm>
            <a:off x="4063" y="446"/>
            <a:ext cx="1553" cy="1473"/>
          </p:xfrm>
          <a:graphic>
            <a:graphicData uri="http://schemas.openxmlformats.org/presentationml/2006/ole">
              <p:oleObj spid="_x0000_s360474" r:id="rId7" imgW="2693964" imgH="2338157" progId="">
                <p:embed/>
              </p:oleObj>
            </a:graphicData>
          </a:graphic>
        </p:graphicFrame>
      </p:grpSp>
      <p:sp>
        <p:nvSpPr>
          <p:cNvPr id="2060" name="Text Box 18"/>
          <p:cNvSpPr txBox="1">
            <a:spLocks noChangeArrowheads="1"/>
          </p:cNvSpPr>
          <p:nvPr/>
        </p:nvSpPr>
        <p:spPr bwMode="auto">
          <a:xfrm>
            <a:off x="2441576" y="5755218"/>
            <a:ext cx="138564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endParaRPr lang="zh-CN" altLang="zh-CN">
              <a:latin typeface="Times New Roman" pitchFamily="18" charset="0"/>
            </a:endParaRPr>
          </a:p>
        </p:txBody>
      </p:sp>
      <p:pic>
        <p:nvPicPr>
          <p:cNvPr id="2061" name="Picture 23" descr="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18250" y="3903134"/>
            <a:ext cx="2351088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69" name="Text Box 25"/>
          <p:cNvSpPr txBox="1">
            <a:spLocks noChangeArrowheads="1"/>
          </p:cNvSpPr>
          <p:nvPr/>
        </p:nvSpPr>
        <p:spPr bwMode="auto">
          <a:xfrm>
            <a:off x="984251" y="2082800"/>
            <a:ext cx="1370013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省力杠杆</a:t>
            </a:r>
          </a:p>
        </p:txBody>
      </p:sp>
      <p:sp>
        <p:nvSpPr>
          <p:cNvPr id="2063" name="Text Box 17"/>
          <p:cNvSpPr txBox="1">
            <a:spLocks noChangeArrowheads="1"/>
          </p:cNvSpPr>
          <p:nvPr/>
        </p:nvSpPr>
        <p:spPr bwMode="auto">
          <a:xfrm>
            <a:off x="0" y="188640"/>
            <a:ext cx="8801099" cy="484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练</a:t>
            </a:r>
            <a:r>
              <a:rPr lang="zh-CN" altLang="en-US" sz="27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习：</a:t>
            </a:r>
            <a:r>
              <a:rPr lang="zh-CN" altLang="en-US" sz="27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下</a:t>
            </a:r>
            <a:r>
              <a:rPr lang="zh-CN" altLang="en-US" sz="27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列杠杠哪些属于省力杠杠？哪些属于费力杠杠？</a:t>
            </a:r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auto">
          <a:xfrm>
            <a:off x="3989389" y="2156884"/>
            <a:ext cx="1366837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省力杠杆</a:t>
            </a:r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6842126" y="2271184"/>
            <a:ext cx="1370013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省力杠杆</a:t>
            </a:r>
          </a:p>
        </p:txBody>
      </p:sp>
      <p:sp>
        <p:nvSpPr>
          <p:cNvPr id="28" name="Text Box 25"/>
          <p:cNvSpPr txBox="1">
            <a:spLocks noChangeArrowheads="1"/>
          </p:cNvSpPr>
          <p:nvPr/>
        </p:nvSpPr>
        <p:spPr bwMode="auto">
          <a:xfrm>
            <a:off x="1074739" y="4806951"/>
            <a:ext cx="1366837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省力杠杆</a:t>
            </a:r>
          </a:p>
        </p:txBody>
      </p:sp>
      <p:sp>
        <p:nvSpPr>
          <p:cNvPr id="29" name="Text Box 25"/>
          <p:cNvSpPr txBox="1">
            <a:spLocks noChangeArrowheads="1"/>
          </p:cNvSpPr>
          <p:nvPr/>
        </p:nvSpPr>
        <p:spPr bwMode="auto">
          <a:xfrm>
            <a:off x="4022726" y="4864100"/>
            <a:ext cx="1368425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费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力杠杆</a:t>
            </a:r>
          </a:p>
        </p:txBody>
      </p:sp>
      <p:sp>
        <p:nvSpPr>
          <p:cNvPr id="30" name="Text Box 25"/>
          <p:cNvSpPr txBox="1">
            <a:spLocks noChangeArrowheads="1"/>
          </p:cNvSpPr>
          <p:nvPr/>
        </p:nvSpPr>
        <p:spPr bwMode="auto">
          <a:xfrm>
            <a:off x="6842126" y="4658784"/>
            <a:ext cx="1370013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省力杠杆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69" grpId="0"/>
      <p:bldP spid="26" grpId="0"/>
      <p:bldP spid="27" grpId="0"/>
      <p:bldP spid="28" grpId="0"/>
      <p:bldP spid="29" grpId="0"/>
      <p:bldP spid="30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2564904"/>
            <a:ext cx="66247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/>
              <a:t>四、杠杆的应用</a:t>
            </a:r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852738"/>
            <a:ext cx="2484438" cy="2879725"/>
          </a:xfrm>
          <a:noFill/>
        </p:spPr>
        <p:txBody>
          <a:bodyPr anchor="t"/>
          <a:lstStyle/>
          <a:p>
            <a:r>
              <a:rPr lang="zh-CN" altLang="en-US" sz="3600" b="1"/>
              <a:t>今天我们用塔吊建成现代化城市！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autoUpdateAnimBg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190"/>
          <p:cNvSpPr txBox="1">
            <a:spLocks noChangeArrowheads="1"/>
          </p:cNvSpPr>
          <p:nvPr/>
        </p:nvSpPr>
        <p:spPr bwMode="auto">
          <a:xfrm>
            <a:off x="982663" y="554038"/>
            <a:ext cx="4659312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讨论交流：研究杆秤</a:t>
            </a:r>
          </a:p>
        </p:txBody>
      </p:sp>
      <p:pic>
        <p:nvPicPr>
          <p:cNvPr id="26626" name="Picture 2" descr="http://file5.gucn.com/file/CurioPicfile/20111221/Gucn_20111221164923204909Pic4.jpg"/>
          <p:cNvPicPr>
            <a:picLocks noChangeAspect="1" noChangeArrowheads="1"/>
          </p:cNvPicPr>
          <p:nvPr/>
        </p:nvPicPr>
        <p:blipFill>
          <a:blip r:embed="rId3" cstate="print"/>
          <a:srcRect b="9373"/>
          <a:stretch>
            <a:fillRect/>
          </a:stretch>
        </p:blipFill>
        <p:spPr bwMode="auto">
          <a:xfrm>
            <a:off x="2398713" y="1352550"/>
            <a:ext cx="4346575" cy="295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82"/>
          <p:cNvSpPr>
            <a:spLocks noChangeArrowheads="1"/>
          </p:cNvSpPr>
          <p:nvPr/>
        </p:nvSpPr>
        <p:spPr bwMode="auto">
          <a:xfrm>
            <a:off x="1198563" y="4432300"/>
            <a:ext cx="6746875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000" b="1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杆秤曾是我国应用最广泛的称重工具，它是一种典型的杠杆。试分析它的工作原理，并比较它和天平的优缺点。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19200"/>
            <a:ext cx="56388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381000" y="152400"/>
            <a:ext cx="3733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00"/>
                </a:solidFill>
                <a:latin typeface="Arial" pitchFamily="34" charset="0"/>
              </a:rPr>
              <a:t>杆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pitchFamily="34" charset="0"/>
              </a:rPr>
              <a:t>秤：</a:t>
            </a: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3505200"/>
            <a:ext cx="79216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Line 5"/>
          <p:cNvSpPr>
            <a:spLocks noChangeShapeType="1"/>
          </p:cNvSpPr>
          <p:nvPr/>
        </p:nvSpPr>
        <p:spPr bwMode="auto">
          <a:xfrm>
            <a:off x="1371600" y="3352800"/>
            <a:ext cx="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2971800" y="304800"/>
            <a:ext cx="5943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00"/>
                </a:solidFill>
                <a:latin typeface="Arial" pitchFamily="34" charset="0"/>
              </a:rPr>
              <a:t>秤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pitchFamily="34" charset="0"/>
              </a:rPr>
              <a:t>砣的质量为</a:t>
            </a:r>
            <a:r>
              <a:rPr lang="en-US" altLang="zh-CN" sz="2800" b="1" dirty="0" smtClean="0">
                <a:solidFill>
                  <a:srgbClr val="000000"/>
                </a:solidFill>
                <a:latin typeface="Arial" pitchFamily="34" charset="0"/>
              </a:rPr>
              <a:t>0.5Kg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pitchFamily="34" charset="0"/>
              </a:rPr>
              <a:t>，提纽到秤钩的距离为</a:t>
            </a:r>
            <a:r>
              <a:rPr lang="en-US" altLang="zh-CN" sz="2800" b="1" dirty="0" smtClean="0">
                <a:solidFill>
                  <a:srgbClr val="000000"/>
                </a:solidFill>
                <a:latin typeface="Arial" pitchFamily="34" charset="0"/>
              </a:rPr>
              <a:t>10cm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pitchFamily="34" charset="0"/>
              </a:rPr>
              <a:t>，此时提纽到秤砣的距离为</a:t>
            </a:r>
            <a:r>
              <a:rPr lang="en-US" altLang="zh-CN" sz="2800" b="1" dirty="0" smtClean="0">
                <a:solidFill>
                  <a:srgbClr val="000000"/>
                </a:solidFill>
                <a:latin typeface="Arial" pitchFamily="34" charset="0"/>
              </a:rPr>
              <a:t>30cm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pitchFamily="34" charset="0"/>
              </a:rPr>
              <a:t>，则鱼的质量为多少？ </a:t>
            </a:r>
          </a:p>
        </p:txBody>
      </p:sp>
      <p:sp>
        <p:nvSpPr>
          <p:cNvPr id="56327" name="Oval 7"/>
          <p:cNvSpPr>
            <a:spLocks noChangeArrowheads="1"/>
          </p:cNvSpPr>
          <p:nvPr/>
        </p:nvSpPr>
        <p:spPr bwMode="auto">
          <a:xfrm flipH="1">
            <a:off x="2209800" y="21336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2209800" y="1752600"/>
            <a:ext cx="53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Arial" pitchFamily="34" charset="0"/>
              </a:rPr>
              <a:t>O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295400" y="2133600"/>
            <a:ext cx="152400" cy="2286000"/>
            <a:chOff x="816" y="1344"/>
            <a:chExt cx="96" cy="1440"/>
          </a:xfrm>
        </p:grpSpPr>
        <p:sp>
          <p:nvSpPr>
            <p:cNvPr id="29715" name="Oval 10"/>
            <p:cNvSpPr>
              <a:spLocks noChangeArrowheads="1"/>
            </p:cNvSpPr>
            <p:nvPr/>
          </p:nvSpPr>
          <p:spPr bwMode="auto">
            <a:xfrm>
              <a:off x="816" y="1344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9716" name="Line 11"/>
            <p:cNvSpPr>
              <a:spLocks noChangeShapeType="1"/>
            </p:cNvSpPr>
            <p:nvPr/>
          </p:nvSpPr>
          <p:spPr bwMode="auto">
            <a:xfrm>
              <a:off x="864" y="1392"/>
              <a:ext cx="0" cy="13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56332" name="Text Box 12"/>
          <p:cNvSpPr txBox="1">
            <a:spLocks noChangeArrowheads="1"/>
          </p:cNvSpPr>
          <p:nvPr/>
        </p:nvSpPr>
        <p:spPr bwMode="auto">
          <a:xfrm>
            <a:off x="1676400" y="41148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Arial" pitchFamily="34" charset="0"/>
              </a:rPr>
              <a:t>F</a:t>
            </a:r>
            <a:r>
              <a:rPr lang="en-US" altLang="zh-CN" sz="2800" b="1" baseline="-25000" smtClean="0">
                <a:solidFill>
                  <a:srgbClr val="FF0000"/>
                </a:solidFill>
                <a:latin typeface="Arial" pitchFamily="34" charset="0"/>
              </a:rPr>
              <a:t>1</a:t>
            </a:r>
            <a:r>
              <a:rPr lang="en-US" altLang="zh-CN" sz="2800" b="1" smtClean="0">
                <a:solidFill>
                  <a:srgbClr val="FF0000"/>
                </a:solidFill>
                <a:latin typeface="Arial" pitchFamily="34" charset="0"/>
              </a:rPr>
              <a:t>=G</a:t>
            </a:r>
            <a:r>
              <a:rPr lang="zh-CN" altLang="en-US" sz="2800" b="1" baseline="-25000" smtClean="0">
                <a:solidFill>
                  <a:srgbClr val="FF0000"/>
                </a:solidFill>
                <a:latin typeface="Arial" pitchFamily="34" charset="0"/>
              </a:rPr>
              <a:t>鱼</a:t>
            </a:r>
          </a:p>
        </p:txBody>
      </p: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5638800" y="2133600"/>
            <a:ext cx="152400" cy="838200"/>
            <a:chOff x="3552" y="1344"/>
            <a:chExt cx="96" cy="528"/>
          </a:xfrm>
        </p:grpSpPr>
        <p:sp>
          <p:nvSpPr>
            <p:cNvPr id="29713" name="Oval 14"/>
            <p:cNvSpPr>
              <a:spLocks noChangeArrowheads="1"/>
            </p:cNvSpPr>
            <p:nvPr/>
          </p:nvSpPr>
          <p:spPr bwMode="auto">
            <a:xfrm>
              <a:off x="3552" y="1344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9714" name="Line 15"/>
            <p:cNvSpPr>
              <a:spLocks noChangeShapeType="1"/>
            </p:cNvSpPr>
            <p:nvPr/>
          </p:nvSpPr>
          <p:spPr bwMode="auto">
            <a:xfrm>
              <a:off x="3600" y="1392"/>
              <a:ext cx="0" cy="480"/>
            </a:xfrm>
            <a:prstGeom prst="line">
              <a:avLst/>
            </a:prstGeom>
            <a:noFill/>
            <a:ln w="38100">
              <a:solidFill>
                <a:srgbClr val="000099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56336" name="Text Box 16"/>
          <p:cNvSpPr txBox="1">
            <a:spLocks noChangeArrowheads="1"/>
          </p:cNvSpPr>
          <p:nvPr/>
        </p:nvSpPr>
        <p:spPr bwMode="auto">
          <a:xfrm>
            <a:off x="5791200" y="28194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smtClean="0">
                <a:solidFill>
                  <a:srgbClr val="000099"/>
                </a:solidFill>
                <a:latin typeface="Arial" pitchFamily="34" charset="0"/>
              </a:rPr>
              <a:t>F</a:t>
            </a:r>
            <a:r>
              <a:rPr lang="en-US" altLang="zh-CN" sz="2800" b="1" baseline="-25000" smtClean="0">
                <a:solidFill>
                  <a:srgbClr val="000099"/>
                </a:solidFill>
                <a:latin typeface="Arial" pitchFamily="34" charset="0"/>
              </a:rPr>
              <a:t>2</a:t>
            </a:r>
            <a:r>
              <a:rPr lang="en-US" altLang="zh-CN" sz="2800" b="1" smtClean="0">
                <a:solidFill>
                  <a:srgbClr val="000099"/>
                </a:solidFill>
                <a:latin typeface="Arial" pitchFamily="34" charset="0"/>
              </a:rPr>
              <a:t>=G</a:t>
            </a:r>
            <a:r>
              <a:rPr lang="zh-CN" altLang="en-US" sz="2800" b="1" baseline="-25000" smtClean="0">
                <a:solidFill>
                  <a:srgbClr val="000099"/>
                </a:solidFill>
                <a:latin typeface="Arial" pitchFamily="34" charset="0"/>
              </a:rPr>
              <a:t>砣</a:t>
            </a:r>
          </a:p>
        </p:txBody>
      </p:sp>
      <p:sp>
        <p:nvSpPr>
          <p:cNvPr id="56337" name="AutoShape 17"/>
          <p:cNvSpPr>
            <a:spLocks/>
          </p:cNvSpPr>
          <p:nvPr/>
        </p:nvSpPr>
        <p:spPr bwMode="auto">
          <a:xfrm rot="5400000">
            <a:off x="1562100" y="1485900"/>
            <a:ext cx="533400" cy="914400"/>
          </a:xfrm>
          <a:prstGeom prst="leftBrace">
            <a:avLst>
              <a:gd name="adj1" fmla="val 14286"/>
              <a:gd name="adj2" fmla="val 50000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6338" name="Text Box 18"/>
          <p:cNvSpPr txBox="1">
            <a:spLocks noChangeArrowheads="1"/>
          </p:cNvSpPr>
          <p:nvPr/>
        </p:nvSpPr>
        <p:spPr bwMode="auto">
          <a:xfrm>
            <a:off x="1600200" y="1233488"/>
            <a:ext cx="685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Arial" pitchFamily="34" charset="0"/>
              </a:rPr>
              <a:t>L</a:t>
            </a:r>
            <a:r>
              <a:rPr lang="en-US" altLang="zh-CN" sz="2800" b="1" baseline="-25000" smtClean="0">
                <a:solidFill>
                  <a:srgbClr val="FF0000"/>
                </a:solidFill>
                <a:latin typeface="Arial" pitchFamily="34" charset="0"/>
              </a:rPr>
              <a:t>1</a:t>
            </a:r>
          </a:p>
        </p:txBody>
      </p:sp>
      <p:sp>
        <p:nvSpPr>
          <p:cNvPr id="56339" name="AutoShape 19"/>
          <p:cNvSpPr>
            <a:spLocks/>
          </p:cNvSpPr>
          <p:nvPr/>
        </p:nvSpPr>
        <p:spPr bwMode="auto">
          <a:xfrm rot="-5400000">
            <a:off x="3733800" y="838200"/>
            <a:ext cx="533400" cy="3429000"/>
          </a:xfrm>
          <a:prstGeom prst="leftBrace">
            <a:avLst>
              <a:gd name="adj1" fmla="val 53571"/>
              <a:gd name="adj2" fmla="val 50000"/>
            </a:avLst>
          </a:prstGeom>
          <a:noFill/>
          <a:ln w="28575">
            <a:solidFill>
              <a:srgbClr val="000099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6340" name="Text Box 20"/>
          <p:cNvSpPr txBox="1">
            <a:spLocks noChangeArrowheads="1"/>
          </p:cNvSpPr>
          <p:nvPr/>
        </p:nvSpPr>
        <p:spPr bwMode="auto">
          <a:xfrm>
            <a:off x="3733800" y="2743200"/>
            <a:ext cx="635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smtClean="0">
                <a:solidFill>
                  <a:srgbClr val="000099"/>
                </a:solidFill>
                <a:latin typeface="Arial" pitchFamily="34" charset="0"/>
              </a:rPr>
              <a:t>L</a:t>
            </a:r>
            <a:r>
              <a:rPr lang="en-US" altLang="zh-CN" sz="2800" b="1" baseline="-25000" smtClean="0">
                <a:solidFill>
                  <a:srgbClr val="000099"/>
                </a:solidFill>
                <a:latin typeface="Arial" pitchFamily="34" charset="0"/>
              </a:rPr>
              <a:t>2</a:t>
            </a:r>
            <a:r>
              <a:rPr lang="en-US" altLang="zh-CN" sz="2800" b="1" smtClean="0">
                <a:solidFill>
                  <a:srgbClr val="000099"/>
                </a:solidFill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56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500"/>
                                        <p:tgtEl>
                                          <p:spTgt spid="56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7" grpId="0" animBg="1"/>
      <p:bldP spid="56328" grpId="0"/>
      <p:bldP spid="56332" grpId="0"/>
      <p:bldP spid="56336" grpId="0"/>
      <p:bldP spid="56337" grpId="0" animBg="1"/>
      <p:bldP spid="56338" grpId="0"/>
      <p:bldP spid="56339" grpId="0" animBg="1"/>
      <p:bldP spid="56340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3108325" y="192088"/>
            <a:ext cx="3103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Arial" pitchFamily="34" charset="0"/>
              </a:rPr>
              <a:t>我国古代的杠杆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668713" y="6343650"/>
            <a:ext cx="2878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捣谷的舂</a:t>
            </a:r>
            <a:r>
              <a:rPr lang="en-US" altLang="zh-CN" sz="24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(chong)</a:t>
            </a:r>
            <a:endParaRPr lang="zh-CN" altLang="en-US" sz="2400" b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ontrols>
      <p:control spid="371718" name="ShockwaveFlash1" r:id="rId2" imgW="1828571" imgH="1828571"/>
    </p:controls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棱台 29697" descr="纸袋"/>
          <p:cNvSpPr>
            <a:spLocks noChangeArrowheads="1"/>
          </p:cNvSpPr>
          <p:nvPr/>
        </p:nvSpPr>
        <p:spPr bwMode="auto">
          <a:xfrm>
            <a:off x="228600" y="3505200"/>
            <a:ext cx="4191000" cy="3048000"/>
          </a:xfrm>
          <a:prstGeom prst="bevel">
            <a:avLst>
              <a:gd name="adj" fmla="val 6616"/>
            </a:avLst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2800" b="1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170" name="棱台 29698" descr="纸袋"/>
          <p:cNvSpPr>
            <a:spLocks noChangeArrowheads="1"/>
          </p:cNvSpPr>
          <p:nvPr/>
        </p:nvSpPr>
        <p:spPr bwMode="auto">
          <a:xfrm>
            <a:off x="4724400" y="228600"/>
            <a:ext cx="4191000" cy="3048000"/>
          </a:xfrm>
          <a:prstGeom prst="bevel">
            <a:avLst>
              <a:gd name="adj" fmla="val 6616"/>
            </a:avLst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2800" b="1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171" name="棱台 29699" descr="纸袋"/>
          <p:cNvSpPr>
            <a:spLocks noChangeArrowheads="1"/>
          </p:cNvSpPr>
          <p:nvPr/>
        </p:nvSpPr>
        <p:spPr bwMode="auto">
          <a:xfrm>
            <a:off x="228600" y="228600"/>
            <a:ext cx="4191000" cy="3048000"/>
          </a:xfrm>
          <a:prstGeom prst="bevel">
            <a:avLst>
              <a:gd name="adj" fmla="val 6616"/>
            </a:avLst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2800" b="1">
              <a:solidFill>
                <a:srgbClr val="000000"/>
              </a:solidFill>
              <a:latin typeface="宋体" pitchFamily="2" charset="-122"/>
            </a:endParaRPr>
          </a:p>
        </p:txBody>
      </p:sp>
      <p:pic>
        <p:nvPicPr>
          <p:cNvPr id="7172" name="图片 29700" descr="snap05"/>
          <p:cNvPicPr>
            <a:picLocks noChangeAspect="1" noChangeArrowheads="1"/>
          </p:cNvPicPr>
          <p:nvPr/>
        </p:nvPicPr>
        <p:blipFill>
          <a:blip r:embed="rId4" cstate="print"/>
          <a:srcRect l="6299" t="14583" r="12204" b="6250"/>
          <a:stretch>
            <a:fillRect/>
          </a:stretch>
        </p:blipFill>
        <p:spPr bwMode="auto">
          <a:xfrm>
            <a:off x="4932363" y="404813"/>
            <a:ext cx="38100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图片 29701" descr="snap01"/>
          <p:cNvPicPr>
            <a:picLocks noChangeAspect="1" noChangeArrowheads="1"/>
          </p:cNvPicPr>
          <p:nvPr/>
        </p:nvPicPr>
        <p:blipFill>
          <a:blip r:embed="rId5" cstate="print"/>
          <a:srcRect l="4514" t="5800" b="4291"/>
          <a:stretch>
            <a:fillRect/>
          </a:stretch>
        </p:blipFill>
        <p:spPr bwMode="auto">
          <a:xfrm>
            <a:off x="395288" y="3716338"/>
            <a:ext cx="3871912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图片 29702" descr="snap02"/>
          <p:cNvPicPr>
            <a:picLocks noChangeAspect="1" noChangeArrowheads="1"/>
          </p:cNvPicPr>
          <p:nvPr/>
        </p:nvPicPr>
        <p:blipFill>
          <a:blip r:embed="rId6" cstate="print"/>
          <a:srcRect l="4092" t="4770" r="1790" b="4770"/>
          <a:stretch>
            <a:fillRect/>
          </a:stretch>
        </p:blipFill>
        <p:spPr bwMode="auto">
          <a:xfrm>
            <a:off x="395288" y="404813"/>
            <a:ext cx="38068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9703"/>
          <p:cNvGrpSpPr>
            <a:grpSpLocks/>
          </p:cNvGrpSpPr>
          <p:nvPr/>
        </p:nvGrpSpPr>
        <p:grpSpPr bwMode="auto">
          <a:xfrm>
            <a:off x="4648200" y="4132263"/>
            <a:ext cx="4038600" cy="2209800"/>
            <a:chOff x="2688" y="2496"/>
            <a:chExt cx="2640" cy="1200"/>
          </a:xfrm>
        </p:grpSpPr>
        <p:sp>
          <p:nvSpPr>
            <p:cNvPr id="7176" name="椭圆形标注 29704"/>
            <p:cNvSpPr>
              <a:spLocks noChangeArrowheads="1"/>
            </p:cNvSpPr>
            <p:nvPr/>
          </p:nvSpPr>
          <p:spPr bwMode="auto">
            <a:xfrm flipV="1">
              <a:off x="2688" y="2496"/>
              <a:ext cx="2640" cy="1200"/>
            </a:xfrm>
            <a:prstGeom prst="wedgeEllipseCallout">
              <a:avLst>
                <a:gd name="adj1" fmla="val -43750"/>
                <a:gd name="adj2" fmla="val 70000"/>
              </a:avLst>
            </a:prstGeom>
            <a:noFill/>
            <a:ln w="38100">
              <a:solidFill>
                <a:srgbClr val="9966FF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zh-CN" alt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177" name="文本框 29705"/>
            <p:cNvSpPr txBox="1">
              <a:spLocks noChangeArrowheads="1"/>
            </p:cNvSpPr>
            <p:nvPr/>
          </p:nvSpPr>
          <p:spPr bwMode="auto">
            <a:xfrm>
              <a:off x="2880" y="2784"/>
              <a:ext cx="2220" cy="6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000000"/>
                  </a:solidFill>
                  <a:latin typeface="华文行楷" pitchFamily="2" charset="-122"/>
                  <a:ea typeface="华文行楷" pitchFamily="2" charset="-122"/>
                </a:rPr>
                <a:t>这三个用具有什</a:t>
              </a:r>
            </a:p>
            <a:p>
              <a:r>
                <a:rPr lang="zh-CN" altLang="en-US" sz="3600" b="1">
                  <a:solidFill>
                    <a:srgbClr val="000000"/>
                  </a:solidFill>
                  <a:latin typeface="华文行楷" pitchFamily="2" charset="-122"/>
                  <a:ea typeface="华文行楷" pitchFamily="2" charset="-122"/>
                </a:rPr>
                <a:t>  么共同特点</a:t>
              </a:r>
              <a:endParaRPr lang="zh-CN" altLang="en-US" sz="360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7178" name="文本框 29706"/>
            <p:cNvSpPr txBox="1">
              <a:spLocks noChangeArrowheads="1"/>
            </p:cNvSpPr>
            <p:nvPr/>
          </p:nvSpPr>
          <p:spPr bwMode="auto">
            <a:xfrm>
              <a:off x="4608" y="3312"/>
              <a:ext cx="672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29708" name="矩形 29707"/>
          <p:cNvSpPr>
            <a:spLocks noChangeArrowheads="1" noChangeShapeType="1" noTextEdit="1"/>
          </p:cNvSpPr>
          <p:nvPr/>
        </p:nvSpPr>
        <p:spPr bwMode="auto">
          <a:xfrm>
            <a:off x="7696200" y="5334000"/>
            <a:ext cx="838200" cy="1219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6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幼圆"/>
              </a:rPr>
              <a:t>？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9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8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2987675" y="6021388"/>
            <a:ext cx="36718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Times New Roman" pitchFamily="18" charset="0"/>
              </a:rPr>
              <a:t>汲</a:t>
            </a:r>
            <a:r>
              <a:rPr lang="zh-CN" altLang="en-US" sz="3600" b="1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水的桔槔</a:t>
            </a:r>
          </a:p>
        </p:txBody>
      </p:sp>
    </p:spTree>
    <p:controls>
      <p:control spid="372742" name="ShockwaveFlash1" r:id="rId2" imgW="1828571" imgH="1828571"/>
    </p:controls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3" name="Group 3"/>
            <p:cNvGrpSpPr>
              <a:grpSpLocks noChangeAspect="1"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pic>
            <p:nvPicPr>
              <p:cNvPr id="33847" name="Picture 4" descr="11-图片-35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5760" cy="41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848" name="Picture 5" descr="11-图片-35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812" t="40935" r="79233" b="-4671"/>
              <a:stretch>
                <a:fillRect/>
              </a:stretch>
            </p:blipFill>
            <p:spPr bwMode="auto">
              <a:xfrm>
                <a:off x="3445" y="1673"/>
                <a:ext cx="2315" cy="2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4" name="Group 6"/>
            <p:cNvGrpSpPr>
              <a:grpSpLocks noChangeAspect="1"/>
            </p:cNvGrpSpPr>
            <p:nvPr/>
          </p:nvGrpSpPr>
          <p:grpSpPr bwMode="auto">
            <a:xfrm>
              <a:off x="2826" y="1655"/>
              <a:ext cx="201" cy="922"/>
              <a:chOff x="0" y="0"/>
              <a:chExt cx="201" cy="922"/>
            </a:xfrm>
          </p:grpSpPr>
          <p:pic>
            <p:nvPicPr>
              <p:cNvPr id="33845" name="Picture 7" descr="11-图片-35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20242" t="42267" r="76285" b="45012"/>
              <a:stretch>
                <a:fillRect/>
              </a:stretch>
            </p:blipFill>
            <p:spPr bwMode="auto">
              <a:xfrm>
                <a:off x="1" y="0"/>
                <a:ext cx="200" cy="4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846" name="Picture 8" descr="11-图片-35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20242" t="42267" r="76285" b="45012"/>
              <a:stretch>
                <a:fillRect/>
              </a:stretch>
            </p:blipFill>
            <p:spPr bwMode="auto">
              <a:xfrm>
                <a:off x="0" y="426"/>
                <a:ext cx="200" cy="4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3768725" y="1047750"/>
            <a:ext cx="2566988" cy="1496483"/>
            <a:chOff x="0" y="0"/>
            <a:chExt cx="1617" cy="942"/>
          </a:xfrm>
        </p:grpSpPr>
        <p:pic>
          <p:nvPicPr>
            <p:cNvPr id="33836" name="Picture 11" descr="11-图片-35"/>
            <p:cNvPicPr>
              <a:picLocks noChangeAspect="1" noChangeArrowheads="1"/>
            </p:cNvPicPr>
            <p:nvPr/>
          </p:nvPicPr>
          <p:blipFill>
            <a:blip r:embed="rId2" cstate="print"/>
            <a:srcRect l="61136" t="40216" r="34532" b="33138"/>
            <a:stretch>
              <a:fillRect/>
            </a:stretch>
          </p:blipFill>
          <p:spPr bwMode="auto">
            <a:xfrm rot="7492123">
              <a:off x="726" y="-3"/>
              <a:ext cx="187" cy="8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Group 12"/>
            <p:cNvGrpSpPr>
              <a:grpSpLocks/>
            </p:cNvGrpSpPr>
            <p:nvPr/>
          </p:nvGrpSpPr>
          <p:grpSpPr bwMode="auto">
            <a:xfrm>
              <a:off x="0" y="0"/>
              <a:ext cx="455" cy="293"/>
              <a:chOff x="0" y="0"/>
              <a:chExt cx="656" cy="401"/>
            </a:xfrm>
          </p:grpSpPr>
          <p:grpSp>
            <p:nvGrpSpPr>
              <p:cNvPr id="7" name="Group 13"/>
              <p:cNvGrpSpPr>
                <a:grpSpLocks/>
              </p:cNvGrpSpPr>
              <p:nvPr/>
            </p:nvGrpSpPr>
            <p:grpSpPr bwMode="auto">
              <a:xfrm rot="1162249">
                <a:off x="7" y="0"/>
                <a:ext cx="649" cy="401"/>
                <a:chOff x="0" y="0"/>
                <a:chExt cx="5080" cy="3024"/>
              </a:xfrm>
            </p:grpSpPr>
            <p:sp>
              <p:nvSpPr>
                <p:cNvPr id="33841" name="未知"/>
                <p:cNvSpPr>
                  <a:spLocks noChangeArrowheads="1"/>
                </p:cNvSpPr>
                <p:nvPr/>
              </p:nvSpPr>
              <p:spPr bwMode="auto">
                <a:xfrm>
                  <a:off x="149" y="0"/>
                  <a:ext cx="4931" cy="1590"/>
                </a:xfrm>
                <a:custGeom>
                  <a:avLst/>
                  <a:gdLst>
                    <a:gd name="T0" fmla="*/ 0 w 4931"/>
                    <a:gd name="T1" fmla="*/ 1590 h 1590"/>
                    <a:gd name="T2" fmla="*/ 813 w 4931"/>
                    <a:gd name="T3" fmla="*/ 1415 h 1590"/>
                    <a:gd name="T4" fmla="*/ 1180 w 4931"/>
                    <a:gd name="T5" fmla="*/ 1004 h 1590"/>
                    <a:gd name="T6" fmla="*/ 1434 w 4931"/>
                    <a:gd name="T7" fmla="*/ 786 h 1590"/>
                    <a:gd name="T8" fmla="*/ 1886 w 4931"/>
                    <a:gd name="T9" fmla="*/ 315 h 1590"/>
                    <a:gd name="T10" fmla="*/ 2473 w 4931"/>
                    <a:gd name="T11" fmla="*/ 120 h 1590"/>
                    <a:gd name="T12" fmla="*/ 3439 w 4931"/>
                    <a:gd name="T13" fmla="*/ 0 h 1590"/>
                    <a:gd name="T14" fmla="*/ 4108 w 4931"/>
                    <a:gd name="T15" fmla="*/ 180 h 1590"/>
                    <a:gd name="T16" fmla="*/ 4890 w 4931"/>
                    <a:gd name="T17" fmla="*/ 720 h 1590"/>
                    <a:gd name="T18" fmla="*/ 4931 w 4931"/>
                    <a:gd name="T19" fmla="*/ 1004 h 1590"/>
                    <a:gd name="T20" fmla="*/ 4770 w 4931"/>
                    <a:gd name="T21" fmla="*/ 1092 h 1590"/>
                    <a:gd name="T22" fmla="*/ 4530 w 4931"/>
                    <a:gd name="T23" fmla="*/ 1092 h 1590"/>
                    <a:gd name="T24" fmla="*/ 4232 w 4931"/>
                    <a:gd name="T25" fmla="*/ 1092 h 1590"/>
                    <a:gd name="T26" fmla="*/ 3660 w 4931"/>
                    <a:gd name="T27" fmla="*/ 660 h 1590"/>
                    <a:gd name="T28" fmla="*/ 3630 w 4931"/>
                    <a:gd name="T29" fmla="*/ 420 h 1590"/>
                    <a:gd name="T30" fmla="*/ 3645 w 4931"/>
                    <a:gd name="T31" fmla="*/ 660 h 1590"/>
                    <a:gd name="T32" fmla="*/ 3015 w 4931"/>
                    <a:gd name="T33" fmla="*/ 825 h 1590"/>
                    <a:gd name="T34" fmla="*/ 2880 w 4931"/>
                    <a:gd name="T35" fmla="*/ 510 h 1590"/>
                    <a:gd name="T36" fmla="*/ 2985 w 4931"/>
                    <a:gd name="T37" fmla="*/ 810 h 1590"/>
                    <a:gd name="T38" fmla="*/ 2717 w 4931"/>
                    <a:gd name="T39" fmla="*/ 1309 h 1590"/>
                    <a:gd name="T40" fmla="*/ 2282 w 4931"/>
                    <a:gd name="T41" fmla="*/ 1069 h 159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4931"/>
                    <a:gd name="T64" fmla="*/ 0 h 1590"/>
                    <a:gd name="T65" fmla="*/ 4931 w 4931"/>
                    <a:gd name="T66" fmla="*/ 1590 h 159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4931" h="1590">
                      <a:moveTo>
                        <a:pt x="0" y="1590"/>
                      </a:moveTo>
                      <a:lnTo>
                        <a:pt x="813" y="1415"/>
                      </a:lnTo>
                      <a:lnTo>
                        <a:pt x="1180" y="1004"/>
                      </a:lnTo>
                      <a:lnTo>
                        <a:pt x="1434" y="786"/>
                      </a:lnTo>
                      <a:lnTo>
                        <a:pt x="1886" y="315"/>
                      </a:lnTo>
                      <a:lnTo>
                        <a:pt x="2473" y="120"/>
                      </a:lnTo>
                      <a:lnTo>
                        <a:pt x="3439" y="0"/>
                      </a:lnTo>
                      <a:lnTo>
                        <a:pt x="4108" y="180"/>
                      </a:lnTo>
                      <a:lnTo>
                        <a:pt x="4890" y="720"/>
                      </a:lnTo>
                      <a:lnTo>
                        <a:pt x="4931" y="1004"/>
                      </a:lnTo>
                      <a:lnTo>
                        <a:pt x="4770" y="1092"/>
                      </a:lnTo>
                      <a:lnTo>
                        <a:pt x="4530" y="1092"/>
                      </a:lnTo>
                      <a:lnTo>
                        <a:pt x="4232" y="1092"/>
                      </a:lnTo>
                      <a:lnTo>
                        <a:pt x="3660" y="660"/>
                      </a:lnTo>
                      <a:lnTo>
                        <a:pt x="3630" y="420"/>
                      </a:lnTo>
                      <a:lnTo>
                        <a:pt x="3645" y="660"/>
                      </a:lnTo>
                      <a:lnTo>
                        <a:pt x="3015" y="825"/>
                      </a:lnTo>
                      <a:lnTo>
                        <a:pt x="2880" y="510"/>
                      </a:lnTo>
                      <a:lnTo>
                        <a:pt x="2985" y="810"/>
                      </a:lnTo>
                      <a:lnTo>
                        <a:pt x="2717" y="1309"/>
                      </a:lnTo>
                      <a:lnTo>
                        <a:pt x="2282" y="1069"/>
                      </a:lnTo>
                    </a:path>
                  </a:pathLst>
                </a:custGeom>
                <a:solidFill>
                  <a:srgbClr val="F09166"/>
                </a:solidFill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842" name="未知"/>
                <p:cNvSpPr>
                  <a:spLocks noChangeArrowheads="1"/>
                </p:cNvSpPr>
                <p:nvPr/>
              </p:nvSpPr>
              <p:spPr bwMode="auto">
                <a:xfrm>
                  <a:off x="0" y="834"/>
                  <a:ext cx="5055" cy="2190"/>
                </a:xfrm>
                <a:custGeom>
                  <a:avLst/>
                  <a:gdLst>
                    <a:gd name="T0" fmla="*/ 2371 w 5055"/>
                    <a:gd name="T1" fmla="*/ 372 h 2190"/>
                    <a:gd name="T2" fmla="*/ 2767 w 5055"/>
                    <a:gd name="T3" fmla="*/ 372 h 2190"/>
                    <a:gd name="T4" fmla="*/ 3104 w 5055"/>
                    <a:gd name="T5" fmla="*/ 506 h 2190"/>
                    <a:gd name="T6" fmla="*/ 4170 w 5055"/>
                    <a:gd name="T7" fmla="*/ 150 h 2190"/>
                    <a:gd name="T8" fmla="*/ 4605 w 5055"/>
                    <a:gd name="T9" fmla="*/ 0 h 2190"/>
                    <a:gd name="T10" fmla="*/ 4980 w 5055"/>
                    <a:gd name="T11" fmla="*/ 180 h 2190"/>
                    <a:gd name="T12" fmla="*/ 5055 w 5055"/>
                    <a:gd name="T13" fmla="*/ 390 h 2190"/>
                    <a:gd name="T14" fmla="*/ 4845 w 5055"/>
                    <a:gd name="T15" fmla="*/ 270 h 2190"/>
                    <a:gd name="T16" fmla="*/ 4515 w 5055"/>
                    <a:gd name="T17" fmla="*/ 390 h 2190"/>
                    <a:gd name="T18" fmla="*/ 4605 w 5055"/>
                    <a:gd name="T19" fmla="*/ 630 h 2190"/>
                    <a:gd name="T20" fmla="*/ 4995 w 5055"/>
                    <a:gd name="T21" fmla="*/ 390 h 2190"/>
                    <a:gd name="T22" fmla="*/ 4455 w 5055"/>
                    <a:gd name="T23" fmla="*/ 750 h 2190"/>
                    <a:gd name="T24" fmla="*/ 3480 w 5055"/>
                    <a:gd name="T25" fmla="*/ 1020 h 2190"/>
                    <a:gd name="T26" fmla="*/ 2910 w 5055"/>
                    <a:gd name="T27" fmla="*/ 1440 h 2190"/>
                    <a:gd name="T28" fmla="*/ 1815 w 5055"/>
                    <a:gd name="T29" fmla="*/ 1755 h 2190"/>
                    <a:gd name="T30" fmla="*/ 1290 w 5055"/>
                    <a:gd name="T31" fmla="*/ 1830 h 2190"/>
                    <a:gd name="T32" fmla="*/ 675 w 5055"/>
                    <a:gd name="T33" fmla="*/ 2040 h 2190"/>
                    <a:gd name="T34" fmla="*/ 0 w 5055"/>
                    <a:gd name="T35" fmla="*/ 2190 h 219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055"/>
                    <a:gd name="T55" fmla="*/ 0 h 2190"/>
                    <a:gd name="T56" fmla="*/ 5055 w 5055"/>
                    <a:gd name="T57" fmla="*/ 2190 h 219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055" h="2190">
                      <a:moveTo>
                        <a:pt x="2371" y="372"/>
                      </a:moveTo>
                      <a:lnTo>
                        <a:pt x="2767" y="372"/>
                      </a:lnTo>
                      <a:lnTo>
                        <a:pt x="3104" y="506"/>
                      </a:lnTo>
                      <a:lnTo>
                        <a:pt x="4170" y="150"/>
                      </a:lnTo>
                      <a:lnTo>
                        <a:pt x="4605" y="0"/>
                      </a:lnTo>
                      <a:lnTo>
                        <a:pt x="4980" y="180"/>
                      </a:lnTo>
                      <a:lnTo>
                        <a:pt x="5055" y="390"/>
                      </a:lnTo>
                      <a:lnTo>
                        <a:pt x="4845" y="270"/>
                      </a:lnTo>
                      <a:lnTo>
                        <a:pt x="4515" y="390"/>
                      </a:lnTo>
                      <a:lnTo>
                        <a:pt x="4605" y="630"/>
                      </a:lnTo>
                      <a:lnTo>
                        <a:pt x="4995" y="390"/>
                      </a:lnTo>
                      <a:lnTo>
                        <a:pt x="4455" y="750"/>
                      </a:lnTo>
                      <a:lnTo>
                        <a:pt x="3480" y="1020"/>
                      </a:lnTo>
                      <a:lnTo>
                        <a:pt x="2910" y="1440"/>
                      </a:lnTo>
                      <a:lnTo>
                        <a:pt x="1815" y="1755"/>
                      </a:lnTo>
                      <a:lnTo>
                        <a:pt x="1290" y="1830"/>
                      </a:lnTo>
                      <a:lnTo>
                        <a:pt x="675" y="2040"/>
                      </a:lnTo>
                      <a:lnTo>
                        <a:pt x="0" y="2190"/>
                      </a:lnTo>
                    </a:path>
                  </a:pathLst>
                </a:custGeom>
                <a:solidFill>
                  <a:srgbClr val="F09166"/>
                </a:solidFill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3840" name="AutoShape 16"/>
              <p:cNvSpPr>
                <a:spLocks noChangeArrowheads="1"/>
              </p:cNvSpPr>
              <p:nvPr/>
            </p:nvSpPr>
            <p:spPr bwMode="auto">
              <a:xfrm rot="4778667">
                <a:off x="100" y="-24"/>
                <a:ext cx="168" cy="367"/>
              </a:xfrm>
              <a:prstGeom prst="triangle">
                <a:avLst>
                  <a:gd name="adj" fmla="val 55051"/>
                </a:avLst>
              </a:prstGeom>
              <a:solidFill>
                <a:srgbClr val="F09166"/>
              </a:solidFill>
              <a:ln w="9525">
                <a:solidFill>
                  <a:srgbClr val="F09166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3838" name="Line 17"/>
            <p:cNvSpPr>
              <a:spLocks noChangeShapeType="1"/>
            </p:cNvSpPr>
            <p:nvPr/>
          </p:nvSpPr>
          <p:spPr bwMode="auto">
            <a:xfrm>
              <a:off x="1148" y="634"/>
              <a:ext cx="469" cy="3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18"/>
          <p:cNvGrpSpPr>
            <a:grpSpLocks/>
          </p:cNvGrpSpPr>
          <p:nvPr/>
        </p:nvGrpSpPr>
        <p:grpSpPr bwMode="auto">
          <a:xfrm>
            <a:off x="6378576" y="664634"/>
            <a:ext cx="1833563" cy="1835151"/>
            <a:chOff x="0" y="0"/>
            <a:chExt cx="1155" cy="1155"/>
          </a:xfrm>
        </p:grpSpPr>
        <p:pic>
          <p:nvPicPr>
            <p:cNvPr id="33829" name="Picture 19" descr="11-图片-35"/>
            <p:cNvPicPr>
              <a:picLocks noChangeAspect="1" noChangeArrowheads="1"/>
            </p:cNvPicPr>
            <p:nvPr/>
          </p:nvPicPr>
          <p:blipFill>
            <a:blip r:embed="rId2" cstate="print"/>
            <a:srcRect l="61136" t="40216" r="34532" b="33138"/>
            <a:stretch>
              <a:fillRect/>
            </a:stretch>
          </p:blipFill>
          <p:spPr bwMode="auto">
            <a:xfrm rot="-8707877">
              <a:off x="441" y="114"/>
              <a:ext cx="162" cy="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" name="Group 20"/>
            <p:cNvGrpSpPr>
              <a:grpSpLocks/>
            </p:cNvGrpSpPr>
            <p:nvPr/>
          </p:nvGrpSpPr>
          <p:grpSpPr bwMode="auto">
            <a:xfrm flipH="1">
              <a:off x="727" y="0"/>
              <a:ext cx="428" cy="280"/>
              <a:chOff x="0" y="0"/>
              <a:chExt cx="656" cy="401"/>
            </a:xfrm>
          </p:grpSpPr>
          <p:grpSp>
            <p:nvGrpSpPr>
              <p:cNvPr id="10" name="Group 21"/>
              <p:cNvGrpSpPr>
                <a:grpSpLocks/>
              </p:cNvGrpSpPr>
              <p:nvPr/>
            </p:nvGrpSpPr>
            <p:grpSpPr bwMode="auto">
              <a:xfrm rot="1162249">
                <a:off x="7" y="0"/>
                <a:ext cx="649" cy="401"/>
                <a:chOff x="0" y="0"/>
                <a:chExt cx="5080" cy="3024"/>
              </a:xfrm>
            </p:grpSpPr>
            <p:sp>
              <p:nvSpPr>
                <p:cNvPr id="33834" name="未知"/>
                <p:cNvSpPr>
                  <a:spLocks noChangeArrowheads="1"/>
                </p:cNvSpPr>
                <p:nvPr/>
              </p:nvSpPr>
              <p:spPr bwMode="auto">
                <a:xfrm>
                  <a:off x="149" y="0"/>
                  <a:ext cx="4931" cy="1590"/>
                </a:xfrm>
                <a:custGeom>
                  <a:avLst/>
                  <a:gdLst>
                    <a:gd name="T0" fmla="*/ 0 w 4931"/>
                    <a:gd name="T1" fmla="*/ 1590 h 1590"/>
                    <a:gd name="T2" fmla="*/ 813 w 4931"/>
                    <a:gd name="T3" fmla="*/ 1415 h 1590"/>
                    <a:gd name="T4" fmla="*/ 1180 w 4931"/>
                    <a:gd name="T5" fmla="*/ 1004 h 1590"/>
                    <a:gd name="T6" fmla="*/ 1434 w 4931"/>
                    <a:gd name="T7" fmla="*/ 786 h 1590"/>
                    <a:gd name="T8" fmla="*/ 1886 w 4931"/>
                    <a:gd name="T9" fmla="*/ 315 h 1590"/>
                    <a:gd name="T10" fmla="*/ 2473 w 4931"/>
                    <a:gd name="T11" fmla="*/ 120 h 1590"/>
                    <a:gd name="T12" fmla="*/ 3439 w 4931"/>
                    <a:gd name="T13" fmla="*/ 0 h 1590"/>
                    <a:gd name="T14" fmla="*/ 4108 w 4931"/>
                    <a:gd name="T15" fmla="*/ 180 h 1590"/>
                    <a:gd name="T16" fmla="*/ 4890 w 4931"/>
                    <a:gd name="T17" fmla="*/ 720 h 1590"/>
                    <a:gd name="T18" fmla="*/ 4931 w 4931"/>
                    <a:gd name="T19" fmla="*/ 1004 h 1590"/>
                    <a:gd name="T20" fmla="*/ 4770 w 4931"/>
                    <a:gd name="T21" fmla="*/ 1092 h 1590"/>
                    <a:gd name="T22" fmla="*/ 4530 w 4931"/>
                    <a:gd name="T23" fmla="*/ 1092 h 1590"/>
                    <a:gd name="T24" fmla="*/ 4232 w 4931"/>
                    <a:gd name="T25" fmla="*/ 1092 h 1590"/>
                    <a:gd name="T26" fmla="*/ 3660 w 4931"/>
                    <a:gd name="T27" fmla="*/ 660 h 1590"/>
                    <a:gd name="T28" fmla="*/ 3630 w 4931"/>
                    <a:gd name="T29" fmla="*/ 420 h 1590"/>
                    <a:gd name="T30" fmla="*/ 3645 w 4931"/>
                    <a:gd name="T31" fmla="*/ 660 h 1590"/>
                    <a:gd name="T32" fmla="*/ 3015 w 4931"/>
                    <a:gd name="T33" fmla="*/ 825 h 1590"/>
                    <a:gd name="T34" fmla="*/ 2880 w 4931"/>
                    <a:gd name="T35" fmla="*/ 510 h 1590"/>
                    <a:gd name="T36" fmla="*/ 2985 w 4931"/>
                    <a:gd name="T37" fmla="*/ 810 h 1590"/>
                    <a:gd name="T38" fmla="*/ 2717 w 4931"/>
                    <a:gd name="T39" fmla="*/ 1309 h 1590"/>
                    <a:gd name="T40" fmla="*/ 2282 w 4931"/>
                    <a:gd name="T41" fmla="*/ 1069 h 159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4931"/>
                    <a:gd name="T64" fmla="*/ 0 h 1590"/>
                    <a:gd name="T65" fmla="*/ 4931 w 4931"/>
                    <a:gd name="T66" fmla="*/ 1590 h 159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4931" h="1590">
                      <a:moveTo>
                        <a:pt x="0" y="1590"/>
                      </a:moveTo>
                      <a:lnTo>
                        <a:pt x="813" y="1415"/>
                      </a:lnTo>
                      <a:lnTo>
                        <a:pt x="1180" y="1004"/>
                      </a:lnTo>
                      <a:lnTo>
                        <a:pt x="1434" y="786"/>
                      </a:lnTo>
                      <a:lnTo>
                        <a:pt x="1886" y="315"/>
                      </a:lnTo>
                      <a:lnTo>
                        <a:pt x="2473" y="120"/>
                      </a:lnTo>
                      <a:lnTo>
                        <a:pt x="3439" y="0"/>
                      </a:lnTo>
                      <a:lnTo>
                        <a:pt x="4108" y="180"/>
                      </a:lnTo>
                      <a:lnTo>
                        <a:pt x="4890" y="720"/>
                      </a:lnTo>
                      <a:lnTo>
                        <a:pt x="4931" y="1004"/>
                      </a:lnTo>
                      <a:lnTo>
                        <a:pt x="4770" y="1092"/>
                      </a:lnTo>
                      <a:lnTo>
                        <a:pt x="4530" y="1092"/>
                      </a:lnTo>
                      <a:lnTo>
                        <a:pt x="4232" y="1092"/>
                      </a:lnTo>
                      <a:lnTo>
                        <a:pt x="3660" y="660"/>
                      </a:lnTo>
                      <a:lnTo>
                        <a:pt x="3630" y="420"/>
                      </a:lnTo>
                      <a:lnTo>
                        <a:pt x="3645" y="660"/>
                      </a:lnTo>
                      <a:lnTo>
                        <a:pt x="3015" y="825"/>
                      </a:lnTo>
                      <a:lnTo>
                        <a:pt x="2880" y="510"/>
                      </a:lnTo>
                      <a:lnTo>
                        <a:pt x="2985" y="810"/>
                      </a:lnTo>
                      <a:lnTo>
                        <a:pt x="2717" y="1309"/>
                      </a:lnTo>
                      <a:lnTo>
                        <a:pt x="2282" y="1069"/>
                      </a:lnTo>
                    </a:path>
                  </a:pathLst>
                </a:custGeom>
                <a:solidFill>
                  <a:srgbClr val="F09166"/>
                </a:solidFill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835" name="未知"/>
                <p:cNvSpPr>
                  <a:spLocks noChangeArrowheads="1"/>
                </p:cNvSpPr>
                <p:nvPr/>
              </p:nvSpPr>
              <p:spPr bwMode="auto">
                <a:xfrm>
                  <a:off x="0" y="834"/>
                  <a:ext cx="5055" cy="2190"/>
                </a:xfrm>
                <a:custGeom>
                  <a:avLst/>
                  <a:gdLst>
                    <a:gd name="T0" fmla="*/ 2371 w 5055"/>
                    <a:gd name="T1" fmla="*/ 372 h 2190"/>
                    <a:gd name="T2" fmla="*/ 2767 w 5055"/>
                    <a:gd name="T3" fmla="*/ 372 h 2190"/>
                    <a:gd name="T4" fmla="*/ 3104 w 5055"/>
                    <a:gd name="T5" fmla="*/ 506 h 2190"/>
                    <a:gd name="T6" fmla="*/ 4170 w 5055"/>
                    <a:gd name="T7" fmla="*/ 150 h 2190"/>
                    <a:gd name="T8" fmla="*/ 4605 w 5055"/>
                    <a:gd name="T9" fmla="*/ 0 h 2190"/>
                    <a:gd name="T10" fmla="*/ 4980 w 5055"/>
                    <a:gd name="T11" fmla="*/ 180 h 2190"/>
                    <a:gd name="T12" fmla="*/ 5055 w 5055"/>
                    <a:gd name="T13" fmla="*/ 390 h 2190"/>
                    <a:gd name="T14" fmla="*/ 4845 w 5055"/>
                    <a:gd name="T15" fmla="*/ 270 h 2190"/>
                    <a:gd name="T16" fmla="*/ 4515 w 5055"/>
                    <a:gd name="T17" fmla="*/ 390 h 2190"/>
                    <a:gd name="T18" fmla="*/ 4605 w 5055"/>
                    <a:gd name="T19" fmla="*/ 630 h 2190"/>
                    <a:gd name="T20" fmla="*/ 4995 w 5055"/>
                    <a:gd name="T21" fmla="*/ 390 h 2190"/>
                    <a:gd name="T22" fmla="*/ 4455 w 5055"/>
                    <a:gd name="T23" fmla="*/ 750 h 2190"/>
                    <a:gd name="T24" fmla="*/ 3480 w 5055"/>
                    <a:gd name="T25" fmla="*/ 1020 h 2190"/>
                    <a:gd name="T26" fmla="*/ 2910 w 5055"/>
                    <a:gd name="T27" fmla="*/ 1440 h 2190"/>
                    <a:gd name="T28" fmla="*/ 1815 w 5055"/>
                    <a:gd name="T29" fmla="*/ 1755 h 2190"/>
                    <a:gd name="T30" fmla="*/ 1290 w 5055"/>
                    <a:gd name="T31" fmla="*/ 1830 h 2190"/>
                    <a:gd name="T32" fmla="*/ 675 w 5055"/>
                    <a:gd name="T33" fmla="*/ 2040 h 2190"/>
                    <a:gd name="T34" fmla="*/ 0 w 5055"/>
                    <a:gd name="T35" fmla="*/ 2190 h 219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055"/>
                    <a:gd name="T55" fmla="*/ 0 h 2190"/>
                    <a:gd name="T56" fmla="*/ 5055 w 5055"/>
                    <a:gd name="T57" fmla="*/ 2190 h 219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055" h="2190">
                      <a:moveTo>
                        <a:pt x="2371" y="372"/>
                      </a:moveTo>
                      <a:lnTo>
                        <a:pt x="2767" y="372"/>
                      </a:lnTo>
                      <a:lnTo>
                        <a:pt x="3104" y="506"/>
                      </a:lnTo>
                      <a:lnTo>
                        <a:pt x="4170" y="150"/>
                      </a:lnTo>
                      <a:lnTo>
                        <a:pt x="4605" y="0"/>
                      </a:lnTo>
                      <a:lnTo>
                        <a:pt x="4980" y="180"/>
                      </a:lnTo>
                      <a:lnTo>
                        <a:pt x="5055" y="390"/>
                      </a:lnTo>
                      <a:lnTo>
                        <a:pt x="4845" y="270"/>
                      </a:lnTo>
                      <a:lnTo>
                        <a:pt x="4515" y="390"/>
                      </a:lnTo>
                      <a:lnTo>
                        <a:pt x="4605" y="630"/>
                      </a:lnTo>
                      <a:lnTo>
                        <a:pt x="4995" y="390"/>
                      </a:lnTo>
                      <a:lnTo>
                        <a:pt x="4455" y="750"/>
                      </a:lnTo>
                      <a:lnTo>
                        <a:pt x="3480" y="1020"/>
                      </a:lnTo>
                      <a:lnTo>
                        <a:pt x="2910" y="1440"/>
                      </a:lnTo>
                      <a:lnTo>
                        <a:pt x="1815" y="1755"/>
                      </a:lnTo>
                      <a:lnTo>
                        <a:pt x="1290" y="1830"/>
                      </a:lnTo>
                      <a:lnTo>
                        <a:pt x="675" y="2040"/>
                      </a:lnTo>
                      <a:lnTo>
                        <a:pt x="0" y="2190"/>
                      </a:lnTo>
                    </a:path>
                  </a:pathLst>
                </a:custGeom>
                <a:solidFill>
                  <a:srgbClr val="F09166"/>
                </a:solidFill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3833" name="AutoShape 24"/>
              <p:cNvSpPr>
                <a:spLocks noChangeArrowheads="1"/>
              </p:cNvSpPr>
              <p:nvPr/>
            </p:nvSpPr>
            <p:spPr bwMode="auto">
              <a:xfrm rot="4778667">
                <a:off x="100" y="-24"/>
                <a:ext cx="168" cy="367"/>
              </a:xfrm>
              <a:prstGeom prst="triangle">
                <a:avLst>
                  <a:gd name="adj" fmla="val 55051"/>
                </a:avLst>
              </a:prstGeom>
              <a:solidFill>
                <a:srgbClr val="F09166"/>
              </a:solidFill>
              <a:ln w="9525">
                <a:solidFill>
                  <a:srgbClr val="F09166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3831" name="Line 25"/>
            <p:cNvSpPr>
              <a:spLocks noChangeShapeType="1"/>
            </p:cNvSpPr>
            <p:nvPr/>
          </p:nvSpPr>
          <p:spPr bwMode="auto">
            <a:xfrm flipV="1">
              <a:off x="0" y="741"/>
              <a:ext cx="335" cy="4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Group 26"/>
          <p:cNvGrpSpPr>
            <a:grpSpLocks/>
          </p:cNvGrpSpPr>
          <p:nvPr/>
        </p:nvGrpSpPr>
        <p:grpSpPr bwMode="auto">
          <a:xfrm>
            <a:off x="5554663" y="198968"/>
            <a:ext cx="889000" cy="2341033"/>
            <a:chOff x="0" y="0"/>
            <a:chExt cx="560" cy="1475"/>
          </a:xfrm>
        </p:grpSpPr>
        <p:pic>
          <p:nvPicPr>
            <p:cNvPr id="33822" name="Picture 27" descr="11-图片-35"/>
            <p:cNvPicPr>
              <a:picLocks noChangeAspect="1" noChangeArrowheads="1"/>
            </p:cNvPicPr>
            <p:nvPr/>
          </p:nvPicPr>
          <p:blipFill>
            <a:blip r:embed="rId2" cstate="print"/>
            <a:srcRect l="61136" t="40216" r="34532" b="33138"/>
            <a:stretch>
              <a:fillRect/>
            </a:stretch>
          </p:blipFill>
          <p:spPr bwMode="auto">
            <a:xfrm rot="10800000">
              <a:off x="383" y="298"/>
              <a:ext cx="177" cy="7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2" name="Group 28"/>
            <p:cNvGrpSpPr>
              <a:grpSpLocks/>
            </p:cNvGrpSpPr>
            <p:nvPr/>
          </p:nvGrpSpPr>
          <p:grpSpPr bwMode="auto">
            <a:xfrm rot="1057529">
              <a:off x="0" y="0"/>
              <a:ext cx="496" cy="340"/>
              <a:chOff x="0" y="0"/>
              <a:chExt cx="656" cy="401"/>
            </a:xfrm>
          </p:grpSpPr>
          <p:grpSp>
            <p:nvGrpSpPr>
              <p:cNvPr id="13" name="Group 29"/>
              <p:cNvGrpSpPr>
                <a:grpSpLocks/>
              </p:cNvGrpSpPr>
              <p:nvPr/>
            </p:nvGrpSpPr>
            <p:grpSpPr bwMode="auto">
              <a:xfrm rot="1162249">
                <a:off x="7" y="0"/>
                <a:ext cx="649" cy="401"/>
                <a:chOff x="0" y="0"/>
                <a:chExt cx="5080" cy="3024"/>
              </a:xfrm>
            </p:grpSpPr>
            <p:sp>
              <p:nvSpPr>
                <p:cNvPr id="33827" name="未知"/>
                <p:cNvSpPr>
                  <a:spLocks noChangeArrowheads="1"/>
                </p:cNvSpPr>
                <p:nvPr/>
              </p:nvSpPr>
              <p:spPr bwMode="auto">
                <a:xfrm>
                  <a:off x="149" y="0"/>
                  <a:ext cx="4931" cy="1590"/>
                </a:xfrm>
                <a:custGeom>
                  <a:avLst/>
                  <a:gdLst>
                    <a:gd name="T0" fmla="*/ 0 w 4931"/>
                    <a:gd name="T1" fmla="*/ 1590 h 1590"/>
                    <a:gd name="T2" fmla="*/ 813 w 4931"/>
                    <a:gd name="T3" fmla="*/ 1415 h 1590"/>
                    <a:gd name="T4" fmla="*/ 1180 w 4931"/>
                    <a:gd name="T5" fmla="*/ 1004 h 1590"/>
                    <a:gd name="T6" fmla="*/ 1434 w 4931"/>
                    <a:gd name="T7" fmla="*/ 786 h 1590"/>
                    <a:gd name="T8" fmla="*/ 1886 w 4931"/>
                    <a:gd name="T9" fmla="*/ 315 h 1590"/>
                    <a:gd name="T10" fmla="*/ 2473 w 4931"/>
                    <a:gd name="T11" fmla="*/ 120 h 1590"/>
                    <a:gd name="T12" fmla="*/ 3439 w 4931"/>
                    <a:gd name="T13" fmla="*/ 0 h 1590"/>
                    <a:gd name="T14" fmla="*/ 4108 w 4931"/>
                    <a:gd name="T15" fmla="*/ 180 h 1590"/>
                    <a:gd name="T16" fmla="*/ 4890 w 4931"/>
                    <a:gd name="T17" fmla="*/ 720 h 1590"/>
                    <a:gd name="T18" fmla="*/ 4931 w 4931"/>
                    <a:gd name="T19" fmla="*/ 1004 h 1590"/>
                    <a:gd name="T20" fmla="*/ 4770 w 4931"/>
                    <a:gd name="T21" fmla="*/ 1092 h 1590"/>
                    <a:gd name="T22" fmla="*/ 4530 w 4931"/>
                    <a:gd name="T23" fmla="*/ 1092 h 1590"/>
                    <a:gd name="T24" fmla="*/ 4232 w 4931"/>
                    <a:gd name="T25" fmla="*/ 1092 h 1590"/>
                    <a:gd name="T26" fmla="*/ 3660 w 4931"/>
                    <a:gd name="T27" fmla="*/ 660 h 1590"/>
                    <a:gd name="T28" fmla="*/ 3630 w 4931"/>
                    <a:gd name="T29" fmla="*/ 420 h 1590"/>
                    <a:gd name="T30" fmla="*/ 3645 w 4931"/>
                    <a:gd name="T31" fmla="*/ 660 h 1590"/>
                    <a:gd name="T32" fmla="*/ 3015 w 4931"/>
                    <a:gd name="T33" fmla="*/ 825 h 1590"/>
                    <a:gd name="T34" fmla="*/ 2880 w 4931"/>
                    <a:gd name="T35" fmla="*/ 510 h 1590"/>
                    <a:gd name="T36" fmla="*/ 2985 w 4931"/>
                    <a:gd name="T37" fmla="*/ 810 h 1590"/>
                    <a:gd name="T38" fmla="*/ 2717 w 4931"/>
                    <a:gd name="T39" fmla="*/ 1309 h 1590"/>
                    <a:gd name="T40" fmla="*/ 2282 w 4931"/>
                    <a:gd name="T41" fmla="*/ 1069 h 159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4931"/>
                    <a:gd name="T64" fmla="*/ 0 h 1590"/>
                    <a:gd name="T65" fmla="*/ 4931 w 4931"/>
                    <a:gd name="T66" fmla="*/ 1590 h 159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4931" h="1590">
                      <a:moveTo>
                        <a:pt x="0" y="1590"/>
                      </a:moveTo>
                      <a:lnTo>
                        <a:pt x="813" y="1415"/>
                      </a:lnTo>
                      <a:lnTo>
                        <a:pt x="1180" y="1004"/>
                      </a:lnTo>
                      <a:lnTo>
                        <a:pt x="1434" y="786"/>
                      </a:lnTo>
                      <a:lnTo>
                        <a:pt x="1886" y="315"/>
                      </a:lnTo>
                      <a:lnTo>
                        <a:pt x="2473" y="120"/>
                      </a:lnTo>
                      <a:lnTo>
                        <a:pt x="3439" y="0"/>
                      </a:lnTo>
                      <a:lnTo>
                        <a:pt x="4108" y="180"/>
                      </a:lnTo>
                      <a:lnTo>
                        <a:pt x="4890" y="720"/>
                      </a:lnTo>
                      <a:lnTo>
                        <a:pt x="4931" y="1004"/>
                      </a:lnTo>
                      <a:lnTo>
                        <a:pt x="4770" y="1092"/>
                      </a:lnTo>
                      <a:lnTo>
                        <a:pt x="4530" y="1092"/>
                      </a:lnTo>
                      <a:lnTo>
                        <a:pt x="4232" y="1092"/>
                      </a:lnTo>
                      <a:lnTo>
                        <a:pt x="3660" y="660"/>
                      </a:lnTo>
                      <a:lnTo>
                        <a:pt x="3630" y="420"/>
                      </a:lnTo>
                      <a:lnTo>
                        <a:pt x="3645" y="660"/>
                      </a:lnTo>
                      <a:lnTo>
                        <a:pt x="3015" y="825"/>
                      </a:lnTo>
                      <a:lnTo>
                        <a:pt x="2880" y="510"/>
                      </a:lnTo>
                      <a:lnTo>
                        <a:pt x="2985" y="810"/>
                      </a:lnTo>
                      <a:lnTo>
                        <a:pt x="2717" y="1309"/>
                      </a:lnTo>
                      <a:lnTo>
                        <a:pt x="2282" y="1069"/>
                      </a:lnTo>
                    </a:path>
                  </a:pathLst>
                </a:custGeom>
                <a:solidFill>
                  <a:srgbClr val="F09166"/>
                </a:solidFill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828" name="未知"/>
                <p:cNvSpPr>
                  <a:spLocks noChangeArrowheads="1"/>
                </p:cNvSpPr>
                <p:nvPr/>
              </p:nvSpPr>
              <p:spPr bwMode="auto">
                <a:xfrm>
                  <a:off x="0" y="834"/>
                  <a:ext cx="5055" cy="2190"/>
                </a:xfrm>
                <a:custGeom>
                  <a:avLst/>
                  <a:gdLst>
                    <a:gd name="T0" fmla="*/ 2371 w 5055"/>
                    <a:gd name="T1" fmla="*/ 372 h 2190"/>
                    <a:gd name="T2" fmla="*/ 2767 w 5055"/>
                    <a:gd name="T3" fmla="*/ 372 h 2190"/>
                    <a:gd name="T4" fmla="*/ 3104 w 5055"/>
                    <a:gd name="T5" fmla="*/ 506 h 2190"/>
                    <a:gd name="T6" fmla="*/ 4170 w 5055"/>
                    <a:gd name="T7" fmla="*/ 150 h 2190"/>
                    <a:gd name="T8" fmla="*/ 4605 w 5055"/>
                    <a:gd name="T9" fmla="*/ 0 h 2190"/>
                    <a:gd name="T10" fmla="*/ 4980 w 5055"/>
                    <a:gd name="T11" fmla="*/ 180 h 2190"/>
                    <a:gd name="T12" fmla="*/ 5055 w 5055"/>
                    <a:gd name="T13" fmla="*/ 390 h 2190"/>
                    <a:gd name="T14" fmla="*/ 4845 w 5055"/>
                    <a:gd name="T15" fmla="*/ 270 h 2190"/>
                    <a:gd name="T16" fmla="*/ 4515 w 5055"/>
                    <a:gd name="T17" fmla="*/ 390 h 2190"/>
                    <a:gd name="T18" fmla="*/ 4605 w 5055"/>
                    <a:gd name="T19" fmla="*/ 630 h 2190"/>
                    <a:gd name="T20" fmla="*/ 4995 w 5055"/>
                    <a:gd name="T21" fmla="*/ 390 h 2190"/>
                    <a:gd name="T22" fmla="*/ 4455 w 5055"/>
                    <a:gd name="T23" fmla="*/ 750 h 2190"/>
                    <a:gd name="T24" fmla="*/ 3480 w 5055"/>
                    <a:gd name="T25" fmla="*/ 1020 h 2190"/>
                    <a:gd name="T26" fmla="*/ 2910 w 5055"/>
                    <a:gd name="T27" fmla="*/ 1440 h 2190"/>
                    <a:gd name="T28" fmla="*/ 1815 w 5055"/>
                    <a:gd name="T29" fmla="*/ 1755 h 2190"/>
                    <a:gd name="T30" fmla="*/ 1290 w 5055"/>
                    <a:gd name="T31" fmla="*/ 1830 h 2190"/>
                    <a:gd name="T32" fmla="*/ 675 w 5055"/>
                    <a:gd name="T33" fmla="*/ 2040 h 2190"/>
                    <a:gd name="T34" fmla="*/ 0 w 5055"/>
                    <a:gd name="T35" fmla="*/ 2190 h 219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055"/>
                    <a:gd name="T55" fmla="*/ 0 h 2190"/>
                    <a:gd name="T56" fmla="*/ 5055 w 5055"/>
                    <a:gd name="T57" fmla="*/ 2190 h 219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055" h="2190">
                      <a:moveTo>
                        <a:pt x="2371" y="372"/>
                      </a:moveTo>
                      <a:lnTo>
                        <a:pt x="2767" y="372"/>
                      </a:lnTo>
                      <a:lnTo>
                        <a:pt x="3104" y="506"/>
                      </a:lnTo>
                      <a:lnTo>
                        <a:pt x="4170" y="150"/>
                      </a:lnTo>
                      <a:lnTo>
                        <a:pt x="4605" y="0"/>
                      </a:lnTo>
                      <a:lnTo>
                        <a:pt x="4980" y="180"/>
                      </a:lnTo>
                      <a:lnTo>
                        <a:pt x="5055" y="390"/>
                      </a:lnTo>
                      <a:lnTo>
                        <a:pt x="4845" y="270"/>
                      </a:lnTo>
                      <a:lnTo>
                        <a:pt x="4515" y="390"/>
                      </a:lnTo>
                      <a:lnTo>
                        <a:pt x="4605" y="630"/>
                      </a:lnTo>
                      <a:lnTo>
                        <a:pt x="4995" y="390"/>
                      </a:lnTo>
                      <a:lnTo>
                        <a:pt x="4455" y="750"/>
                      </a:lnTo>
                      <a:lnTo>
                        <a:pt x="3480" y="1020"/>
                      </a:lnTo>
                      <a:lnTo>
                        <a:pt x="2910" y="1440"/>
                      </a:lnTo>
                      <a:lnTo>
                        <a:pt x="1815" y="1755"/>
                      </a:lnTo>
                      <a:lnTo>
                        <a:pt x="1290" y="1830"/>
                      </a:lnTo>
                      <a:lnTo>
                        <a:pt x="675" y="2040"/>
                      </a:lnTo>
                      <a:lnTo>
                        <a:pt x="0" y="2190"/>
                      </a:lnTo>
                    </a:path>
                  </a:pathLst>
                </a:custGeom>
                <a:solidFill>
                  <a:srgbClr val="F09166"/>
                </a:solidFill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3826" name="AutoShape 32"/>
              <p:cNvSpPr>
                <a:spLocks noChangeArrowheads="1"/>
              </p:cNvSpPr>
              <p:nvPr/>
            </p:nvSpPr>
            <p:spPr bwMode="auto">
              <a:xfrm rot="4778667">
                <a:off x="100" y="-24"/>
                <a:ext cx="168" cy="367"/>
              </a:xfrm>
              <a:prstGeom prst="triangle">
                <a:avLst>
                  <a:gd name="adj" fmla="val 55051"/>
                </a:avLst>
              </a:prstGeom>
              <a:solidFill>
                <a:srgbClr val="F09166"/>
              </a:solidFill>
              <a:ln w="9525">
                <a:solidFill>
                  <a:srgbClr val="F09166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3824" name="Line 33"/>
            <p:cNvSpPr>
              <a:spLocks noChangeShapeType="1"/>
            </p:cNvSpPr>
            <p:nvPr/>
          </p:nvSpPr>
          <p:spPr bwMode="auto">
            <a:xfrm flipV="1">
              <a:off x="492" y="1047"/>
              <a:ext cx="0" cy="4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96674" name="Line 34"/>
          <p:cNvSpPr>
            <a:spLocks noChangeShapeType="1"/>
          </p:cNvSpPr>
          <p:nvPr/>
        </p:nvSpPr>
        <p:spPr bwMode="auto">
          <a:xfrm>
            <a:off x="6315075" y="1883833"/>
            <a:ext cx="0" cy="1915584"/>
          </a:xfrm>
          <a:prstGeom prst="line">
            <a:avLst/>
          </a:prstGeom>
          <a:noFill/>
          <a:ln w="50800">
            <a:solidFill>
              <a:srgbClr val="FF0066"/>
            </a:solidFill>
            <a:prstDash val="dash"/>
            <a:round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96675" name="Line 35"/>
          <p:cNvSpPr>
            <a:spLocks noChangeShapeType="1"/>
          </p:cNvSpPr>
          <p:nvPr/>
        </p:nvSpPr>
        <p:spPr bwMode="auto">
          <a:xfrm>
            <a:off x="2528889" y="61384"/>
            <a:ext cx="3787775" cy="2463800"/>
          </a:xfrm>
          <a:prstGeom prst="line">
            <a:avLst/>
          </a:prstGeom>
          <a:noFill/>
          <a:ln w="57150">
            <a:solidFill>
              <a:srgbClr val="FF00FF"/>
            </a:solidFill>
            <a:prstDash val="dash"/>
            <a:round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96676" name="Line 36"/>
          <p:cNvSpPr>
            <a:spLocks noChangeShapeType="1"/>
          </p:cNvSpPr>
          <p:nvPr/>
        </p:nvSpPr>
        <p:spPr bwMode="auto">
          <a:xfrm flipH="1">
            <a:off x="4376739" y="1775884"/>
            <a:ext cx="2574925" cy="3234267"/>
          </a:xfrm>
          <a:prstGeom prst="line">
            <a:avLst/>
          </a:prstGeom>
          <a:noFill/>
          <a:ln w="57150">
            <a:solidFill>
              <a:srgbClr val="FFFF00"/>
            </a:solidFill>
            <a:prstDash val="dash"/>
            <a:round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96677" name="Line 37"/>
          <p:cNvSpPr>
            <a:spLocks noChangeShapeType="1"/>
          </p:cNvSpPr>
          <p:nvPr/>
        </p:nvSpPr>
        <p:spPr bwMode="auto">
          <a:xfrm>
            <a:off x="4060825" y="2586567"/>
            <a:ext cx="1150938" cy="1413933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96678" name="Line 38"/>
          <p:cNvSpPr>
            <a:spLocks noChangeShapeType="1"/>
          </p:cNvSpPr>
          <p:nvPr/>
        </p:nvSpPr>
        <p:spPr bwMode="auto">
          <a:xfrm flipV="1">
            <a:off x="4100514" y="1532468"/>
            <a:ext cx="528637" cy="1056217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96679" name="Oval 39"/>
          <p:cNvSpPr>
            <a:spLocks noChangeArrowheads="1"/>
          </p:cNvSpPr>
          <p:nvPr/>
        </p:nvSpPr>
        <p:spPr bwMode="auto">
          <a:xfrm>
            <a:off x="3935413" y="2480733"/>
            <a:ext cx="171450" cy="171451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496680" name="Line 40"/>
          <p:cNvSpPr>
            <a:spLocks noChangeShapeType="1"/>
          </p:cNvSpPr>
          <p:nvPr/>
        </p:nvSpPr>
        <p:spPr bwMode="auto">
          <a:xfrm>
            <a:off x="3971925" y="2588684"/>
            <a:ext cx="2297113" cy="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3805" name="Text Box 41"/>
          <p:cNvSpPr txBox="1">
            <a:spLocks noChangeArrowheads="1"/>
          </p:cNvSpPr>
          <p:nvPr/>
        </p:nvSpPr>
        <p:spPr bwMode="auto">
          <a:xfrm>
            <a:off x="153988" y="3706284"/>
            <a:ext cx="3454400" cy="1315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</a:t>
            </a:r>
            <a:r>
              <a:rPr lang="zh-CN" altLang="en-US" sz="27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验中，你这样做了吗？得到什么结果？是什么道理？</a:t>
            </a:r>
          </a:p>
        </p:txBody>
      </p:sp>
      <p:grpSp>
        <p:nvGrpSpPr>
          <p:cNvPr id="14" name="组合 2"/>
          <p:cNvGrpSpPr>
            <a:grpSpLocks/>
          </p:cNvGrpSpPr>
          <p:nvPr/>
        </p:nvGrpSpPr>
        <p:grpSpPr bwMode="auto">
          <a:xfrm>
            <a:off x="4516439" y="1610784"/>
            <a:ext cx="301625" cy="336549"/>
            <a:chOff x="7257809" y="3078482"/>
            <a:chExt cx="300549" cy="336233"/>
          </a:xfrm>
        </p:grpSpPr>
        <p:sp>
          <p:nvSpPr>
            <p:cNvPr id="33820" name="Line 38"/>
            <p:cNvSpPr>
              <a:spLocks noChangeShapeType="1"/>
            </p:cNvSpPr>
            <p:nvPr/>
          </p:nvSpPr>
          <p:spPr bwMode="auto">
            <a:xfrm flipV="1">
              <a:off x="7451001" y="3078482"/>
              <a:ext cx="107357" cy="336233"/>
            </a:xfrm>
            <a:prstGeom prst="line">
              <a:avLst/>
            </a:prstGeom>
            <a:noFill/>
            <a:ln w="50800">
              <a:solidFill>
                <a:srgbClr val="FF00FF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1" name="Line 38"/>
            <p:cNvSpPr>
              <a:spLocks noChangeShapeType="1"/>
            </p:cNvSpPr>
            <p:nvPr/>
          </p:nvSpPr>
          <p:spPr bwMode="auto">
            <a:xfrm flipH="1" flipV="1">
              <a:off x="7257809" y="3238498"/>
              <a:ext cx="228612" cy="152748"/>
            </a:xfrm>
            <a:prstGeom prst="line">
              <a:avLst/>
            </a:prstGeom>
            <a:noFill/>
            <a:ln w="50800">
              <a:solidFill>
                <a:srgbClr val="FF00FF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7" name="AutoShape 14"/>
          <p:cNvSpPr>
            <a:spLocks/>
          </p:cNvSpPr>
          <p:nvPr/>
        </p:nvSpPr>
        <p:spPr bwMode="auto">
          <a:xfrm rot="2079689">
            <a:off x="3822701" y="1225551"/>
            <a:ext cx="574675" cy="1318683"/>
          </a:xfrm>
          <a:prstGeom prst="leftBrace">
            <a:avLst>
              <a:gd name="adj1" fmla="val 41511"/>
              <a:gd name="adj2" fmla="val 48241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grpSp>
        <p:nvGrpSpPr>
          <p:cNvPr id="15" name="组合 3"/>
          <p:cNvGrpSpPr>
            <a:grpSpLocks/>
          </p:cNvGrpSpPr>
          <p:nvPr/>
        </p:nvGrpSpPr>
        <p:grpSpPr bwMode="auto">
          <a:xfrm>
            <a:off x="6008689" y="2556934"/>
            <a:ext cx="295275" cy="296333"/>
            <a:chOff x="7157811" y="5517232"/>
            <a:chExt cx="320186" cy="294606"/>
          </a:xfrm>
        </p:grpSpPr>
        <p:sp>
          <p:nvSpPr>
            <p:cNvPr id="33818" name="Line 34"/>
            <p:cNvSpPr>
              <a:spLocks noChangeShapeType="1"/>
            </p:cNvSpPr>
            <p:nvPr/>
          </p:nvSpPr>
          <p:spPr bwMode="auto">
            <a:xfrm>
              <a:off x="7157811" y="5517232"/>
              <a:ext cx="0" cy="281906"/>
            </a:xfrm>
            <a:prstGeom prst="line">
              <a:avLst/>
            </a:prstGeom>
            <a:noFill/>
            <a:ln w="5080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9" name="Line 34"/>
            <p:cNvSpPr>
              <a:spLocks noChangeShapeType="1"/>
            </p:cNvSpPr>
            <p:nvPr/>
          </p:nvSpPr>
          <p:spPr bwMode="auto">
            <a:xfrm flipH="1">
              <a:off x="7157811" y="5811838"/>
              <a:ext cx="320186" cy="0"/>
            </a:xfrm>
            <a:prstGeom prst="line">
              <a:avLst/>
            </a:prstGeom>
            <a:noFill/>
            <a:ln w="5080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" name="AutoShape 14"/>
          <p:cNvSpPr>
            <a:spLocks/>
          </p:cNvSpPr>
          <p:nvPr/>
        </p:nvSpPr>
        <p:spPr bwMode="auto">
          <a:xfrm rot="-2826623">
            <a:off x="4293395" y="2738703"/>
            <a:ext cx="361949" cy="1458912"/>
          </a:xfrm>
          <a:prstGeom prst="leftBrace">
            <a:avLst>
              <a:gd name="adj1" fmla="val 51951"/>
              <a:gd name="adj2" fmla="val 49694"/>
            </a:avLst>
          </a:prstGeom>
          <a:noFill/>
          <a:ln w="63500">
            <a:solidFill>
              <a:srgbClr val="0000FF"/>
            </a:solidFill>
            <a:round/>
            <a:headEnd/>
            <a:tailEnd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52" name="AutoShape 14"/>
          <p:cNvSpPr>
            <a:spLocks/>
          </p:cNvSpPr>
          <p:nvPr/>
        </p:nvSpPr>
        <p:spPr bwMode="auto">
          <a:xfrm rot="-5400000">
            <a:off x="4820445" y="1794140"/>
            <a:ext cx="654049" cy="2243138"/>
          </a:xfrm>
          <a:prstGeom prst="leftBrace">
            <a:avLst>
              <a:gd name="adj1" fmla="val 51995"/>
              <a:gd name="adj2" fmla="val 48241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33811" name="Text Box 41"/>
          <p:cNvSpPr txBox="1">
            <a:spLocks noChangeArrowheads="1"/>
          </p:cNvSpPr>
          <p:nvPr/>
        </p:nvSpPr>
        <p:spPr bwMode="auto">
          <a:xfrm>
            <a:off x="3995936" y="4509120"/>
            <a:ext cx="5148064" cy="99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只有</a:t>
            </a:r>
            <a:r>
              <a:rPr lang="zh-CN" altLang="en-US" sz="3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力</a:t>
            </a:r>
            <a:r>
              <a:rPr lang="zh-CN" altLang="en-US" sz="30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3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杠杆</a:t>
            </a:r>
            <a:r>
              <a:rPr lang="zh-CN" altLang="en-US" sz="30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垂直时，</a:t>
            </a:r>
            <a:r>
              <a:rPr lang="zh-CN" altLang="en-US" sz="3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力臂最长</a:t>
            </a:r>
            <a:r>
              <a:rPr lang="zh-CN" altLang="en-US" sz="30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，且与杠杆重合，</a:t>
            </a:r>
            <a:r>
              <a:rPr lang="zh-CN" altLang="en-US" sz="3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力最小</a:t>
            </a:r>
            <a:r>
              <a:rPr lang="zh-CN" altLang="en-US" sz="30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！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4235450" y="355601"/>
            <a:ext cx="863600" cy="5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3000" baseline="-25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3000" baseline="-250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2868613" y="1375834"/>
            <a:ext cx="863600" cy="5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3000" baseline="-25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3000" baseline="-250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6443663" y="209551"/>
            <a:ext cx="863600" cy="5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3000" baseline="-25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3000" baseline="-250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5113338" y="2874434"/>
            <a:ext cx="863600" cy="5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3000" baseline="-25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3000" baseline="-250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7739063" y="1102785"/>
            <a:ext cx="863600" cy="5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000">
                <a:solidFill>
                  <a:srgbClr val="00FF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3000" baseline="-25000">
                <a:solidFill>
                  <a:srgbClr val="00FF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3000" baseline="-25000">
              <a:solidFill>
                <a:srgbClr val="00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3754438" y="3393018"/>
            <a:ext cx="863600" cy="5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000">
                <a:solidFill>
                  <a:srgbClr val="00FF00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3000" baseline="-25000">
                <a:solidFill>
                  <a:srgbClr val="00FF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3000" baseline="-25000">
              <a:solidFill>
                <a:srgbClr val="00FF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96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96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0"/>
                                        <p:tgtEl>
                                          <p:spTgt spid="496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0"/>
                                        <p:tgtEl>
                                          <p:spTgt spid="49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0"/>
                                        <p:tgtEl>
                                          <p:spTgt spid="49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0"/>
                                        <p:tgtEl>
                                          <p:spTgt spid="49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0"/>
                                        <p:tgtEl>
                                          <p:spTgt spid="49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0"/>
                                        <p:tgtEl>
                                          <p:spTgt spid="49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3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3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6674" grpId="0" animBg="1"/>
      <p:bldP spid="496675" grpId="0" animBg="1"/>
      <p:bldP spid="496676" grpId="0" animBg="1"/>
      <p:bldP spid="496677" grpId="0" animBg="1"/>
      <p:bldP spid="496678" grpId="0" animBg="1"/>
      <p:bldP spid="496679" grpId="0" animBg="1"/>
      <p:bldP spid="496680" grpId="0" animBg="1"/>
      <p:bldP spid="47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椭圆 14"/>
          <p:cNvSpPr>
            <a:spLocks noChangeArrowheads="1"/>
          </p:cNvSpPr>
          <p:nvPr/>
        </p:nvSpPr>
        <p:spPr bwMode="auto">
          <a:xfrm>
            <a:off x="3132138" y="2404533"/>
            <a:ext cx="144462" cy="146051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627313" y="2057401"/>
            <a:ext cx="863600" cy="5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endParaRPr lang="zh-CN" altLang="en-US" sz="3000" baseline="-250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194425" y="4004734"/>
            <a:ext cx="863600" cy="5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3000" baseline="-250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626225" y="2476501"/>
            <a:ext cx="863600" cy="5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3000" baseline="-250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Line 34"/>
          <p:cNvSpPr>
            <a:spLocks noChangeShapeType="1"/>
          </p:cNvSpPr>
          <p:nvPr/>
        </p:nvSpPr>
        <p:spPr bwMode="auto">
          <a:xfrm>
            <a:off x="3219451" y="2476501"/>
            <a:ext cx="2792413" cy="1528233"/>
          </a:xfrm>
          <a:prstGeom prst="line">
            <a:avLst/>
          </a:prstGeom>
          <a:noFill/>
          <a:ln w="50800">
            <a:solidFill>
              <a:srgbClr val="FF0066"/>
            </a:solidFill>
            <a:prstDash val="dash"/>
            <a:round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1" name="Line 34"/>
          <p:cNvSpPr>
            <a:spLocks noChangeShapeType="1"/>
          </p:cNvSpPr>
          <p:nvPr/>
        </p:nvSpPr>
        <p:spPr bwMode="auto">
          <a:xfrm flipV="1">
            <a:off x="6011864" y="2810933"/>
            <a:ext cx="382587" cy="1193800"/>
          </a:xfrm>
          <a:prstGeom prst="line">
            <a:avLst/>
          </a:prstGeom>
          <a:noFill/>
          <a:ln w="50800">
            <a:solidFill>
              <a:srgbClr val="FF0066"/>
            </a:solidFill>
            <a:round/>
            <a:headEnd type="oval" w="med" len="med"/>
            <a:tailEnd type="triangle" w="lg" len="lg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2" name="组合 23"/>
          <p:cNvGrpSpPr>
            <a:grpSpLocks/>
          </p:cNvGrpSpPr>
          <p:nvPr/>
        </p:nvGrpSpPr>
        <p:grpSpPr bwMode="auto">
          <a:xfrm>
            <a:off x="5716589" y="3496734"/>
            <a:ext cx="396875" cy="368300"/>
            <a:chOff x="5752715" y="3561661"/>
            <a:chExt cx="497045" cy="289237"/>
          </a:xfrm>
        </p:grpSpPr>
        <p:sp>
          <p:nvSpPr>
            <p:cNvPr id="34837" name="Line 34"/>
            <p:cNvSpPr>
              <a:spLocks noChangeShapeType="1"/>
            </p:cNvSpPr>
            <p:nvPr/>
          </p:nvSpPr>
          <p:spPr bwMode="auto">
            <a:xfrm>
              <a:off x="5882971" y="3561662"/>
              <a:ext cx="366789" cy="125668"/>
            </a:xfrm>
            <a:prstGeom prst="line">
              <a:avLst/>
            </a:prstGeom>
            <a:noFill/>
            <a:ln w="5080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8" name="Line 34"/>
            <p:cNvSpPr>
              <a:spLocks noChangeShapeType="1"/>
            </p:cNvSpPr>
            <p:nvPr/>
          </p:nvSpPr>
          <p:spPr bwMode="auto">
            <a:xfrm flipH="1">
              <a:off x="5752715" y="3561661"/>
              <a:ext cx="173405" cy="289237"/>
            </a:xfrm>
            <a:prstGeom prst="line">
              <a:avLst/>
            </a:prstGeom>
            <a:noFill/>
            <a:ln w="50800">
              <a:solidFill>
                <a:srgbClr val="FF0066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33"/>
          <p:cNvGrpSpPr>
            <a:grpSpLocks/>
          </p:cNvGrpSpPr>
          <p:nvPr/>
        </p:nvGrpSpPr>
        <p:grpSpPr bwMode="auto">
          <a:xfrm>
            <a:off x="3203575" y="2421467"/>
            <a:ext cx="2808288" cy="3167585"/>
            <a:chOff x="3203848" y="2420888"/>
            <a:chExt cx="2808312" cy="3168351"/>
          </a:xfrm>
        </p:grpSpPr>
        <p:sp>
          <p:nvSpPr>
            <p:cNvPr id="34827" name="TextBox 18"/>
            <p:cNvSpPr txBox="1">
              <a:spLocks noChangeArrowheads="1"/>
            </p:cNvSpPr>
            <p:nvPr/>
          </p:nvSpPr>
          <p:spPr bwMode="auto">
            <a:xfrm>
              <a:off x="4241057" y="4881351"/>
              <a:ext cx="863600" cy="554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0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G</a:t>
              </a:r>
              <a:endParaRPr lang="zh-CN" altLang="en-US" sz="3000" baseline="-25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" name="组合 32"/>
            <p:cNvGrpSpPr>
              <a:grpSpLocks/>
            </p:cNvGrpSpPr>
            <p:nvPr/>
          </p:nvGrpSpPr>
          <p:grpSpPr bwMode="auto">
            <a:xfrm>
              <a:off x="3203848" y="2420888"/>
              <a:ext cx="2808312" cy="3168351"/>
              <a:chOff x="3203848" y="2420888"/>
              <a:chExt cx="2808312" cy="3168351"/>
            </a:xfrm>
          </p:grpSpPr>
          <p:grpSp>
            <p:nvGrpSpPr>
              <p:cNvPr id="5" name="组合 13"/>
              <p:cNvGrpSpPr>
                <a:grpSpLocks/>
              </p:cNvGrpSpPr>
              <p:nvPr/>
            </p:nvGrpSpPr>
            <p:grpSpPr bwMode="auto">
              <a:xfrm>
                <a:off x="3203848" y="2420888"/>
                <a:ext cx="2808312" cy="1604573"/>
                <a:chOff x="2915816" y="2564904"/>
                <a:chExt cx="2808312" cy="1604573"/>
              </a:xfrm>
            </p:grpSpPr>
            <p:cxnSp>
              <p:nvCxnSpPr>
                <p:cNvPr id="34835" name="直接连接符 9"/>
                <p:cNvCxnSpPr>
                  <a:cxnSpLocks noChangeShapeType="1"/>
                </p:cNvCxnSpPr>
                <p:nvPr/>
              </p:nvCxnSpPr>
              <p:spPr bwMode="auto">
                <a:xfrm>
                  <a:off x="2915816" y="2564904"/>
                  <a:ext cx="0" cy="1604573"/>
                </a:xfrm>
                <a:prstGeom prst="line">
                  <a:avLst/>
                </a:prstGeom>
                <a:noFill/>
                <a:ln w="63500">
                  <a:solidFill>
                    <a:srgbClr val="0000FF"/>
                  </a:solidFill>
                  <a:round/>
                  <a:headEnd/>
                  <a:tailEnd/>
                </a:ln>
              </p:spPr>
            </p:cxnSp>
            <p:cxnSp>
              <p:nvCxnSpPr>
                <p:cNvPr id="34836" name="直接连接符 10"/>
                <p:cNvCxnSpPr>
                  <a:cxnSpLocks noChangeShapeType="1"/>
                </p:cNvCxnSpPr>
                <p:nvPr/>
              </p:nvCxnSpPr>
              <p:spPr bwMode="auto">
                <a:xfrm flipH="1">
                  <a:off x="2915816" y="4149080"/>
                  <a:ext cx="2808312" cy="20397"/>
                </a:xfrm>
                <a:prstGeom prst="line">
                  <a:avLst/>
                </a:prstGeom>
                <a:noFill/>
                <a:ln w="63500">
                  <a:solidFill>
                    <a:srgbClr val="0000FF"/>
                  </a:solidFill>
                  <a:round/>
                  <a:headEnd/>
                  <a:tailEnd/>
                </a:ln>
              </p:spPr>
            </p:cxnSp>
          </p:grpSp>
          <p:cxnSp>
            <p:nvCxnSpPr>
              <p:cNvPr id="34830" name="直接连接符 25"/>
              <p:cNvCxnSpPr>
                <a:cxnSpLocks noChangeShapeType="1"/>
              </p:cNvCxnSpPr>
              <p:nvPr/>
            </p:nvCxnSpPr>
            <p:spPr bwMode="auto">
              <a:xfrm>
                <a:off x="4608004" y="4005065"/>
                <a:ext cx="7937" cy="792087"/>
              </a:xfrm>
              <a:prstGeom prst="line">
                <a:avLst/>
              </a:prstGeom>
              <a:noFill/>
              <a:ln w="50800">
                <a:solidFill>
                  <a:srgbClr val="0000FF"/>
                </a:solidFill>
                <a:round/>
                <a:headEnd/>
                <a:tailEnd/>
              </a:ln>
            </p:spPr>
          </p:cxnSp>
          <p:cxnSp>
            <p:nvCxnSpPr>
              <p:cNvPr id="34831" name="直接连接符 26"/>
              <p:cNvCxnSpPr>
                <a:cxnSpLocks noChangeShapeType="1"/>
              </p:cNvCxnSpPr>
              <p:nvPr/>
            </p:nvCxnSpPr>
            <p:spPr bwMode="auto">
              <a:xfrm>
                <a:off x="4211960" y="4797152"/>
                <a:ext cx="7937" cy="792087"/>
              </a:xfrm>
              <a:prstGeom prst="line">
                <a:avLst/>
              </a:prstGeom>
              <a:noFill/>
              <a:ln w="50800">
                <a:solidFill>
                  <a:srgbClr val="0000FF"/>
                </a:solidFill>
                <a:round/>
                <a:headEnd/>
                <a:tailEnd/>
              </a:ln>
            </p:spPr>
          </p:cxnSp>
          <p:cxnSp>
            <p:nvCxnSpPr>
              <p:cNvPr id="34832" name="直接连接符 27"/>
              <p:cNvCxnSpPr>
                <a:cxnSpLocks noChangeShapeType="1"/>
              </p:cNvCxnSpPr>
              <p:nvPr/>
            </p:nvCxnSpPr>
            <p:spPr bwMode="auto">
              <a:xfrm>
                <a:off x="5014055" y="4797151"/>
                <a:ext cx="7937" cy="792087"/>
              </a:xfrm>
              <a:prstGeom prst="line">
                <a:avLst/>
              </a:prstGeom>
              <a:noFill/>
              <a:ln w="50800">
                <a:solidFill>
                  <a:srgbClr val="0000FF"/>
                </a:solidFill>
                <a:round/>
                <a:headEnd/>
                <a:tailEnd/>
              </a:ln>
            </p:spPr>
          </p:cxnSp>
          <p:cxnSp>
            <p:nvCxnSpPr>
              <p:cNvPr id="34833" name="直接连接符 28"/>
              <p:cNvCxnSpPr>
                <a:cxnSpLocks noChangeShapeType="1"/>
              </p:cNvCxnSpPr>
              <p:nvPr/>
            </p:nvCxnSpPr>
            <p:spPr bwMode="auto">
              <a:xfrm flipH="1">
                <a:off x="4219897" y="4839836"/>
                <a:ext cx="798947" cy="0"/>
              </a:xfrm>
              <a:prstGeom prst="line">
                <a:avLst/>
              </a:prstGeom>
              <a:noFill/>
              <a:ln w="50800">
                <a:solidFill>
                  <a:srgbClr val="0000FF"/>
                </a:solidFill>
                <a:round/>
                <a:headEnd/>
                <a:tailEnd/>
              </a:ln>
            </p:spPr>
          </p:cxnSp>
          <p:cxnSp>
            <p:nvCxnSpPr>
              <p:cNvPr id="34834" name="直接连接符 30"/>
              <p:cNvCxnSpPr>
                <a:cxnSpLocks noChangeShapeType="1"/>
              </p:cNvCxnSpPr>
              <p:nvPr/>
            </p:nvCxnSpPr>
            <p:spPr bwMode="auto">
              <a:xfrm flipH="1">
                <a:off x="4211960" y="5589237"/>
                <a:ext cx="802095" cy="0"/>
              </a:xfrm>
              <a:prstGeom prst="line">
                <a:avLst/>
              </a:prstGeom>
              <a:noFill/>
              <a:ln w="50800">
                <a:solidFill>
                  <a:srgbClr val="0000FF"/>
                </a:solidFill>
                <a:round/>
                <a:headEnd/>
                <a:tailEnd/>
              </a:ln>
            </p:spPr>
          </p:cxnSp>
        </p:grpSp>
      </p:grpSp>
      <p:sp>
        <p:nvSpPr>
          <p:cNvPr id="34826" name="Text Box 6"/>
          <p:cNvSpPr txBox="1">
            <a:spLocks noChangeArrowheads="1"/>
          </p:cNvSpPr>
          <p:nvPr/>
        </p:nvSpPr>
        <p:spPr bwMode="auto">
          <a:xfrm>
            <a:off x="652464" y="620184"/>
            <a:ext cx="8167687" cy="5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30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如图所示的杠杆中画出</a:t>
            </a:r>
            <a:r>
              <a:rPr lang="zh-CN" altLang="en-US" sz="30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最小</a:t>
            </a:r>
            <a:r>
              <a:rPr lang="zh-CN" altLang="en-US" sz="30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的力</a:t>
            </a:r>
            <a:r>
              <a:rPr lang="en-US" altLang="zh-CN" sz="30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en-US" sz="30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0" grpId="0" animBg="1"/>
      <p:bldP spid="21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468313" y="260350"/>
            <a:ext cx="4391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3600" b="1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生活·物理·社会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827088" y="833438"/>
            <a:ext cx="7416800" cy="3148012"/>
            <a:chOff x="0" y="0"/>
            <a:chExt cx="4672" cy="1983"/>
          </a:xfrm>
        </p:grpSpPr>
        <p:sp>
          <p:nvSpPr>
            <p:cNvPr id="38918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415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zh-CN" sz="3200" b="1" smtClean="0">
                  <a:solidFill>
                    <a:srgbClr val="0000FF"/>
                  </a:solidFill>
                  <a:latin typeface="Arial" pitchFamily="34" charset="0"/>
                  <a:ea typeface="黑体" pitchFamily="49" charset="-122"/>
                </a:rPr>
                <a:t>生活中的剪刀</a:t>
              </a:r>
            </a:p>
          </p:txBody>
        </p:sp>
        <p:pic>
          <p:nvPicPr>
            <p:cNvPr id="38919" name="Picture 5" descr="11-图片-24 几种剪刀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456"/>
              <a:ext cx="4672" cy="1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611188" y="4221163"/>
            <a:ext cx="82089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32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思考：</a:t>
            </a:r>
            <a:r>
              <a:rPr lang="zh-CN" altLang="zh-CN" sz="3200" b="1" smtClean="0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什么情况下，人们会选用费力杠杆？</a:t>
            </a:r>
          </a:p>
          <a:p>
            <a:pPr eaLnBrk="1" hangingPunct="1">
              <a:buFont typeface="Arial" pitchFamily="34" charset="0"/>
              <a:buNone/>
            </a:pPr>
            <a:r>
              <a:rPr lang="zh-CN" altLang="zh-CN" sz="3200" b="1" smtClean="0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           使用费力杠杆有什么好处？</a:t>
            </a: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539750" y="5300663"/>
            <a:ext cx="82089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z="32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       </a:t>
            </a:r>
            <a:r>
              <a:rPr lang="zh-CN" altLang="zh-CN" sz="3200" b="1" smtClean="0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当</a:t>
            </a:r>
            <a:r>
              <a:rPr lang="zh-CN" altLang="zh-CN" sz="32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阻力比较小</a:t>
            </a:r>
            <a:r>
              <a:rPr lang="zh-CN" altLang="zh-CN" sz="3200" b="1" smtClean="0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时，人们会选用费力杠杆。使用费力杠杆会</a:t>
            </a:r>
            <a:r>
              <a:rPr lang="zh-CN" altLang="zh-CN" sz="32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省距离</a:t>
            </a:r>
            <a:r>
              <a:rPr lang="zh-CN" altLang="zh-CN" sz="3200" b="1" smtClean="0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，很方便。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 autoUpdateAnimBg="0"/>
      <p:bldP spid="39943" grpId="0" autoUpdateAnimBg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未标题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77788"/>
            <a:ext cx="4616450" cy="67802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203575" y="549275"/>
            <a:ext cx="2592388" cy="1608138"/>
            <a:chOff x="0" y="0"/>
            <a:chExt cx="1633" cy="1013"/>
          </a:xfrm>
        </p:grpSpPr>
        <p:sp>
          <p:nvSpPr>
            <p:cNvPr id="51204" name="Text Box 4"/>
            <p:cNvSpPr txBox="1">
              <a:spLocks noChangeArrowheads="1"/>
            </p:cNvSpPr>
            <p:nvPr/>
          </p:nvSpPr>
          <p:spPr bwMode="auto">
            <a:xfrm>
              <a:off x="1043" y="499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400" b="1" smtClean="0">
                  <a:solidFill>
                    <a:srgbClr val="0000FF"/>
                  </a:solidFill>
                  <a:latin typeface="Arial" pitchFamily="34" charset="0"/>
                </a:rPr>
                <a:t>O</a:t>
              </a:r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0" y="0"/>
              <a:ext cx="1633" cy="1013"/>
              <a:chOff x="0" y="0"/>
              <a:chExt cx="1633" cy="1013"/>
            </a:xfrm>
          </p:grpSpPr>
          <p:sp>
            <p:nvSpPr>
              <p:cNvPr id="51206" name="Text Box 6"/>
              <p:cNvSpPr txBox="1">
                <a:spLocks noChangeArrowheads="1"/>
              </p:cNvSpPr>
              <p:nvPr/>
            </p:nvSpPr>
            <p:spPr bwMode="auto">
              <a:xfrm>
                <a:off x="1270" y="0"/>
                <a:ext cx="255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2800" b="1" smtClean="0">
                    <a:solidFill>
                      <a:srgbClr val="FF0000"/>
                    </a:solidFill>
                    <a:latin typeface="Monotype Corsiva" pitchFamily="66" charset="0"/>
                  </a:rPr>
                  <a:t>l</a:t>
                </a:r>
                <a:r>
                  <a:rPr lang="en-US" sz="2800" b="1" baseline="-25000" smtClean="0">
                    <a:solidFill>
                      <a:srgbClr val="FF0000"/>
                    </a:solidFill>
                    <a:latin typeface="Arial" pitchFamily="34" charset="0"/>
                  </a:rPr>
                  <a:t>2</a:t>
                </a:r>
              </a:p>
            </p:txBody>
          </p:sp>
          <p:sp>
            <p:nvSpPr>
              <p:cNvPr id="51207" name="Line 7"/>
              <p:cNvSpPr>
                <a:spLocks noChangeShapeType="1"/>
              </p:cNvSpPr>
              <p:nvPr/>
            </p:nvSpPr>
            <p:spPr bwMode="auto">
              <a:xfrm>
                <a:off x="1" y="453"/>
                <a:ext cx="1632" cy="0"/>
              </a:xfrm>
              <a:prstGeom prst="line">
                <a:avLst/>
              </a:prstGeom>
              <a:noFill/>
              <a:ln w="28575" cmpd="sng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ctr" eaLnBrk="1" hangingPunct="1"/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  <a:ea typeface="+mn-ea"/>
                </a:endParaRPr>
              </a:p>
            </p:txBody>
          </p:sp>
          <p:sp>
            <p:nvSpPr>
              <p:cNvPr id="51208" name="AutoShape 8"/>
              <p:cNvSpPr>
                <a:spLocks noChangeArrowheads="1"/>
              </p:cNvSpPr>
              <p:nvPr/>
            </p:nvSpPr>
            <p:spPr bwMode="auto">
              <a:xfrm>
                <a:off x="1134" y="453"/>
                <a:ext cx="91" cy="91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 cmpd="sng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/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  <a:ea typeface="+mn-ea"/>
                </a:endParaRPr>
              </a:p>
            </p:txBody>
          </p:sp>
          <p:sp>
            <p:nvSpPr>
              <p:cNvPr id="51209" name="Line 9"/>
              <p:cNvSpPr>
                <a:spLocks noChangeShapeType="1"/>
              </p:cNvSpPr>
              <p:nvPr/>
            </p:nvSpPr>
            <p:spPr bwMode="auto">
              <a:xfrm>
                <a:off x="0" y="453"/>
                <a:ext cx="0" cy="272"/>
              </a:xfrm>
              <a:prstGeom prst="line">
                <a:avLst/>
              </a:prstGeom>
              <a:noFill/>
              <a:ln w="28575" cmpd="sng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pPr algn="ctr" eaLnBrk="1" hangingPunct="1"/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  <a:ea typeface="+mn-ea"/>
                </a:endParaRPr>
              </a:p>
            </p:txBody>
          </p:sp>
          <p:sp>
            <p:nvSpPr>
              <p:cNvPr id="51210" name="Line 10"/>
              <p:cNvSpPr>
                <a:spLocks noChangeShapeType="1"/>
              </p:cNvSpPr>
              <p:nvPr/>
            </p:nvSpPr>
            <p:spPr bwMode="auto">
              <a:xfrm>
                <a:off x="1633" y="453"/>
                <a:ext cx="0" cy="545"/>
              </a:xfrm>
              <a:prstGeom prst="line">
                <a:avLst/>
              </a:prstGeom>
              <a:noFill/>
              <a:ln w="28575" cmpd="sng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pPr algn="ctr" eaLnBrk="1" hangingPunct="1"/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  <a:ea typeface="+mn-ea"/>
                </a:endParaRPr>
              </a:p>
            </p:txBody>
          </p:sp>
          <p:sp>
            <p:nvSpPr>
              <p:cNvPr id="51211" name="Text Box 11"/>
              <p:cNvSpPr txBox="1">
                <a:spLocks noChangeArrowheads="1"/>
              </p:cNvSpPr>
              <p:nvPr/>
            </p:nvSpPr>
            <p:spPr bwMode="auto">
              <a:xfrm>
                <a:off x="14" y="544"/>
                <a:ext cx="30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2400" b="1" smtClean="0">
                    <a:solidFill>
                      <a:srgbClr val="0000FF"/>
                    </a:solidFill>
                    <a:latin typeface="Arial" pitchFamily="34" charset="0"/>
                  </a:rPr>
                  <a:t>F</a:t>
                </a:r>
                <a:r>
                  <a:rPr lang="en-US" sz="2400" b="1" baseline="-25000" smtClean="0">
                    <a:solidFill>
                      <a:srgbClr val="0000FF"/>
                    </a:solidFill>
                    <a:latin typeface="Arial" pitchFamily="34" charset="0"/>
                  </a:rPr>
                  <a:t>1</a:t>
                </a:r>
              </a:p>
            </p:txBody>
          </p:sp>
          <p:sp>
            <p:nvSpPr>
              <p:cNvPr id="51212" name="Text Box 12"/>
              <p:cNvSpPr txBox="1">
                <a:spLocks noChangeArrowheads="1"/>
              </p:cNvSpPr>
              <p:nvPr/>
            </p:nvSpPr>
            <p:spPr bwMode="auto">
              <a:xfrm>
                <a:off x="1316" y="725"/>
                <a:ext cx="30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2400" b="1" smtClean="0">
                    <a:solidFill>
                      <a:srgbClr val="0000FF"/>
                    </a:solidFill>
                    <a:latin typeface="Arial" pitchFamily="34" charset="0"/>
                  </a:rPr>
                  <a:t>F</a:t>
                </a:r>
                <a:r>
                  <a:rPr lang="en-US" sz="2400" b="1" baseline="-25000" smtClean="0">
                    <a:solidFill>
                      <a:srgbClr val="0000FF"/>
                    </a:solidFill>
                    <a:latin typeface="Arial" pitchFamily="34" charset="0"/>
                  </a:rPr>
                  <a:t>2</a:t>
                </a:r>
              </a:p>
            </p:txBody>
          </p:sp>
          <p:sp>
            <p:nvSpPr>
              <p:cNvPr id="51213" name="AutoShape 13"/>
              <p:cNvSpPr>
                <a:spLocks/>
              </p:cNvSpPr>
              <p:nvPr/>
            </p:nvSpPr>
            <p:spPr bwMode="auto">
              <a:xfrm rot="5400000">
                <a:off x="545" y="-228"/>
                <a:ext cx="90" cy="1180"/>
              </a:xfrm>
              <a:prstGeom prst="leftBrace">
                <a:avLst>
                  <a:gd name="adj1" fmla="val 109259"/>
                  <a:gd name="adj2" fmla="val 50000"/>
                </a:avLst>
              </a:prstGeom>
              <a:noFill/>
              <a:ln w="22225" cmpd="sng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/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  <a:ea typeface="+mn-ea"/>
                </a:endParaRPr>
              </a:p>
            </p:txBody>
          </p:sp>
          <p:sp>
            <p:nvSpPr>
              <p:cNvPr id="51214" name="Text Box 14"/>
              <p:cNvSpPr txBox="1">
                <a:spLocks noChangeArrowheads="1"/>
              </p:cNvSpPr>
              <p:nvPr/>
            </p:nvSpPr>
            <p:spPr bwMode="auto">
              <a:xfrm>
                <a:off x="454" y="0"/>
                <a:ext cx="255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2800" b="1" smtClean="0">
                    <a:solidFill>
                      <a:srgbClr val="FF0000"/>
                    </a:solidFill>
                    <a:latin typeface="Monotype Corsiva" pitchFamily="66" charset="0"/>
                  </a:rPr>
                  <a:t>l</a:t>
                </a:r>
                <a:r>
                  <a:rPr lang="en-US" sz="2800" b="1" baseline="-25000" smtClean="0">
                    <a:solidFill>
                      <a:srgbClr val="FF0000"/>
                    </a:solidFill>
                    <a:latin typeface="Arial" pitchFamily="34" charset="0"/>
                  </a:rPr>
                  <a:t>1</a:t>
                </a:r>
              </a:p>
            </p:txBody>
          </p:sp>
          <p:sp>
            <p:nvSpPr>
              <p:cNvPr id="51215" name="AutoShape 15"/>
              <p:cNvSpPr>
                <a:spLocks/>
              </p:cNvSpPr>
              <p:nvPr/>
            </p:nvSpPr>
            <p:spPr bwMode="auto">
              <a:xfrm rot="5400000">
                <a:off x="1360" y="135"/>
                <a:ext cx="91" cy="453"/>
              </a:xfrm>
              <a:prstGeom prst="leftBrace">
                <a:avLst>
                  <a:gd name="adj1" fmla="val 41484"/>
                  <a:gd name="adj2" fmla="val 50000"/>
                </a:avLst>
              </a:prstGeom>
              <a:noFill/>
              <a:ln w="22225" cmpd="sng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/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  <a:ea typeface="+mn-ea"/>
                </a:endParaRPr>
              </a:p>
            </p:txBody>
          </p:sp>
        </p:grp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3368675" y="2997200"/>
            <a:ext cx="3579813" cy="1465263"/>
            <a:chOff x="0" y="0"/>
            <a:chExt cx="2255" cy="923"/>
          </a:xfrm>
        </p:grpSpPr>
        <p:grpSp>
          <p:nvGrpSpPr>
            <p:cNvPr id="5" name="Group 17"/>
            <p:cNvGrpSpPr>
              <a:grpSpLocks/>
            </p:cNvGrpSpPr>
            <p:nvPr/>
          </p:nvGrpSpPr>
          <p:grpSpPr bwMode="auto">
            <a:xfrm>
              <a:off x="0" y="0"/>
              <a:ext cx="2255" cy="923"/>
              <a:chOff x="0" y="0"/>
              <a:chExt cx="2255" cy="923"/>
            </a:xfrm>
          </p:grpSpPr>
          <p:sp>
            <p:nvSpPr>
              <p:cNvPr id="51218" name="AutoShape 18"/>
              <p:cNvSpPr>
                <a:spLocks noChangeArrowheads="1"/>
              </p:cNvSpPr>
              <p:nvPr/>
            </p:nvSpPr>
            <p:spPr bwMode="auto">
              <a:xfrm>
                <a:off x="939" y="453"/>
                <a:ext cx="91" cy="91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 cmpd="sng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/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  <a:ea typeface="+mn-ea"/>
                </a:endParaRPr>
              </a:p>
            </p:txBody>
          </p:sp>
          <p:sp>
            <p:nvSpPr>
              <p:cNvPr id="51219" name="Line 19"/>
              <p:cNvSpPr>
                <a:spLocks noChangeShapeType="1"/>
              </p:cNvSpPr>
              <p:nvPr/>
            </p:nvSpPr>
            <p:spPr bwMode="auto">
              <a:xfrm>
                <a:off x="32" y="453"/>
                <a:ext cx="1951" cy="0"/>
              </a:xfrm>
              <a:prstGeom prst="line">
                <a:avLst/>
              </a:prstGeom>
              <a:noFill/>
              <a:ln w="28575" cmpd="sng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ctr" eaLnBrk="1" hangingPunct="1"/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  <a:ea typeface="+mn-ea"/>
                </a:endParaRPr>
              </a:p>
            </p:txBody>
          </p:sp>
          <p:sp>
            <p:nvSpPr>
              <p:cNvPr id="51220" name="Line 20"/>
              <p:cNvSpPr>
                <a:spLocks noChangeShapeType="1"/>
              </p:cNvSpPr>
              <p:nvPr/>
            </p:nvSpPr>
            <p:spPr bwMode="auto">
              <a:xfrm>
                <a:off x="32" y="453"/>
                <a:ext cx="0" cy="363"/>
              </a:xfrm>
              <a:prstGeom prst="line">
                <a:avLst/>
              </a:prstGeom>
              <a:noFill/>
              <a:ln w="28575" cmpd="sng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pPr algn="ctr" eaLnBrk="1" hangingPunct="1"/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  <a:ea typeface="+mn-ea"/>
                </a:endParaRPr>
              </a:p>
            </p:txBody>
          </p:sp>
          <p:sp>
            <p:nvSpPr>
              <p:cNvPr id="51221" name="Line 21"/>
              <p:cNvSpPr>
                <a:spLocks noChangeShapeType="1"/>
              </p:cNvSpPr>
              <p:nvPr/>
            </p:nvSpPr>
            <p:spPr bwMode="auto">
              <a:xfrm>
                <a:off x="1983" y="453"/>
                <a:ext cx="0" cy="363"/>
              </a:xfrm>
              <a:prstGeom prst="line">
                <a:avLst/>
              </a:prstGeom>
              <a:noFill/>
              <a:ln w="28575" cmpd="sng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pPr algn="ctr" eaLnBrk="1" hangingPunct="1"/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  <a:ea typeface="+mn-ea"/>
                </a:endParaRPr>
              </a:p>
            </p:txBody>
          </p:sp>
          <p:sp>
            <p:nvSpPr>
              <p:cNvPr id="51222" name="Text Box 22"/>
              <p:cNvSpPr txBox="1">
                <a:spLocks noChangeArrowheads="1"/>
              </p:cNvSpPr>
              <p:nvPr/>
            </p:nvSpPr>
            <p:spPr bwMode="auto">
              <a:xfrm>
                <a:off x="0" y="635"/>
                <a:ext cx="30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2400" b="1" smtClean="0">
                    <a:solidFill>
                      <a:srgbClr val="0000FF"/>
                    </a:solidFill>
                    <a:latin typeface="Arial" pitchFamily="34" charset="0"/>
                  </a:rPr>
                  <a:t>F</a:t>
                </a:r>
                <a:r>
                  <a:rPr lang="en-US" sz="2400" b="1" baseline="-25000" smtClean="0">
                    <a:solidFill>
                      <a:srgbClr val="0000FF"/>
                    </a:solidFill>
                    <a:latin typeface="Arial" pitchFamily="34" charset="0"/>
                  </a:rPr>
                  <a:t>1</a:t>
                </a:r>
              </a:p>
            </p:txBody>
          </p:sp>
          <p:sp>
            <p:nvSpPr>
              <p:cNvPr id="51223" name="Text Box 23"/>
              <p:cNvSpPr txBox="1">
                <a:spLocks noChangeArrowheads="1"/>
              </p:cNvSpPr>
              <p:nvPr/>
            </p:nvSpPr>
            <p:spPr bwMode="auto">
              <a:xfrm>
                <a:off x="1951" y="635"/>
                <a:ext cx="30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2400" b="1" smtClean="0">
                    <a:solidFill>
                      <a:srgbClr val="0000FF"/>
                    </a:solidFill>
                    <a:latin typeface="Arial" pitchFamily="34" charset="0"/>
                  </a:rPr>
                  <a:t>F</a:t>
                </a:r>
                <a:r>
                  <a:rPr lang="en-US" sz="2400" b="1" baseline="-25000" smtClean="0">
                    <a:solidFill>
                      <a:srgbClr val="0000FF"/>
                    </a:solidFill>
                    <a:latin typeface="Arial" pitchFamily="34" charset="0"/>
                  </a:rPr>
                  <a:t>2</a:t>
                </a:r>
              </a:p>
            </p:txBody>
          </p:sp>
          <p:sp>
            <p:nvSpPr>
              <p:cNvPr id="51224" name="AutoShape 24"/>
              <p:cNvSpPr>
                <a:spLocks/>
              </p:cNvSpPr>
              <p:nvPr/>
            </p:nvSpPr>
            <p:spPr bwMode="auto">
              <a:xfrm rot="5400000">
                <a:off x="462" y="-115"/>
                <a:ext cx="91" cy="953"/>
              </a:xfrm>
              <a:prstGeom prst="leftBrace">
                <a:avLst>
                  <a:gd name="adj1" fmla="val 87271"/>
                  <a:gd name="adj2" fmla="val 50000"/>
                </a:avLst>
              </a:prstGeom>
              <a:noFill/>
              <a:ln w="22225" cmpd="sng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/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  <a:ea typeface="+mn-ea"/>
                </a:endParaRPr>
              </a:p>
            </p:txBody>
          </p:sp>
          <p:sp>
            <p:nvSpPr>
              <p:cNvPr id="51225" name="AutoShape 25"/>
              <p:cNvSpPr>
                <a:spLocks/>
              </p:cNvSpPr>
              <p:nvPr/>
            </p:nvSpPr>
            <p:spPr bwMode="auto">
              <a:xfrm rot="5400000">
                <a:off x="1437" y="-136"/>
                <a:ext cx="91" cy="998"/>
              </a:xfrm>
              <a:prstGeom prst="leftBrace">
                <a:avLst>
                  <a:gd name="adj1" fmla="val 91392"/>
                  <a:gd name="adj2" fmla="val 50000"/>
                </a:avLst>
              </a:prstGeom>
              <a:noFill/>
              <a:ln w="22225" cmpd="sng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/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  <a:ea typeface="+mn-ea"/>
                </a:endParaRPr>
              </a:p>
            </p:txBody>
          </p:sp>
          <p:sp>
            <p:nvSpPr>
              <p:cNvPr id="51226" name="Text Box 26"/>
              <p:cNvSpPr txBox="1">
                <a:spLocks noChangeArrowheads="1"/>
              </p:cNvSpPr>
              <p:nvPr/>
            </p:nvSpPr>
            <p:spPr bwMode="auto">
              <a:xfrm>
                <a:off x="350" y="0"/>
                <a:ext cx="255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2800" b="1" smtClean="0">
                    <a:solidFill>
                      <a:srgbClr val="FF0000"/>
                    </a:solidFill>
                    <a:latin typeface="Monotype Corsiva" pitchFamily="66" charset="0"/>
                  </a:rPr>
                  <a:t>l</a:t>
                </a:r>
                <a:r>
                  <a:rPr lang="en-US" sz="2800" b="1" baseline="-25000" smtClean="0">
                    <a:solidFill>
                      <a:srgbClr val="FF0000"/>
                    </a:solidFill>
                    <a:latin typeface="Arial" pitchFamily="34" charset="0"/>
                  </a:rPr>
                  <a:t>1</a:t>
                </a:r>
              </a:p>
            </p:txBody>
          </p:sp>
          <p:sp>
            <p:nvSpPr>
              <p:cNvPr id="51227" name="Text Box 27"/>
              <p:cNvSpPr txBox="1">
                <a:spLocks noChangeArrowheads="1"/>
              </p:cNvSpPr>
              <p:nvPr/>
            </p:nvSpPr>
            <p:spPr bwMode="auto">
              <a:xfrm>
                <a:off x="1365" y="0"/>
                <a:ext cx="255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2800" b="1" smtClean="0">
                    <a:solidFill>
                      <a:srgbClr val="FF0000"/>
                    </a:solidFill>
                    <a:latin typeface="Monotype Corsiva" pitchFamily="66" charset="0"/>
                  </a:rPr>
                  <a:t>l</a:t>
                </a:r>
                <a:r>
                  <a:rPr lang="en-US" sz="2800" b="1" baseline="-25000" smtClean="0">
                    <a:solidFill>
                      <a:srgbClr val="FF0000"/>
                    </a:solidFill>
                    <a:latin typeface="Arial" pitchFamily="34" charset="0"/>
                  </a:rPr>
                  <a:t>2</a:t>
                </a:r>
              </a:p>
            </p:txBody>
          </p:sp>
        </p:grpSp>
        <p:sp>
          <p:nvSpPr>
            <p:cNvPr id="51228" name="Text Box 28"/>
            <p:cNvSpPr txBox="1">
              <a:spLocks noChangeArrowheads="1"/>
            </p:cNvSpPr>
            <p:nvPr/>
          </p:nvSpPr>
          <p:spPr bwMode="auto">
            <a:xfrm>
              <a:off x="856" y="499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400" b="1" smtClean="0">
                  <a:solidFill>
                    <a:srgbClr val="0000FF"/>
                  </a:solidFill>
                  <a:latin typeface="Arial" pitchFamily="34" charset="0"/>
                </a:rPr>
                <a:t>O</a:t>
              </a:r>
            </a:p>
          </p:txBody>
        </p:sp>
      </p:grpSp>
      <p:grpSp>
        <p:nvGrpSpPr>
          <p:cNvPr id="6" name="Group 29"/>
          <p:cNvGrpSpPr>
            <a:grpSpLocks/>
          </p:cNvGrpSpPr>
          <p:nvPr/>
        </p:nvGrpSpPr>
        <p:grpSpPr bwMode="auto">
          <a:xfrm>
            <a:off x="2649538" y="5229225"/>
            <a:ext cx="4852987" cy="1628775"/>
            <a:chOff x="0" y="0"/>
            <a:chExt cx="3057" cy="1026"/>
          </a:xfrm>
        </p:grpSpPr>
        <p:grpSp>
          <p:nvGrpSpPr>
            <p:cNvPr id="7" name="Group 30"/>
            <p:cNvGrpSpPr>
              <a:grpSpLocks/>
            </p:cNvGrpSpPr>
            <p:nvPr/>
          </p:nvGrpSpPr>
          <p:grpSpPr bwMode="auto">
            <a:xfrm>
              <a:off x="0" y="0"/>
              <a:ext cx="3057" cy="1026"/>
              <a:chOff x="0" y="0"/>
              <a:chExt cx="3057" cy="1026"/>
            </a:xfrm>
          </p:grpSpPr>
          <p:sp>
            <p:nvSpPr>
              <p:cNvPr id="51231" name="AutoShape 31"/>
              <p:cNvSpPr>
                <a:spLocks/>
              </p:cNvSpPr>
              <p:nvPr/>
            </p:nvSpPr>
            <p:spPr bwMode="auto">
              <a:xfrm rot="5400000">
                <a:off x="780" y="-114"/>
                <a:ext cx="90" cy="1043"/>
              </a:xfrm>
              <a:prstGeom prst="leftBrace">
                <a:avLst>
                  <a:gd name="adj1" fmla="val 96574"/>
                  <a:gd name="adj2" fmla="val 50000"/>
                </a:avLst>
              </a:prstGeom>
              <a:noFill/>
              <a:ln w="22225" cmpd="sng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/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  <a:ea typeface="+mn-ea"/>
                </a:endParaRPr>
              </a:p>
            </p:txBody>
          </p:sp>
          <p:sp>
            <p:nvSpPr>
              <p:cNvPr id="51232" name="Line 32"/>
              <p:cNvSpPr>
                <a:spLocks noChangeShapeType="1"/>
              </p:cNvSpPr>
              <p:nvPr/>
            </p:nvSpPr>
            <p:spPr bwMode="auto">
              <a:xfrm>
                <a:off x="304" y="499"/>
                <a:ext cx="2449" cy="0"/>
              </a:xfrm>
              <a:prstGeom prst="line">
                <a:avLst/>
              </a:prstGeom>
              <a:noFill/>
              <a:ln w="28575" cmpd="sng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ctr" eaLnBrk="1" hangingPunct="1"/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  <a:ea typeface="+mn-ea"/>
                </a:endParaRPr>
              </a:p>
            </p:txBody>
          </p:sp>
          <p:sp>
            <p:nvSpPr>
              <p:cNvPr id="51233" name="Text Box 33"/>
              <p:cNvSpPr txBox="1">
                <a:spLocks noChangeArrowheads="1"/>
              </p:cNvSpPr>
              <p:nvPr/>
            </p:nvSpPr>
            <p:spPr bwMode="auto">
              <a:xfrm>
                <a:off x="1937" y="0"/>
                <a:ext cx="255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2800" b="1" smtClean="0">
                    <a:solidFill>
                      <a:srgbClr val="FF0000"/>
                    </a:solidFill>
                    <a:latin typeface="Monotype Corsiva" pitchFamily="66" charset="0"/>
                  </a:rPr>
                  <a:t>l</a:t>
                </a:r>
                <a:r>
                  <a:rPr lang="en-US" sz="2800" b="1" baseline="-25000" smtClean="0">
                    <a:solidFill>
                      <a:srgbClr val="FF0000"/>
                    </a:solidFill>
                    <a:latin typeface="Arial" pitchFamily="34" charset="0"/>
                  </a:rPr>
                  <a:t>2</a:t>
                </a:r>
              </a:p>
            </p:txBody>
          </p:sp>
          <p:sp>
            <p:nvSpPr>
              <p:cNvPr id="51234" name="Text Box 34"/>
              <p:cNvSpPr txBox="1">
                <a:spLocks noChangeArrowheads="1"/>
              </p:cNvSpPr>
              <p:nvPr/>
            </p:nvSpPr>
            <p:spPr bwMode="auto">
              <a:xfrm>
                <a:off x="712" y="0"/>
                <a:ext cx="255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2800" b="1" smtClean="0">
                    <a:solidFill>
                      <a:srgbClr val="FF0000"/>
                    </a:solidFill>
                    <a:latin typeface="Monotype Corsiva" pitchFamily="66" charset="0"/>
                  </a:rPr>
                  <a:t>l</a:t>
                </a:r>
                <a:r>
                  <a:rPr lang="en-US" sz="2800" b="1" baseline="-25000" smtClean="0">
                    <a:solidFill>
                      <a:srgbClr val="FF0000"/>
                    </a:solidFill>
                    <a:latin typeface="Arial" pitchFamily="34" charset="0"/>
                  </a:rPr>
                  <a:t>1</a:t>
                </a:r>
              </a:p>
            </p:txBody>
          </p:sp>
          <p:sp>
            <p:nvSpPr>
              <p:cNvPr id="51235" name="AutoShape 35"/>
              <p:cNvSpPr>
                <a:spLocks noChangeArrowheads="1"/>
              </p:cNvSpPr>
              <p:nvPr/>
            </p:nvSpPr>
            <p:spPr bwMode="auto">
              <a:xfrm>
                <a:off x="1302" y="499"/>
                <a:ext cx="91" cy="91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 cmpd="sng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/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  <a:ea typeface="+mn-ea"/>
                </a:endParaRPr>
              </a:p>
            </p:txBody>
          </p:sp>
          <p:sp>
            <p:nvSpPr>
              <p:cNvPr id="51236" name="Text Box 36"/>
              <p:cNvSpPr txBox="1">
                <a:spLocks noChangeArrowheads="1"/>
              </p:cNvSpPr>
              <p:nvPr/>
            </p:nvSpPr>
            <p:spPr bwMode="auto">
              <a:xfrm>
                <a:off x="0" y="680"/>
                <a:ext cx="30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2400" b="1" smtClean="0">
                    <a:solidFill>
                      <a:srgbClr val="0000FF"/>
                    </a:solidFill>
                    <a:latin typeface="Arial" pitchFamily="34" charset="0"/>
                  </a:rPr>
                  <a:t>F</a:t>
                </a:r>
                <a:r>
                  <a:rPr lang="en-US" sz="2400" b="1" baseline="-25000" smtClean="0">
                    <a:solidFill>
                      <a:srgbClr val="0000FF"/>
                    </a:solidFill>
                    <a:latin typeface="Arial" pitchFamily="34" charset="0"/>
                  </a:rPr>
                  <a:t>1</a:t>
                </a:r>
              </a:p>
            </p:txBody>
          </p:sp>
          <p:sp>
            <p:nvSpPr>
              <p:cNvPr id="51237" name="Text Box 37"/>
              <p:cNvSpPr txBox="1">
                <a:spLocks noChangeArrowheads="1"/>
              </p:cNvSpPr>
              <p:nvPr/>
            </p:nvSpPr>
            <p:spPr bwMode="auto">
              <a:xfrm>
                <a:off x="2753" y="619"/>
                <a:ext cx="30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2400" b="1" smtClean="0">
                    <a:solidFill>
                      <a:srgbClr val="0000FF"/>
                    </a:solidFill>
                    <a:latin typeface="Arial" pitchFamily="34" charset="0"/>
                  </a:rPr>
                  <a:t>F</a:t>
                </a:r>
                <a:r>
                  <a:rPr lang="en-US" sz="2400" b="1" baseline="-25000" smtClean="0">
                    <a:solidFill>
                      <a:srgbClr val="0000FF"/>
                    </a:solidFill>
                    <a:latin typeface="Arial" pitchFamily="34" charset="0"/>
                  </a:rPr>
                  <a:t>2</a:t>
                </a:r>
              </a:p>
            </p:txBody>
          </p:sp>
          <p:sp>
            <p:nvSpPr>
              <p:cNvPr id="51238" name="Line 38"/>
              <p:cNvSpPr>
                <a:spLocks noChangeShapeType="1"/>
              </p:cNvSpPr>
              <p:nvPr/>
            </p:nvSpPr>
            <p:spPr bwMode="auto">
              <a:xfrm>
                <a:off x="304" y="499"/>
                <a:ext cx="0" cy="527"/>
              </a:xfrm>
              <a:prstGeom prst="line">
                <a:avLst/>
              </a:prstGeom>
              <a:noFill/>
              <a:ln w="28575" cmpd="sng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pPr algn="ctr" eaLnBrk="1" hangingPunct="1"/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  <a:ea typeface="+mn-ea"/>
                </a:endParaRPr>
              </a:p>
            </p:txBody>
          </p:sp>
          <p:sp>
            <p:nvSpPr>
              <p:cNvPr id="51239" name="Line 39"/>
              <p:cNvSpPr>
                <a:spLocks noChangeShapeType="1"/>
              </p:cNvSpPr>
              <p:nvPr/>
            </p:nvSpPr>
            <p:spPr bwMode="auto">
              <a:xfrm>
                <a:off x="2753" y="499"/>
                <a:ext cx="0" cy="363"/>
              </a:xfrm>
              <a:prstGeom prst="line">
                <a:avLst/>
              </a:prstGeom>
              <a:noFill/>
              <a:ln w="28575" cmpd="sng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pPr algn="ctr" eaLnBrk="1" hangingPunct="1"/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  <a:ea typeface="+mn-ea"/>
                </a:endParaRPr>
              </a:p>
            </p:txBody>
          </p:sp>
          <p:sp>
            <p:nvSpPr>
              <p:cNvPr id="51240" name="AutoShape 40"/>
              <p:cNvSpPr>
                <a:spLocks/>
              </p:cNvSpPr>
              <p:nvPr/>
            </p:nvSpPr>
            <p:spPr bwMode="auto">
              <a:xfrm rot="5400000">
                <a:off x="2005" y="-295"/>
                <a:ext cx="90" cy="1406"/>
              </a:xfrm>
              <a:prstGeom prst="leftBrace">
                <a:avLst>
                  <a:gd name="adj1" fmla="val 130185"/>
                  <a:gd name="adj2" fmla="val 50000"/>
                </a:avLst>
              </a:prstGeom>
              <a:noFill/>
              <a:ln w="22225" cmpd="sng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/>
                <a:endParaRPr lang="zh-CN" altLang="en-US" smtClean="0">
                  <a:solidFill>
                    <a:srgbClr val="000000"/>
                  </a:solidFill>
                  <a:latin typeface="Times New Roman" pitchFamily="18" charset="0"/>
                  <a:ea typeface="+mn-ea"/>
                </a:endParaRPr>
              </a:p>
            </p:txBody>
          </p:sp>
        </p:grpSp>
        <p:sp>
          <p:nvSpPr>
            <p:cNvPr id="51241" name="Text Box 41"/>
            <p:cNvSpPr txBox="1">
              <a:spLocks noChangeArrowheads="1"/>
            </p:cNvSpPr>
            <p:nvPr/>
          </p:nvSpPr>
          <p:spPr bwMode="auto">
            <a:xfrm>
              <a:off x="1218" y="544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400" b="1" smtClean="0">
                  <a:solidFill>
                    <a:srgbClr val="0000FF"/>
                  </a:solidFill>
                  <a:latin typeface="Arial" pitchFamily="34" charset="0"/>
                </a:rPr>
                <a:t>O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609600" y="1447800"/>
            <a:ext cx="7848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000000"/>
                </a:solidFill>
                <a:latin typeface="Times New Roman" pitchFamily="18" charset="0"/>
              </a:rPr>
              <a:t>哪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itchFamily="18" charset="0"/>
              </a:rPr>
              <a:t>种剪纸方法省力？ 哪种剪纸方法省距离？</a:t>
            </a:r>
          </a:p>
        </p:txBody>
      </p:sp>
      <p:pic>
        <p:nvPicPr>
          <p:cNvPr id="63491" name="Picture 3" descr="13 4 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286000"/>
            <a:ext cx="7277100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11-图片-19 托盘天平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179388" y="2154238"/>
            <a:ext cx="3960812" cy="350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3" name="Picture 3" descr="11-图片-21 筷子"/>
          <p:cNvPicPr>
            <a:picLocks noChangeAspect="1" noChangeArrowheads="1"/>
          </p:cNvPicPr>
          <p:nvPr/>
        </p:nvPicPr>
        <p:blipFill>
          <a:blip r:embed="rId3" cstate="print">
            <a:lum bright="6000"/>
          </a:blip>
          <a:srcRect/>
          <a:stretch>
            <a:fillRect/>
          </a:stretch>
        </p:blipFill>
        <p:spPr bwMode="auto">
          <a:xfrm>
            <a:off x="4356100" y="2205038"/>
            <a:ext cx="4606925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2116" name="Rectangle 4"/>
          <p:cNvSpPr>
            <a:spLocks noChangeArrowheads="1"/>
          </p:cNvSpPr>
          <p:nvPr/>
        </p:nvSpPr>
        <p:spPr bwMode="auto">
          <a:xfrm>
            <a:off x="395288" y="5589588"/>
            <a:ext cx="35290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40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等臂杠杆</a:t>
            </a:r>
          </a:p>
        </p:txBody>
      </p:sp>
      <p:sp>
        <p:nvSpPr>
          <p:cNvPr id="602117" name="Rectangle 5"/>
          <p:cNvSpPr>
            <a:spLocks noChangeArrowheads="1"/>
          </p:cNvSpPr>
          <p:nvPr/>
        </p:nvSpPr>
        <p:spPr bwMode="auto">
          <a:xfrm>
            <a:off x="4500563" y="5661025"/>
            <a:ext cx="38877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40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费力杠杆</a:t>
            </a:r>
          </a:p>
        </p:txBody>
      </p:sp>
      <p:sp>
        <p:nvSpPr>
          <p:cNvPr id="92166" name="Rectangle 6"/>
          <p:cNvSpPr>
            <a:spLocks noChangeArrowheads="1"/>
          </p:cNvSpPr>
          <p:nvPr/>
        </p:nvSpPr>
        <p:spPr bwMode="auto">
          <a:xfrm>
            <a:off x="739775" y="1557338"/>
            <a:ext cx="80803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、请对下列器具应用的杠杆进行分类：</a:t>
            </a:r>
          </a:p>
        </p:txBody>
      </p:sp>
      <p:pic>
        <p:nvPicPr>
          <p:cNvPr id="92167" name="Picture 7" descr="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333375"/>
            <a:ext cx="7056437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2116" grpId="0" autoUpdateAnimBg="0"/>
      <p:bldP spid="602117" grpId="0" autoUpdateAnimBg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11-图片-20 手推车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2771775" y="0"/>
            <a:ext cx="3240088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7" name="Picture 3" descr="11-图片-22 扫帚"/>
          <p:cNvPicPr>
            <a:picLocks noChangeAspect="1" noChangeArrowheads="1"/>
          </p:cNvPicPr>
          <p:nvPr/>
        </p:nvPicPr>
        <p:blipFill>
          <a:blip r:embed="rId3" cstate="print">
            <a:lum bright="18000"/>
          </a:blip>
          <a:srcRect/>
          <a:stretch>
            <a:fillRect/>
          </a:stretch>
        </p:blipFill>
        <p:spPr bwMode="auto">
          <a:xfrm>
            <a:off x="6011863" y="0"/>
            <a:ext cx="3132137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8" name="Picture 4" descr="11-图片-23 划船"/>
          <p:cNvPicPr>
            <a:picLocks noChangeAspect="1" noChangeArrowheads="1"/>
          </p:cNvPicPr>
          <p:nvPr/>
        </p:nvPicPr>
        <p:blipFill>
          <a:blip r:embed="rId4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2759075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3141" name="Rectangle 5"/>
          <p:cNvSpPr>
            <a:spLocks noChangeArrowheads="1"/>
          </p:cNvSpPr>
          <p:nvPr/>
        </p:nvSpPr>
        <p:spPr bwMode="auto">
          <a:xfrm>
            <a:off x="179388" y="5157788"/>
            <a:ext cx="27670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40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费力杠杆</a:t>
            </a:r>
          </a:p>
        </p:txBody>
      </p:sp>
      <p:sp>
        <p:nvSpPr>
          <p:cNvPr id="603142" name="Rectangle 6"/>
          <p:cNvSpPr>
            <a:spLocks noChangeArrowheads="1"/>
          </p:cNvSpPr>
          <p:nvPr/>
        </p:nvSpPr>
        <p:spPr bwMode="auto">
          <a:xfrm>
            <a:off x="2771775" y="5229225"/>
            <a:ext cx="3108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40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省力杠杆</a:t>
            </a:r>
          </a:p>
        </p:txBody>
      </p:sp>
      <p:sp>
        <p:nvSpPr>
          <p:cNvPr id="603143" name="Rectangle 7"/>
          <p:cNvSpPr>
            <a:spLocks noChangeArrowheads="1"/>
          </p:cNvSpPr>
          <p:nvPr/>
        </p:nvSpPr>
        <p:spPr bwMode="auto">
          <a:xfrm>
            <a:off x="6084888" y="5300663"/>
            <a:ext cx="28813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40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费力杠杆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3141" grpId="0" autoUpdateAnimBg="0"/>
      <p:bldP spid="603142" grpId="0" autoUpdateAnimBg="0"/>
      <p:bldP spid="603143" grpId="0" autoUpdateAnimBg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620713"/>
            <a:ext cx="4752975" cy="346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620713"/>
            <a:ext cx="4284662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65" name="Rectangle 5"/>
          <p:cNvSpPr>
            <a:spLocks noChangeArrowheads="1"/>
          </p:cNvSpPr>
          <p:nvPr/>
        </p:nvSpPr>
        <p:spPr bwMode="auto">
          <a:xfrm>
            <a:off x="5076825" y="4365625"/>
            <a:ext cx="32289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40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省力杠杆</a:t>
            </a:r>
          </a:p>
        </p:txBody>
      </p:sp>
      <p:sp>
        <p:nvSpPr>
          <p:cNvPr id="604167" name="Rectangle 7"/>
          <p:cNvSpPr>
            <a:spLocks noChangeArrowheads="1"/>
          </p:cNvSpPr>
          <p:nvPr/>
        </p:nvSpPr>
        <p:spPr bwMode="auto">
          <a:xfrm>
            <a:off x="827088" y="4365625"/>
            <a:ext cx="325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40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费力杠杆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65" grpId="0" autoUpdateAnimBg="0"/>
      <p:bldP spid="604167" grpId="0" autoUpdateAnimBg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3" descr="11-图片-27 羊角锤"/>
          <p:cNvPicPr>
            <a:picLocks noChangeAspect="1" noChangeArrowheads="1"/>
          </p:cNvPicPr>
          <p:nvPr/>
        </p:nvPicPr>
        <p:blipFill>
          <a:blip r:embed="rId2" cstate="print">
            <a:lum bright="24000"/>
          </a:blip>
          <a:srcRect/>
          <a:stretch>
            <a:fillRect/>
          </a:stretch>
        </p:blipFill>
        <p:spPr bwMode="auto">
          <a:xfrm>
            <a:off x="179388" y="0"/>
            <a:ext cx="4032250" cy="537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5" name="Picture 4" descr="11-图片-29 钓鱼"/>
          <p:cNvPicPr>
            <a:picLocks noChangeAspect="1" noChangeArrowheads="1"/>
          </p:cNvPicPr>
          <p:nvPr/>
        </p:nvPicPr>
        <p:blipFill>
          <a:blip r:embed="rId3" cstate="print">
            <a:lum bright="12000"/>
          </a:blip>
          <a:srcRect/>
          <a:stretch>
            <a:fillRect/>
          </a:stretch>
        </p:blipFill>
        <p:spPr bwMode="auto">
          <a:xfrm>
            <a:off x="4427538" y="0"/>
            <a:ext cx="4537075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5190" name="Rectangle 6"/>
          <p:cNvSpPr>
            <a:spLocks noChangeArrowheads="1"/>
          </p:cNvSpPr>
          <p:nvPr/>
        </p:nvSpPr>
        <p:spPr bwMode="auto">
          <a:xfrm>
            <a:off x="5292725" y="5661025"/>
            <a:ext cx="33829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40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费力杠杆</a:t>
            </a:r>
          </a:p>
        </p:txBody>
      </p:sp>
      <p:sp>
        <p:nvSpPr>
          <p:cNvPr id="605191" name="Rectangle 7"/>
          <p:cNvSpPr>
            <a:spLocks noChangeArrowheads="1"/>
          </p:cNvSpPr>
          <p:nvPr/>
        </p:nvSpPr>
        <p:spPr bwMode="auto">
          <a:xfrm>
            <a:off x="684213" y="5661025"/>
            <a:ext cx="3743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4000" b="1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省力杠杆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5190" grpId="0" autoUpdateAnimBg="0"/>
      <p:bldP spid="605191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274*i*0"/>
  <p:tag name="KSO_WM_TEMPLATE_CATEGORY" val="custom"/>
  <p:tag name="KSO_WM_TEMPLATE_INDEX" val="15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7*i*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7*i*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7*i*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9、12、16、19、21、25、30、34"/>
  <p:tag name="KSO_WM_TEMPLATE_CATEGORY" val="custom"/>
  <p:tag name="KSO_WM_TEMPLATE_INDEX" val="151"/>
  <p:tag name="KSO_WM_SLIDE_ID" val="custom15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  <p:tag name="KSO_WM_TAG_VERSION" val="1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3.1|1.4|2.9|1.5|3.3|3.5|1.7|1.4|2.1|1.5|1.1|1.5|1.2|3.3|2.7|1.4|1.3|1.7|0.0|1.5|2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4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6|1.4|1.2|1.2|1.4|13.6|1.2|1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4.3|2.5|7.4"/>
</p:tagLst>
</file>

<file path=ppt/theme/theme1.xml><?xml version="1.0" encoding="utf-8"?>
<a:theme xmlns:a="http://schemas.openxmlformats.org/drawingml/2006/main" name="母版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母版2" id="{E085C78A-A044-49FA-A51B-A4D3AC60B770}" vid="{DEC76DEC-68F8-43FD-8E9A-F4EED1C4CF9A}"/>
    </a:ext>
  </a:extLst>
</a:theme>
</file>

<file path=ppt/theme/theme10.xml><?xml version="1.0" encoding="utf-8"?>
<a:theme xmlns:a="http://schemas.openxmlformats.org/drawingml/2006/main" name="5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4"/>
      </a:accent5>
      <a:accent6>
        <a:srgbClr val="E5895B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默认设计模板_2">
  <a:themeElements>
    <a:clrScheme name="默认设计模板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_2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8_力学">
  <a:themeElements>
    <a:clrScheme name="8_力学 1">
      <a:dk1>
        <a:srgbClr val="000000"/>
      </a:dk1>
      <a:lt1>
        <a:srgbClr val="FFFFCC"/>
      </a:lt1>
      <a:dk2>
        <a:srgbClr val="4D4D4D"/>
      </a:dk2>
      <a:lt2>
        <a:srgbClr val="FFCC00"/>
      </a:lt2>
      <a:accent1>
        <a:srgbClr val="808000"/>
      </a:accent1>
      <a:accent2>
        <a:srgbClr val="CC9900"/>
      </a:accent2>
      <a:accent3>
        <a:srgbClr val="B2B2B2"/>
      </a:accent3>
      <a:accent4>
        <a:srgbClr val="DADAAE"/>
      </a:accent4>
      <a:accent5>
        <a:srgbClr val="C0C0AA"/>
      </a:accent5>
      <a:accent6>
        <a:srgbClr val="B98A00"/>
      </a:accent6>
      <a:hlink>
        <a:srgbClr val="CC6600"/>
      </a:hlink>
      <a:folHlink>
        <a:srgbClr val="969696"/>
      </a:folHlink>
    </a:clrScheme>
    <a:fontScheme name="8_力学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4400" b="0" i="0" u="none" strike="noStrike" cap="none" normalizeH="0" baseline="0" smtClean="0">
            <a:ln>
              <a:noFill/>
            </a:ln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4400" b="0" i="0" u="none" strike="noStrike" cap="none" normalizeH="0" baseline="0" smtClean="0">
            <a:ln>
              <a:noFill/>
            </a:ln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8_力学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8080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C0C0AA"/>
        </a:accent5>
        <a:accent6>
          <a:srgbClr val="B98A00"/>
        </a:accent6>
        <a:hlink>
          <a:srgbClr val="CC66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力学 2">
        <a:dk1>
          <a:srgbClr val="660033"/>
        </a:dk1>
        <a:lt1>
          <a:srgbClr val="FFFFFF"/>
        </a:lt1>
        <a:dk2>
          <a:srgbClr val="B60009"/>
        </a:dk2>
        <a:lt2>
          <a:srgbClr val="B2B2B2"/>
        </a:lt2>
        <a:accent1>
          <a:srgbClr val="CCCC00"/>
        </a:accent1>
        <a:accent2>
          <a:srgbClr val="DE9ABC"/>
        </a:accent2>
        <a:accent3>
          <a:srgbClr val="FFFFFF"/>
        </a:accent3>
        <a:accent4>
          <a:srgbClr val="56002A"/>
        </a:accent4>
        <a:accent5>
          <a:srgbClr val="E2E2AA"/>
        </a:accent5>
        <a:accent6>
          <a:srgbClr val="C98BAA"/>
        </a:accent6>
        <a:hlink>
          <a:srgbClr val="FFAFA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力学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80808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力学 4">
        <a:dk1>
          <a:srgbClr val="2C2C42"/>
        </a:dk1>
        <a:lt1>
          <a:srgbClr val="FFFFCC"/>
        </a:lt1>
        <a:dk2>
          <a:srgbClr val="666699"/>
        </a:dk2>
        <a:lt2>
          <a:srgbClr val="FFCC00"/>
        </a:lt2>
        <a:accent1>
          <a:srgbClr val="FF9933"/>
        </a:accent1>
        <a:accent2>
          <a:srgbClr val="808000"/>
        </a:accent2>
        <a:accent3>
          <a:srgbClr val="B8B8CA"/>
        </a:accent3>
        <a:accent4>
          <a:srgbClr val="DADAAE"/>
        </a:accent4>
        <a:accent5>
          <a:srgbClr val="FFCAAD"/>
        </a:accent5>
        <a:accent6>
          <a:srgbClr val="737300"/>
        </a:accent6>
        <a:hlink>
          <a:srgbClr val="CC6600"/>
        </a:hlink>
        <a:folHlink>
          <a:srgbClr val="33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力学 5">
        <a:dk1>
          <a:srgbClr val="50000F"/>
        </a:dk1>
        <a:lt1>
          <a:srgbClr val="FFCC00"/>
        </a:lt1>
        <a:dk2>
          <a:srgbClr val="800000"/>
        </a:dk2>
        <a:lt2>
          <a:srgbClr val="FFFFCC"/>
        </a:lt2>
        <a:accent1>
          <a:srgbClr val="808000"/>
        </a:accent1>
        <a:accent2>
          <a:srgbClr val="993366"/>
        </a:accent2>
        <a:accent3>
          <a:srgbClr val="C0AAAA"/>
        </a:accent3>
        <a:accent4>
          <a:srgbClr val="DAAE00"/>
        </a:accent4>
        <a:accent5>
          <a:srgbClr val="C0C0AA"/>
        </a:accent5>
        <a:accent6>
          <a:srgbClr val="8A2D5C"/>
        </a:accent6>
        <a:hlink>
          <a:srgbClr val="FF505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力学 6">
        <a:dk1>
          <a:srgbClr val="333300"/>
        </a:dk1>
        <a:lt1>
          <a:srgbClr val="FFCC00"/>
        </a:lt1>
        <a:dk2>
          <a:srgbClr val="666633"/>
        </a:dk2>
        <a:lt2>
          <a:srgbClr val="FFFFCC"/>
        </a:lt2>
        <a:accent1>
          <a:srgbClr val="8F7401"/>
        </a:accent1>
        <a:accent2>
          <a:srgbClr val="CC6600"/>
        </a:accent2>
        <a:accent3>
          <a:srgbClr val="B8B8AD"/>
        </a:accent3>
        <a:accent4>
          <a:srgbClr val="DAAE00"/>
        </a:accent4>
        <a:accent5>
          <a:srgbClr val="C6BCAA"/>
        </a:accent5>
        <a:accent6>
          <a:srgbClr val="B95C00"/>
        </a:accent6>
        <a:hlink>
          <a:srgbClr val="666699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力学 7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_绿白双色的抽象设计模板">
  <a:themeElements>
    <a:clrScheme name="">
      <a:dk1>
        <a:srgbClr val="000000"/>
      </a:dk1>
      <a:lt1>
        <a:srgbClr val="FFFFFF"/>
      </a:lt1>
      <a:dk2>
        <a:srgbClr val="FFFFFF"/>
      </a:dk2>
      <a:lt2>
        <a:srgbClr val="969696"/>
      </a:lt2>
      <a:accent1>
        <a:srgbClr val="93D598"/>
      </a:accent1>
      <a:accent2>
        <a:srgbClr val="29A744"/>
      </a:accent2>
      <a:accent3>
        <a:srgbClr val="FFFFFF"/>
      </a:accent3>
      <a:accent4>
        <a:srgbClr val="000000"/>
      </a:accent4>
      <a:accent5>
        <a:srgbClr val="C8E6CA"/>
      </a:accent5>
      <a:accent6>
        <a:srgbClr val="24953C"/>
      </a:accent6>
      <a:hlink>
        <a:srgbClr val="556731"/>
      </a:hlink>
      <a:folHlink>
        <a:srgbClr val="1A3021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绿白双色的抽象设计模板 1">
        <a:dk1>
          <a:srgbClr val="000000"/>
        </a:dk1>
        <a:lt1>
          <a:srgbClr val="FFFFFF"/>
        </a:lt1>
        <a:dk2>
          <a:srgbClr val="FFFFFF"/>
        </a:dk2>
        <a:lt2>
          <a:srgbClr val="969696"/>
        </a:lt2>
        <a:accent1>
          <a:srgbClr val="93D598"/>
        </a:accent1>
        <a:accent2>
          <a:srgbClr val="29A744"/>
        </a:accent2>
        <a:accent3>
          <a:srgbClr val="FFFFFF"/>
        </a:accent3>
        <a:accent4>
          <a:srgbClr val="000000"/>
        </a:accent4>
        <a:accent5>
          <a:srgbClr val="C8E7CA"/>
        </a:accent5>
        <a:accent6>
          <a:srgbClr val="24973D"/>
        </a:accent6>
        <a:hlink>
          <a:srgbClr val="556731"/>
        </a:hlink>
        <a:folHlink>
          <a:srgbClr val="1A302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4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4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7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4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4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4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4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8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A000120140530A07PPBG">
  <a:themeElements>
    <a:clrScheme name="自定义 1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F28711"/>
      </a:accent1>
      <a:accent2>
        <a:srgbClr val="D37051"/>
      </a:accent2>
      <a:accent3>
        <a:srgbClr val="C8460C"/>
      </a:accent3>
      <a:accent4>
        <a:srgbClr val="BAD038"/>
      </a:accent4>
      <a:accent5>
        <a:srgbClr val="D2689D"/>
      </a:accent5>
      <a:accent6>
        <a:srgbClr val="E4DD48"/>
      </a:accent6>
      <a:hlink>
        <a:srgbClr val="FFC00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600" dirty="0" smtClean="0">
            <a:solidFill>
              <a:srgbClr val="757575"/>
            </a:solidFill>
            <a:latin typeface="黑体" panose="02010600030101010101" pitchFamily="2" charset="-122"/>
            <a:ea typeface="黑体" panose="02010600030101010101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2_绿白双色的抽象设计模板">
  <a:themeElements>
    <a:clrScheme name="绿白双色的抽象设计模板 1">
      <a:dk1>
        <a:srgbClr val="000000"/>
      </a:dk1>
      <a:lt1>
        <a:srgbClr val="FFFFFF"/>
      </a:lt1>
      <a:dk2>
        <a:srgbClr val="FFFFFF"/>
      </a:dk2>
      <a:lt2>
        <a:srgbClr val="969696"/>
      </a:lt2>
      <a:accent1>
        <a:srgbClr val="93D598"/>
      </a:accent1>
      <a:accent2>
        <a:srgbClr val="29A744"/>
      </a:accent2>
      <a:accent3>
        <a:srgbClr val="FFFFFF"/>
      </a:accent3>
      <a:accent4>
        <a:srgbClr val="000000"/>
      </a:accent4>
      <a:accent5>
        <a:srgbClr val="C8E7CA"/>
      </a:accent5>
      <a:accent6>
        <a:srgbClr val="24973D"/>
      </a:accent6>
      <a:hlink>
        <a:srgbClr val="556731"/>
      </a:hlink>
      <a:folHlink>
        <a:srgbClr val="1A3021"/>
      </a:folHlink>
    </a:clrScheme>
    <a:fontScheme name="绿白双色的抽象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绿白双色的抽象设计模板 1">
        <a:dk1>
          <a:srgbClr val="000000"/>
        </a:dk1>
        <a:lt1>
          <a:srgbClr val="FFFFFF"/>
        </a:lt1>
        <a:dk2>
          <a:srgbClr val="FFFFFF"/>
        </a:dk2>
        <a:lt2>
          <a:srgbClr val="969696"/>
        </a:lt2>
        <a:accent1>
          <a:srgbClr val="93D598"/>
        </a:accent1>
        <a:accent2>
          <a:srgbClr val="29A744"/>
        </a:accent2>
        <a:accent3>
          <a:srgbClr val="FFFFFF"/>
        </a:accent3>
        <a:accent4>
          <a:srgbClr val="000000"/>
        </a:accent4>
        <a:accent5>
          <a:srgbClr val="C8E7CA"/>
        </a:accent5>
        <a:accent6>
          <a:srgbClr val="24973D"/>
        </a:accent6>
        <a:hlink>
          <a:srgbClr val="556731"/>
        </a:hlink>
        <a:folHlink>
          <a:srgbClr val="1A302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9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10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1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1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简约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简约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简约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简约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简约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简约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简约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简约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简约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简约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简约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简约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简约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8.xml><?xml version="1.0" encoding="utf-8"?>
<a:theme xmlns:a="http://schemas.openxmlformats.org/drawingml/2006/main" name="1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3_力学">
  <a:themeElements>
    <a:clrScheme name="">
      <a:dk1>
        <a:srgbClr val="FFFFCC"/>
      </a:dk1>
      <a:lt1>
        <a:srgbClr val="4D4D4D"/>
      </a:lt1>
      <a:dk2>
        <a:srgbClr val="FFCC00"/>
      </a:dk2>
      <a:lt2>
        <a:srgbClr val="000000"/>
      </a:lt2>
      <a:accent1>
        <a:srgbClr val="808000"/>
      </a:accent1>
      <a:accent2>
        <a:srgbClr val="CC9900"/>
      </a:accent2>
      <a:accent3>
        <a:srgbClr val="B2B2B2"/>
      </a:accent3>
      <a:accent4>
        <a:srgbClr val="DCDCAF"/>
      </a:accent4>
      <a:accent5>
        <a:srgbClr val="C1C1AA"/>
      </a:accent5>
      <a:accent6>
        <a:srgbClr val="B78900"/>
      </a:accent6>
      <a:hlink>
        <a:srgbClr val="CC6600"/>
      </a:hlink>
      <a:folHlink>
        <a:srgbClr val="96969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力学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8080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C0C0AA"/>
        </a:accent5>
        <a:accent6>
          <a:srgbClr val="B98A00"/>
        </a:accent6>
        <a:hlink>
          <a:srgbClr val="CC66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力学 2">
        <a:dk1>
          <a:srgbClr val="660033"/>
        </a:dk1>
        <a:lt1>
          <a:srgbClr val="FFFFFF"/>
        </a:lt1>
        <a:dk2>
          <a:srgbClr val="B60009"/>
        </a:dk2>
        <a:lt2>
          <a:srgbClr val="B2B2B2"/>
        </a:lt2>
        <a:accent1>
          <a:srgbClr val="CCCC00"/>
        </a:accent1>
        <a:accent2>
          <a:srgbClr val="DE9ABC"/>
        </a:accent2>
        <a:accent3>
          <a:srgbClr val="FFFFFF"/>
        </a:accent3>
        <a:accent4>
          <a:srgbClr val="56002A"/>
        </a:accent4>
        <a:accent5>
          <a:srgbClr val="E2E2AA"/>
        </a:accent5>
        <a:accent6>
          <a:srgbClr val="C98BAA"/>
        </a:accent6>
        <a:hlink>
          <a:srgbClr val="FFAFA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力学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80808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力学 4">
        <a:dk1>
          <a:srgbClr val="2C2C42"/>
        </a:dk1>
        <a:lt1>
          <a:srgbClr val="FFFFCC"/>
        </a:lt1>
        <a:dk2>
          <a:srgbClr val="666699"/>
        </a:dk2>
        <a:lt2>
          <a:srgbClr val="FFCC00"/>
        </a:lt2>
        <a:accent1>
          <a:srgbClr val="FF9933"/>
        </a:accent1>
        <a:accent2>
          <a:srgbClr val="808000"/>
        </a:accent2>
        <a:accent3>
          <a:srgbClr val="B8B8CA"/>
        </a:accent3>
        <a:accent4>
          <a:srgbClr val="DADAAE"/>
        </a:accent4>
        <a:accent5>
          <a:srgbClr val="FFCAAD"/>
        </a:accent5>
        <a:accent6>
          <a:srgbClr val="737300"/>
        </a:accent6>
        <a:hlink>
          <a:srgbClr val="CC6600"/>
        </a:hlink>
        <a:folHlink>
          <a:srgbClr val="33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力学 5">
        <a:dk1>
          <a:srgbClr val="50000F"/>
        </a:dk1>
        <a:lt1>
          <a:srgbClr val="FFCC00"/>
        </a:lt1>
        <a:dk2>
          <a:srgbClr val="800000"/>
        </a:dk2>
        <a:lt2>
          <a:srgbClr val="FFFFCC"/>
        </a:lt2>
        <a:accent1>
          <a:srgbClr val="808000"/>
        </a:accent1>
        <a:accent2>
          <a:srgbClr val="993366"/>
        </a:accent2>
        <a:accent3>
          <a:srgbClr val="C0AAAA"/>
        </a:accent3>
        <a:accent4>
          <a:srgbClr val="DAAE00"/>
        </a:accent4>
        <a:accent5>
          <a:srgbClr val="C0C0AA"/>
        </a:accent5>
        <a:accent6>
          <a:srgbClr val="8A2D5C"/>
        </a:accent6>
        <a:hlink>
          <a:srgbClr val="FF505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力学 6">
        <a:dk1>
          <a:srgbClr val="333300"/>
        </a:dk1>
        <a:lt1>
          <a:srgbClr val="FFCC00"/>
        </a:lt1>
        <a:dk2>
          <a:srgbClr val="666633"/>
        </a:dk2>
        <a:lt2>
          <a:srgbClr val="FFFFCC"/>
        </a:lt2>
        <a:accent1>
          <a:srgbClr val="8F7401"/>
        </a:accent1>
        <a:accent2>
          <a:srgbClr val="CC6600"/>
        </a:accent2>
        <a:accent3>
          <a:srgbClr val="B8B8AD"/>
        </a:accent3>
        <a:accent4>
          <a:srgbClr val="DAAE00"/>
        </a:accent4>
        <a:accent5>
          <a:srgbClr val="C6BCAA"/>
        </a:accent5>
        <a:accent6>
          <a:srgbClr val="B95C00"/>
        </a:accent6>
        <a:hlink>
          <a:srgbClr val="666699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力学 7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力学">
  <a:themeElements>
    <a:clrScheme name="">
      <a:dk1>
        <a:srgbClr val="FFFFCC"/>
      </a:dk1>
      <a:lt1>
        <a:srgbClr val="4D4D4D"/>
      </a:lt1>
      <a:dk2>
        <a:srgbClr val="FFCC00"/>
      </a:dk2>
      <a:lt2>
        <a:srgbClr val="000000"/>
      </a:lt2>
      <a:accent1>
        <a:srgbClr val="808000"/>
      </a:accent1>
      <a:accent2>
        <a:srgbClr val="CC9900"/>
      </a:accent2>
      <a:accent3>
        <a:srgbClr val="B2B2B2"/>
      </a:accent3>
      <a:accent4>
        <a:srgbClr val="DCDCAF"/>
      </a:accent4>
      <a:accent5>
        <a:srgbClr val="C1C1AA"/>
      </a:accent5>
      <a:accent6>
        <a:srgbClr val="B78900"/>
      </a:accent6>
      <a:hlink>
        <a:srgbClr val="CC6600"/>
      </a:hlink>
      <a:folHlink>
        <a:srgbClr val="96969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力学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8080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C0C0AA"/>
        </a:accent5>
        <a:accent6>
          <a:srgbClr val="B98A00"/>
        </a:accent6>
        <a:hlink>
          <a:srgbClr val="CC66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力学 2">
        <a:dk1>
          <a:srgbClr val="660033"/>
        </a:dk1>
        <a:lt1>
          <a:srgbClr val="FFFFFF"/>
        </a:lt1>
        <a:dk2>
          <a:srgbClr val="B60009"/>
        </a:dk2>
        <a:lt2>
          <a:srgbClr val="B2B2B2"/>
        </a:lt2>
        <a:accent1>
          <a:srgbClr val="CCCC00"/>
        </a:accent1>
        <a:accent2>
          <a:srgbClr val="DE9ABC"/>
        </a:accent2>
        <a:accent3>
          <a:srgbClr val="FFFFFF"/>
        </a:accent3>
        <a:accent4>
          <a:srgbClr val="56002A"/>
        </a:accent4>
        <a:accent5>
          <a:srgbClr val="E2E2AA"/>
        </a:accent5>
        <a:accent6>
          <a:srgbClr val="C98BAA"/>
        </a:accent6>
        <a:hlink>
          <a:srgbClr val="FFAFA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力学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80808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力学 4">
        <a:dk1>
          <a:srgbClr val="2C2C42"/>
        </a:dk1>
        <a:lt1>
          <a:srgbClr val="FFFFCC"/>
        </a:lt1>
        <a:dk2>
          <a:srgbClr val="666699"/>
        </a:dk2>
        <a:lt2>
          <a:srgbClr val="FFCC00"/>
        </a:lt2>
        <a:accent1>
          <a:srgbClr val="FF9933"/>
        </a:accent1>
        <a:accent2>
          <a:srgbClr val="808000"/>
        </a:accent2>
        <a:accent3>
          <a:srgbClr val="B8B8CA"/>
        </a:accent3>
        <a:accent4>
          <a:srgbClr val="DADAAE"/>
        </a:accent4>
        <a:accent5>
          <a:srgbClr val="FFCAAD"/>
        </a:accent5>
        <a:accent6>
          <a:srgbClr val="737300"/>
        </a:accent6>
        <a:hlink>
          <a:srgbClr val="CC6600"/>
        </a:hlink>
        <a:folHlink>
          <a:srgbClr val="33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力学 5">
        <a:dk1>
          <a:srgbClr val="50000F"/>
        </a:dk1>
        <a:lt1>
          <a:srgbClr val="FFCC00"/>
        </a:lt1>
        <a:dk2>
          <a:srgbClr val="800000"/>
        </a:dk2>
        <a:lt2>
          <a:srgbClr val="FFFFCC"/>
        </a:lt2>
        <a:accent1>
          <a:srgbClr val="808000"/>
        </a:accent1>
        <a:accent2>
          <a:srgbClr val="993366"/>
        </a:accent2>
        <a:accent3>
          <a:srgbClr val="C0AAAA"/>
        </a:accent3>
        <a:accent4>
          <a:srgbClr val="DAAE00"/>
        </a:accent4>
        <a:accent5>
          <a:srgbClr val="C0C0AA"/>
        </a:accent5>
        <a:accent6>
          <a:srgbClr val="8A2D5C"/>
        </a:accent6>
        <a:hlink>
          <a:srgbClr val="FF505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力学 6">
        <a:dk1>
          <a:srgbClr val="333300"/>
        </a:dk1>
        <a:lt1>
          <a:srgbClr val="FFCC00"/>
        </a:lt1>
        <a:dk2>
          <a:srgbClr val="666633"/>
        </a:dk2>
        <a:lt2>
          <a:srgbClr val="FFFFCC"/>
        </a:lt2>
        <a:accent1>
          <a:srgbClr val="8F7401"/>
        </a:accent1>
        <a:accent2>
          <a:srgbClr val="CC6600"/>
        </a:accent2>
        <a:accent3>
          <a:srgbClr val="B8B8AD"/>
        </a:accent3>
        <a:accent4>
          <a:srgbClr val="DAAE00"/>
        </a:accent4>
        <a:accent5>
          <a:srgbClr val="C6BCAA"/>
        </a:accent5>
        <a:accent6>
          <a:srgbClr val="B95C00"/>
        </a:accent6>
        <a:hlink>
          <a:srgbClr val="666699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力学 7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默认设计模板">
  <a:themeElements>
    <a:clrScheme name="自定义 40">
      <a:dk1>
        <a:srgbClr val="000000"/>
      </a:dk1>
      <a:lt1>
        <a:srgbClr val="FFFFFF"/>
      </a:lt1>
      <a:dk2>
        <a:srgbClr val="96D0B8"/>
      </a:dk2>
      <a:lt2>
        <a:srgbClr val="FE8238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力学">
  <a:themeElements>
    <a:clrScheme name="">
      <a:dk1>
        <a:srgbClr val="FFFFCC"/>
      </a:dk1>
      <a:lt1>
        <a:srgbClr val="4D4D4D"/>
      </a:lt1>
      <a:dk2>
        <a:srgbClr val="FFCC00"/>
      </a:dk2>
      <a:lt2>
        <a:srgbClr val="000000"/>
      </a:lt2>
      <a:accent1>
        <a:srgbClr val="808000"/>
      </a:accent1>
      <a:accent2>
        <a:srgbClr val="CC9900"/>
      </a:accent2>
      <a:accent3>
        <a:srgbClr val="B2B2B2"/>
      </a:accent3>
      <a:accent4>
        <a:srgbClr val="DCDCAF"/>
      </a:accent4>
      <a:accent5>
        <a:srgbClr val="C1C1AA"/>
      </a:accent5>
      <a:accent6>
        <a:srgbClr val="B78900"/>
      </a:accent6>
      <a:hlink>
        <a:srgbClr val="CC6600"/>
      </a:hlink>
      <a:folHlink>
        <a:srgbClr val="96969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力学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8080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C0C0AA"/>
        </a:accent5>
        <a:accent6>
          <a:srgbClr val="B98A00"/>
        </a:accent6>
        <a:hlink>
          <a:srgbClr val="CC66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力学 2">
        <a:dk1>
          <a:srgbClr val="660033"/>
        </a:dk1>
        <a:lt1>
          <a:srgbClr val="FFFFFF"/>
        </a:lt1>
        <a:dk2>
          <a:srgbClr val="B60009"/>
        </a:dk2>
        <a:lt2>
          <a:srgbClr val="B2B2B2"/>
        </a:lt2>
        <a:accent1>
          <a:srgbClr val="CCCC00"/>
        </a:accent1>
        <a:accent2>
          <a:srgbClr val="DE9ABC"/>
        </a:accent2>
        <a:accent3>
          <a:srgbClr val="FFFFFF"/>
        </a:accent3>
        <a:accent4>
          <a:srgbClr val="56002A"/>
        </a:accent4>
        <a:accent5>
          <a:srgbClr val="E2E2AA"/>
        </a:accent5>
        <a:accent6>
          <a:srgbClr val="C98BAA"/>
        </a:accent6>
        <a:hlink>
          <a:srgbClr val="FFAFA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力学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80808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力学 4">
        <a:dk1>
          <a:srgbClr val="2C2C42"/>
        </a:dk1>
        <a:lt1>
          <a:srgbClr val="FFFFCC"/>
        </a:lt1>
        <a:dk2>
          <a:srgbClr val="666699"/>
        </a:dk2>
        <a:lt2>
          <a:srgbClr val="FFCC00"/>
        </a:lt2>
        <a:accent1>
          <a:srgbClr val="FF9933"/>
        </a:accent1>
        <a:accent2>
          <a:srgbClr val="808000"/>
        </a:accent2>
        <a:accent3>
          <a:srgbClr val="B8B8CA"/>
        </a:accent3>
        <a:accent4>
          <a:srgbClr val="DADAAE"/>
        </a:accent4>
        <a:accent5>
          <a:srgbClr val="FFCAAD"/>
        </a:accent5>
        <a:accent6>
          <a:srgbClr val="737300"/>
        </a:accent6>
        <a:hlink>
          <a:srgbClr val="CC6600"/>
        </a:hlink>
        <a:folHlink>
          <a:srgbClr val="33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力学 5">
        <a:dk1>
          <a:srgbClr val="50000F"/>
        </a:dk1>
        <a:lt1>
          <a:srgbClr val="FFCC00"/>
        </a:lt1>
        <a:dk2>
          <a:srgbClr val="800000"/>
        </a:dk2>
        <a:lt2>
          <a:srgbClr val="FFFFCC"/>
        </a:lt2>
        <a:accent1>
          <a:srgbClr val="808000"/>
        </a:accent1>
        <a:accent2>
          <a:srgbClr val="993366"/>
        </a:accent2>
        <a:accent3>
          <a:srgbClr val="C0AAAA"/>
        </a:accent3>
        <a:accent4>
          <a:srgbClr val="DAAE00"/>
        </a:accent4>
        <a:accent5>
          <a:srgbClr val="C0C0AA"/>
        </a:accent5>
        <a:accent6>
          <a:srgbClr val="8A2D5C"/>
        </a:accent6>
        <a:hlink>
          <a:srgbClr val="FF505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力学 6">
        <a:dk1>
          <a:srgbClr val="333300"/>
        </a:dk1>
        <a:lt1>
          <a:srgbClr val="FFCC00"/>
        </a:lt1>
        <a:dk2>
          <a:srgbClr val="666633"/>
        </a:dk2>
        <a:lt2>
          <a:srgbClr val="FFFFCC"/>
        </a:lt2>
        <a:accent1>
          <a:srgbClr val="8F7401"/>
        </a:accent1>
        <a:accent2>
          <a:srgbClr val="CC6600"/>
        </a:accent2>
        <a:accent3>
          <a:srgbClr val="B8B8AD"/>
        </a:accent3>
        <a:accent4>
          <a:srgbClr val="DAAE00"/>
        </a:accent4>
        <a:accent5>
          <a:srgbClr val="C6BCAA"/>
        </a:accent5>
        <a:accent6>
          <a:srgbClr val="B95C00"/>
        </a:accent6>
        <a:hlink>
          <a:srgbClr val="666699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力学 7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绿白双色的抽象设计模板">
  <a:themeElements>
    <a:clrScheme name="绿白双色的抽象设计模板 1">
      <a:dk1>
        <a:srgbClr val="000000"/>
      </a:dk1>
      <a:lt1>
        <a:srgbClr val="FFFFFF"/>
      </a:lt1>
      <a:dk2>
        <a:srgbClr val="FFFFFF"/>
      </a:dk2>
      <a:lt2>
        <a:srgbClr val="969696"/>
      </a:lt2>
      <a:accent1>
        <a:srgbClr val="93D598"/>
      </a:accent1>
      <a:accent2>
        <a:srgbClr val="29A744"/>
      </a:accent2>
      <a:accent3>
        <a:srgbClr val="FFFFFF"/>
      </a:accent3>
      <a:accent4>
        <a:srgbClr val="000000"/>
      </a:accent4>
      <a:accent5>
        <a:srgbClr val="C8E7CA"/>
      </a:accent5>
      <a:accent6>
        <a:srgbClr val="24973D"/>
      </a:accent6>
      <a:hlink>
        <a:srgbClr val="556731"/>
      </a:hlink>
      <a:folHlink>
        <a:srgbClr val="1A3021"/>
      </a:folHlink>
    </a:clrScheme>
    <a:fontScheme name="绿白双色的抽象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绿白双色的抽象设计模板 1">
        <a:dk1>
          <a:srgbClr val="000000"/>
        </a:dk1>
        <a:lt1>
          <a:srgbClr val="FFFFFF"/>
        </a:lt1>
        <a:dk2>
          <a:srgbClr val="FFFFFF"/>
        </a:dk2>
        <a:lt2>
          <a:srgbClr val="969696"/>
        </a:lt2>
        <a:accent1>
          <a:srgbClr val="93D598"/>
        </a:accent1>
        <a:accent2>
          <a:srgbClr val="29A744"/>
        </a:accent2>
        <a:accent3>
          <a:srgbClr val="FFFFFF"/>
        </a:accent3>
        <a:accent4>
          <a:srgbClr val="000000"/>
        </a:accent4>
        <a:accent5>
          <a:srgbClr val="C8E7CA"/>
        </a:accent5>
        <a:accent6>
          <a:srgbClr val="24973D"/>
        </a:accent6>
        <a:hlink>
          <a:srgbClr val="556731"/>
        </a:hlink>
        <a:folHlink>
          <a:srgbClr val="1A302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力学">
  <a:themeElements>
    <a:clrScheme name="">
      <a:dk1>
        <a:srgbClr val="FFFFCC"/>
      </a:dk1>
      <a:lt1>
        <a:srgbClr val="4D4D4D"/>
      </a:lt1>
      <a:dk2>
        <a:srgbClr val="FFCC00"/>
      </a:dk2>
      <a:lt2>
        <a:srgbClr val="000000"/>
      </a:lt2>
      <a:accent1>
        <a:srgbClr val="808000"/>
      </a:accent1>
      <a:accent2>
        <a:srgbClr val="CC9900"/>
      </a:accent2>
      <a:accent3>
        <a:srgbClr val="B2B2B2"/>
      </a:accent3>
      <a:accent4>
        <a:srgbClr val="DCDCAF"/>
      </a:accent4>
      <a:accent5>
        <a:srgbClr val="C1C1AA"/>
      </a:accent5>
      <a:accent6>
        <a:srgbClr val="B78900"/>
      </a:accent6>
      <a:hlink>
        <a:srgbClr val="CC6600"/>
      </a:hlink>
      <a:folHlink>
        <a:srgbClr val="96969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力学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8080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C0C0AA"/>
        </a:accent5>
        <a:accent6>
          <a:srgbClr val="B98A00"/>
        </a:accent6>
        <a:hlink>
          <a:srgbClr val="CC66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力学 2">
        <a:dk1>
          <a:srgbClr val="660033"/>
        </a:dk1>
        <a:lt1>
          <a:srgbClr val="FFFFFF"/>
        </a:lt1>
        <a:dk2>
          <a:srgbClr val="B60009"/>
        </a:dk2>
        <a:lt2>
          <a:srgbClr val="B2B2B2"/>
        </a:lt2>
        <a:accent1>
          <a:srgbClr val="CCCC00"/>
        </a:accent1>
        <a:accent2>
          <a:srgbClr val="DE9ABC"/>
        </a:accent2>
        <a:accent3>
          <a:srgbClr val="FFFFFF"/>
        </a:accent3>
        <a:accent4>
          <a:srgbClr val="56002A"/>
        </a:accent4>
        <a:accent5>
          <a:srgbClr val="E2E2AA"/>
        </a:accent5>
        <a:accent6>
          <a:srgbClr val="C98BAA"/>
        </a:accent6>
        <a:hlink>
          <a:srgbClr val="FFAFA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力学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80808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力学 4">
        <a:dk1>
          <a:srgbClr val="2C2C42"/>
        </a:dk1>
        <a:lt1>
          <a:srgbClr val="FFFFCC"/>
        </a:lt1>
        <a:dk2>
          <a:srgbClr val="666699"/>
        </a:dk2>
        <a:lt2>
          <a:srgbClr val="FFCC00"/>
        </a:lt2>
        <a:accent1>
          <a:srgbClr val="FF9933"/>
        </a:accent1>
        <a:accent2>
          <a:srgbClr val="808000"/>
        </a:accent2>
        <a:accent3>
          <a:srgbClr val="B8B8CA"/>
        </a:accent3>
        <a:accent4>
          <a:srgbClr val="DADAAE"/>
        </a:accent4>
        <a:accent5>
          <a:srgbClr val="FFCAAD"/>
        </a:accent5>
        <a:accent6>
          <a:srgbClr val="737300"/>
        </a:accent6>
        <a:hlink>
          <a:srgbClr val="CC6600"/>
        </a:hlink>
        <a:folHlink>
          <a:srgbClr val="33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力学 5">
        <a:dk1>
          <a:srgbClr val="50000F"/>
        </a:dk1>
        <a:lt1>
          <a:srgbClr val="FFCC00"/>
        </a:lt1>
        <a:dk2>
          <a:srgbClr val="800000"/>
        </a:dk2>
        <a:lt2>
          <a:srgbClr val="FFFFCC"/>
        </a:lt2>
        <a:accent1>
          <a:srgbClr val="808000"/>
        </a:accent1>
        <a:accent2>
          <a:srgbClr val="993366"/>
        </a:accent2>
        <a:accent3>
          <a:srgbClr val="C0AAAA"/>
        </a:accent3>
        <a:accent4>
          <a:srgbClr val="DAAE00"/>
        </a:accent4>
        <a:accent5>
          <a:srgbClr val="C0C0AA"/>
        </a:accent5>
        <a:accent6>
          <a:srgbClr val="8A2D5C"/>
        </a:accent6>
        <a:hlink>
          <a:srgbClr val="FF505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力学 6">
        <a:dk1>
          <a:srgbClr val="333300"/>
        </a:dk1>
        <a:lt1>
          <a:srgbClr val="FFCC00"/>
        </a:lt1>
        <a:dk2>
          <a:srgbClr val="666633"/>
        </a:dk2>
        <a:lt2>
          <a:srgbClr val="FFFFCC"/>
        </a:lt2>
        <a:accent1>
          <a:srgbClr val="8F7401"/>
        </a:accent1>
        <a:accent2>
          <a:srgbClr val="CC6600"/>
        </a:accent2>
        <a:accent3>
          <a:srgbClr val="B8B8AD"/>
        </a:accent3>
        <a:accent4>
          <a:srgbClr val="DAAE00"/>
        </a:accent4>
        <a:accent5>
          <a:srgbClr val="C6BCAA"/>
        </a:accent5>
        <a:accent6>
          <a:srgbClr val="B95C00"/>
        </a:accent6>
        <a:hlink>
          <a:srgbClr val="666699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力学 7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4870</Words>
  <Application>Microsoft Office PowerPoint</Application>
  <PresentationFormat>全屏显示(4:3)</PresentationFormat>
  <Paragraphs>710</Paragraphs>
  <Slides>105</Slides>
  <Notes>14</Notes>
  <HiddenSlides>0</HiddenSlides>
  <MMClips>11</MMClips>
  <ScaleCrop>false</ScaleCrop>
  <HeadingPairs>
    <vt:vector size="6" baseType="variant">
      <vt:variant>
        <vt:lpstr>主题</vt:lpstr>
      </vt:variant>
      <vt:variant>
        <vt:i4>29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105</vt:i4>
      </vt:variant>
    </vt:vector>
  </HeadingPairs>
  <TitlesOfParts>
    <vt:vector size="134" baseType="lpstr">
      <vt:lpstr>母版2</vt:lpstr>
      <vt:lpstr>A000120140530A07PPBG</vt:lpstr>
      <vt:lpstr>力学</vt:lpstr>
      <vt:lpstr>4_默认设计模板</vt:lpstr>
      <vt:lpstr>1_力学</vt:lpstr>
      <vt:lpstr>1_默认设计模板</vt:lpstr>
      <vt:lpstr>绿白双色的抽象设计模板</vt:lpstr>
      <vt:lpstr>2_力学</vt:lpstr>
      <vt:lpstr>1_Blends</vt:lpstr>
      <vt:lpstr>5_默认设计模板</vt:lpstr>
      <vt:lpstr>默认设计模板_2</vt:lpstr>
      <vt:lpstr>8_力学</vt:lpstr>
      <vt:lpstr>1_绿白双色的抽象设计模板</vt:lpstr>
      <vt:lpstr>2_默认设计模板</vt:lpstr>
      <vt:lpstr>3_默认设计模板</vt:lpstr>
      <vt:lpstr>6_默认设计模板</vt:lpstr>
      <vt:lpstr>7_默认设计模板</vt:lpstr>
      <vt:lpstr>默认设计模板</vt:lpstr>
      <vt:lpstr>8_默认设计模板</vt:lpstr>
      <vt:lpstr>2_绿白双色的抽象设计模板</vt:lpstr>
      <vt:lpstr>Blends</vt:lpstr>
      <vt:lpstr>9_默认设计模板</vt:lpstr>
      <vt:lpstr>HDOfficeLightV0</vt:lpstr>
      <vt:lpstr>10_默认设计模板</vt:lpstr>
      <vt:lpstr>13_默认设计模板</vt:lpstr>
      <vt:lpstr>14_默认设计模板</vt:lpstr>
      <vt:lpstr>简约绿</vt:lpstr>
      <vt:lpstr>15_默认设计模板</vt:lpstr>
      <vt:lpstr>3_力学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特别说明: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一、认识杠杆 —力臂的作法（例3）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提问：1、什么是力臂？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（3）改变力和力臂的数值，再做几次实验，将结果填入表中，进行实验与收集证据。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作业：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今天我们用塔吊建成现代化城市！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作业：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modified xsi:type="dcterms:W3CDTF">2019-05-09T16:48:15Z</dcterms:modified>
</cp:coreProperties>
</file>