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N90.TIF" TargetMode="External"/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91.TIF" TargetMode="Externa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92.TIF" TargetMode="Externa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93.TIF" TargetMode="Externa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95.TIF" TargetMode="Externa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96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97.TIF" TargetMode="External"/><Relationship Id="rId2" Type="http://schemas.openxmlformats.org/officeDocument/2006/relationships/image" Target="../media/image8.png"/><Relationship Id="rId1" Type="http://schemas.openxmlformats.org/officeDocument/2006/relationships/image" Target="../media/image4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98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10.xml"/><Relationship Id="rId5" Type="http://schemas.openxmlformats.org/officeDocument/2006/relationships/tags" Target="../tags/tag3.xml"/><Relationship Id="rId4" Type="http://schemas.openxmlformats.org/officeDocument/2006/relationships/slide" Target="slide22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99.TIF" TargetMode="Externa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file:///C:\Documents and Settings\Administrator\&#26700;&#38754;\&#27743;&#35199;&#29289;&#29702;(JK)\N102.TIF" TargetMode="External"/><Relationship Id="rId6" Type="http://schemas.openxmlformats.org/officeDocument/2006/relationships/image" Target="../media/image13.png"/><Relationship Id="rId5" Type="http://schemas.openxmlformats.org/officeDocument/2006/relationships/image" Target="file:///C:\Documents and Settings\Administrator\&#26700;&#38754;\&#27743;&#35199;&#29289;&#29702;(JK)\N101.TIF" TargetMode="External"/><Relationship Id="rId4" Type="http://schemas.openxmlformats.org/officeDocument/2006/relationships/image" Target="../media/image12.png"/><Relationship Id="rId3" Type="http://schemas.openxmlformats.org/officeDocument/2006/relationships/image" Target="file:///C:\Documents and Settings\Administrator\&#26700;&#38754;\&#27743;&#35199;&#29289;&#29702;(JK)\N101A.TIF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101B.TIF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03.TIF" TargetMode="Externa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04.TIF" TargetMode="Externa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01C.TIF" TargetMode="External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N106.TIF" TargetMode="External"/><Relationship Id="rId3" Type="http://schemas.openxmlformats.org/officeDocument/2006/relationships/image" Target="../media/image19.png"/><Relationship Id="rId2" Type="http://schemas.openxmlformats.org/officeDocument/2006/relationships/image" Target="file:///C:\Documents and Settings\Administrator\&#26700;&#38754;\&#27743;&#35199;&#29289;&#29702;(JK)\N105.TIF" TargetMode="Externa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tags" Target="../tags/tag7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236470" y="1961515"/>
            <a:ext cx="81445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2745" y="3467735"/>
            <a:ext cx="679132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长度、时间的测量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09295" y="71120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仪器的使用和读数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84835" y="142494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刻度尺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(6年3考)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424180" y="1795145"/>
            <a:ext cx="114325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黑体" panose="02010609060101010101" pitchFamily="49" charset="-122"/>
              </a:rPr>
              <a:t>看零刻度线：</a:t>
            </a:r>
            <a:r>
              <a:rPr lang="zh-CN" sz="2400">
                <a:ea typeface="宋体" panose="02010600030101010101" pitchFamily="2" charset="-122"/>
              </a:rPr>
              <a:t>如图所示的刻度尺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其零刻度线在左端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没有磨损．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看量程：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量程是一个测量范围，而不是所能测量的最大值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勿将刻度尺的总长度看成它的量程，有刻度线的部分才是有效量程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，图示刻度尺的量程为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________cm.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看分度值：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分度值反映了刻度尺的精确程度，</a:t>
            </a:r>
            <a:r>
              <a:rPr lang="zh-CN" sz="2400" u="wavy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分度值越小，刻度尺越精密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[2019.23(1)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]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图示刻度尺的分度值是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________mm.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[2016.21(3)]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/>
          </a:p>
        </p:txBody>
      </p:sp>
      <p:pic>
        <p:nvPicPr>
          <p:cNvPr id="2" name="图片 -2147482613" descr="C:\Documents and Settings\Administrator\桌面\江西物理(JK)\N90.TIF"/>
          <p:cNvPicPr>
            <a:picLocks noChangeAspect="1"/>
          </p:cNvPicPr>
          <p:nvPr/>
        </p:nvPicPr>
        <p:blipFill>
          <a:blip r:embed="rId3" r:link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9475" y="4738370"/>
            <a:ext cx="5487035" cy="1657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9157970" y="460692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694545" y="2978150"/>
            <a:ext cx="899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0665" y="4060190"/>
            <a:ext cx="390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582930" y="1019810"/>
            <a:ext cx="111055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在实际的测量中，首先估测被测物体的长度，选择的刻度尺量程应不小于物体的长度，其次根据实际情况确定需要达到的精确程度，选择量程和分度值合适的刻度尺．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被测物体的一端对齐零刻度线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若零刻度线磨损，则对齐一个清晰的整刻度线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；有刻度线的一边要紧贴被测物体且与被测物体保持平行，不能歪斜．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-2147482612" descr="C:\Documents and Settings\Administrator\桌面\江西物理(JK)\N9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386965" y="4090035"/>
            <a:ext cx="6951345" cy="17151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420370" y="979170"/>
            <a:ext cx="1149159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读：读数时，视线要正对刻度尺且与尺面垂直，如图视线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若按视线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读数会使测量值偏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，且要</a:t>
            </a:r>
            <a:r>
              <a:rPr lang="zh-CN" sz="2400" u="wavy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估读到分度值的下一位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．具体读数步骤如下：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[2019.23(1)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2014.20(2)]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确定起始刻度：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0.0 cm(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准确值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0.00 cm(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估读值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0.00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确定末端刻度：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 cm(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准确值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0.00 cm(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估读值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确定物体长度：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0.00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2.50 cm.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若从非零刻度起测量时，物体长度＝物体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末端对应的读数－物体首端对应的读数；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为了减小误差，还应</a:t>
            </a:r>
            <a:r>
              <a:rPr lang="zh-CN" sz="2400" u="wavy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多次测量取平均值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[2016.21(3)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-2147482611" descr="C:\Documents and Settings\Administrator\桌面\江西物理(JK)\N92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0760" y="3269615"/>
            <a:ext cx="3813810" cy="2146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35530" y="1598930"/>
            <a:ext cx="731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596900" y="2374265"/>
            <a:ext cx="111156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记：记录测量结果应包括数字和单位．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测物体长度时，若估读值为零，记录时也不能省略，如分度值为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的刻度尺，可测出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4.50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的长度；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填写物体的长度时，注意单位之间的换算：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 dm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0.001 m.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03935" y="12750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003935" y="1749425"/>
            <a:ext cx="104476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sz="2400" b="0">
                <a:ea typeface="宋体" panose="02010600030101010101" pitchFamily="2" charset="-122"/>
              </a:rPr>
              <a:t>指出图中所示测量中的错误之处．甲图：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</a:t>
            </a:r>
            <a:r>
              <a:rPr lang="zh-CN" sz="2400" b="0">
                <a:ea typeface="宋体" panose="02010600030101010101" pitchFamily="2" charset="-122"/>
              </a:rPr>
              <a:t>；乙图：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_____________________________________________________________.</a:t>
            </a:r>
            <a:endParaRPr lang="zh-CN" altLang="en-US" sz="2400"/>
          </a:p>
        </p:txBody>
      </p:sp>
      <p:pic>
        <p:nvPicPr>
          <p:cNvPr id="2" name="图片 -2147482608" descr="C:\Documents and Settings\Administrator\桌面\江西物理(JK)\N9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690495" y="3950335"/>
            <a:ext cx="7146290" cy="153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28335" y="5560695"/>
            <a:ext cx="9988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034540" y="2395855"/>
            <a:ext cx="43218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物体边缘没有与零刻度线对齐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4540" y="2941320"/>
            <a:ext cx="31648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视线与刻度尺不垂直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673100" y="1374775"/>
            <a:ext cx="10846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(2) </a:t>
            </a:r>
            <a:r>
              <a:rPr lang="zh-CN" sz="2400" b="0">
                <a:ea typeface="宋体" panose="02010600030101010101" pitchFamily="2" charset="-122"/>
              </a:rPr>
              <a:t>如图所示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刻度尺的分度值为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________mm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，测得木块的长度为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________cm.</a:t>
            </a:r>
            <a:endParaRPr lang="zh-CN" altLang="en-US" sz="2400"/>
          </a:p>
        </p:txBody>
      </p:sp>
      <p:pic>
        <p:nvPicPr>
          <p:cNvPr id="2" name="图片 -2147482606" descr="C:\Documents and Settings\Administrator\桌面\江西物理(JK)\N9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613785" y="2480945"/>
            <a:ext cx="4965065" cy="998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37200" y="3865245"/>
            <a:ext cx="10210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3100" y="4392295"/>
            <a:ext cx="106013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sz="2400" b="0">
                <a:ea typeface="宋体" panose="02010600030101010101" pitchFamily="2" charset="-122"/>
              </a:rPr>
              <a:t>小明第一次用刻度尺测得桌面的宽度为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0.683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这把刻度尺的分度值是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为使测量值更接近真实值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他应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____________________. 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537200" y="1471930"/>
            <a:ext cx="351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64090" y="147193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2.70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2205" y="5013325"/>
            <a:ext cx="411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8020" y="5013325"/>
            <a:ext cx="2899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多次测量求平均值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43940" y="92011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秒表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1043940" y="1546860"/>
            <a:ext cx="106864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秒表的认识</a:t>
            </a:r>
            <a:r>
              <a:rPr lang="zh-CN" sz="2400">
                <a:ea typeface="宋体" panose="02010600030101010101" pitchFamily="2" charset="-122"/>
              </a:rPr>
              <a:t>如图所示是实验室机械停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表，大表盘中指针为秒针，小表盘中指针为分针．</a:t>
            </a:r>
            <a:endParaRPr lang="zh-CN" altLang="en-US" sz="2400"/>
          </a:p>
        </p:txBody>
      </p:sp>
      <p:pic>
        <p:nvPicPr>
          <p:cNvPr id="2" name="图片 -2147482602" descr="C:\Documents and Settings\Administrator\桌面\江西物理(JK)\N9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562735" y="2745740"/>
            <a:ext cx="5716905" cy="34499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9123045" y="363728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410210" y="690880"/>
            <a:ext cx="1173099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使用方法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一启动；二按停；三读数；四归零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(1)</a:t>
            </a:r>
            <a:r>
              <a:rPr lang="zh-CN" sz="2400">
                <a:ea typeface="宋体" panose="02010600030101010101" pitchFamily="2" charset="-122"/>
              </a:rPr>
              <a:t>第一次按下转柄时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停表开始转动；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第二次按下转柄时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表针停止转动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即可读数；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最后按下复位键时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表针弹回零点．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读数方法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[2019.23(2)]</a:t>
            </a:r>
            <a:r>
              <a:rPr lang="zh-CN" sz="2400">
                <a:ea typeface="宋体" panose="02010600030101010101" pitchFamily="2" charset="-122"/>
              </a:rPr>
              <a:t>小表盘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指针指示超过半分钟，则大表盘按照大示数读数，若小于半分钟，则按照小示数读数．</a:t>
            </a:r>
            <a:r>
              <a:rPr lang="zh-CN" sz="2400">
                <a:ea typeface="宋体" panose="02010600030101010101" pitchFamily="2" charset="-122"/>
              </a:rPr>
              <a:t>以上图为例：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读分针对应的示数：分针对应的刻度为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且没有过半格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所以分针的读数为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 min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看秒针对应的位置：分针未过半格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所以秒针对应的示数为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25 s</a:t>
            </a:r>
            <a:r>
              <a:rPr lang="zh-CN" sz="2400">
                <a:ea typeface="宋体" panose="02010600030101010101" pitchFamily="2" charset="-122"/>
              </a:rPr>
              <a:t>；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停表的时间：分针的示数和秒表的示数相加就是停表指示的时间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图示时间为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7 min 25 s.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110865" y="120142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006090" y="1672590"/>
            <a:ext cx="79736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ea typeface="宋体" panose="02010600030101010101" pitchFamily="2" charset="-122"/>
              </a:rPr>
              <a:t>如图所示的机械秒表的读数是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________s.</a:t>
            </a:r>
            <a:endParaRPr lang="zh-CN" altLang="en-US" sz="2400"/>
          </a:p>
        </p:txBody>
      </p:sp>
      <p:pic>
        <p:nvPicPr>
          <p:cNvPr id="3" name="图片 -2147482599" descr="C:\Documents and Settings\Administrator\桌面\江西物理(JK)\N9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877310" y="2483485"/>
            <a:ext cx="4977765" cy="2935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641340" y="5770245"/>
            <a:ext cx="9944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24750" y="1764665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337.5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65910" y="929640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其他表盘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(6年3考)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仪器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1565910" y="18567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钟表的读数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[2017.23(1)]</a:t>
            </a:r>
            <a:endParaRPr lang="zh-CN" altLang="en-US" sz="2400"/>
          </a:p>
        </p:txBody>
      </p:sp>
      <p:pic>
        <p:nvPicPr>
          <p:cNvPr id="2" name="图片 -2147482597" descr="C:\Documents and Settings\Administrator\桌面\江西物理(JK)\N9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585460" y="1856740"/>
            <a:ext cx="4615815" cy="3881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565910" y="573849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黑体" panose="02010609060101010101" pitchFamily="49" charset="-122"/>
              </a:rPr>
              <a:t>注：</a:t>
            </a:r>
            <a:r>
              <a:rPr lang="zh-CN" sz="2400" b="0">
                <a:ea typeface="宋体" panose="02010600030101010101" pitchFamily="2" charset="-122"/>
              </a:rPr>
              <a:t>读数时视线要正对表盘．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91510" y="233743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91510" y="408559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12515" y="328739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5929630" y="3287395"/>
            <a:ext cx="352742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仪器的使用和读数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844550" y="10204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 </a:t>
            </a:r>
            <a:r>
              <a:rPr lang="zh-CN" sz="2400">
                <a:ea typeface="黑体" panose="02010609060101010101" pitchFamily="49" charset="-122"/>
              </a:rPr>
              <a:t>汽车的速度表盘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(2014.4)</a:t>
            </a:r>
            <a:endParaRPr lang="zh-CN" altLang="en-US" sz="2400"/>
          </a:p>
        </p:txBody>
      </p:sp>
      <p:pic>
        <p:nvPicPr>
          <p:cNvPr id="2" name="图片 -2147482596" descr="C:\Documents and Settings\Administrator\桌面\江西物理(JK)\N9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14620" y="1020445"/>
            <a:ext cx="5908675" cy="3966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44550" y="4986655"/>
            <a:ext cx="104178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黑体" panose="02010609060101010101" pitchFamily="49" charset="-122"/>
              </a:rPr>
              <a:t>注：</a:t>
            </a:r>
            <a:r>
              <a:rPr lang="zh-CN" sz="2400" b="0">
                <a:ea typeface="宋体" panose="02010600030101010101" pitchFamily="2" charset="-122"/>
              </a:rPr>
              <a:t>读数时视线要正对表盘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对于坐在驾驶员右侧的人员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所读的数值比实际值偏小．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(2014.14)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56640" y="10591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1056640" y="1533525"/>
            <a:ext cx="103270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zh-CN" sz="2400" b="0">
                <a:ea typeface="宋体" panose="02010600030101010101" pitchFamily="2" charset="-122"/>
              </a:rPr>
              <a:t>如图所示的电子表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，其显示的时间为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____h____min.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(6) </a:t>
            </a:r>
            <a:r>
              <a:rPr lang="zh-CN" sz="2400" b="0">
                <a:ea typeface="宋体" panose="02010600030101010101" pitchFamily="2" charset="-122"/>
              </a:rPr>
              <a:t>如图所示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汽车速度表的读数是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________km/h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若经过一段时间后面的里程数变为                            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则这段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时间内汽车行驶的路程是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________km.</a:t>
            </a:r>
            <a:endParaRPr lang="zh-CN" altLang="en-US" sz="2400"/>
          </a:p>
        </p:txBody>
      </p:sp>
      <p:pic>
        <p:nvPicPr>
          <p:cNvPr id="2" name="图片 -2147482590" descr="C:\Documents and Settings\Administrator\桌面\江西物理(JK)\N101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432685" y="2774950"/>
            <a:ext cx="194056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93" descr="C:\Documents and Settings\Administrator\桌面\江西物理(JK)\N101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1914525" y="3682365"/>
            <a:ext cx="3604895" cy="1809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592" descr="C:\Documents and Settings\Administrator\桌面\江西物理(JK)\N102.TIF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7371080" y="3417570"/>
            <a:ext cx="2338705" cy="2338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217545" y="5817235"/>
            <a:ext cx="9994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041005" y="5817235"/>
            <a:ext cx="9994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zh-CN" b="0">
                <a:cs typeface="楷体_GB2312" charset="0"/>
              </a:rPr>
              <a:t>图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501765" y="1618615"/>
            <a:ext cx="559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52665" y="1618615"/>
            <a:ext cx="380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46165" y="2179955"/>
            <a:ext cx="590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90710" y="2729230"/>
            <a:ext cx="1029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233.7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24371" y="110744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2775" y="200660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长度、时间、速度的估测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612775" y="2528570"/>
            <a:ext cx="1138174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题第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步入温馨的物理考场，回想学习物理的乐趣，生活处处有物理．你早餐食用的一根油条的长度约为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填上合适的物理量单位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江西真题组合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下列估测中，合理的在括号内用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“√”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表示，不合理的用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11A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0.75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一支新的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铅笔的长度约为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 cm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11C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0.75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一张中考物理试卷的面积约为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 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11B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0.75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餐桌的高度约为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150  cm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82740" y="3164205"/>
            <a:ext cx="630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2710" y="4367530"/>
            <a:ext cx="451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Courier New" panose="02070309020205020404" charset="0"/>
                <a:ea typeface="宋体" panose="02010600030101010101" pitchFamily="2" charset="-122"/>
                <a:cs typeface="Times New Roman" panose="02020603050405020304" pitchFamily="18" charset="0"/>
              </a:rPr>
              <a:t>√</a:t>
            </a:r>
            <a:endParaRPr lang="en-US" altLang="en-US" sz="2400" b="0">
              <a:solidFill>
                <a:srgbClr val="FF0000"/>
              </a:solidFill>
              <a:latin typeface="Courier New" panose="020703090202050204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17330" y="491426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51725" y="5474335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916305" y="122809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长度和时间的测量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6年6考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916305" y="1750060"/>
            <a:ext cx="107073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刻度尺的使用和读数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23(1)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如图所示，为了让读数更精确，应选择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刻度尺，所测物块的长度为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cm.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86" descr="C:\Documents and Settings\Administrator\桌面\江西物理(JK)\N101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3564890" y="3752215"/>
            <a:ext cx="5410200" cy="1642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37580" y="5777865"/>
            <a:ext cx="9994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69780" y="2387600"/>
            <a:ext cx="589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3160" y="2932430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2.80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238250" y="1998980"/>
            <a:ext cx="100977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[2014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20(2)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图中纸带上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sz="2400">
                <a:ea typeface="宋体" panose="02010600030101010101" pitchFamily="2" charset="-122"/>
              </a:rPr>
              <a:t>两点之间的长度是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________mm.</a:t>
            </a:r>
            <a:endParaRPr lang="zh-CN" altLang="en-US" sz="2400"/>
          </a:p>
        </p:txBody>
      </p:sp>
      <p:pic>
        <p:nvPicPr>
          <p:cNvPr id="2" name="图片 -2147482585" descr="C:\Documents and Settings\Administrator\桌面\江西物理(JK)\N10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037330" y="3192780"/>
            <a:ext cx="4499610" cy="1557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792470" y="5084445"/>
            <a:ext cx="9886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44940" y="2091055"/>
            <a:ext cx="880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29.0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372110" y="1390650"/>
            <a:ext cx="11292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21(3)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如图所示的刻度尺，其分度值为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________mm.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小红用该刻度尺对实际长度为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70.0  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的课桌进行测量，所测得的数据均为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66.7  cm.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经过分析，导致该测量结果错误的原因可能是：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改正错误后，为了减小实验误差，还要进行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84" descr="C:\Documents and Settings\Administrator\桌面\江西物理(JK)\N10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442210" y="4197985"/>
            <a:ext cx="7308215" cy="1002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81650" y="5559425"/>
            <a:ext cx="10293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45170" y="1481455"/>
            <a:ext cx="3803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9200" y="2559050"/>
            <a:ext cx="6326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将刻度尺的总长看成它的量程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累积测量所得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8880" y="3126740"/>
            <a:ext cx="2755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多次测量取平均值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864235" y="751840"/>
            <a:ext cx="108870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sz="2400">
                <a:ea typeface="黑体" panose="02010609060101010101" pitchFamily="49" charset="-122"/>
              </a:rPr>
              <a:t>　时间测量工具的使用和读数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[2019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23(2)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清晨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王爷爷绕小区花园步行锻炼身体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借助手机中的秒表测量了自己步行一圈的时间为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 min 24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秒表外圈示数的单位为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________s.</a:t>
            </a:r>
            <a:endParaRPr lang="zh-CN" altLang="en-US" sz="2400"/>
          </a:p>
        </p:txBody>
      </p:sp>
      <p:pic>
        <p:nvPicPr>
          <p:cNvPr id="2" name="图片 -2147482583" descr="C:\Documents and Settings\Administrator\桌面\江西物理(JK)\N101C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43425" y="3148965"/>
            <a:ext cx="3458845" cy="2752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807710" y="5991225"/>
            <a:ext cx="10001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2120" y="2482215"/>
            <a:ext cx="401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05630" y="2491105"/>
            <a:ext cx="650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0390" y="824865"/>
            <a:ext cx="109810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23(1)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如图所示的钟表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显示的时刻为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 h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______min______s.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[2015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21(2)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]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该手表显示的时刻为上午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它的最小分度值为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3" name="图片 -2147482582" descr="C:\Documents and Settings\Administrator\桌面\江西物理(JK)\N10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45460" y="3131820"/>
            <a:ext cx="2376170" cy="23761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81" descr="C:\Documents and Settings\Administrator\桌面\江西物理(JK)\N106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581900" y="3131820"/>
            <a:ext cx="2726690" cy="23761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773805" y="5855970"/>
            <a:ext cx="1129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0730" y="5855970"/>
            <a:ext cx="11290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54010" y="917575"/>
            <a:ext cx="6013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2495" y="1446530"/>
            <a:ext cx="450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03780" y="1446530"/>
            <a:ext cx="5213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3970" y="2013585"/>
            <a:ext cx="178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>
                <a:solidFill>
                  <a:srgbClr val="FF0000"/>
                </a:solidFill>
                <a:latin typeface="Courier New" panose="020703090202050204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07</a:t>
            </a:r>
            <a:r>
              <a:rPr lang="en-US" sz="2400" b="0">
                <a:solidFill>
                  <a:srgbClr val="FF0000"/>
                </a:solidFill>
                <a:latin typeface="Courier New" panose="02070309020205020404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12440" y="2550795"/>
            <a:ext cx="630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" name="组合 25"/>
          <p:cNvGrpSpPr/>
          <p:nvPr/>
        </p:nvGrpSpPr>
        <p:grpSpPr>
          <a:xfrm>
            <a:off x="10047923" y="4490720"/>
            <a:ext cx="1620520" cy="1005840"/>
            <a:chOff x="15822" y="7072"/>
            <a:chExt cx="2552" cy="1584"/>
          </a:xfrm>
        </p:grpSpPr>
        <p:sp>
          <p:nvSpPr>
            <p:cNvPr id="193" name="MMConnector"/>
            <p:cNvSpPr/>
            <p:nvPr/>
          </p:nvSpPr>
          <p:spPr>
            <a:xfrm>
              <a:off x="15822" y="7072"/>
              <a:ext cx="572" cy="1585"/>
            </a:xfrm>
            <a:custGeom>
              <a:avLst/>
              <a:gdLst/>
              <a:ahLst/>
              <a:cxnLst/>
              <a:pathLst>
                <a:path w="250789" h="527250" fill="none">
                  <a:moveTo>
                    <a:pt x="-125394" y="-263625"/>
                  </a:moveTo>
                  <a:cubicBezTo>
                    <a:pt x="30216" y="-263625"/>
                    <a:pt x="-78865" y="263625"/>
                    <a:pt x="125394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2" name="SubTopic"/>
            <p:cNvSpPr/>
            <p:nvPr/>
          </p:nvSpPr>
          <p:spPr>
            <a:xfrm>
              <a:off x="16000" y="7370"/>
              <a:ext cx="23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变速直线运动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01" name="MainIdea"/>
          <p:cNvSpPr/>
          <p:nvPr/>
        </p:nvSpPr>
        <p:spPr>
          <a:xfrm>
            <a:off x="5402263" y="3398520"/>
            <a:ext cx="2106930" cy="104394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机械运动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559993" y="2029460"/>
            <a:ext cx="2230120" cy="2235200"/>
            <a:chOff x="11904" y="3196"/>
            <a:chExt cx="3512" cy="3520"/>
          </a:xfrm>
          <a:solidFill>
            <a:schemeClr val="accent4"/>
          </a:solidFill>
        </p:grpSpPr>
        <p:sp>
          <p:nvSpPr>
            <p:cNvPr id="103" name="MMConnector"/>
            <p:cNvSpPr/>
            <p:nvPr/>
          </p:nvSpPr>
          <p:spPr>
            <a:xfrm>
              <a:off x="11904" y="4908"/>
              <a:ext cx="1371" cy="1808"/>
            </a:xfrm>
            <a:custGeom>
              <a:avLst/>
              <a:gdLst/>
              <a:ahLst/>
              <a:cxnLst/>
              <a:pathLst>
                <a:path w="941829" h="601722">
                  <a:moveTo>
                    <a:pt x="-196268" y="160345"/>
                  </a:moveTo>
                  <a:cubicBezTo>
                    <a:pt x="-210843" y="172770"/>
                    <a:pt x="-212464" y="190343"/>
                    <a:pt x="-202851" y="201371"/>
                  </a:cubicBezTo>
                  <a:cubicBezTo>
                    <a:pt x="-193237" y="212399"/>
                    <a:pt x="-175382" y="213440"/>
                    <a:pt x="-161310" y="200448"/>
                  </a:cubicBezTo>
                  <a:cubicBezTo>
                    <a:pt x="-148089" y="188241"/>
                    <a:pt x="-134867" y="176034"/>
                    <a:pt x="-121881" y="163638"/>
                  </a:cubicBezTo>
                  <a:cubicBezTo>
                    <a:pt x="-108895" y="151242"/>
                    <a:pt x="-96144" y="138657"/>
                    <a:pt x="-83517" y="125989"/>
                  </a:cubicBezTo>
                  <a:cubicBezTo>
                    <a:pt x="-70889" y="113321"/>
                    <a:pt x="-58383" y="100570"/>
                    <a:pt x="-45979" y="87759"/>
                  </a:cubicBezTo>
                  <a:cubicBezTo>
                    <a:pt x="-33575" y="74947"/>
                    <a:pt x="-21272" y="62074"/>
                    <a:pt x="-9024" y="49182"/>
                  </a:cubicBezTo>
                  <a:cubicBezTo>
                    <a:pt x="3224" y="36290"/>
                    <a:pt x="15417" y="23378"/>
                    <a:pt x="27593" y="10481"/>
                  </a:cubicBezTo>
                  <a:cubicBezTo>
                    <a:pt x="39770" y="-2416"/>
                    <a:pt x="51931" y="-15299"/>
                    <a:pt x="64117" y="-28130"/>
                  </a:cubicBezTo>
                  <a:cubicBezTo>
                    <a:pt x="76304" y="-40961"/>
                    <a:pt x="88515" y="-53741"/>
                    <a:pt x="100791" y="-66434"/>
                  </a:cubicBezTo>
                  <a:cubicBezTo>
                    <a:pt x="113068" y="-79126"/>
                    <a:pt x="125409" y="-91731"/>
                    <a:pt x="137855" y="-104208"/>
                  </a:cubicBezTo>
                  <a:cubicBezTo>
                    <a:pt x="150302" y="-116686"/>
                    <a:pt x="162853" y="-129036"/>
                    <a:pt x="175547" y="-141216"/>
                  </a:cubicBezTo>
                  <a:cubicBezTo>
                    <a:pt x="188242" y="-153395"/>
                    <a:pt x="201079" y="-165405"/>
                    <a:pt x="214097" y="-177197"/>
                  </a:cubicBezTo>
                  <a:cubicBezTo>
                    <a:pt x="227114" y="-188990"/>
                    <a:pt x="240312" y="-200565"/>
                    <a:pt x="253723" y="-211870"/>
                  </a:cubicBezTo>
                  <a:cubicBezTo>
                    <a:pt x="267134" y="-223176"/>
                    <a:pt x="280758" y="-234212"/>
                    <a:pt x="294625" y="-244923"/>
                  </a:cubicBezTo>
                  <a:cubicBezTo>
                    <a:pt x="308491" y="-255633"/>
                    <a:pt x="322600" y="-266018"/>
                    <a:pt x="336971" y="-276016"/>
                  </a:cubicBezTo>
                  <a:cubicBezTo>
                    <a:pt x="351342" y="-286015"/>
                    <a:pt x="365976" y="-295627"/>
                    <a:pt x="380885" y="-304792"/>
                  </a:cubicBezTo>
                  <a:cubicBezTo>
                    <a:pt x="395793" y="-313956"/>
                    <a:pt x="410977" y="-322674"/>
                    <a:pt x="426430" y="-330884"/>
                  </a:cubicBezTo>
                  <a:cubicBezTo>
                    <a:pt x="441884" y="-339095"/>
                    <a:pt x="457609" y="-346798"/>
                    <a:pt x="473597" y="-353944"/>
                  </a:cubicBezTo>
                  <a:cubicBezTo>
                    <a:pt x="489586" y="-361090"/>
                    <a:pt x="505838" y="-367678"/>
                    <a:pt x="522294" y="-373668"/>
                  </a:cubicBezTo>
                  <a:cubicBezTo>
                    <a:pt x="538749" y="-379658"/>
                    <a:pt x="555409" y="-385049"/>
                    <a:pt x="572350" y="-389825"/>
                  </a:cubicBezTo>
                  <a:cubicBezTo>
                    <a:pt x="589291" y="-394600"/>
                    <a:pt x="606514" y="-398759"/>
                    <a:pt x="623532" y="-402281"/>
                  </a:cubicBezTo>
                  <a:cubicBezTo>
                    <a:pt x="640551" y="-405802"/>
                    <a:pt x="657365" y="-408687"/>
                    <a:pt x="675571" y="-411011"/>
                  </a:cubicBezTo>
                  <a:cubicBezTo>
                    <a:pt x="693776" y="-413336"/>
                    <a:pt x="713373" y="-415101"/>
                    <a:pt x="728183" y="-416094"/>
                  </a:cubicBezTo>
                  <a:cubicBezTo>
                    <a:pt x="742994" y="-417086"/>
                    <a:pt x="753017" y="-417306"/>
                    <a:pt x="763040" y="-417525"/>
                  </a:cubicBezTo>
                  <a:cubicBezTo>
                    <a:pt x="765775" y="-417585"/>
                    <a:pt x="767600" y="-419235"/>
                    <a:pt x="767600" y="-421325"/>
                  </a:cubicBezTo>
                  <a:cubicBezTo>
                    <a:pt x="767600" y="-423415"/>
                    <a:pt x="765776" y="-425077"/>
                    <a:pt x="763040" y="-425125"/>
                  </a:cubicBezTo>
                  <a:cubicBezTo>
                    <a:pt x="752924" y="-425304"/>
                    <a:pt x="742808" y="-425483"/>
                    <a:pt x="727800" y="-425073"/>
                  </a:cubicBezTo>
                  <a:cubicBezTo>
                    <a:pt x="712792" y="-424662"/>
                    <a:pt x="692892" y="-423662"/>
                    <a:pt x="674344" y="-422036"/>
                  </a:cubicBezTo>
                  <a:cubicBezTo>
                    <a:pt x="655796" y="-420410"/>
                    <a:pt x="638599" y="-418158"/>
                    <a:pt x="621141" y="-415260"/>
                  </a:cubicBezTo>
                  <a:cubicBezTo>
                    <a:pt x="603683" y="-412363"/>
                    <a:pt x="585965" y="-408821"/>
                    <a:pt x="568483" y="-404631"/>
                  </a:cubicBezTo>
                  <a:cubicBezTo>
                    <a:pt x="551000" y="-400442"/>
                    <a:pt x="533754" y="-395607"/>
                    <a:pt x="516672" y="-390144"/>
                  </a:cubicBezTo>
                  <a:cubicBezTo>
                    <a:pt x="499590" y="-384682"/>
                    <a:pt x="482673" y="-378592"/>
                    <a:pt x="465992" y="-371915"/>
                  </a:cubicBezTo>
                  <a:cubicBezTo>
                    <a:pt x="449310" y="-365238"/>
                    <a:pt x="432865" y="-357974"/>
                    <a:pt x="416672" y="-350176"/>
                  </a:cubicBezTo>
                  <a:cubicBezTo>
                    <a:pt x="400480" y="-342378"/>
                    <a:pt x="384540" y="-334048"/>
                    <a:pt x="368868" y="-325248"/>
                  </a:cubicBezTo>
                  <a:cubicBezTo>
                    <a:pt x="353195" y="-316449"/>
                    <a:pt x="337790" y="-307180"/>
                    <a:pt x="322647" y="-297511"/>
                  </a:cubicBezTo>
                  <a:cubicBezTo>
                    <a:pt x="307504" y="-287842"/>
                    <a:pt x="292625" y="-277772"/>
                    <a:pt x="277994" y="-267369"/>
                  </a:cubicBezTo>
                  <a:cubicBezTo>
                    <a:pt x="263363" y="-256966"/>
                    <a:pt x="248981" y="-246229"/>
                    <a:pt x="234824" y="-235222"/>
                  </a:cubicBezTo>
                  <a:cubicBezTo>
                    <a:pt x="220666" y="-224214"/>
                    <a:pt x="206733" y="-212937"/>
                    <a:pt x="192995" y="-201448"/>
                  </a:cubicBezTo>
                  <a:cubicBezTo>
                    <a:pt x="179257" y="-189959"/>
                    <a:pt x="165714" y="-178259"/>
                    <a:pt x="152331" y="-166399"/>
                  </a:cubicBezTo>
                  <a:cubicBezTo>
                    <a:pt x="138949" y="-154539"/>
                    <a:pt x="125728" y="-142521"/>
                    <a:pt x="112631" y="-130392"/>
                  </a:cubicBezTo>
                  <a:cubicBezTo>
                    <a:pt x="99535" y="-118263"/>
                    <a:pt x="86564" y="-106024"/>
                    <a:pt x="73681" y="-93718"/>
                  </a:cubicBezTo>
                  <a:cubicBezTo>
                    <a:pt x="60799" y="-81413"/>
                    <a:pt x="48004" y="-69041"/>
                    <a:pt x="35261" y="-56644"/>
                  </a:cubicBezTo>
                  <a:cubicBezTo>
                    <a:pt x="22519" y="-44248"/>
                    <a:pt x="9827" y="-31827"/>
                    <a:pt x="-2850" y="-19423"/>
                  </a:cubicBezTo>
                  <a:cubicBezTo>
                    <a:pt x="-15527" y="-7018"/>
                    <a:pt x="-28189" y="5370"/>
                    <a:pt x="-40872" y="17704"/>
                  </a:cubicBezTo>
                  <a:cubicBezTo>
                    <a:pt x="-53554" y="30038"/>
                    <a:pt x="-66258" y="42318"/>
                    <a:pt x="-79020" y="54496"/>
                  </a:cubicBezTo>
                  <a:cubicBezTo>
                    <a:pt x="-91782" y="66674"/>
                    <a:pt x="-104603" y="78752"/>
                    <a:pt x="-117503" y="90707"/>
                  </a:cubicBezTo>
                  <a:cubicBezTo>
                    <a:pt x="-130404" y="102662"/>
                    <a:pt x="-143383" y="114494"/>
                    <a:pt x="-156523" y="126080"/>
                  </a:cubicBezTo>
                  <a:cubicBezTo>
                    <a:pt x="-169664" y="137666"/>
                    <a:pt x="-182966" y="149006"/>
                    <a:pt x="-196268" y="160345"/>
                  </a:cubicBezTo>
                  <a:close/>
                </a:path>
              </a:pathLst>
            </a:custGeom>
            <a:grpFill/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3078" y="3196"/>
              <a:ext cx="2338" cy="89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运动的描述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59993" y="3576320"/>
            <a:ext cx="2277110" cy="883920"/>
            <a:chOff x="11904" y="5632"/>
            <a:chExt cx="3586" cy="1392"/>
          </a:xfrm>
        </p:grpSpPr>
        <p:sp>
          <p:nvSpPr>
            <p:cNvPr id="105" name="MMConnector"/>
            <p:cNvSpPr/>
            <p:nvPr/>
          </p:nvSpPr>
          <p:spPr>
            <a:xfrm>
              <a:off x="11904" y="6251"/>
              <a:ext cx="828" cy="120"/>
            </a:xfrm>
            <a:custGeom>
              <a:avLst/>
              <a:gdLst/>
              <a:ahLst/>
              <a:cxnLst/>
              <a:pathLst>
                <a:path w="798776" h="30387">
                  <a:moveTo>
                    <a:pt x="-34415" y="-31303"/>
                  </a:moveTo>
                  <a:cubicBezTo>
                    <a:pt x="-53508" y="-32811"/>
                    <a:pt x="-66893" y="-20940"/>
                    <a:pt x="-67622" y="-6328"/>
                  </a:cubicBezTo>
                  <a:cubicBezTo>
                    <a:pt x="-68351" y="8284"/>
                    <a:pt x="-56215" y="21413"/>
                    <a:pt x="-37068" y="21830"/>
                  </a:cubicBezTo>
                  <a:cubicBezTo>
                    <a:pt x="-19343" y="22216"/>
                    <a:pt x="-1618" y="22602"/>
                    <a:pt x="16109" y="23000"/>
                  </a:cubicBezTo>
                  <a:cubicBezTo>
                    <a:pt x="33837" y="23398"/>
                    <a:pt x="51568" y="23809"/>
                    <a:pt x="69300" y="24222"/>
                  </a:cubicBezTo>
                  <a:cubicBezTo>
                    <a:pt x="87032" y="24636"/>
                    <a:pt x="104767" y="25052"/>
                    <a:pt x="122504" y="25467"/>
                  </a:cubicBezTo>
                  <a:cubicBezTo>
                    <a:pt x="140240" y="25883"/>
                    <a:pt x="157979" y="26297"/>
                    <a:pt x="175720" y="26705"/>
                  </a:cubicBezTo>
                  <a:cubicBezTo>
                    <a:pt x="193462" y="27113"/>
                    <a:pt x="211205" y="27514"/>
                    <a:pt x="228950" y="27903"/>
                  </a:cubicBezTo>
                  <a:cubicBezTo>
                    <a:pt x="246695" y="28292"/>
                    <a:pt x="264442" y="28669"/>
                    <a:pt x="282191" y="29027"/>
                  </a:cubicBezTo>
                  <a:cubicBezTo>
                    <a:pt x="299940" y="29385"/>
                    <a:pt x="317691" y="29725"/>
                    <a:pt x="335444" y="30040"/>
                  </a:cubicBezTo>
                  <a:cubicBezTo>
                    <a:pt x="353196" y="30355"/>
                    <a:pt x="370951" y="30645"/>
                    <a:pt x="388706" y="30905"/>
                  </a:cubicBezTo>
                  <a:cubicBezTo>
                    <a:pt x="406462" y="31164"/>
                    <a:pt x="424219" y="31392"/>
                    <a:pt x="441977" y="31582"/>
                  </a:cubicBezTo>
                  <a:cubicBezTo>
                    <a:pt x="459734" y="31773"/>
                    <a:pt x="477492" y="31926"/>
                    <a:pt x="495253" y="32034"/>
                  </a:cubicBezTo>
                  <a:cubicBezTo>
                    <a:pt x="513013" y="32142"/>
                    <a:pt x="530776" y="32206"/>
                    <a:pt x="548531" y="32219"/>
                  </a:cubicBezTo>
                  <a:cubicBezTo>
                    <a:pt x="566286" y="32231"/>
                    <a:pt x="584034" y="32193"/>
                    <a:pt x="601809" y="32096"/>
                  </a:cubicBezTo>
                  <a:cubicBezTo>
                    <a:pt x="619583" y="31999"/>
                    <a:pt x="637385" y="31842"/>
                    <a:pt x="655081" y="31627"/>
                  </a:cubicBezTo>
                  <a:cubicBezTo>
                    <a:pt x="672776" y="31411"/>
                    <a:pt x="690367" y="31137"/>
                    <a:pt x="708342" y="30771"/>
                  </a:cubicBezTo>
                  <a:cubicBezTo>
                    <a:pt x="726316" y="30405"/>
                    <a:pt x="744675" y="29948"/>
                    <a:pt x="763034" y="29491"/>
                  </a:cubicBezTo>
                  <a:cubicBezTo>
                    <a:pt x="765769" y="29423"/>
                    <a:pt x="767594" y="27740"/>
                    <a:pt x="767594" y="25650"/>
                  </a:cubicBezTo>
                  <a:cubicBezTo>
                    <a:pt x="767594" y="23560"/>
                    <a:pt x="765769" y="21891"/>
                    <a:pt x="763034" y="21809"/>
                  </a:cubicBezTo>
                  <a:cubicBezTo>
                    <a:pt x="744703" y="21254"/>
                    <a:pt x="726372" y="20700"/>
                    <a:pt x="708433" y="20055"/>
                  </a:cubicBezTo>
                  <a:cubicBezTo>
                    <a:pt x="690495" y="19409"/>
                    <a:pt x="672949" y="18672"/>
                    <a:pt x="655303" y="17877"/>
                  </a:cubicBezTo>
                  <a:cubicBezTo>
                    <a:pt x="637657" y="17082"/>
                    <a:pt x="619910" y="16228"/>
                    <a:pt x="602196" y="15315"/>
                  </a:cubicBezTo>
                  <a:cubicBezTo>
                    <a:pt x="584481" y="14402"/>
                    <a:pt x="566797" y="13429"/>
                    <a:pt x="549110" y="12406"/>
                  </a:cubicBezTo>
                  <a:cubicBezTo>
                    <a:pt x="531422" y="11384"/>
                    <a:pt x="513730" y="10310"/>
                    <a:pt x="496043" y="9192"/>
                  </a:cubicBezTo>
                  <a:cubicBezTo>
                    <a:pt x="478355" y="8075"/>
                    <a:pt x="460673" y="6913"/>
                    <a:pt x="442991" y="5713"/>
                  </a:cubicBezTo>
                  <a:cubicBezTo>
                    <a:pt x="425310" y="4513"/>
                    <a:pt x="407630" y="3276"/>
                    <a:pt x="389952" y="2007"/>
                  </a:cubicBezTo>
                  <a:cubicBezTo>
                    <a:pt x="372274" y="739"/>
                    <a:pt x="354597" y="-561"/>
                    <a:pt x="336921" y="-1885"/>
                  </a:cubicBezTo>
                  <a:cubicBezTo>
                    <a:pt x="319245" y="-3209"/>
                    <a:pt x="301569" y="-4558"/>
                    <a:pt x="283894" y="-5925"/>
                  </a:cubicBezTo>
                  <a:cubicBezTo>
                    <a:pt x="266218" y="-7292"/>
                    <a:pt x="248542" y="-8678"/>
                    <a:pt x="230866" y="-10076"/>
                  </a:cubicBezTo>
                  <a:cubicBezTo>
                    <a:pt x="213190" y="-11474"/>
                    <a:pt x="195512" y="-12885"/>
                    <a:pt x="177834" y="-14302"/>
                  </a:cubicBezTo>
                  <a:cubicBezTo>
                    <a:pt x="160155" y="-15720"/>
                    <a:pt x="142475" y="-17144"/>
                    <a:pt x="124793" y="-18570"/>
                  </a:cubicBezTo>
                  <a:cubicBezTo>
                    <a:pt x="107111" y="-19995"/>
                    <a:pt x="89427" y="-21422"/>
                    <a:pt x="71740" y="-22846"/>
                  </a:cubicBezTo>
                  <a:cubicBezTo>
                    <a:pt x="54053" y="-24269"/>
                    <a:pt x="36365" y="-25691"/>
                    <a:pt x="18672" y="-27100"/>
                  </a:cubicBezTo>
                  <a:cubicBezTo>
                    <a:pt x="979" y="-28509"/>
                    <a:pt x="-16718" y="-29906"/>
                    <a:pt x="-34415" y="-3130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734" y="5632"/>
              <a:ext cx="2756" cy="1393"/>
            </a:xfrm>
            <a:custGeom>
              <a:avLst/>
              <a:gdLst>
                <a:gd name="rtl" fmla="*/ 135280 w 959143"/>
                <a:gd name="rtt" fmla="*/ 71440 h 463600"/>
                <a:gd name="rtr" fmla="*/ 820824 w 959143"/>
                <a:gd name="rtb" fmla="*/ 405840 h 463600"/>
              </a:gdLst>
              <a:ahLst/>
              <a:cxnLst/>
              <a:rect l="rtl" t="rtt" r="rtr" b="rtb"/>
              <a:pathLst>
                <a:path w="959143" h="463600">
                  <a:moveTo>
                    <a:pt x="30400" y="0"/>
                  </a:moveTo>
                  <a:lnTo>
                    <a:pt x="928743" y="0"/>
                  </a:lnTo>
                  <a:cubicBezTo>
                    <a:pt x="945524" y="0"/>
                    <a:pt x="959143" y="13619"/>
                    <a:pt x="959143" y="30400"/>
                  </a:cubicBezTo>
                  <a:lnTo>
                    <a:pt x="959143" y="433200"/>
                  </a:lnTo>
                  <a:cubicBezTo>
                    <a:pt x="959143" y="449981"/>
                    <a:pt x="945524" y="463600"/>
                    <a:pt x="928743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运动的快慢：速度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488238" y="4773295"/>
            <a:ext cx="3913505" cy="1235710"/>
            <a:chOff x="11791" y="7517"/>
            <a:chExt cx="6163" cy="1946"/>
          </a:xfrm>
        </p:grpSpPr>
        <p:sp>
          <p:nvSpPr>
            <p:cNvPr id="107" name="MMConnector"/>
            <p:cNvSpPr/>
            <p:nvPr/>
          </p:nvSpPr>
          <p:spPr>
            <a:xfrm>
              <a:off x="11791" y="7517"/>
              <a:ext cx="1169" cy="1946"/>
            </a:xfrm>
            <a:custGeom>
              <a:avLst/>
              <a:gdLst/>
              <a:ahLst/>
              <a:cxnLst/>
              <a:pathLst>
                <a:path w="952482" h="647570">
                  <a:moveTo>
                    <a:pt x="-171436" y="-220175"/>
                  </a:moveTo>
                  <a:cubicBezTo>
                    <a:pt x="-185159" y="-233534"/>
                    <a:pt x="-203034" y="-232971"/>
                    <a:pt x="-212937" y="-222202"/>
                  </a:cubicBezTo>
                  <a:cubicBezTo>
                    <a:pt x="-222840" y="-211433"/>
                    <a:pt x="-221672" y="-193840"/>
                    <a:pt x="-207448" y="-181016"/>
                  </a:cubicBezTo>
                  <a:cubicBezTo>
                    <a:pt x="-194476" y="-169322"/>
                    <a:pt x="-181505" y="-157628"/>
                    <a:pt x="-168714" y="-145679"/>
                  </a:cubicBezTo>
                  <a:cubicBezTo>
                    <a:pt x="-155923" y="-133730"/>
                    <a:pt x="-143313" y="-121525"/>
                    <a:pt x="-130794" y="-109191"/>
                  </a:cubicBezTo>
                  <a:cubicBezTo>
                    <a:pt x="-118275" y="-96857"/>
                    <a:pt x="-105848" y="-84394"/>
                    <a:pt x="-93493" y="-71821"/>
                  </a:cubicBezTo>
                  <a:cubicBezTo>
                    <a:pt x="-81139" y="-59249"/>
                    <a:pt x="-68857" y="-46566"/>
                    <a:pt x="-56609" y="-33820"/>
                  </a:cubicBezTo>
                  <a:cubicBezTo>
                    <a:pt x="-44361" y="-21073"/>
                    <a:pt x="-32147" y="-8262"/>
                    <a:pt x="-19930" y="4577"/>
                  </a:cubicBezTo>
                  <a:cubicBezTo>
                    <a:pt x="-7714" y="17417"/>
                    <a:pt x="4504" y="30284"/>
                    <a:pt x="16760" y="43142"/>
                  </a:cubicBezTo>
                  <a:cubicBezTo>
                    <a:pt x="29016" y="56000"/>
                    <a:pt x="41311" y="68848"/>
                    <a:pt x="53682" y="81648"/>
                  </a:cubicBezTo>
                  <a:cubicBezTo>
                    <a:pt x="66053" y="94448"/>
                    <a:pt x="78500" y="107200"/>
                    <a:pt x="91059" y="119863"/>
                  </a:cubicBezTo>
                  <a:cubicBezTo>
                    <a:pt x="103619" y="132526"/>
                    <a:pt x="116293" y="145101"/>
                    <a:pt x="129116" y="157542"/>
                  </a:cubicBezTo>
                  <a:cubicBezTo>
                    <a:pt x="141940" y="169983"/>
                    <a:pt x="154914" y="182291"/>
                    <a:pt x="168075" y="194418"/>
                  </a:cubicBezTo>
                  <a:cubicBezTo>
                    <a:pt x="181236" y="206545"/>
                    <a:pt x="194583" y="218490"/>
                    <a:pt x="208151" y="230198"/>
                  </a:cubicBezTo>
                  <a:cubicBezTo>
                    <a:pt x="221719" y="241907"/>
                    <a:pt x="235507" y="253380"/>
                    <a:pt x="249545" y="264556"/>
                  </a:cubicBezTo>
                  <a:cubicBezTo>
                    <a:pt x="263583" y="275733"/>
                    <a:pt x="277870" y="286613"/>
                    <a:pt x="292430" y="297130"/>
                  </a:cubicBezTo>
                  <a:cubicBezTo>
                    <a:pt x="306989" y="307648"/>
                    <a:pt x="321821" y="317803"/>
                    <a:pt x="336936" y="327526"/>
                  </a:cubicBezTo>
                  <a:cubicBezTo>
                    <a:pt x="352052" y="337250"/>
                    <a:pt x="367451" y="346541"/>
                    <a:pt x="383135" y="355330"/>
                  </a:cubicBezTo>
                  <a:cubicBezTo>
                    <a:pt x="398818" y="364120"/>
                    <a:pt x="414785" y="372407"/>
                    <a:pt x="431015" y="380129"/>
                  </a:cubicBezTo>
                  <a:cubicBezTo>
                    <a:pt x="447245" y="387850"/>
                    <a:pt x="463739" y="395005"/>
                    <a:pt x="480478" y="401541"/>
                  </a:cubicBezTo>
                  <a:cubicBezTo>
                    <a:pt x="497218" y="408077"/>
                    <a:pt x="514204" y="413993"/>
                    <a:pt x="531333" y="419256"/>
                  </a:cubicBezTo>
                  <a:cubicBezTo>
                    <a:pt x="548462" y="424520"/>
                    <a:pt x="565734" y="429130"/>
                    <a:pt x="583314" y="433070"/>
                  </a:cubicBezTo>
                  <a:cubicBezTo>
                    <a:pt x="600893" y="437009"/>
                    <a:pt x="618780" y="440277"/>
                    <a:pt x="636108" y="442900"/>
                  </a:cubicBezTo>
                  <a:cubicBezTo>
                    <a:pt x="653436" y="445524"/>
                    <a:pt x="670205" y="447503"/>
                    <a:pt x="689395" y="448796"/>
                  </a:cubicBezTo>
                  <a:cubicBezTo>
                    <a:pt x="708586" y="450089"/>
                    <a:pt x="730197" y="450696"/>
                    <a:pt x="742875" y="450912"/>
                  </a:cubicBezTo>
                  <a:cubicBezTo>
                    <a:pt x="755553" y="451127"/>
                    <a:pt x="759296" y="450951"/>
                    <a:pt x="763040" y="450775"/>
                  </a:cubicBezTo>
                  <a:cubicBezTo>
                    <a:pt x="765773" y="450646"/>
                    <a:pt x="767600" y="449065"/>
                    <a:pt x="767600" y="446975"/>
                  </a:cubicBezTo>
                  <a:cubicBezTo>
                    <a:pt x="767600" y="444885"/>
                    <a:pt x="765776" y="443151"/>
                    <a:pt x="763040" y="443175"/>
                  </a:cubicBezTo>
                  <a:cubicBezTo>
                    <a:pt x="759322" y="443207"/>
                    <a:pt x="755603" y="443239"/>
                    <a:pt x="743081" y="442546"/>
                  </a:cubicBezTo>
                  <a:cubicBezTo>
                    <a:pt x="730560" y="441853"/>
                    <a:pt x="709235" y="440434"/>
                    <a:pt x="690364" y="438435"/>
                  </a:cubicBezTo>
                  <a:cubicBezTo>
                    <a:pt x="671494" y="436435"/>
                    <a:pt x="655077" y="433855"/>
                    <a:pt x="638161" y="430627"/>
                  </a:cubicBezTo>
                  <a:cubicBezTo>
                    <a:pt x="621244" y="427398"/>
                    <a:pt x="603828" y="423521"/>
                    <a:pt x="586766" y="419005"/>
                  </a:cubicBezTo>
                  <a:cubicBezTo>
                    <a:pt x="569705" y="414490"/>
                    <a:pt x="552998" y="409336"/>
                    <a:pt x="536476" y="403558"/>
                  </a:cubicBezTo>
                  <a:cubicBezTo>
                    <a:pt x="519954" y="397779"/>
                    <a:pt x="503616" y="391377"/>
                    <a:pt x="487556" y="384386"/>
                  </a:cubicBezTo>
                  <a:cubicBezTo>
                    <a:pt x="471495" y="377395"/>
                    <a:pt x="455712" y="369817"/>
                    <a:pt x="440212" y="361701"/>
                  </a:cubicBezTo>
                  <a:cubicBezTo>
                    <a:pt x="424712" y="353585"/>
                    <a:pt x="409495" y="344931"/>
                    <a:pt x="394571" y="335799"/>
                  </a:cubicBezTo>
                  <a:cubicBezTo>
                    <a:pt x="379648" y="326667"/>
                    <a:pt x="365018" y="317058"/>
                    <a:pt x="350673" y="307033"/>
                  </a:cubicBezTo>
                  <a:cubicBezTo>
                    <a:pt x="336328" y="297009"/>
                    <a:pt x="322269" y="286570"/>
                    <a:pt x="308477" y="275779"/>
                  </a:cubicBezTo>
                  <a:cubicBezTo>
                    <a:pt x="294684" y="264988"/>
                    <a:pt x="281158" y="253846"/>
                    <a:pt x="267873" y="242410"/>
                  </a:cubicBezTo>
                  <a:cubicBezTo>
                    <a:pt x="254587" y="230974"/>
                    <a:pt x="241541" y="219246"/>
                    <a:pt x="228702" y="207278"/>
                  </a:cubicBezTo>
                  <a:cubicBezTo>
                    <a:pt x="215863" y="195310"/>
                    <a:pt x="203231" y="183104"/>
                    <a:pt x="190770" y="170707"/>
                  </a:cubicBezTo>
                  <a:cubicBezTo>
                    <a:pt x="178309" y="158310"/>
                    <a:pt x="166019" y="145722"/>
                    <a:pt x="153861" y="132988"/>
                  </a:cubicBezTo>
                  <a:cubicBezTo>
                    <a:pt x="141704" y="120253"/>
                    <a:pt x="129679" y="107372"/>
                    <a:pt x="117747" y="94383"/>
                  </a:cubicBezTo>
                  <a:cubicBezTo>
                    <a:pt x="105815" y="81394"/>
                    <a:pt x="93976" y="68297"/>
                    <a:pt x="82190" y="55129"/>
                  </a:cubicBezTo>
                  <a:cubicBezTo>
                    <a:pt x="70405" y="41961"/>
                    <a:pt x="58672" y="28721"/>
                    <a:pt x="46953" y="15444"/>
                  </a:cubicBezTo>
                  <a:cubicBezTo>
                    <a:pt x="35233" y="2166"/>
                    <a:pt x="23527" y="-11149"/>
                    <a:pt x="11793" y="-24468"/>
                  </a:cubicBezTo>
                  <a:cubicBezTo>
                    <a:pt x="58" y="-37787"/>
                    <a:pt x="-11704" y="-51110"/>
                    <a:pt x="-23534" y="-64404"/>
                  </a:cubicBezTo>
                  <a:cubicBezTo>
                    <a:pt x="-35364" y="-77699"/>
                    <a:pt x="-47261" y="-90966"/>
                    <a:pt x="-59272" y="-104164"/>
                  </a:cubicBezTo>
                  <a:cubicBezTo>
                    <a:pt x="-71284" y="-117363"/>
                    <a:pt x="-83410" y="-130493"/>
                    <a:pt x="-95670" y="-143536"/>
                  </a:cubicBezTo>
                  <a:cubicBezTo>
                    <a:pt x="-107931" y="-156578"/>
                    <a:pt x="-120326" y="-169532"/>
                    <a:pt x="-132976" y="-182290"/>
                  </a:cubicBezTo>
                  <a:cubicBezTo>
                    <a:pt x="-145626" y="-195049"/>
                    <a:pt x="-158531" y="-207612"/>
                    <a:pt x="-171436" y="-2201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668" y="8415"/>
              <a:ext cx="5287" cy="891"/>
            </a:xfrm>
            <a:custGeom>
              <a:avLst/>
              <a:gdLst>
                <a:gd name="rtl" fmla="*/ 135280 w 1892400"/>
                <a:gd name="rtt" fmla="*/ 71440 h 296400"/>
                <a:gd name="rtr" fmla="*/ 1754080 w 1892400"/>
                <a:gd name="rtb" fmla="*/ 238640 h 296400"/>
              </a:gdLst>
              <a:ahLst/>
              <a:cxnLst/>
              <a:rect l="rtl" t="rtt" r="rtr" b="rtb"/>
              <a:pathLst>
                <a:path w="1892400" h="296400">
                  <a:moveTo>
                    <a:pt x="30400" y="0"/>
                  </a:moveTo>
                  <a:lnTo>
                    <a:pt x="1862000" y="0"/>
                  </a:lnTo>
                  <a:cubicBezTo>
                    <a:pt x="1878781" y="0"/>
                    <a:pt x="1892400" y="13619"/>
                    <a:pt x="1892400" y="30400"/>
                  </a:cubicBezTo>
                  <a:lnTo>
                    <a:pt x="1892400" y="266000"/>
                  </a:lnTo>
                  <a:cubicBezTo>
                    <a:pt x="1892400" y="282781"/>
                    <a:pt x="1878781" y="296400"/>
                    <a:pt x="1862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测量物体运动的平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均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速度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90583" y="2442210"/>
            <a:ext cx="2646680" cy="1812925"/>
            <a:chOff x="5338" y="4298"/>
            <a:chExt cx="4168" cy="2855"/>
          </a:xfrm>
        </p:grpSpPr>
        <p:sp>
          <p:nvSpPr>
            <p:cNvPr id="117" name="MMConnector"/>
            <p:cNvSpPr/>
            <p:nvPr/>
          </p:nvSpPr>
          <p:spPr>
            <a:xfrm>
              <a:off x="8562" y="5923"/>
              <a:ext cx="944" cy="1230"/>
            </a:xfrm>
            <a:custGeom>
              <a:avLst/>
              <a:gdLst/>
              <a:ahLst/>
              <a:cxnLst/>
              <a:pathLst>
                <a:path w="841892" h="243673">
                  <a:moveTo>
                    <a:pt x="68815" y="72134"/>
                  </a:moveTo>
                  <a:cubicBezTo>
                    <a:pt x="86333" y="79876"/>
                    <a:pt x="102893" y="73086"/>
                    <a:pt x="108410" y="59536"/>
                  </a:cubicBezTo>
                  <a:cubicBezTo>
                    <a:pt x="113927" y="45986"/>
                    <a:pt x="106771" y="29690"/>
                    <a:pt x="88878" y="22862"/>
                  </a:cubicBezTo>
                  <a:cubicBezTo>
                    <a:pt x="72401" y="16575"/>
                    <a:pt x="55925" y="10288"/>
                    <a:pt x="39462" y="3889"/>
                  </a:cubicBezTo>
                  <a:cubicBezTo>
                    <a:pt x="23000" y="-2510"/>
                    <a:pt x="6552" y="-9020"/>
                    <a:pt x="-9903" y="-15564"/>
                  </a:cubicBezTo>
                  <a:cubicBezTo>
                    <a:pt x="-26358" y="-22107"/>
                    <a:pt x="-42819" y="-28683"/>
                    <a:pt x="-59300" y="-35262"/>
                  </a:cubicBezTo>
                  <a:cubicBezTo>
                    <a:pt x="-75781" y="-41841"/>
                    <a:pt x="-92281" y="-48422"/>
                    <a:pt x="-108816" y="-54961"/>
                  </a:cubicBezTo>
                  <a:cubicBezTo>
                    <a:pt x="-125351" y="-61499"/>
                    <a:pt x="-141921" y="-67995"/>
                    <a:pt x="-158540" y="-74405"/>
                  </a:cubicBezTo>
                  <a:cubicBezTo>
                    <a:pt x="-175158" y="-80815"/>
                    <a:pt x="-191825" y="-87139"/>
                    <a:pt x="-208554" y="-93332"/>
                  </a:cubicBezTo>
                  <a:cubicBezTo>
                    <a:pt x="-225283" y="-99525"/>
                    <a:pt x="-242072" y="-105587"/>
                    <a:pt x="-258934" y="-111474"/>
                  </a:cubicBezTo>
                  <a:cubicBezTo>
                    <a:pt x="-275795" y="-117360"/>
                    <a:pt x="-292728" y="-123071"/>
                    <a:pt x="-309739" y="-128562"/>
                  </a:cubicBezTo>
                  <a:cubicBezTo>
                    <a:pt x="-326749" y="-134053"/>
                    <a:pt x="-343837" y="-139325"/>
                    <a:pt x="-361006" y="-144334"/>
                  </a:cubicBezTo>
                  <a:cubicBezTo>
                    <a:pt x="-378175" y="-149343"/>
                    <a:pt x="-395425" y="-154091"/>
                    <a:pt x="-412750" y="-158537"/>
                  </a:cubicBezTo>
                  <a:cubicBezTo>
                    <a:pt x="-430075" y="-162984"/>
                    <a:pt x="-447476" y="-167130"/>
                    <a:pt x="-464955" y="-170941"/>
                  </a:cubicBezTo>
                  <a:cubicBezTo>
                    <a:pt x="-482434" y="-174752"/>
                    <a:pt x="-499992" y="-178229"/>
                    <a:pt x="-517579" y="-181344"/>
                  </a:cubicBezTo>
                  <a:cubicBezTo>
                    <a:pt x="-535166" y="-184459"/>
                    <a:pt x="-552783" y="-187213"/>
                    <a:pt x="-570551" y="-189584"/>
                  </a:cubicBezTo>
                  <a:cubicBezTo>
                    <a:pt x="-588320" y="-191954"/>
                    <a:pt x="-606240" y="-193941"/>
                    <a:pt x="-623784" y="-195541"/>
                  </a:cubicBezTo>
                  <a:cubicBezTo>
                    <a:pt x="-641327" y="-197141"/>
                    <a:pt x="-658493" y="-198355"/>
                    <a:pt x="-677172" y="-199147"/>
                  </a:cubicBezTo>
                  <a:cubicBezTo>
                    <a:pt x="-695850" y="-199939"/>
                    <a:pt x="-716042" y="-200310"/>
                    <a:pt x="-730606" y="-200378"/>
                  </a:cubicBezTo>
                  <a:cubicBezTo>
                    <a:pt x="-745171" y="-200446"/>
                    <a:pt x="-754108" y="-200211"/>
                    <a:pt x="-763046" y="-199975"/>
                  </a:cubicBezTo>
                  <a:cubicBezTo>
                    <a:pt x="-765781" y="-199903"/>
                    <a:pt x="-767606" y="-198265"/>
                    <a:pt x="-767606" y="-196175"/>
                  </a:cubicBezTo>
                  <a:cubicBezTo>
                    <a:pt x="-767606" y="-194085"/>
                    <a:pt x="-765781" y="-192444"/>
                    <a:pt x="-763046" y="-192375"/>
                  </a:cubicBezTo>
                  <a:cubicBezTo>
                    <a:pt x="-754163" y="-192151"/>
                    <a:pt x="-745281" y="-191926"/>
                    <a:pt x="-730853" y="-191113"/>
                  </a:cubicBezTo>
                  <a:cubicBezTo>
                    <a:pt x="-716425" y="-190301"/>
                    <a:pt x="-696453" y="-188900"/>
                    <a:pt x="-678023" y="-187163"/>
                  </a:cubicBezTo>
                  <a:cubicBezTo>
                    <a:pt x="-659593" y="-185426"/>
                    <a:pt x="-642705" y="-183352"/>
                    <a:pt x="-625480" y="-180879"/>
                  </a:cubicBezTo>
                  <a:cubicBezTo>
                    <a:pt x="-608256" y="-178407"/>
                    <a:pt x="-590695" y="-175536"/>
                    <a:pt x="-573319" y="-172298"/>
                  </a:cubicBezTo>
                  <a:cubicBezTo>
                    <a:pt x="-555943" y="-169061"/>
                    <a:pt x="-538751" y="-165456"/>
                    <a:pt x="-521617" y="-161500"/>
                  </a:cubicBezTo>
                  <a:cubicBezTo>
                    <a:pt x="-504483" y="-157544"/>
                    <a:pt x="-487406" y="-153236"/>
                    <a:pt x="-470429" y="-148605"/>
                  </a:cubicBezTo>
                  <a:cubicBezTo>
                    <a:pt x="-453452" y="-143974"/>
                    <a:pt x="-436574" y="-139020"/>
                    <a:pt x="-419785" y="-133774"/>
                  </a:cubicBezTo>
                  <a:cubicBezTo>
                    <a:pt x="-402996" y="-128529"/>
                    <a:pt x="-386296" y="-122992"/>
                    <a:pt x="-369683" y="-117199"/>
                  </a:cubicBezTo>
                  <a:cubicBezTo>
                    <a:pt x="-353069" y="-111406"/>
                    <a:pt x="-336542" y="-105359"/>
                    <a:pt x="-320091" y="-99094"/>
                  </a:cubicBezTo>
                  <a:cubicBezTo>
                    <a:pt x="-303640" y="-92829"/>
                    <a:pt x="-287265" y="-86348"/>
                    <a:pt x="-270952" y="-79690"/>
                  </a:cubicBezTo>
                  <a:cubicBezTo>
                    <a:pt x="-254639" y="-73033"/>
                    <a:pt x="-238389" y="-66199"/>
                    <a:pt x="-222184" y="-59229"/>
                  </a:cubicBezTo>
                  <a:cubicBezTo>
                    <a:pt x="-205979" y="-52260"/>
                    <a:pt x="-189819" y="-45155"/>
                    <a:pt x="-173686" y="-37955"/>
                  </a:cubicBezTo>
                  <a:cubicBezTo>
                    <a:pt x="-157552" y="-30756"/>
                    <a:pt x="-141446" y="-23462"/>
                    <a:pt x="-125346" y="-16114"/>
                  </a:cubicBezTo>
                  <a:cubicBezTo>
                    <a:pt x="-109245" y="-8766"/>
                    <a:pt x="-93152" y="-1363"/>
                    <a:pt x="-77044" y="6052"/>
                  </a:cubicBezTo>
                  <a:cubicBezTo>
                    <a:pt x="-60936" y="13467"/>
                    <a:pt x="-44812" y="20894"/>
                    <a:pt x="-28660" y="28303"/>
                  </a:cubicBezTo>
                  <a:cubicBezTo>
                    <a:pt x="-12508" y="35713"/>
                    <a:pt x="3673" y="43104"/>
                    <a:pt x="19924" y="50407"/>
                  </a:cubicBezTo>
                  <a:cubicBezTo>
                    <a:pt x="36174" y="57709"/>
                    <a:pt x="52495" y="64922"/>
                    <a:pt x="68815" y="7213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338" y="4298"/>
              <a:ext cx="2351" cy="1393"/>
            </a:xfrm>
            <a:custGeom>
              <a:avLst/>
              <a:gdLst>
                <a:gd name="rtl" fmla="*/ 135280 w 758456"/>
                <a:gd name="rtt" fmla="*/ 71440 h 463600"/>
                <a:gd name="rtr" fmla="*/ 620136 w 758456"/>
                <a:gd name="rtb" fmla="*/ 405840 h 463600"/>
              </a:gdLst>
              <a:ahLst/>
              <a:cxnLst/>
              <a:rect l="rtl" t="rtt" r="rtr" b="rtb"/>
              <a:pathLst>
                <a:path w="758456" h="463600">
                  <a:moveTo>
                    <a:pt x="30400" y="0"/>
                  </a:moveTo>
                  <a:lnTo>
                    <a:pt x="728056" y="0"/>
                  </a:lnTo>
                  <a:cubicBezTo>
                    <a:pt x="744837" y="0"/>
                    <a:pt x="758456" y="13619"/>
                    <a:pt x="758456" y="30400"/>
                  </a:cubicBezTo>
                  <a:lnTo>
                    <a:pt x="758456" y="433200"/>
                  </a:lnTo>
                  <a:cubicBezTo>
                    <a:pt x="758456" y="449981"/>
                    <a:pt x="744837" y="463600"/>
                    <a:pt x="728056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长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度和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时间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018078" y="3012440"/>
            <a:ext cx="731520" cy="1336675"/>
            <a:chOff x="15775" y="4744"/>
            <a:chExt cx="1152" cy="2105"/>
          </a:xfrm>
        </p:grpSpPr>
        <p:sp>
          <p:nvSpPr>
            <p:cNvPr id="177" name="MMConnector"/>
            <p:cNvSpPr/>
            <p:nvPr/>
          </p:nvSpPr>
          <p:spPr>
            <a:xfrm>
              <a:off x="15775" y="5807"/>
              <a:ext cx="572" cy="1042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6061" y="4744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89833" y="3846195"/>
            <a:ext cx="1226820" cy="429895"/>
            <a:chOff x="15888" y="6057"/>
            <a:chExt cx="1932" cy="677"/>
          </a:xfrm>
        </p:grpSpPr>
        <p:sp>
          <p:nvSpPr>
            <p:cNvPr id="178" name="MMConnector"/>
            <p:cNvSpPr/>
            <p:nvPr/>
          </p:nvSpPr>
          <p:spPr>
            <a:xfrm>
              <a:off x="15888" y="6464"/>
              <a:ext cx="572" cy="271"/>
            </a:xfrm>
            <a:custGeom>
              <a:avLst/>
              <a:gdLst/>
              <a:ahLst/>
              <a:cxnLst/>
              <a:pathLst>
                <a:path w="250789" h="90250" fill="none">
                  <a:moveTo>
                    <a:pt x="-125394" y="-45125"/>
                  </a:moveTo>
                  <a:cubicBezTo>
                    <a:pt x="-14482" y="-45125"/>
                    <a:pt x="25431" y="45125"/>
                    <a:pt x="125394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" name="SubTopic"/>
            <p:cNvSpPr/>
            <p:nvPr/>
          </p:nvSpPr>
          <p:spPr>
            <a:xfrm>
              <a:off x="16162" y="6057"/>
              <a:ext cx="165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84998" y="1670050"/>
            <a:ext cx="1661795" cy="1649730"/>
            <a:chOff x="2967" y="3082"/>
            <a:chExt cx="2617" cy="2598"/>
          </a:xfrm>
        </p:grpSpPr>
        <p:sp>
          <p:nvSpPr>
            <p:cNvPr id="321" name="MMConnector"/>
            <p:cNvSpPr/>
            <p:nvPr/>
          </p:nvSpPr>
          <p:spPr>
            <a:xfrm>
              <a:off x="5012" y="4310"/>
              <a:ext cx="572" cy="1370"/>
            </a:xfrm>
            <a:custGeom>
              <a:avLst/>
              <a:gdLst/>
              <a:ahLst/>
              <a:cxnLst/>
              <a:pathLst>
                <a:path w="250812" h="456000" fill="none">
                  <a:moveTo>
                    <a:pt x="125406" y="228000"/>
                  </a:moveTo>
                  <a:cubicBezTo>
                    <a:pt x="-24191" y="228000"/>
                    <a:pt x="64806" y="-228000"/>
                    <a:pt x="-125406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967" y="3082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基本单位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84998" y="2295525"/>
            <a:ext cx="1661795" cy="710565"/>
            <a:chOff x="2967" y="4067"/>
            <a:chExt cx="2617" cy="1119"/>
          </a:xfrm>
        </p:grpSpPr>
        <p:sp>
          <p:nvSpPr>
            <p:cNvPr id="322" name="MMConnector"/>
            <p:cNvSpPr/>
            <p:nvPr/>
          </p:nvSpPr>
          <p:spPr>
            <a:xfrm>
              <a:off x="5012" y="4802"/>
              <a:ext cx="572" cy="385"/>
            </a:xfrm>
            <a:custGeom>
              <a:avLst/>
              <a:gdLst/>
              <a:ahLst/>
              <a:cxnLst/>
              <a:pathLst>
                <a:path w="250812" h="128250" fill="none">
                  <a:moveTo>
                    <a:pt x="125406" y="64125"/>
                  </a:moveTo>
                  <a:cubicBezTo>
                    <a:pt x="10073" y="64125"/>
                    <a:pt x="-15144" y="-64125"/>
                    <a:pt x="-125406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967" y="4067"/>
              <a:ext cx="1798" cy="54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461453" y="2712720"/>
            <a:ext cx="2085340" cy="429260"/>
            <a:chOff x="2300" y="4724"/>
            <a:chExt cx="3284" cy="676"/>
          </a:xfrm>
        </p:grpSpPr>
        <p:sp>
          <p:nvSpPr>
            <p:cNvPr id="390" name="MMConnector"/>
            <p:cNvSpPr/>
            <p:nvPr/>
          </p:nvSpPr>
          <p:spPr>
            <a:xfrm>
              <a:off x="5012" y="5130"/>
              <a:ext cx="572" cy="271"/>
            </a:xfrm>
            <a:custGeom>
              <a:avLst/>
              <a:gdLst/>
              <a:ahLst/>
              <a:cxnLst/>
              <a:pathLst>
                <a:path w="250812" h="90250" fill="none">
                  <a:moveTo>
                    <a:pt x="125406" y="-45125"/>
                  </a:moveTo>
                  <a:cubicBezTo>
                    <a:pt x="14484" y="-45125"/>
                    <a:pt x="-25436" y="45125"/>
                    <a:pt x="-125406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300" y="4724"/>
              <a:ext cx="2353" cy="56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常考长度估测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52053" y="3491865"/>
            <a:ext cx="1094740" cy="1214120"/>
            <a:chOff x="3860" y="5951"/>
            <a:chExt cx="1724" cy="1912"/>
          </a:xfrm>
        </p:grpSpPr>
        <p:sp>
          <p:nvSpPr>
            <p:cNvPr id="147" name="MMConnector"/>
            <p:cNvSpPr/>
            <p:nvPr/>
          </p:nvSpPr>
          <p:spPr>
            <a:xfrm>
              <a:off x="5012" y="5951"/>
              <a:ext cx="572" cy="1913"/>
            </a:xfrm>
            <a:custGeom>
              <a:avLst/>
              <a:gdLst/>
              <a:ahLst/>
              <a:cxnLst/>
              <a:pathLst>
                <a:path w="250812" h="636500" fill="none">
                  <a:moveTo>
                    <a:pt x="125406" y="-318250"/>
                  </a:moveTo>
                  <a:cubicBezTo>
                    <a:pt x="-38094" y="-318250"/>
                    <a:pt x="97247" y="318250"/>
                    <a:pt x="-125406" y="318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3860" y="6365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17943" y="3129280"/>
            <a:ext cx="2228850" cy="639445"/>
            <a:chOff x="2074" y="5380"/>
            <a:chExt cx="3510" cy="1007"/>
          </a:xfrm>
        </p:grpSpPr>
        <p:sp>
          <p:nvSpPr>
            <p:cNvPr id="151" name="MMConnector"/>
            <p:cNvSpPr/>
            <p:nvPr/>
          </p:nvSpPr>
          <p:spPr>
            <a:xfrm>
              <a:off x="5012" y="5459"/>
              <a:ext cx="572" cy="928"/>
            </a:xfrm>
            <a:custGeom>
              <a:avLst/>
              <a:gdLst/>
              <a:ahLst/>
              <a:cxnLst/>
              <a:pathLst>
                <a:path w="250812" h="308750" fill="none">
                  <a:moveTo>
                    <a:pt x="125406" y="-154375"/>
                  </a:moveTo>
                  <a:cubicBezTo>
                    <a:pt x="-9892" y="-154375"/>
                    <a:pt x="31442" y="154375"/>
                    <a:pt x="-125406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2074" y="5380"/>
              <a:ext cx="2579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常考时间估测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8343" y="3963670"/>
            <a:ext cx="1924685" cy="448310"/>
            <a:chOff x="1114" y="6694"/>
            <a:chExt cx="3031" cy="706"/>
          </a:xfrm>
        </p:grpSpPr>
        <p:sp>
          <p:nvSpPr>
            <p:cNvPr id="155" name="MMConnector"/>
            <p:cNvSpPr/>
            <p:nvPr/>
          </p:nvSpPr>
          <p:spPr>
            <a:xfrm>
              <a:off x="3575" y="7072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114" y="6694"/>
              <a:ext cx="2175" cy="563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时间：秒表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5978" y="3546475"/>
            <a:ext cx="1797050" cy="657225"/>
            <a:chOff x="1315" y="6037"/>
            <a:chExt cx="2830" cy="1035"/>
          </a:xfrm>
        </p:grpSpPr>
        <p:sp>
          <p:nvSpPr>
            <p:cNvPr id="160" name="MMConnector"/>
            <p:cNvSpPr/>
            <p:nvPr/>
          </p:nvSpPr>
          <p:spPr>
            <a:xfrm>
              <a:off x="3575" y="6744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315" y="6037"/>
              <a:ext cx="197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长度：刻度尺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flipH="1">
            <a:off x="2854008" y="4627245"/>
            <a:ext cx="1160780" cy="710565"/>
            <a:chOff x="4803" y="7739"/>
            <a:chExt cx="1724" cy="1119"/>
          </a:xfrm>
        </p:grpSpPr>
        <p:sp>
          <p:nvSpPr>
            <p:cNvPr id="175" name="MMConnector"/>
            <p:cNvSpPr/>
            <p:nvPr/>
          </p:nvSpPr>
          <p:spPr>
            <a:xfrm>
              <a:off x="5955" y="8474"/>
              <a:ext cx="572" cy="385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4803" y="7739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概念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2854008" y="4953000"/>
            <a:ext cx="2887674" cy="521335"/>
            <a:chOff x="1960" y="8252"/>
            <a:chExt cx="4567" cy="821"/>
          </a:xfrm>
        </p:grpSpPr>
        <p:sp>
          <p:nvSpPr>
            <p:cNvPr id="179" name="MMConnector"/>
            <p:cNvSpPr/>
            <p:nvPr/>
          </p:nvSpPr>
          <p:spPr>
            <a:xfrm>
              <a:off x="5955" y="8802"/>
              <a:ext cx="572" cy="27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960" y="8252"/>
              <a:ext cx="3709" cy="687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误差与错误的区别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2782253" y="5461000"/>
            <a:ext cx="2365483" cy="638810"/>
            <a:chOff x="3778" y="9052"/>
            <a:chExt cx="2749" cy="1006"/>
          </a:xfrm>
        </p:grpSpPr>
        <p:sp>
          <p:nvSpPr>
            <p:cNvPr id="182" name="MMConnector"/>
            <p:cNvSpPr/>
            <p:nvPr/>
          </p:nvSpPr>
          <p:spPr>
            <a:xfrm>
              <a:off x="5955" y="9130"/>
              <a:ext cx="572" cy="928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1" name="SubTopic"/>
            <p:cNvSpPr/>
            <p:nvPr/>
          </p:nvSpPr>
          <p:spPr>
            <a:xfrm>
              <a:off x="3778" y="9052"/>
              <a:ext cx="1891" cy="543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减小误差方法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99968" y="1931670"/>
            <a:ext cx="1769110" cy="398780"/>
            <a:chOff x="15589" y="3042"/>
            <a:chExt cx="2786" cy="628"/>
          </a:xfrm>
        </p:grpSpPr>
        <p:sp>
          <p:nvSpPr>
            <p:cNvPr id="184" name="MMConnector"/>
            <p:cNvSpPr/>
            <p:nvPr/>
          </p:nvSpPr>
          <p:spPr>
            <a:xfrm>
              <a:off x="15589" y="3613"/>
              <a:ext cx="572" cy="57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5822" y="3042"/>
              <a:ext cx="2553" cy="54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运动和静止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971723" y="2303780"/>
            <a:ext cx="1849120" cy="579755"/>
            <a:chOff x="15702" y="3628"/>
            <a:chExt cx="2912" cy="913"/>
          </a:xfrm>
        </p:grpSpPr>
        <p:sp>
          <p:nvSpPr>
            <p:cNvPr id="186" name="MMConnector"/>
            <p:cNvSpPr/>
            <p:nvPr/>
          </p:nvSpPr>
          <p:spPr>
            <a:xfrm>
              <a:off x="15702" y="3941"/>
              <a:ext cx="572" cy="600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5" name="SubTopic"/>
            <p:cNvSpPr/>
            <p:nvPr/>
          </p:nvSpPr>
          <p:spPr>
            <a:xfrm>
              <a:off x="15887" y="3628"/>
              <a:ext cx="2727" cy="601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运动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的相对性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018078" y="3429000"/>
            <a:ext cx="731520" cy="710565"/>
            <a:chOff x="15775" y="5400"/>
            <a:chExt cx="1152" cy="1119"/>
          </a:xfrm>
        </p:grpSpPr>
        <p:sp>
          <p:nvSpPr>
            <p:cNvPr id="189" name="MMConnector"/>
            <p:cNvSpPr/>
            <p:nvPr/>
          </p:nvSpPr>
          <p:spPr>
            <a:xfrm>
              <a:off x="15775" y="6135"/>
              <a:ext cx="572" cy="385"/>
            </a:xfrm>
            <a:custGeom>
              <a:avLst/>
              <a:gdLst/>
              <a:ahLst/>
              <a:cxnLst/>
              <a:pathLst>
                <a:path w="250789" h="128250" fill="none">
                  <a:moveTo>
                    <a:pt x="-125394" y="64125"/>
                  </a:moveTo>
                  <a:cubicBezTo>
                    <a:pt x="-10071" y="64125"/>
                    <a:pt x="15140" y="-64125"/>
                    <a:pt x="125394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7" name="SubTopic"/>
            <p:cNvSpPr/>
            <p:nvPr/>
          </p:nvSpPr>
          <p:spPr>
            <a:xfrm>
              <a:off x="16061" y="5400"/>
              <a:ext cx="866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089833" y="4263390"/>
            <a:ext cx="1578610" cy="638810"/>
            <a:chOff x="15888" y="6714"/>
            <a:chExt cx="2486" cy="1006"/>
          </a:xfrm>
        </p:grpSpPr>
        <p:sp>
          <p:nvSpPr>
            <p:cNvPr id="191" name="MMConnector"/>
            <p:cNvSpPr/>
            <p:nvPr/>
          </p:nvSpPr>
          <p:spPr>
            <a:xfrm>
              <a:off x="15888" y="6792"/>
              <a:ext cx="572" cy="928"/>
            </a:xfrm>
            <a:custGeom>
              <a:avLst/>
              <a:gdLst/>
              <a:ahLst/>
              <a:cxnLst/>
              <a:pathLst>
                <a:path w="250789" h="308750" fill="none">
                  <a:moveTo>
                    <a:pt x="-125394" y="-154375"/>
                  </a:moveTo>
                  <a:cubicBezTo>
                    <a:pt x="9894" y="-154375"/>
                    <a:pt x="-31447" y="154375"/>
                    <a:pt x="125394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6160" y="6714"/>
              <a:ext cx="2214" cy="54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匀速直线运动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8343" y="1461770"/>
            <a:ext cx="1357630" cy="656590"/>
            <a:chOff x="1114" y="2754"/>
            <a:chExt cx="2138" cy="1034"/>
          </a:xfrm>
        </p:grpSpPr>
        <p:sp>
          <p:nvSpPr>
            <p:cNvPr id="195" name="MMConnector"/>
            <p:cNvSpPr/>
            <p:nvPr/>
          </p:nvSpPr>
          <p:spPr>
            <a:xfrm>
              <a:off x="2682" y="3460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54625"/>
                  </a:moveTo>
                  <a:cubicBezTo>
                    <a:pt x="12270" y="54625"/>
                    <a:pt x="-20270" y="-54625"/>
                    <a:pt x="-125389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4" name="SubTopic"/>
            <p:cNvSpPr/>
            <p:nvPr/>
          </p:nvSpPr>
          <p:spPr>
            <a:xfrm>
              <a:off x="1114" y="2754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长度：m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08343" y="1878330"/>
            <a:ext cx="1357630" cy="448945"/>
            <a:chOff x="1114" y="3410"/>
            <a:chExt cx="2138" cy="707"/>
          </a:xfrm>
        </p:grpSpPr>
        <p:sp>
          <p:nvSpPr>
            <p:cNvPr id="197" name="MMConnector"/>
            <p:cNvSpPr/>
            <p:nvPr/>
          </p:nvSpPr>
          <p:spPr>
            <a:xfrm>
              <a:off x="2682" y="3789"/>
              <a:ext cx="571" cy="328"/>
            </a:xfrm>
            <a:custGeom>
              <a:avLst/>
              <a:gdLst/>
              <a:ahLst/>
              <a:cxnLst/>
              <a:pathLst>
                <a:path w="250777" h="109250" fill="none">
                  <a:moveTo>
                    <a:pt x="125389" y="-54625"/>
                  </a:moveTo>
                  <a:cubicBezTo>
                    <a:pt x="12270" y="-54625"/>
                    <a:pt x="-20270" y="54625"/>
                    <a:pt x="-125389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6" name="SubTopic"/>
            <p:cNvSpPr/>
            <p:nvPr/>
          </p:nvSpPr>
          <p:spPr>
            <a:xfrm>
              <a:off x="1114" y="3410"/>
              <a:ext cx="1282" cy="542"/>
            </a:xfrm>
            <a:custGeom>
              <a:avLst/>
              <a:gdLst>
                <a:gd name="rtl" fmla="*/ 54150 w 562400"/>
                <a:gd name="rtt" fmla="*/ 26030 h 180500"/>
                <a:gd name="rtr" fmla="*/ 510150 w 562400"/>
                <a:gd name="rtb" fmla="*/ 162830 h 180500"/>
              </a:gdLst>
              <a:ahLst/>
              <a:cxnLst/>
              <a:rect l="rtl" t="rtt" r="rtr" b="rtb"/>
              <a:pathLst>
                <a:path w="562400" h="180500" stroke="0">
                  <a:moveTo>
                    <a:pt x="0" y="0"/>
                  </a:moveTo>
                  <a:lnTo>
                    <a:pt x="562400" y="0"/>
                  </a:lnTo>
                  <a:lnTo>
                    <a:pt x="562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62400" h="180500" fill="none">
                  <a:moveTo>
                    <a:pt x="0" y="180500"/>
                  </a:moveTo>
                  <a:lnTo>
                    <a:pt x="562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时间：s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70113" y="4086860"/>
            <a:ext cx="857250" cy="1411605"/>
            <a:chOff x="3416" y="6436"/>
            <a:chExt cx="1350" cy="2223"/>
          </a:xfrm>
        </p:grpSpPr>
        <p:sp>
          <p:nvSpPr>
            <p:cNvPr id="166" name="MainTopic"/>
            <p:cNvSpPr/>
            <p:nvPr/>
          </p:nvSpPr>
          <p:spPr>
            <a:xfrm>
              <a:off x="3416" y="7769"/>
              <a:ext cx="1351" cy="89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误差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右箭头 24"/>
            <p:cNvSpPr/>
            <p:nvPr/>
          </p:nvSpPr>
          <p:spPr>
            <a:xfrm rot="5400000">
              <a:off x="3370" y="6987"/>
              <a:ext cx="1332" cy="231"/>
            </a:xfrm>
            <a:prstGeom prst="rightArrow">
              <a:avLst>
                <a:gd name="adj1" fmla="val 29203"/>
                <a:gd name="adj2" fmla="val 143805"/>
              </a:avLst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71723" y="1411605"/>
            <a:ext cx="1242060" cy="1193165"/>
            <a:chOff x="15775" y="4857"/>
            <a:chExt cx="1956" cy="1879"/>
          </a:xfrm>
        </p:grpSpPr>
        <p:sp>
          <p:nvSpPr>
            <p:cNvPr id="30" name="MMConnector"/>
            <p:cNvSpPr/>
            <p:nvPr/>
          </p:nvSpPr>
          <p:spPr>
            <a:xfrm>
              <a:off x="15775" y="5858"/>
              <a:ext cx="572" cy="878"/>
            </a:xfrm>
            <a:custGeom>
              <a:avLst/>
              <a:gdLst/>
              <a:ahLst/>
              <a:cxnLst/>
              <a:pathLst>
                <a:path w="250789" h="346750" fill="none">
                  <a:moveTo>
                    <a:pt x="-125394" y="173375"/>
                  </a:moveTo>
                  <a:cubicBezTo>
                    <a:pt x="13794" y="173375"/>
                    <a:pt x="-40545" y="-173375"/>
                    <a:pt x="125394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6061" y="4857"/>
              <a:ext cx="1670" cy="54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参照物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18820" y="3230245"/>
            <a:ext cx="10220960" cy="523080"/>
            <a:chOff x="894" y="3246"/>
            <a:chExt cx="16096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910" y="3248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长度的测量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6年6考)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71334" y="147002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670" y="231648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2" name="文本框 101"/>
          <p:cNvSpPr txBox="1"/>
          <p:nvPr/>
        </p:nvSpPr>
        <p:spPr>
          <a:xfrm>
            <a:off x="718820" y="3915410"/>
            <a:ext cx="105676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 b="0">
                <a:ea typeface="黑体" panose="02010609060101010101" pitchFamily="49" charset="-122"/>
              </a:rPr>
              <a:t>长度的单位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黑体" panose="02010609060101010101" pitchFamily="49" charset="-122"/>
              </a:rPr>
              <a:t>基本单位：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符号为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2874645" y="4552950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90160" y="4552950"/>
            <a:ext cx="5607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905240" y="50133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29030" y="2098040"/>
          <a:ext cx="992632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3395"/>
                <a:gridCol w="2258060"/>
                <a:gridCol w="1318260"/>
                <a:gridCol w="1139190"/>
                <a:gridCol w="1159510"/>
                <a:gridCol w="1098550"/>
                <a:gridCol w="1189355"/>
              </a:tblGrid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千米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厘米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毫米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微米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纳米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符号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μm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28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单位换算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6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km＝________m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dm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cm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＝________m</a:t>
                      </a:r>
                      <a:endParaRPr 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mm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＝________m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μm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＝10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－6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</a:t>
                      </a: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nm＝10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－9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m</a:t>
                      </a:r>
                      <a:r>
                        <a:rPr lang="en-US" alt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" name="文本框 101"/>
          <p:cNvSpPr txBox="1"/>
          <p:nvPr/>
        </p:nvSpPr>
        <p:spPr>
          <a:xfrm>
            <a:off x="1066800" y="4241800"/>
            <a:ext cx="102171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光年是长度单位，它是指光在一年内所能通过的距离．光年一般被用于计算星体间的距离．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测量工具：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刻度尺(6年3考)、米尺、卷尺、游标卡尺、螺旋测微器．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30065" y="3199765"/>
            <a:ext cx="671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03720" y="319976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19285" y="3199765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2175" y="3771265"/>
            <a:ext cx="9105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 baseline="3000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20140" y="1443990"/>
            <a:ext cx="1757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(2)</a:t>
            </a:r>
            <a:r>
              <a:rPr lang="zh-CN" sz="2400">
                <a:ea typeface="黑体" panose="02010609060101010101" pitchFamily="49" charset="-122"/>
                <a:sym typeface="+mn-ea"/>
              </a:rPr>
              <a:t>单位换算</a:t>
            </a:r>
            <a:endParaRPr lang="zh-CN" altLang="en-US" sz="2400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20810" y="1181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1929130" y="1693545"/>
            <a:ext cx="72447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常考长度的估测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中学生的身高约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160 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教室每层楼高约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课桌的高度约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0.75______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物理课本的长度约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______cm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宽度约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 cm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宋体" panose="02010600030101010101" pitchFamily="2" charset="-122"/>
              </a:rPr>
              <a:t>一支考试用的碳素笔的长度约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________cm.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5391785" y="2375535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2385" y="2904490"/>
            <a:ext cx="440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9835" y="3429635"/>
            <a:ext cx="440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0140" y="3972560"/>
            <a:ext cx="6400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2900" y="4502785"/>
            <a:ext cx="631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585200" y="53905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411605" y="1326515"/>
            <a:ext cx="6713855" cy="521970"/>
            <a:chOff x="1181" y="1745"/>
            <a:chExt cx="10573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4181" y="1745"/>
              <a:ext cx="757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时间的测量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[2019.23(2)]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 rot="0">
              <a:off x="1181" y="1745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2" name="文本框 101"/>
          <p:cNvSpPr txBox="1"/>
          <p:nvPr/>
        </p:nvSpPr>
        <p:spPr>
          <a:xfrm>
            <a:off x="1411605" y="2077085"/>
            <a:ext cx="85934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基本单位：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符号是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单位换算：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 min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 s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 h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3 600 s.2. </a:t>
            </a:r>
            <a:r>
              <a:rPr lang="zh-CN" sz="2400">
                <a:ea typeface="黑体" panose="02010609060101010101" pitchFamily="49" charset="-122"/>
              </a:rPr>
              <a:t>测量工具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生活中常用机械表、电子表、石英表来测量时间；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在运动场和实验室常用停表来测量时间．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3782060" y="2712720"/>
            <a:ext cx="501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秒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2540" y="2712720"/>
            <a:ext cx="381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8145" y="3271520"/>
            <a:ext cx="581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8955" y="3271520"/>
            <a:ext cx="581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851265" y="54991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2319655" y="1662430"/>
            <a:ext cx="672655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常考时间的估测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(1)1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内正常人的脉搏跳动约为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初中男生百米跑的时间约为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演奏一遍中华人民共和国国歌用时约为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做一遍眼保健操的时间约为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(5)橡皮从课桌掉到地上所用时间约为0.4 s.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88200" y="2317115"/>
            <a:ext cx="490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88200" y="2862580"/>
            <a:ext cx="361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8640" y="3931285"/>
            <a:ext cx="780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min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8300720" y="50774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6440" y="1116965"/>
            <a:ext cx="10210800" cy="52189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误差与错误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[2016.21(3)第2空]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26440" y="1858645"/>
          <a:ext cx="10738485" cy="438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8125"/>
                <a:gridCol w="4958080"/>
                <a:gridCol w="4272280"/>
              </a:tblGrid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误差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错误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产生原因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a.仪器精确度不够；b．实验方法不完善；c．环境对仪器的影响；d．观察者估读时的偏差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a.不遵守测量仪器的使用规则；b．读数时粗心造成的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可否避免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______(选填“能”或“不能”)避免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______(选填“能”或“不能”)避免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59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控制方法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a.采用多次测量求平均值的方法；[2016.21(3)第3空]b. 采用精确度更高的测量工具；c．改进测量方法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遵守仪器的使用规则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718820" y="1855470"/>
            <a:ext cx="1524000" cy="548640"/>
          </a:xfrm>
          <a:prstGeom prst="line">
            <a:avLst/>
          </a:prstGeom>
          <a:ln w="12700"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2707005" y="410972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02525" y="4109720"/>
            <a:ext cx="8699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能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430385" y="10312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102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UNIT_TABLE_BEAUTIFY" val="smartTable{0d475ef0-11c7-44a6-af2a-a0b5a6ad52cc}"/>
</p:tagLst>
</file>

<file path=ppt/tags/tag7.xml><?xml version="1.0" encoding="utf-8"?>
<p:tagLst xmlns:p="http://schemas.openxmlformats.org/presentationml/2006/main">
  <p:tag name="KSO_WM_UNIT_TABLE_BEAUTIFY" val="smartTable{2b4b8434-e500-4b11-b5ed-96b8e073261b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4319</Words>
  <Application>WPS 演示</Application>
  <PresentationFormat>宽屏</PresentationFormat>
  <Paragraphs>447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楷体_GB2312</vt:lpstr>
      <vt:lpstr>新宋体</vt:lpstr>
      <vt:lpstr>Courier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