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file:///C:\Documents and Settings\Administrator\&#26700;&#38754;\&#27743;&#35199;&#29289;&#29702;(JK)\A158.TIF" TargetMode="External"/><Relationship Id="rId3" Type="http://schemas.openxmlformats.org/officeDocument/2006/relationships/image" Target="../media/image8.png"/><Relationship Id="rId2" Type="http://schemas.openxmlformats.org/officeDocument/2006/relationships/image" Target="../media/image3.tiff"/><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159.TIF" TargetMode="Externa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160.TIF" TargetMode="Externa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161.TIF" TargetMode="External"/><Relationship Id="rId2" Type="http://schemas.openxmlformats.org/officeDocument/2006/relationships/image" Target="../media/image11.png"/><Relationship Id="rId1" Type="http://schemas.openxmlformats.org/officeDocument/2006/relationships/image" Target="../media/image3.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tiff"/><Relationship Id="rId1" Type="http://schemas.openxmlformats.org/officeDocument/2006/relationships/image" Target="../media/image1.tif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162.TIF" TargetMode="Externa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8.xml"/><Relationship Id="rId7" Type="http://schemas.openxmlformats.org/officeDocument/2006/relationships/tags" Target="../tags/tag4.xml"/><Relationship Id="rId6" Type="http://schemas.openxmlformats.org/officeDocument/2006/relationships/slide" Target="slide15.xml"/><Relationship Id="rId5" Type="http://schemas.openxmlformats.org/officeDocument/2006/relationships/tags" Target="../tags/tag3.xml"/><Relationship Id="rId4" Type="http://schemas.openxmlformats.org/officeDocument/2006/relationships/slide" Target="slide10.xml"/><Relationship Id="rId3" Type="http://schemas.openxmlformats.org/officeDocument/2006/relationships/image" Target="../media/image1.png"/><Relationship Id="rId2" Type="http://schemas.openxmlformats.org/officeDocument/2006/relationships/tags" Target="../tags/tag2.xml"/><Relationship Id="rId10" Type="http://schemas.openxmlformats.org/officeDocument/2006/relationships/slideLayout" Target="../slideLayouts/slideLayout7.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163.TIF" TargetMode="External"/><Relationship Id="rId2" Type="http://schemas.openxmlformats.org/officeDocument/2006/relationships/image" Target="../media/image13.pn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6.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3.tiff"/></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tiff"/><Relationship Id="rId7" Type="http://schemas.openxmlformats.org/officeDocument/2006/relationships/image" Target="file:///C:\Documents and Settings\Administrator\&#26700;&#38754;\&#27743;&#35199;&#29289;&#29702;(JK)\A155.TIF" TargetMode="External"/><Relationship Id="rId6" Type="http://schemas.openxmlformats.org/officeDocument/2006/relationships/image" Target="../media/image4.png"/><Relationship Id="rId5" Type="http://schemas.openxmlformats.org/officeDocument/2006/relationships/image" Target="file:///C:\Documents and Settings\Administrator\&#26700;&#38754;\&#27743;&#35199;&#29289;&#29702;(JK)\A154.TIF" TargetMode="External"/><Relationship Id="rId4" Type="http://schemas.openxmlformats.org/officeDocument/2006/relationships/image" Target="../media/image3.png"/><Relationship Id="rId3" Type="http://schemas.openxmlformats.org/officeDocument/2006/relationships/image" Target="file:///C:\Documents and Settings\Administrator\&#26700;&#38754;\&#27743;&#35199;&#29289;&#29702;(JK)\A153.TIF" TargetMode="External"/><Relationship Id="rId2" Type="http://schemas.openxmlformats.org/officeDocument/2006/relationships/image" Target="../media/image2.png"/><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tiff"/></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156.TIF" TargetMode="External"/><Relationship Id="rId2" Type="http://schemas.openxmlformats.org/officeDocument/2006/relationships/image" Target="../media/image6.png"/><Relationship Id="rId1" Type="http://schemas.openxmlformats.org/officeDocument/2006/relationships/image" Target="../media/image2.tif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162.TIF" TargetMode="Externa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559685" y="1807845"/>
            <a:ext cx="749871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fontAlgn="auto">
              <a:lnSpc>
                <a:spcPct val="150000"/>
              </a:lnSpc>
              <a:spcBef>
                <a:spcPct val="0"/>
              </a:spcBef>
              <a:spcAft>
                <a:spcPct val="0"/>
              </a:spcAft>
              <a:buClrTx/>
              <a:buSzTx/>
              <a:buFontTx/>
              <a:buNone/>
            </a:pPr>
            <a:r>
              <a:rPr kumimoji="0"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第17讲　电与磁</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2883535" y="3383280"/>
            <a:ext cx="685101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2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电动机和发电机</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51041" y="920115"/>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2" name="组合 11"/>
          <p:cNvGrpSpPr/>
          <p:nvPr/>
        </p:nvGrpSpPr>
        <p:grpSpPr>
          <a:xfrm>
            <a:off x="675005" y="1823085"/>
            <a:ext cx="10210800" cy="521970"/>
            <a:chOff x="894" y="3246"/>
            <a:chExt cx="16080" cy="822"/>
          </a:xfrm>
        </p:grpSpPr>
        <p:sp>
          <p:nvSpPr>
            <p:cNvPr id="13"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电磁应用原理的辨识及相关判断</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6年3考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675005" y="2312035"/>
            <a:ext cx="10963275" cy="396938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en-US" sz="2400">
                <a:latin typeface="Times New Roman" panose="02020603050405020304" pitchFamily="18" charset="0"/>
                <a:cs typeface="Times New Roman" panose="02020603050405020304" pitchFamily="18" charset="0"/>
              </a:rPr>
              <a:t>(2015</a:t>
            </a:r>
            <a:r>
              <a:rPr lang="zh-CN" sz="2400">
                <a:latin typeface="Times New Roman" panose="02020603050405020304" pitchFamily="18" charset="0"/>
                <a:cs typeface="Times New Roman" panose="02020603050405020304" pitchFamily="18" charset="0"/>
              </a:rPr>
              <a:t>江西</a:t>
            </a:r>
            <a:r>
              <a:rPr lang="en-US" sz="2400">
                <a:latin typeface="Times New Roman" panose="02020603050405020304" pitchFamily="18" charset="0"/>
                <a:cs typeface="Times New Roman" panose="02020603050405020304" pitchFamily="18" charset="0"/>
              </a:rPr>
              <a:t>12</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如图所示，是一个磁信息阅读器．只要将磁卡刷过，检测头中就会产生感应电流，便能得到相应的信息．以下电器件中工作原理与此相似的是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cs typeface="Times New Roman" panose="02020603050405020304" pitchFamily="18" charset="0"/>
              </a:rPr>
              <a:t>A. </a:t>
            </a:r>
            <a:r>
              <a:rPr lang="zh-CN" sz="2400">
                <a:latin typeface="Times New Roman" panose="02020603050405020304" pitchFamily="18" charset="0"/>
                <a:ea typeface="宋体" panose="02010600030101010101" pitchFamily="2" charset="-122"/>
                <a:cs typeface="Times New Roman" panose="02020603050405020304" pitchFamily="18" charset="0"/>
              </a:rPr>
              <a:t>扬声器</a:t>
            </a:r>
            <a:r>
              <a:rPr lang="en-US" sz="2400">
                <a:latin typeface="Times New Roman" panose="02020603050405020304" pitchFamily="18" charset="0"/>
                <a:ea typeface="宋体" panose="02010600030101010101" pitchFamily="2" charset="-122"/>
                <a:cs typeface="Times New Roman" panose="02020603050405020304" pitchFamily="18" charset="0"/>
              </a:rPr>
              <a:t>  </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B. </a:t>
            </a:r>
            <a:r>
              <a:rPr lang="zh-CN" sz="2400">
                <a:latin typeface="Times New Roman" panose="02020603050405020304" pitchFamily="18" charset="0"/>
                <a:ea typeface="宋体" panose="02010600030101010101" pitchFamily="2" charset="-122"/>
                <a:cs typeface="Times New Roman" panose="02020603050405020304" pitchFamily="18" charset="0"/>
              </a:rPr>
              <a:t>电磁继电器</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发电机</a:t>
            </a:r>
            <a:r>
              <a:rPr lang="en-US" sz="2400">
                <a:latin typeface="Times New Roman" panose="02020603050405020304" pitchFamily="18" charset="0"/>
                <a:ea typeface="宋体" panose="02010600030101010101" pitchFamily="2" charset="-122"/>
                <a:cs typeface="Times New Roman" panose="02020603050405020304" pitchFamily="18" charset="0"/>
              </a:rPr>
              <a:t>  </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D. </a:t>
            </a:r>
            <a:r>
              <a:rPr lang="zh-CN" sz="2400">
                <a:latin typeface="Times New Roman" panose="02020603050405020304" pitchFamily="18" charset="0"/>
                <a:ea typeface="宋体" panose="02010600030101010101" pitchFamily="2" charset="-122"/>
                <a:cs typeface="Times New Roman" panose="02020603050405020304" pitchFamily="18" charset="0"/>
              </a:rPr>
              <a:t>电铃</a:t>
            </a:r>
            <a:endParaRPr lang="zh-CN" altLang="en-US" sz="2400">
              <a:latin typeface="Times New Roman" panose="02020603050405020304" pitchFamily="18" charset="0"/>
              <a:cs typeface="Times New Roman" panose="02020603050405020304" pitchFamily="18" charset="0"/>
            </a:endParaRPr>
          </a:p>
        </p:txBody>
      </p:sp>
      <p:pic>
        <p:nvPicPr>
          <p:cNvPr id="2" name="图片 -2147481286" descr="C:\Documents and Settings\Administrator\桌面\江西物理(JK)\A158.TIF"/>
          <p:cNvPicPr>
            <a:picLocks noChangeAspect="1"/>
          </p:cNvPicPr>
          <p:nvPr/>
        </p:nvPicPr>
        <p:blipFill>
          <a:blip r:embed="rId3" r:link="rId4"/>
          <a:stretch>
            <a:fillRect/>
          </a:stretch>
        </p:blipFill>
        <p:spPr>
          <a:xfrm>
            <a:off x="5180965" y="3632835"/>
            <a:ext cx="2776220" cy="2012950"/>
          </a:xfrm>
          <a:prstGeom prst="rect">
            <a:avLst/>
          </a:prstGeom>
          <a:noFill/>
          <a:ln w="9525">
            <a:noFill/>
          </a:ln>
        </p:spPr>
      </p:pic>
      <p:sp>
        <p:nvSpPr>
          <p:cNvPr id="3" name="文本框 2"/>
          <p:cNvSpPr txBox="1"/>
          <p:nvPr/>
        </p:nvSpPr>
        <p:spPr>
          <a:xfrm>
            <a:off x="6221095" y="5800090"/>
            <a:ext cx="102362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4" name="文本框 3"/>
          <p:cNvSpPr txBox="1"/>
          <p:nvPr/>
        </p:nvSpPr>
        <p:spPr>
          <a:xfrm>
            <a:off x="1297305" y="3588385"/>
            <a:ext cx="5060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r>
              <a:rPr lang="zh-CN" sz="1050" b="0">
                <a:ea typeface="宋体" panose="02010600030101010101" pitchFamily="2" charset="-122"/>
              </a:rPr>
              <a:t>　</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7245" y="1167130"/>
            <a:ext cx="10708640"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(2019</a:t>
            </a:r>
            <a:r>
              <a:rPr lang="zh-CN" sz="2400">
                <a:cs typeface="楷体_GB2312" charset="0"/>
              </a:rPr>
              <a:t>江西</a:t>
            </a:r>
            <a:r>
              <a:rPr lang="en-US" sz="2400">
                <a:latin typeface="Times New Roman" panose="02020603050405020304" pitchFamily="18" charset="0"/>
                <a:cs typeface="楷体_GB2312" charset="0"/>
              </a:rPr>
              <a:t>15</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latin typeface="Times New Roman" panose="02020603050405020304" pitchFamily="18" charset="0"/>
                <a:ea typeface="宋体" panose="02010600030101010101" pitchFamily="2" charset="-122"/>
              </a:rPr>
              <a:t>如图所示，是小安同学自制的一个实验装置．</a:t>
            </a:r>
            <a:r>
              <a:rPr lang="zh-CN" sz="2400">
                <a:ea typeface="宋体" panose="02010600030101010101" pitchFamily="2" charset="-122"/>
              </a:rPr>
              <a:t>他把带绝缘层的导线绕在塑料管外</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导线两端连接着小灯泡</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形成闭合电路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管内封闭一个强磁体．沿图中所示方向来回快速摇动装置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小灯泡发光．以下说法正确的是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灯丝中电流方向保持不变</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实验现象表明电能够生磁</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该现象属于电磁感应现象</a:t>
            </a:r>
            <a:r>
              <a:rPr lang="en-US" sz="2400">
                <a:latin typeface="Times New Roman" panose="02020603050405020304" pitchFamily="18" charset="0"/>
                <a:cs typeface="Times New Roman" panose="02020603050405020304" pitchFamily="18" charset="0"/>
              </a:rPr>
              <a:t>D. </a:t>
            </a:r>
            <a:r>
              <a:rPr lang="zh-CN" sz="2400">
                <a:ea typeface="宋体" panose="02010600030101010101" pitchFamily="2" charset="-122"/>
              </a:rPr>
              <a:t>此装置与电动机原理相同</a:t>
            </a:r>
            <a:endParaRPr lang="zh-CN" altLang="en-US" sz="2400"/>
          </a:p>
        </p:txBody>
      </p:sp>
      <p:pic>
        <p:nvPicPr>
          <p:cNvPr id="2" name="图片 -2147481285" descr="C:\Documents and Settings\Administrator\桌面\江西物理(JK)\A159.TIF"/>
          <p:cNvPicPr>
            <a:picLocks noChangeAspect="1"/>
          </p:cNvPicPr>
          <p:nvPr/>
        </p:nvPicPr>
        <p:blipFill>
          <a:blip r:embed="rId1" r:link="rId2"/>
          <a:stretch>
            <a:fillRect/>
          </a:stretch>
        </p:blipFill>
        <p:spPr>
          <a:xfrm>
            <a:off x="6377940" y="3183255"/>
            <a:ext cx="2611120" cy="2381885"/>
          </a:xfrm>
          <a:prstGeom prst="rect">
            <a:avLst/>
          </a:prstGeom>
          <a:noFill/>
          <a:ln w="9525">
            <a:noFill/>
          </a:ln>
        </p:spPr>
      </p:pic>
      <p:sp>
        <p:nvSpPr>
          <p:cNvPr id="3" name="文本框 2"/>
          <p:cNvSpPr txBox="1"/>
          <p:nvPr/>
        </p:nvSpPr>
        <p:spPr>
          <a:xfrm>
            <a:off x="7328535" y="5690235"/>
            <a:ext cx="107378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4" name="文本框 3"/>
          <p:cNvSpPr txBox="1"/>
          <p:nvPr/>
        </p:nvSpPr>
        <p:spPr>
          <a:xfrm>
            <a:off x="1375410" y="2988310"/>
            <a:ext cx="5264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15645" y="1174115"/>
            <a:ext cx="10810240"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(2017</a:t>
            </a:r>
            <a:r>
              <a:rPr lang="zh-CN" sz="2400">
                <a:cs typeface="楷体_GB2312" charset="0"/>
              </a:rPr>
              <a:t>江西</a:t>
            </a:r>
            <a:r>
              <a:rPr lang="en-US" sz="2400">
                <a:latin typeface="Times New Roman" panose="02020603050405020304" pitchFamily="18" charset="0"/>
                <a:cs typeface="楷体_GB2312" charset="0"/>
              </a:rPr>
              <a:t>17</a:t>
            </a:r>
            <a:r>
              <a:rPr lang="zh-CN" sz="2400">
                <a:cs typeface="楷体_GB2312" charset="0"/>
              </a:rPr>
              <a:t>题</a:t>
            </a:r>
            <a:r>
              <a:rPr lang="en-US" sz="2400">
                <a:latin typeface="Times New Roman" panose="02020603050405020304" pitchFamily="18" charset="0"/>
                <a:cs typeface="楷体_GB2312" charset="0"/>
              </a:rPr>
              <a:t>4</a:t>
            </a:r>
            <a:r>
              <a:rPr lang="zh-CN" sz="2400">
                <a:cs typeface="楷体_GB2312" charset="0"/>
              </a:rPr>
              <a:t>分</a:t>
            </a:r>
            <a:r>
              <a:rPr lang="en-US" sz="2400">
                <a:latin typeface="Times New Roman" panose="02020603050405020304" pitchFamily="18" charset="0"/>
                <a:cs typeface="楷体_GB2312" charset="0"/>
              </a:rPr>
              <a:t>)(</a:t>
            </a:r>
            <a:r>
              <a:rPr lang="zh-CN" sz="2400">
                <a:cs typeface="楷体_GB2312" charset="0"/>
              </a:rPr>
              <a:t>不定项</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是将</a:t>
            </a:r>
            <a:r>
              <a:rPr lang="zh-CN" sz="2400">
                <a:latin typeface="Times New Roman" panose="02020603050405020304" pitchFamily="18" charset="0"/>
                <a:ea typeface="宋体" panose="02010600030101010101" pitchFamily="2" charset="-122"/>
              </a:rPr>
              <a:t>绝缘导线缠绕在指南针上面制成的简易电流计．</a:t>
            </a:r>
            <a:r>
              <a:rPr lang="zh-CN" sz="2400">
                <a:ea typeface="宋体" panose="02010600030101010101" pitchFamily="2" charset="-122"/>
              </a:rPr>
              <a:t>现将导线的两端接到电源两极</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磁针发生了偏转</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下列关于该装置说法正确的是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该简易电流计是利用电磁感应现象制成的</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若将电源的两极对调</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则磁针会反向偏转</a:t>
            </a:r>
            <a:endParaRPr lang="zh-CN" sz="240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若断开电路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则磁针回到原来的位置</a:t>
            </a:r>
            <a:r>
              <a:rPr lang="en-US" sz="2400">
                <a:latin typeface="Times New Roman" panose="02020603050405020304" pitchFamily="18" charset="0"/>
                <a:cs typeface="Times New Roman" panose="02020603050405020304" pitchFamily="18" charset="0"/>
              </a:rPr>
              <a:t>D. </a:t>
            </a:r>
            <a:r>
              <a:rPr lang="zh-CN" sz="2400">
                <a:ea typeface="宋体" panose="02010600030101010101" pitchFamily="2" charset="-122"/>
              </a:rPr>
              <a:t>若断开电路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则磁针静止时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极将指</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向地理南极附近</a:t>
            </a:r>
            <a:endParaRPr lang="zh-CN" altLang="en-US" sz="2400"/>
          </a:p>
        </p:txBody>
      </p:sp>
      <p:pic>
        <p:nvPicPr>
          <p:cNvPr id="2" name="图片 -2147481284" descr="C:\Documents and Settings\Administrator\桌面\江西物理(JK)\A160.TIF"/>
          <p:cNvPicPr>
            <a:picLocks noChangeAspect="1"/>
          </p:cNvPicPr>
          <p:nvPr/>
        </p:nvPicPr>
        <p:blipFill>
          <a:blip r:embed="rId1" r:link="rId2"/>
          <a:stretch>
            <a:fillRect/>
          </a:stretch>
        </p:blipFill>
        <p:spPr>
          <a:xfrm>
            <a:off x="7545070" y="2858135"/>
            <a:ext cx="3499485" cy="2499995"/>
          </a:xfrm>
          <a:prstGeom prst="rect">
            <a:avLst/>
          </a:prstGeom>
          <a:noFill/>
          <a:ln w="9525">
            <a:noFill/>
          </a:ln>
        </p:spPr>
      </p:pic>
      <p:sp>
        <p:nvSpPr>
          <p:cNvPr id="3" name="文本框 2"/>
          <p:cNvSpPr txBox="1"/>
          <p:nvPr/>
        </p:nvSpPr>
        <p:spPr>
          <a:xfrm>
            <a:off x="8768080" y="5697220"/>
            <a:ext cx="105346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4" name="文本框 3"/>
          <p:cNvSpPr txBox="1"/>
          <p:nvPr/>
        </p:nvSpPr>
        <p:spPr>
          <a:xfrm>
            <a:off x="3140075" y="2445385"/>
            <a:ext cx="8610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BCD</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922655" y="1102995"/>
            <a:ext cx="10210800" cy="521970"/>
            <a:chOff x="894" y="3246"/>
            <a:chExt cx="16080" cy="822"/>
          </a:xfrm>
        </p:grpSpPr>
        <p:sp>
          <p:nvSpPr>
            <p:cNvPr id="13"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探究产生感应电流的条件</a:t>
              </a:r>
              <a:r>
                <a:rPr sz="2400" dirty="0">
                  <a:latin typeface="Times New Roman" panose="02020603050405020304" pitchFamily="18" charset="0"/>
                  <a:ea typeface="宋体" panose="02010600030101010101" pitchFamily="2" charset="-122"/>
                  <a:cs typeface="Times New Roman" panose="02020603050405020304" pitchFamily="18" charset="0"/>
                </a:rPr>
                <a:t>[2014.23(2)]</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922655" y="1733550"/>
            <a:ext cx="1060704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[2014</a:t>
            </a:r>
            <a:r>
              <a:rPr lang="zh-CN" sz="2400">
                <a:cs typeface="楷体_GB2312" charset="0"/>
              </a:rPr>
              <a:t>江西</a:t>
            </a:r>
            <a:r>
              <a:rPr lang="en-US" sz="2400">
                <a:latin typeface="Times New Roman" panose="02020603050405020304" pitchFamily="18" charset="0"/>
                <a:cs typeface="楷体_GB2312" charset="0"/>
              </a:rPr>
              <a:t>23(2)</a:t>
            </a:r>
            <a:r>
              <a:rPr lang="zh-CN" sz="2400">
                <a:cs typeface="楷体_GB2312" charset="0"/>
              </a:rPr>
              <a:t>题</a:t>
            </a:r>
            <a:r>
              <a:rPr lang="en-US" sz="2400">
                <a:latin typeface="Times New Roman" panose="02020603050405020304" pitchFamily="18" charset="0"/>
                <a:cs typeface="楷体_GB2312" charset="0"/>
              </a:rPr>
              <a:t>6</a:t>
            </a:r>
            <a:r>
              <a:rPr lang="zh-CN" sz="2400">
                <a:latin typeface="Times New Roman" panose="02020603050405020304" pitchFamily="18" charset="0"/>
                <a:cs typeface="楷体_GB2312" charset="0"/>
              </a:rPr>
              <a:t>分</a:t>
            </a:r>
            <a:r>
              <a:rPr lang="en-US" sz="2400">
                <a:latin typeface="Times New Roman" panose="02020603050405020304" pitchFamily="18" charset="0"/>
                <a:cs typeface="Times New Roman" panose="02020603050405020304" pitchFamily="18" charset="0"/>
              </a:rPr>
              <a:t>]</a:t>
            </a:r>
            <a:r>
              <a:rPr lang="zh-CN" sz="2400">
                <a:ea typeface="宋体" panose="02010600030101010101" pitchFamily="2" charset="-122"/>
              </a:rPr>
              <a:t>探究导体在磁场中运动时产生感应电流的条件．如图所示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实验时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控制磁场方向相同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改变导体</a:t>
            </a:r>
            <a:r>
              <a:rPr lang="en-US" sz="2400" i="1">
                <a:latin typeface="Times New Roman" panose="02020603050405020304" pitchFamily="18" charset="0"/>
                <a:cs typeface="Times New Roman" panose="02020603050405020304" pitchFamily="18" charset="0"/>
              </a:rPr>
              <a:t>ab</a:t>
            </a:r>
            <a:r>
              <a:rPr lang="zh-CN" sz="2400">
                <a:ea typeface="宋体" panose="02010600030101010101" pitchFamily="2" charset="-122"/>
              </a:rPr>
              <a:t>的运动方向．</a:t>
            </a:r>
            <a:endParaRPr lang="zh-CN" altLang="en-US" sz="2400"/>
          </a:p>
        </p:txBody>
      </p:sp>
      <p:pic>
        <p:nvPicPr>
          <p:cNvPr id="2" name="图片 -2147481282" descr="C:\Documents and Settings\Administrator\桌面\江西物理(JK)\A161.TIF"/>
          <p:cNvPicPr>
            <a:picLocks noChangeAspect="1"/>
          </p:cNvPicPr>
          <p:nvPr/>
        </p:nvPicPr>
        <p:blipFill>
          <a:blip r:embed="rId2" r:link="rId3"/>
          <a:stretch>
            <a:fillRect/>
          </a:stretch>
        </p:blipFill>
        <p:spPr>
          <a:xfrm>
            <a:off x="2451100" y="3115945"/>
            <a:ext cx="7549515" cy="2638425"/>
          </a:xfrm>
          <a:prstGeom prst="rect">
            <a:avLst/>
          </a:prstGeom>
          <a:noFill/>
          <a:ln w="9525">
            <a:noFill/>
          </a:ln>
        </p:spPr>
      </p:pic>
      <p:sp>
        <p:nvSpPr>
          <p:cNvPr id="3" name="文本框 2"/>
          <p:cNvSpPr txBox="1"/>
          <p:nvPr/>
        </p:nvSpPr>
        <p:spPr>
          <a:xfrm>
            <a:off x="5709285" y="5922645"/>
            <a:ext cx="103314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9285" y="1536700"/>
            <a:ext cx="10932795" cy="3969385"/>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步骤一：导体水平左右运动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如图甲所示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电流计指针</a:t>
            </a:r>
            <a:r>
              <a:rPr lang="en-US" sz="2400" b="0">
                <a:latin typeface="Times New Roman" panose="02020603050405020304" pitchFamily="18" charset="0"/>
                <a:ea typeface="宋体" panose="02010600030101010101" pitchFamily="2" charset="-122"/>
              </a:rPr>
              <a:t>________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这是因为</a:t>
            </a:r>
            <a:r>
              <a:rPr lang="en-US" sz="2400" b="0">
                <a:latin typeface="Times New Roman" panose="02020603050405020304" pitchFamily="18" charset="0"/>
                <a:ea typeface="宋体" panose="02010600030101010101" pitchFamily="2" charset="-122"/>
              </a:rPr>
              <a:t>_____________________________________________________________________</a:t>
            </a:r>
            <a:r>
              <a:rPr lang="zh-CN" sz="2400" b="0">
                <a:ea typeface="宋体" panose="02010600030101010101" pitchFamily="2" charset="-122"/>
              </a:rPr>
              <a:t>；步骤二：导体竖直上下运动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如图乙所示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电流计</a:t>
            </a:r>
            <a:r>
              <a:rPr lang="zh-CN" sz="2400" b="0">
                <a:latin typeface="Times New Roman" panose="02020603050405020304" pitchFamily="18" charset="0"/>
                <a:ea typeface="宋体" panose="02010600030101010101" pitchFamily="2" charset="-122"/>
              </a:rPr>
              <a:t>指针</a:t>
            </a:r>
            <a:r>
              <a:rPr lang="en-US" sz="2400" b="0">
                <a:latin typeface="Times New Roman" panose="02020603050405020304" pitchFamily="18" charset="0"/>
                <a:ea typeface="宋体" panose="02010600030101010101" pitchFamily="2" charset="-122"/>
              </a:rPr>
              <a:t>________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这是因为</a:t>
            </a:r>
            <a:r>
              <a:rPr lang="en-US" sz="2400" b="0">
                <a:latin typeface="Times New Roman" panose="02020603050405020304" pitchFamily="18" charset="0"/>
                <a:ea typeface="宋体" panose="02010600030101010101" pitchFamily="2" charset="-122"/>
              </a:rPr>
              <a:t>______________________________________________________________________</a:t>
            </a:r>
            <a:r>
              <a:rPr lang="zh-CN" sz="2400" b="0">
                <a:ea typeface="宋体" panose="02010600030101010101" pitchFamily="2" charset="-122"/>
              </a:rPr>
              <a:t>；步骤三：导体水平左右运动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如图丙所示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电流计指针偏转</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电路中有电流产生．综合上面实验现象</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可以得出感应电流产生的条件是：</a:t>
            </a:r>
            <a:r>
              <a:rPr lang="en-US" sz="2400" b="0">
                <a:latin typeface="Times New Roman" panose="02020603050405020304" pitchFamily="18" charset="0"/>
                <a:ea typeface="宋体" panose="02010600030101010101" pitchFamily="2" charset="-122"/>
              </a:rPr>
              <a:t>__________________________________________________________________.</a:t>
            </a:r>
            <a:endParaRPr lang="zh-CN" altLang="en-US" sz="2400"/>
          </a:p>
        </p:txBody>
      </p:sp>
      <p:sp>
        <p:nvSpPr>
          <p:cNvPr id="2" name="文本框 1"/>
          <p:cNvSpPr txBox="1"/>
          <p:nvPr/>
        </p:nvSpPr>
        <p:spPr>
          <a:xfrm>
            <a:off x="8048625" y="1646555"/>
            <a:ext cx="1144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不偏转</a:t>
            </a:r>
            <a:endParaRPr lang="zh-CN" altLang="en-US" sz="2400" b="0">
              <a:solidFill>
                <a:srgbClr val="FF0000"/>
              </a:solidFill>
              <a:ea typeface="宋体" panose="02010600030101010101" pitchFamily="2" charset="-122"/>
            </a:endParaRPr>
          </a:p>
        </p:txBody>
      </p:sp>
      <p:sp>
        <p:nvSpPr>
          <p:cNvPr id="3" name="文本框 2"/>
          <p:cNvSpPr txBox="1"/>
          <p:nvPr/>
        </p:nvSpPr>
        <p:spPr>
          <a:xfrm>
            <a:off x="741045" y="2183765"/>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开关没有闭合</a:t>
            </a:r>
            <a:endParaRPr lang="zh-CN" altLang="en-US" sz="2400" b="0">
              <a:solidFill>
                <a:srgbClr val="FF0000"/>
              </a:solidFill>
              <a:ea typeface="宋体" panose="02010600030101010101" pitchFamily="2" charset="-122"/>
            </a:endParaRPr>
          </a:p>
        </p:txBody>
      </p:sp>
      <p:sp>
        <p:nvSpPr>
          <p:cNvPr id="4" name="文本框 3"/>
          <p:cNvSpPr txBox="1"/>
          <p:nvPr/>
        </p:nvSpPr>
        <p:spPr>
          <a:xfrm>
            <a:off x="8048625" y="2757805"/>
            <a:ext cx="1144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不偏转</a:t>
            </a:r>
            <a:endParaRPr lang="zh-CN" altLang="en-US" sz="2400" b="0">
              <a:solidFill>
                <a:srgbClr val="FF0000"/>
              </a:solidFill>
              <a:ea typeface="宋体" panose="02010600030101010101" pitchFamily="2" charset="-122"/>
            </a:endParaRPr>
          </a:p>
        </p:txBody>
      </p:sp>
      <p:sp>
        <p:nvSpPr>
          <p:cNvPr id="5" name="文本框 4"/>
          <p:cNvSpPr txBox="1"/>
          <p:nvPr/>
        </p:nvSpPr>
        <p:spPr>
          <a:xfrm>
            <a:off x="741045" y="3291205"/>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导体</a:t>
            </a:r>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ab</a:t>
            </a:r>
            <a:r>
              <a:rPr lang="zh-CN" sz="2400" b="0">
                <a:solidFill>
                  <a:srgbClr val="FF0000"/>
                </a:solidFill>
                <a:ea typeface="宋体" panose="02010600030101010101" pitchFamily="2" charset="-122"/>
              </a:rPr>
              <a:t>没有做切割磁感线运动</a:t>
            </a:r>
            <a:endParaRPr lang="zh-CN" altLang="en-US" sz="2400" b="0">
              <a:solidFill>
                <a:srgbClr val="FF0000"/>
              </a:solidFill>
              <a:ea typeface="宋体" panose="02010600030101010101" pitchFamily="2" charset="-122"/>
            </a:endParaRPr>
          </a:p>
        </p:txBody>
      </p:sp>
      <p:sp>
        <p:nvSpPr>
          <p:cNvPr id="6" name="文本框 5"/>
          <p:cNvSpPr txBox="1"/>
          <p:nvPr/>
        </p:nvSpPr>
        <p:spPr>
          <a:xfrm>
            <a:off x="741045" y="4879340"/>
            <a:ext cx="80308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闭合电路的一部分导体在磁场中做切割磁感线运动</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121754" y="105981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755650" y="1809115"/>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探究什么情况下磁可以生电</a:t>
              </a:r>
              <a:r>
                <a:rPr sz="2400" dirty="0">
                  <a:latin typeface="Times New Roman" panose="02020603050405020304" pitchFamily="18" charset="0"/>
                  <a:ea typeface="宋体" panose="02010600030101010101" pitchFamily="2" charset="-122"/>
                  <a:cs typeface="Times New Roman" panose="02020603050405020304" pitchFamily="18" charset="0"/>
                </a:rPr>
                <a:t>[2014.23(2)]</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grpSp>
        <p:nvGrpSpPr>
          <p:cNvPr id="30" name="组合 29"/>
          <p:cNvGrpSpPr/>
          <p:nvPr/>
        </p:nvGrpSpPr>
        <p:grpSpPr>
          <a:xfrm>
            <a:off x="9197975" y="384429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55650" y="2528570"/>
            <a:ext cx="7997190" cy="3415030"/>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【提出问题和假设】</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电路中能否产生感应电流与开关的闭合、导体在磁场中的运动方向是否有关</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感应电流的方向与导体的运动方向和磁场方向是否有关</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感应电流的大小与导体运动速度和磁场强弱是否有关</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6785" y="741045"/>
            <a:ext cx="5080000" cy="829945"/>
          </a:xfrm>
          <a:prstGeom prst="rect">
            <a:avLst/>
          </a:prstGeom>
          <a:noFill/>
          <a:ln w="9525">
            <a:noFill/>
          </a:ln>
        </p:spPr>
        <p:txBody>
          <a:bodyPr>
            <a:spAutoFit/>
          </a:bodyPr>
          <a:p>
            <a:pPr indent="0"/>
            <a:r>
              <a:rPr lang="zh-CN" sz="2400">
                <a:ea typeface="黑体" panose="02010609060101010101" pitchFamily="49" charset="-122"/>
                <a:sym typeface="+mn-ea"/>
              </a:rPr>
              <a:t>【设计与进行实验】</a:t>
            </a:r>
            <a:endParaRPr lang="en-US" sz="2400">
              <a:latin typeface="Times New Roman" panose="02020603050405020304" pitchFamily="18" charset="0"/>
              <a:ea typeface="宋体" panose="02010600030101010101" pitchFamily="2" charset="-122"/>
            </a:endParaRPr>
          </a:p>
          <a:p>
            <a:pPr indent="0"/>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实验装置图</a:t>
            </a:r>
            <a:endParaRPr lang="zh-CN" altLang="en-US" sz="2400"/>
          </a:p>
        </p:txBody>
      </p:sp>
      <p:pic>
        <p:nvPicPr>
          <p:cNvPr id="2" name="图片 -2147481278" descr="C:\Documents and Settings\Administrator\桌面\江西物理(JK)\A162.TIF"/>
          <p:cNvPicPr>
            <a:picLocks noChangeAspect="1"/>
          </p:cNvPicPr>
          <p:nvPr/>
        </p:nvPicPr>
        <p:blipFill>
          <a:blip r:embed="rId1" r:link="rId2"/>
          <a:stretch>
            <a:fillRect/>
          </a:stretch>
        </p:blipFill>
        <p:spPr>
          <a:xfrm>
            <a:off x="3737610" y="1506855"/>
            <a:ext cx="2416175" cy="1541780"/>
          </a:xfrm>
          <a:prstGeom prst="rect">
            <a:avLst/>
          </a:prstGeom>
          <a:noFill/>
          <a:ln w="9525">
            <a:noFill/>
          </a:ln>
        </p:spPr>
      </p:pic>
      <p:sp>
        <p:nvSpPr>
          <p:cNvPr id="3" name="文本框 2"/>
          <p:cNvSpPr txBox="1"/>
          <p:nvPr/>
        </p:nvSpPr>
        <p:spPr>
          <a:xfrm>
            <a:off x="1056005" y="3048635"/>
            <a:ext cx="10364470"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转换法的应用：通过观察灵敏电流计或电流表的指针</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来判断是否产生感应电</a:t>
            </a:r>
            <a:r>
              <a:rPr lang="zh-CN" sz="2400">
                <a:latin typeface="Times New Roman" panose="02020603050405020304" pitchFamily="18" charset="0"/>
                <a:ea typeface="宋体" panose="02010600030101010101" pitchFamily="2" charset="-122"/>
              </a:rPr>
              <a:t>流</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指针</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电路中有感应电流产生；指针</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电路中没有感应电流产生</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控制变量法的应用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探究电流方向与磁场方向的关系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控制导体运动方向不变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改变磁场方向</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观察灵敏电流计或电流表指针的偏转方向</a:t>
            </a:r>
            <a:r>
              <a:rPr lang="en-US" sz="2400">
                <a:latin typeface="Times New Roman" panose="02020603050405020304" pitchFamily="18" charset="0"/>
                <a:ea typeface="宋体" panose="02010600030101010101" pitchFamily="2" charset="-122"/>
              </a:rPr>
              <a:t>)</a:t>
            </a:r>
            <a:endParaRPr lang="zh-CN" altLang="en-US" sz="2400"/>
          </a:p>
        </p:txBody>
      </p:sp>
      <p:sp>
        <p:nvSpPr>
          <p:cNvPr id="4" name="文本框 3"/>
          <p:cNvSpPr txBox="1"/>
          <p:nvPr/>
        </p:nvSpPr>
        <p:spPr>
          <a:xfrm>
            <a:off x="8744585" y="3147695"/>
            <a:ext cx="1509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是否偏转</a:t>
            </a:r>
            <a:endParaRPr lang="zh-CN" altLang="en-US" sz="2400" b="0">
              <a:solidFill>
                <a:srgbClr val="FF0000"/>
              </a:solidFill>
              <a:ea typeface="宋体" panose="02010600030101010101" pitchFamily="2" charset="-122"/>
            </a:endParaRPr>
          </a:p>
        </p:txBody>
      </p:sp>
      <p:sp>
        <p:nvSpPr>
          <p:cNvPr id="5" name="文本框 4"/>
          <p:cNvSpPr txBox="1"/>
          <p:nvPr/>
        </p:nvSpPr>
        <p:spPr>
          <a:xfrm>
            <a:off x="4485005" y="3707765"/>
            <a:ext cx="922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偏转</a:t>
            </a:r>
            <a:endParaRPr lang="zh-CN" altLang="en-US" sz="2400" b="0">
              <a:solidFill>
                <a:srgbClr val="FF0000"/>
              </a:solidFill>
              <a:ea typeface="宋体" panose="02010600030101010101" pitchFamily="2" charset="-122"/>
            </a:endParaRPr>
          </a:p>
        </p:txBody>
      </p:sp>
      <p:sp>
        <p:nvSpPr>
          <p:cNvPr id="6" name="文本框 5"/>
          <p:cNvSpPr txBox="1"/>
          <p:nvPr/>
        </p:nvSpPr>
        <p:spPr>
          <a:xfrm>
            <a:off x="9799320" y="3707765"/>
            <a:ext cx="12249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不偏转</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0720" y="1102995"/>
            <a:ext cx="10983595"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探究电流方向与导体运动方向的关系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控制磁场方向不变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改变导体运动方向</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观察灵敏电流计或电流表指针的偏转方向</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探究感应电流大小与导体运动速度的关系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保</a:t>
            </a:r>
            <a:r>
              <a:rPr lang="zh-CN" sz="2400">
                <a:latin typeface="Times New Roman" panose="02020603050405020304" pitchFamily="18" charset="0"/>
                <a:ea typeface="宋体" panose="02010600030101010101" pitchFamily="2" charset="-122"/>
              </a:rPr>
              <a:t>持磁场强度不变，让导体以不同的速度沿相同方向做切割磁感线运动，比较灵敏电流计或电流表指针偏转角度</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探究感应电流大小与磁场强弱的关系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控制导体运动速度大小和方向不变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在强弱不同且方向相同的磁场中做切割磁感线运动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比较灵敏电流计或电流表指针偏转角度</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电路中没有感应电流产生的原因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导体在磁场中静止、导体运动但未切割磁感线、电路没有闭合</a:t>
            </a:r>
            <a:r>
              <a:rPr lang="en-US" sz="2400">
                <a:latin typeface="Times New Roman" panose="02020603050405020304" pitchFamily="18" charset="0"/>
                <a:ea typeface="宋体" panose="02010600030101010101" pitchFamily="2" charset="-122"/>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2320" y="890270"/>
            <a:ext cx="10627995" cy="5077460"/>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sym typeface="+mn-ea"/>
              </a:rPr>
              <a:t>【分析现象，总结结论】</a:t>
            </a:r>
            <a:endParaRPr lang="en-US" sz="2400">
              <a:latin typeface="Times New Roman" panose="02020603050405020304" pitchFamily="18" charset="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rPr>
              <a:t>8.  </a:t>
            </a:r>
            <a:r>
              <a:rPr lang="zh-CN" sz="2400">
                <a:ea typeface="宋体" panose="02010600030101010101" pitchFamily="2" charset="-122"/>
              </a:rPr>
              <a:t>分析现象</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总结实验结论</a:t>
            </a:r>
            <a:r>
              <a:rPr lang="en-US" sz="2400">
                <a:latin typeface="Times New Roman" panose="02020603050405020304" pitchFamily="18" charset="0"/>
                <a:cs typeface="仿宋_GB2312" charset="0"/>
              </a:rPr>
              <a:t>[2014.23(2)]</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根据实验现象判断实验猜想是否正确</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实验中灵敏电流计或电流表指针偏转不明显的原因及改进措施</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原因：感应电流太小</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改进措施：更换灵敏度更高的电流计、用多匝数线圈替代单根导体棒、加快导体切割磁</a:t>
            </a:r>
            <a:r>
              <a:rPr lang="zh-CN" sz="2400">
                <a:latin typeface="Times New Roman" panose="02020603050405020304" pitchFamily="18" charset="0"/>
                <a:ea typeface="宋体" panose="02010600030101010101" pitchFamily="2" charset="-122"/>
              </a:rPr>
              <a:t>感线的速度、换磁性更强的蹄形磁铁等</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实验过程中的能量转化</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能转化为</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能</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4575175" y="5342255"/>
            <a:ext cx="9207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机械</a:t>
            </a:r>
            <a:endParaRPr lang="zh-CN" altLang="en-US" sz="2400" b="0">
              <a:solidFill>
                <a:srgbClr val="FF0000"/>
              </a:solidFill>
              <a:ea typeface="宋体" panose="02010600030101010101" pitchFamily="2" charset="-122"/>
            </a:endParaRPr>
          </a:p>
        </p:txBody>
      </p:sp>
      <p:sp>
        <p:nvSpPr>
          <p:cNvPr id="3" name="文本框 2"/>
          <p:cNvSpPr txBox="1"/>
          <p:nvPr/>
        </p:nvSpPr>
        <p:spPr>
          <a:xfrm>
            <a:off x="6871970" y="5342255"/>
            <a:ext cx="5156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3925" y="1602105"/>
            <a:ext cx="10210165"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sym typeface="+mn-ea"/>
              </a:rPr>
              <a:t>12.  </a:t>
            </a:r>
            <a:r>
              <a:rPr lang="zh-CN" sz="2400">
                <a:ea typeface="宋体" panose="02010600030101010101" pitchFamily="2" charset="-122"/>
                <a:sym typeface="+mn-ea"/>
              </a:rPr>
              <a:t>电磁感应现象最早由英国物理学家</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发现</a:t>
            </a:r>
            <a:r>
              <a:rPr lang="en-US" sz="2400">
                <a:latin typeface="Times New Roman" panose="02020603050405020304" pitchFamily="18" charset="0"/>
                <a:ea typeface="宋体" panose="02010600030101010101" pitchFamily="2" charset="-122"/>
                <a:sym typeface="+mn-ea"/>
              </a:rPr>
              <a:t>13.  </a:t>
            </a:r>
            <a:r>
              <a:rPr lang="zh-CN" sz="2400">
                <a:ea typeface="宋体" panose="02010600030101010101" pitchFamily="2" charset="-122"/>
                <a:sym typeface="+mn-ea"/>
              </a:rPr>
              <a:t>安培定则的应用</a:t>
            </a:r>
            <a:endParaRPr lang="en-US" sz="2400">
              <a:latin typeface="Times New Roman" panose="02020603050405020304" pitchFamily="18" charset="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rPr>
              <a:t>14.  </a:t>
            </a:r>
            <a:r>
              <a:rPr lang="zh-CN" sz="2400">
                <a:ea typeface="宋体" panose="02010600030101010101" pitchFamily="2" charset="-122"/>
              </a:rPr>
              <a:t>将灵敏电流计或电流表换成电源可以探究导体在磁场中受到力的作用</a:t>
            </a:r>
            <a:r>
              <a:rPr lang="en-US" sz="2400">
                <a:latin typeface="Times New Roman" panose="02020603050405020304" pitchFamily="18" charset="0"/>
                <a:ea typeface="宋体" panose="02010600030101010101" pitchFamily="2" charset="-122"/>
              </a:rPr>
              <a:t>15.  </a:t>
            </a:r>
            <a:r>
              <a:rPr lang="zh-CN" sz="2400">
                <a:ea typeface="宋体" panose="02010600030101010101" pitchFamily="2" charset="-122"/>
              </a:rPr>
              <a:t>电磁感应现象在生活中的应用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发电机、动圈式话筒等</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实验结论：</a:t>
            </a:r>
            <a:r>
              <a:rPr lang="en-US" sz="2400">
                <a:latin typeface="Times New Roman" panose="02020603050405020304" pitchFamily="18" charset="0"/>
                <a:ea typeface="宋体" panose="02010600030101010101" pitchFamily="2" charset="-122"/>
              </a:rPr>
              <a:t>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中的一部分导体在磁场中做</a:t>
            </a:r>
            <a:r>
              <a:rPr lang="en-US" sz="2400">
                <a:latin typeface="Times New Roman" panose="02020603050405020304" pitchFamily="18" charset="0"/>
                <a:ea typeface="宋体" panose="02010600030101010101" pitchFamily="2" charset="-122"/>
              </a:rPr>
              <a:t>_______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运动时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导体中就产生感应电流．</a:t>
            </a:r>
            <a:r>
              <a:rPr lang="en-US" sz="2400">
                <a:latin typeface="Times New Roman" panose="02020603050405020304" pitchFamily="18" charset="0"/>
                <a:cs typeface="仿宋_GB2312" charset="0"/>
              </a:rPr>
              <a:t>[2014.23(2)</a:t>
            </a:r>
            <a:r>
              <a:rPr lang="zh-CN" sz="2400">
                <a:cs typeface="仿宋_GB2312" charset="0"/>
              </a:rPr>
              <a:t>步骤二</a:t>
            </a:r>
            <a:r>
              <a:rPr lang="en-US" sz="2400">
                <a:latin typeface="Times New Roman" panose="02020603050405020304" pitchFamily="18" charset="0"/>
                <a:cs typeface="仿宋_GB2312" charset="0"/>
              </a:rPr>
              <a:t>]</a:t>
            </a:r>
            <a:endParaRPr lang="zh-CN" altLang="en-US" sz="2400"/>
          </a:p>
        </p:txBody>
      </p:sp>
      <p:sp>
        <p:nvSpPr>
          <p:cNvPr id="2" name="文本框 1"/>
          <p:cNvSpPr txBox="1"/>
          <p:nvPr/>
        </p:nvSpPr>
        <p:spPr>
          <a:xfrm>
            <a:off x="2609850" y="3900170"/>
            <a:ext cx="15500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闭合电路</a:t>
            </a:r>
            <a:endParaRPr lang="zh-CN" altLang="en-US" sz="2400" b="0">
              <a:solidFill>
                <a:srgbClr val="FF0000"/>
              </a:solidFill>
              <a:ea typeface="宋体" panose="02010600030101010101" pitchFamily="2" charset="-122"/>
            </a:endParaRPr>
          </a:p>
        </p:txBody>
      </p:sp>
      <p:sp>
        <p:nvSpPr>
          <p:cNvPr id="3" name="文本框 2"/>
          <p:cNvSpPr txBox="1"/>
          <p:nvPr/>
        </p:nvSpPr>
        <p:spPr>
          <a:xfrm>
            <a:off x="8344535" y="3900170"/>
            <a:ext cx="18453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切割磁感线</a:t>
            </a:r>
            <a:endParaRPr lang="zh-CN" altLang="en-US" sz="2400" b="0">
              <a:solidFill>
                <a:srgbClr val="FF0000"/>
              </a:solidFill>
              <a:ea typeface="宋体" panose="02010600030101010101" pitchFamily="2" charset="-122"/>
            </a:endParaRPr>
          </a:p>
        </p:txBody>
      </p:sp>
      <p:sp>
        <p:nvSpPr>
          <p:cNvPr id="4" name="文本框 3"/>
          <p:cNvSpPr txBox="1"/>
          <p:nvPr/>
        </p:nvSpPr>
        <p:spPr>
          <a:xfrm>
            <a:off x="6216015" y="1688465"/>
            <a:ext cx="12045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法拉第</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目</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录</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p:txBody>
      </p:sp>
      <p:grpSp>
        <p:nvGrpSpPr>
          <p:cNvPr id="17412" name="组合 3"/>
          <p:cNvGrpSpPr/>
          <p:nvPr/>
        </p:nvGrpSpPr>
        <p:grpSpPr>
          <a:xfrm>
            <a:off x="2927350" y="177673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927350" y="352488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江西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endPar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2927350" y="441261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 action="ppaction://hlinksldjump"/>
          </p:cNvPr>
          <p:cNvSpPr/>
          <p:nvPr/>
        </p:nvSpPr>
        <p:spPr>
          <a:xfrm>
            <a:off x="3408045" y="2745740"/>
            <a:ext cx="17837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8" action="ppaction://hlinksldjump"/>
          </p:cNvPr>
          <p:cNvSpPr/>
          <p:nvPr/>
        </p:nvSpPr>
        <p:spPr>
          <a:xfrm>
            <a:off x="6084570" y="2745740"/>
            <a:ext cx="19812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9"/>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77290" y="94551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724535" y="1529715"/>
            <a:ext cx="10952480" cy="2306955"/>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cs typeface="Times New Roman" panose="02020603050405020304" pitchFamily="18" charset="0"/>
              </a:rPr>
              <a:t>例　【提出问题与作出假设】发电机是如何发电的呢？物理小组用如图所示的装置进行探究．小芳无意间碰到导体</a:t>
            </a:r>
            <a:r>
              <a:rPr lang="en-US" sz="2400" b="0" i="1">
                <a:latin typeface="Times New Roman" panose="02020603050405020304" pitchFamily="18" charset="0"/>
                <a:cs typeface="Times New Roman" panose="02020603050405020304" pitchFamily="18" charset="0"/>
              </a:rPr>
              <a:t>ab</a:t>
            </a:r>
            <a:r>
              <a:rPr lang="zh-CN" sz="2400" b="0">
                <a:latin typeface="Times New Roman" panose="02020603050405020304" pitchFamily="18" charset="0"/>
                <a:cs typeface="Times New Roman" panose="02020603050405020304" pitchFamily="18" charset="0"/>
              </a:rPr>
              <a:t>，导体</a:t>
            </a:r>
            <a:r>
              <a:rPr lang="en-US" sz="2400" b="0" i="1">
                <a:latin typeface="Times New Roman" panose="02020603050405020304" pitchFamily="18" charset="0"/>
                <a:cs typeface="Times New Roman" panose="02020603050405020304" pitchFamily="18" charset="0"/>
              </a:rPr>
              <a:t>ab</a:t>
            </a:r>
            <a:r>
              <a:rPr lang="zh-CN" sz="2400" b="0">
                <a:latin typeface="Times New Roman" panose="02020603050405020304" pitchFamily="18" charset="0"/>
                <a:cs typeface="Times New Roman" panose="02020603050405020304" pitchFamily="18" charset="0"/>
              </a:rPr>
              <a:t>晃动起来，小明发现电流计指针发生了偏转，就说：</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让导体在磁场中运动就可产生电流”．但小芳说：</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不一定，还要看导体怎样运动”．为验证猜想，他们继续探究：</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724535" y="3836670"/>
            <a:ext cx="7132320" cy="2306955"/>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【设计实验与收集证据】</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当导体</a:t>
            </a:r>
            <a:r>
              <a:rPr lang="en-US" sz="2400" b="0" i="1">
                <a:latin typeface="Times New Roman" panose="02020603050405020304" pitchFamily="18" charset="0"/>
                <a:cs typeface="Times New Roman" panose="02020603050405020304" pitchFamily="18" charset="0"/>
              </a:rPr>
              <a:t>ab</a:t>
            </a:r>
            <a:r>
              <a:rPr lang="zh-CN" sz="2400" b="0">
                <a:ea typeface="宋体" panose="02010600030101010101" pitchFamily="2" charset="-122"/>
              </a:rPr>
              <a:t>静止悬挂起来后</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闭合开关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灵敏电流计指针不偏转</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说明电路中</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有</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无</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电流产生．</a:t>
            </a:r>
            <a:endParaRPr lang="zh-CN" altLang="en-US" sz="2400"/>
          </a:p>
        </p:txBody>
      </p:sp>
      <p:pic>
        <p:nvPicPr>
          <p:cNvPr id="3" name="图片 -2147481276" descr="C:\Documents and Settings\Administrator\桌面\江西物理(JK)\A163.TIF"/>
          <p:cNvPicPr>
            <a:picLocks noChangeAspect="1"/>
          </p:cNvPicPr>
          <p:nvPr/>
        </p:nvPicPr>
        <p:blipFill>
          <a:blip r:embed="rId2" r:link="rId3"/>
          <a:stretch>
            <a:fillRect/>
          </a:stretch>
        </p:blipFill>
        <p:spPr>
          <a:xfrm>
            <a:off x="8227695" y="3387725"/>
            <a:ext cx="2952750" cy="2512695"/>
          </a:xfrm>
          <a:prstGeom prst="rect">
            <a:avLst/>
          </a:prstGeom>
          <a:noFill/>
          <a:ln w="9525">
            <a:noFill/>
          </a:ln>
        </p:spPr>
      </p:pic>
      <p:sp>
        <p:nvSpPr>
          <p:cNvPr id="5" name="文本框 4"/>
          <p:cNvSpPr txBox="1"/>
          <p:nvPr/>
        </p:nvSpPr>
        <p:spPr>
          <a:xfrm>
            <a:off x="9253220" y="5983605"/>
            <a:ext cx="901700" cy="368300"/>
          </a:xfrm>
          <a:prstGeom prst="rect">
            <a:avLst/>
          </a:prstGeom>
          <a:noFill/>
          <a:ln w="9525">
            <a:noFill/>
          </a:ln>
        </p:spPr>
        <p:txBody>
          <a:bodyPr wrap="square">
            <a:spAutoFit/>
          </a:bodyPr>
          <a:p>
            <a:pPr indent="0"/>
            <a:r>
              <a:rPr lang="zh-CN" b="0">
                <a:cs typeface="楷体_GB2312" charset="0"/>
              </a:rPr>
              <a:t>例题图</a:t>
            </a:r>
            <a:endParaRPr lang="zh-CN" altLang="en-US"/>
          </a:p>
        </p:txBody>
      </p:sp>
      <p:sp>
        <p:nvSpPr>
          <p:cNvPr id="8" name="文本框 7"/>
          <p:cNvSpPr txBox="1"/>
          <p:nvPr/>
        </p:nvSpPr>
        <p:spPr>
          <a:xfrm>
            <a:off x="4847590" y="5022215"/>
            <a:ext cx="5670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无</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2635" y="1032510"/>
            <a:ext cx="6043930" cy="460375"/>
          </a:xfrm>
          <a:prstGeom prst="rect">
            <a:avLst/>
          </a:prstGeom>
          <a:noFill/>
          <a:ln w="9525">
            <a:noFill/>
          </a:ln>
        </p:spPr>
        <p:txBody>
          <a:bodyPr wrap="square">
            <a:spAutoFit/>
          </a:bodyPr>
          <a:p>
            <a:pPr indent="0"/>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为了验证猜想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小芳做了以下几组实验：</a:t>
            </a:r>
            <a:endParaRPr lang="zh-CN" altLang="en-US" sz="2400"/>
          </a:p>
        </p:txBody>
      </p:sp>
      <p:graphicFrame>
        <p:nvGraphicFramePr>
          <p:cNvPr id="2" name="表格 1"/>
          <p:cNvGraphicFramePr/>
          <p:nvPr>
            <p:custDataLst>
              <p:tags r:id="rId1"/>
            </p:custDataLst>
          </p:nvPr>
        </p:nvGraphicFramePr>
        <p:xfrm>
          <a:off x="823595" y="1677670"/>
          <a:ext cx="10530205" cy="4532630"/>
        </p:xfrm>
        <a:graphic>
          <a:graphicData uri="http://schemas.openxmlformats.org/drawingml/2006/table">
            <a:tbl>
              <a:tblPr firstRow="1" bandRow="1">
                <a:tableStyleId>{5940675A-B579-460E-94D1-54222C63F5DA}</a:tableStyleId>
              </a:tblPr>
              <a:tblGrid>
                <a:gridCol w="2740025"/>
                <a:gridCol w="2393950"/>
                <a:gridCol w="2194560"/>
                <a:gridCol w="3201670"/>
              </a:tblGrid>
              <a:tr h="64579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序号</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磁体摆放方向</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ab</a:t>
                      </a:r>
                      <a:r>
                        <a:rPr lang="en-US" sz="2400" b="0">
                          <a:latin typeface="Times New Roman" panose="02020603050405020304" pitchFamily="18" charset="0"/>
                          <a:ea typeface="黑体" panose="02010609060101010101" pitchFamily="49" charset="-122"/>
                          <a:cs typeface="Times New Roman" panose="02020603050405020304" pitchFamily="18" charset="0"/>
                        </a:rPr>
                        <a:t>运动方向</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电流计指针偏转情况</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64770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1</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N极在上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竖直上下运动</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不偏转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7700">
                <a:tc>
                  <a:txBody>
                    <a:bodyPr/>
                    <a:p>
                      <a:pPr indent="0" algn="ctr" fontAlgn="auto">
                        <a:lnSpc>
                          <a:spcPct val="150000"/>
                        </a:lnSpc>
                        <a:buNone/>
                      </a:pPr>
                      <a:r>
                        <a:rPr lang="en-US" altLang="en-US" sz="2400" b="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水平向左运动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向右偏转</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7700">
                <a:tc>
                  <a:txBody>
                    <a:bodyPr/>
                    <a:p>
                      <a:pPr indent="0" algn="ctr" fontAlgn="auto">
                        <a:lnSpc>
                          <a:spcPct val="150000"/>
                        </a:lnSpc>
                        <a:buNone/>
                      </a:pPr>
                      <a:r>
                        <a:rPr lang="en-US" altLang="en-US" sz="2400" b="0">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水平向右运动</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向左偏转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8335">
                <a:tc>
                  <a:txBody>
                    <a:bodyPr/>
                    <a:p>
                      <a:pPr indent="0" algn="ctr" fontAlgn="auto">
                        <a:lnSpc>
                          <a:spcPct val="150000"/>
                        </a:lnSpc>
                        <a:buNone/>
                      </a:pPr>
                      <a:r>
                        <a:rPr lang="en-US" altLang="en-US" sz="2400" b="0">
                          <a:latin typeface="Times New Roman" panose="02020603050405020304" pitchFamily="18" charset="0"/>
                          <a:ea typeface="宋体" panose="02010600030101010101" pitchFamily="2" charset="-122"/>
                          <a:cs typeface="Times New Roman" panose="02020603050405020304" pitchFamily="18" charset="0"/>
                        </a:rPr>
                        <a:t>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auto">
                        <a:lnSpc>
                          <a:spcPct val="150000"/>
                        </a:lnSpc>
                        <a:buNone/>
                      </a:pPr>
                      <a:r>
                        <a:rPr lang="en-US" altLang="en-US" sz="2400" b="0">
                          <a:latin typeface="Times New Roman" panose="02020603050405020304" pitchFamily="18" charset="0"/>
                          <a:ea typeface="宋体" panose="02010600030101010101" pitchFamily="2" charset="-122"/>
                          <a:cs typeface="Times New Roman" panose="02020603050405020304" pitchFamily="18" charset="0"/>
                        </a:rPr>
                        <a:t>N极在</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下</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竖直上下运动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不偏转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7700">
                <a:tc>
                  <a:txBody>
                    <a:bodyPr/>
                    <a:p>
                      <a:pPr indent="0" algn="ctr" fontAlgn="auto">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水平向左运动</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向</a:t>
                      </a:r>
                      <a:r>
                        <a:rPr lang="zh-CN" altLang="en-US" sz="2400" b="0">
                          <a:latin typeface="Times New Roman" panose="02020603050405020304" pitchFamily="18" charset="0"/>
                          <a:cs typeface="Times New Roman" panose="02020603050405020304" pitchFamily="18" charset="0"/>
                        </a:rPr>
                        <a:t>左</a:t>
                      </a:r>
                      <a:r>
                        <a:rPr lang="en-US" sz="2400" b="0">
                          <a:latin typeface="Times New Roman" panose="02020603050405020304" pitchFamily="18" charset="0"/>
                          <a:cs typeface="Times New Roman" panose="02020603050405020304" pitchFamily="18" charset="0"/>
                        </a:rPr>
                        <a:t>偏转</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7700">
                <a:tc>
                  <a:txBody>
                    <a:bodyPr/>
                    <a:p>
                      <a:pPr indent="0" algn="ctr" fontAlgn="auto">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水平向右运动</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向</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右</a:t>
                      </a:r>
                      <a:r>
                        <a:rPr lang="en-US" sz="2400" b="0">
                          <a:latin typeface="Times New Roman" panose="02020603050405020304" pitchFamily="18" charset="0"/>
                          <a:ea typeface="宋体" panose="02010600030101010101" pitchFamily="2" charset="-122"/>
                          <a:cs typeface="Times New Roman" panose="02020603050405020304" pitchFamily="18" charset="0"/>
                        </a:rPr>
                        <a:t>偏转</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23240" y="969010"/>
            <a:ext cx="11410315" cy="5077460"/>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【分析与论证】</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分析实验现象后</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同学们一致认为小芳的观点是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正确</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错误</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的．比较第</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次实验现象发现</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产生的电流的方向跟</a:t>
            </a:r>
            <a:r>
              <a:rPr lang="en-US" sz="2400" b="0">
                <a:latin typeface="Times New Roman" panose="02020603050405020304" pitchFamily="18" charset="0"/>
                <a:ea typeface="宋体" panose="02010600030101010101" pitchFamily="2" charset="-122"/>
              </a:rPr>
              <a:t>__________________</a:t>
            </a:r>
            <a:r>
              <a:rPr lang="zh-CN" sz="2400" b="0">
                <a:ea typeface="宋体" panose="02010600030101010101" pitchFamily="2" charset="-122"/>
              </a:rPr>
              <a:t>有关；比较第</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6</a:t>
            </a:r>
            <a:r>
              <a:rPr lang="zh-CN" sz="2400" b="0">
                <a:ea typeface="宋体" panose="02010600030101010101" pitchFamily="2" charset="-122"/>
              </a:rPr>
              <a:t>次实验现象发现</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产生的电流的方向还跟</a:t>
            </a:r>
            <a:r>
              <a:rPr lang="en-US" sz="2400" b="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sym typeface="+mn-ea"/>
              </a:rPr>
              <a:t>____</a:t>
            </a:r>
            <a:r>
              <a:rPr lang="en-US" sz="2400" b="0">
                <a:latin typeface="Times New Roman" panose="02020603050405020304" pitchFamily="18" charset="0"/>
                <a:ea typeface="宋体" panose="02010600030101010101" pitchFamily="2" charset="-122"/>
              </a:rPr>
              <a:t>____</a:t>
            </a:r>
            <a:r>
              <a:rPr lang="zh-CN" sz="2400" b="0">
                <a:ea typeface="宋体" panose="02010600030101010101" pitchFamily="2" charset="-122"/>
              </a:rPr>
              <a:t>有关．</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在整理器材时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小明未断开开关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先撤去蹄形磁铁</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有同学发现指针又偏转</a:t>
            </a:r>
            <a:r>
              <a:rPr lang="zh-CN" sz="2400" b="0">
                <a:latin typeface="Times New Roman" panose="02020603050405020304" pitchFamily="18" charset="0"/>
                <a:ea typeface="宋体" panose="02010600030101010101" pitchFamily="2" charset="-122"/>
              </a:rPr>
              <a:t>了！他们再重复刚才的操作，发现电流计的指针都偏转．</a:t>
            </a:r>
            <a:r>
              <a:rPr lang="zh-CN" sz="2400" b="0">
                <a:ea typeface="宋体" panose="02010600030101010101" pitchFamily="2" charset="-122"/>
              </a:rPr>
              <a:t>请教老师后得知</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无论是导体运动还是磁体运动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只要闭合电路的一部分导体在</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中做</a:t>
            </a:r>
            <a:r>
              <a:rPr lang="en-US" sz="2400" b="0">
                <a:latin typeface="Times New Roman" panose="02020603050405020304" pitchFamily="18" charset="0"/>
                <a:ea typeface="宋体" panose="02010600030101010101" pitchFamily="2" charset="-122"/>
              </a:rPr>
              <a:t>____________</a:t>
            </a:r>
            <a:r>
              <a:rPr lang="zh-CN" sz="2400" b="0">
                <a:ea typeface="宋体" panose="02010600030101010101" pitchFamily="2" charset="-122"/>
              </a:rPr>
              <a:t>运动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电路中就会产生感应电流．这就是发电机发电的原理．此原理最早由英国物理学家</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发现．</a:t>
            </a:r>
            <a:endParaRPr lang="zh-CN" altLang="en-US" sz="2400"/>
          </a:p>
        </p:txBody>
      </p:sp>
      <p:sp>
        <p:nvSpPr>
          <p:cNvPr id="2" name="文本框 1"/>
          <p:cNvSpPr txBox="1"/>
          <p:nvPr/>
        </p:nvSpPr>
        <p:spPr>
          <a:xfrm>
            <a:off x="7604125" y="1631315"/>
            <a:ext cx="881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正确</a:t>
            </a:r>
            <a:endParaRPr lang="zh-CN" altLang="en-US" sz="2400" b="0">
              <a:solidFill>
                <a:srgbClr val="FF0000"/>
              </a:solidFill>
              <a:ea typeface="宋体" panose="02010600030101010101" pitchFamily="2" charset="-122"/>
            </a:endParaRPr>
          </a:p>
        </p:txBody>
      </p:sp>
      <p:sp>
        <p:nvSpPr>
          <p:cNvPr id="3" name="文本框 2"/>
          <p:cNvSpPr txBox="1"/>
          <p:nvPr/>
        </p:nvSpPr>
        <p:spPr>
          <a:xfrm>
            <a:off x="8970645" y="2179320"/>
            <a:ext cx="20885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导体运动方向</a:t>
            </a:r>
            <a:endParaRPr lang="zh-CN" altLang="en-US" sz="2400" b="0">
              <a:solidFill>
                <a:srgbClr val="FF0000"/>
              </a:solidFill>
              <a:ea typeface="宋体" panose="02010600030101010101" pitchFamily="2" charset="-122"/>
            </a:endParaRPr>
          </a:p>
        </p:txBody>
      </p:sp>
      <p:sp>
        <p:nvSpPr>
          <p:cNvPr id="4" name="文本框 3"/>
          <p:cNvSpPr txBox="1"/>
          <p:nvPr/>
        </p:nvSpPr>
        <p:spPr>
          <a:xfrm>
            <a:off x="8397875" y="2729230"/>
            <a:ext cx="1510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磁场方向</a:t>
            </a:r>
            <a:endParaRPr lang="zh-CN" altLang="en-US" sz="2400" b="0">
              <a:solidFill>
                <a:srgbClr val="FF0000"/>
              </a:solidFill>
              <a:ea typeface="宋体" panose="02010600030101010101" pitchFamily="2" charset="-122"/>
            </a:endParaRPr>
          </a:p>
        </p:txBody>
      </p:sp>
      <p:sp>
        <p:nvSpPr>
          <p:cNvPr id="5" name="文本框 4"/>
          <p:cNvSpPr txBox="1"/>
          <p:nvPr/>
        </p:nvSpPr>
        <p:spPr>
          <a:xfrm>
            <a:off x="7578090" y="4368165"/>
            <a:ext cx="8197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磁场</a:t>
            </a:r>
            <a:endParaRPr lang="zh-CN" altLang="en-US" sz="2400" b="0">
              <a:solidFill>
                <a:srgbClr val="FF0000"/>
              </a:solidFill>
              <a:ea typeface="宋体" panose="02010600030101010101" pitchFamily="2" charset="-122"/>
            </a:endParaRPr>
          </a:p>
        </p:txBody>
      </p:sp>
      <p:sp>
        <p:nvSpPr>
          <p:cNvPr id="6" name="文本框 5"/>
          <p:cNvSpPr txBox="1"/>
          <p:nvPr/>
        </p:nvSpPr>
        <p:spPr>
          <a:xfrm>
            <a:off x="9131935" y="4368165"/>
            <a:ext cx="18548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切割磁感线</a:t>
            </a:r>
            <a:endParaRPr lang="zh-CN" altLang="en-US" sz="2400" b="0">
              <a:solidFill>
                <a:srgbClr val="FF0000"/>
              </a:solidFill>
              <a:ea typeface="宋体" panose="02010600030101010101" pitchFamily="2" charset="-122"/>
            </a:endParaRPr>
          </a:p>
        </p:txBody>
      </p:sp>
      <p:sp>
        <p:nvSpPr>
          <p:cNvPr id="7" name="文本框 6"/>
          <p:cNvSpPr txBox="1"/>
          <p:nvPr/>
        </p:nvSpPr>
        <p:spPr>
          <a:xfrm>
            <a:off x="602615" y="5445125"/>
            <a:ext cx="11855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法拉第</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36930" y="81851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553720" y="1214120"/>
            <a:ext cx="11113135" cy="5259070"/>
          </a:xfrm>
          <a:prstGeom prst="rect">
            <a:avLst/>
          </a:prstGeom>
          <a:noFill/>
          <a:ln w="9525">
            <a:noFill/>
          </a:ln>
        </p:spPr>
        <p:txBody>
          <a:bodyPr wrap="square">
            <a:spAutoFit/>
          </a:bodyPr>
          <a:p>
            <a:pPr indent="0" fontAlgn="auto">
              <a:lnSpc>
                <a:spcPct val="14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小芳在实验中发现</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让导体棒沿水平方</a:t>
            </a:r>
            <a:r>
              <a:rPr lang="zh-CN" sz="2400" b="0">
                <a:latin typeface="Times New Roman" panose="02020603050405020304" pitchFamily="18" charset="0"/>
                <a:ea typeface="宋体" panose="02010600030101010101" pitchFamily="2" charset="-122"/>
              </a:rPr>
              <a:t>向向左缓慢运动时，电流计指针向右偏的角度较小，当导体棒沿水平方向向左快速运动时，电流计指针向右偏的角度较大．</a:t>
            </a:r>
            <a:r>
              <a:rPr lang="zh-CN" sz="2400" b="0">
                <a:ea typeface="宋体" panose="02010600030101010101" pitchFamily="2" charset="-122"/>
              </a:rPr>
              <a:t>这说明感应电流的大小与导体运动的</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有关．</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小红在做该实验时发现</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无论如何移动导体棒</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电流计的指针都不发生偏</a:t>
            </a:r>
            <a:r>
              <a:rPr lang="zh-CN" sz="2400" b="0">
                <a:ea typeface="宋体" panose="02010600030101010101" pitchFamily="2" charset="-122"/>
              </a:rPr>
              <a:t>转．</a:t>
            </a:r>
            <a:endParaRPr lang="zh-CN" sz="2400" b="0">
              <a:ea typeface="宋体" panose="02010600030101010101" pitchFamily="2" charset="-122"/>
            </a:endParaRPr>
          </a:p>
          <a:p>
            <a:pPr indent="0" fontAlgn="auto">
              <a:lnSpc>
                <a:spcPct val="140000"/>
              </a:lnSpc>
            </a:pPr>
            <a:r>
              <a:rPr lang="zh-CN" sz="2400" b="0">
                <a:ea typeface="宋体" panose="02010600030101010101" pitchFamily="2" charset="-122"/>
              </a:rPr>
              <a:t>经检查</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发现全部实验仪器正常且连接无误</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请你猜想电流计的指针不偏转的原因是</a:t>
            </a:r>
            <a:r>
              <a:rPr lang="en-US" sz="2400" b="0">
                <a:latin typeface="Times New Roman" panose="02020603050405020304" pitchFamily="18" charset="0"/>
                <a:ea typeface="宋体" panose="02010600030101010101" pitchFamily="2" charset="-122"/>
              </a:rPr>
              <a:t>_________</a:t>
            </a:r>
            <a:r>
              <a:rPr lang="en-US" sz="2400">
                <a:latin typeface="Times New Roman" panose="02020603050405020304" pitchFamily="18" charset="0"/>
                <a:ea typeface="宋体" panose="02010600030101010101" pitchFamily="2" charset="-122"/>
                <a:sym typeface="+mn-ea"/>
              </a:rPr>
              <a:t>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请写出验证猜想的方法：</a:t>
            </a:r>
            <a:r>
              <a:rPr lang="en-US" sz="2400" b="0">
                <a:latin typeface="Times New Roman" panose="02020603050405020304" pitchFamily="18" charset="0"/>
                <a:ea typeface="宋体" panose="02010600030101010101" pitchFamily="2" charset="-122"/>
              </a:rPr>
              <a:t>_____________________________</a:t>
            </a:r>
            <a:endParaRPr lang="en-US" sz="2400" b="0">
              <a:latin typeface="Times New Roman" panose="02020603050405020304" pitchFamily="18" charset="0"/>
              <a:ea typeface="宋体" panose="02010600030101010101" pitchFamily="2" charset="-122"/>
            </a:endParaRPr>
          </a:p>
          <a:p>
            <a:pPr indent="0" fontAlgn="auto">
              <a:lnSpc>
                <a:spcPct val="140000"/>
              </a:lnSpc>
            </a:pPr>
            <a:r>
              <a:rPr lang="en-US" sz="2400" b="0">
                <a:latin typeface="Times New Roman" panose="02020603050405020304" pitchFamily="18" charset="0"/>
                <a:cs typeface="Times New Roman" panose="02020603050405020304" pitchFamily="18" charset="0"/>
              </a:rPr>
              <a:t>_________________.</a:t>
            </a:r>
            <a:endParaRPr lang="en-US" sz="2400" b="0">
              <a:latin typeface="Times New Roman" panose="02020603050405020304" pitchFamily="18" charset="0"/>
              <a:cs typeface="Times New Roman" panose="02020603050405020304" pitchFamily="18" charset="0"/>
            </a:endParaRPr>
          </a:p>
          <a:p>
            <a:pPr indent="0" fontAlgn="auto">
              <a:lnSpc>
                <a:spcPct val="140000"/>
              </a:lnSpc>
            </a:pPr>
            <a:r>
              <a:rPr lang="en-US" sz="2400">
                <a:latin typeface="Times New Roman" panose="02020603050405020304" pitchFamily="18" charset="0"/>
                <a:ea typeface="宋体" panose="02010600030101010101" pitchFamily="2" charset="-122"/>
                <a:sym typeface="+mn-ea"/>
              </a:rPr>
              <a:t>(3)</a:t>
            </a:r>
            <a:r>
              <a:rPr lang="zh-CN" sz="2400">
                <a:ea typeface="宋体" panose="02010600030101010101" pitchFamily="2" charset="-122"/>
                <a:sym typeface="+mn-ea"/>
              </a:rPr>
              <a:t>在这个实验中</a:t>
            </a:r>
            <a:r>
              <a:rPr lang="zh-CN" sz="2400">
                <a:latin typeface="Times New Roman" panose="02020603050405020304" pitchFamily="18" charset="0"/>
                <a:ea typeface="宋体" panose="02010600030101010101" pitchFamily="2" charset="-122"/>
                <a:sym typeface="+mn-ea"/>
              </a:rPr>
              <a:t>，</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能转化为电能</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此原理可用来制造</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选填</a:t>
            </a:r>
            <a:r>
              <a:rPr lang="en-US" sz="2400">
                <a:latin typeface="宋体" panose="02010600030101010101" pitchFamily="2" charset="-122"/>
                <a:cs typeface="Times New Roman" panose="02020603050405020304" pitchFamily="18" charset="0"/>
                <a:sym typeface="+mn-ea"/>
              </a:rPr>
              <a:t>“</a:t>
            </a:r>
            <a:r>
              <a:rPr lang="zh-CN" sz="2400">
                <a:ea typeface="宋体" panose="02010600030101010101" pitchFamily="2" charset="-122"/>
                <a:sym typeface="+mn-ea"/>
              </a:rPr>
              <a:t>电动机</a:t>
            </a:r>
            <a:r>
              <a:rPr lang="en-US" sz="2400">
                <a:latin typeface="宋体" panose="02010600030101010101" pitchFamily="2" charset="-122"/>
                <a:cs typeface="Times New Roman" panose="02020603050405020304" pitchFamily="18" charset="0"/>
                <a:sym typeface="+mn-ea"/>
              </a:rPr>
              <a:t>”</a:t>
            </a:r>
            <a:r>
              <a:rPr lang="zh-CN" sz="2400">
                <a:ea typeface="宋体" panose="02010600030101010101" pitchFamily="2" charset="-122"/>
                <a:sym typeface="+mn-ea"/>
              </a:rPr>
              <a:t>或</a:t>
            </a:r>
            <a:r>
              <a:rPr lang="en-US" sz="2400">
                <a:latin typeface="宋体" panose="02010600030101010101" pitchFamily="2" charset="-122"/>
                <a:cs typeface="Times New Roman" panose="02020603050405020304" pitchFamily="18" charset="0"/>
                <a:sym typeface="+mn-ea"/>
              </a:rPr>
              <a:t>“</a:t>
            </a:r>
            <a:r>
              <a:rPr lang="zh-CN" sz="2400">
                <a:ea typeface="宋体" panose="02010600030101010101" pitchFamily="2" charset="-122"/>
                <a:sym typeface="+mn-ea"/>
              </a:rPr>
              <a:t>发电机</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a:t>
            </a:r>
            <a:r>
              <a:rPr lang="en-US" sz="2400">
                <a:latin typeface="Times New Roman" panose="02020603050405020304" pitchFamily="18" charset="0"/>
                <a:ea typeface="宋体" panose="02010600030101010101" pitchFamily="2" charset="-122"/>
                <a:sym typeface="+mn-ea"/>
              </a:rPr>
              <a:t>(4)</a:t>
            </a:r>
            <a:r>
              <a:rPr lang="zh-CN" sz="2400">
                <a:ea typeface="宋体" panose="02010600030101010101" pitchFamily="2" charset="-122"/>
                <a:sym typeface="+mn-ea"/>
              </a:rPr>
              <a:t>若将电流计换成</a:t>
            </a:r>
            <a:r>
              <a:rPr lang="en-US" sz="2400">
                <a:latin typeface="Times New Roman" panose="02020603050405020304" pitchFamily="18" charset="0"/>
                <a:ea typeface="宋体" panose="02010600030101010101" pitchFamily="2" charset="-122"/>
                <a:sym typeface="+mn-ea"/>
              </a:rPr>
              <a:t>________</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可以探究磁场对通电导体的作用．</a:t>
            </a:r>
            <a:endParaRPr lang="zh-CN" altLang="en-US" sz="2400"/>
          </a:p>
        </p:txBody>
      </p:sp>
      <p:sp>
        <p:nvSpPr>
          <p:cNvPr id="3" name="文本框 2"/>
          <p:cNvSpPr txBox="1"/>
          <p:nvPr/>
        </p:nvSpPr>
        <p:spPr>
          <a:xfrm>
            <a:off x="6205220" y="2286000"/>
            <a:ext cx="922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速度</a:t>
            </a:r>
            <a:endParaRPr lang="zh-CN" altLang="en-US" sz="2400" b="0">
              <a:solidFill>
                <a:srgbClr val="FF0000"/>
              </a:solidFill>
              <a:ea typeface="宋体" panose="02010600030101010101" pitchFamily="2" charset="-122"/>
            </a:endParaRPr>
          </a:p>
        </p:txBody>
      </p:sp>
      <p:sp>
        <p:nvSpPr>
          <p:cNvPr id="6" name="文本框 5"/>
          <p:cNvSpPr txBox="1"/>
          <p:nvPr/>
        </p:nvSpPr>
        <p:spPr>
          <a:xfrm>
            <a:off x="1254125" y="3828415"/>
            <a:ext cx="20472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感应电流太小</a:t>
            </a:r>
            <a:endParaRPr lang="zh-CN" altLang="en-US" sz="2400" b="0">
              <a:solidFill>
                <a:srgbClr val="FF0000"/>
              </a:solidFill>
              <a:ea typeface="宋体" panose="02010600030101010101" pitchFamily="2" charset="-122"/>
            </a:endParaRPr>
          </a:p>
        </p:txBody>
      </p:sp>
      <p:sp>
        <p:nvSpPr>
          <p:cNvPr id="7" name="文本框 6"/>
          <p:cNvSpPr txBox="1"/>
          <p:nvPr/>
        </p:nvSpPr>
        <p:spPr>
          <a:xfrm>
            <a:off x="575310" y="3684270"/>
            <a:ext cx="11112500" cy="1124585"/>
          </a:xfrm>
          <a:prstGeom prst="rect">
            <a:avLst/>
          </a:prstGeom>
          <a:noFill/>
          <a:ln w="9525">
            <a:noFill/>
          </a:ln>
        </p:spPr>
        <p:txBody>
          <a:bodyPr wrap="square">
            <a:spAutoFit/>
          </a:bodyPr>
          <a:p>
            <a:pPr indent="0" fontAlgn="auto">
              <a:lnSpc>
                <a:spcPct val="14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将电流计更换为灵敏度更高的电</a:t>
            </a:r>
            <a:endParaRPr lang="zh-CN" sz="2400" b="0">
              <a:solidFill>
                <a:srgbClr val="FF0000"/>
              </a:solidFill>
              <a:ea typeface="宋体" panose="02010600030101010101" pitchFamily="2" charset="-122"/>
            </a:endParaRPr>
          </a:p>
          <a:p>
            <a:pPr indent="0" fontAlgn="auto">
              <a:lnSpc>
                <a:spcPct val="140000"/>
              </a:lnSpc>
            </a:pPr>
            <a:r>
              <a:rPr lang="zh-CN" sz="2400" b="0">
                <a:solidFill>
                  <a:srgbClr val="FF0000"/>
                </a:solidFill>
                <a:ea typeface="宋体" panose="02010600030101010101" pitchFamily="2" charset="-122"/>
              </a:rPr>
              <a:t>流计</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再进行实验</a:t>
            </a:r>
            <a:endParaRPr lang="zh-CN" altLang="en-US" sz="2400" b="0">
              <a:solidFill>
                <a:srgbClr val="FF0000"/>
              </a:solidFill>
              <a:ea typeface="宋体" panose="02010600030101010101" pitchFamily="2" charset="-122"/>
            </a:endParaRPr>
          </a:p>
        </p:txBody>
      </p:sp>
      <p:sp>
        <p:nvSpPr>
          <p:cNvPr id="8" name="文本框 7"/>
          <p:cNvSpPr txBox="1"/>
          <p:nvPr/>
        </p:nvSpPr>
        <p:spPr>
          <a:xfrm>
            <a:off x="3301365" y="4826635"/>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机械</a:t>
            </a:r>
            <a:endParaRPr lang="zh-CN" altLang="en-US" sz="2400" b="0">
              <a:solidFill>
                <a:srgbClr val="FF0000"/>
              </a:solidFill>
              <a:ea typeface="宋体" panose="02010600030101010101" pitchFamily="2" charset="-122"/>
            </a:endParaRPr>
          </a:p>
        </p:txBody>
      </p:sp>
      <p:sp>
        <p:nvSpPr>
          <p:cNvPr id="9" name="文本框 8"/>
          <p:cNvSpPr txBox="1"/>
          <p:nvPr/>
        </p:nvSpPr>
        <p:spPr>
          <a:xfrm>
            <a:off x="8925560" y="4848860"/>
            <a:ext cx="13677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发电机</a:t>
            </a:r>
            <a:endParaRPr lang="zh-CN" altLang="en-US" sz="2400" b="0">
              <a:solidFill>
                <a:srgbClr val="FF0000"/>
              </a:solidFill>
              <a:ea typeface="宋体" panose="02010600030101010101" pitchFamily="2" charset="-122"/>
            </a:endParaRPr>
          </a:p>
        </p:txBody>
      </p:sp>
      <p:sp>
        <p:nvSpPr>
          <p:cNvPr id="10" name="文本框 9"/>
          <p:cNvSpPr txBox="1"/>
          <p:nvPr/>
        </p:nvSpPr>
        <p:spPr>
          <a:xfrm>
            <a:off x="3301365" y="5882640"/>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电源</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p:bldP spid="7" grpId="1"/>
      <p:bldP spid="8" grpId="0"/>
      <p:bldP spid="8" grpId="1"/>
      <p:bldP spid="9" grpId="0"/>
      <p:bldP spid="9" grpId="1"/>
      <p:bldP spid="10" grpId="0"/>
      <p:bldP spid="1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827849" y="1043305"/>
            <a:ext cx="10515147" cy="645159"/>
            <a:chOff x="1208" y="1190"/>
            <a:chExt cx="16640" cy="1018"/>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828040" y="1744980"/>
            <a:ext cx="4036060" cy="648335"/>
            <a:chOff x="1456" y="3050"/>
            <a:chExt cx="6356" cy="1021"/>
          </a:xfrm>
        </p:grpSpPr>
        <p:sp>
          <p:nvSpPr>
            <p:cNvPr id="4" name="文本框 3"/>
            <p:cNvSpPr txBox="1"/>
            <p:nvPr/>
          </p:nvSpPr>
          <p:spPr>
            <a:xfrm>
              <a:off x="3000" y="3132"/>
              <a:ext cx="4812"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2"/>
            <a:stretch>
              <a:fillRect/>
            </a:stretch>
          </p:blipFill>
          <p:spPr>
            <a:xfrm>
              <a:off x="1456" y="3050"/>
              <a:ext cx="1243" cy="1021"/>
            </a:xfrm>
            <a:prstGeom prst="rect">
              <a:avLst/>
            </a:prstGeom>
          </p:spPr>
        </p:pic>
      </p:grpSp>
      <p:grpSp>
        <p:nvGrpSpPr>
          <p:cNvPr id="3" name="组合 2"/>
          <p:cNvGrpSpPr/>
          <p:nvPr/>
        </p:nvGrpSpPr>
        <p:grpSpPr>
          <a:xfrm>
            <a:off x="828040" y="2658745"/>
            <a:ext cx="10210800" cy="523080"/>
            <a:chOff x="894" y="3246"/>
            <a:chExt cx="16080" cy="824"/>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磁场对通电导线的作用</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(2017.17，2015.8)</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3"/>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28040" y="3284220"/>
            <a:ext cx="791845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通电导线在磁场中要受到力的作用．</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黑体" panose="02010609060101010101" pitchFamily="49" charset="-122"/>
                <a:cs typeface="Times New Roman" panose="02020603050405020304" pitchFamily="18" charset="0"/>
              </a:rPr>
              <a:t>影响力的方向的因素</a:t>
            </a:r>
            <a:r>
              <a:rPr lang="zh-CN" sz="2400">
                <a:latin typeface="Times New Roman" panose="02020603050405020304" pitchFamily="18" charset="0"/>
                <a:ea typeface="宋体" panose="02010600030101010101" pitchFamily="2" charset="-122"/>
                <a:cs typeface="Times New Roman" panose="02020603050405020304" pitchFamily="18" charset="0"/>
              </a:rPr>
              <a:t>：力的方向跟</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方向、</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的方向都有关，当</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的方向或者</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的方向变得相反时，通电导线受力的方向也变得相反．</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影响力的大小的因素</a:t>
            </a:r>
            <a:r>
              <a:rPr lang="zh-CN" sz="2400">
                <a:latin typeface="Times New Roman" panose="02020603050405020304" pitchFamily="18" charset="0"/>
                <a:ea typeface="宋体" panose="02010600030101010101" pitchFamily="2" charset="-122"/>
                <a:cs typeface="Times New Roman" panose="02020603050405020304" pitchFamily="18" charset="0"/>
              </a:rPr>
              <a:t>：电流的大小、磁场的强弱．</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30" name="组合 29"/>
          <p:cNvGrpSpPr/>
          <p:nvPr/>
        </p:nvGrpSpPr>
        <p:grpSpPr>
          <a:xfrm>
            <a:off x="9197340" y="388112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6089650" y="3881120"/>
            <a:ext cx="9448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a:t>
            </a:r>
            <a:endParaRPr lang="zh-CN" altLang="en-US" sz="2400" b="0">
              <a:solidFill>
                <a:srgbClr val="FF0000"/>
              </a:solidFill>
              <a:ea typeface="宋体" panose="02010600030101010101" pitchFamily="2" charset="-122"/>
            </a:endParaRPr>
          </a:p>
        </p:txBody>
      </p:sp>
      <p:sp>
        <p:nvSpPr>
          <p:cNvPr id="5" name="文本框 4"/>
          <p:cNvSpPr txBox="1"/>
          <p:nvPr/>
        </p:nvSpPr>
        <p:spPr>
          <a:xfrm>
            <a:off x="1168400" y="4485005"/>
            <a:ext cx="10109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磁场</a:t>
            </a:r>
            <a:endParaRPr lang="zh-CN" altLang="en-US" sz="2400" b="0">
              <a:solidFill>
                <a:srgbClr val="FF0000"/>
              </a:solidFill>
              <a:ea typeface="宋体" panose="02010600030101010101" pitchFamily="2" charset="-122"/>
            </a:endParaRPr>
          </a:p>
        </p:txBody>
      </p:sp>
      <p:sp>
        <p:nvSpPr>
          <p:cNvPr id="8" name="文本框 7"/>
          <p:cNvSpPr txBox="1"/>
          <p:nvPr/>
        </p:nvSpPr>
        <p:spPr>
          <a:xfrm>
            <a:off x="4864100" y="4485005"/>
            <a:ext cx="9448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a:t>
            </a:r>
            <a:endParaRPr lang="zh-CN" altLang="en-US" sz="2400" b="0">
              <a:solidFill>
                <a:srgbClr val="FF0000"/>
              </a:solidFill>
              <a:ea typeface="宋体" panose="02010600030101010101" pitchFamily="2" charset="-122"/>
            </a:endParaRPr>
          </a:p>
        </p:txBody>
      </p:sp>
      <p:sp>
        <p:nvSpPr>
          <p:cNvPr id="9" name="文本框 8"/>
          <p:cNvSpPr txBox="1"/>
          <p:nvPr/>
        </p:nvSpPr>
        <p:spPr>
          <a:xfrm>
            <a:off x="7579995" y="4485005"/>
            <a:ext cx="10109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磁场</a:t>
            </a:r>
            <a:endParaRPr lang="zh-CN" altLang="en-US" sz="2400" b="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P spid="8" grpId="0"/>
      <p:bldP spid="8" grpId="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90600" y="1196340"/>
            <a:ext cx="10210800" cy="521970"/>
            <a:chOff x="894" y="3246"/>
            <a:chExt cx="16080" cy="822"/>
          </a:xfrm>
        </p:grpSpPr>
        <p:sp>
          <p:nvSpPr>
            <p:cNvPr id="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磁生电</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[2018.26(二)第一空]</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8" name="组合 13"/>
            <p:cNvGrpSpPr/>
            <p:nvPr/>
          </p:nvGrpSpPr>
          <p:grpSpPr>
            <a:xfrm>
              <a:off x="894" y="3246"/>
              <a:ext cx="2665" cy="822"/>
              <a:chOff x="6686" y="8865"/>
              <a:chExt cx="2836" cy="877"/>
            </a:xfrm>
          </p:grpSpPr>
          <p:pic>
            <p:nvPicPr>
              <p:cNvPr id="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1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990600" y="1685290"/>
            <a:ext cx="10488930" cy="4523105"/>
          </a:xfrm>
          <a:prstGeom prst="rect">
            <a:avLst/>
          </a:prstGeom>
          <a:noFill/>
          <a:ln w="9525">
            <a:noFill/>
          </a:ln>
        </p:spPr>
        <p:txBody>
          <a:bodyPr wrap="square">
            <a:spAutoFit/>
          </a:bodyPr>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1. </a:t>
            </a:r>
            <a:r>
              <a:rPr sz="2400">
                <a:latin typeface="黑体" panose="02010609060101010101" pitchFamily="49" charset="-122"/>
                <a:ea typeface="黑体" panose="02010609060101010101" pitchFamily="49" charset="-122"/>
                <a:cs typeface="Times New Roman" panose="02020603050405020304" pitchFamily="18" charset="0"/>
              </a:rPr>
              <a:t>发现</a:t>
            </a:r>
            <a:r>
              <a:rPr sz="2400">
                <a:latin typeface="Times New Roman" panose="02020603050405020304" pitchFamily="18" charset="0"/>
                <a:ea typeface="宋体" panose="02010600030101010101" pitchFamily="2" charset="-122"/>
                <a:cs typeface="Times New Roman" panose="02020603050405020304" pitchFamily="18" charset="0"/>
              </a:rPr>
              <a:t>：1831年英国物理学家________发现了电磁感应现象．</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2. </a:t>
            </a:r>
            <a:r>
              <a:rPr sz="2400">
                <a:latin typeface="黑体" panose="02010609060101010101" pitchFamily="49" charset="-122"/>
                <a:ea typeface="黑体" panose="02010609060101010101" pitchFamily="49" charset="-122"/>
                <a:cs typeface="Times New Roman" panose="02020603050405020304" pitchFamily="18" charset="0"/>
              </a:rPr>
              <a:t>电磁感应现象</a:t>
            </a:r>
            <a:r>
              <a:rPr sz="2400">
                <a:latin typeface="Times New Roman" panose="02020603050405020304" pitchFamily="18" charset="0"/>
                <a:ea typeface="宋体" panose="02010600030101010101" pitchFamily="2" charset="-122"/>
                <a:cs typeface="Times New Roman" panose="02020603050405020304" pitchFamily="18" charset="0"/>
              </a:rPr>
              <a:t>：________电路的一部分导体在磁场中做____________运动时，导体中就产生________．这种由于导体在磁场中运动而产生电流的现象叫做电磁感应，产生的电流叫做________．</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3. </a:t>
            </a:r>
            <a:r>
              <a:rPr sz="2400">
                <a:latin typeface="黑体" panose="02010609060101010101" pitchFamily="49" charset="-122"/>
                <a:ea typeface="黑体" panose="02010609060101010101" pitchFamily="49" charset="-122"/>
                <a:cs typeface="Times New Roman" panose="02020603050405020304" pitchFamily="18" charset="0"/>
              </a:rPr>
              <a:t>感应电流的产生条件</a:t>
            </a:r>
            <a:r>
              <a:rPr sz="2400">
                <a:latin typeface="Times New Roman" panose="02020603050405020304" pitchFamily="18" charset="0"/>
                <a:ea typeface="宋体" panose="02010600030101010101" pitchFamily="2" charset="-122"/>
                <a:cs typeface="Times New Roman" panose="02020603050405020304" pitchFamily="18" charset="0"/>
              </a:rPr>
              <a:t>：</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(1) ________电路；</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(2)导体在磁场做________________运动．</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4. </a:t>
            </a:r>
            <a:r>
              <a:rPr sz="2400">
                <a:latin typeface="黑体" panose="02010609060101010101" pitchFamily="49" charset="-122"/>
                <a:ea typeface="黑体" panose="02010609060101010101" pitchFamily="49" charset="-122"/>
                <a:cs typeface="Times New Roman" panose="02020603050405020304" pitchFamily="18" charset="0"/>
              </a:rPr>
              <a:t>感应电流方向</a:t>
            </a:r>
            <a:r>
              <a:rPr sz="2400">
                <a:latin typeface="Times New Roman" panose="02020603050405020304" pitchFamily="18" charset="0"/>
                <a:ea typeface="宋体" panose="02010600030101010101" pitchFamily="2" charset="-122"/>
                <a:cs typeface="Times New Roman" panose="02020603050405020304" pitchFamily="18" charset="0"/>
              </a:rPr>
              <a:t>：与导体_</a:t>
            </a:r>
            <a:r>
              <a:rPr sz="2400">
                <a:latin typeface="Times New Roman" panose="02020603050405020304" pitchFamily="18" charset="0"/>
                <a:ea typeface="宋体" panose="02010600030101010101" pitchFamily="2" charset="-122"/>
                <a:cs typeface="Times New Roman" panose="02020603050405020304" pitchFamily="18" charset="0"/>
                <a:sym typeface="+mn-ea"/>
              </a:rPr>
              <a:t>_______</a:t>
            </a:r>
            <a:r>
              <a:rPr sz="2400">
                <a:latin typeface="Times New Roman" panose="02020603050405020304" pitchFamily="18" charset="0"/>
                <a:ea typeface="宋体" panose="02010600030101010101" pitchFamily="2" charset="-122"/>
                <a:cs typeface="Times New Roman" panose="02020603050405020304" pitchFamily="18" charset="0"/>
              </a:rPr>
              <a:t>_和___</a:t>
            </a:r>
            <a:r>
              <a:rPr sz="2400">
                <a:latin typeface="Times New Roman" panose="02020603050405020304" pitchFamily="18" charset="0"/>
                <a:ea typeface="宋体" panose="02010600030101010101" pitchFamily="2" charset="-122"/>
                <a:cs typeface="Times New Roman" panose="02020603050405020304" pitchFamily="18" charset="0"/>
                <a:sym typeface="+mn-ea"/>
              </a:rPr>
              <a:t>____</a:t>
            </a:r>
            <a:r>
              <a:rPr sz="2400">
                <a:latin typeface="Times New Roman" panose="02020603050405020304" pitchFamily="18" charset="0"/>
                <a:ea typeface="宋体" panose="02010600030101010101" pitchFamily="2" charset="-122"/>
                <a:cs typeface="Times New Roman" panose="02020603050405020304" pitchFamily="18" charset="0"/>
              </a:rPr>
              <a:t>__有关．</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文本框 14"/>
          <p:cNvSpPr txBox="1"/>
          <p:nvPr/>
        </p:nvSpPr>
        <p:spPr>
          <a:xfrm>
            <a:off x="5080635" y="1797685"/>
            <a:ext cx="13061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法拉第</a:t>
            </a:r>
            <a:endParaRPr lang="zh-CN" altLang="en-US" sz="2400" b="0">
              <a:solidFill>
                <a:srgbClr val="FF0000"/>
              </a:solidFill>
              <a:ea typeface="宋体" panose="02010600030101010101" pitchFamily="2" charset="-122"/>
            </a:endParaRPr>
          </a:p>
        </p:txBody>
      </p:sp>
      <p:sp>
        <p:nvSpPr>
          <p:cNvPr id="16" name="文本框 15"/>
          <p:cNvSpPr txBox="1"/>
          <p:nvPr/>
        </p:nvSpPr>
        <p:spPr>
          <a:xfrm>
            <a:off x="3687445" y="2299970"/>
            <a:ext cx="977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闭合</a:t>
            </a:r>
            <a:endParaRPr lang="zh-CN" altLang="en-US" sz="2400" b="0">
              <a:solidFill>
                <a:srgbClr val="FF0000"/>
              </a:solidFill>
              <a:ea typeface="宋体" panose="02010600030101010101" pitchFamily="2" charset="-122"/>
            </a:endParaRPr>
          </a:p>
        </p:txBody>
      </p:sp>
      <p:sp>
        <p:nvSpPr>
          <p:cNvPr id="17" name="文本框 16"/>
          <p:cNvSpPr txBox="1"/>
          <p:nvPr/>
        </p:nvSpPr>
        <p:spPr>
          <a:xfrm>
            <a:off x="8774430" y="2299970"/>
            <a:ext cx="19792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切割磁感线</a:t>
            </a:r>
            <a:endParaRPr lang="zh-CN" altLang="en-US" sz="2400" b="0">
              <a:solidFill>
                <a:srgbClr val="FF0000"/>
              </a:solidFill>
              <a:ea typeface="宋体" panose="02010600030101010101" pitchFamily="2" charset="-122"/>
            </a:endParaRPr>
          </a:p>
        </p:txBody>
      </p:sp>
      <p:sp>
        <p:nvSpPr>
          <p:cNvPr id="18" name="文本框 17"/>
          <p:cNvSpPr txBox="1"/>
          <p:nvPr/>
        </p:nvSpPr>
        <p:spPr>
          <a:xfrm>
            <a:off x="3752850" y="2903855"/>
            <a:ext cx="9124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a:t>
            </a:r>
            <a:endParaRPr lang="zh-CN" altLang="en-US" sz="2400" b="0">
              <a:solidFill>
                <a:srgbClr val="FF0000"/>
              </a:solidFill>
              <a:ea typeface="宋体" panose="02010600030101010101" pitchFamily="2" charset="-122"/>
            </a:endParaRPr>
          </a:p>
        </p:txBody>
      </p:sp>
      <p:sp>
        <p:nvSpPr>
          <p:cNvPr id="19" name="文本框 18"/>
          <p:cNvSpPr txBox="1"/>
          <p:nvPr/>
        </p:nvSpPr>
        <p:spPr>
          <a:xfrm>
            <a:off x="5264785" y="3425825"/>
            <a:ext cx="15201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感应电流</a:t>
            </a:r>
            <a:endParaRPr lang="zh-CN" altLang="en-US" sz="2400" b="0">
              <a:solidFill>
                <a:srgbClr val="FF0000"/>
              </a:solidFill>
              <a:ea typeface="宋体" panose="02010600030101010101" pitchFamily="2" charset="-122"/>
            </a:endParaRPr>
          </a:p>
        </p:txBody>
      </p:sp>
      <p:sp>
        <p:nvSpPr>
          <p:cNvPr id="20" name="文本框 19"/>
          <p:cNvSpPr txBox="1"/>
          <p:nvPr/>
        </p:nvSpPr>
        <p:spPr>
          <a:xfrm>
            <a:off x="1724660" y="4549140"/>
            <a:ext cx="8470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闭合</a:t>
            </a:r>
            <a:endParaRPr lang="zh-CN" altLang="en-US" sz="2400" b="0">
              <a:solidFill>
                <a:srgbClr val="FF0000"/>
              </a:solidFill>
              <a:ea typeface="宋体" panose="02010600030101010101" pitchFamily="2" charset="-122"/>
            </a:endParaRPr>
          </a:p>
        </p:txBody>
      </p:sp>
      <p:sp>
        <p:nvSpPr>
          <p:cNvPr id="21" name="文本框 20"/>
          <p:cNvSpPr txBox="1"/>
          <p:nvPr/>
        </p:nvSpPr>
        <p:spPr>
          <a:xfrm>
            <a:off x="3720465" y="5104765"/>
            <a:ext cx="196342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切割磁感线</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22" name="文本框 21"/>
          <p:cNvSpPr txBox="1"/>
          <p:nvPr/>
        </p:nvSpPr>
        <p:spPr>
          <a:xfrm>
            <a:off x="4427855" y="5619750"/>
            <a:ext cx="170497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运动方向　</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23" name="文本框 22"/>
          <p:cNvSpPr txBox="1"/>
          <p:nvPr/>
        </p:nvSpPr>
        <p:spPr>
          <a:xfrm>
            <a:off x="6061710" y="5664835"/>
            <a:ext cx="14116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磁场方向</a:t>
            </a:r>
            <a:endParaRPr lang="zh-CN" altLang="en-US" sz="2400" b="0">
              <a:solidFill>
                <a:srgbClr val="FF0000"/>
              </a:solidFill>
              <a:latin typeface="Times New Roman" panose="02020603050405020304" pitchFamily="18" charset="0"/>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556895" y="1502410"/>
          <a:ext cx="10935970" cy="4991100"/>
        </p:xfrm>
        <a:graphic>
          <a:graphicData uri="http://schemas.openxmlformats.org/drawingml/2006/table">
            <a:tbl>
              <a:tblPr firstRow="1" bandRow="1">
                <a:tableStyleId>{5940675A-B579-460E-94D1-54222C63F5DA}</a:tableStyleId>
              </a:tblPr>
              <a:tblGrid>
                <a:gridCol w="1815465"/>
                <a:gridCol w="2670810"/>
                <a:gridCol w="3079750"/>
                <a:gridCol w="3369945"/>
              </a:tblGrid>
              <a:tr h="62992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奥斯特实验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电磁感应实验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磁场对电流的作用实验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62992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科学家</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a:t>
                      </a:r>
                      <a:endParaRPr lang="en-US" altLang="en-US" sz="2400" b="0">
                        <a:latin typeface="Times New Roman" panose="02020603050405020304" pitchFamily="18" charset="0"/>
                        <a:ea typeface="MS Mincho" panose="02020609040205080304" charset="-128"/>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85644">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装置图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1503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工作原理</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_____________</a:t>
                      </a:r>
                      <a:endParaRPr lang="en-US" altLang="en-US" sz="2400" b="0">
                        <a:latin typeface="Times New Roman" panose="02020603050405020304" pitchFamily="18" charset="0"/>
                        <a:ea typeface="MS Mincho" panose="02020609040205080304" charset="-128"/>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a:t>
                      </a:r>
                      <a:endParaRPr lang="en-US" altLang="en-US" sz="2400" b="0">
                        <a:latin typeface="Times New Roman" panose="02020603050405020304" pitchFamily="18" charset="0"/>
                        <a:ea typeface="MS Mincho" panose="02020609040205080304" charset="-128"/>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__________</a:t>
                      </a:r>
                      <a:r>
                        <a:rPr lang="en-US" sz="2400">
                          <a:latin typeface="Times New Roman" panose="02020603050405020304" pitchFamily="18" charset="0"/>
                          <a:cs typeface="Times New Roman" panose="02020603050405020304" pitchFamily="18" charset="0"/>
                          <a:sym typeface="+mn-ea"/>
                        </a:rPr>
                        <a:t>_______________</a:t>
                      </a:r>
                      <a:r>
                        <a:rPr lang="en-US" sz="2400" b="0">
                          <a:latin typeface="Times New Roman" panose="02020603050405020304" pitchFamily="18" charset="0"/>
                          <a:cs typeface="Times New Roman" panose="02020603050405020304" pitchFamily="18" charset="0"/>
                        </a:rPr>
                        <a:t>______</a:t>
                      </a:r>
                      <a:endParaRPr lang="en-US" altLang="en-US" sz="2400" b="0">
                        <a:latin typeface="Times New Roman" panose="02020603050405020304" pitchFamily="18" charset="0"/>
                        <a:ea typeface="MS Mincho" panose="02020609040205080304" charset="-128"/>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833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能量转化</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______能</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______能</a:t>
                      </a:r>
                      <a:endParaRPr lang="en-US" altLang="en-US" sz="2400" b="0">
                        <a:latin typeface="Times New Roman" panose="02020603050405020304" pitchFamily="18" charset="0"/>
                        <a:ea typeface="MS Mincho" panose="02020609040205080304" charset="-128"/>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______能</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______能</a:t>
                      </a:r>
                      <a:endParaRPr lang="en-US" altLang="en-US" sz="2400" b="0">
                        <a:latin typeface="Times New Roman" panose="02020603050405020304" pitchFamily="18" charset="0"/>
                        <a:ea typeface="MS Mincho" panose="02020609040205080304" charset="-128"/>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147481296" descr="C:\Documents and Settings\Administrator\桌面\江西物理(JK)\A153.TIF"/>
          <p:cNvPicPr>
            <a:picLocks noChangeAspect="1"/>
          </p:cNvPicPr>
          <p:nvPr/>
        </p:nvPicPr>
        <p:blipFill>
          <a:blip r:embed="rId2" r:link="rId3"/>
          <a:stretch>
            <a:fillRect/>
          </a:stretch>
        </p:blipFill>
        <p:spPr>
          <a:xfrm>
            <a:off x="2884805" y="2856865"/>
            <a:ext cx="1617345" cy="1657985"/>
          </a:xfrm>
          <a:prstGeom prst="rect">
            <a:avLst/>
          </a:prstGeom>
          <a:noFill/>
          <a:ln w="9525">
            <a:noFill/>
          </a:ln>
        </p:spPr>
      </p:pic>
      <p:pic>
        <p:nvPicPr>
          <p:cNvPr id="4" name="图片 -2147481295" descr="C:\Documents and Settings\Administrator\桌面\江西物理(JK)\A154.TIF"/>
          <p:cNvPicPr>
            <a:picLocks noChangeAspect="1"/>
          </p:cNvPicPr>
          <p:nvPr/>
        </p:nvPicPr>
        <p:blipFill>
          <a:blip r:embed="rId4" r:link="rId5"/>
          <a:stretch>
            <a:fillRect/>
          </a:stretch>
        </p:blipFill>
        <p:spPr>
          <a:xfrm>
            <a:off x="5474335" y="2856865"/>
            <a:ext cx="2341880" cy="1421130"/>
          </a:xfrm>
          <a:prstGeom prst="rect">
            <a:avLst/>
          </a:prstGeom>
          <a:noFill/>
          <a:ln w="9525">
            <a:noFill/>
          </a:ln>
        </p:spPr>
      </p:pic>
      <p:pic>
        <p:nvPicPr>
          <p:cNvPr id="5" name="图片 -2147481294" descr="C:\Documents and Settings\Administrator\桌面\江西物理(JK)\A155.TIF"/>
          <p:cNvPicPr>
            <a:picLocks noChangeAspect="1"/>
          </p:cNvPicPr>
          <p:nvPr/>
        </p:nvPicPr>
        <p:blipFill>
          <a:blip r:embed="rId6" r:link="rId7"/>
          <a:stretch>
            <a:fillRect/>
          </a:stretch>
        </p:blipFill>
        <p:spPr>
          <a:xfrm>
            <a:off x="8509635" y="2856865"/>
            <a:ext cx="2590165" cy="1444625"/>
          </a:xfrm>
          <a:prstGeom prst="rect">
            <a:avLst/>
          </a:prstGeom>
          <a:noFill/>
          <a:ln w="9525">
            <a:noFill/>
          </a:ln>
        </p:spPr>
      </p:pic>
      <p:sp>
        <p:nvSpPr>
          <p:cNvPr id="100" name="文本框 99"/>
          <p:cNvSpPr txBox="1"/>
          <p:nvPr/>
        </p:nvSpPr>
        <p:spPr>
          <a:xfrm>
            <a:off x="3162300" y="2171700"/>
            <a:ext cx="12160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奥斯特</a:t>
            </a:r>
            <a:endParaRPr lang="zh-CN" altLang="en-US" sz="2400" b="0">
              <a:solidFill>
                <a:srgbClr val="FF0000"/>
              </a:solidFill>
              <a:ea typeface="宋体" panose="02010600030101010101" pitchFamily="2" charset="-122"/>
            </a:endParaRPr>
          </a:p>
        </p:txBody>
      </p:sp>
      <p:sp>
        <p:nvSpPr>
          <p:cNvPr id="6" name="文本框 5"/>
          <p:cNvSpPr txBox="1"/>
          <p:nvPr/>
        </p:nvSpPr>
        <p:spPr>
          <a:xfrm>
            <a:off x="6052185" y="2171700"/>
            <a:ext cx="118554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法拉第</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2644775" y="5036820"/>
            <a:ext cx="209804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电流的磁效应</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5915660" y="5036820"/>
            <a:ext cx="145923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电磁感应</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8170545" y="4631690"/>
            <a:ext cx="3072130" cy="1198880"/>
          </a:xfrm>
          <a:prstGeom prst="rect">
            <a:avLst/>
          </a:prstGeom>
          <a:noFill/>
          <a:ln w="9525">
            <a:noFill/>
          </a:ln>
        </p:spPr>
        <p:txBody>
          <a:bodyPr wrap="square">
            <a:spAutoFit/>
          </a:bodyPr>
          <a:p>
            <a:pPr indent="0" fontAlgn="auto">
              <a:lnSpc>
                <a:spcPct val="150000"/>
              </a:lnSpc>
            </a:pPr>
            <a:r>
              <a:rPr lang="zh-CN" sz="2400" b="0">
                <a:solidFill>
                  <a:srgbClr val="FF0000"/>
                </a:solidFill>
                <a:latin typeface="Times New Roman" panose="02020603050405020304" pitchFamily="18" charset="0"/>
                <a:ea typeface="宋体" panose="02010600030101010101" pitchFamily="2" charset="-122"/>
              </a:rPr>
              <a:t>通电导体在磁场中受到力的作用</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5297170" y="5922645"/>
            <a:ext cx="8909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机械</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1" name="文本框 10"/>
          <p:cNvSpPr txBox="1"/>
          <p:nvPr/>
        </p:nvSpPr>
        <p:spPr>
          <a:xfrm>
            <a:off x="6983730" y="5922645"/>
            <a:ext cx="52641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电</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2" name="文本框 11"/>
          <p:cNvSpPr txBox="1"/>
          <p:nvPr/>
        </p:nvSpPr>
        <p:spPr>
          <a:xfrm>
            <a:off x="8645525" y="5922645"/>
            <a:ext cx="52641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电</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3" name="文本框 12"/>
          <p:cNvSpPr txBox="1"/>
          <p:nvPr/>
        </p:nvSpPr>
        <p:spPr>
          <a:xfrm>
            <a:off x="10026015" y="5922645"/>
            <a:ext cx="8909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机械</a:t>
            </a:r>
            <a:endParaRPr lang="zh-CN" altLang="en-US" sz="2400" b="0">
              <a:solidFill>
                <a:srgbClr val="FF0000"/>
              </a:solidFill>
              <a:latin typeface="Times New Roman" panose="02020603050405020304" pitchFamily="18" charset="0"/>
              <a:ea typeface="宋体" panose="02010600030101010101" pitchFamily="2" charset="-122"/>
            </a:endParaRPr>
          </a:p>
        </p:txBody>
      </p:sp>
      <p:grpSp>
        <p:nvGrpSpPr>
          <p:cNvPr id="24" name="组合 23"/>
          <p:cNvGrpSpPr/>
          <p:nvPr/>
        </p:nvGrpSpPr>
        <p:grpSpPr>
          <a:xfrm>
            <a:off x="556895" y="781685"/>
            <a:ext cx="10210800" cy="521970"/>
            <a:chOff x="894" y="3246"/>
            <a:chExt cx="16080" cy="822"/>
          </a:xfrm>
        </p:grpSpPr>
        <p:sp>
          <p:nvSpPr>
            <p:cNvPr id="2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三种电磁现象的辨识</a:t>
              </a:r>
              <a:r>
                <a:rPr sz="2400" dirty="0">
                  <a:latin typeface="Times New Roman" panose="02020603050405020304" pitchFamily="18" charset="0"/>
                  <a:ea typeface="宋体" panose="02010600030101010101" pitchFamily="2" charset="-122"/>
                  <a:cs typeface="Times New Roman" panose="02020603050405020304" pitchFamily="18" charset="0"/>
                </a:rPr>
                <a:t>(2019.15，2015.12)</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6" name="组合 13"/>
            <p:cNvGrpSpPr/>
            <p:nvPr/>
          </p:nvGrpSpPr>
          <p:grpSpPr>
            <a:xfrm>
              <a:off x="894" y="3246"/>
              <a:ext cx="2665" cy="822"/>
              <a:chOff x="6686" y="8865"/>
              <a:chExt cx="2836" cy="877"/>
            </a:xfrm>
          </p:grpSpPr>
          <p:pic>
            <p:nvPicPr>
              <p:cNvPr id="27" name="图片 9" descr="考点2字"/>
              <p:cNvPicPr>
                <a:picLocks noChangeAspect="1"/>
              </p:cNvPicPr>
              <p:nvPr/>
            </p:nvPicPr>
            <p:blipFill>
              <a:blip r:embed="rId8"/>
              <a:stretch>
                <a:fillRect/>
              </a:stretch>
            </p:blipFill>
            <p:spPr>
              <a:xfrm>
                <a:off x="6686" y="8865"/>
                <a:ext cx="2836" cy="821"/>
              </a:xfrm>
              <a:prstGeom prst="rect">
                <a:avLst/>
              </a:prstGeom>
              <a:noFill/>
              <a:ln w="9525">
                <a:noFill/>
              </a:ln>
            </p:spPr>
          </p:pic>
          <p:sp>
            <p:nvSpPr>
              <p:cNvPr id="28"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9"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882332" y="1680845"/>
          <a:ext cx="10427335" cy="3865245"/>
        </p:xfrm>
        <a:graphic>
          <a:graphicData uri="http://schemas.openxmlformats.org/drawingml/2006/table">
            <a:tbl>
              <a:tblPr firstRow="1" bandRow="1">
                <a:tableStyleId>{5940675A-B579-460E-94D1-54222C63F5DA}</a:tableStyleId>
              </a:tblPr>
              <a:tblGrid>
                <a:gridCol w="2145665"/>
                <a:gridCol w="2575560"/>
                <a:gridCol w="2380615"/>
                <a:gridCol w="3325495"/>
              </a:tblGrid>
              <a:tr h="110426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奥斯特实验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电磁感应实验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磁场对电流的作用实验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65671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影响因素</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磁场的方向与电流方向有关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感应电流的方向与磁场方向、导体运动方向有关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导体受力的方向与电流方向、磁场方向有关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0426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主要应用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电磁铁、电磁继电器等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发电机、动圈式话筒等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电动机、扬声器等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5"/>
          <p:cNvGrpSpPr/>
          <p:nvPr/>
        </p:nvGrpSpPr>
        <p:grpSpPr>
          <a:xfrm>
            <a:off x="1208723" y="1279221"/>
            <a:ext cx="1943100" cy="479081"/>
            <a:chOff x="2582" y="1619"/>
            <a:chExt cx="3060" cy="754"/>
          </a:xfrm>
        </p:grpSpPr>
        <p:pic>
          <p:nvPicPr>
            <p:cNvPr id="26" name="图片 2" descr="三级标"/>
            <p:cNvPicPr>
              <a:picLocks noChangeAspect="1"/>
            </p:cNvPicPr>
            <p:nvPr/>
          </p:nvPicPr>
          <p:blipFill>
            <a:blip r:embed="rId1"/>
            <a:stretch>
              <a:fillRect/>
            </a:stretch>
          </p:blipFill>
          <p:spPr>
            <a:xfrm>
              <a:off x="2582" y="1619"/>
              <a:ext cx="3060" cy="754"/>
            </a:xfrm>
            <a:prstGeom prst="rect">
              <a:avLst/>
            </a:prstGeom>
            <a:noFill/>
            <a:ln w="9525">
              <a:noFill/>
            </a:ln>
          </p:spPr>
        </p:pic>
        <p:sp>
          <p:nvSpPr>
            <p:cNvPr id="31" name="文本框 5"/>
            <p:cNvSpPr txBox="1"/>
            <p:nvPr/>
          </p:nvSpPr>
          <p:spPr>
            <a:xfrm>
              <a:off x="2729" y="1644"/>
              <a:ext cx="2429" cy="725"/>
            </a:xfrm>
            <a:prstGeom prst="rect">
              <a:avLst/>
            </a:prstGeom>
            <a:noFill/>
            <a:ln w="9525">
              <a:noFill/>
            </a:ln>
          </p:spPr>
          <p:txBody>
            <a:bodyPr wrap="square" anchor="t">
              <a:spAutoFit/>
            </a:bodyPr>
            <a:p>
              <a:pPr algn="ctr"/>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1209040" y="1924685"/>
            <a:ext cx="8134985" cy="460375"/>
          </a:xfrm>
          <a:prstGeom prst="rect">
            <a:avLst/>
          </a:prstGeom>
          <a:noFill/>
          <a:ln w="9525">
            <a:noFill/>
          </a:ln>
        </p:spPr>
        <p:txBody>
          <a:bodyPr wrap="square">
            <a:spAutoFit/>
          </a:bodyPr>
          <a:p>
            <a:pPr indent="0"/>
            <a:r>
              <a:rPr lang="en-US" sz="2400" b="0">
                <a:latin typeface="Times New Roman" panose="02020603050405020304" pitchFamily="18" charset="0"/>
                <a:ea typeface="宋体" panose="02010600030101010101" pitchFamily="2" charset="-122"/>
              </a:rPr>
              <a:t>(1) </a:t>
            </a:r>
            <a:r>
              <a:rPr lang="en-US" sz="2400" b="0">
                <a:latin typeface="Times New Roman" panose="02020603050405020304" pitchFamily="18" charset="0"/>
                <a:cs typeface="楷体_GB2312" charset="0"/>
              </a:rPr>
              <a:t>(</a:t>
            </a:r>
            <a:r>
              <a:rPr lang="zh-CN" sz="2400" b="0">
                <a:cs typeface="楷体_GB2312" charset="0"/>
              </a:rPr>
              <a:t>不定项</a:t>
            </a:r>
            <a:r>
              <a:rPr lang="en-US" sz="2400" b="0">
                <a:latin typeface="Times New Roman" panose="02020603050405020304" pitchFamily="18" charset="0"/>
                <a:cs typeface="楷体_GB2312" charset="0"/>
              </a:rPr>
              <a:t>)</a:t>
            </a:r>
            <a:r>
              <a:rPr lang="zh-CN" sz="2400" b="0">
                <a:ea typeface="宋体" panose="02010600030101010101" pitchFamily="2" charset="-122"/>
              </a:rPr>
              <a:t>如图所示，用来演示电磁感应现象的是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endParaRPr lang="zh-CN" altLang="en-US" sz="2400"/>
          </a:p>
        </p:txBody>
      </p:sp>
      <p:pic>
        <p:nvPicPr>
          <p:cNvPr id="2" name="图片 -2147481909"/>
          <p:cNvPicPr>
            <a:picLocks noChangeAspect="1"/>
          </p:cNvPicPr>
          <p:nvPr/>
        </p:nvPicPr>
        <p:blipFill>
          <a:blip r:embed="rId2"/>
          <a:stretch>
            <a:fillRect/>
          </a:stretch>
        </p:blipFill>
        <p:spPr>
          <a:xfrm>
            <a:off x="3520440" y="2492375"/>
            <a:ext cx="4638675" cy="3733800"/>
          </a:xfrm>
          <a:prstGeom prst="rect">
            <a:avLst/>
          </a:prstGeom>
          <a:noFill/>
          <a:ln w="9525">
            <a:noFill/>
          </a:ln>
        </p:spPr>
      </p:pic>
      <p:sp>
        <p:nvSpPr>
          <p:cNvPr id="4" name="文本框 3"/>
          <p:cNvSpPr txBox="1"/>
          <p:nvPr/>
        </p:nvSpPr>
        <p:spPr>
          <a:xfrm>
            <a:off x="8142605" y="1939925"/>
            <a:ext cx="6330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AD</a:t>
            </a:r>
            <a:r>
              <a:rPr lang="zh-CN" sz="1050" b="0">
                <a:ea typeface="宋体" panose="02010600030101010101" pitchFamily="2" charset="-122"/>
              </a:rPr>
              <a:t>　</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675640" y="886460"/>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sp>
        <p:nvSpPr>
          <p:cNvPr id="2" name="文本框 1"/>
          <p:cNvSpPr txBox="1"/>
          <p:nvPr/>
        </p:nvSpPr>
        <p:spPr>
          <a:xfrm>
            <a:off x="576580" y="1508125"/>
            <a:ext cx="11038840" cy="230695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命题点：电磁现象辨识、能量转化</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如图所示是物理兴趣小组在老师的指导下发明的一种</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能量收集车</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通过人踩自行车的脚踏板带动车内线圈切割磁感线</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从而获得电能</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使灯泡发光．该</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能量收集车</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的发电原理是</a:t>
            </a:r>
            <a:r>
              <a:rPr lang="en-US" sz="2400">
                <a:latin typeface="Times New Roman" panose="02020603050405020304" pitchFamily="18" charset="0"/>
                <a:ea typeface="宋体" panose="02010600030101010101" pitchFamily="2" charset="-122"/>
              </a:rPr>
              <a:t>_____________</a:t>
            </a:r>
            <a:r>
              <a:rPr lang="zh-CN" sz="2400">
                <a:ea typeface="宋体" panose="02010600030101010101" pitchFamily="2" charset="-122"/>
              </a:rPr>
              <a:t>现象，将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能转化为电能．</a:t>
            </a:r>
            <a:endParaRPr lang="zh-CN" altLang="en-US" sz="2400"/>
          </a:p>
        </p:txBody>
      </p:sp>
      <p:pic>
        <p:nvPicPr>
          <p:cNvPr id="3" name="图片 -2147481292" descr="C:\Documents and Settings\Administrator\桌面\江西物理(JK)\A156.TIF"/>
          <p:cNvPicPr>
            <a:picLocks noChangeAspect="1"/>
          </p:cNvPicPr>
          <p:nvPr/>
        </p:nvPicPr>
        <p:blipFill>
          <a:blip r:embed="rId2" r:link="rId3">
            <a:clrChange>
              <a:clrFrom>
                <a:srgbClr val="FFFFFF">
                  <a:alpha val="100000"/>
                </a:srgbClr>
              </a:clrFrom>
              <a:clrTo>
                <a:srgbClr val="FFFFFF">
                  <a:alpha val="100000"/>
                  <a:alpha val="0"/>
                </a:srgbClr>
              </a:clrTo>
            </a:clrChange>
          </a:blip>
          <a:stretch>
            <a:fillRect/>
          </a:stretch>
        </p:blipFill>
        <p:spPr>
          <a:xfrm>
            <a:off x="8458200" y="3505200"/>
            <a:ext cx="1920875" cy="2739390"/>
          </a:xfrm>
          <a:prstGeom prst="rect">
            <a:avLst/>
          </a:prstGeom>
          <a:noFill/>
          <a:ln w="9525">
            <a:noFill/>
          </a:ln>
        </p:spPr>
      </p:pic>
      <p:sp>
        <p:nvSpPr>
          <p:cNvPr id="4" name="文本框 3"/>
          <p:cNvSpPr txBox="1"/>
          <p:nvPr/>
        </p:nvSpPr>
        <p:spPr>
          <a:xfrm>
            <a:off x="4940300" y="3254375"/>
            <a:ext cx="14700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电磁感应</a:t>
            </a:r>
            <a:endParaRPr lang="zh-CN" altLang="en-US" sz="2400" b="0">
              <a:solidFill>
                <a:srgbClr val="FF0000"/>
              </a:solidFill>
              <a:ea typeface="宋体" panose="02010600030101010101" pitchFamily="2" charset="-122"/>
            </a:endParaRPr>
          </a:p>
        </p:txBody>
      </p:sp>
      <p:sp>
        <p:nvSpPr>
          <p:cNvPr id="5" name="文本框 4"/>
          <p:cNvSpPr txBox="1"/>
          <p:nvPr/>
        </p:nvSpPr>
        <p:spPr>
          <a:xfrm>
            <a:off x="7921625" y="3254375"/>
            <a:ext cx="9321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机械</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62610" y="938530"/>
            <a:ext cx="10999470" cy="2306955"/>
          </a:xfrm>
          <a:prstGeom prst="rect">
            <a:avLst/>
          </a:prstGeom>
          <a:noFill/>
          <a:ln w="9525">
            <a:noFill/>
          </a:ln>
        </p:spPr>
        <p:txBody>
          <a:bodyPr wrap="square">
            <a:spAutoFit/>
          </a:bodyPr>
          <a:p>
            <a:pPr indent="0" fontAlgn="auto">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命题点：电磁感应的相关判断</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如图所示是一个简易发电装置示意图，当让导线</a:t>
            </a:r>
            <a:r>
              <a:rPr lang="en-US" sz="2400" i="1">
                <a:latin typeface="Times New Roman" panose="02020603050405020304" pitchFamily="18" charset="0"/>
                <a:ea typeface="宋体" panose="02010600030101010101" pitchFamily="2" charset="-122"/>
                <a:cs typeface="Times New Roman" panose="02020603050405020304" pitchFamily="18" charset="0"/>
              </a:rPr>
              <a:t>ab</a:t>
            </a:r>
            <a:r>
              <a:rPr lang="zh-CN" sz="2400">
                <a:latin typeface="Times New Roman" panose="02020603050405020304" pitchFamily="18" charset="0"/>
                <a:ea typeface="宋体" panose="02010600030101010101" pitchFamily="2" charset="-122"/>
                <a:cs typeface="Times New Roman" panose="02020603050405020304" pitchFamily="18" charset="0"/>
              </a:rPr>
              <a:t>向右运动时，电流计指针向左偏转，当</a:t>
            </a:r>
            <a:r>
              <a:rPr lang="en-US" sz="2400" i="1">
                <a:latin typeface="Times New Roman" panose="02020603050405020304" pitchFamily="18" charset="0"/>
                <a:ea typeface="宋体" panose="02010600030101010101" pitchFamily="2" charset="-122"/>
                <a:cs typeface="Times New Roman" panose="02020603050405020304" pitchFamily="18" charset="0"/>
              </a:rPr>
              <a:t>ab</a:t>
            </a:r>
            <a:r>
              <a:rPr lang="zh-CN" sz="2400">
                <a:latin typeface="Times New Roman" panose="02020603050405020304" pitchFamily="18" charset="0"/>
                <a:ea typeface="宋体" panose="02010600030101010101" pitchFamily="2" charset="-122"/>
                <a:cs typeface="Times New Roman" panose="02020603050405020304" pitchFamily="18" charset="0"/>
              </a:rPr>
              <a:t>改为向左运动时，电流计指针会向</a:t>
            </a:r>
            <a:r>
              <a:rPr lang="en-US" sz="2400">
                <a:latin typeface="Times New Roman" panose="02020603050405020304" pitchFamily="18" charset="0"/>
                <a:ea typeface="宋体" panose="02010600030101010101" pitchFamily="2" charset="-122"/>
                <a:cs typeface="Times New Roman" panose="02020603050405020304" pitchFamily="18" charset="0"/>
              </a:rPr>
              <a:t>________ </a:t>
            </a:r>
            <a:r>
              <a:rPr lang="zh-CN" sz="2400">
                <a:latin typeface="Times New Roman" panose="02020603050405020304" pitchFamily="18" charset="0"/>
                <a:ea typeface="宋体" panose="02010600030101010101" pitchFamily="2" charset="-122"/>
                <a:cs typeface="Times New Roman" panose="02020603050405020304" pitchFamily="18" charset="0"/>
              </a:rPr>
              <a:t>偏转；如果导线左右往复运动，电路中产生的是</a:t>
            </a:r>
            <a:r>
              <a:rPr lang="en-US" sz="2400">
                <a:latin typeface="Times New Roman" panose="02020603050405020304" pitchFamily="18" charset="0"/>
                <a:ea typeface="宋体" panose="02010600030101010101" pitchFamily="2" charset="-122"/>
                <a:cs typeface="Times New Roman" panose="02020603050405020304" pitchFamily="18" charset="0"/>
              </a:rPr>
              <a:t>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交流电流</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直流电流</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2" name="图片 -2147481291" descr="C:\Documents and Settings\Administrator\桌面\江西物理(JK)\A157.TIF"/>
          <p:cNvPicPr>
            <a:picLocks noChangeAspect="1"/>
          </p:cNvPicPr>
          <p:nvPr/>
        </p:nvPicPr>
        <p:blipFill>
          <a:blip r:embed="rId1" r:link="rId2"/>
          <a:stretch>
            <a:fillRect/>
          </a:stretch>
        </p:blipFill>
        <p:spPr>
          <a:xfrm>
            <a:off x="7156450" y="3417570"/>
            <a:ext cx="3433445" cy="2190750"/>
          </a:xfrm>
          <a:prstGeom prst="rect">
            <a:avLst/>
          </a:prstGeom>
          <a:noFill/>
          <a:ln w="9525">
            <a:noFill/>
          </a:ln>
        </p:spPr>
      </p:pic>
      <p:sp>
        <p:nvSpPr>
          <p:cNvPr id="3" name="文本框 2"/>
          <p:cNvSpPr txBox="1"/>
          <p:nvPr/>
        </p:nvSpPr>
        <p:spPr>
          <a:xfrm>
            <a:off x="7658735" y="5717540"/>
            <a:ext cx="2899410"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九年级</a:t>
            </a:r>
            <a:r>
              <a:rPr lang="en-US" b="0">
                <a:latin typeface="Times New Roman" panose="02020603050405020304" pitchFamily="18" charset="0"/>
                <a:cs typeface="仿宋_GB2312" charset="0"/>
              </a:rPr>
              <a:t>P138</a:t>
            </a:r>
            <a:r>
              <a:rPr lang="zh-CN" b="0">
                <a:cs typeface="仿宋_GB2312" charset="0"/>
              </a:rPr>
              <a:t>图</a:t>
            </a:r>
            <a:r>
              <a:rPr lang="en-US" b="0">
                <a:latin typeface="Times New Roman" panose="02020603050405020304" pitchFamily="18" charset="0"/>
                <a:cs typeface="仿宋_GB2312" charset="0"/>
              </a:rPr>
              <a:t>20.5</a:t>
            </a:r>
            <a:r>
              <a:rPr lang="zh-CN" b="0">
                <a:cs typeface="仿宋_GB2312" charset="0"/>
              </a:rPr>
              <a:t>－</a:t>
            </a:r>
            <a:r>
              <a:rPr lang="en-US" b="0">
                <a:latin typeface="Times New Roman" panose="02020603050405020304" pitchFamily="18" charset="0"/>
                <a:cs typeface="仿宋_GB2312" charset="0"/>
              </a:rPr>
              <a:t>1)</a:t>
            </a:r>
            <a:endParaRPr lang="zh-CN" altLang="en-US"/>
          </a:p>
        </p:txBody>
      </p:sp>
      <p:sp>
        <p:nvSpPr>
          <p:cNvPr id="4" name="文本框 3"/>
          <p:cNvSpPr txBox="1"/>
          <p:nvPr/>
        </p:nvSpPr>
        <p:spPr>
          <a:xfrm>
            <a:off x="7423785" y="2115185"/>
            <a:ext cx="5467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右</a:t>
            </a:r>
            <a:endParaRPr lang="zh-CN" altLang="en-US" sz="2400" b="0">
              <a:solidFill>
                <a:srgbClr val="FF0000"/>
              </a:solidFill>
              <a:ea typeface="宋体" panose="02010600030101010101" pitchFamily="2" charset="-122"/>
            </a:endParaRPr>
          </a:p>
        </p:txBody>
      </p:sp>
      <p:sp>
        <p:nvSpPr>
          <p:cNvPr id="5" name="文本框 4"/>
          <p:cNvSpPr txBox="1"/>
          <p:nvPr/>
        </p:nvSpPr>
        <p:spPr>
          <a:xfrm>
            <a:off x="4137660" y="2661285"/>
            <a:ext cx="14693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交流电流</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UNIT_TABLE_BEAUTIFY" val="smartTable{71a56a08-ccd4-4e91-bb7b-a4aadaef48a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SLIDE_ITEM_CNT" val="4"/>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UNIT_TABLE_BEAUTIFY" val="smartTable{d061d2e9-d6fd-45c4-a56d-f20e1af6a7c8}"/>
</p:tagLst>
</file>

<file path=ppt/tags/tag9.xml><?xml version="1.0" encoding="utf-8"?>
<p:tagLst xmlns:p="http://schemas.openxmlformats.org/presentationml/2006/main">
  <p:tag name="KSO_WM_UNIT_TABLE_BEAUTIFY" val="smartTable{a18b0898-7636-4c6f-80f5-849842a1705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4325</Words>
  <Application>WPS 演示</Application>
  <PresentationFormat>宽屏</PresentationFormat>
  <Paragraphs>415</Paragraphs>
  <Slides>23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Arial</vt:lpstr>
      <vt:lpstr>宋体</vt:lpstr>
      <vt:lpstr>Wingdings</vt:lpstr>
      <vt:lpstr>Times New Roman</vt:lpstr>
      <vt:lpstr>黑体</vt:lpstr>
      <vt:lpstr>微软雅黑</vt:lpstr>
      <vt:lpstr>MS Mincho</vt:lpstr>
      <vt:lpstr>楷体_GB2312</vt:lpstr>
      <vt:lpstr>新宋体</vt:lpstr>
      <vt:lpstr>仿宋_GB2312</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