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4.xml"/><Relationship Id="rId6" Type="http://schemas.openxmlformats.org/officeDocument/2006/relationships/slide" Target="slide5.xml"/><Relationship Id="rId5" Type="http://schemas.openxmlformats.org/officeDocument/2006/relationships/tags" Target="../tags/tag3.xml"/><Relationship Id="rId4" Type="http://schemas.openxmlformats.org/officeDocument/2006/relationships/slide" Target="slide9.xml"/><Relationship Id="rId3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tiff"/><Relationship Id="rId2" Type="http://schemas.openxmlformats.org/officeDocument/2006/relationships/image" Target="file:///C:\Documents and Settings\Administrator\&#26700;&#38754;\&#27743;&#35199;&#29289;&#29702;(JK)\N110.TIF" TargetMode="Externa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111.TIF" TargetMode="Externa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file:///C:\Documents and Settings\Administrator\&#26700;&#38754;\&#27743;&#35199;&#29289;&#29702;(JK)\N112.TIF" TargetMode="Externa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image" Target="../media/image3.tiff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236470" y="1899285"/>
            <a:ext cx="8144510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机械运动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12745" y="3467735"/>
            <a:ext cx="6791325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参照物的选取及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运动状态的判断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8490" y="2275205"/>
            <a:ext cx="109543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鲁迅的《社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戏》中有这样的描写：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淡黑的起伏的连山，仿佛是踊跃的铁的兽脊似的，都远远地向船尾跑去了</a:t>
            </a:r>
            <a:r>
              <a:rPr lang="zh-CN" sz="2400">
                <a:ea typeface="宋体" panose="02010600030101010101" pitchFamily="2" charset="-122"/>
                <a:cs typeface="Times New Roman" panose="02020603050405020304" pitchFamily="18" charset="0"/>
              </a:rPr>
              <a:t>……”．</a:t>
            </a:r>
            <a:r>
              <a:rPr lang="zh-CN" sz="2400">
                <a:ea typeface="宋体" panose="02010600030101010101" pitchFamily="2" charset="-122"/>
              </a:rPr>
              <a:t>其中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山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sz="2400">
                <a:ea typeface="宋体" panose="02010600030101010101" pitchFamily="2" charset="-122"/>
              </a:rPr>
              <a:t>向船尾跑去了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所选的参照物是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  <a:r>
              <a:rPr lang="zh-CN" sz="2400">
                <a:ea typeface="宋体" panose="02010600030101010101" pitchFamily="2" charset="-122"/>
              </a:rPr>
              <a:t>，如果以河岸为参照物，船是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4380230" y="3446145"/>
            <a:ext cx="23114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船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或船上的人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4565" y="4010660"/>
            <a:ext cx="7994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运动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32155" y="209867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32155" y="2794635"/>
            <a:ext cx="1095438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阅舰式上，打头阵的核潜艇群以半潜状态，相同速度匀速通过观礼台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接受检阅，他们之间是相对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的，若以观礼台为参照物，核潜艇是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运动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静止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3182620" y="3441065"/>
            <a:ext cx="883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20835" y="3441065"/>
            <a:ext cx="8832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运动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071495" y="221805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071495" y="396621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3642360" y="3182620"/>
            <a:ext cx="1783715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考点梳理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6329045" y="3182620"/>
            <a:ext cx="1981200" cy="493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图片解读</a:t>
            </a:r>
            <a:endParaRPr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838009" y="1637030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55345" y="2562225"/>
            <a:ext cx="4036060" cy="648335"/>
            <a:chOff x="1456" y="3050"/>
            <a:chExt cx="6356" cy="1021"/>
          </a:xfrm>
        </p:grpSpPr>
        <p:sp>
          <p:nvSpPr>
            <p:cNvPr id="4" name="文本框 3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855345" y="3378835"/>
            <a:ext cx="104971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机械运动</a:t>
            </a:r>
            <a:r>
              <a:rPr lang="zh-CN" sz="2400">
                <a:ea typeface="宋体" panose="02010600030101010101" pitchFamily="2" charset="-122"/>
              </a:rPr>
              <a:t>：物理学中，把一个物体相对于另一个物体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的改变叫机械运动，简称为运动．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参照物：</a:t>
            </a:r>
            <a:r>
              <a:rPr lang="zh-CN" sz="2400">
                <a:ea typeface="宋体" panose="02010600030101010101" pitchFamily="2" charset="-122"/>
              </a:rPr>
              <a:t>被选作参照标准的物体．参照物一旦选定，即认为参照物是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的．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8502015" y="3472180"/>
            <a:ext cx="835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位置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4915" y="5095875"/>
            <a:ext cx="8362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84910" y="969645"/>
            <a:ext cx="1013460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3. </a:t>
            </a:r>
            <a:r>
              <a:rPr lang="zh-CN" sz="2400">
                <a:ea typeface="黑体" panose="02010609060101010101" pitchFamily="49" charset="-122"/>
                <a:sym typeface="+mn-ea"/>
              </a:rPr>
              <a:t>参照物的选取和物体运动状态的判断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ea typeface="宋体" panose="02010600030101010101" pitchFamily="2" charset="-122"/>
              </a:rPr>
              <a:t>根据参照物判断物体的运动状态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(2017.3</a:t>
            </a:r>
            <a:r>
              <a:rPr lang="zh-CN" sz="2400" b="0">
                <a:cs typeface="仿宋_GB2312" charset="0"/>
              </a:rPr>
              <a:t>第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 b="0">
                <a:cs typeface="仿宋_GB2312" charset="0"/>
              </a:rPr>
              <a:t>空，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2015.4</a:t>
            </a:r>
            <a:r>
              <a:rPr lang="zh-CN" sz="2400" b="0">
                <a:cs typeface="仿宋_GB2312" charset="0"/>
              </a:rPr>
              <a:t>第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 b="0">
                <a:cs typeface="仿宋_GB2312" charset="0"/>
              </a:rPr>
              <a:t>空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2400"/>
          </a:p>
        </p:txBody>
      </p:sp>
      <p:pic>
        <p:nvPicPr>
          <p:cNvPr id="2" name="图片 -21474824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2275205"/>
            <a:ext cx="8604885" cy="14522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184910" y="3878580"/>
            <a:ext cx="9387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 b="0">
                <a:ea typeface="宋体" panose="02010600030101010101" pitchFamily="2" charset="-122"/>
              </a:rPr>
              <a:t>根据物体的运动状态判断参照物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(2017.3</a:t>
            </a:r>
            <a:r>
              <a:rPr lang="zh-CN" sz="2400" b="0">
                <a:cs typeface="仿宋_GB2312" charset="0"/>
              </a:rPr>
              <a:t>第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2</a:t>
            </a:r>
            <a:r>
              <a:rPr lang="zh-CN" sz="2400" b="0">
                <a:cs typeface="仿宋_GB2312" charset="0"/>
              </a:rPr>
              <a:t>空，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2015.4</a:t>
            </a:r>
            <a:r>
              <a:rPr lang="zh-CN" sz="2400" b="0">
                <a:cs typeface="仿宋_GB2312" charset="0"/>
              </a:rPr>
              <a:t>第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1</a:t>
            </a:r>
            <a:r>
              <a:rPr lang="zh-CN" sz="2400" b="0">
                <a:cs typeface="仿宋_GB2312" charset="0"/>
              </a:rPr>
              <a:t>空</a:t>
            </a:r>
            <a:r>
              <a:rPr lang="en-US" sz="2400" b="0">
                <a:latin typeface="Times New Roman" panose="02020603050405020304" pitchFamily="18" charset="0"/>
                <a:cs typeface="仿宋_GB2312" charset="0"/>
              </a:rPr>
              <a:t>)</a:t>
            </a:r>
            <a:endParaRPr lang="zh-CN" altLang="en-US" sz="2400"/>
          </a:p>
        </p:txBody>
      </p:sp>
      <p:pic>
        <p:nvPicPr>
          <p:cNvPr id="4" name="图片 -21474824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0" y="4455160"/>
            <a:ext cx="8804275" cy="1694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923780" y="2272665"/>
            <a:ext cx="8083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39020" y="3164840"/>
            <a:ext cx="864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运动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1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685165" y="1553210"/>
            <a:ext cx="1097597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命题点：参照物的选取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如图所示，跳伞运动员打开降落伞在空中匀速下降，此时以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为参照物，运动员是运动的；以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为参照物，运动员是静止的．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71" descr="C:\Documents and Settings\Administrator\桌面\江西物理(JK)\N11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702040" y="2853690"/>
            <a:ext cx="2119630" cy="2991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879205" y="5845175"/>
            <a:ext cx="21767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cs typeface="仿宋_GB2312" charset="0"/>
              </a:rPr>
              <a:t>(</a:t>
            </a:r>
            <a:r>
              <a:rPr lang="zh-CN" b="0">
                <a:cs typeface="仿宋_GB2312" charset="0"/>
              </a:rPr>
              <a:t>英国物理教材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P95)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225280" y="2199640"/>
            <a:ext cx="840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地面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9500" y="2745740"/>
            <a:ext cx="12788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降落伞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5165" y="904875"/>
            <a:ext cx="4036060" cy="648335"/>
            <a:chOff x="1456" y="3050"/>
            <a:chExt cx="6356" cy="1021"/>
          </a:xfrm>
        </p:grpSpPr>
        <p:sp>
          <p:nvSpPr>
            <p:cNvPr id="100" name="文本框 99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sz="2800">
                  <a:ea typeface="黑体" panose="02010609060101010101" pitchFamily="49" charset="-122"/>
                </a:rPr>
                <a:t>图片解读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4210" y="1426210"/>
            <a:ext cx="111544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ea typeface="黑体" panose="02010609060101010101" pitchFamily="49" charset="-122"/>
              </a:rPr>
              <a:t>命题点：参照物的选取及运动状态的判断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宋体" panose="02010600030101010101" pitchFamily="2" charset="-122"/>
              </a:rPr>
              <a:t>如图所示，小强坐在停在站台的火车上，以旁边驶过的列车为参照物，小强是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的；坐在旁边的小红同样看向窗外但认为自己是静止的，是以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为参照物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pic>
        <p:nvPicPr>
          <p:cNvPr id="3" name="图片 -21474823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1030" y="3491230"/>
            <a:ext cx="3481705" cy="19500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429500" y="5592445"/>
            <a:ext cx="23482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b="0">
                <a:latin typeface="Times New Roman" panose="02020603050405020304" pitchFamily="18" charset="0"/>
                <a:cs typeface="仿宋_GB2312" charset="0"/>
              </a:rPr>
              <a:t>(RJ</a:t>
            </a:r>
            <a:r>
              <a:rPr lang="zh-CN" b="0">
                <a:cs typeface="仿宋_GB2312" charset="0"/>
              </a:rPr>
              <a:t>八上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P17</a:t>
            </a:r>
            <a:r>
              <a:rPr lang="zh-CN" b="0">
                <a:cs typeface="仿宋_GB2312" charset="0"/>
              </a:rPr>
              <a:t>图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1.2</a:t>
            </a:r>
            <a:r>
              <a:rPr lang="zh-CN" b="0">
                <a:cs typeface="仿宋_GB2312" charset="0"/>
              </a:rPr>
              <a:t>－</a:t>
            </a:r>
            <a:r>
              <a:rPr lang="en-US" b="0">
                <a:latin typeface="Times New Roman" panose="02020603050405020304" pitchFamily="18" charset="0"/>
                <a:cs typeface="仿宋_GB2312" charset="0"/>
              </a:rPr>
              <a:t>3)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2805" y="2615565"/>
            <a:ext cx="8356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运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07930" y="2615565"/>
            <a:ext cx="8261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站台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643890" y="949325"/>
            <a:ext cx="1096327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命题点：参照物的选取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小说《镜花缘》有这样一段描述：昨夜刮了大风，一老农早上开门，发现原本在篱笆内的井变成如图所示的位置了，于是惊呼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井被吹到篱笆外！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，其中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井被吹到篱笆外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所选的参照物是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，其他人不相信井会被大风吹到篱笆外去，是以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为参照物的．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70" descr="C:\Documents and Settings\Administrator\桌面\江西物理(JK)\N11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360160" y="3554095"/>
            <a:ext cx="3778885" cy="247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894580" y="2670175"/>
            <a:ext cx="8305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篱笆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85035" y="3239135"/>
            <a:ext cx="860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地面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710565" y="1052830"/>
            <a:ext cx="1067117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命题点：运动状态的判断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刻舟求剑是人人皆知的典故．此人之所以没有通过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而求得剑，是由于他不懂运动和静止是相对的．在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刻舟求剑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故事中，相对于船上所做的记号来说，坐在行驶的船上的人是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的，掉入江底的剑是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569" descr="C:\Documents and Settings\Administrator\桌面\江西物理(JK)\N112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842760" y="3439795"/>
            <a:ext cx="4025900" cy="2411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635500" y="2790825"/>
            <a:ext cx="8108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06155" y="2790825"/>
            <a:ext cx="9099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运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动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551041" y="894080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51180" y="1737995"/>
            <a:ext cx="9860915" cy="532765"/>
            <a:chOff x="813" y="6035"/>
            <a:chExt cx="15529" cy="839"/>
          </a:xfrm>
        </p:grpSpPr>
        <p:grpSp>
          <p:nvGrpSpPr>
            <p:cNvPr id="18" name="组合 17"/>
            <p:cNvGrpSpPr/>
            <p:nvPr/>
          </p:nvGrpSpPr>
          <p:grpSpPr>
            <a:xfrm>
              <a:off x="813" y="6035"/>
              <a:ext cx="2223" cy="822"/>
              <a:chOff x="12452" y="6600"/>
              <a:chExt cx="2223" cy="822"/>
            </a:xfrm>
          </p:grpSpPr>
          <p:pic>
            <p:nvPicPr>
              <p:cNvPr id="19" name="图片 18" descr="考点·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2452" y="6617"/>
                <a:ext cx="2223" cy="802"/>
              </a:xfrm>
              <a:prstGeom prst="rect">
                <a:avLst/>
              </a:prstGeom>
            </p:spPr>
          </p:pic>
          <p:sp>
            <p:nvSpPr>
              <p:cNvPr id="20" name="文本框 10"/>
              <p:cNvSpPr txBox="1"/>
              <p:nvPr/>
            </p:nvSpPr>
            <p:spPr>
              <a:xfrm>
                <a:off x="12589" y="6600"/>
                <a:ext cx="1443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1" name="文本框 4"/>
            <p:cNvSpPr txBox="1"/>
            <p:nvPr/>
          </p:nvSpPr>
          <p:spPr>
            <a:xfrm>
              <a:off x="3262" y="6052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参照物的选取及运动状态的判断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2017.3，2015.4</a:t>
              </a: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06730" y="2432050"/>
            <a:ext cx="1108710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题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如图所示，一只白鹭正平行于水面飞行．若以白鹭为参照物，它在水中的倒影是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的；若以岸为参照物，白鹭是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运动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静止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pic>
        <p:nvPicPr>
          <p:cNvPr id="2" name="图片 -21474823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8255" y="3761740"/>
            <a:ext cx="2945130" cy="22091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350125" y="5970905"/>
            <a:ext cx="10445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237865" y="3078480"/>
            <a:ext cx="864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静止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94700" y="3078480"/>
            <a:ext cx="963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运动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SLIDE_ITEM_CNT" val="4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p="http://schemas.openxmlformats.org/presentationml/2006/main">
  <p:tag name="KSO_WM_SLIDE_ITEM_CNT" val="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1147</Words>
  <Application>WPS 演示</Application>
  <PresentationFormat>宽屏</PresentationFormat>
  <Paragraphs>103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黑体</vt:lpstr>
      <vt:lpstr>微软雅黑</vt:lpstr>
      <vt:lpstr>仿宋_GB2312</vt:lpstr>
      <vt:lpstr>仿宋</vt:lpstr>
      <vt:lpstr>楷体_GB2312</vt:lpstr>
      <vt:lpstr>新宋体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