
<file path=[Content_Types].xml><?xml version="1.0" encoding="utf-8"?>
<Types xmlns="http://schemas.openxmlformats.org/package/2006/content-types">
  <Default Extension="jpeg" ContentType="image/jpe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8" r:id="rId3"/>
    <p:sldId id="259" r:id="rId4"/>
    <p:sldId id="260" r:id="rId5"/>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7.xml"/><Relationship Id="rId4" Type="http://schemas.openxmlformats.org/officeDocument/2006/relationships/tags" Target="../tags/tag14.xml"/><Relationship Id="rId3" Type="http://schemas.openxmlformats.org/officeDocument/2006/relationships/image" Target="file:///C:\Documents and Settings\Administrator\&#26700;&#38754;\&#27743;&#35199;&#29289;&#29702;(JK)\N41.TIF" TargetMode="External"/><Relationship Id="rId2" Type="http://schemas.openxmlformats.org/officeDocument/2006/relationships/image" Target="../media/image10.png"/><Relationship Id="rId1" Type="http://schemas.openxmlformats.org/officeDocument/2006/relationships/image" Target="../media/image4.tiff"/></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tags" Target="../tags/tag16.xml"/><Relationship Id="rId2" Type="http://schemas.openxmlformats.org/officeDocument/2006/relationships/image" Target="file:///C:\Documents and Settings\Administrator\&#26700;&#38754;\&#27743;&#35199;&#29289;&#29702;(JK)\N43.TIF" TargetMode="Externa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7.xml"/><Relationship Id="rId4" Type="http://schemas.openxmlformats.org/officeDocument/2006/relationships/tags" Target="../tags/tag17.xml"/><Relationship Id="rId3" Type="http://schemas.openxmlformats.org/officeDocument/2006/relationships/image" Target="file:///C:\Documents and Settings\Administrator\&#26700;&#38754;\&#27743;&#35199;&#29289;&#29702;(JK)\N45.TIF" TargetMode="External"/><Relationship Id="rId2" Type="http://schemas.openxmlformats.org/officeDocument/2006/relationships/image" Target="../media/image13.png"/><Relationship Id="rId1" Type="http://schemas.openxmlformats.org/officeDocument/2006/relationships/image" Target="../media/image3.tiff"/></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7.xml"/><Relationship Id="rId3" Type="http://schemas.openxmlformats.org/officeDocument/2006/relationships/tags" Target="../tags/tag20.xml"/><Relationship Id="rId2" Type="http://schemas.openxmlformats.org/officeDocument/2006/relationships/image" Target="file:///C:\Documents and Settings\Administrator\&#26700;&#38754;\&#27743;&#35199;&#29289;&#29702;(JK)\N46.TIF" TargetMode="External"/><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7.xml"/><Relationship Id="rId4" Type="http://schemas.openxmlformats.org/officeDocument/2006/relationships/tags" Target="../tags/tag22.xml"/><Relationship Id="rId3" Type="http://schemas.openxmlformats.org/officeDocument/2006/relationships/image" Target="file:///C:\Documents and Settings\Administrator\&#26700;&#38754;\&#27743;&#35199;&#29289;&#29702;(JK)\N46.TIF" TargetMode="External"/><Relationship Id="rId2" Type="http://schemas.openxmlformats.org/officeDocument/2006/relationships/image" Target="../media/image14.png"/><Relationship Id="rId1" Type="http://schemas.openxmlformats.org/officeDocument/2006/relationships/tags" Target="../tags/tag2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7.xml"/><Relationship Id="rId5" Type="http://schemas.openxmlformats.org/officeDocument/2006/relationships/tags" Target="../tags/tag24.xml"/><Relationship Id="rId4" Type="http://schemas.openxmlformats.org/officeDocument/2006/relationships/image" Target="file:///C:\Documents and Settings\Administrator\&#26700;&#38754;\&#27743;&#35199;&#29289;&#29702;(JK)\N47.TIF" TargetMode="External"/><Relationship Id="rId3" Type="http://schemas.openxmlformats.org/officeDocument/2006/relationships/image" Target="../media/image15.png"/><Relationship Id="rId2" Type="http://schemas.openxmlformats.org/officeDocument/2006/relationships/image" Target="../media/image5.tiff"/><Relationship Id="rId1" Type="http://schemas.openxmlformats.org/officeDocument/2006/relationships/image" Target="../media/image1.tiff"/></Relationships>
</file>

<file path=ppt/slides/_rels/slide2.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slide" Target="slide5.xml"/><Relationship Id="rId7" Type="http://schemas.openxmlformats.org/officeDocument/2006/relationships/tags" Target="../tags/tag4.xml"/><Relationship Id="rId6" Type="http://schemas.openxmlformats.org/officeDocument/2006/relationships/slide" Target="slide19.xml"/><Relationship Id="rId5" Type="http://schemas.openxmlformats.org/officeDocument/2006/relationships/tags" Target="../tags/tag3.xml"/><Relationship Id="rId4" Type="http://schemas.openxmlformats.org/officeDocument/2006/relationships/slide" Target="slide8.xml"/><Relationship Id="rId3" Type="http://schemas.openxmlformats.org/officeDocument/2006/relationships/image" Target="../media/image1.png"/><Relationship Id="rId2" Type="http://schemas.openxmlformats.org/officeDocument/2006/relationships/tags" Target="../tags/tag2.xml"/><Relationship Id="rId10" Type="http://schemas.openxmlformats.org/officeDocument/2006/relationships/slideLayout" Target="../slideLayouts/slideLayout7.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2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2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29.xml"/></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7.xml"/><Relationship Id="rId4" Type="http://schemas.openxmlformats.org/officeDocument/2006/relationships/tags" Target="../tags/tag30.xml"/><Relationship Id="rId3" Type="http://schemas.openxmlformats.org/officeDocument/2006/relationships/image" Target="file:///C:\Documents and Settings\Administrator\&#26700;&#38754;\&#27743;&#35199;&#29289;&#29702;(JK)\N48.TIF" TargetMode="External"/><Relationship Id="rId2" Type="http://schemas.openxmlformats.org/officeDocument/2006/relationships/image" Target="../media/image17.png"/><Relationship Id="rId1"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31.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7.xml"/><Relationship Id="rId2" Type="http://schemas.openxmlformats.org/officeDocument/2006/relationships/tags" Target="../tags/tag33.xml"/><Relationship Id="rId1" Type="http://schemas.openxmlformats.org/officeDocument/2006/relationships/tags" Target="../tags/tag3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34.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7.xml"/><Relationship Id="rId2" Type="http://schemas.openxmlformats.org/officeDocument/2006/relationships/tags" Target="../tags/tag35.xml"/><Relationship Id="rId1" Type="http://schemas.openxmlformats.org/officeDocument/2006/relationships/image" Target="../media/image4.tiff"/></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7.xml"/><Relationship Id="rId6" Type="http://schemas.openxmlformats.org/officeDocument/2006/relationships/tags" Target="../tags/tag6.xml"/><Relationship Id="rId5" Type="http://schemas.openxmlformats.org/officeDocument/2006/relationships/image" Target="file:///C:\Documents and Settings\Administrator\&#26700;&#38754;\&#27743;&#35199;&#29289;&#29702;(JK)\N33.TIF" TargetMode="External"/><Relationship Id="rId4" Type="http://schemas.openxmlformats.org/officeDocument/2006/relationships/image" Target="../media/image2.png"/><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image" Target="../media/image1.tiff"/></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7.xml"/><Relationship Id="rId3" Type="http://schemas.openxmlformats.org/officeDocument/2006/relationships/tags" Target="../tags/tag36.xml"/><Relationship Id="rId2" Type="http://schemas.openxmlformats.org/officeDocument/2006/relationships/image" Target="file:///C:\Documents and Settings\Administrator\&#26700;&#38754;\&#27743;&#35199;&#29289;&#29702;(JK)\N49.TIF" TargetMode="External"/><Relationship Id="rId1" Type="http://schemas.openxmlformats.org/officeDocument/2006/relationships/image" Target="../media/image18.png"/></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7.xml"/><Relationship Id="rId5" Type="http://schemas.openxmlformats.org/officeDocument/2006/relationships/tags" Target="../tags/tag8.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tags" Target="../tags/tag7.xml"/><Relationship Id="rId1" Type="http://schemas.openxmlformats.org/officeDocument/2006/relationships/image" Target="../media/image3.tiff"/></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tags" Target="../tags/tag9.xml"/><Relationship Id="rId3" Type="http://schemas.openxmlformats.org/officeDocument/2006/relationships/image" Target="file:///C:\Documents and Settings\Administrator\&#26700;&#38754;\&#27743;&#35199;&#29289;&#29702;(JK)\N36.TIF" TargetMode="External"/><Relationship Id="rId2" Type="http://schemas.openxmlformats.org/officeDocument/2006/relationships/image" Target="../media/image5.png"/><Relationship Id="rId1" Type="http://schemas.openxmlformats.org/officeDocument/2006/relationships/image" Target="../media/image2.tiff"/></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tags" Target="../tags/tag10.xml"/><Relationship Id="rId2" Type="http://schemas.openxmlformats.org/officeDocument/2006/relationships/image" Target="file:///C:\Documents and Settings\Administrator\&#26700;&#38754;\&#27743;&#35199;&#29289;&#29702;(JK)\N37.TIF" TargetMode="Externa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7.xml"/><Relationship Id="rId3" Type="http://schemas.openxmlformats.org/officeDocument/2006/relationships/tags" Target="../tags/tag11.xml"/><Relationship Id="rId2" Type="http://schemas.openxmlformats.org/officeDocument/2006/relationships/image" Target="file:///C:\Documents and Settings\Administrator\&#26700;&#38754;\&#27743;&#35199;&#29289;&#29702;(JK)\N38.TIF" TargetMode="Externa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7.xml"/><Relationship Id="rId6" Type="http://schemas.openxmlformats.org/officeDocument/2006/relationships/tags" Target="../tags/tag12.xml"/><Relationship Id="rId5" Type="http://schemas.openxmlformats.org/officeDocument/2006/relationships/image" Target="../media/image9.png"/><Relationship Id="rId4" Type="http://schemas.openxmlformats.org/officeDocument/2006/relationships/image" Target="file:///C:\Documents and Settings\Administrator\&#26700;&#38754;\&#27743;&#35199;&#29289;&#29702;(JK)\N40A.TIF" TargetMode="External"/><Relationship Id="rId3" Type="http://schemas.openxmlformats.org/officeDocument/2006/relationships/image" Target="../media/image8.png"/><Relationship Id="rId2" Type="http://schemas.openxmlformats.org/officeDocument/2006/relationships/image" Target="../media/image3.tiff"/><Relationship Id="rId1" Type="http://schemas.openxmlformats.org/officeDocument/2006/relationships/image" Target="../media/image1.tif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 name="矩形 103"/>
          <p:cNvSpPr/>
          <p:nvPr/>
        </p:nvSpPr>
        <p:spPr>
          <a:xfrm>
            <a:off x="2639060" y="2164080"/>
            <a:ext cx="7432675"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a:t>
            </a:r>
            <a:r>
              <a:rPr kumimoji="0" lang="en-US" altLang="zh-CN"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2</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讲</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  光现象</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
        <p:nvSpPr>
          <p:cNvPr id="2" name="矩形 1"/>
          <p:cNvSpPr/>
          <p:nvPr/>
        </p:nvSpPr>
        <p:spPr>
          <a:xfrm>
            <a:off x="3267710" y="3627755"/>
            <a:ext cx="6203315" cy="9010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a:t>
            </a:r>
            <a:r>
              <a:rPr lang="en-US" altLang="zh-CN"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2  </a:t>
            </a: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平面镜成像特点</a:t>
            </a:r>
            <a:endPar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22020" y="87185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883920" y="1325245"/>
            <a:ext cx="10854055" cy="507746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3. </a:t>
            </a:r>
            <a:r>
              <a:rPr lang="zh-CN" sz="2400">
                <a:latin typeface="Times New Roman" panose="02020603050405020304" pitchFamily="18" charset="0"/>
                <a:ea typeface="宋体" panose="02010600030101010101" pitchFamily="2" charset="-122"/>
                <a:cs typeface="Times New Roman" panose="02020603050405020304" pitchFamily="18" charset="0"/>
              </a:rPr>
              <a:t>小明面向穿衣镜站在镜前</a:t>
            </a:r>
            <a:r>
              <a:rPr lang="en-US" sz="2400">
                <a:latin typeface="Times New Roman" panose="02020603050405020304" pitchFamily="18" charset="0"/>
                <a:ea typeface="宋体" panose="02010600030101010101" pitchFamily="2" charset="-122"/>
                <a:cs typeface="Times New Roman" panose="02020603050405020304" pitchFamily="18" charset="0"/>
              </a:rPr>
              <a:t>1 m</a:t>
            </a:r>
            <a:r>
              <a:rPr lang="zh-CN" sz="2400">
                <a:latin typeface="Times New Roman" panose="02020603050405020304" pitchFamily="18" charset="0"/>
                <a:ea typeface="宋体" panose="02010600030101010101" pitchFamily="2" charset="-122"/>
                <a:cs typeface="Times New Roman" panose="02020603050405020304" pitchFamily="18" charset="0"/>
              </a:rPr>
              <a:t>处，镜中的像与他相距</a:t>
            </a:r>
            <a:r>
              <a:rPr lang="en-US" sz="2400">
                <a:latin typeface="Times New Roman" panose="02020603050405020304" pitchFamily="18" charset="0"/>
                <a:ea typeface="宋体" panose="02010600030101010101" pitchFamily="2" charset="-122"/>
                <a:cs typeface="Times New Roman" panose="02020603050405020304" pitchFamily="18" charset="0"/>
              </a:rPr>
              <a:t>________m.</a:t>
            </a:r>
            <a:r>
              <a:rPr lang="zh-CN" sz="2400">
                <a:latin typeface="Times New Roman" panose="02020603050405020304" pitchFamily="18" charset="0"/>
                <a:ea typeface="宋体" panose="02010600030101010101" pitchFamily="2" charset="-122"/>
                <a:cs typeface="Times New Roman" panose="02020603050405020304" pitchFamily="18" charset="0"/>
              </a:rPr>
              <a:t>若他远离平面镜后退</a:t>
            </a:r>
            <a:r>
              <a:rPr lang="en-US" sz="2400">
                <a:latin typeface="Times New Roman" panose="02020603050405020304" pitchFamily="18" charset="0"/>
                <a:ea typeface="宋体" panose="02010600030101010101" pitchFamily="2" charset="-122"/>
                <a:cs typeface="Times New Roman" panose="02020603050405020304" pitchFamily="18" charset="0"/>
              </a:rPr>
              <a:t>0.5 m</a:t>
            </a:r>
            <a:r>
              <a:rPr lang="zh-CN" sz="2400">
                <a:latin typeface="Times New Roman" panose="02020603050405020304" pitchFamily="18" charset="0"/>
                <a:ea typeface="宋体" panose="02010600030101010101" pitchFamily="2" charset="-122"/>
                <a:cs typeface="Times New Roman" panose="02020603050405020304" pitchFamily="18" charset="0"/>
              </a:rPr>
              <a:t>，则镜中像的大小</a:t>
            </a:r>
            <a:r>
              <a:rPr lang="en-US" sz="2400">
                <a:latin typeface="Times New Roman" panose="02020603050405020304" pitchFamily="18" charset="0"/>
                <a:ea typeface="宋体" panose="02010600030101010101" pitchFamily="2" charset="-122"/>
                <a:cs typeface="Times New Roman" panose="02020603050405020304" pitchFamily="18" charset="0"/>
              </a:rPr>
              <a:t>__________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4. </a:t>
            </a:r>
            <a:r>
              <a:rPr lang="zh-CN" sz="2400">
                <a:latin typeface="Times New Roman" panose="02020603050405020304" pitchFamily="18" charset="0"/>
                <a:ea typeface="宋体" panose="02010600030101010101" pitchFamily="2" charset="-122"/>
                <a:cs typeface="Times New Roman" panose="02020603050405020304" pitchFamily="18" charset="0"/>
              </a:rPr>
              <a:t>小华在商场的瓷砖地面看到了挂在天花板上的吊灯，她看到的其实是吊灯的</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虚</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实</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像．小华发现通过地毯看不到吊灯的像，这是因为光照射到地毯时发生了</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镜面</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反射．</a:t>
            </a:r>
            <a:r>
              <a:rPr lang="en-US" sz="2400">
                <a:latin typeface="Times New Roman" panose="02020603050405020304" pitchFamily="18" charset="0"/>
                <a:ea typeface="宋体" panose="02010600030101010101" pitchFamily="2" charset="-122"/>
                <a:cs typeface="Times New Roman" panose="02020603050405020304" pitchFamily="18" charset="0"/>
              </a:rPr>
              <a:t>5. </a:t>
            </a:r>
            <a:r>
              <a:rPr lang="zh-CN" sz="2400">
                <a:latin typeface="Times New Roman" panose="02020603050405020304" pitchFamily="18" charset="0"/>
                <a:ea typeface="宋体" panose="02010600030101010101" pitchFamily="2" charset="-122"/>
                <a:cs typeface="Times New Roman" panose="02020603050405020304" pitchFamily="18" charset="0"/>
              </a:rPr>
              <a:t>小军同学站在平面镜前</a:t>
            </a:r>
            <a:r>
              <a:rPr lang="en-US" sz="2400">
                <a:latin typeface="Times New Roman" panose="02020603050405020304" pitchFamily="18" charset="0"/>
                <a:ea typeface="宋体" panose="02010600030101010101" pitchFamily="2" charset="-122"/>
                <a:cs typeface="Times New Roman" panose="02020603050405020304" pitchFamily="18" charset="0"/>
              </a:rPr>
              <a:t>1 m</a:t>
            </a:r>
            <a:r>
              <a:rPr lang="zh-CN" sz="2400">
                <a:latin typeface="Times New Roman" panose="02020603050405020304" pitchFamily="18" charset="0"/>
                <a:ea typeface="宋体" panose="02010600030101010101" pitchFamily="2" charset="-122"/>
                <a:cs typeface="Times New Roman" panose="02020603050405020304" pitchFamily="18" charset="0"/>
              </a:rPr>
              <a:t>处时，他以</a:t>
            </a:r>
            <a:r>
              <a:rPr lang="en-US" sz="2400">
                <a:latin typeface="Times New Roman" panose="02020603050405020304" pitchFamily="18" charset="0"/>
                <a:ea typeface="宋体" panose="02010600030101010101" pitchFamily="2" charset="-122"/>
                <a:cs typeface="Times New Roman" panose="02020603050405020304" pitchFamily="18" charset="0"/>
              </a:rPr>
              <a:t>0.5 m/s</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的速度远离平面镜运动</a:t>
            </a:r>
            <a:r>
              <a:rPr lang="en-US" sz="2400">
                <a:latin typeface="Times New Roman" panose="02020603050405020304" pitchFamily="18" charset="0"/>
                <a:ea typeface="宋体" panose="02010600030101010101" pitchFamily="2" charset="-122"/>
                <a:cs typeface="Times New Roman" panose="02020603050405020304" pitchFamily="18" charset="0"/>
              </a:rPr>
              <a:t>4 s</a:t>
            </a:r>
            <a:r>
              <a:rPr lang="zh-CN" sz="2400">
                <a:latin typeface="Times New Roman" panose="02020603050405020304" pitchFamily="18" charset="0"/>
                <a:ea typeface="宋体" panose="02010600030101010101" pitchFamily="2" charset="-122"/>
                <a:cs typeface="Times New Roman" panose="02020603050405020304" pitchFamily="18" charset="0"/>
              </a:rPr>
              <a:t>后，他的像到平面镜</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的距离为</a:t>
            </a:r>
            <a:r>
              <a:rPr lang="en-US" sz="2400">
                <a:latin typeface="Times New Roman" panose="02020603050405020304" pitchFamily="18" charset="0"/>
                <a:ea typeface="宋体" panose="02010600030101010101" pitchFamily="2" charset="-122"/>
                <a:cs typeface="Times New Roman" panose="02020603050405020304" pitchFamily="18" charset="0"/>
              </a:rPr>
              <a:t>________m</a:t>
            </a:r>
            <a:r>
              <a:rPr lang="zh-CN" sz="2400">
                <a:latin typeface="Times New Roman" panose="02020603050405020304" pitchFamily="18" charset="0"/>
                <a:ea typeface="宋体" panose="02010600030101010101" pitchFamily="2" charset="-122"/>
                <a:cs typeface="Times New Roman" panose="02020603050405020304" pitchFamily="18" charset="0"/>
              </a:rPr>
              <a:t>，若他从镜中看到的钟如</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图所示，则现在时间是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147482436" descr="C:\Documents and Settings\Administrator\桌面\江西物理(JK)\N41.TIF"/>
          <p:cNvPicPr>
            <a:picLocks noChangeAspect="1"/>
          </p:cNvPicPr>
          <p:nvPr/>
        </p:nvPicPr>
        <p:blipFill>
          <a:blip r:embed="rId2" r:link="rId3"/>
          <a:stretch>
            <a:fillRect/>
          </a:stretch>
        </p:blipFill>
        <p:spPr>
          <a:xfrm>
            <a:off x="9123045" y="3789045"/>
            <a:ext cx="1729105" cy="1950720"/>
          </a:xfrm>
          <a:prstGeom prst="rect">
            <a:avLst/>
          </a:prstGeom>
          <a:noFill/>
          <a:ln w="9525">
            <a:noFill/>
          </a:ln>
        </p:spPr>
      </p:pic>
      <p:sp>
        <p:nvSpPr>
          <p:cNvPr id="6" name="文本框 5"/>
          <p:cNvSpPr txBox="1"/>
          <p:nvPr/>
        </p:nvSpPr>
        <p:spPr>
          <a:xfrm>
            <a:off x="9533255" y="5930265"/>
            <a:ext cx="1125855"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5</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文本框 6"/>
          <p:cNvSpPr txBox="1"/>
          <p:nvPr/>
        </p:nvSpPr>
        <p:spPr>
          <a:xfrm>
            <a:off x="8526780" y="1450340"/>
            <a:ext cx="87439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2</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8" name="文本框 7"/>
          <p:cNvSpPr txBox="1"/>
          <p:nvPr/>
        </p:nvSpPr>
        <p:spPr>
          <a:xfrm>
            <a:off x="5290820" y="1999615"/>
            <a:ext cx="10001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不变</a:t>
            </a:r>
            <a:r>
              <a:rPr lang="en-US" sz="2400" b="0">
                <a:solidFill>
                  <a:srgbClr val="FF0000"/>
                </a:solidFill>
                <a:latin typeface="Times New Roman" panose="02020603050405020304" pitchFamily="18" charset="0"/>
                <a:ea typeface="宋体" panose="02010600030101010101" pitchFamily="2" charset="-122"/>
              </a:rPr>
              <a:t> </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9" name="文本框 8"/>
          <p:cNvSpPr txBox="1"/>
          <p:nvPr/>
        </p:nvSpPr>
        <p:spPr>
          <a:xfrm>
            <a:off x="1243965" y="3067685"/>
            <a:ext cx="6864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虚</a:t>
            </a:r>
            <a:endParaRPr lang="zh-CN" altLang="en-US" sz="2400" b="0">
              <a:solidFill>
                <a:srgbClr val="FF0000"/>
              </a:solidFill>
              <a:ea typeface="宋体" panose="02010600030101010101" pitchFamily="2" charset="-122"/>
            </a:endParaRPr>
          </a:p>
        </p:txBody>
      </p:sp>
      <p:sp>
        <p:nvSpPr>
          <p:cNvPr id="10" name="文本框 9"/>
          <p:cNvSpPr txBox="1"/>
          <p:nvPr/>
        </p:nvSpPr>
        <p:spPr>
          <a:xfrm>
            <a:off x="4084955" y="3646170"/>
            <a:ext cx="8743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漫</a:t>
            </a:r>
            <a:endParaRPr lang="zh-CN" altLang="en-US" sz="2400" b="0">
              <a:solidFill>
                <a:srgbClr val="FF0000"/>
              </a:solidFill>
              <a:ea typeface="宋体" panose="02010600030101010101" pitchFamily="2" charset="-122"/>
            </a:endParaRPr>
          </a:p>
        </p:txBody>
      </p:sp>
      <p:sp>
        <p:nvSpPr>
          <p:cNvPr id="11" name="文本框 10"/>
          <p:cNvSpPr txBox="1"/>
          <p:nvPr/>
        </p:nvSpPr>
        <p:spPr>
          <a:xfrm>
            <a:off x="2623820" y="5273675"/>
            <a:ext cx="78168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3</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12" name="文本框 11"/>
          <p:cNvSpPr txBox="1"/>
          <p:nvPr/>
        </p:nvSpPr>
        <p:spPr>
          <a:xfrm>
            <a:off x="4095750" y="5833110"/>
            <a:ext cx="148717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12∶40 </a:t>
            </a:r>
            <a:r>
              <a:rPr lang="zh-CN" sz="2400" b="0">
                <a:solidFill>
                  <a:srgbClr val="FF0000"/>
                </a:solidFill>
                <a:ea typeface="宋体" panose="02010600030101010101" pitchFamily="2" charset="-122"/>
              </a:rPr>
              <a:t>　</a:t>
            </a:r>
            <a:endParaRPr lang="zh-CN" altLang="en-US" sz="2400" b="0">
              <a:solidFill>
                <a:srgbClr val="FF0000"/>
              </a:solidFill>
              <a:ea typeface="宋体" panose="02010600030101010101" pitchFamily="2"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P spid="10" grpId="0"/>
      <p:bldP spid="10" grpId="1"/>
      <p:bldP spid="11" grpId="0"/>
      <p:bldP spid="11" grpId="1"/>
      <p:bldP spid="12" grpId="0"/>
      <p:bldP spid="1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49350" y="1102995"/>
            <a:ext cx="9912985" cy="11988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6. </a:t>
            </a:r>
            <a:r>
              <a:rPr lang="zh-CN" sz="2400">
                <a:latin typeface="Times New Roman" panose="02020603050405020304" pitchFamily="18" charset="0"/>
                <a:ea typeface="宋体" panose="02010600030101010101" pitchFamily="2" charset="-122"/>
                <a:cs typeface="Times New Roman" panose="02020603050405020304" pitchFamily="18" charset="0"/>
              </a:rPr>
              <a:t>如图所示是小明家阁楼示意图，其中</a:t>
            </a:r>
            <a:r>
              <a:rPr lang="en-US" sz="2400" i="1">
                <a:latin typeface="Times New Roman" panose="02020603050405020304" pitchFamily="18" charset="0"/>
                <a:ea typeface="宋体" panose="02010600030101010101" pitchFamily="2" charset="-122"/>
                <a:cs typeface="Times New Roman" panose="02020603050405020304" pitchFamily="18" charset="0"/>
              </a:rPr>
              <a:t>MN</a:t>
            </a:r>
            <a:r>
              <a:rPr lang="zh-CN" sz="2400">
                <a:latin typeface="Times New Roman" panose="02020603050405020304" pitchFamily="18" charset="0"/>
                <a:ea typeface="宋体" panose="02010600030101010101" pitchFamily="2" charset="-122"/>
                <a:cs typeface="Times New Roman" panose="02020603050405020304" pitchFamily="18" charset="0"/>
              </a:rPr>
              <a:t>是一面带平面镜的墙壁，</a:t>
            </a:r>
            <a:r>
              <a:rPr lang="en-US" sz="2400" i="1">
                <a:latin typeface="Times New Roman" panose="02020603050405020304" pitchFamily="18" charset="0"/>
                <a:ea typeface="宋体" panose="02010600030101010101" pitchFamily="2" charset="-122"/>
                <a:cs typeface="Times New Roman" panose="02020603050405020304" pitchFamily="18" charset="0"/>
              </a:rPr>
              <a:t>S</a:t>
            </a:r>
            <a:r>
              <a:rPr lang="zh-CN" sz="2400">
                <a:latin typeface="Times New Roman" panose="02020603050405020304" pitchFamily="18" charset="0"/>
                <a:ea typeface="宋体" panose="02010600030101010101" pitchFamily="2" charset="-122"/>
                <a:cs typeface="Times New Roman" panose="02020603050405020304" pitchFamily="18" charset="0"/>
              </a:rPr>
              <a:t>为阁楼上一电灯，请画出在一楼人眼</a:t>
            </a:r>
            <a:r>
              <a:rPr lang="en-US" sz="2400" i="1">
                <a:latin typeface="Times New Roman" panose="02020603050405020304" pitchFamily="18" charset="0"/>
                <a:ea typeface="宋体" panose="02010600030101010101" pitchFamily="2" charset="-122"/>
                <a:cs typeface="Times New Roman" panose="02020603050405020304" pitchFamily="18" charset="0"/>
              </a:rPr>
              <a:t>A</a:t>
            </a:r>
            <a:r>
              <a:rPr lang="zh-CN" sz="2400">
                <a:latin typeface="Times New Roman" panose="02020603050405020304" pitchFamily="18" charset="0"/>
                <a:ea typeface="宋体" panose="02010600030101010101" pitchFamily="2" charset="-122"/>
                <a:cs typeface="Times New Roman" panose="02020603050405020304" pitchFamily="18" charset="0"/>
              </a:rPr>
              <a:t>处看到电灯的光路图．</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2147481227"/>
          <p:cNvPicPr>
            <a:picLocks noChangeAspect="1"/>
          </p:cNvPicPr>
          <p:nvPr/>
        </p:nvPicPr>
        <p:blipFill>
          <a:blip r:embed="rId1"/>
          <a:stretch>
            <a:fillRect/>
          </a:stretch>
        </p:blipFill>
        <p:spPr>
          <a:xfrm>
            <a:off x="4966970" y="2503805"/>
            <a:ext cx="3577590" cy="3338195"/>
          </a:xfrm>
          <a:prstGeom prst="rect">
            <a:avLst/>
          </a:prstGeom>
          <a:noFill/>
          <a:ln w="9525">
            <a:noFill/>
          </a:ln>
        </p:spPr>
      </p:pic>
      <p:sp>
        <p:nvSpPr>
          <p:cNvPr id="3" name="文本框 2"/>
          <p:cNvSpPr txBox="1"/>
          <p:nvPr/>
        </p:nvSpPr>
        <p:spPr>
          <a:xfrm>
            <a:off x="6358255" y="5842000"/>
            <a:ext cx="1078230"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6</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cxnSp>
        <p:nvCxnSpPr>
          <p:cNvPr id="19" name="直接连接符 18"/>
          <p:cNvCxnSpPr/>
          <p:nvPr/>
        </p:nvCxnSpPr>
        <p:spPr>
          <a:xfrm flipH="1" flipV="1">
            <a:off x="3162300" y="3296285"/>
            <a:ext cx="3814445" cy="8255"/>
          </a:xfrm>
          <a:prstGeom prst="line">
            <a:avLst/>
          </a:prstGeom>
          <a:ln w="19050">
            <a:solidFill>
              <a:srgbClr val="FF0000"/>
            </a:solidFill>
            <a:prstDash val="dash"/>
            <a:headEnd type="none" w="med" len="med"/>
            <a:tailEnd type="oval" w="med" len="med"/>
          </a:ln>
        </p:spPr>
        <p:style>
          <a:lnRef idx="2">
            <a:schemeClr val="dk1"/>
          </a:lnRef>
          <a:fillRef idx="0">
            <a:schemeClr val="dk1"/>
          </a:fillRef>
          <a:effectRef idx="1">
            <a:schemeClr val="dk1"/>
          </a:effectRef>
          <a:fontRef idx="minor">
            <a:schemeClr val="tx1"/>
          </a:fontRef>
        </p:style>
      </p:cxnSp>
      <p:sp>
        <p:nvSpPr>
          <p:cNvPr id="5" name="文本框 4"/>
          <p:cNvSpPr txBox="1"/>
          <p:nvPr/>
        </p:nvSpPr>
        <p:spPr>
          <a:xfrm>
            <a:off x="2425700" y="3070225"/>
            <a:ext cx="736600" cy="460375"/>
          </a:xfrm>
          <a:prstGeom prst="rect">
            <a:avLst/>
          </a:prstGeom>
          <a:noFill/>
          <a:ln w="9525">
            <a:noFill/>
          </a:ln>
        </p:spPr>
        <p:txBody>
          <a:bodyPr wrap="square" anchor="t">
            <a:spAutoFit/>
          </a:bodyPr>
          <a:p>
            <a:pPr>
              <a:spcBef>
                <a:spcPct val="50000"/>
              </a:spcBef>
            </a:pPr>
            <a:r>
              <a:rPr lang="en-US" altLang="zh-CN"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S'</a:t>
            </a:r>
            <a:endParaRPr lang="en-US" altLang="zh-CN"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cxnSp>
        <p:nvCxnSpPr>
          <p:cNvPr id="4" name="直接连接符 3"/>
          <p:cNvCxnSpPr>
            <a:endCxn id="5" idx="3"/>
          </p:cNvCxnSpPr>
          <p:nvPr/>
        </p:nvCxnSpPr>
        <p:spPr>
          <a:xfrm flipH="1" flipV="1">
            <a:off x="3162300" y="3300730"/>
            <a:ext cx="3480435" cy="1894205"/>
          </a:xfrm>
          <a:prstGeom prst="line">
            <a:avLst/>
          </a:prstGeom>
          <a:ln w="19050">
            <a:solidFill>
              <a:srgbClr val="FF0000"/>
            </a:solidFill>
            <a:prstDash val="dash"/>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24" name="矩形 23"/>
          <p:cNvSpPr/>
          <p:nvPr/>
        </p:nvSpPr>
        <p:spPr>
          <a:xfrm flipV="1">
            <a:off x="5198110" y="3183890"/>
            <a:ext cx="81915" cy="12065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3039" name="组合 43038"/>
          <p:cNvGrpSpPr/>
          <p:nvPr/>
        </p:nvGrpSpPr>
        <p:grpSpPr>
          <a:xfrm rot="15300000" flipH="1">
            <a:off x="5774690" y="2886075"/>
            <a:ext cx="598805" cy="1906905"/>
            <a:chOff x="5546" y="3030"/>
            <a:chExt cx="183" cy="635"/>
          </a:xfrm>
        </p:grpSpPr>
        <p:sp>
          <p:nvSpPr>
            <p:cNvPr id="10245" name="直接连接符 43034"/>
            <p:cNvSpPr/>
            <p:nvPr/>
          </p:nvSpPr>
          <p:spPr>
            <a:xfrm flipV="1">
              <a:off x="5547" y="3030"/>
              <a:ext cx="182" cy="635"/>
            </a:xfrm>
            <a:prstGeom prst="line">
              <a:avLst/>
            </a:prstGeom>
            <a:ln w="19050" cap="flat" cmpd="sng">
              <a:solidFill>
                <a:srgbClr val="FF0000"/>
              </a:solidFill>
              <a:prstDash val="solid"/>
              <a:round/>
              <a:headEnd type="none" w="med" len="med"/>
              <a:tailEnd type="none" w="med" len="med"/>
            </a:ln>
          </p:spPr>
        </p:sp>
        <p:sp>
          <p:nvSpPr>
            <p:cNvPr id="10246" name="直接连接符 43036"/>
            <p:cNvSpPr/>
            <p:nvPr/>
          </p:nvSpPr>
          <p:spPr>
            <a:xfrm flipV="1">
              <a:off x="5546" y="3204"/>
              <a:ext cx="137" cy="453"/>
            </a:xfrm>
            <a:prstGeom prst="line">
              <a:avLst/>
            </a:prstGeom>
            <a:ln w="19050" cap="flat" cmpd="sng">
              <a:solidFill>
                <a:srgbClr val="FF0000"/>
              </a:solidFill>
              <a:prstDash val="solid"/>
              <a:round/>
              <a:headEnd type="none" w="lg" len="lg"/>
              <a:tailEnd type="stealth" w="lg" len="lg"/>
            </a:ln>
          </p:spPr>
        </p:sp>
      </p:grpSp>
      <p:grpSp>
        <p:nvGrpSpPr>
          <p:cNvPr id="6" name="组合 5"/>
          <p:cNvGrpSpPr/>
          <p:nvPr/>
        </p:nvGrpSpPr>
        <p:grpSpPr>
          <a:xfrm rot="15300000" flipH="1" flipV="1">
            <a:off x="5341620" y="4225925"/>
            <a:ext cx="1031240" cy="1089025"/>
            <a:chOff x="5546" y="3030"/>
            <a:chExt cx="183" cy="635"/>
          </a:xfrm>
        </p:grpSpPr>
        <p:sp>
          <p:nvSpPr>
            <p:cNvPr id="7" name="直接连接符 43034"/>
            <p:cNvSpPr/>
            <p:nvPr/>
          </p:nvSpPr>
          <p:spPr>
            <a:xfrm flipV="1">
              <a:off x="5547" y="3030"/>
              <a:ext cx="182" cy="635"/>
            </a:xfrm>
            <a:prstGeom prst="line">
              <a:avLst/>
            </a:prstGeom>
            <a:ln w="19050" cap="flat" cmpd="sng">
              <a:solidFill>
                <a:srgbClr val="FF0000"/>
              </a:solidFill>
              <a:prstDash val="solid"/>
              <a:round/>
              <a:headEnd type="none" w="med" len="med"/>
              <a:tailEnd type="none" w="med" len="med"/>
            </a:ln>
          </p:spPr>
        </p:sp>
        <p:sp>
          <p:nvSpPr>
            <p:cNvPr id="8" name="直接连接符 43036"/>
            <p:cNvSpPr/>
            <p:nvPr/>
          </p:nvSpPr>
          <p:spPr>
            <a:xfrm flipV="1">
              <a:off x="5546" y="3204"/>
              <a:ext cx="137" cy="453"/>
            </a:xfrm>
            <a:prstGeom prst="line">
              <a:avLst/>
            </a:prstGeom>
            <a:ln w="19050" cap="flat" cmpd="sng">
              <a:solidFill>
                <a:srgbClr val="FF0000"/>
              </a:solidFill>
              <a:prstDash val="solid"/>
              <a:round/>
              <a:headEnd type="none" w="lg" len="lg"/>
              <a:tailEnd type="stealth" w="lg" len="lg"/>
            </a:ln>
          </p:spPr>
        </p:sp>
      </p:gr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linds(horizontal)">
                                      <p:cBhvr>
                                        <p:cTn id="13" dur="500"/>
                                        <p:tgtEl>
                                          <p:spTgt spid="24"/>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43039"/>
                                        </p:tgtEl>
                                        <p:attrNameLst>
                                          <p:attrName>style.visibility</p:attrName>
                                        </p:attrNameLst>
                                      </p:cBhvr>
                                      <p:to>
                                        <p:strVal val="visible"/>
                                      </p:to>
                                    </p:set>
                                    <p:animEffect transition="in" filter="blinds(horizontal)">
                                      <p:cBhvr>
                                        <p:cTn id="23" dur="500"/>
                                        <p:tgtEl>
                                          <p:spTgt spid="43039"/>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linds(horizontal)">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4" grpId="0" bldLvl="0" animBg="1"/>
      <p:bldP spid="24"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11530" y="1580515"/>
            <a:ext cx="7150100" cy="396938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7.</a:t>
            </a:r>
            <a:r>
              <a:rPr lang="en-US" sz="2400" b="0">
                <a:latin typeface="Times New Roman" panose="02020603050405020304" pitchFamily="18" charset="0"/>
                <a:ea typeface="宋体" panose="02010600030101010101" pitchFamily="2" charset="-122"/>
                <a:cs typeface="Times New Roman" panose="02020603050405020304" pitchFamily="18" charset="0"/>
              </a:rPr>
              <a:t> </a:t>
            </a:r>
            <a:r>
              <a:rPr lang="zh-CN" sz="2400" b="0">
                <a:latin typeface="Times New Roman" panose="02020603050405020304" pitchFamily="18" charset="0"/>
                <a:ea typeface="宋体" panose="02010600030101010101" pitchFamily="2" charset="-122"/>
                <a:cs typeface="Times New Roman" panose="02020603050405020304" pitchFamily="18" charset="0"/>
              </a:rPr>
              <a:t>如图所示，将平面镜和铅笔竖直放置在水平桌面上，下列说法正确的是</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　　</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A. </a:t>
            </a:r>
            <a:r>
              <a:rPr lang="zh-CN" sz="2400" b="0">
                <a:latin typeface="Times New Roman" panose="02020603050405020304" pitchFamily="18" charset="0"/>
                <a:ea typeface="宋体" panose="02010600030101010101" pitchFamily="2" charset="-122"/>
                <a:cs typeface="Times New Roman" panose="02020603050405020304" pitchFamily="18" charset="0"/>
              </a:rPr>
              <a:t>铅笔水平向右移动时，它的像将变小</a:t>
            </a:r>
            <a:r>
              <a:rPr lang="en-US" sz="2400" b="0">
                <a:latin typeface="Times New Roman" panose="02020603050405020304" pitchFamily="18" charset="0"/>
                <a:ea typeface="宋体" panose="02010600030101010101" pitchFamily="2" charset="-122"/>
                <a:cs typeface="Times New Roman" panose="02020603050405020304" pitchFamily="18" charset="0"/>
              </a:rPr>
              <a:t>B. </a:t>
            </a:r>
            <a:r>
              <a:rPr lang="zh-CN" sz="2400" b="0">
                <a:latin typeface="Times New Roman" panose="02020603050405020304" pitchFamily="18" charset="0"/>
                <a:ea typeface="宋体" panose="02010600030101010101" pitchFamily="2" charset="-122"/>
                <a:cs typeface="Times New Roman" panose="02020603050405020304" pitchFamily="18" charset="0"/>
              </a:rPr>
              <a:t>平面镜竖直向上移动时，铅笔的像也将向上移动</a:t>
            </a:r>
            <a:r>
              <a:rPr lang="en-US" sz="2400" b="0">
                <a:latin typeface="Times New Roman" panose="02020603050405020304" pitchFamily="18" charset="0"/>
                <a:ea typeface="宋体" panose="02010600030101010101" pitchFamily="2" charset="-122"/>
                <a:cs typeface="Times New Roman" panose="02020603050405020304" pitchFamily="18" charset="0"/>
              </a:rPr>
              <a:t>C. </a:t>
            </a:r>
            <a:r>
              <a:rPr lang="zh-CN" sz="2400" b="0">
                <a:latin typeface="Times New Roman" panose="02020603050405020304" pitchFamily="18" charset="0"/>
                <a:ea typeface="宋体" panose="02010600030101010101" pitchFamily="2" charset="-122"/>
                <a:cs typeface="Times New Roman" panose="02020603050405020304" pitchFamily="18" charset="0"/>
              </a:rPr>
              <a:t>若改用一块较小的平面镜，铅笔的像将变小</a:t>
            </a:r>
            <a:r>
              <a:rPr lang="en-US" sz="2400" b="0">
                <a:latin typeface="Times New Roman" panose="02020603050405020304" pitchFamily="18" charset="0"/>
                <a:ea typeface="宋体" panose="02010600030101010101" pitchFamily="2" charset="-122"/>
                <a:cs typeface="Times New Roman" panose="02020603050405020304" pitchFamily="18" charset="0"/>
              </a:rPr>
              <a:t>D. </a:t>
            </a:r>
            <a:r>
              <a:rPr lang="zh-CN" sz="2400" b="0">
                <a:latin typeface="Times New Roman" panose="02020603050405020304" pitchFamily="18" charset="0"/>
                <a:ea typeface="宋体" panose="02010600030101010101" pitchFamily="2" charset="-122"/>
                <a:cs typeface="Times New Roman" panose="02020603050405020304" pitchFamily="18" charset="0"/>
              </a:rPr>
              <a:t>若平面镜按图示箭头方向转过</a:t>
            </a:r>
            <a:r>
              <a:rPr lang="en-US" sz="2400" b="0">
                <a:latin typeface="Times New Roman" panose="02020603050405020304" pitchFamily="18" charset="0"/>
                <a:ea typeface="宋体" panose="02010600030101010101" pitchFamily="2" charset="-122"/>
                <a:cs typeface="Times New Roman" panose="02020603050405020304" pitchFamily="18" charset="0"/>
              </a:rPr>
              <a:t>45°</a:t>
            </a:r>
            <a:r>
              <a:rPr lang="zh-CN" sz="2400" b="0">
                <a:latin typeface="Times New Roman" panose="02020603050405020304" pitchFamily="18" charset="0"/>
                <a:ea typeface="宋体" panose="02010600030101010101" pitchFamily="2" charset="-122"/>
                <a:cs typeface="Times New Roman" panose="02020603050405020304" pitchFamily="18" charset="0"/>
              </a:rPr>
              <a:t>，铅笔将与它的像垂直</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2147482434" descr="C:\Documents and Settings\Administrator\桌面\江西物理(JK)\N43.TIF"/>
          <p:cNvPicPr>
            <a:picLocks noChangeAspect="1"/>
          </p:cNvPicPr>
          <p:nvPr/>
        </p:nvPicPr>
        <p:blipFill>
          <a:blip r:embed="rId1" r:link="rId2"/>
          <a:stretch>
            <a:fillRect/>
          </a:stretch>
        </p:blipFill>
        <p:spPr>
          <a:xfrm>
            <a:off x="7914005" y="2550160"/>
            <a:ext cx="3550920" cy="1504315"/>
          </a:xfrm>
          <a:prstGeom prst="rect">
            <a:avLst/>
          </a:prstGeom>
          <a:noFill/>
          <a:ln w="9525">
            <a:noFill/>
          </a:ln>
        </p:spPr>
      </p:pic>
      <p:sp>
        <p:nvSpPr>
          <p:cNvPr id="3" name="文本框 2"/>
          <p:cNvSpPr txBox="1"/>
          <p:nvPr/>
        </p:nvSpPr>
        <p:spPr>
          <a:xfrm>
            <a:off x="9093835" y="4370705"/>
            <a:ext cx="1125855"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7</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4181475" y="2318385"/>
            <a:ext cx="74930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D</a:t>
            </a:r>
            <a:endParaRPr lang="en-US" altLang="en-US" sz="2400" b="0">
              <a:solidFill>
                <a:srgbClr val="FF0000"/>
              </a:solidFill>
              <a:latin typeface="Times New Roman" panose="02020603050405020304" pitchFamily="18" charset="0"/>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939800" y="1035685"/>
            <a:ext cx="8340725" cy="521970"/>
            <a:chOff x="894" y="3246"/>
            <a:chExt cx="13135" cy="822"/>
          </a:xfrm>
        </p:grpSpPr>
        <p:sp>
          <p:nvSpPr>
            <p:cNvPr id="13" name="文本框 4"/>
            <p:cNvSpPr txBox="1"/>
            <p:nvPr/>
          </p:nvSpPr>
          <p:spPr>
            <a:xfrm>
              <a:off x="3894" y="3246"/>
              <a:ext cx="10135"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探究平面镜成像特点</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[2019.26，2014.23(1)]　</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1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1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850900" y="1584325"/>
            <a:ext cx="10211435" cy="452310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8. (2019</a:t>
            </a:r>
            <a:r>
              <a:rPr lang="zh-CN" sz="2400">
                <a:latin typeface="Times New Roman" panose="02020603050405020304" pitchFamily="18" charset="0"/>
                <a:ea typeface="宋体" panose="02010600030101010101" pitchFamily="2" charset="-122"/>
                <a:cs typeface="Times New Roman" panose="02020603050405020304" pitchFamily="18" charset="0"/>
              </a:rPr>
              <a:t>江西</a:t>
            </a:r>
            <a:r>
              <a:rPr lang="en-US" sz="2400">
                <a:latin typeface="Times New Roman" panose="02020603050405020304" pitchFamily="18" charset="0"/>
                <a:ea typeface="宋体" panose="02010600030101010101" pitchFamily="2" charset="-122"/>
                <a:cs typeface="Times New Roman" panose="02020603050405020304" pitchFamily="18" charset="0"/>
              </a:rPr>
              <a:t>26</a:t>
            </a:r>
            <a:r>
              <a:rPr lang="zh-CN" sz="2400">
                <a:latin typeface="Times New Roman" panose="02020603050405020304" pitchFamily="18" charset="0"/>
                <a:ea typeface="宋体" panose="02010600030101010101" pitchFamily="2" charset="-122"/>
                <a:cs typeface="Times New Roman" panose="02020603050405020304" pitchFamily="18" charset="0"/>
              </a:rPr>
              <a:t>题</a:t>
            </a:r>
            <a:r>
              <a:rPr lang="en-US" sz="2400">
                <a:latin typeface="Times New Roman" panose="02020603050405020304" pitchFamily="18" charset="0"/>
                <a:ea typeface="宋体" panose="02010600030101010101" pitchFamily="2" charset="-122"/>
                <a:cs typeface="Times New Roman" panose="02020603050405020304" pitchFamily="18" charset="0"/>
              </a:rPr>
              <a:t>7</a:t>
            </a:r>
            <a:r>
              <a:rPr lang="zh-CN" sz="2400">
                <a:latin typeface="Times New Roman" panose="02020603050405020304" pitchFamily="18" charset="0"/>
                <a:ea typeface="宋体" panose="02010600030101010101" pitchFamily="2" charset="-122"/>
                <a:cs typeface="Times New Roman" panose="02020603050405020304" pitchFamily="18" charset="0"/>
              </a:rPr>
              <a:t>分</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公共场所中经常看到有人饶有兴趣地低头玩手机游戏，殊不知手机中还有很多其他功能．爱好物理的</a:t>
            </a:r>
            <a:r>
              <a:rPr lang="en-US" sz="2400">
                <a:latin typeface="Times New Roman" panose="02020603050405020304" pitchFamily="18" charset="0"/>
                <a:ea typeface="宋体" panose="02010600030101010101" pitchFamily="2" charset="-122"/>
                <a:cs typeface="Times New Roman" panose="02020603050405020304" pitchFamily="18" charset="0"/>
              </a:rPr>
              <a:t>“620”</a:t>
            </a:r>
            <a:r>
              <a:rPr lang="zh-CN" sz="2400">
                <a:latin typeface="Times New Roman" panose="02020603050405020304" pitchFamily="18" charset="0"/>
                <a:ea typeface="宋体" panose="02010600030101010101" pitchFamily="2" charset="-122"/>
                <a:cs typeface="Times New Roman" panose="02020603050405020304" pitchFamily="18" charset="0"/>
              </a:rPr>
              <a:t>创新小组的同学们，发现手机有一种</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镜子</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功能．于是，激起了他们探究平面镜成像特点的兴趣．</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a:latin typeface="宋体" panose="02010600030101010101" pitchFamily="2" charset="-122"/>
                <a:ea typeface="宋体" panose="02010600030101010101" pitchFamily="2" charset="-122"/>
                <a:cs typeface="Times New Roman" panose="02020603050405020304" pitchFamily="18" charset="0"/>
                <a:sym typeface="+mn-ea"/>
              </a:rPr>
              <a:t>【设计实验】</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由于用手机中的</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镜子</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作平面镜进行实验，</a:t>
            </a:r>
            <a:endParaRPr lang="zh-CN"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无法找到像的位置．于是他们选用了玻璃板、</a:t>
            </a:r>
            <a:endParaRPr lang="zh-CN"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规格相同的两个棋子、白纸等，组装成如图</a:t>
            </a:r>
            <a:endParaRPr lang="zh-CN"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所示的实验装置．</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2147482432" descr="C:\Documents and Settings\Administrator\桌面\江西物理(JK)\N45.TIF"/>
          <p:cNvPicPr>
            <a:picLocks noChangeAspect="1"/>
          </p:cNvPicPr>
          <p:nvPr/>
        </p:nvPicPr>
        <p:blipFill>
          <a:blip r:embed="rId2" r:link="rId3"/>
          <a:stretch>
            <a:fillRect/>
          </a:stretch>
        </p:blipFill>
        <p:spPr>
          <a:xfrm>
            <a:off x="8427720" y="3449955"/>
            <a:ext cx="2272030" cy="2374265"/>
          </a:xfrm>
          <a:prstGeom prst="rect">
            <a:avLst/>
          </a:prstGeom>
          <a:noFill/>
          <a:ln w="9525">
            <a:noFill/>
          </a:ln>
        </p:spPr>
      </p:pic>
      <p:sp>
        <p:nvSpPr>
          <p:cNvPr id="3" name="文本框 2"/>
          <p:cNvSpPr txBox="1"/>
          <p:nvPr/>
        </p:nvSpPr>
        <p:spPr>
          <a:xfrm>
            <a:off x="8898890" y="5961380"/>
            <a:ext cx="1329690" cy="368300"/>
          </a:xfrm>
          <a:prstGeom prst="rect">
            <a:avLst/>
          </a:prstGeom>
          <a:noFill/>
          <a:ln w="9525">
            <a:noFill/>
          </a:ln>
        </p:spPr>
        <p:txBody>
          <a:bodyPr wrap="square">
            <a:spAutoFit/>
          </a:bodyPr>
          <a:p>
            <a:pPr indent="0" algn="ctr"/>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8</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74065" y="989965"/>
            <a:ext cx="10617835" cy="5077460"/>
          </a:xfrm>
          <a:prstGeom prst="rect">
            <a:avLst/>
          </a:prstGeom>
          <a:noFill/>
          <a:ln w="9525">
            <a:noFill/>
          </a:ln>
        </p:spPr>
        <p:txBody>
          <a:bodyPr wrap="square">
            <a:spAutoFit/>
          </a:bodyPr>
          <a:p>
            <a:pPr indent="0" fontAlgn="auto">
              <a:lnSpc>
                <a:spcPct val="150000"/>
              </a:lnSpc>
            </a:pPr>
            <a:r>
              <a:rPr lang="zh-CN" sz="2400" b="0">
                <a:latin typeface="宋体" panose="02010600030101010101" pitchFamily="2" charset="-122"/>
                <a:ea typeface="宋体" panose="02010600030101010101" pitchFamily="2" charset="-122"/>
                <a:cs typeface="Times New Roman" panose="02020603050405020304" pitchFamily="18" charset="0"/>
              </a:rPr>
              <a:t>【进行实验与收集证据】</a:t>
            </a:r>
            <a:r>
              <a:rPr lang="en-US" sz="2400" b="0">
                <a:latin typeface="Times New Roman" panose="02020603050405020304" pitchFamily="18" charset="0"/>
                <a:ea typeface="宋体" panose="02010600030101010101" pitchFamily="2" charset="-122"/>
                <a:cs typeface="Times New Roman" panose="02020603050405020304" pitchFamily="18" charset="0"/>
              </a:rPr>
              <a:t>(1)</a:t>
            </a:r>
            <a:r>
              <a:rPr lang="zh-CN" sz="2400" b="0">
                <a:latin typeface="Times New Roman" panose="02020603050405020304" pitchFamily="18" charset="0"/>
                <a:ea typeface="宋体" panose="02010600030101010101" pitchFamily="2" charset="-122"/>
                <a:cs typeface="Times New Roman" panose="02020603050405020304" pitchFamily="18" charset="0"/>
              </a:rPr>
              <a:t>小华同学将棋子</a:t>
            </a:r>
            <a:r>
              <a:rPr lang="en-US" sz="2400" b="0" i="1">
                <a:latin typeface="Times New Roman" panose="02020603050405020304" pitchFamily="18" charset="0"/>
                <a:ea typeface="宋体" panose="02010600030101010101" pitchFamily="2" charset="-122"/>
                <a:cs typeface="Times New Roman" panose="02020603050405020304" pitchFamily="18" charset="0"/>
              </a:rPr>
              <a:t>A</a:t>
            </a:r>
            <a:r>
              <a:rPr lang="zh-CN" sz="2400" b="0">
                <a:latin typeface="Times New Roman" panose="02020603050405020304" pitchFamily="18" charset="0"/>
                <a:ea typeface="宋体" panose="02010600030101010101" pitchFamily="2" charset="-122"/>
                <a:cs typeface="Times New Roman" panose="02020603050405020304" pitchFamily="18" charset="0"/>
              </a:rPr>
              <a:t>移到玻璃板前某位置不动，小普同学在玻璃板另一侧帮忙移动棋子</a:t>
            </a:r>
            <a:r>
              <a:rPr lang="en-US" sz="2400" b="0" i="1">
                <a:latin typeface="Times New Roman" panose="02020603050405020304" pitchFamily="18" charset="0"/>
                <a:ea typeface="宋体" panose="02010600030101010101" pitchFamily="2" charset="-122"/>
                <a:cs typeface="Times New Roman" panose="02020603050405020304" pitchFamily="18" charset="0"/>
              </a:rPr>
              <a:t>B</a:t>
            </a:r>
            <a:r>
              <a:rPr lang="zh-CN" sz="2400" b="0">
                <a:latin typeface="Times New Roman" panose="02020603050405020304" pitchFamily="18" charset="0"/>
                <a:ea typeface="宋体" panose="02010600030101010101" pitchFamily="2" charset="-122"/>
                <a:cs typeface="Times New Roman" panose="02020603050405020304" pitchFamily="18" charset="0"/>
              </a:rPr>
              <a:t>，无论小普在水平桌面上怎样移动棋子</a:t>
            </a:r>
            <a:r>
              <a:rPr lang="en-US" sz="2400" b="0" i="1">
                <a:latin typeface="Times New Roman" panose="02020603050405020304" pitchFamily="18" charset="0"/>
                <a:ea typeface="宋体" panose="02010600030101010101" pitchFamily="2" charset="-122"/>
                <a:cs typeface="Times New Roman" panose="02020603050405020304" pitchFamily="18" charset="0"/>
              </a:rPr>
              <a:t>B</a:t>
            </a:r>
            <a:r>
              <a:rPr lang="zh-CN" sz="2400" b="0">
                <a:latin typeface="Times New Roman" panose="02020603050405020304" pitchFamily="18" charset="0"/>
                <a:ea typeface="宋体" panose="02010600030101010101" pitchFamily="2" charset="-122"/>
                <a:cs typeface="Times New Roman" panose="02020603050405020304" pitchFamily="18" charset="0"/>
              </a:rPr>
              <a:t>，小华都看不到棋子</a:t>
            </a:r>
            <a:r>
              <a:rPr lang="en-US" sz="2400" b="0" i="1">
                <a:latin typeface="Times New Roman" panose="02020603050405020304" pitchFamily="18" charset="0"/>
                <a:ea typeface="宋体" panose="02010600030101010101" pitchFamily="2" charset="-122"/>
                <a:cs typeface="Times New Roman" panose="02020603050405020304" pitchFamily="18" charset="0"/>
              </a:rPr>
              <a:t>B</a:t>
            </a:r>
            <a:r>
              <a:rPr lang="zh-CN" sz="2400" b="0">
                <a:latin typeface="Times New Roman" panose="02020603050405020304" pitchFamily="18" charset="0"/>
                <a:ea typeface="宋体" panose="02010600030101010101" pitchFamily="2" charset="-122"/>
                <a:cs typeface="Times New Roman" panose="02020603050405020304" pitchFamily="18" charset="0"/>
              </a:rPr>
              <a:t>与棋子</a:t>
            </a:r>
            <a:r>
              <a:rPr lang="en-US" sz="2400" b="0" i="1">
                <a:latin typeface="Times New Roman" panose="02020603050405020304" pitchFamily="18" charset="0"/>
                <a:ea typeface="宋体" panose="02010600030101010101" pitchFamily="2" charset="-122"/>
                <a:cs typeface="Times New Roman" panose="02020603050405020304" pitchFamily="18" charset="0"/>
              </a:rPr>
              <a:t>A</a:t>
            </a:r>
            <a:r>
              <a:rPr lang="zh-CN" sz="2400" b="0">
                <a:latin typeface="Times New Roman" panose="02020603050405020304" pitchFamily="18" charset="0"/>
                <a:ea typeface="宋体" panose="02010600030101010101" pitchFamily="2" charset="-122"/>
                <a:cs typeface="Times New Roman" panose="02020603050405020304" pitchFamily="18" charset="0"/>
              </a:rPr>
              <a:t>的像重合．善于观察的小林同学发现这是因为玻璃板与桌面</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，调整后，小华便能看到棋子</a:t>
            </a:r>
            <a:r>
              <a:rPr lang="en-US" sz="2400" b="0" i="1">
                <a:latin typeface="Times New Roman" panose="02020603050405020304" pitchFamily="18" charset="0"/>
                <a:ea typeface="宋体" panose="02010600030101010101" pitchFamily="2" charset="-122"/>
                <a:cs typeface="Times New Roman" panose="02020603050405020304" pitchFamily="18" charset="0"/>
              </a:rPr>
              <a:t>B</a:t>
            </a:r>
            <a:r>
              <a:rPr lang="zh-CN" sz="2400" b="0">
                <a:latin typeface="Times New Roman" panose="02020603050405020304" pitchFamily="18" charset="0"/>
                <a:ea typeface="宋体" panose="02010600030101010101" pitchFamily="2" charset="-122"/>
                <a:cs typeface="Times New Roman" panose="02020603050405020304" pitchFamily="18" charset="0"/>
              </a:rPr>
              <a:t>与棋子</a:t>
            </a:r>
            <a:r>
              <a:rPr lang="en-US" sz="2400" b="0" i="1">
                <a:latin typeface="Times New Roman" panose="02020603050405020304" pitchFamily="18" charset="0"/>
                <a:ea typeface="宋体" panose="02010600030101010101" pitchFamily="2" charset="-122"/>
                <a:cs typeface="Times New Roman" panose="02020603050405020304" pitchFamily="18" charset="0"/>
              </a:rPr>
              <a:t>A</a:t>
            </a:r>
            <a:r>
              <a:rPr lang="zh-CN" sz="2400" b="0">
                <a:latin typeface="Times New Roman" panose="02020603050405020304" pitchFamily="18" charset="0"/>
                <a:ea typeface="宋体" panose="02010600030101010101" pitchFamily="2" charset="-122"/>
                <a:cs typeface="Times New Roman" panose="02020603050405020304" pitchFamily="18" charset="0"/>
              </a:rPr>
              <a:t>的像完全重合．</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(2)</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把棋子</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A</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在玻璃板前移动多次，同时调整玻璃板后棋子</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B</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的位置，每次都使得棋子</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B</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与棋子</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A</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的像的位置重合，这不仅可以找到像的位置，还可以比较出像与物的</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关系．</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(3)</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实验中还需要</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，用来测量像与物到玻璃板的</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9325610" y="2778125"/>
            <a:ext cx="15811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不垂直</a:t>
            </a:r>
            <a:endParaRPr lang="zh-CN" altLang="en-US" sz="2400" b="0">
              <a:solidFill>
                <a:srgbClr val="FF0000"/>
              </a:solidFill>
              <a:ea typeface="宋体" panose="02010600030101010101" pitchFamily="2" charset="-122"/>
            </a:endParaRPr>
          </a:p>
        </p:txBody>
      </p:sp>
      <p:sp>
        <p:nvSpPr>
          <p:cNvPr id="4" name="文本框 3"/>
          <p:cNvSpPr txBox="1"/>
          <p:nvPr/>
        </p:nvSpPr>
        <p:spPr>
          <a:xfrm>
            <a:off x="1942465" y="4980940"/>
            <a:ext cx="12204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大小</a:t>
            </a:r>
            <a:endParaRPr lang="zh-CN" altLang="en-US" sz="2400" b="0">
              <a:solidFill>
                <a:srgbClr val="FF0000"/>
              </a:solidFill>
              <a:ea typeface="宋体" panose="02010600030101010101" pitchFamily="2" charset="-122"/>
            </a:endParaRPr>
          </a:p>
        </p:txBody>
      </p:sp>
      <p:sp>
        <p:nvSpPr>
          <p:cNvPr id="5" name="文本框 4"/>
          <p:cNvSpPr txBox="1"/>
          <p:nvPr/>
        </p:nvSpPr>
        <p:spPr>
          <a:xfrm>
            <a:off x="3074035" y="5499100"/>
            <a:ext cx="14871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刻度尺</a:t>
            </a:r>
            <a:endParaRPr lang="zh-CN" altLang="en-US" sz="2400" b="0">
              <a:solidFill>
                <a:srgbClr val="FF0000"/>
              </a:solidFill>
              <a:ea typeface="宋体" panose="02010600030101010101" pitchFamily="2" charset="-122"/>
            </a:endParaRPr>
          </a:p>
        </p:txBody>
      </p:sp>
      <p:sp>
        <p:nvSpPr>
          <p:cNvPr id="6" name="文本框 5"/>
          <p:cNvSpPr txBox="1"/>
          <p:nvPr/>
        </p:nvSpPr>
        <p:spPr>
          <a:xfrm>
            <a:off x="8355330" y="5511800"/>
            <a:ext cx="11106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距离</a:t>
            </a:r>
            <a:endParaRPr lang="zh-CN" altLang="en-US" sz="2400" b="0">
              <a:solidFill>
                <a:srgbClr val="FF0000"/>
              </a:solidFill>
              <a:ea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P spid="5" grpId="0"/>
      <p:bldP spid="5" grpId="1"/>
      <p:bldP spid="6" grpId="0"/>
      <p:bldP spid="6"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01015" y="2571750"/>
            <a:ext cx="11276965" cy="1753235"/>
          </a:xfrm>
          <a:prstGeom prst="rect">
            <a:avLst/>
          </a:prstGeom>
          <a:noFill/>
          <a:ln w="9525">
            <a:noFill/>
          </a:ln>
        </p:spPr>
        <p:txBody>
          <a:bodyPr wrap="square">
            <a:spAutoFit/>
          </a:bodyPr>
          <a:p>
            <a:pPr indent="0" fontAlgn="auto">
              <a:lnSpc>
                <a:spcPct val="150000"/>
              </a:lnSpc>
            </a:pPr>
            <a:r>
              <a:rPr lang="zh-CN" sz="2400" b="0">
                <a:latin typeface="黑体" panose="02010609060101010101" pitchFamily="49" charset="-122"/>
                <a:ea typeface="黑体" panose="02010609060101010101" pitchFamily="49" charset="-122"/>
                <a:cs typeface="Times New Roman" panose="02020603050405020304" pitchFamily="18" charset="0"/>
              </a:rPr>
              <a:t>【分析与论证】</a:t>
            </a:r>
            <a:r>
              <a:rPr lang="zh-CN" sz="2400" b="0">
                <a:latin typeface="Times New Roman" panose="02020603050405020304" pitchFamily="18" charset="0"/>
                <a:ea typeface="宋体" panose="02010600030101010101" pitchFamily="2" charset="-122"/>
                <a:cs typeface="Times New Roman" panose="02020603050405020304" pitchFamily="18" charset="0"/>
              </a:rPr>
              <a:t>平面镜成像的特点是：像与物的大小</a:t>
            </a:r>
            <a:r>
              <a:rPr lang="en-US" sz="2400" b="0">
                <a:latin typeface="Times New Roman" panose="02020603050405020304" pitchFamily="18" charset="0"/>
                <a:ea typeface="宋体" panose="02010600030101010101" pitchFamily="2" charset="-122"/>
                <a:cs typeface="Times New Roman" panose="02020603050405020304" pitchFamily="18" charset="0"/>
              </a:rPr>
              <a:t>_______</a:t>
            </a:r>
            <a:r>
              <a:rPr lang="zh-CN" sz="2400" b="0">
                <a:latin typeface="Times New Roman" panose="02020603050405020304" pitchFamily="18" charset="0"/>
                <a:ea typeface="宋体" panose="02010600030101010101" pitchFamily="2" charset="-122"/>
                <a:cs typeface="Times New Roman" panose="02020603050405020304" pitchFamily="18" charset="0"/>
              </a:rPr>
              <a:t>；像与物到镜面的距离</a:t>
            </a:r>
            <a:r>
              <a:rPr lang="en-US" sz="2400" b="0">
                <a:latin typeface="Times New Roman" panose="02020603050405020304" pitchFamily="18" charset="0"/>
                <a:ea typeface="宋体" panose="02010600030101010101" pitchFamily="2" charset="-122"/>
                <a:cs typeface="Times New Roman" panose="02020603050405020304" pitchFamily="18" charset="0"/>
              </a:rPr>
              <a:t>_______</a:t>
            </a:r>
            <a:r>
              <a:rPr lang="zh-CN" sz="2400" b="0">
                <a:latin typeface="Times New Roman" panose="02020603050405020304" pitchFamily="18" charset="0"/>
                <a:ea typeface="宋体" panose="02010600030101010101" pitchFamily="2" charset="-122"/>
                <a:cs typeface="Times New Roman" panose="02020603050405020304" pitchFamily="18" charset="0"/>
              </a:rPr>
              <a:t>．利用数学中的知识，平面镜成像的规律也可以表述为：像与物关于镜面</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p:cNvSpPr txBox="1"/>
          <p:nvPr/>
        </p:nvSpPr>
        <p:spPr>
          <a:xfrm>
            <a:off x="5569585" y="3251200"/>
            <a:ext cx="8750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相等</a:t>
            </a:r>
            <a:endParaRPr lang="zh-CN" altLang="en-US" sz="2400" b="0">
              <a:solidFill>
                <a:srgbClr val="FF0000"/>
              </a:solidFill>
              <a:ea typeface="宋体" panose="02010600030101010101" pitchFamily="2" charset="-122"/>
            </a:endParaRPr>
          </a:p>
        </p:txBody>
      </p:sp>
      <p:sp>
        <p:nvSpPr>
          <p:cNvPr id="6" name="文本框 5"/>
          <p:cNvSpPr txBox="1"/>
          <p:nvPr/>
        </p:nvSpPr>
        <p:spPr>
          <a:xfrm>
            <a:off x="9635490" y="3251200"/>
            <a:ext cx="8750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相等</a:t>
            </a:r>
            <a:endParaRPr lang="zh-CN" altLang="en-US" sz="2400" b="0">
              <a:solidFill>
                <a:srgbClr val="FF0000"/>
              </a:solidFill>
              <a:ea typeface="宋体" panose="02010600030101010101" pitchFamily="2" charset="-122"/>
            </a:endParaRPr>
          </a:p>
        </p:txBody>
      </p:sp>
      <p:sp>
        <p:nvSpPr>
          <p:cNvPr id="7" name="文本框 6"/>
          <p:cNvSpPr txBox="1"/>
          <p:nvPr/>
        </p:nvSpPr>
        <p:spPr>
          <a:xfrm>
            <a:off x="9650730" y="3795395"/>
            <a:ext cx="11893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对称</a:t>
            </a:r>
            <a:endParaRPr lang="zh-CN" altLang="en-US" sz="2400" b="0">
              <a:solidFill>
                <a:srgbClr val="FF0000"/>
              </a:solidFill>
              <a:ea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P spid="7"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02030" y="1767205"/>
            <a:ext cx="10210165" cy="341503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9. [2014</a:t>
            </a:r>
            <a:r>
              <a:rPr lang="zh-CN" sz="2400">
                <a:latin typeface="Times New Roman" panose="02020603050405020304" pitchFamily="18" charset="0"/>
                <a:ea typeface="宋体" panose="02010600030101010101" pitchFamily="2" charset="-122"/>
                <a:cs typeface="Times New Roman" panose="02020603050405020304" pitchFamily="18" charset="0"/>
              </a:rPr>
              <a:t>江西</a:t>
            </a:r>
            <a:r>
              <a:rPr lang="en-US" sz="2400">
                <a:latin typeface="Times New Roman" panose="02020603050405020304" pitchFamily="18" charset="0"/>
                <a:ea typeface="宋体" panose="02010600030101010101" pitchFamily="2" charset="-122"/>
                <a:cs typeface="Times New Roman" panose="02020603050405020304" pitchFamily="18" charset="0"/>
              </a:rPr>
              <a:t>23(1)</a:t>
            </a:r>
            <a:r>
              <a:rPr lang="zh-CN" sz="2400">
                <a:latin typeface="Times New Roman" panose="02020603050405020304" pitchFamily="18" charset="0"/>
                <a:ea typeface="宋体" panose="02010600030101010101" pitchFamily="2" charset="-122"/>
                <a:cs typeface="Times New Roman" panose="02020603050405020304" pitchFamily="18" charset="0"/>
              </a:rPr>
              <a:t>题</a:t>
            </a:r>
            <a:r>
              <a:rPr lang="en-US" sz="2400">
                <a:latin typeface="Times New Roman" panose="02020603050405020304" pitchFamily="18" charset="0"/>
                <a:ea typeface="宋体" panose="02010600030101010101" pitchFamily="2" charset="-122"/>
                <a:cs typeface="Times New Roman" panose="02020603050405020304" pitchFamily="18" charset="0"/>
              </a:rPr>
              <a:t>4</a:t>
            </a:r>
            <a:r>
              <a:rPr lang="zh-CN" sz="2400">
                <a:latin typeface="Times New Roman" panose="02020603050405020304" pitchFamily="18" charset="0"/>
                <a:ea typeface="宋体" panose="02010600030101010101" pitchFamily="2" charset="-122"/>
                <a:cs typeface="Times New Roman" panose="02020603050405020304" pitchFamily="18" charset="0"/>
              </a:rPr>
              <a:t>分</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玲玲同学进行实验时，选择两根完全相同的蜡烛、一块较厚的玻璃板</a:t>
            </a:r>
            <a:r>
              <a:rPr lang="en-US" sz="2400" i="1">
                <a:latin typeface="Times New Roman" panose="02020603050405020304" pitchFamily="18" charset="0"/>
                <a:ea typeface="宋体" panose="02010600030101010101" pitchFamily="2" charset="-122"/>
                <a:cs typeface="Times New Roman" panose="02020603050405020304" pitchFamily="18" charset="0"/>
              </a:rPr>
              <a:t>M</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P</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Q</a:t>
            </a:r>
            <a:r>
              <a:rPr lang="zh-CN" sz="2400">
                <a:latin typeface="Times New Roman" panose="02020603050405020304" pitchFamily="18" charset="0"/>
                <a:ea typeface="宋体" panose="02010600030101010101" pitchFamily="2" charset="-122"/>
                <a:cs typeface="Times New Roman" panose="02020603050405020304" pitchFamily="18" charset="0"/>
              </a:rPr>
              <a:t>两个面都可以作为平面镜使用</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a:latin typeface="宋体" panose="02010600030101010101" pitchFamily="2" charset="-122"/>
                <a:ea typeface="宋体" panose="02010600030101010101" pitchFamily="2" charset="-122"/>
                <a:cs typeface="Times New Roman" panose="02020603050405020304" pitchFamily="18" charset="0"/>
                <a:sym typeface="+mn-ea"/>
              </a:rPr>
              <a:t>【进行实验与收集证据】</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她在桌面上铺一张大纸，</a:t>
            </a:r>
            <a:endParaRPr lang="zh-CN"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竖立一块玻璃板：将蜡烛</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A</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放置在玻璃板的前面，</a:t>
            </a:r>
            <a:endParaRPr lang="zh-CN"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点燃蜡烛</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A</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，然后将蜡烛</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B</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放置在玻璃板后面，</a:t>
            </a:r>
            <a:endParaRPr lang="zh-CN"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如图甲所示，进行实验．</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2147482431" descr="C:\Documents and Settings\Administrator\桌面\江西物理(JK)\N46.TIF"/>
          <p:cNvPicPr>
            <a:picLocks noChangeAspect="1"/>
          </p:cNvPicPr>
          <p:nvPr/>
        </p:nvPicPr>
        <p:blipFill>
          <a:blip r:embed="rId1" r:link="rId2">
            <a:clrChange>
              <a:clrFrom>
                <a:srgbClr val="FFFFFF">
                  <a:alpha val="100000"/>
                </a:srgbClr>
              </a:clrFrom>
              <a:clrTo>
                <a:srgbClr val="FFFFFF">
                  <a:alpha val="100000"/>
                  <a:alpha val="0"/>
                </a:srgbClr>
              </a:clrTo>
            </a:clrChange>
          </a:blip>
          <a:srcRect l="-1041" r="49321" b="-8579"/>
          <a:stretch>
            <a:fillRect/>
          </a:stretch>
        </p:blipFill>
        <p:spPr>
          <a:xfrm>
            <a:off x="8207375" y="3053715"/>
            <a:ext cx="2997835" cy="2153920"/>
          </a:xfrm>
          <a:prstGeom prst="rect">
            <a:avLst/>
          </a:prstGeom>
          <a:noFill/>
          <a:ln w="9525">
            <a:noFill/>
          </a:ln>
        </p:spPr>
      </p:pic>
      <p:sp>
        <p:nvSpPr>
          <p:cNvPr id="3" name="文本框 2"/>
          <p:cNvSpPr txBox="1"/>
          <p:nvPr/>
        </p:nvSpPr>
        <p:spPr>
          <a:xfrm>
            <a:off x="9093835" y="5156835"/>
            <a:ext cx="1250950"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9</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76885" y="1099820"/>
            <a:ext cx="11204575" cy="2306955"/>
          </a:xfrm>
          <a:prstGeom prst="rect">
            <a:avLst/>
          </a:prstGeom>
          <a:noFill/>
          <a:ln w="9525">
            <a:noFill/>
          </a:ln>
        </p:spPr>
        <p:txBody>
          <a:bodyPr wrap="square">
            <a:spAutoFit/>
          </a:bodyPr>
          <a:p>
            <a:pPr indent="0" fontAlgn="auto">
              <a:lnSpc>
                <a:spcPct val="150000"/>
              </a:lnSpc>
            </a:pPr>
            <a:r>
              <a:rPr lang="zh-CN" sz="2400" b="0">
                <a:latin typeface="宋体" panose="02010600030101010101" pitchFamily="2" charset="-122"/>
                <a:ea typeface="宋体" panose="02010600030101010101" pitchFamily="2" charset="-122"/>
                <a:cs typeface="Times New Roman" panose="02020603050405020304" pitchFamily="18" charset="0"/>
              </a:rPr>
              <a:t>【进行实验与收集证据】</a:t>
            </a:r>
            <a:r>
              <a:rPr lang="zh-CN" sz="2400" b="0">
                <a:latin typeface="Times New Roman" panose="02020603050405020304" pitchFamily="18" charset="0"/>
                <a:ea typeface="宋体" panose="02010600030101010101" pitchFamily="2" charset="-122"/>
                <a:cs typeface="Times New Roman" panose="02020603050405020304" pitchFamily="18" charset="0"/>
              </a:rPr>
              <a:t>她在桌面上铺一张大纸，竖立一块玻璃板：将蜡烛</a:t>
            </a:r>
            <a:r>
              <a:rPr lang="en-US" sz="2400" b="0" i="1">
                <a:latin typeface="Times New Roman" panose="02020603050405020304" pitchFamily="18" charset="0"/>
                <a:ea typeface="宋体" panose="02010600030101010101" pitchFamily="2" charset="-122"/>
                <a:cs typeface="Times New Roman" panose="02020603050405020304" pitchFamily="18" charset="0"/>
              </a:rPr>
              <a:t>A</a:t>
            </a:r>
            <a:r>
              <a:rPr lang="zh-CN" sz="2400" b="0">
                <a:latin typeface="Times New Roman" panose="02020603050405020304" pitchFamily="18" charset="0"/>
                <a:ea typeface="宋体" panose="02010600030101010101" pitchFamily="2" charset="-122"/>
                <a:cs typeface="Times New Roman" panose="02020603050405020304" pitchFamily="18" charset="0"/>
              </a:rPr>
              <a:t>放置在玻璃板的前面，点燃蜡烛</a:t>
            </a:r>
            <a:r>
              <a:rPr lang="en-US" sz="2400" b="0" i="1">
                <a:latin typeface="Times New Roman" panose="02020603050405020304" pitchFamily="18" charset="0"/>
                <a:ea typeface="宋体" panose="02010600030101010101" pitchFamily="2" charset="-122"/>
                <a:cs typeface="Times New Roman" panose="02020603050405020304" pitchFamily="18" charset="0"/>
              </a:rPr>
              <a:t>A</a:t>
            </a:r>
            <a:r>
              <a:rPr lang="zh-CN" sz="2400" b="0">
                <a:latin typeface="Times New Roman" panose="02020603050405020304" pitchFamily="18" charset="0"/>
                <a:ea typeface="宋体" panose="02010600030101010101" pitchFamily="2" charset="-122"/>
                <a:cs typeface="Times New Roman" panose="02020603050405020304" pitchFamily="18" charset="0"/>
              </a:rPr>
              <a:t>，然后将蜡烛</a:t>
            </a:r>
            <a:r>
              <a:rPr lang="en-US" sz="2400" b="0" i="1">
                <a:latin typeface="Times New Roman" panose="02020603050405020304" pitchFamily="18" charset="0"/>
                <a:ea typeface="宋体" panose="02010600030101010101" pitchFamily="2" charset="-122"/>
                <a:cs typeface="Times New Roman" panose="02020603050405020304" pitchFamily="18" charset="0"/>
              </a:rPr>
              <a:t>B</a:t>
            </a:r>
            <a:r>
              <a:rPr lang="zh-CN" sz="2400" b="0">
                <a:latin typeface="Times New Roman" panose="02020603050405020304" pitchFamily="18" charset="0"/>
                <a:ea typeface="宋体" panose="02010600030101010101" pitchFamily="2" charset="-122"/>
                <a:cs typeface="Times New Roman" panose="02020603050405020304" pitchFamily="18" charset="0"/>
              </a:rPr>
              <a:t>放置在玻璃板后面，如图甲所示，进行实验．玲玲按照图乙中的测量方法，多次改变蜡烛</a:t>
            </a:r>
            <a:r>
              <a:rPr lang="en-US" sz="2400" b="0" i="1">
                <a:latin typeface="Times New Roman" panose="02020603050405020304" pitchFamily="18" charset="0"/>
                <a:ea typeface="宋体" panose="02010600030101010101" pitchFamily="2" charset="-122"/>
                <a:cs typeface="Times New Roman" panose="02020603050405020304" pitchFamily="18" charset="0"/>
              </a:rPr>
              <a:t>A</a:t>
            </a:r>
            <a:r>
              <a:rPr lang="zh-CN" sz="2400" b="0">
                <a:latin typeface="Times New Roman" panose="02020603050405020304" pitchFamily="18" charset="0"/>
                <a:ea typeface="宋体" panose="02010600030101010101" pitchFamily="2" charset="-122"/>
                <a:cs typeface="Times New Roman" panose="02020603050405020304" pitchFamily="18" charset="0"/>
              </a:rPr>
              <a:t>的位置，认真测量并记录了对应数据：</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2" name="表格 1"/>
          <p:cNvGraphicFramePr/>
          <p:nvPr>
            <p:custDataLst>
              <p:tags r:id="rId1"/>
            </p:custDataLst>
          </p:nvPr>
        </p:nvGraphicFramePr>
        <p:xfrm>
          <a:off x="596900" y="3782060"/>
          <a:ext cx="7205980" cy="2055495"/>
        </p:xfrm>
        <a:graphic>
          <a:graphicData uri="http://schemas.openxmlformats.org/drawingml/2006/table">
            <a:tbl>
              <a:tblPr firstRow="1" bandRow="1">
                <a:tableStyleId>{5940675A-B579-460E-94D1-54222C63F5DA}</a:tableStyleId>
              </a:tblPr>
              <a:tblGrid>
                <a:gridCol w="2157730"/>
                <a:gridCol w="1261745"/>
                <a:gridCol w="1262380"/>
                <a:gridCol w="1261745"/>
                <a:gridCol w="1262380"/>
              </a:tblGrid>
              <a:tr h="685165">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实验序号</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1</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3</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4</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85165">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物距</a:t>
                      </a:r>
                      <a:r>
                        <a:rPr lang="en-US" sz="2400" b="0" i="1">
                          <a:latin typeface="Times New Roman" panose="02020603050405020304" pitchFamily="18" charset="0"/>
                          <a:ea typeface="黑体" panose="02010609060101010101" pitchFamily="49" charset="-122"/>
                          <a:cs typeface="Times New Roman" panose="02020603050405020304" pitchFamily="18" charset="0"/>
                        </a:rPr>
                        <a:t>u</a:t>
                      </a:r>
                      <a:r>
                        <a:rPr lang="en-US" sz="2400" b="0">
                          <a:latin typeface="Times New Roman" panose="02020603050405020304" pitchFamily="18" charset="0"/>
                          <a:ea typeface="黑体" panose="02010609060101010101" pitchFamily="49" charset="-122"/>
                          <a:cs typeface="Times New Roman" panose="02020603050405020304" pitchFamily="18" charset="0"/>
                        </a:rPr>
                        <a:t>/cm</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4.2</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5.0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6.8</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10.0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85165">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像距</a:t>
                      </a:r>
                      <a:r>
                        <a:rPr lang="en-US" sz="2400" b="0" i="1">
                          <a:latin typeface="Times New Roman" panose="02020603050405020304" pitchFamily="18" charset="0"/>
                          <a:ea typeface="黑体" panose="02010609060101010101" pitchFamily="49" charset="-122"/>
                          <a:cs typeface="Times New Roman" panose="02020603050405020304" pitchFamily="18" charset="0"/>
                        </a:rPr>
                        <a:t>v</a:t>
                      </a:r>
                      <a:r>
                        <a:rPr lang="en-US" sz="2400" b="0">
                          <a:latin typeface="Times New Roman" panose="02020603050405020304" pitchFamily="18" charset="0"/>
                          <a:ea typeface="黑体" panose="02010609060101010101" pitchFamily="49" charset="-122"/>
                          <a:cs typeface="Times New Roman" panose="02020603050405020304" pitchFamily="18" charset="0"/>
                        </a:rPr>
                        <a:t>/cm</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3.7</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4.5</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6.3</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9.5</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3" name="图片 -2147482431" descr="C:\Documents and Settings\Administrator\桌面\江西物理(JK)\N46.TIF"/>
          <p:cNvPicPr>
            <a:picLocks noChangeAspect="1"/>
          </p:cNvPicPr>
          <p:nvPr/>
        </p:nvPicPr>
        <p:blipFill>
          <a:blip r:embed="rId2" r:link="rId3"/>
          <a:srcRect l="49551" t="-2561" r="-592" b="-7106"/>
          <a:stretch>
            <a:fillRect/>
          </a:stretch>
        </p:blipFill>
        <p:spPr>
          <a:xfrm>
            <a:off x="8395335" y="3761740"/>
            <a:ext cx="3101340" cy="228092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07770" y="2519680"/>
            <a:ext cx="9896475" cy="2306955"/>
          </a:xfrm>
          <a:prstGeom prst="rect">
            <a:avLst/>
          </a:prstGeom>
          <a:noFill/>
          <a:ln w="9525">
            <a:noFill/>
          </a:ln>
        </p:spPr>
        <p:txBody>
          <a:bodyPr wrap="square">
            <a:spAutoFit/>
          </a:bodyPr>
          <a:p>
            <a:pPr indent="0" fontAlgn="auto">
              <a:lnSpc>
                <a:spcPct val="150000"/>
              </a:lnSpc>
            </a:pPr>
            <a:r>
              <a:rPr lang="zh-CN" sz="2400" b="0">
                <a:latin typeface="宋体" panose="02010600030101010101" pitchFamily="2" charset="-122"/>
                <a:ea typeface="宋体" panose="02010600030101010101" pitchFamily="2" charset="-122"/>
                <a:cs typeface="Times New Roman" panose="02020603050405020304" pitchFamily="18" charset="0"/>
              </a:rPr>
              <a:t>【分析与论证】根据上述实验数据分析得出：像距小于物距．</a:t>
            </a:r>
            <a:endParaRPr lang="zh-CN" sz="2400" b="0">
              <a:latin typeface="宋体" panose="02010600030101010101" pitchFamily="2" charset="-122"/>
              <a:ea typeface="宋体" panose="02010600030101010101" pitchFamily="2" charset="-122"/>
              <a:cs typeface="Times New Roman" panose="02020603050405020304" pitchFamily="18" charset="0"/>
            </a:endParaRPr>
          </a:p>
          <a:p>
            <a:pPr indent="0" fontAlgn="auto">
              <a:lnSpc>
                <a:spcPct val="150000"/>
              </a:lnSpc>
            </a:pPr>
            <a:r>
              <a:rPr lang="zh-CN" sz="2400" b="0">
                <a:latin typeface="宋体" panose="02010600030101010101" pitchFamily="2" charset="-122"/>
                <a:ea typeface="宋体" panose="02010600030101010101" pitchFamily="2" charset="-122"/>
                <a:cs typeface="Times New Roman" panose="02020603050405020304" pitchFamily="18" charset="0"/>
              </a:rPr>
              <a:t>【交流与评估】</a:t>
            </a:r>
            <a:r>
              <a:rPr lang="zh-CN" sz="2400" b="0">
                <a:latin typeface="Times New Roman" panose="02020603050405020304" pitchFamily="18" charset="0"/>
                <a:ea typeface="宋体" panose="02010600030101010101" pitchFamily="2" charset="-122"/>
                <a:cs typeface="Times New Roman" panose="02020603050405020304" pitchFamily="18" charset="0"/>
              </a:rPr>
              <a:t>这个结论与平面镜成像特点不相符，主要是选择了蜡烛</a:t>
            </a:r>
            <a:r>
              <a:rPr lang="en-US" sz="2400" b="0" i="1">
                <a:latin typeface="Times New Roman" panose="02020603050405020304" pitchFamily="18" charset="0"/>
                <a:ea typeface="宋体" panose="02010600030101010101" pitchFamily="2" charset="-122"/>
                <a:cs typeface="Times New Roman" panose="02020603050405020304" pitchFamily="18" charset="0"/>
              </a:rPr>
              <a:t>A</a:t>
            </a:r>
            <a:r>
              <a:rPr lang="zh-CN" sz="2400" b="0">
                <a:latin typeface="Times New Roman" panose="02020603050405020304" pitchFamily="18" charset="0"/>
                <a:ea typeface="宋体" panose="02010600030101010101" pitchFamily="2" charset="-122"/>
                <a:cs typeface="Times New Roman" panose="02020603050405020304" pitchFamily="18" charset="0"/>
              </a:rPr>
              <a:t>所成的像到反射面的距离</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选填</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正确</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或</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不正确</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；根据上面数据推算玻璃板的厚度为</a:t>
            </a:r>
            <a:r>
              <a:rPr lang="en-US" sz="2400" b="0">
                <a:latin typeface="Times New Roman" panose="02020603050405020304" pitchFamily="18" charset="0"/>
                <a:ea typeface="宋体" panose="02010600030101010101" pitchFamily="2" charset="-122"/>
                <a:cs typeface="Times New Roman" panose="02020603050405020304" pitchFamily="18" charset="0"/>
              </a:rPr>
              <a:t>________cm.</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4662170" y="3751580"/>
            <a:ext cx="156527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 </a:t>
            </a:r>
            <a:r>
              <a:rPr lang="zh-CN" sz="2400" b="0">
                <a:solidFill>
                  <a:srgbClr val="FF0000"/>
                </a:solidFill>
                <a:ea typeface="宋体" panose="02010600030101010101" pitchFamily="2" charset="-122"/>
              </a:rPr>
              <a:t>不正确</a:t>
            </a:r>
            <a:endParaRPr lang="zh-CN" altLang="en-US" sz="2400" b="0">
              <a:solidFill>
                <a:srgbClr val="FF0000"/>
              </a:solidFill>
              <a:ea typeface="宋体" panose="02010600030101010101" pitchFamily="2" charset="-122"/>
            </a:endParaRPr>
          </a:p>
        </p:txBody>
      </p:sp>
      <p:sp>
        <p:nvSpPr>
          <p:cNvPr id="3" name="文本框 2"/>
          <p:cNvSpPr txBox="1"/>
          <p:nvPr/>
        </p:nvSpPr>
        <p:spPr>
          <a:xfrm>
            <a:off x="4417060" y="4320540"/>
            <a:ext cx="12045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　</a:t>
            </a:r>
            <a:r>
              <a:rPr lang="en-US" sz="2400" b="0">
                <a:solidFill>
                  <a:srgbClr val="FF0000"/>
                </a:solidFill>
                <a:latin typeface="Times New Roman" panose="02020603050405020304" pitchFamily="18" charset="0"/>
                <a:ea typeface="宋体" panose="02010600030101010101" pitchFamily="2" charset="-122"/>
              </a:rPr>
              <a:t>0.5</a:t>
            </a:r>
            <a:r>
              <a:rPr lang="zh-CN" sz="2400" b="0">
                <a:solidFill>
                  <a:srgbClr val="FF0000"/>
                </a:solidFill>
                <a:ea typeface="宋体" panose="02010600030101010101" pitchFamily="2" charset="-122"/>
              </a:rPr>
              <a:t>　</a:t>
            </a:r>
            <a:endParaRPr lang="zh-CN" altLang="en-US" sz="2400" b="0">
              <a:solidFill>
                <a:srgbClr val="FF0000"/>
              </a:solidFill>
              <a:ea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84" name="组合 4"/>
          <p:cNvGrpSpPr/>
          <p:nvPr/>
        </p:nvGrpSpPr>
        <p:grpSpPr>
          <a:xfrm>
            <a:off x="1079844" y="941070"/>
            <a:ext cx="9889112" cy="645159"/>
            <a:chOff x="1594" y="1190"/>
            <a:chExt cx="15573" cy="1017"/>
          </a:xfrm>
        </p:grpSpPr>
        <p:pic>
          <p:nvPicPr>
            <p:cNvPr id="24585" name="图片 1" descr="一级标"/>
            <p:cNvPicPr>
              <a:picLocks noChangeAspect="1"/>
            </p:cNvPicPr>
            <p:nvPr/>
          </p:nvPicPr>
          <p:blipFill>
            <a:blip r:embed="rId1"/>
            <a:stretch>
              <a:fillRect/>
            </a:stretch>
          </p:blipFill>
          <p:spPr>
            <a:xfrm>
              <a:off x="1594" y="1273"/>
              <a:ext cx="15573" cy="850"/>
            </a:xfrm>
            <a:prstGeom prst="rect">
              <a:avLst/>
            </a:prstGeom>
            <a:noFill/>
            <a:ln w="9525">
              <a:noFill/>
            </a:ln>
          </p:spPr>
        </p:pic>
        <p:sp>
          <p:nvSpPr>
            <p:cNvPr id="24586" name="文本框 5"/>
            <p:cNvSpPr txBox="1"/>
            <p:nvPr/>
          </p:nvSpPr>
          <p:spPr>
            <a:xfrm>
              <a:off x="7485"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实验突破</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18" name="组合 17"/>
          <p:cNvGrpSpPr/>
          <p:nvPr/>
        </p:nvGrpSpPr>
        <p:grpSpPr>
          <a:xfrm>
            <a:off x="838835" y="1624330"/>
            <a:ext cx="8646160" cy="737235"/>
            <a:chOff x="1254" y="3694"/>
            <a:chExt cx="13616" cy="1161"/>
          </a:xfrm>
        </p:grpSpPr>
        <p:pic>
          <p:nvPicPr>
            <p:cNvPr id="9" name="图片 8" descr="考点·2字"/>
            <p:cNvPicPr>
              <a:picLocks noChangeAspect="1"/>
            </p:cNvPicPr>
            <p:nvPr/>
          </p:nvPicPr>
          <p:blipFill>
            <a:blip r:embed="rId2"/>
            <a:stretch>
              <a:fillRect/>
            </a:stretch>
          </p:blipFill>
          <p:spPr>
            <a:xfrm>
              <a:off x="1254" y="3996"/>
              <a:ext cx="2251" cy="781"/>
            </a:xfrm>
            <a:prstGeom prst="rect">
              <a:avLst/>
            </a:prstGeom>
          </p:spPr>
        </p:pic>
        <p:sp>
          <p:nvSpPr>
            <p:cNvPr id="11" name="文本框 10"/>
            <p:cNvSpPr txBox="1"/>
            <p:nvPr/>
          </p:nvSpPr>
          <p:spPr>
            <a:xfrm>
              <a:off x="1433" y="3963"/>
              <a:ext cx="1443" cy="822"/>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17" name="文本框 4"/>
            <p:cNvSpPr txBox="1"/>
            <p:nvPr/>
          </p:nvSpPr>
          <p:spPr>
            <a:xfrm>
              <a:off x="3642" y="3694"/>
              <a:ext cx="11228"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探究平面镜成像的特点</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[2019.26，2014.23(1)]　</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sp>
        <p:nvSpPr>
          <p:cNvPr id="100" name="文本框 99"/>
          <p:cNvSpPr txBox="1"/>
          <p:nvPr/>
        </p:nvSpPr>
        <p:spPr>
          <a:xfrm>
            <a:off x="813435" y="2398395"/>
            <a:ext cx="10742930" cy="3969385"/>
          </a:xfrm>
          <a:prstGeom prst="rect">
            <a:avLst/>
          </a:prstGeom>
          <a:noFill/>
          <a:ln w="9525">
            <a:noFill/>
          </a:ln>
        </p:spPr>
        <p:txBody>
          <a:bodyPr wrap="square">
            <a:spAutoFit/>
          </a:bodyPr>
          <a:p>
            <a:pPr indent="0" fontAlgn="auto">
              <a:lnSpc>
                <a:spcPct val="150000"/>
              </a:lnSpc>
            </a:pPr>
            <a:r>
              <a:rPr lang="zh-CN" sz="2400">
                <a:latin typeface="黑体" panose="02010609060101010101" pitchFamily="49" charset="-122"/>
                <a:ea typeface="黑体" panose="02010609060101010101" pitchFamily="49" charset="-122"/>
                <a:cs typeface="Times New Roman" panose="02020603050405020304" pitchFamily="18" charset="0"/>
              </a:rPr>
              <a:t>命题点【设计与进行实验】</a:t>
            </a:r>
            <a:r>
              <a:rPr lang="en-US" sz="2400">
                <a:latin typeface="Times New Roman" panose="02020603050405020304" pitchFamily="18" charset="0"/>
                <a:ea typeface="宋体" panose="02010600030101010101" pitchFamily="2" charset="-122"/>
                <a:cs typeface="Times New Roman" panose="02020603050405020304" pitchFamily="18" charset="0"/>
              </a:rPr>
              <a:t>1. </a:t>
            </a:r>
            <a:r>
              <a:rPr lang="zh-CN" sz="2400">
                <a:latin typeface="Times New Roman" panose="02020603050405020304" pitchFamily="18" charset="0"/>
                <a:ea typeface="宋体" panose="02010600030101010101" pitchFamily="2" charset="-122"/>
                <a:cs typeface="Times New Roman" panose="02020603050405020304" pitchFamily="18" charset="0"/>
              </a:rPr>
              <a:t>实验装置图</a:t>
            </a:r>
            <a:r>
              <a:rPr lang="en-US" sz="2400">
                <a:latin typeface="Times New Roman" panose="02020603050405020304" pitchFamily="18" charset="0"/>
                <a:ea typeface="宋体" panose="02010600030101010101" pitchFamily="2" charset="-122"/>
                <a:cs typeface="Times New Roman" panose="02020603050405020304" pitchFamily="18" charset="0"/>
              </a:rPr>
              <a:t>2.  </a:t>
            </a:r>
            <a:r>
              <a:rPr lang="zh-CN" sz="2400">
                <a:latin typeface="Times New Roman" panose="02020603050405020304" pitchFamily="18" charset="0"/>
                <a:ea typeface="宋体" panose="02010600030101010101" pitchFamily="2" charset="-122"/>
                <a:cs typeface="Times New Roman" panose="02020603050405020304" pitchFamily="18" charset="0"/>
              </a:rPr>
              <a:t>实验原理：光的</a:t>
            </a:r>
            <a:r>
              <a:rPr lang="en-US" sz="2400">
                <a:latin typeface="Times New Roman" panose="02020603050405020304" pitchFamily="18" charset="0"/>
                <a:ea typeface="宋体" panose="02010600030101010101" pitchFamily="2" charset="-122"/>
                <a:cs typeface="Times New Roman" panose="02020603050405020304" pitchFamily="18" charset="0"/>
              </a:rPr>
              <a:t>________3. </a:t>
            </a:r>
            <a:r>
              <a:rPr lang="zh-CN" sz="2400">
                <a:latin typeface="Times New Roman" panose="02020603050405020304" pitchFamily="18" charset="0"/>
                <a:ea typeface="宋体" panose="02010600030101010101" pitchFamily="2" charset="-122"/>
                <a:cs typeface="Times New Roman" panose="02020603050405020304" pitchFamily="18" charset="0"/>
              </a:rPr>
              <a:t>科学探究方法：</a:t>
            </a:r>
            <a:r>
              <a:rPr lang="en-US" sz="2400">
                <a:latin typeface="Times New Roman" panose="02020603050405020304" pitchFamily="18" charset="0"/>
                <a:ea typeface="宋体" panose="02010600030101010101" pitchFamily="2" charset="-122"/>
                <a:cs typeface="Times New Roman" panose="02020603050405020304" pitchFamily="18" charset="0"/>
              </a:rPr>
              <a:t>_________</a:t>
            </a:r>
            <a:r>
              <a:rPr lang="zh-CN" sz="2400">
                <a:latin typeface="Times New Roman" panose="02020603050405020304" pitchFamily="18" charset="0"/>
                <a:ea typeface="宋体" panose="02010600030101010101" pitchFamily="2" charset="-122"/>
                <a:cs typeface="Times New Roman" panose="02020603050405020304" pitchFamily="18" charset="0"/>
              </a:rPr>
              <a:t>法</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用一根相同的未点燃的蜡烛代替点燃的蜡烛，来比较像与物的</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，用未点燃的蜡烛代替点燃的蜡烛的像来研究像与物到平面镜的距离关系</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2147482428" descr="C:\Documents and Settings\Administrator\桌面\江西物理(JK)\N47.TIF"/>
          <p:cNvPicPr>
            <a:picLocks noChangeAspect="1"/>
          </p:cNvPicPr>
          <p:nvPr/>
        </p:nvPicPr>
        <p:blipFill>
          <a:blip r:embed="rId3" r:link="rId4"/>
          <a:stretch>
            <a:fillRect/>
          </a:stretch>
        </p:blipFill>
        <p:spPr>
          <a:xfrm>
            <a:off x="6585585" y="2601595"/>
            <a:ext cx="2047240" cy="2025015"/>
          </a:xfrm>
          <a:prstGeom prst="rect">
            <a:avLst/>
          </a:prstGeom>
          <a:noFill/>
          <a:ln w="9525">
            <a:noFill/>
          </a:ln>
        </p:spPr>
      </p:pic>
      <p:grpSp>
        <p:nvGrpSpPr>
          <p:cNvPr id="30" name="组合 29"/>
          <p:cNvGrpSpPr/>
          <p:nvPr/>
        </p:nvGrpSpPr>
        <p:grpSpPr>
          <a:xfrm>
            <a:off x="9093200" y="2646045"/>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3" name="文本框 2"/>
          <p:cNvSpPr txBox="1"/>
          <p:nvPr/>
        </p:nvSpPr>
        <p:spPr>
          <a:xfrm>
            <a:off x="3604260" y="4168775"/>
            <a:ext cx="112585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 </a:t>
            </a:r>
            <a:r>
              <a:rPr lang="zh-CN" sz="2400" b="0">
                <a:solidFill>
                  <a:srgbClr val="FF0000"/>
                </a:solidFill>
                <a:ea typeface="宋体" panose="02010600030101010101" pitchFamily="2" charset="-122"/>
              </a:rPr>
              <a:t>反射</a:t>
            </a:r>
            <a:endParaRPr lang="zh-CN" altLang="en-US" sz="2400" b="0">
              <a:solidFill>
                <a:srgbClr val="FF0000"/>
              </a:solidFill>
              <a:ea typeface="宋体" panose="02010600030101010101" pitchFamily="2" charset="-122"/>
            </a:endParaRPr>
          </a:p>
        </p:txBody>
      </p:sp>
      <p:sp>
        <p:nvSpPr>
          <p:cNvPr id="4" name="文本框 3"/>
          <p:cNvSpPr txBox="1"/>
          <p:nvPr/>
        </p:nvSpPr>
        <p:spPr>
          <a:xfrm>
            <a:off x="3288665" y="4735830"/>
            <a:ext cx="17062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等效替代</a:t>
            </a:r>
            <a:endParaRPr lang="zh-CN" altLang="en-US" sz="2400" b="0">
              <a:solidFill>
                <a:srgbClr val="FF0000"/>
              </a:solidFill>
              <a:ea typeface="宋体" panose="02010600030101010101" pitchFamily="2" charset="-122"/>
            </a:endParaRPr>
          </a:p>
        </p:txBody>
      </p:sp>
      <p:sp>
        <p:nvSpPr>
          <p:cNvPr id="5" name="文本框 4"/>
          <p:cNvSpPr txBox="1"/>
          <p:nvPr/>
        </p:nvSpPr>
        <p:spPr>
          <a:xfrm>
            <a:off x="3237865" y="5262245"/>
            <a:ext cx="8991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大小　</a:t>
            </a:r>
            <a:endParaRPr lang="zh-CN" altLang="en-US" sz="2400" b="0">
              <a:solidFill>
                <a:srgbClr val="FF0000"/>
              </a:solidFill>
              <a:ea typeface="宋体" panose="02010600030101010101" pitchFamily="2"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rPr>
              <a:t>目</a:t>
            </a:r>
            <a:endPar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rPr>
              <a:t>录</a:t>
            </a:r>
            <a:endPar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endParaRPr>
          </a:p>
        </p:txBody>
      </p:sp>
      <p:grpSp>
        <p:nvGrpSpPr>
          <p:cNvPr id="17412" name="组合 3"/>
          <p:cNvGrpSpPr/>
          <p:nvPr/>
        </p:nvGrpSpPr>
        <p:grpSpPr>
          <a:xfrm>
            <a:off x="3084195" y="1774190"/>
            <a:ext cx="6338887" cy="822325"/>
            <a:chOff x="3671" y="4200"/>
            <a:chExt cx="9982" cy="1296"/>
          </a:xfrm>
        </p:grpSpPr>
        <p:sp>
          <p:nvSpPr>
            <p:cNvPr id="174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4" name="组合 3"/>
            <p:cNvGrpSpPr/>
            <p:nvPr/>
          </p:nvGrpSpPr>
          <p:grpSpPr>
            <a:xfrm>
              <a:off x="3671" y="4200"/>
              <a:ext cx="2230" cy="1183"/>
              <a:chOff x="8163" y="4584"/>
              <a:chExt cx="2870" cy="1632"/>
            </a:xfrm>
          </p:grpSpPr>
          <p:pic>
            <p:nvPicPr>
              <p:cNvPr id="174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16" name="文本框 5"/>
              <p:cNvSpPr txBox="1"/>
              <p:nvPr/>
            </p:nvSpPr>
            <p:spPr>
              <a:xfrm>
                <a:off x="9864" y="4584"/>
                <a:ext cx="401" cy="1403"/>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17" name="组合 11"/>
          <p:cNvGrpSpPr/>
          <p:nvPr/>
        </p:nvGrpSpPr>
        <p:grpSpPr>
          <a:xfrm>
            <a:off x="3084195" y="3522345"/>
            <a:ext cx="6338936" cy="751205"/>
            <a:chOff x="3529" y="5686"/>
            <a:chExt cx="9982" cy="1183"/>
          </a:xfrm>
        </p:grpSpPr>
        <p:sp>
          <p:nvSpPr>
            <p:cNvPr id="17418" name="文本框 108">
              <a:hlinkClick r:id="rId4" action="ppaction://hlinksldjump"/>
            </p:cNvPr>
            <p:cNvSpPr txBox="1"/>
            <p:nvPr>
              <p:custDataLst>
                <p:tags r:id="rId5"/>
              </p:custDataLst>
            </p:nvPr>
          </p:nvSpPr>
          <p:spPr>
            <a:xfrm>
              <a:off x="5902" y="5686"/>
              <a:ext cx="7609" cy="957"/>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江西</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6</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年真题</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endPar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22" name="组合 12"/>
          <p:cNvGrpSpPr/>
          <p:nvPr/>
        </p:nvGrpSpPr>
        <p:grpSpPr>
          <a:xfrm>
            <a:off x="3084195" y="4410075"/>
            <a:ext cx="6337547" cy="751205"/>
            <a:chOff x="4643" y="7172"/>
            <a:chExt cx="9982" cy="1185"/>
          </a:xfrm>
        </p:grpSpPr>
        <p:sp>
          <p:nvSpPr>
            <p:cNvPr id="17423" name="文本框 106">
              <a:hlinkClick r:id="rId6" action="ppaction://hlinksldjump"/>
            </p:cNvPr>
            <p:cNvSpPr txBox="1"/>
            <p:nvPr>
              <p:custDataLst>
                <p:tags r:id="rId7"/>
              </p:custDataLst>
            </p:nvPr>
          </p:nvSpPr>
          <p:spPr>
            <a:xfrm>
              <a:off x="7076" y="7285"/>
              <a:ext cx="7549" cy="882"/>
            </a:xfrm>
            <a:prstGeom prst="rect">
              <a:avLst/>
            </a:prstGeom>
            <a:noFill/>
            <a:ln w="9525">
              <a:noFill/>
            </a:ln>
          </p:spPr>
          <p:txBody>
            <a:bodyPr anchor="ctr"/>
            <a:p>
              <a:pPr algn="l">
                <a:lnSpc>
                  <a:spcPct val="120000"/>
                </a:lnSpc>
                <a:buSzPct val="100000"/>
              </a:pPr>
              <a:r>
                <a:rPr lang="zh-CN" altLang="en-US" sz="3200" b="1">
                  <a:latin typeface="Times New Roman" panose="02020603050405020304" pitchFamily="18" charset="0"/>
                  <a:ea typeface="黑体" panose="02010609060101010101" pitchFamily="49" charset="-122"/>
                  <a:sym typeface="宋体" panose="02010600030101010101" pitchFamily="2" charset="-122"/>
                </a:rPr>
                <a:t>实验突破</a:t>
              </a:r>
              <a:endParaRPr lang="zh-CN" altLang="en-US" sz="3200" b="1">
                <a:latin typeface="Times New Roman" panose="02020603050405020304" pitchFamily="18" charset="0"/>
                <a:ea typeface="黑体" panose="02010609060101010101" pitchFamily="49" charset="-122"/>
                <a:sym typeface="宋体" panose="02010600030101010101" pitchFamily="2" charset="-122"/>
              </a:endParaRPr>
            </a:p>
          </p:txBody>
        </p:sp>
        <p:grpSp>
          <p:nvGrpSpPr>
            <p:cNvPr id="17424" name="组合 15"/>
            <p:cNvGrpSpPr/>
            <p:nvPr/>
          </p:nvGrpSpPr>
          <p:grpSpPr>
            <a:xfrm>
              <a:off x="4643" y="7172"/>
              <a:ext cx="2233" cy="1185"/>
              <a:chOff x="8163" y="4584"/>
              <a:chExt cx="2870" cy="1632"/>
            </a:xfrm>
          </p:grpSpPr>
          <p:pic>
            <p:nvPicPr>
              <p:cNvPr id="17425" name="图片 16"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6" name="文本框 17"/>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 name="矩形 9">
            <a:hlinkClick r:id="rId1" action="ppaction://hlinksldjump"/>
          </p:cNvPr>
          <p:cNvSpPr/>
          <p:nvPr/>
        </p:nvSpPr>
        <p:spPr>
          <a:xfrm>
            <a:off x="3596005" y="2802255"/>
            <a:ext cx="178371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考点梳理</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a:hlinkClick r:id="rId8" action="ppaction://hlinksldjump"/>
          </p:cNvPr>
          <p:cNvSpPr/>
          <p:nvPr/>
        </p:nvSpPr>
        <p:spPr>
          <a:xfrm>
            <a:off x="6303645" y="2802255"/>
            <a:ext cx="1981200"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图片解读</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92175" y="650240"/>
            <a:ext cx="10696575" cy="5775960"/>
          </a:xfrm>
          <a:prstGeom prst="rect">
            <a:avLst/>
          </a:prstGeom>
          <a:noFill/>
          <a:ln w="9525">
            <a:noFill/>
          </a:ln>
        </p:spPr>
        <p:txBody>
          <a:bodyPr wrap="square">
            <a:spAutoFit/>
          </a:bodyPr>
          <a:p>
            <a:pPr indent="0" fontAlgn="auto">
              <a:lnSpc>
                <a:spcPct val="140000"/>
              </a:lnSpc>
            </a:pPr>
            <a:r>
              <a:rPr lang="en-US" sz="2400">
                <a:latin typeface="Times New Roman" panose="02020603050405020304" pitchFamily="18" charset="0"/>
                <a:ea typeface="宋体" panose="02010600030101010101" pitchFamily="2" charset="-122"/>
                <a:cs typeface="Times New Roman" panose="02020603050405020304" pitchFamily="18" charset="0"/>
              </a:rPr>
              <a:t>4. </a:t>
            </a:r>
            <a:r>
              <a:rPr lang="zh-CN" sz="2400">
                <a:latin typeface="Times New Roman" panose="02020603050405020304" pitchFamily="18" charset="0"/>
                <a:ea typeface="宋体" panose="02010600030101010101" pitchFamily="2" charset="-122"/>
                <a:cs typeface="Times New Roman" panose="02020603050405020304" pitchFamily="18" charset="0"/>
              </a:rPr>
              <a:t>实验主要器材及作用</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刻度尺</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测量物与像到平面镜的距离</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[2019.26</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40000"/>
              </a:lnSpc>
            </a:pPr>
            <a:r>
              <a:rPr lang="zh-CN" sz="2400">
                <a:latin typeface="Times New Roman" panose="02020603050405020304" pitchFamily="18" charset="0"/>
                <a:ea typeface="宋体" panose="02010600030101010101" pitchFamily="2" charset="-122"/>
                <a:cs typeface="Times New Roman" panose="02020603050405020304" pitchFamily="18" charset="0"/>
              </a:rPr>
              <a:t>【进行实验与收集证据】</a:t>
            </a:r>
            <a:r>
              <a:rPr lang="en-US" sz="2400">
                <a:latin typeface="Times New Roman" panose="02020603050405020304" pitchFamily="18" charset="0"/>
                <a:ea typeface="宋体" panose="02010600030101010101" pitchFamily="2" charset="-122"/>
                <a:cs typeface="Times New Roman" panose="02020603050405020304" pitchFamily="18" charset="0"/>
              </a:rPr>
              <a:t>(3)]</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白纸</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标注平面镜、物、像的位置</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(3)</a:t>
            </a:r>
            <a:r>
              <a:rPr lang="zh-CN" sz="2400">
                <a:latin typeface="Times New Roman" panose="02020603050405020304" pitchFamily="18" charset="0"/>
                <a:ea typeface="宋体" panose="02010600030101010101" pitchFamily="2" charset="-122"/>
                <a:cs typeface="Times New Roman" panose="02020603050405020304" pitchFamily="18" charset="0"/>
              </a:rPr>
              <a:t>两支完全相同的蜡烛</a:t>
            </a:r>
            <a:r>
              <a:rPr lang="en-US" sz="2400" i="1">
                <a:latin typeface="Times New Roman" panose="02020603050405020304" pitchFamily="18" charset="0"/>
                <a:ea typeface="宋体" panose="02010600030101010101" pitchFamily="2" charset="-122"/>
                <a:cs typeface="Times New Roman" panose="02020603050405020304" pitchFamily="18" charset="0"/>
              </a:rPr>
              <a:t>A</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B</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便于确定</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关系</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(4)</a:t>
            </a:r>
            <a:r>
              <a:rPr lang="zh-CN" sz="2400">
                <a:latin typeface="Times New Roman" panose="02020603050405020304" pitchFamily="18" charset="0"/>
                <a:ea typeface="宋体" panose="02010600030101010101" pitchFamily="2" charset="-122"/>
                <a:cs typeface="Times New Roman" panose="02020603050405020304" pitchFamily="18" charset="0"/>
              </a:rPr>
              <a:t>带支架的透明薄玻璃板</a:t>
            </a:r>
            <a:r>
              <a:rPr lang="en-US" sz="2400">
                <a:latin typeface="Times New Roman" panose="02020603050405020304" pitchFamily="18" charset="0"/>
                <a:ea typeface="宋体" panose="02010600030101010101" pitchFamily="2" charset="-122"/>
                <a:cs typeface="Times New Roman" panose="02020603050405020304" pitchFamily="18" charset="0"/>
              </a:rPr>
              <a:t>①</a:t>
            </a:r>
            <a:r>
              <a:rPr lang="zh-CN" sz="2400">
                <a:latin typeface="Times New Roman" panose="02020603050405020304" pitchFamily="18" charset="0"/>
                <a:ea typeface="宋体" panose="02010600030101010101" pitchFamily="2" charset="-122"/>
                <a:cs typeface="Times New Roman" panose="02020603050405020304" pitchFamily="18" charset="0"/>
              </a:rPr>
              <a:t>选用玻璃板而不选用平面镜的原因</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玻璃板透明，可以观察到后面的物体，便于确定像的位置</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②</a:t>
            </a:r>
            <a:r>
              <a:rPr lang="zh-CN" sz="2400">
                <a:latin typeface="Times New Roman" panose="02020603050405020304" pitchFamily="18" charset="0"/>
                <a:ea typeface="宋体" panose="02010600030101010101" pitchFamily="2" charset="-122"/>
                <a:cs typeface="Times New Roman" panose="02020603050405020304" pitchFamily="18" charset="0"/>
              </a:rPr>
              <a:t>选择薄玻璃板的原因</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减小重影对实验的影响</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③</a:t>
            </a:r>
            <a:r>
              <a:rPr lang="zh-CN" sz="2400">
                <a:latin typeface="Times New Roman" panose="02020603050405020304" pitchFamily="18" charset="0"/>
                <a:ea typeface="宋体" panose="02010600030101010101" pitchFamily="2" charset="-122"/>
                <a:cs typeface="Times New Roman" panose="02020603050405020304" pitchFamily="18" charset="0"/>
              </a:rPr>
              <a:t>无色和茶色玻璃板中选择茶色玻璃板的原因</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无色透明玻璃板透光性太强，易受到另一侧物体的干扰，茶色玻璃板透光性稍差，成像效果好</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6167755" y="2769870"/>
            <a:ext cx="21463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像与物的大小　</a:t>
            </a:r>
            <a:endParaRPr lang="zh-CN" altLang="en-US" sz="2400" b="0">
              <a:solidFill>
                <a:srgbClr val="FF0000"/>
              </a:solidFill>
              <a:ea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94665" y="756920"/>
            <a:ext cx="11499215" cy="56311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(5)</a:t>
            </a:r>
            <a:r>
              <a:rPr lang="zh-CN" sz="2400">
                <a:latin typeface="Times New Roman" panose="02020603050405020304" pitchFamily="18" charset="0"/>
                <a:ea typeface="宋体" panose="02010600030101010101" pitchFamily="2" charset="-122"/>
                <a:cs typeface="Times New Roman" panose="02020603050405020304" pitchFamily="18" charset="0"/>
              </a:rPr>
              <a:t>光屏</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观察像能否成在光屏上，判断成像虚实</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方法：把光屏放在像的位置，观察光屏，看到的现象</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①</a:t>
            </a:r>
            <a:r>
              <a:rPr lang="zh-CN" sz="2400">
                <a:latin typeface="Times New Roman" panose="02020603050405020304" pitchFamily="18" charset="0"/>
                <a:ea typeface="宋体" panose="02010600030101010101" pitchFamily="2" charset="-122"/>
                <a:cs typeface="Times New Roman" panose="02020603050405020304" pitchFamily="18" charset="0"/>
              </a:rPr>
              <a:t>透过玻璃板看到光屏上</a:t>
            </a:r>
            <a:r>
              <a:rPr lang="en-US" sz="2400">
                <a:latin typeface="Times New Roman" panose="02020603050405020304" pitchFamily="18" charset="0"/>
                <a:ea typeface="宋体" panose="02010600030101010101" pitchFamily="2" charset="-122"/>
                <a:cs typeface="Times New Roman" panose="02020603050405020304" pitchFamily="18" charset="0"/>
              </a:rPr>
              <a:t>_____</a:t>
            </a:r>
            <a:r>
              <a:rPr lang="zh-CN" sz="2400">
                <a:latin typeface="Times New Roman" panose="02020603050405020304" pitchFamily="18" charset="0"/>
                <a:ea typeface="宋体" panose="02010600030101010101" pitchFamily="2" charset="-122"/>
                <a:cs typeface="Times New Roman" panose="02020603050405020304" pitchFamily="18" charset="0"/>
              </a:rPr>
              <a:t>蜡烛</a:t>
            </a:r>
            <a:r>
              <a:rPr lang="en-US" sz="2400" i="1">
                <a:latin typeface="Times New Roman" panose="02020603050405020304" pitchFamily="18" charset="0"/>
                <a:ea typeface="宋体" panose="02010600030101010101" pitchFamily="2" charset="-122"/>
                <a:cs typeface="Times New Roman" panose="02020603050405020304" pitchFamily="18" charset="0"/>
              </a:rPr>
              <a:t>A</a:t>
            </a:r>
            <a:r>
              <a:rPr lang="zh-CN" sz="2400">
                <a:latin typeface="Times New Roman" panose="02020603050405020304" pitchFamily="18" charset="0"/>
                <a:ea typeface="宋体" panose="02010600030101010101" pitchFamily="2" charset="-122"/>
                <a:cs typeface="Times New Roman" panose="02020603050405020304" pitchFamily="18" charset="0"/>
              </a:rPr>
              <a:t>的像；</a:t>
            </a:r>
            <a:r>
              <a:rPr lang="en-US" sz="2400">
                <a:latin typeface="Times New Roman" panose="02020603050405020304" pitchFamily="18" charset="0"/>
                <a:ea typeface="宋体" panose="02010600030101010101" pitchFamily="2" charset="-122"/>
                <a:cs typeface="Times New Roman" panose="02020603050405020304" pitchFamily="18" charset="0"/>
              </a:rPr>
              <a:t>②</a:t>
            </a:r>
            <a:r>
              <a:rPr lang="zh-CN" sz="2400">
                <a:latin typeface="Times New Roman" panose="02020603050405020304" pitchFamily="18" charset="0"/>
                <a:ea typeface="宋体" panose="02010600030101010101" pitchFamily="2" charset="-122"/>
                <a:cs typeface="Times New Roman" panose="02020603050405020304" pitchFamily="18" charset="0"/>
              </a:rPr>
              <a:t>直接观察光屏，看到光屏上</a:t>
            </a:r>
            <a:r>
              <a:rPr lang="en-US" sz="2400">
                <a:latin typeface="Times New Roman" panose="02020603050405020304" pitchFamily="18" charset="0"/>
                <a:ea typeface="宋体" panose="02010600030101010101" pitchFamily="2" charset="-122"/>
                <a:cs typeface="Times New Roman" panose="02020603050405020304" pitchFamily="18" charset="0"/>
              </a:rPr>
              <a:t>_____</a:t>
            </a:r>
            <a:r>
              <a:rPr lang="zh-CN" sz="2400">
                <a:latin typeface="Times New Roman" panose="02020603050405020304" pitchFamily="18" charset="0"/>
                <a:ea typeface="宋体" panose="02010600030101010101" pitchFamily="2" charset="-122"/>
                <a:cs typeface="Times New Roman" panose="02020603050405020304" pitchFamily="18" charset="0"/>
              </a:rPr>
              <a:t>蜡烛</a:t>
            </a:r>
            <a:r>
              <a:rPr lang="en-US" sz="2400" i="1">
                <a:latin typeface="Times New Roman" panose="02020603050405020304" pitchFamily="18" charset="0"/>
                <a:ea typeface="宋体" panose="02010600030101010101" pitchFamily="2" charset="-122"/>
                <a:cs typeface="Times New Roman" panose="02020603050405020304" pitchFamily="18" charset="0"/>
              </a:rPr>
              <a:t>A</a:t>
            </a:r>
            <a:r>
              <a:rPr lang="zh-CN" sz="2400">
                <a:latin typeface="Times New Roman" panose="02020603050405020304" pitchFamily="18" charset="0"/>
                <a:ea typeface="宋体" panose="02010600030101010101" pitchFamily="2" charset="-122"/>
                <a:cs typeface="Times New Roman" panose="02020603050405020304" pitchFamily="18" charset="0"/>
              </a:rPr>
              <a:t>的像，说明平面镜成的是虚像</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均选填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有</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无</a:t>
            </a:r>
            <a:r>
              <a:rPr lang="en-US" sz="2400">
                <a:latin typeface="Times New Roman" panose="02020603050405020304" pitchFamily="18" charset="0"/>
                <a:ea typeface="宋体" panose="02010600030101010101" pitchFamily="2" charset="-122"/>
                <a:cs typeface="Times New Roman" panose="02020603050405020304" pitchFamily="18" charset="0"/>
              </a:rPr>
              <a:t>”)5. </a:t>
            </a:r>
            <a:r>
              <a:rPr lang="zh-CN" sz="2400">
                <a:latin typeface="Times New Roman" panose="02020603050405020304" pitchFamily="18" charset="0"/>
                <a:ea typeface="宋体" panose="02010600030101010101" pitchFamily="2" charset="-122"/>
                <a:cs typeface="Times New Roman" panose="02020603050405020304" pitchFamily="18" charset="0"/>
              </a:rPr>
              <a:t>实验操作注意事项</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实验应在较</a:t>
            </a:r>
            <a:r>
              <a:rPr lang="en-US" sz="2400">
                <a:latin typeface="Times New Roman" panose="02020603050405020304" pitchFamily="18" charset="0"/>
                <a:ea typeface="宋体" panose="02010600030101010101" pitchFamily="2" charset="-122"/>
                <a:cs typeface="Times New Roman" panose="02020603050405020304" pitchFamily="18" charset="0"/>
              </a:rPr>
              <a:t>____</a:t>
            </a:r>
            <a:r>
              <a:rPr lang="zh-CN" sz="2400">
                <a:latin typeface="Times New Roman" panose="02020603050405020304" pitchFamily="18" charset="0"/>
                <a:ea typeface="宋体" panose="02010600030101010101" pitchFamily="2" charset="-122"/>
                <a:cs typeface="Times New Roman" panose="02020603050405020304" pitchFamily="18" charset="0"/>
              </a:rPr>
              <a:t>的环境下进行</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减小其他光线对实验的影响，使实验现象更明显</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玻璃板的放置要求</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为确保物、像重合，玻璃板要与水平桌面</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放置，未垂直放置时，若玻璃板向蜡烛</a:t>
            </a:r>
            <a:r>
              <a:rPr lang="en-US" sz="2400" i="1">
                <a:latin typeface="Times New Roman" panose="02020603050405020304" pitchFamily="18" charset="0"/>
                <a:ea typeface="宋体" panose="02010600030101010101" pitchFamily="2" charset="-122"/>
                <a:cs typeface="Times New Roman" panose="02020603050405020304" pitchFamily="18" charset="0"/>
              </a:rPr>
              <a:t>A</a:t>
            </a:r>
            <a:r>
              <a:rPr lang="zh-CN" sz="2400">
                <a:latin typeface="Times New Roman" panose="02020603050405020304" pitchFamily="18" charset="0"/>
                <a:ea typeface="宋体" panose="02010600030101010101" pitchFamily="2" charset="-122"/>
                <a:cs typeface="Times New Roman" panose="02020603050405020304" pitchFamily="18" charset="0"/>
              </a:rPr>
              <a:t>倾斜，则所成的像偏高且向玻璃板倾斜，若玻璃板向蜡烛</a:t>
            </a:r>
            <a:r>
              <a:rPr lang="en-US" sz="2400" i="1">
                <a:latin typeface="Times New Roman" panose="02020603050405020304" pitchFamily="18" charset="0"/>
                <a:ea typeface="宋体" panose="02010600030101010101" pitchFamily="2" charset="-122"/>
                <a:cs typeface="Times New Roman" panose="02020603050405020304" pitchFamily="18" charset="0"/>
              </a:rPr>
              <a:t>B</a:t>
            </a:r>
            <a:r>
              <a:rPr lang="zh-CN" sz="2400">
                <a:latin typeface="Times New Roman" panose="02020603050405020304" pitchFamily="18" charset="0"/>
                <a:ea typeface="宋体" panose="02010600030101010101" pitchFamily="2" charset="-122"/>
                <a:cs typeface="Times New Roman" panose="02020603050405020304" pitchFamily="18" charset="0"/>
              </a:rPr>
              <a:t>倾斜，则所成的像偏低且向远离玻璃板方向倾斜</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(3)</a:t>
            </a:r>
            <a:r>
              <a:rPr lang="zh-CN" sz="2400">
                <a:latin typeface="Times New Roman" panose="02020603050405020304" pitchFamily="18" charset="0"/>
                <a:ea typeface="宋体" panose="02010600030101010101" pitchFamily="2" charset="-122"/>
                <a:cs typeface="Times New Roman" panose="02020603050405020304" pitchFamily="18" charset="0"/>
              </a:rPr>
              <a:t>观察像时眼睛的位置</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与物</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同</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异</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侧，透过玻璃板观察像</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11078845" y="1431290"/>
            <a:ext cx="7340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有</a:t>
            </a:r>
            <a:endParaRPr lang="zh-CN" altLang="en-US" sz="2400" b="0">
              <a:solidFill>
                <a:srgbClr val="FF0000"/>
              </a:solidFill>
              <a:ea typeface="宋体" panose="02010600030101010101" pitchFamily="2" charset="-122"/>
            </a:endParaRPr>
          </a:p>
        </p:txBody>
      </p:sp>
      <p:sp>
        <p:nvSpPr>
          <p:cNvPr id="3" name="文本框 2"/>
          <p:cNvSpPr txBox="1"/>
          <p:nvPr/>
        </p:nvSpPr>
        <p:spPr>
          <a:xfrm>
            <a:off x="6195695" y="1967230"/>
            <a:ext cx="94043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没有</a:t>
            </a:r>
            <a:endParaRPr lang="zh-CN" sz="2400" b="0">
              <a:solidFill>
                <a:srgbClr val="FF0000"/>
              </a:solidFill>
              <a:ea typeface="宋体" panose="02010600030101010101" pitchFamily="2" charset="-122"/>
            </a:endParaRPr>
          </a:p>
        </p:txBody>
      </p:sp>
      <p:sp>
        <p:nvSpPr>
          <p:cNvPr id="4" name="文本框 3"/>
          <p:cNvSpPr txBox="1"/>
          <p:nvPr/>
        </p:nvSpPr>
        <p:spPr>
          <a:xfrm>
            <a:off x="2536190" y="3616325"/>
            <a:ext cx="7810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暗</a:t>
            </a:r>
            <a:endParaRPr lang="zh-CN" altLang="en-US" sz="2400" b="0">
              <a:solidFill>
                <a:srgbClr val="FF0000"/>
              </a:solidFill>
              <a:ea typeface="宋体" panose="02010600030101010101" pitchFamily="2" charset="-122"/>
            </a:endParaRPr>
          </a:p>
        </p:txBody>
      </p:sp>
      <p:sp>
        <p:nvSpPr>
          <p:cNvPr id="5" name="文本框 4"/>
          <p:cNvSpPr txBox="1"/>
          <p:nvPr/>
        </p:nvSpPr>
        <p:spPr>
          <a:xfrm>
            <a:off x="9173210" y="4165600"/>
            <a:ext cx="8750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垂直</a:t>
            </a:r>
            <a:endParaRPr lang="zh-CN" altLang="en-US" sz="2400" b="0">
              <a:solidFill>
                <a:srgbClr val="FF0000"/>
              </a:solidFill>
              <a:ea typeface="宋体" panose="02010600030101010101" pitchFamily="2" charset="-122"/>
            </a:endParaRPr>
          </a:p>
        </p:txBody>
      </p:sp>
      <p:sp>
        <p:nvSpPr>
          <p:cNvPr id="6" name="文本框 5"/>
          <p:cNvSpPr txBox="1"/>
          <p:nvPr/>
        </p:nvSpPr>
        <p:spPr>
          <a:xfrm>
            <a:off x="4811395" y="5829300"/>
            <a:ext cx="7023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同</a:t>
            </a:r>
            <a:endParaRPr lang="zh-CN" altLang="en-US" sz="2400" b="0">
              <a:solidFill>
                <a:srgbClr val="FF0000"/>
              </a:solidFill>
              <a:ea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36905" y="715645"/>
            <a:ext cx="10822305" cy="5631180"/>
          </a:xfrm>
          <a:prstGeom prst="rect">
            <a:avLst/>
          </a:prstGeom>
          <a:noFill/>
          <a:ln w="9525">
            <a:noFill/>
          </a:ln>
        </p:spPr>
        <p:txBody>
          <a:bodyPr wrap="square">
            <a:spAutoFit/>
          </a:bodyPr>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6. 沿玻璃板在白纸上画一条直线的目的(代表平面镜的位置，方便测量物和像到平面镜的距离</a:t>
            </a:r>
            <a:r>
              <a:rPr lang="en-US" sz="2400">
                <a:latin typeface="Times New Roman" panose="02020603050405020304" pitchFamily="18" charset="0"/>
                <a:ea typeface="宋体" panose="02010600030101010101" pitchFamily="2" charset="-122"/>
                <a:cs typeface="Times New Roman" panose="02020603050405020304" pitchFamily="18" charset="0"/>
              </a:rPr>
              <a:t>)7. </a:t>
            </a:r>
            <a:r>
              <a:rPr lang="zh-CN" sz="2400">
                <a:latin typeface="Times New Roman" panose="02020603050405020304" pitchFamily="18" charset="0"/>
                <a:ea typeface="宋体" panose="02010600030101010101" pitchFamily="2" charset="-122"/>
                <a:cs typeface="Times New Roman" panose="02020603050405020304" pitchFamily="18" charset="0"/>
              </a:rPr>
              <a:t>改变蜡烛</a:t>
            </a:r>
            <a:r>
              <a:rPr lang="en-US" sz="2400" i="1">
                <a:latin typeface="Times New Roman" panose="02020603050405020304" pitchFamily="18" charset="0"/>
                <a:ea typeface="宋体" panose="02010600030101010101" pitchFamily="2" charset="-122"/>
                <a:cs typeface="Times New Roman" panose="02020603050405020304" pitchFamily="18" charset="0"/>
              </a:rPr>
              <a:t>A</a:t>
            </a:r>
            <a:r>
              <a:rPr lang="zh-CN" sz="2400">
                <a:latin typeface="Times New Roman" panose="02020603050405020304" pitchFamily="18" charset="0"/>
                <a:ea typeface="宋体" panose="02010600030101010101" pitchFamily="2" charset="-122"/>
                <a:cs typeface="Times New Roman" panose="02020603050405020304" pitchFamily="18" charset="0"/>
              </a:rPr>
              <a:t>的位置，多次测量的目的</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减小偶然性对实验结果的影响，使实验结论具有普遍性</a:t>
            </a:r>
            <a:r>
              <a:rPr lang="en-US" sz="2400">
                <a:latin typeface="Times New Roman" panose="02020603050405020304" pitchFamily="18" charset="0"/>
                <a:ea typeface="宋体" panose="02010600030101010101" pitchFamily="2" charset="-122"/>
                <a:cs typeface="Times New Roman" panose="02020603050405020304" pitchFamily="18" charset="0"/>
              </a:rPr>
              <a:t>)8. </a:t>
            </a:r>
            <a:r>
              <a:rPr lang="zh-CN" sz="2400">
                <a:latin typeface="Times New Roman" panose="02020603050405020304" pitchFamily="18" charset="0"/>
                <a:ea typeface="宋体" panose="02010600030101010101" pitchFamily="2" charset="-122"/>
                <a:cs typeface="Times New Roman" panose="02020603050405020304" pitchFamily="18" charset="0"/>
              </a:rPr>
              <a:t>物与像等大的判断</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在玻璃板的后面移动蜡烛</a:t>
            </a:r>
            <a:r>
              <a:rPr lang="en-US" sz="2400" i="1">
                <a:latin typeface="Times New Roman" panose="02020603050405020304" pitchFamily="18" charset="0"/>
                <a:ea typeface="宋体" panose="02010600030101010101" pitchFamily="2" charset="-122"/>
                <a:cs typeface="Times New Roman" panose="02020603050405020304" pitchFamily="18" charset="0"/>
              </a:rPr>
              <a:t>B</a:t>
            </a:r>
            <a:r>
              <a:rPr lang="zh-CN" sz="2400">
                <a:latin typeface="Times New Roman" panose="02020603050405020304" pitchFamily="18" charset="0"/>
                <a:ea typeface="宋体" panose="02010600030101010101" pitchFamily="2" charset="-122"/>
                <a:cs typeface="Times New Roman" panose="02020603050405020304" pitchFamily="18" charset="0"/>
              </a:rPr>
              <a:t>，直到观察到它与蜡烛</a:t>
            </a:r>
            <a:r>
              <a:rPr lang="en-US" sz="2400" i="1">
                <a:latin typeface="Times New Roman" panose="02020603050405020304" pitchFamily="18" charset="0"/>
                <a:ea typeface="宋体" panose="02010600030101010101" pitchFamily="2" charset="-122"/>
                <a:cs typeface="Times New Roman" panose="02020603050405020304" pitchFamily="18" charset="0"/>
              </a:rPr>
              <a:t>A</a:t>
            </a:r>
            <a:r>
              <a:rPr lang="zh-CN" sz="2400">
                <a:latin typeface="Times New Roman" panose="02020603050405020304" pitchFamily="18" charset="0"/>
                <a:ea typeface="宋体" panose="02010600030101010101" pitchFamily="2" charset="-122"/>
                <a:cs typeface="Times New Roman" panose="02020603050405020304" pitchFamily="18" charset="0"/>
              </a:rPr>
              <a:t>的像</a:t>
            </a:r>
            <a:r>
              <a:rPr lang="en-US" sz="2400">
                <a:latin typeface="Times New Roman" panose="02020603050405020304" pitchFamily="18" charset="0"/>
                <a:ea typeface="宋体" panose="02010600030101010101" pitchFamily="2" charset="-122"/>
                <a:cs typeface="Times New Roman" panose="02020603050405020304" pitchFamily="18" charset="0"/>
              </a:rPr>
              <a:t>________)[2019.26</a:t>
            </a:r>
            <a:r>
              <a:rPr lang="zh-CN" sz="2400">
                <a:latin typeface="宋体" panose="02010600030101010101" pitchFamily="2" charset="-122"/>
                <a:ea typeface="宋体" panose="02010600030101010101" pitchFamily="2" charset="-122"/>
                <a:cs typeface="宋体" panose="02010600030101010101" pitchFamily="2" charset="-122"/>
              </a:rPr>
              <a:t>【进行实验与收集证据】</a:t>
            </a:r>
            <a:r>
              <a:rPr lang="en-US" sz="2400">
                <a:latin typeface="宋体" panose="02010600030101010101" pitchFamily="2" charset="-122"/>
                <a:ea typeface="宋体" panose="02010600030101010101" pitchFamily="2" charset="-122"/>
                <a:cs typeface="宋体" panose="02010600030101010101" pitchFamily="2" charset="-122"/>
              </a:rPr>
              <a:t>(2)]</a:t>
            </a:r>
            <a:r>
              <a:rPr lang="en-US" sz="2400">
                <a:latin typeface="Times New Roman" panose="02020603050405020304" pitchFamily="18" charset="0"/>
                <a:ea typeface="宋体" panose="02010600030101010101" pitchFamily="2" charset="-122"/>
                <a:cs typeface="Times New Roman" panose="02020603050405020304" pitchFamily="18" charset="0"/>
              </a:rPr>
              <a:t>9. </a:t>
            </a:r>
            <a:r>
              <a:rPr lang="zh-CN" sz="2400">
                <a:latin typeface="Times New Roman" panose="02020603050405020304" pitchFamily="18" charset="0"/>
                <a:ea typeface="宋体" panose="02010600030101010101" pitchFamily="2" charset="-122"/>
                <a:cs typeface="Times New Roman" panose="02020603050405020304" pitchFamily="18" charset="0"/>
              </a:rPr>
              <a:t>实验表格设计及数据记录</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a:latin typeface="黑体" panose="02010609060101010101" pitchFamily="49" charset="-122"/>
                <a:ea typeface="黑体" panose="02010609060101010101" pitchFamily="49" charset="-122"/>
                <a:cs typeface="Times New Roman" panose="02020603050405020304" pitchFamily="18" charset="0"/>
              </a:rPr>
              <a:t>【分析数据和现象，总结结论】</a:t>
            </a:r>
            <a:r>
              <a:rPr lang="en-US" sz="2400">
                <a:latin typeface="Times New Roman" panose="02020603050405020304" pitchFamily="18" charset="0"/>
                <a:ea typeface="宋体" panose="02010600030101010101" pitchFamily="2" charset="-122"/>
                <a:cs typeface="Times New Roman" panose="02020603050405020304" pitchFamily="18" charset="0"/>
              </a:rPr>
              <a:t>10. </a:t>
            </a:r>
            <a:r>
              <a:rPr lang="zh-CN" sz="2400">
                <a:latin typeface="Times New Roman" panose="02020603050405020304" pitchFamily="18" charset="0"/>
                <a:ea typeface="宋体" panose="02010600030101010101" pitchFamily="2" charset="-122"/>
                <a:cs typeface="Times New Roman" panose="02020603050405020304" pitchFamily="18" charset="0"/>
              </a:rPr>
              <a:t>根据数据，分析像和物到平面镜的距离关系</a:t>
            </a:r>
            <a:r>
              <a:rPr lang="en-US" sz="2400">
                <a:latin typeface="Times New Roman" panose="02020603050405020304" pitchFamily="18" charset="0"/>
                <a:ea typeface="宋体" panose="02010600030101010101" pitchFamily="2" charset="-122"/>
                <a:cs typeface="Times New Roman" panose="02020603050405020304" pitchFamily="18" charset="0"/>
              </a:rPr>
              <a:t>[2019.26</a:t>
            </a:r>
            <a:r>
              <a:rPr lang="zh-CN" sz="2400">
                <a:latin typeface="黑体" panose="02010609060101010101" pitchFamily="49" charset="-122"/>
                <a:ea typeface="黑体" panose="02010609060101010101" pitchFamily="49" charset="-122"/>
                <a:cs typeface="Times New Roman" panose="02020603050405020304" pitchFamily="18" charset="0"/>
              </a:rPr>
              <a:t>【分析与论证】</a:t>
            </a:r>
            <a:r>
              <a:rPr lang="en-US" sz="2400">
                <a:latin typeface="Times New Roman" panose="02020603050405020304" pitchFamily="18" charset="0"/>
                <a:ea typeface="宋体" panose="02010600030101010101" pitchFamily="2" charset="-122"/>
                <a:cs typeface="Times New Roman" panose="02020603050405020304" pitchFamily="18" charset="0"/>
              </a:rPr>
              <a:t>]11. </a:t>
            </a:r>
            <a:r>
              <a:rPr lang="zh-CN" sz="2400">
                <a:latin typeface="Times New Roman" panose="02020603050405020304" pitchFamily="18" charset="0"/>
                <a:ea typeface="宋体" panose="02010600030101010101" pitchFamily="2" charset="-122"/>
                <a:cs typeface="Times New Roman" panose="02020603050405020304" pitchFamily="18" charset="0"/>
              </a:rPr>
              <a:t>根据现象，分析像与物的大小关系</a:t>
            </a:r>
            <a:r>
              <a:rPr lang="en-US" sz="2400">
                <a:latin typeface="Times New Roman" panose="02020603050405020304" pitchFamily="18" charset="0"/>
                <a:ea typeface="宋体" panose="02010600030101010101" pitchFamily="2" charset="-122"/>
                <a:cs typeface="Times New Roman" panose="02020603050405020304" pitchFamily="18" charset="0"/>
              </a:rPr>
              <a:t>[2019.26</a:t>
            </a:r>
            <a:r>
              <a:rPr lang="zh-CN" sz="2400">
                <a:latin typeface="黑体" panose="02010609060101010101" pitchFamily="49" charset="-122"/>
                <a:ea typeface="黑体" panose="02010609060101010101" pitchFamily="49" charset="-122"/>
                <a:cs typeface="Times New Roman" panose="02020603050405020304" pitchFamily="18" charset="0"/>
              </a:rPr>
              <a:t>【分析与论证】</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636905" y="3590925"/>
            <a:ext cx="14712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完全重合</a:t>
            </a:r>
            <a:endParaRPr lang="zh-CN" altLang="en-US" sz="2400" b="0">
              <a:solidFill>
                <a:srgbClr val="FF0000"/>
              </a:solidFill>
              <a:ea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82930" y="717550"/>
            <a:ext cx="11276965" cy="5631180"/>
          </a:xfrm>
          <a:prstGeom prst="rect">
            <a:avLst/>
          </a:prstGeom>
          <a:noFill/>
          <a:ln w="9525">
            <a:noFill/>
          </a:ln>
        </p:spPr>
        <p:txBody>
          <a:bodyPr wrap="square">
            <a:spAutoFit/>
          </a:bodyPr>
          <a:p>
            <a:pPr indent="0" fontAlgn="auto">
              <a:lnSpc>
                <a:spcPct val="150000"/>
              </a:lnSpc>
            </a:pPr>
            <a:r>
              <a:rPr lang="zh-CN" sz="2400">
                <a:latin typeface="黑体" panose="02010609060101010101" pitchFamily="49" charset="-122"/>
                <a:ea typeface="黑体" panose="02010609060101010101" pitchFamily="49" charset="-122"/>
                <a:cs typeface="Times New Roman" panose="02020603050405020304" pitchFamily="18" charset="0"/>
              </a:rPr>
              <a:t>【交流与反思】</a:t>
            </a:r>
            <a:r>
              <a:rPr lang="en-US" sz="2400">
                <a:latin typeface="Times New Roman" panose="02020603050405020304" pitchFamily="18" charset="0"/>
                <a:ea typeface="宋体" panose="02010600030101010101" pitchFamily="2" charset="-122"/>
                <a:cs typeface="Times New Roman" panose="02020603050405020304" pitchFamily="18" charset="0"/>
              </a:rPr>
              <a:t>12. </a:t>
            </a:r>
            <a:r>
              <a:rPr lang="zh-CN" sz="2400">
                <a:latin typeface="Times New Roman" panose="02020603050405020304" pitchFamily="18" charset="0"/>
                <a:ea typeface="宋体" panose="02010600030101010101" pitchFamily="2" charset="-122"/>
                <a:cs typeface="Times New Roman" panose="02020603050405020304" pitchFamily="18" charset="0"/>
              </a:rPr>
              <a:t>选择方格纸代替白纸的优点</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可以直接确定像和物的位置</a:t>
            </a:r>
            <a:r>
              <a:rPr lang="en-US" sz="2400">
                <a:latin typeface="Times New Roman" panose="02020603050405020304" pitchFamily="18" charset="0"/>
                <a:ea typeface="宋体" panose="02010600030101010101" pitchFamily="2" charset="-122"/>
                <a:cs typeface="Times New Roman" panose="02020603050405020304" pitchFamily="18" charset="0"/>
              </a:rPr>
              <a:t>)13. </a:t>
            </a:r>
            <a:r>
              <a:rPr lang="zh-CN" sz="2400">
                <a:latin typeface="Times New Roman" panose="02020603050405020304" pitchFamily="18" charset="0"/>
                <a:ea typeface="宋体" panose="02010600030101010101" pitchFamily="2" charset="-122"/>
                <a:cs typeface="Times New Roman" panose="02020603050405020304" pitchFamily="18" charset="0"/>
              </a:rPr>
              <a:t>无论怎样移动蜡烛都无法使像与物完全重合</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玻璃板与桌面没有垂直放置</a:t>
            </a:r>
            <a:r>
              <a:rPr lang="en-US" sz="2400">
                <a:latin typeface="Times New Roman" panose="02020603050405020304" pitchFamily="18" charset="0"/>
                <a:ea typeface="宋体" panose="02010600030101010101" pitchFamily="2" charset="-122"/>
                <a:cs typeface="Times New Roman" panose="02020603050405020304" pitchFamily="18" charset="0"/>
              </a:rPr>
              <a:t>)[2019.26</a:t>
            </a:r>
            <a:r>
              <a:rPr lang="zh-CN" sz="2400">
                <a:latin typeface="宋体" panose="02010600030101010101" pitchFamily="2" charset="-122"/>
                <a:ea typeface="宋体" panose="02010600030101010101" pitchFamily="2" charset="-122"/>
                <a:cs typeface="宋体" panose="02010600030101010101" pitchFamily="2" charset="-122"/>
              </a:rPr>
              <a:t>【</a:t>
            </a:r>
            <a:r>
              <a:rPr lang="zh-CN" sz="2400">
                <a:latin typeface="Times New Roman" panose="02020603050405020304" pitchFamily="18" charset="0"/>
                <a:ea typeface="宋体" panose="02010600030101010101" pitchFamily="2" charset="-122"/>
                <a:cs typeface="Times New Roman" panose="02020603050405020304" pitchFamily="18" charset="0"/>
              </a:rPr>
              <a:t>进行实验与收集证据】</a:t>
            </a: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en-US" sz="2400">
                <a:latin typeface="Times New Roman" panose="02020603050405020304" pitchFamily="18" charset="0"/>
                <a:ea typeface="宋体" panose="02010600030101010101" pitchFamily="2" charset="-122"/>
                <a:cs typeface="Times New Roman" panose="02020603050405020304" pitchFamily="18" charset="0"/>
              </a:rPr>
              <a:t>14. </a:t>
            </a:r>
            <a:r>
              <a:rPr lang="zh-CN" sz="2400">
                <a:latin typeface="Times New Roman" panose="02020603050405020304" pitchFamily="18" charset="0"/>
                <a:ea typeface="宋体" panose="02010600030101010101" pitchFamily="2" charset="-122"/>
                <a:cs typeface="Times New Roman" panose="02020603050405020304" pitchFamily="18" charset="0"/>
              </a:rPr>
              <a:t>看到两个像</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重影</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的原因</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玻璃板太厚，其前后两个表面同时发生反射，两个反射面各成一个像</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15. </a:t>
            </a:r>
            <a:r>
              <a:rPr lang="zh-CN" sz="2400">
                <a:latin typeface="Times New Roman" panose="02020603050405020304" pitchFamily="18" charset="0"/>
                <a:ea typeface="宋体" panose="02010600030101010101" pitchFamily="2" charset="-122"/>
                <a:cs typeface="Times New Roman" panose="02020603050405020304" pitchFamily="18" charset="0"/>
              </a:rPr>
              <a:t>测量的实验数据中像距和物距不相等的原因</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①</a:t>
            </a:r>
            <a:r>
              <a:rPr lang="zh-CN" sz="2400">
                <a:latin typeface="Times New Roman" panose="02020603050405020304" pitchFamily="18" charset="0"/>
                <a:ea typeface="宋体" panose="02010600030101010101" pitchFamily="2" charset="-122"/>
                <a:cs typeface="Times New Roman" panose="02020603050405020304" pitchFamily="18" charset="0"/>
              </a:rPr>
              <a:t>测量误差；</a:t>
            </a:r>
            <a:r>
              <a:rPr lang="en-US" sz="2400">
                <a:latin typeface="Times New Roman" panose="02020603050405020304" pitchFamily="18" charset="0"/>
                <a:ea typeface="宋体" panose="02010600030101010101" pitchFamily="2" charset="-122"/>
                <a:cs typeface="Times New Roman" panose="02020603050405020304" pitchFamily="18" charset="0"/>
              </a:rPr>
              <a:t>②</a:t>
            </a:r>
            <a:r>
              <a:rPr lang="zh-CN" sz="2400">
                <a:latin typeface="Times New Roman" panose="02020603050405020304" pitchFamily="18" charset="0"/>
                <a:ea typeface="宋体" panose="02010600030101010101" pitchFamily="2" charset="-122"/>
                <a:cs typeface="Times New Roman" panose="02020603050405020304" pitchFamily="18" charset="0"/>
              </a:rPr>
              <a:t>玻璃板太厚；</a:t>
            </a:r>
            <a:r>
              <a:rPr lang="en-US" sz="2400">
                <a:latin typeface="Times New Roman" panose="02020603050405020304" pitchFamily="18" charset="0"/>
                <a:ea typeface="宋体" panose="02010600030101010101" pitchFamily="2" charset="-122"/>
                <a:cs typeface="Times New Roman" panose="02020603050405020304" pitchFamily="18" charset="0"/>
              </a:rPr>
              <a:t>③</a:t>
            </a:r>
            <a:r>
              <a:rPr lang="zh-CN" sz="2400">
                <a:latin typeface="Times New Roman" panose="02020603050405020304" pitchFamily="18" charset="0"/>
                <a:ea typeface="宋体" panose="02010600030101010101" pitchFamily="2" charset="-122"/>
                <a:cs typeface="Times New Roman" panose="02020603050405020304" pitchFamily="18" charset="0"/>
              </a:rPr>
              <a:t>实验过程中玻璃板改变了位置；</a:t>
            </a:r>
            <a:r>
              <a:rPr lang="en-US" sz="2400">
                <a:latin typeface="Times New Roman" panose="02020603050405020304" pitchFamily="18" charset="0"/>
                <a:ea typeface="宋体" panose="02010600030101010101" pitchFamily="2" charset="-122"/>
                <a:cs typeface="Times New Roman" panose="02020603050405020304" pitchFamily="18" charset="0"/>
              </a:rPr>
              <a:t>④</a:t>
            </a:r>
            <a:r>
              <a:rPr lang="zh-CN" sz="2400">
                <a:latin typeface="Times New Roman" panose="02020603050405020304" pitchFamily="18" charset="0"/>
                <a:ea typeface="宋体" panose="02010600030101010101" pitchFamily="2" charset="-122"/>
                <a:cs typeface="Times New Roman" panose="02020603050405020304" pitchFamily="18" charset="0"/>
              </a:rPr>
              <a:t>没有从</a:t>
            </a:r>
            <a:r>
              <a:rPr lang="en-US" sz="2400" i="1">
                <a:latin typeface="Times New Roman" panose="02020603050405020304" pitchFamily="18" charset="0"/>
                <a:ea typeface="宋体" panose="02010600030101010101" pitchFamily="2" charset="-122"/>
                <a:cs typeface="Times New Roman" panose="02020603050405020304" pitchFamily="18" charset="0"/>
              </a:rPr>
              <a:t>A</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B</a:t>
            </a:r>
            <a:r>
              <a:rPr lang="zh-CN" sz="2400">
                <a:latin typeface="Times New Roman" panose="02020603050405020304" pitchFamily="18" charset="0"/>
                <a:ea typeface="宋体" panose="02010600030101010101" pitchFamily="2" charset="-122"/>
                <a:cs typeface="Times New Roman" panose="02020603050405020304" pitchFamily="18" charset="0"/>
              </a:rPr>
              <a:t>蜡烛的同一点起始测量</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16. </a:t>
            </a:r>
            <a:r>
              <a:rPr lang="zh-CN" sz="2400">
                <a:latin typeface="Times New Roman" panose="02020603050405020304" pitchFamily="18" charset="0"/>
                <a:ea typeface="宋体" panose="02010600030101010101" pitchFamily="2" charset="-122"/>
                <a:cs typeface="Times New Roman" panose="02020603050405020304" pitchFamily="18" charset="0"/>
              </a:rPr>
              <a:t>实验时将玻璃板竖直向上提起或者沿玻璃板所在平面水平移动</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物体的像大小、位置都不变</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16280" y="672465"/>
            <a:ext cx="10650220" cy="5775960"/>
          </a:xfrm>
          <a:prstGeom prst="rect">
            <a:avLst/>
          </a:prstGeom>
          <a:noFill/>
          <a:ln w="9525">
            <a:noFill/>
          </a:ln>
        </p:spPr>
        <p:txBody>
          <a:bodyPr wrap="square">
            <a:spAutoFit/>
          </a:bodyPr>
          <a:p>
            <a:pPr indent="0" fontAlgn="auto">
              <a:lnSpc>
                <a:spcPct val="140000"/>
              </a:lnSpc>
            </a:pPr>
            <a:r>
              <a:rPr lang="en-US" sz="2400">
                <a:latin typeface="Times New Roman" panose="02020603050405020304" pitchFamily="18" charset="0"/>
                <a:ea typeface="宋体" panose="02010600030101010101" pitchFamily="2" charset="-122"/>
                <a:cs typeface="Times New Roman" panose="02020603050405020304" pitchFamily="18" charset="0"/>
              </a:rPr>
              <a:t>17. </a:t>
            </a:r>
            <a:r>
              <a:rPr lang="zh-CN" sz="2400">
                <a:latin typeface="Times New Roman" panose="02020603050405020304" pitchFamily="18" charset="0"/>
                <a:ea typeface="宋体" panose="02010600030101010101" pitchFamily="2" charset="-122"/>
                <a:cs typeface="Times New Roman" panose="02020603050405020304" pitchFamily="18" charset="0"/>
              </a:rPr>
              <a:t>验证像的大小与镜面距离无关的方法</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将蜡烛</a:t>
            </a:r>
            <a:r>
              <a:rPr lang="en-US" sz="2400" i="1">
                <a:latin typeface="Times New Roman" panose="02020603050405020304" pitchFamily="18" charset="0"/>
                <a:ea typeface="宋体" panose="02010600030101010101" pitchFamily="2" charset="-122"/>
                <a:cs typeface="Times New Roman" panose="02020603050405020304" pitchFamily="18" charset="0"/>
              </a:rPr>
              <a:t>A</a:t>
            </a:r>
            <a:r>
              <a:rPr lang="zh-CN" sz="2400">
                <a:latin typeface="Times New Roman" panose="02020603050405020304" pitchFamily="18" charset="0"/>
                <a:ea typeface="宋体" panose="02010600030101010101" pitchFamily="2" charset="-122"/>
                <a:cs typeface="Times New Roman" panose="02020603050405020304" pitchFamily="18" charset="0"/>
              </a:rPr>
              <a:t>靠近或远离玻璃板，移动蜡烛</a:t>
            </a:r>
            <a:r>
              <a:rPr lang="en-US" sz="2400" i="1">
                <a:latin typeface="Times New Roman" panose="02020603050405020304" pitchFamily="18" charset="0"/>
                <a:ea typeface="宋体" panose="02010600030101010101" pitchFamily="2" charset="-122"/>
                <a:cs typeface="Times New Roman" panose="02020603050405020304" pitchFamily="18" charset="0"/>
              </a:rPr>
              <a:t>B</a:t>
            </a:r>
            <a:r>
              <a:rPr lang="zh-CN" sz="2400">
                <a:latin typeface="Times New Roman" panose="02020603050405020304" pitchFamily="18" charset="0"/>
                <a:ea typeface="宋体" panose="02010600030101010101" pitchFamily="2" charset="-122"/>
                <a:cs typeface="Times New Roman" panose="02020603050405020304" pitchFamily="18" charset="0"/>
              </a:rPr>
              <a:t>总能与蜡烛</a:t>
            </a:r>
            <a:r>
              <a:rPr lang="en-US" sz="2400" i="1">
                <a:latin typeface="Times New Roman" panose="02020603050405020304" pitchFamily="18" charset="0"/>
                <a:ea typeface="宋体" panose="02010600030101010101" pitchFamily="2" charset="-122"/>
                <a:cs typeface="Times New Roman" panose="02020603050405020304" pitchFamily="18" charset="0"/>
              </a:rPr>
              <a:t>A</a:t>
            </a:r>
            <a:r>
              <a:rPr lang="zh-CN" sz="2400">
                <a:latin typeface="Times New Roman" panose="02020603050405020304" pitchFamily="18" charset="0"/>
                <a:ea typeface="宋体" panose="02010600030101010101" pitchFamily="2" charset="-122"/>
                <a:cs typeface="Times New Roman" panose="02020603050405020304" pitchFamily="18" charset="0"/>
              </a:rPr>
              <a:t>的像重合，说明像的大小不随物体到镜面的距离而改变</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18. </a:t>
            </a:r>
            <a:r>
              <a:rPr lang="zh-CN" sz="2400">
                <a:latin typeface="Times New Roman" panose="02020603050405020304" pitchFamily="18" charset="0"/>
                <a:ea typeface="宋体" panose="02010600030101010101" pitchFamily="2" charset="-122"/>
                <a:cs typeface="Times New Roman" panose="02020603050405020304" pitchFamily="18" charset="0"/>
              </a:rPr>
              <a:t>验证像与物关于镜面对称的方法</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把白纸沿玻璃板位置对折后，用一枚细针分别在标记物的位置扎眼，打开观察到标记的像的位置也有针眼</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4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19. </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玻璃板厚度的计算</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根据像距等于物距，计算实际测量值的差值</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)[2014.23(1)</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【交流与评估】</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实验结论：</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(1)</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像的大小和物体大小</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[2019.26</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【分析与论证】第</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1</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空</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(2)</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像和物体到平面镜的距离</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[2019.26</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【分析与论证】第</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2</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空</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(3)</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像和物体的连线与镜面</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(4)</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像与物关于镜面 </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[2019.26</a:t>
            </a:r>
            <a:r>
              <a:rPr lang="zh-CN" sz="2400">
                <a:latin typeface="宋体" panose="02010600030101010101" pitchFamily="2" charset="-122"/>
                <a:ea typeface="宋体" panose="02010600030101010101" pitchFamily="2" charset="-122"/>
                <a:cs typeface="宋体" panose="02010600030101010101" pitchFamily="2" charset="-122"/>
                <a:sym typeface="+mn-ea"/>
              </a:rPr>
              <a:t>【分析与论证】第</a:t>
            </a:r>
            <a:r>
              <a:rPr lang="en-US" sz="2400">
                <a:latin typeface="宋体" panose="02010600030101010101" pitchFamily="2" charset="-122"/>
                <a:ea typeface="宋体" panose="02010600030101010101" pitchFamily="2" charset="-122"/>
                <a:cs typeface="宋体" panose="02010600030101010101" pitchFamily="2" charset="-122"/>
                <a:sym typeface="+mn-ea"/>
              </a:rPr>
              <a:t>2</a:t>
            </a:r>
            <a:r>
              <a:rPr lang="zh-CN" sz="2400">
                <a:latin typeface="宋体" panose="02010600030101010101" pitchFamily="2" charset="-122"/>
                <a:ea typeface="宋体" panose="02010600030101010101" pitchFamily="2" charset="-122"/>
                <a:cs typeface="宋体" panose="02010600030101010101" pitchFamily="2" charset="-122"/>
                <a:sym typeface="+mn-ea"/>
              </a:rPr>
              <a:t>空</a:t>
            </a:r>
            <a:r>
              <a:rPr lang="en-US" sz="2400">
                <a:latin typeface="宋体" panose="02010600030101010101" pitchFamily="2" charset="-122"/>
                <a:ea typeface="宋体" panose="02010600030101010101" pitchFamily="2" charset="-122"/>
                <a:cs typeface="宋体" panose="02010600030101010101" pitchFamily="2" charset="-122"/>
                <a:sym typeface="+mn-ea"/>
              </a:rPr>
              <a:t>]</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(5)</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平面镜成</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像．</a:t>
            </a:r>
            <a:endParaRPr lang="en-US" sz="2400">
              <a:latin typeface="宋体" panose="02010600030101010101" pitchFamily="2" charset="-122"/>
              <a:ea typeface="宋体" panose="02010600030101010101" pitchFamily="2" charset="-122"/>
              <a:cs typeface="黑体" panose="02010609060101010101" pitchFamily="49" charset="-122"/>
            </a:endParaRPr>
          </a:p>
        </p:txBody>
      </p:sp>
      <p:sp>
        <p:nvSpPr>
          <p:cNvPr id="3" name="文本框 2"/>
          <p:cNvSpPr txBox="1"/>
          <p:nvPr/>
        </p:nvSpPr>
        <p:spPr>
          <a:xfrm>
            <a:off x="5595620" y="3846830"/>
            <a:ext cx="10013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相等</a:t>
            </a:r>
            <a:endParaRPr lang="zh-CN" altLang="en-US" sz="2400" b="0">
              <a:solidFill>
                <a:srgbClr val="FF0000"/>
              </a:solidFill>
              <a:ea typeface="宋体" panose="02010600030101010101" pitchFamily="2" charset="-122"/>
            </a:endParaRPr>
          </a:p>
        </p:txBody>
      </p:sp>
      <p:sp>
        <p:nvSpPr>
          <p:cNvPr id="4" name="文本框 3"/>
          <p:cNvSpPr txBox="1"/>
          <p:nvPr/>
        </p:nvSpPr>
        <p:spPr>
          <a:xfrm>
            <a:off x="4710430" y="4373880"/>
            <a:ext cx="10013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相等</a:t>
            </a:r>
            <a:endParaRPr lang="zh-CN" altLang="en-US" sz="2400" b="0">
              <a:solidFill>
                <a:srgbClr val="FF0000"/>
              </a:solidFill>
              <a:ea typeface="宋体" panose="02010600030101010101" pitchFamily="2" charset="-122"/>
            </a:endParaRPr>
          </a:p>
        </p:txBody>
      </p:sp>
      <p:sp>
        <p:nvSpPr>
          <p:cNvPr id="5" name="文本框 4"/>
          <p:cNvSpPr txBox="1"/>
          <p:nvPr/>
        </p:nvSpPr>
        <p:spPr>
          <a:xfrm>
            <a:off x="4438650" y="4886325"/>
            <a:ext cx="12204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垂直</a:t>
            </a:r>
            <a:endParaRPr lang="zh-CN" altLang="en-US" sz="2400" b="0">
              <a:solidFill>
                <a:srgbClr val="FF0000"/>
              </a:solidFill>
              <a:ea typeface="宋体" panose="02010600030101010101" pitchFamily="2" charset="-122"/>
            </a:endParaRPr>
          </a:p>
        </p:txBody>
      </p:sp>
      <p:sp>
        <p:nvSpPr>
          <p:cNvPr id="6" name="文本框 5"/>
          <p:cNvSpPr txBox="1"/>
          <p:nvPr/>
        </p:nvSpPr>
        <p:spPr>
          <a:xfrm>
            <a:off x="3520440" y="5393690"/>
            <a:ext cx="8121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对称</a:t>
            </a:r>
            <a:endParaRPr lang="zh-CN" altLang="en-US" sz="2400" b="0">
              <a:solidFill>
                <a:srgbClr val="FF0000"/>
              </a:solidFill>
              <a:ea typeface="宋体" panose="02010600030101010101" pitchFamily="2" charset="-122"/>
            </a:endParaRPr>
          </a:p>
        </p:txBody>
      </p:sp>
      <p:sp>
        <p:nvSpPr>
          <p:cNvPr id="7" name="文本框 6"/>
          <p:cNvSpPr txBox="1"/>
          <p:nvPr/>
        </p:nvSpPr>
        <p:spPr>
          <a:xfrm>
            <a:off x="2622550" y="5904865"/>
            <a:ext cx="7340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虚</a:t>
            </a:r>
            <a:endParaRPr lang="zh-CN" altLang="en-US" sz="2400" b="0">
              <a:solidFill>
                <a:srgbClr val="FF0000"/>
              </a:solidFill>
              <a:ea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P spid="6" grpId="0"/>
      <p:bldP spid="6" grpId="1"/>
      <p:bldP spid="7" grpId="0"/>
      <p:bldP spid="7"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216660" y="1255395"/>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100" name="文本框 99"/>
          <p:cNvSpPr txBox="1"/>
          <p:nvPr/>
        </p:nvSpPr>
        <p:spPr>
          <a:xfrm>
            <a:off x="1140460" y="2129790"/>
            <a:ext cx="7947025" cy="645160"/>
          </a:xfrm>
          <a:prstGeom prst="rect">
            <a:avLst/>
          </a:prstGeom>
          <a:noFill/>
          <a:ln w="9525">
            <a:noFill/>
          </a:ln>
        </p:spPr>
        <p:txBody>
          <a:bodyPr wrap="square">
            <a:spAutoFit/>
          </a:bodyPr>
          <a:p>
            <a:pPr indent="0" fontAlgn="auto">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例　小明利用如图甲所示的装置</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探究平面镜成像特点”．</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2147482425" descr="C:\Documents and Settings\Administrator\桌面\江西物理(JK)\N48.TIF"/>
          <p:cNvPicPr>
            <a:picLocks noChangeAspect="1"/>
          </p:cNvPicPr>
          <p:nvPr/>
        </p:nvPicPr>
        <p:blipFill>
          <a:blip r:embed="rId2" r:link="rId3"/>
          <a:stretch>
            <a:fillRect/>
          </a:stretch>
        </p:blipFill>
        <p:spPr>
          <a:xfrm>
            <a:off x="3208655" y="2938780"/>
            <a:ext cx="6033135" cy="2778125"/>
          </a:xfrm>
          <a:prstGeom prst="rect">
            <a:avLst/>
          </a:prstGeom>
          <a:noFill/>
          <a:ln w="9525">
            <a:noFill/>
          </a:ln>
        </p:spPr>
      </p:pic>
      <p:sp>
        <p:nvSpPr>
          <p:cNvPr id="3" name="文本框 2"/>
          <p:cNvSpPr txBox="1"/>
          <p:nvPr/>
        </p:nvSpPr>
        <p:spPr>
          <a:xfrm>
            <a:off x="6159500" y="5678805"/>
            <a:ext cx="1125855"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楷体_GB2312" charset="0"/>
              </a:rPr>
              <a:t>例题图</a:t>
            </a:r>
            <a:endParaRPr lang="zh-CN" altLang="en-US" b="0">
              <a:latin typeface="Times New Roman" panose="02020603050405020304" pitchFamily="18" charset="0"/>
              <a:ea typeface="宋体" panose="02010600030101010101" pitchFamily="2" charset="-122"/>
              <a:cs typeface="楷体_GB2312" charset="0"/>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78510" y="902970"/>
            <a:ext cx="10543540" cy="5077460"/>
          </a:xfrm>
          <a:prstGeom prst="rect">
            <a:avLst/>
          </a:prstGeom>
          <a:noFill/>
          <a:ln w="9525">
            <a:noFill/>
          </a:ln>
        </p:spPr>
        <p:txBody>
          <a:bodyPr wrap="square">
            <a:spAutoFit/>
          </a:bodyPr>
          <a:p>
            <a:pPr indent="0" fontAlgn="auto">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【设计实验与进行实验】</a:t>
            </a:r>
            <a:r>
              <a:rPr lang="en-US" sz="2400" b="0">
                <a:latin typeface="Times New Roman" panose="02020603050405020304" pitchFamily="18" charset="0"/>
                <a:ea typeface="宋体" panose="02010600030101010101" pitchFamily="2" charset="-122"/>
                <a:cs typeface="Times New Roman" panose="02020603050405020304" pitchFamily="18" charset="0"/>
              </a:rPr>
              <a:t>(1)</a:t>
            </a:r>
            <a:r>
              <a:rPr lang="zh-CN" sz="2400" b="0">
                <a:latin typeface="Times New Roman" panose="02020603050405020304" pitchFamily="18" charset="0"/>
                <a:ea typeface="宋体" panose="02010600030101010101" pitchFamily="2" charset="-122"/>
                <a:cs typeface="Times New Roman" panose="02020603050405020304" pitchFamily="18" charset="0"/>
              </a:rPr>
              <a:t>现有厚度分别为</a:t>
            </a:r>
            <a:r>
              <a:rPr lang="en-US" sz="2400" b="0">
                <a:latin typeface="Times New Roman" panose="02020603050405020304" pitchFamily="18" charset="0"/>
                <a:ea typeface="宋体" panose="02010600030101010101" pitchFamily="2" charset="-122"/>
                <a:cs typeface="Times New Roman" panose="02020603050405020304" pitchFamily="18" charset="0"/>
              </a:rPr>
              <a:t>5 mm</a:t>
            </a:r>
            <a:r>
              <a:rPr lang="zh-CN" sz="2400" b="0">
                <a:latin typeface="Times New Roman" panose="02020603050405020304" pitchFamily="18" charset="0"/>
                <a:ea typeface="宋体" panose="02010600030101010101" pitchFamily="2" charset="-122"/>
                <a:cs typeface="Times New Roman" panose="02020603050405020304" pitchFamily="18" charset="0"/>
              </a:rPr>
              <a:t>和 </a:t>
            </a:r>
            <a:r>
              <a:rPr lang="en-US" sz="2400" b="0">
                <a:latin typeface="Times New Roman" panose="02020603050405020304" pitchFamily="18" charset="0"/>
                <a:ea typeface="宋体" panose="02010600030101010101" pitchFamily="2" charset="-122"/>
                <a:cs typeface="Times New Roman" panose="02020603050405020304" pitchFamily="18" charset="0"/>
              </a:rPr>
              <a:t>2 mm</a:t>
            </a:r>
            <a:r>
              <a:rPr lang="zh-CN" sz="2400" b="0">
                <a:latin typeface="Times New Roman" panose="02020603050405020304" pitchFamily="18" charset="0"/>
                <a:ea typeface="宋体" panose="02010600030101010101" pitchFamily="2" charset="-122"/>
                <a:cs typeface="Times New Roman" panose="02020603050405020304" pitchFamily="18" charset="0"/>
              </a:rPr>
              <a:t>的两块玻璃板，你认为应选择</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厚的玻璃板做实验，原因是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___________________________</a:t>
            </a:r>
            <a:r>
              <a:rPr lang="en-US" sz="2400" b="0">
                <a:latin typeface="Times New Roman" panose="02020603050405020304" pitchFamily="18" charset="0"/>
                <a:ea typeface="宋体" panose="02010600030101010101" pitchFamily="2" charset="-122"/>
                <a:cs typeface="Times New Roman" panose="02020603050405020304" pitchFamily="18" charset="0"/>
              </a:rPr>
              <a:t>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(2)</a:t>
            </a:r>
            <a:r>
              <a:rPr lang="zh-CN" sz="2400" b="0">
                <a:latin typeface="Times New Roman" panose="02020603050405020304" pitchFamily="18" charset="0"/>
                <a:ea typeface="宋体" panose="02010600030101010101" pitchFamily="2" charset="-122"/>
                <a:cs typeface="Times New Roman" panose="02020603050405020304" pitchFamily="18" charset="0"/>
              </a:rPr>
              <a:t>器材选取后，小明将白纸平铺在水平桌面上，将玻璃板</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桌面放在白纸中央，沿玻璃板在白纸上画一条直线代表</a:t>
            </a:r>
            <a:r>
              <a:rPr lang="en-US" sz="2400" b="0">
                <a:latin typeface="Times New Roman" panose="02020603050405020304" pitchFamily="18" charset="0"/>
                <a:ea typeface="宋体" panose="02010600030101010101" pitchFamily="2" charset="-122"/>
                <a:cs typeface="Times New Roman" panose="02020603050405020304" pitchFamily="18" charset="0"/>
              </a:rPr>
              <a:t>__________</a:t>
            </a:r>
            <a:r>
              <a:rPr lang="zh-CN" sz="2400" b="0">
                <a:latin typeface="Times New Roman" panose="02020603050405020304" pitchFamily="18" charset="0"/>
                <a:ea typeface="宋体" panose="02010600030101010101" pitchFamily="2" charset="-122"/>
                <a:cs typeface="Times New Roman" panose="02020603050405020304" pitchFamily="18" charset="0"/>
              </a:rPr>
              <a:t>的位置．</a:t>
            </a:r>
            <a:r>
              <a:rPr lang="en-US" sz="2400" b="0">
                <a:latin typeface="Times New Roman" panose="02020603050405020304" pitchFamily="18" charset="0"/>
                <a:ea typeface="宋体" panose="02010600030101010101" pitchFamily="2" charset="-122"/>
                <a:cs typeface="Times New Roman" panose="02020603050405020304" pitchFamily="18" charset="0"/>
              </a:rPr>
              <a:t>(3)</a:t>
            </a:r>
            <a:r>
              <a:rPr lang="zh-CN" sz="2400" b="0">
                <a:latin typeface="Times New Roman" panose="02020603050405020304" pitchFamily="18" charset="0"/>
                <a:ea typeface="宋体" panose="02010600030101010101" pitchFamily="2" charset="-122"/>
                <a:cs typeface="Times New Roman" panose="02020603050405020304" pitchFamily="18" charset="0"/>
              </a:rPr>
              <a:t>接着小明在玻璃板前放一支点燃的蜡烛</a:t>
            </a:r>
            <a:r>
              <a:rPr lang="en-US" sz="2400" b="0" i="1">
                <a:latin typeface="Times New Roman" panose="02020603050405020304" pitchFamily="18" charset="0"/>
                <a:ea typeface="宋体" panose="02010600030101010101" pitchFamily="2" charset="-122"/>
                <a:cs typeface="Times New Roman" panose="02020603050405020304" pitchFamily="18" charset="0"/>
              </a:rPr>
              <a:t>A</a:t>
            </a:r>
            <a:r>
              <a:rPr lang="zh-CN" sz="2400" b="0">
                <a:latin typeface="Times New Roman" panose="02020603050405020304" pitchFamily="18" charset="0"/>
                <a:ea typeface="宋体" panose="02010600030101010101" pitchFamily="2" charset="-122"/>
                <a:cs typeface="Times New Roman" panose="02020603050405020304" pitchFamily="18" charset="0"/>
              </a:rPr>
              <a:t>，再拿一支外形相同但不点燃的蜡烛</a:t>
            </a:r>
            <a:r>
              <a:rPr lang="en-US" sz="2400" b="0" i="1">
                <a:latin typeface="Times New Roman" panose="02020603050405020304" pitchFamily="18" charset="0"/>
                <a:ea typeface="宋体" panose="02010600030101010101" pitchFamily="2" charset="-122"/>
                <a:cs typeface="Times New Roman" panose="02020603050405020304" pitchFamily="18" charset="0"/>
              </a:rPr>
              <a:t>B</a:t>
            </a:r>
            <a:r>
              <a:rPr lang="zh-CN" sz="2400" b="0">
                <a:latin typeface="Times New Roman" panose="02020603050405020304" pitchFamily="18" charset="0"/>
                <a:ea typeface="宋体" panose="02010600030101010101" pitchFamily="2" charset="-122"/>
                <a:cs typeface="Times New Roman" panose="02020603050405020304" pitchFamily="18" charset="0"/>
              </a:rPr>
              <a:t>，竖立在玻璃板后并移动，人眼一直在玻璃板</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选填</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前面</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或</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后面</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观察，直到蜡烛</a:t>
            </a:r>
            <a:r>
              <a:rPr lang="en-US" sz="2400" b="0" i="1">
                <a:latin typeface="Times New Roman" panose="02020603050405020304" pitchFamily="18" charset="0"/>
                <a:ea typeface="宋体" panose="02010600030101010101" pitchFamily="2" charset="-122"/>
                <a:cs typeface="Times New Roman" panose="02020603050405020304" pitchFamily="18" charset="0"/>
              </a:rPr>
              <a:t>B</a:t>
            </a:r>
            <a:r>
              <a:rPr lang="zh-CN" sz="2400" b="0">
                <a:latin typeface="Times New Roman" panose="02020603050405020304" pitchFamily="18" charset="0"/>
                <a:ea typeface="宋体" panose="02010600030101010101" pitchFamily="2" charset="-122"/>
                <a:cs typeface="Times New Roman" panose="02020603050405020304" pitchFamily="18" charset="0"/>
              </a:rPr>
              <a:t>跟</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选填</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蜡烛</a:t>
            </a:r>
            <a:r>
              <a:rPr lang="en-US" sz="2400" b="0" i="1">
                <a:latin typeface="Times New Roman" panose="02020603050405020304" pitchFamily="18" charset="0"/>
                <a:ea typeface="宋体" panose="02010600030101010101" pitchFamily="2" charset="-122"/>
                <a:cs typeface="Times New Roman" panose="02020603050405020304" pitchFamily="18" charset="0"/>
              </a:rPr>
              <a:t>A</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或</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蜡烛</a:t>
            </a:r>
            <a:r>
              <a:rPr lang="en-US" sz="2400" b="0" i="1">
                <a:latin typeface="Times New Roman" panose="02020603050405020304" pitchFamily="18" charset="0"/>
                <a:ea typeface="宋体" panose="02010600030101010101" pitchFamily="2" charset="-122"/>
                <a:cs typeface="Times New Roman" panose="02020603050405020304" pitchFamily="18" charset="0"/>
              </a:rPr>
              <a:t>A</a:t>
            </a:r>
            <a:r>
              <a:rPr lang="zh-CN" sz="2400" b="0">
                <a:latin typeface="Times New Roman" panose="02020603050405020304" pitchFamily="18" charset="0"/>
                <a:ea typeface="宋体" panose="02010600030101010101" pitchFamily="2" charset="-122"/>
                <a:cs typeface="Times New Roman" panose="02020603050405020304" pitchFamily="18" charset="0"/>
              </a:rPr>
              <a:t>的像</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完全重合，在白纸上记下这两个位置．</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9335135" y="1580515"/>
            <a:ext cx="101600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2 mm</a:t>
            </a:r>
            <a:r>
              <a:rPr lang="zh-CN" sz="2400" b="0">
                <a:solidFill>
                  <a:srgbClr val="FF0000"/>
                </a:solidFill>
                <a:ea typeface="宋体" panose="02010600030101010101" pitchFamily="2" charset="-122"/>
              </a:rPr>
              <a:t>　</a:t>
            </a:r>
            <a:endParaRPr lang="zh-CN" altLang="en-US" sz="2400" b="0">
              <a:solidFill>
                <a:srgbClr val="FF0000"/>
              </a:solidFill>
              <a:ea typeface="宋体" panose="02010600030101010101" pitchFamily="2" charset="-122"/>
            </a:endParaRPr>
          </a:p>
        </p:txBody>
      </p:sp>
      <p:sp>
        <p:nvSpPr>
          <p:cNvPr id="3" name="文本框 2"/>
          <p:cNvSpPr txBox="1"/>
          <p:nvPr/>
        </p:nvSpPr>
        <p:spPr>
          <a:xfrm>
            <a:off x="3913505" y="2127885"/>
            <a:ext cx="74485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避免出</a:t>
            </a:r>
            <a:r>
              <a:rPr lang="zh-CN" sz="2400" b="0">
                <a:solidFill>
                  <a:srgbClr val="FF0000"/>
                </a:solidFill>
                <a:latin typeface="Times New Roman" panose="02020603050405020304" pitchFamily="18" charset="0"/>
                <a:ea typeface="宋体" panose="02010600030101010101" pitchFamily="2" charset="-122"/>
              </a:rPr>
              <a:t>现重影</a:t>
            </a: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sz="2400" b="0">
                <a:solidFill>
                  <a:srgbClr val="FF0000"/>
                </a:solidFill>
                <a:latin typeface="Times New Roman" panose="02020603050405020304" pitchFamily="18" charset="0"/>
                <a:ea typeface="宋体" panose="02010600030101010101" pitchFamily="2" charset="-122"/>
              </a:rPr>
              <a:t>或者避免出现两个像影响实验效果</a:t>
            </a:r>
            <a:r>
              <a:rPr lang="en-US" sz="2400" b="0">
                <a:solidFill>
                  <a:srgbClr val="FF0000"/>
                </a:solidFill>
                <a:latin typeface="Times New Roman" panose="02020603050405020304" pitchFamily="18" charset="0"/>
                <a:ea typeface="宋体" panose="02010600030101010101" pitchFamily="2" charset="-122"/>
              </a:rPr>
              <a:t>)</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8764905" y="2664460"/>
            <a:ext cx="9531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垂直</a:t>
            </a:r>
            <a:endParaRPr lang="zh-CN" altLang="en-US" sz="2400" b="0">
              <a:solidFill>
                <a:srgbClr val="FF0000"/>
              </a:solidFill>
              <a:ea typeface="宋体" panose="02010600030101010101" pitchFamily="2" charset="-122"/>
            </a:endParaRPr>
          </a:p>
        </p:txBody>
      </p:sp>
      <p:sp>
        <p:nvSpPr>
          <p:cNvPr id="5" name="文本框 4"/>
          <p:cNvSpPr txBox="1"/>
          <p:nvPr/>
        </p:nvSpPr>
        <p:spPr>
          <a:xfrm>
            <a:off x="7115175" y="3223895"/>
            <a:ext cx="14084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平面镜</a:t>
            </a:r>
            <a:endParaRPr lang="zh-CN" altLang="en-US" sz="2400" b="0">
              <a:solidFill>
                <a:srgbClr val="FF0000"/>
              </a:solidFill>
              <a:ea typeface="宋体" panose="02010600030101010101" pitchFamily="2" charset="-122"/>
            </a:endParaRPr>
          </a:p>
        </p:txBody>
      </p:sp>
      <p:sp>
        <p:nvSpPr>
          <p:cNvPr id="6" name="文本框 5"/>
          <p:cNvSpPr txBox="1"/>
          <p:nvPr/>
        </p:nvSpPr>
        <p:spPr>
          <a:xfrm>
            <a:off x="7733030" y="4338955"/>
            <a:ext cx="11576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前面　</a:t>
            </a:r>
            <a:endParaRPr lang="zh-CN" altLang="en-US" sz="2400" b="0">
              <a:solidFill>
                <a:srgbClr val="FF0000"/>
              </a:solidFill>
              <a:ea typeface="宋体" panose="02010600030101010101" pitchFamily="2" charset="-122"/>
            </a:endParaRPr>
          </a:p>
        </p:txBody>
      </p:sp>
      <p:sp>
        <p:nvSpPr>
          <p:cNvPr id="7" name="文本框 6"/>
          <p:cNvSpPr txBox="1"/>
          <p:nvPr/>
        </p:nvSpPr>
        <p:spPr>
          <a:xfrm>
            <a:off x="4128135" y="4869180"/>
            <a:ext cx="16129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蜡烛</a:t>
            </a:r>
            <a:r>
              <a:rPr lang="en-US" sz="2400" b="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r>
              <a:rPr lang="zh-CN" sz="2400" b="0">
                <a:solidFill>
                  <a:srgbClr val="FF0000"/>
                </a:solidFill>
                <a:ea typeface="宋体" panose="02010600030101010101" pitchFamily="2" charset="-122"/>
              </a:rPr>
              <a:t>的像　</a:t>
            </a:r>
            <a:endParaRPr lang="zh-CN" altLang="en-US" sz="2400" b="0">
              <a:solidFill>
                <a:srgbClr val="FF0000"/>
              </a:solidFill>
              <a:ea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09930" y="1224915"/>
            <a:ext cx="10539730" cy="1198880"/>
          </a:xfrm>
          <a:prstGeom prst="rect">
            <a:avLst/>
          </a:prstGeom>
          <a:noFill/>
          <a:ln w="9525">
            <a:noFill/>
          </a:ln>
        </p:spPr>
        <p:txBody>
          <a:bodyPr wrap="square">
            <a:spAutoFit/>
          </a:bodyPr>
          <a:p>
            <a:pPr indent="0" fontAlgn="auto">
              <a:lnSpc>
                <a:spcPct val="150000"/>
              </a:lnSpc>
            </a:pPr>
            <a:r>
              <a:rPr lang="zh-CN" sz="2400" b="0">
                <a:latin typeface="宋体" panose="02010600030101010101" pitchFamily="2" charset="-122"/>
                <a:ea typeface="宋体" panose="02010600030101010101" pitchFamily="2" charset="-122"/>
                <a:cs typeface="Times New Roman" panose="02020603050405020304" pitchFamily="18" charset="0"/>
              </a:rPr>
              <a:t>【收集证据】</a:t>
            </a:r>
            <a:r>
              <a:rPr lang="zh-CN" sz="2400" b="0">
                <a:latin typeface="Times New Roman" panose="02020603050405020304" pitchFamily="18" charset="0"/>
                <a:ea typeface="宋体" panose="02010600030101010101" pitchFamily="2" charset="-122"/>
                <a:cs typeface="Times New Roman" panose="02020603050405020304" pitchFamily="18" charset="0"/>
              </a:rPr>
              <a:t>移动蜡烛</a:t>
            </a:r>
            <a:r>
              <a:rPr lang="en-US" sz="2400" b="0" i="1">
                <a:latin typeface="Times New Roman" panose="02020603050405020304" pitchFamily="18" charset="0"/>
                <a:ea typeface="宋体" panose="02010600030101010101" pitchFamily="2" charset="-122"/>
                <a:cs typeface="Times New Roman" panose="02020603050405020304" pitchFamily="18" charset="0"/>
              </a:rPr>
              <a:t>A</a:t>
            </a:r>
            <a:r>
              <a:rPr lang="zh-CN" sz="2400" b="0">
                <a:latin typeface="Times New Roman" panose="02020603050405020304" pitchFamily="18" charset="0"/>
                <a:ea typeface="宋体" panose="02010600030101010101" pitchFamily="2" charset="-122"/>
                <a:cs typeface="Times New Roman" panose="02020603050405020304" pitchFamily="18" charset="0"/>
              </a:rPr>
              <a:t>的位置，重复上述实验，标记像和物的位置关系如图乙所示，并测量物距与像距，记录数据如下：</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2" name="表格 1"/>
          <p:cNvGraphicFramePr/>
          <p:nvPr>
            <p:custDataLst>
              <p:tags r:id="rId1"/>
            </p:custDataLst>
          </p:nvPr>
        </p:nvGraphicFramePr>
        <p:xfrm>
          <a:off x="1468755" y="2696210"/>
          <a:ext cx="9254490" cy="3207385"/>
        </p:xfrm>
        <a:graphic>
          <a:graphicData uri="http://schemas.openxmlformats.org/drawingml/2006/table">
            <a:tbl>
              <a:tblPr firstRow="1" bandRow="1">
                <a:tableStyleId>{5940675A-B579-460E-94D1-54222C63F5DA}</a:tableStyleId>
              </a:tblPr>
              <a:tblGrid>
                <a:gridCol w="2182495"/>
                <a:gridCol w="3732530"/>
                <a:gridCol w="3339465"/>
              </a:tblGrid>
              <a:tr h="963295">
                <a:tc>
                  <a:txBody>
                    <a:bodyPr/>
                    <a:p>
                      <a:pPr indent="0" algn="ctr" fontAlgn="auto">
                        <a:lnSpc>
                          <a:spcPct val="150000"/>
                        </a:lnSpc>
                        <a:buNone/>
                      </a:pPr>
                      <a:r>
                        <a:rPr lang="zh-CN" altLang="en-US" sz="2400" b="0">
                          <a:latin typeface="Times New Roman" panose="02020603050405020304" pitchFamily="18" charset="0"/>
                          <a:ea typeface="黑体" panose="02010609060101010101" pitchFamily="49" charset="-122"/>
                          <a:cs typeface="Times New Roman" panose="02020603050405020304" pitchFamily="18" charset="0"/>
                        </a:rPr>
                        <a:t>次数</a:t>
                      </a:r>
                      <a:endParaRPr lang="zh-CN"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altLang="en-US" sz="2400" b="0">
                          <a:latin typeface="Times New Roman" panose="02020603050405020304" pitchFamily="18" charset="0"/>
                          <a:ea typeface="黑体" panose="02010609060101010101" pitchFamily="49" charset="-122"/>
                          <a:cs typeface="Times New Roman" panose="02020603050405020304" pitchFamily="18" charset="0"/>
                        </a:rPr>
                        <a:t>蜡烛</a:t>
                      </a:r>
                      <a:r>
                        <a:rPr lang="en-US" altLang="en-US" sz="2400" b="0" i="1">
                          <a:latin typeface="Times New Roman" panose="02020603050405020304" pitchFamily="18" charset="0"/>
                          <a:ea typeface="黑体" panose="02010609060101010101" pitchFamily="49" charset="-122"/>
                          <a:cs typeface="Times New Roman" panose="02020603050405020304" pitchFamily="18" charset="0"/>
                        </a:rPr>
                        <a:t>A</a:t>
                      </a:r>
                      <a:r>
                        <a:rPr lang="en-US" altLang="en-US" sz="2400" b="0">
                          <a:latin typeface="Times New Roman" panose="02020603050405020304" pitchFamily="18" charset="0"/>
                          <a:ea typeface="黑体" panose="02010609060101010101" pitchFamily="49" charset="-122"/>
                          <a:cs typeface="Times New Roman" panose="02020603050405020304" pitchFamily="18" charset="0"/>
                        </a:rPr>
                        <a:t>到玻璃</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p>
                      <a:pPr indent="0" algn="ctr" fontAlgn="auto">
                        <a:lnSpc>
                          <a:spcPct val="150000"/>
                        </a:lnSpc>
                        <a:buNone/>
                      </a:pPr>
                      <a:r>
                        <a:rPr lang="en-US" altLang="en-US" sz="2400" b="0">
                          <a:latin typeface="Times New Roman" panose="02020603050405020304" pitchFamily="18" charset="0"/>
                          <a:ea typeface="黑体" panose="02010609060101010101" pitchFamily="49" charset="-122"/>
                          <a:cs typeface="Times New Roman" panose="02020603050405020304" pitchFamily="18" charset="0"/>
                        </a:rPr>
                        <a:t>板的距离/cm</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altLang="en-US" sz="2400" b="0">
                          <a:latin typeface="Times New Roman" panose="02020603050405020304" pitchFamily="18" charset="0"/>
                          <a:ea typeface="黑体" panose="02010609060101010101" pitchFamily="49" charset="-122"/>
                          <a:cs typeface="Times New Roman" panose="02020603050405020304" pitchFamily="18" charset="0"/>
                        </a:rPr>
                        <a:t>蜡烛</a:t>
                      </a:r>
                      <a:r>
                        <a:rPr lang="en-US" altLang="en-US" sz="2400" b="0" i="1">
                          <a:latin typeface="Times New Roman" panose="02020603050405020304" pitchFamily="18" charset="0"/>
                          <a:ea typeface="黑体" panose="02010609060101010101" pitchFamily="49" charset="-122"/>
                          <a:cs typeface="Times New Roman" panose="02020603050405020304" pitchFamily="18" charset="0"/>
                        </a:rPr>
                        <a:t>A</a:t>
                      </a:r>
                      <a:r>
                        <a:rPr lang="en-US" altLang="en-US" sz="2400" b="0">
                          <a:latin typeface="Times New Roman" panose="02020603050405020304" pitchFamily="18" charset="0"/>
                          <a:ea typeface="黑体" panose="02010609060101010101" pitchFamily="49" charset="-122"/>
                          <a:cs typeface="Times New Roman" panose="02020603050405020304" pitchFamily="18" charset="0"/>
                        </a:rPr>
                        <a:t>的像到玻</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p>
                      <a:pPr indent="0" algn="ctr" fontAlgn="auto">
                        <a:lnSpc>
                          <a:spcPct val="150000"/>
                        </a:lnSpc>
                        <a:buNone/>
                      </a:pPr>
                      <a:r>
                        <a:rPr lang="en-US" altLang="en-US" sz="2400" b="0">
                          <a:latin typeface="Times New Roman" panose="02020603050405020304" pitchFamily="18" charset="0"/>
                          <a:ea typeface="黑体" panose="02010609060101010101" pitchFamily="49" charset="-122"/>
                          <a:cs typeface="Times New Roman" panose="02020603050405020304" pitchFamily="18" charset="0"/>
                        </a:rPr>
                        <a:t>璃板的距离/cm</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667385">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1</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8</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8</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21360">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12</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12</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21360">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3</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16</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16</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96570" y="1545590"/>
            <a:ext cx="11198860" cy="3969385"/>
          </a:xfrm>
          <a:prstGeom prst="rect">
            <a:avLst/>
          </a:prstGeom>
          <a:noFill/>
          <a:ln w="9525">
            <a:noFill/>
          </a:ln>
        </p:spPr>
        <p:txBody>
          <a:bodyPr wrap="square">
            <a:spAutoFit/>
          </a:bodyPr>
          <a:p>
            <a:pPr indent="0" fontAlgn="auto">
              <a:lnSpc>
                <a:spcPct val="150000"/>
              </a:lnSpc>
            </a:pPr>
            <a:r>
              <a:rPr lang="zh-CN" sz="2400" b="0">
                <a:latin typeface="宋体" panose="02010600030101010101" pitchFamily="2" charset="-122"/>
                <a:ea typeface="宋体" panose="02010600030101010101" pitchFamily="2" charset="-122"/>
                <a:cs typeface="Times New Roman" panose="02020603050405020304" pitchFamily="18" charset="0"/>
              </a:rPr>
              <a:t>【分析与论证】</a:t>
            </a:r>
            <a:r>
              <a:rPr lang="zh-CN" sz="2400" b="0">
                <a:latin typeface="Times New Roman" panose="02020603050405020304" pitchFamily="18" charset="0"/>
                <a:ea typeface="宋体" panose="02010600030101010101" pitchFamily="2" charset="-122"/>
                <a:cs typeface="Times New Roman" panose="02020603050405020304" pitchFamily="18" charset="0"/>
              </a:rPr>
              <a:t>由上述现象可知，平面镜所成像的大小与物体的大小</a:t>
            </a:r>
            <a:r>
              <a:rPr lang="en-US" sz="2400" b="0">
                <a:latin typeface="Times New Roman" panose="02020603050405020304" pitchFamily="18" charset="0"/>
                <a:ea typeface="宋体" panose="02010600030101010101" pitchFamily="2" charset="-122"/>
                <a:cs typeface="Times New Roman" panose="02020603050405020304" pitchFamily="18" charset="0"/>
              </a:rPr>
              <a:t>__________</a:t>
            </a:r>
            <a:r>
              <a:rPr lang="zh-CN" sz="2400" b="0">
                <a:latin typeface="Times New Roman" panose="02020603050405020304" pitchFamily="18" charset="0"/>
                <a:ea typeface="宋体" panose="02010600030101010101" pitchFamily="2" charset="-122"/>
                <a:cs typeface="Times New Roman" panose="02020603050405020304" pitchFamily="18" charset="0"/>
              </a:rPr>
              <a:t>，像和物体到平面镜的距离</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b="0">
                <a:latin typeface="宋体" panose="02010600030101010101" pitchFamily="2" charset="-122"/>
                <a:ea typeface="宋体" panose="02010600030101010101" pitchFamily="2" charset="-122"/>
                <a:cs typeface="Times New Roman" panose="02020603050405020304" pitchFamily="18" charset="0"/>
              </a:rPr>
              <a:t>【交流与反思】</a:t>
            </a:r>
            <a:r>
              <a:rPr lang="en-US" sz="2400" b="0">
                <a:latin typeface="Times New Roman" panose="02020603050405020304" pitchFamily="18" charset="0"/>
                <a:ea typeface="宋体" panose="02010600030101010101" pitchFamily="2" charset="-122"/>
                <a:cs typeface="Times New Roman" panose="02020603050405020304" pitchFamily="18" charset="0"/>
              </a:rPr>
              <a:t>(1)</a:t>
            </a:r>
            <a:r>
              <a:rPr lang="zh-CN" sz="2400" b="0">
                <a:latin typeface="Times New Roman" panose="02020603050405020304" pitchFamily="18" charset="0"/>
                <a:ea typeface="宋体" panose="02010600030101010101" pitchFamily="2" charset="-122"/>
                <a:cs typeface="Times New Roman" panose="02020603050405020304" pitchFamily="18" charset="0"/>
              </a:rPr>
              <a:t>小明正在观察蜡烛</a:t>
            </a:r>
            <a:r>
              <a:rPr lang="en-US" sz="2400" b="0" i="1">
                <a:latin typeface="Times New Roman" panose="02020603050405020304" pitchFamily="18" charset="0"/>
                <a:ea typeface="宋体" panose="02010600030101010101" pitchFamily="2" charset="-122"/>
                <a:cs typeface="Times New Roman" panose="02020603050405020304" pitchFamily="18" charset="0"/>
              </a:rPr>
              <a:t>A</a:t>
            </a:r>
            <a:r>
              <a:rPr lang="zh-CN" sz="2400" b="0">
                <a:latin typeface="Times New Roman" panose="02020603050405020304" pitchFamily="18" charset="0"/>
                <a:ea typeface="宋体" panose="02010600030101010101" pitchFamily="2" charset="-122"/>
                <a:cs typeface="Times New Roman" panose="02020603050405020304" pitchFamily="18" charset="0"/>
              </a:rPr>
              <a:t>的像时，同桌小丽用物理书挡在玻璃板的后面，小明</a:t>
            </a:r>
            <a:r>
              <a:rPr lang="en-US" sz="2400" b="0">
                <a:latin typeface="Times New Roman" panose="02020603050405020304" pitchFamily="18" charset="0"/>
                <a:ea typeface="宋体" panose="02010600030101010101" pitchFamily="2" charset="-122"/>
                <a:cs typeface="Times New Roman" panose="02020603050405020304" pitchFamily="18" charset="0"/>
              </a:rPr>
              <a:t>______(</a:t>
            </a:r>
            <a:r>
              <a:rPr lang="zh-CN" sz="2400" b="0">
                <a:latin typeface="Times New Roman" panose="02020603050405020304" pitchFamily="18" charset="0"/>
                <a:ea typeface="宋体" panose="02010600030101010101" pitchFamily="2" charset="-122"/>
                <a:cs typeface="Times New Roman" panose="02020603050405020304" pitchFamily="18" charset="0"/>
              </a:rPr>
              <a:t>选填</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能</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或</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不能</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看到蜡烛</a:t>
            </a:r>
            <a:r>
              <a:rPr lang="en-US" sz="2400" b="0" i="1">
                <a:latin typeface="Times New Roman" panose="02020603050405020304" pitchFamily="18" charset="0"/>
                <a:ea typeface="宋体" panose="02010600030101010101" pitchFamily="2" charset="-122"/>
                <a:cs typeface="Times New Roman" panose="02020603050405020304" pitchFamily="18" charset="0"/>
              </a:rPr>
              <a:t>A</a:t>
            </a:r>
            <a:r>
              <a:rPr lang="zh-CN" sz="2400" b="0">
                <a:latin typeface="Times New Roman" panose="02020603050405020304" pitchFamily="18" charset="0"/>
                <a:ea typeface="宋体" panose="02010600030101010101" pitchFamily="2" charset="-122"/>
                <a:cs typeface="Times New Roman" panose="02020603050405020304" pitchFamily="18" charset="0"/>
              </a:rPr>
              <a:t>的像</a:t>
            </a:r>
            <a:r>
              <a:rPr lang="en-US" sz="2400" b="0">
                <a:latin typeface="Times New Roman" panose="02020603050405020304" pitchFamily="18" charset="0"/>
                <a:ea typeface="宋体" panose="02010600030101010101" pitchFamily="2" charset="-122"/>
                <a:cs typeface="Times New Roman" panose="02020603050405020304" pitchFamily="18" charset="0"/>
              </a:rPr>
              <a:t>. (2)</a:t>
            </a:r>
            <a:r>
              <a:rPr lang="zh-CN" sz="2400" b="0">
                <a:latin typeface="Times New Roman" panose="02020603050405020304" pitchFamily="18" charset="0"/>
                <a:ea typeface="宋体" panose="02010600030101010101" pitchFamily="2" charset="-122"/>
                <a:cs typeface="Times New Roman" panose="02020603050405020304" pitchFamily="18" charset="0"/>
              </a:rPr>
              <a:t>为了让右座的同学也能看清蜡烛的像，小明只将玻璃板向右平移，则蜡烛</a:t>
            </a:r>
            <a:r>
              <a:rPr lang="en-US" sz="2400" b="0" i="1">
                <a:latin typeface="Times New Roman" panose="02020603050405020304" pitchFamily="18" charset="0"/>
                <a:ea typeface="宋体" panose="02010600030101010101" pitchFamily="2" charset="-122"/>
                <a:cs typeface="Times New Roman" panose="02020603050405020304" pitchFamily="18" charset="0"/>
              </a:rPr>
              <a:t>A</a:t>
            </a:r>
            <a:r>
              <a:rPr lang="zh-CN" sz="2400" b="0">
                <a:latin typeface="Times New Roman" panose="02020603050405020304" pitchFamily="18" charset="0"/>
                <a:ea typeface="宋体" panose="02010600030101010101" pitchFamily="2" charset="-122"/>
                <a:cs typeface="Times New Roman" panose="02020603050405020304" pitchFamily="18" charset="0"/>
              </a:rPr>
              <a:t>的像的位置</a:t>
            </a:r>
            <a:r>
              <a:rPr lang="en-US" sz="2400" b="0">
                <a:latin typeface="Times New Roman" panose="02020603050405020304" pitchFamily="18" charset="0"/>
                <a:ea typeface="宋体" panose="02010600030101010101" pitchFamily="2" charset="-122"/>
                <a:cs typeface="Times New Roman" panose="02020603050405020304" pitchFamily="18" charset="0"/>
              </a:rPr>
              <a:t>_______(</a:t>
            </a:r>
            <a:r>
              <a:rPr lang="zh-CN" sz="2400" b="0">
                <a:latin typeface="Times New Roman" panose="02020603050405020304" pitchFamily="18" charset="0"/>
                <a:ea typeface="宋体" panose="02010600030101010101" pitchFamily="2" charset="-122"/>
                <a:cs typeface="Times New Roman" panose="02020603050405020304" pitchFamily="18" charset="0"/>
              </a:rPr>
              <a:t>选填</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向右移动</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向左移动</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或</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不变</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10062845" y="1662430"/>
            <a:ext cx="9067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相等　</a:t>
            </a:r>
            <a:endParaRPr lang="zh-CN" altLang="en-US" sz="2400" b="0">
              <a:solidFill>
                <a:srgbClr val="FF0000"/>
              </a:solidFill>
              <a:ea typeface="宋体" panose="02010600030101010101" pitchFamily="2" charset="-122"/>
            </a:endParaRPr>
          </a:p>
        </p:txBody>
      </p:sp>
      <p:sp>
        <p:nvSpPr>
          <p:cNvPr id="3" name="文本框 2"/>
          <p:cNvSpPr txBox="1"/>
          <p:nvPr/>
        </p:nvSpPr>
        <p:spPr>
          <a:xfrm>
            <a:off x="4142740" y="2224405"/>
            <a:ext cx="9067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相等　</a:t>
            </a:r>
            <a:endParaRPr lang="zh-CN" altLang="en-US" sz="2400" b="0">
              <a:solidFill>
                <a:srgbClr val="FF0000"/>
              </a:solidFill>
              <a:ea typeface="宋体" panose="02010600030101010101" pitchFamily="2" charset="-122"/>
            </a:endParaRPr>
          </a:p>
        </p:txBody>
      </p:sp>
      <p:sp>
        <p:nvSpPr>
          <p:cNvPr id="4" name="文本框 3"/>
          <p:cNvSpPr txBox="1"/>
          <p:nvPr/>
        </p:nvSpPr>
        <p:spPr>
          <a:xfrm>
            <a:off x="807720" y="3844290"/>
            <a:ext cx="5143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能</a:t>
            </a:r>
            <a:endParaRPr lang="zh-CN" altLang="en-US" sz="2400" b="0">
              <a:solidFill>
                <a:srgbClr val="FF0000"/>
              </a:solidFill>
              <a:ea typeface="宋体" panose="02010600030101010101" pitchFamily="2" charset="-122"/>
            </a:endParaRPr>
          </a:p>
        </p:txBody>
      </p:sp>
      <p:sp>
        <p:nvSpPr>
          <p:cNvPr id="5" name="文本框 4"/>
          <p:cNvSpPr txBox="1"/>
          <p:nvPr/>
        </p:nvSpPr>
        <p:spPr>
          <a:xfrm>
            <a:off x="1694815" y="4965700"/>
            <a:ext cx="9575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不变　</a:t>
            </a:r>
            <a:endParaRPr lang="zh-CN" altLang="en-US" sz="2400" b="0">
              <a:solidFill>
                <a:srgbClr val="FF0000"/>
              </a:solidFill>
              <a:ea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81710" y="1060450"/>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905510" y="1563370"/>
            <a:ext cx="10572115" cy="452310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实验时小明用玻璃板代替平面镜，原因是玻璃板透光，便于</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．为了便于观察，实验应该选在</a:t>
            </a:r>
            <a:r>
              <a:rPr lang="en-US" sz="2400" b="0">
                <a:latin typeface="Times New Roman" panose="02020603050405020304" pitchFamily="18" charset="0"/>
                <a:ea typeface="宋体" panose="02010600030101010101" pitchFamily="2" charset="-122"/>
                <a:cs typeface="Times New Roman" panose="02020603050405020304" pitchFamily="18" charset="0"/>
              </a:rPr>
              <a:t>__________(</a:t>
            </a:r>
            <a:r>
              <a:rPr lang="zh-CN" sz="2400" b="0">
                <a:latin typeface="Times New Roman" panose="02020603050405020304" pitchFamily="18" charset="0"/>
                <a:ea typeface="宋体" panose="02010600030101010101" pitchFamily="2" charset="-122"/>
                <a:cs typeface="Times New Roman" panose="02020603050405020304" pitchFamily="18" charset="0"/>
              </a:rPr>
              <a:t>选填</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较亮</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或</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较暗</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的环境中进行．</a:t>
            </a:r>
            <a:r>
              <a:rPr lang="en-US" sz="2400" b="0">
                <a:latin typeface="Times New Roman" panose="02020603050405020304" pitchFamily="18" charset="0"/>
                <a:ea typeface="宋体" panose="02010600030101010101" pitchFamily="2" charset="-122"/>
                <a:cs typeface="Times New Roman" panose="02020603050405020304" pitchFamily="18" charset="0"/>
              </a:rPr>
              <a:t>(2)</a:t>
            </a:r>
            <a:r>
              <a:rPr lang="zh-CN" sz="2400" b="0">
                <a:latin typeface="Times New Roman" panose="02020603050405020304" pitchFamily="18" charset="0"/>
                <a:ea typeface="宋体" panose="02010600030101010101" pitchFamily="2" charset="-122"/>
                <a:cs typeface="Times New Roman" panose="02020603050405020304" pitchFamily="18" charset="0"/>
              </a:rPr>
              <a:t>小明将图乙的白纸沿玻璃板位置对折后，用一枚细针分别在</a:t>
            </a:r>
            <a:r>
              <a:rPr lang="en-US" sz="2400" b="0" i="1">
                <a:latin typeface="Times New Roman" panose="02020603050405020304" pitchFamily="18" charset="0"/>
                <a:ea typeface="宋体" panose="02010600030101010101" pitchFamily="2" charset="-122"/>
                <a:cs typeface="Times New Roman" panose="02020603050405020304" pitchFamily="18" charset="0"/>
              </a:rPr>
              <a:t>A</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A</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A</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3</a:t>
            </a:r>
            <a:r>
              <a:rPr lang="zh-CN" sz="2400" b="0">
                <a:latin typeface="Times New Roman" panose="02020603050405020304" pitchFamily="18" charset="0"/>
                <a:ea typeface="宋体" panose="02010600030101010101" pitchFamily="2" charset="-122"/>
                <a:cs typeface="Times New Roman" panose="02020603050405020304" pitchFamily="18" charset="0"/>
              </a:rPr>
              <a:t>处扎眼，打开白纸，发现</a:t>
            </a:r>
            <a:r>
              <a:rPr lang="en-US" sz="2400" b="0" i="1">
                <a:latin typeface="Times New Roman" panose="02020603050405020304" pitchFamily="18" charset="0"/>
                <a:ea typeface="宋体" panose="02010600030101010101" pitchFamily="2" charset="-122"/>
                <a:cs typeface="Times New Roman" panose="02020603050405020304" pitchFamily="18" charset="0"/>
              </a:rPr>
              <a:t>B</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B</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B</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3</a:t>
            </a:r>
            <a:r>
              <a:rPr lang="zh-CN" sz="2400" b="0">
                <a:latin typeface="Times New Roman" panose="02020603050405020304" pitchFamily="18" charset="0"/>
                <a:ea typeface="宋体" panose="02010600030101010101" pitchFamily="2" charset="-122"/>
                <a:cs typeface="Times New Roman" panose="02020603050405020304" pitchFamily="18" charset="0"/>
              </a:rPr>
              <a:t>处也有了针眼，由此可知：像与物关于镜面</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(3)</a:t>
            </a:r>
            <a:r>
              <a:rPr lang="zh-CN" sz="2400" b="0">
                <a:latin typeface="Times New Roman" panose="02020603050405020304" pitchFamily="18" charset="0"/>
                <a:ea typeface="宋体" panose="02010600030101010101" pitchFamily="2" charset="-122"/>
                <a:cs typeface="Times New Roman" panose="02020603050405020304" pitchFamily="18" charset="0"/>
              </a:rPr>
              <a:t>小明移去蜡烛</a:t>
            </a:r>
            <a:r>
              <a:rPr lang="en-US" sz="2400" b="0" i="1">
                <a:latin typeface="Times New Roman" panose="02020603050405020304" pitchFamily="18" charset="0"/>
                <a:ea typeface="宋体" panose="02010600030101010101" pitchFamily="2" charset="-122"/>
                <a:cs typeface="Times New Roman" panose="02020603050405020304" pitchFamily="18" charset="0"/>
              </a:rPr>
              <a:t>B</a:t>
            </a:r>
            <a:r>
              <a:rPr lang="zh-CN" sz="2400" b="0">
                <a:latin typeface="Times New Roman" panose="02020603050405020304" pitchFamily="18" charset="0"/>
                <a:ea typeface="宋体" panose="02010600030101010101" pitchFamily="2" charset="-122"/>
                <a:cs typeface="Times New Roman" panose="02020603050405020304" pitchFamily="18" charset="0"/>
              </a:rPr>
              <a:t>，在其原位置上放置一块光屏，不透过玻璃板，在光屏侧直接观察光屏，看不到蜡烛</a:t>
            </a:r>
            <a:r>
              <a:rPr lang="en-US" sz="2400" b="0" i="1">
                <a:latin typeface="Times New Roman" panose="02020603050405020304" pitchFamily="18" charset="0"/>
                <a:ea typeface="宋体" panose="02010600030101010101" pitchFamily="2" charset="-122"/>
                <a:cs typeface="Times New Roman" panose="02020603050405020304" pitchFamily="18" charset="0"/>
              </a:rPr>
              <a:t>A</a:t>
            </a:r>
            <a:r>
              <a:rPr lang="zh-CN" sz="2400" b="0">
                <a:latin typeface="Times New Roman" panose="02020603050405020304" pitchFamily="18" charset="0"/>
                <a:ea typeface="宋体" panose="02010600030101010101" pitchFamily="2" charset="-122"/>
                <a:cs typeface="Times New Roman" panose="02020603050405020304" pitchFamily="18" charset="0"/>
              </a:rPr>
              <a:t>的像，说明平面镜成的是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像．</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3" name="文本框 2"/>
          <p:cNvSpPr txBox="1"/>
          <p:nvPr/>
        </p:nvSpPr>
        <p:spPr>
          <a:xfrm>
            <a:off x="1006475" y="2225040"/>
            <a:ext cx="22561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确定像的位置</a:t>
            </a:r>
            <a:endParaRPr lang="zh-CN" altLang="en-US" sz="2400" b="0">
              <a:solidFill>
                <a:srgbClr val="FF0000"/>
              </a:solidFill>
              <a:ea typeface="宋体" panose="02010600030101010101" pitchFamily="2" charset="-122"/>
            </a:endParaRPr>
          </a:p>
        </p:txBody>
      </p:sp>
      <p:sp>
        <p:nvSpPr>
          <p:cNvPr id="6" name="文本框 5"/>
          <p:cNvSpPr txBox="1"/>
          <p:nvPr/>
        </p:nvSpPr>
        <p:spPr>
          <a:xfrm>
            <a:off x="7713980" y="2237740"/>
            <a:ext cx="11258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较暗</a:t>
            </a:r>
            <a:endParaRPr lang="zh-CN" altLang="en-US" sz="2400" b="0">
              <a:solidFill>
                <a:srgbClr val="FF0000"/>
              </a:solidFill>
              <a:ea typeface="宋体" panose="02010600030101010101" pitchFamily="2" charset="-122"/>
            </a:endParaRPr>
          </a:p>
        </p:txBody>
      </p:sp>
      <p:sp>
        <p:nvSpPr>
          <p:cNvPr id="7" name="文本框 6"/>
          <p:cNvSpPr txBox="1"/>
          <p:nvPr/>
        </p:nvSpPr>
        <p:spPr>
          <a:xfrm>
            <a:off x="1143000" y="4403090"/>
            <a:ext cx="10160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对称　</a:t>
            </a:r>
            <a:endParaRPr lang="zh-CN" altLang="en-US" sz="2400" b="0">
              <a:solidFill>
                <a:srgbClr val="FF0000"/>
              </a:solidFill>
              <a:ea typeface="宋体" panose="02010600030101010101" pitchFamily="2" charset="-122"/>
            </a:endParaRPr>
          </a:p>
        </p:txBody>
      </p:sp>
      <p:sp>
        <p:nvSpPr>
          <p:cNvPr id="8" name="文本框 7"/>
          <p:cNvSpPr txBox="1"/>
          <p:nvPr/>
        </p:nvSpPr>
        <p:spPr>
          <a:xfrm>
            <a:off x="8156575" y="5527040"/>
            <a:ext cx="8902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虚</a:t>
            </a:r>
            <a:endParaRPr lang="zh-CN" altLang="en-US" sz="2400" b="0">
              <a:solidFill>
                <a:srgbClr val="FF0000"/>
              </a:solidFill>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6" grpId="0"/>
      <p:bldP spid="6" grpId="1"/>
      <p:bldP spid="7" grpId="0"/>
      <p:bldP spid="7" grpId="1"/>
      <p:bldP spid="8" grpId="0"/>
      <p:bldP spid="8"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691959" y="895350"/>
            <a:ext cx="10515147" cy="645159"/>
            <a:chOff x="1208" y="1190"/>
            <a:chExt cx="16640" cy="1018"/>
          </a:xfrm>
        </p:grpSpPr>
        <p:pic>
          <p:nvPicPr>
            <p:cNvPr id="18441" name="图片 1" descr="一级标"/>
            <p:cNvPicPr>
              <a:picLocks noChangeAspect="1"/>
            </p:cNvPicPr>
            <p:nvPr/>
          </p:nvPicPr>
          <p:blipFill>
            <a:blip r:embed="rId1"/>
            <a:srcRect l="6263" t="-3066" r="6950"/>
            <a:stretch>
              <a:fillRect/>
            </a:stretch>
          </p:blipFill>
          <p:spPr>
            <a:xfrm>
              <a:off x="1208" y="1243"/>
              <a:ext cx="16640" cy="876"/>
            </a:xfrm>
            <a:prstGeom prst="rect">
              <a:avLst/>
            </a:prstGeom>
            <a:noFill/>
            <a:ln w="9525">
              <a:noFill/>
            </a:ln>
          </p:spPr>
        </p:pic>
        <p:sp>
          <p:nvSpPr>
            <p:cNvPr id="18442" name="文本框 10"/>
            <p:cNvSpPr txBox="1"/>
            <p:nvPr/>
          </p:nvSpPr>
          <p:spPr>
            <a:xfrm>
              <a:off x="6468" y="1190"/>
              <a:ext cx="6211" cy="1018"/>
            </a:xfrm>
            <a:prstGeom prst="rect">
              <a:avLst/>
            </a:prstGeom>
            <a:noFill/>
            <a:ln w="9525">
              <a:noFill/>
            </a:ln>
          </p:spPr>
          <p:txBody>
            <a:bodyPr anchor="t">
              <a:spAutoFit/>
            </a:bodyPr>
            <a:p>
              <a:pPr algn="ctr"/>
              <a:r>
                <a:rPr lang="zh-CN" altLang="en-US" sz="3600" b="1">
                  <a:latin typeface="黑体" panose="02010609060101010101" pitchFamily="49" charset="-122"/>
                  <a:ea typeface="黑体" panose="02010609060101010101" pitchFamily="49" charset="-122"/>
                </a:rPr>
                <a:t>面对面</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过</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考点</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7" name="组合 6"/>
          <p:cNvGrpSpPr/>
          <p:nvPr/>
        </p:nvGrpSpPr>
        <p:grpSpPr>
          <a:xfrm>
            <a:off x="692150" y="1551305"/>
            <a:ext cx="4036060" cy="648335"/>
            <a:chOff x="1456" y="3050"/>
            <a:chExt cx="6356" cy="1021"/>
          </a:xfrm>
        </p:grpSpPr>
        <p:sp>
          <p:nvSpPr>
            <p:cNvPr id="4" name="文本框 3"/>
            <p:cNvSpPr txBox="1"/>
            <p:nvPr/>
          </p:nvSpPr>
          <p:spPr>
            <a:xfrm>
              <a:off x="3000" y="3132"/>
              <a:ext cx="4812" cy="822"/>
            </a:xfrm>
            <a:prstGeom prst="rect">
              <a:avLst/>
            </a:prstGeom>
            <a:noFill/>
            <a:ln w="9525">
              <a:noFill/>
            </a:ln>
          </p:spPr>
          <p:txBody>
            <a:bodyPr wrap="square">
              <a:spAutoFit/>
            </a:bodyPr>
            <a:p>
              <a:pPr algn="l"/>
              <a:r>
                <a:rPr lang="zh-CN" altLang="en-US" sz="2800">
                  <a:ea typeface="黑体" panose="02010609060101010101" pitchFamily="49" charset="-122"/>
                </a:rPr>
                <a:t>考点梳理</a:t>
              </a:r>
              <a:endParaRPr lang="zh-CN" altLang="en-US" sz="2800">
                <a:ea typeface="黑体" panose="02010609060101010101" pitchFamily="49" charset="-122"/>
              </a:endParaRPr>
            </a:p>
          </p:txBody>
        </p:sp>
        <p:pic>
          <p:nvPicPr>
            <p:cNvPr id="6" name="图片 5" descr="二级标（14磅）"/>
            <p:cNvPicPr>
              <a:picLocks noChangeAspect="1"/>
            </p:cNvPicPr>
            <p:nvPr/>
          </p:nvPicPr>
          <p:blipFill>
            <a:blip r:embed="rId2"/>
            <a:stretch>
              <a:fillRect/>
            </a:stretch>
          </p:blipFill>
          <p:spPr>
            <a:xfrm>
              <a:off x="1456" y="3050"/>
              <a:ext cx="1243" cy="1021"/>
            </a:xfrm>
            <a:prstGeom prst="rect">
              <a:avLst/>
            </a:prstGeom>
          </p:spPr>
        </p:pic>
      </p:grpSp>
      <p:grpSp>
        <p:nvGrpSpPr>
          <p:cNvPr id="3" name="组合 2"/>
          <p:cNvGrpSpPr/>
          <p:nvPr/>
        </p:nvGrpSpPr>
        <p:grpSpPr>
          <a:xfrm>
            <a:off x="660400" y="2411730"/>
            <a:ext cx="5143500" cy="523080"/>
            <a:chOff x="894" y="3246"/>
            <a:chExt cx="8100" cy="824"/>
          </a:xfrm>
        </p:grpSpPr>
        <p:sp>
          <p:nvSpPr>
            <p:cNvPr id="20481" name="文本框 4"/>
            <p:cNvSpPr txBox="1"/>
            <p:nvPr/>
          </p:nvSpPr>
          <p:spPr>
            <a:xfrm>
              <a:off x="3894" y="3246"/>
              <a:ext cx="510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平面镜成像</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6年2考)</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4"/>
              <a:chOff x="6686" y="8865"/>
              <a:chExt cx="2836" cy="879"/>
            </a:xfrm>
          </p:grpSpPr>
          <p:pic>
            <p:nvPicPr>
              <p:cNvPr id="20489" name="图片 9" descr="考点2字"/>
              <p:cNvPicPr>
                <a:picLocks noChangeAspect="1"/>
              </p:cNvPicPr>
              <p:nvPr/>
            </p:nvPicPr>
            <p:blipFill>
              <a:blip r:embed="rId3"/>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9"/>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2" name="文本框 1"/>
          <p:cNvSpPr txBox="1"/>
          <p:nvPr/>
        </p:nvSpPr>
        <p:spPr>
          <a:xfrm>
            <a:off x="660400" y="2900045"/>
            <a:ext cx="11184255" cy="3415030"/>
          </a:xfrm>
          <a:prstGeom prst="rect">
            <a:avLst/>
          </a:prstGeom>
          <a:noFill/>
          <a:ln w="9525">
            <a:noFill/>
          </a:ln>
        </p:spPr>
        <p:txBody>
          <a:bodyPr wrap="square">
            <a:spAutoFit/>
          </a:bodyPr>
          <a:p>
            <a:pPr indent="0" fontAlgn="auto">
              <a:lnSpc>
                <a:spcPct val="150000"/>
              </a:lnSpc>
            </a:pPr>
            <a:r>
              <a:rPr sz="2400">
                <a:latin typeface="Times New Roman" panose="02020603050405020304" pitchFamily="18" charset="0"/>
                <a:ea typeface="宋体" panose="02010600030101010101" pitchFamily="2" charset="-122"/>
                <a:cs typeface="Times New Roman" panose="02020603050405020304" pitchFamily="18" charset="0"/>
              </a:rPr>
              <a:t>1. </a:t>
            </a:r>
            <a:r>
              <a:rPr sz="2400">
                <a:latin typeface="黑体" panose="02010609060101010101" pitchFamily="49" charset="-122"/>
                <a:ea typeface="黑体" panose="02010609060101010101" pitchFamily="49" charset="-122"/>
                <a:cs typeface="Times New Roman" panose="02020603050405020304" pitchFamily="18" charset="0"/>
              </a:rPr>
              <a:t>原理</a:t>
            </a:r>
            <a:r>
              <a:rPr sz="2400">
                <a:latin typeface="Times New Roman" panose="02020603050405020304" pitchFamily="18" charset="0"/>
                <a:ea typeface="宋体" panose="02010600030101010101" pitchFamily="2" charset="-122"/>
                <a:cs typeface="Times New Roman" panose="02020603050405020304" pitchFamily="18" charset="0"/>
              </a:rPr>
              <a:t>：光的______．</a:t>
            </a:r>
            <a:endParaRPr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sz="2400">
                <a:latin typeface="Times New Roman" panose="02020603050405020304" pitchFamily="18" charset="0"/>
                <a:ea typeface="宋体" panose="02010600030101010101" pitchFamily="2" charset="-122"/>
                <a:cs typeface="Times New Roman" panose="02020603050405020304" pitchFamily="18" charset="0"/>
              </a:rPr>
              <a:t>2. </a:t>
            </a:r>
            <a:r>
              <a:rPr sz="2400">
                <a:latin typeface="黑体" panose="02010609060101010101" pitchFamily="49" charset="-122"/>
                <a:ea typeface="黑体" panose="02010609060101010101" pitchFamily="49" charset="-122"/>
                <a:cs typeface="Times New Roman" panose="02020603050405020304" pitchFamily="18" charset="0"/>
              </a:rPr>
              <a:t>平面镜成像特点</a:t>
            </a:r>
            <a:r>
              <a:rPr sz="2400">
                <a:latin typeface="Times New Roman" panose="02020603050405020304" pitchFamily="18" charset="0"/>
                <a:ea typeface="宋体" panose="02010600030101010101" pitchFamily="2" charset="-122"/>
                <a:cs typeface="Times New Roman" panose="02020603050405020304" pitchFamily="18" charset="0"/>
              </a:rPr>
              <a:t>[2017.13，2014.23(1)]</a:t>
            </a:r>
            <a:endParaRPr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sz="2400">
                <a:latin typeface="Times New Roman" panose="02020603050405020304" pitchFamily="18" charset="0"/>
                <a:ea typeface="宋体" panose="02010600030101010101" pitchFamily="2" charset="-122"/>
                <a:cs typeface="Times New Roman" panose="02020603050405020304" pitchFamily="18" charset="0"/>
              </a:rPr>
              <a:t>(1)像的大小与物的大小________．(</a:t>
            </a:r>
            <a:r>
              <a:rPr sz="2400">
                <a:latin typeface="黑体" panose="02010609060101010101" pitchFamily="49" charset="-122"/>
                <a:ea typeface="黑体" panose="02010609060101010101" pitchFamily="49" charset="-122"/>
                <a:cs typeface="Times New Roman" panose="02020603050405020304" pitchFamily="18" charset="0"/>
              </a:rPr>
              <a:t>等大</a:t>
            </a:r>
            <a:r>
              <a:rPr sz="2400">
                <a:latin typeface="Times New Roman" panose="02020603050405020304" pitchFamily="18" charset="0"/>
                <a:ea typeface="宋体" panose="02010600030101010101" pitchFamily="2" charset="-122"/>
                <a:cs typeface="Times New Roman" panose="02020603050405020304" pitchFamily="18" charset="0"/>
              </a:rPr>
              <a:t>)</a:t>
            </a:r>
            <a:endParaRPr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sz="2400">
                <a:latin typeface="Times New Roman" panose="02020603050405020304" pitchFamily="18" charset="0"/>
                <a:ea typeface="宋体" panose="02010600030101010101" pitchFamily="2" charset="-122"/>
                <a:cs typeface="Times New Roman" panose="02020603050405020304" pitchFamily="18" charset="0"/>
              </a:rPr>
              <a:t>(2)像和物体到平面镜的距离________．(</a:t>
            </a:r>
            <a:r>
              <a:rPr sz="2400">
                <a:latin typeface="黑体" panose="02010609060101010101" pitchFamily="49" charset="-122"/>
                <a:ea typeface="黑体" panose="02010609060101010101" pitchFamily="49" charset="-122"/>
                <a:cs typeface="Times New Roman" panose="02020603050405020304" pitchFamily="18" charset="0"/>
              </a:rPr>
              <a:t>等距</a:t>
            </a:r>
            <a:r>
              <a:rPr sz="2400">
                <a:latin typeface="Times New Roman" panose="02020603050405020304" pitchFamily="18" charset="0"/>
                <a:ea typeface="宋体" panose="02010600030101010101" pitchFamily="2" charset="-122"/>
                <a:cs typeface="Times New Roman" panose="02020603050405020304" pitchFamily="18" charset="0"/>
              </a:rPr>
              <a:t>)[2014.23(1)]</a:t>
            </a:r>
            <a:endParaRPr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sz="2400">
                <a:latin typeface="Times New Roman" panose="02020603050405020304" pitchFamily="18" charset="0"/>
                <a:ea typeface="宋体" panose="02010600030101010101" pitchFamily="2" charset="-122"/>
                <a:cs typeface="Times New Roman" panose="02020603050405020304" pitchFamily="18" charset="0"/>
              </a:rPr>
              <a:t>(3) 像和物体的连线与镜面_______.平面镜所成的像与物体关于镜面______．(</a:t>
            </a:r>
            <a:r>
              <a:rPr sz="2400">
                <a:latin typeface="黑体" panose="02010609060101010101" pitchFamily="49" charset="-122"/>
                <a:ea typeface="黑体" panose="02010609060101010101" pitchFamily="49" charset="-122"/>
                <a:cs typeface="Times New Roman" panose="02020603050405020304" pitchFamily="18" charset="0"/>
              </a:rPr>
              <a:t>对称</a:t>
            </a:r>
            <a:r>
              <a:rPr sz="2400">
                <a:latin typeface="Times New Roman" panose="02020603050405020304" pitchFamily="18" charset="0"/>
                <a:ea typeface="宋体" panose="02010600030101010101" pitchFamily="2" charset="-122"/>
                <a:cs typeface="Times New Roman" panose="02020603050405020304" pitchFamily="18" charset="0"/>
              </a:rPr>
              <a:t>)</a:t>
            </a:r>
            <a:endParaRPr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sz="2400">
                <a:latin typeface="Times New Roman" panose="02020603050405020304" pitchFamily="18" charset="0"/>
                <a:ea typeface="宋体" panose="02010600030101010101" pitchFamily="2" charset="-122"/>
                <a:cs typeface="Times New Roman" panose="02020603050405020304" pitchFamily="18" charset="0"/>
              </a:rPr>
              <a:t>(4)平面镜所成的像是______像，故________呈现在光屏上．</a:t>
            </a:r>
            <a:endParaRPr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图片 -2147482449" descr="C:\Documents and Settings\Administrator\桌面\江西物理(JK)\N33.TIF"/>
          <p:cNvPicPr>
            <a:picLocks noChangeAspect="1"/>
          </p:cNvPicPr>
          <p:nvPr/>
        </p:nvPicPr>
        <p:blipFill>
          <a:blip r:embed="rId4" r:link="rId5">
            <a:clrChange>
              <a:clrFrom>
                <a:srgbClr val="FFFFFF">
                  <a:alpha val="100000"/>
                </a:srgbClr>
              </a:clrFrom>
              <a:clrTo>
                <a:srgbClr val="FFFFFF">
                  <a:alpha val="100000"/>
                  <a:alpha val="0"/>
                </a:srgbClr>
              </a:clrTo>
            </a:clrChange>
          </a:blip>
          <a:stretch>
            <a:fillRect/>
          </a:stretch>
        </p:blipFill>
        <p:spPr>
          <a:xfrm>
            <a:off x="8664575" y="2921000"/>
            <a:ext cx="2186305" cy="2031365"/>
          </a:xfrm>
          <a:prstGeom prst="rect">
            <a:avLst/>
          </a:prstGeom>
          <a:noFill/>
          <a:ln w="9525">
            <a:noFill/>
          </a:ln>
        </p:spPr>
      </p:pic>
      <p:sp>
        <p:nvSpPr>
          <p:cNvPr id="14" name="文本框 13"/>
          <p:cNvSpPr txBox="1"/>
          <p:nvPr/>
        </p:nvSpPr>
        <p:spPr>
          <a:xfrm>
            <a:off x="2578100" y="3022600"/>
            <a:ext cx="9182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反射</a:t>
            </a:r>
            <a:endParaRPr lang="zh-CN" altLang="en-US" sz="2400" b="0">
              <a:solidFill>
                <a:srgbClr val="FF0000"/>
              </a:solidFill>
              <a:ea typeface="宋体" panose="02010600030101010101" pitchFamily="2" charset="-122"/>
            </a:endParaRPr>
          </a:p>
        </p:txBody>
      </p:sp>
      <p:sp>
        <p:nvSpPr>
          <p:cNvPr id="15" name="文本框 14"/>
          <p:cNvSpPr txBox="1"/>
          <p:nvPr/>
        </p:nvSpPr>
        <p:spPr>
          <a:xfrm>
            <a:off x="3886200" y="4096385"/>
            <a:ext cx="9874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相等</a:t>
            </a:r>
            <a:endParaRPr lang="zh-CN" altLang="en-US" sz="2400" b="0">
              <a:solidFill>
                <a:srgbClr val="FF0000"/>
              </a:solidFill>
              <a:ea typeface="宋体" panose="02010600030101010101" pitchFamily="2" charset="-122"/>
            </a:endParaRPr>
          </a:p>
        </p:txBody>
      </p:sp>
      <p:sp>
        <p:nvSpPr>
          <p:cNvPr id="16" name="文本框 15"/>
          <p:cNvSpPr txBox="1"/>
          <p:nvPr/>
        </p:nvSpPr>
        <p:spPr>
          <a:xfrm>
            <a:off x="4562475" y="4678680"/>
            <a:ext cx="9874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相等</a:t>
            </a:r>
            <a:endParaRPr lang="zh-CN" altLang="en-US" sz="2400" b="0">
              <a:solidFill>
                <a:srgbClr val="FF0000"/>
              </a:solidFill>
              <a:ea typeface="宋体" panose="02010600030101010101" pitchFamily="2" charset="-122"/>
            </a:endParaRPr>
          </a:p>
        </p:txBody>
      </p:sp>
      <p:sp>
        <p:nvSpPr>
          <p:cNvPr id="17" name="文本框 16"/>
          <p:cNvSpPr txBox="1"/>
          <p:nvPr/>
        </p:nvSpPr>
        <p:spPr>
          <a:xfrm>
            <a:off x="4298950" y="5200015"/>
            <a:ext cx="10852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垂直</a:t>
            </a:r>
            <a:endParaRPr lang="zh-CN" altLang="en-US" sz="2400" b="0">
              <a:solidFill>
                <a:srgbClr val="FF0000"/>
              </a:solidFill>
              <a:ea typeface="宋体" panose="02010600030101010101" pitchFamily="2" charset="-122"/>
            </a:endParaRPr>
          </a:p>
        </p:txBody>
      </p:sp>
      <p:sp>
        <p:nvSpPr>
          <p:cNvPr id="18" name="文本框 17"/>
          <p:cNvSpPr txBox="1"/>
          <p:nvPr/>
        </p:nvSpPr>
        <p:spPr>
          <a:xfrm>
            <a:off x="9673590" y="5212715"/>
            <a:ext cx="9163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对称</a:t>
            </a:r>
            <a:endParaRPr lang="zh-CN" altLang="en-US" sz="2400" b="0">
              <a:solidFill>
                <a:srgbClr val="FF0000"/>
              </a:solidFill>
              <a:ea typeface="宋体" panose="02010600030101010101" pitchFamily="2" charset="-122"/>
            </a:endParaRPr>
          </a:p>
        </p:txBody>
      </p:sp>
      <p:sp>
        <p:nvSpPr>
          <p:cNvPr id="100" name="文本框 99"/>
          <p:cNvSpPr txBox="1"/>
          <p:nvPr/>
        </p:nvSpPr>
        <p:spPr>
          <a:xfrm>
            <a:off x="3720465" y="5767070"/>
            <a:ext cx="6394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虚</a:t>
            </a:r>
            <a:endParaRPr lang="zh-CN" altLang="en-US" sz="2400" b="0">
              <a:solidFill>
                <a:srgbClr val="FF0000"/>
              </a:solidFill>
              <a:ea typeface="宋体" panose="02010600030101010101" pitchFamily="2" charset="-122"/>
            </a:endParaRPr>
          </a:p>
        </p:txBody>
      </p:sp>
      <p:sp>
        <p:nvSpPr>
          <p:cNvPr id="19" name="文本框 18"/>
          <p:cNvSpPr txBox="1"/>
          <p:nvPr/>
        </p:nvSpPr>
        <p:spPr>
          <a:xfrm>
            <a:off x="5549900" y="5767070"/>
            <a:ext cx="10064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不能</a:t>
            </a:r>
            <a:endParaRPr lang="zh-CN" altLang="en-US" sz="2400" b="0">
              <a:solidFill>
                <a:srgbClr val="FF0000"/>
              </a:solidFill>
              <a:ea typeface="宋体" panose="02010600030101010101" pitchFamily="2"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0"/>
                                        </p:tgtEl>
                                        <p:attrNameLst>
                                          <p:attrName>style.visibility</p:attrName>
                                        </p:attrNameLst>
                                      </p:cBhvr>
                                      <p:to>
                                        <p:strVal val="visible"/>
                                      </p:to>
                                    </p:set>
                                    <p:anim calcmode="lin" valueType="num">
                                      <p:cBhvr additive="base">
                                        <p:cTn id="37" dur="500" fill="hold"/>
                                        <p:tgtEl>
                                          <p:spTgt spid="100"/>
                                        </p:tgtEl>
                                        <p:attrNameLst>
                                          <p:attrName>ppt_x</p:attrName>
                                        </p:attrNameLst>
                                      </p:cBhvr>
                                      <p:tavLst>
                                        <p:tav tm="0">
                                          <p:val>
                                            <p:strVal val="#ppt_x"/>
                                          </p:val>
                                        </p:tav>
                                        <p:tav tm="100000">
                                          <p:val>
                                            <p:strVal val="#ppt_x"/>
                                          </p:val>
                                        </p:tav>
                                      </p:tavLst>
                                    </p:anim>
                                    <p:anim calcmode="lin" valueType="num">
                                      <p:cBhvr additive="base">
                                        <p:cTn id="3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5" grpId="0"/>
      <p:bldP spid="15" grpId="1"/>
      <p:bldP spid="16" grpId="0"/>
      <p:bldP spid="16" grpId="1"/>
      <p:bldP spid="17" grpId="0"/>
      <p:bldP spid="17" grpId="1"/>
      <p:bldP spid="18" grpId="0"/>
      <p:bldP spid="18" grpId="1"/>
      <p:bldP spid="100" grpId="0"/>
      <p:bldP spid="19" grpId="0"/>
      <p:bldP spid="19"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10895" y="1316990"/>
            <a:ext cx="9912985" cy="452310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(4)</a:t>
            </a:r>
            <a:r>
              <a:rPr lang="zh-CN" sz="2400" b="0">
                <a:latin typeface="Times New Roman" panose="02020603050405020304" pitchFamily="18" charset="0"/>
                <a:ea typeface="宋体" panose="02010600030101010101" pitchFamily="2" charset="-122"/>
                <a:cs typeface="Times New Roman" panose="02020603050405020304" pitchFamily="18" charset="0"/>
              </a:rPr>
              <a:t>若实验过程中小明没有将玻璃板垂直放置在纸上，而是如图丙所示倾斜，则蜡烛</a:t>
            </a:r>
            <a:r>
              <a:rPr lang="en-US" sz="2400" b="0" i="1">
                <a:latin typeface="Times New Roman" panose="02020603050405020304" pitchFamily="18" charset="0"/>
                <a:ea typeface="宋体" panose="02010600030101010101" pitchFamily="2" charset="-122"/>
                <a:cs typeface="Times New Roman" panose="02020603050405020304" pitchFamily="18" charset="0"/>
              </a:rPr>
              <a:t>A</a:t>
            </a:r>
            <a:r>
              <a:rPr lang="zh-CN" sz="2400" b="0">
                <a:latin typeface="Times New Roman" panose="02020603050405020304" pitchFamily="18" charset="0"/>
                <a:ea typeface="宋体" panose="02010600030101010101" pitchFamily="2" charset="-122"/>
                <a:cs typeface="Times New Roman" panose="02020603050405020304" pitchFamily="18" charset="0"/>
              </a:rPr>
              <a:t>的像应是图中的</a:t>
            </a:r>
            <a:r>
              <a:rPr lang="en-US" sz="2400" b="0">
                <a:latin typeface="Times New Roman" panose="02020603050405020304" pitchFamily="18" charset="0"/>
                <a:ea typeface="宋体" panose="02010600030101010101" pitchFamily="2" charset="-122"/>
                <a:cs typeface="Times New Roman" panose="02020603050405020304" pitchFamily="18" charset="0"/>
              </a:rPr>
              <a:t>________ (</a:t>
            </a:r>
            <a:r>
              <a:rPr lang="zh-CN" sz="2400" b="0">
                <a:latin typeface="Times New Roman" panose="02020603050405020304" pitchFamily="18" charset="0"/>
                <a:ea typeface="宋体" panose="02010600030101010101" pitchFamily="2" charset="-122"/>
                <a:cs typeface="Times New Roman" panose="02020603050405020304" pitchFamily="18" charset="0"/>
              </a:rPr>
              <a:t>选填</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A</a:t>
            </a:r>
            <a:r>
              <a:rPr lang="zh-CN" sz="2400" b="0" baseline="-25000">
                <a:latin typeface="Times New Roman" panose="02020603050405020304" pitchFamily="18" charset="0"/>
                <a:ea typeface="宋体" panose="02010600030101010101" pitchFamily="2" charset="-122"/>
                <a:cs typeface="Times New Roman" panose="02020603050405020304" pitchFamily="18" charset="0"/>
              </a:rPr>
              <a:t>甲</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A</a:t>
            </a:r>
            <a:r>
              <a:rPr lang="zh-CN" sz="2400" b="0" baseline="-25000">
                <a:latin typeface="Times New Roman" panose="02020603050405020304" pitchFamily="18" charset="0"/>
                <a:ea typeface="宋体" panose="02010600030101010101" pitchFamily="2" charset="-122"/>
                <a:cs typeface="Times New Roman" panose="02020603050405020304" pitchFamily="18" charset="0"/>
              </a:rPr>
              <a:t>乙</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或</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A</a:t>
            </a:r>
            <a:r>
              <a:rPr lang="zh-CN" sz="2400" b="0" baseline="-25000">
                <a:latin typeface="Times New Roman" panose="02020603050405020304" pitchFamily="18" charset="0"/>
                <a:ea typeface="宋体" panose="02010600030101010101" pitchFamily="2" charset="-122"/>
                <a:cs typeface="Times New Roman" panose="02020603050405020304" pitchFamily="18" charset="0"/>
              </a:rPr>
              <a:t>丙</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(5)</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小丽分析自己测量的数据时发现，</a:t>
            </a:r>
            <a:endParaRPr lang="zh-CN"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像距都比物距大一些，小丽认为这是</a:t>
            </a:r>
            <a:endParaRPr lang="zh-CN"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由于自己测量粗心引起的，小明认为</a:t>
            </a:r>
            <a:endParaRPr lang="zh-CN"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像距比物距大可能与玻璃板的厚度有关．</a:t>
            </a:r>
            <a:endParaRPr lang="zh-CN"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你认为小丽和小明谁的看法正确？</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理由是</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______________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400">
              <a:latin typeface="Times New Roman" panose="02020603050405020304" pitchFamily="18" charset="0"/>
              <a:cs typeface="Times New Roman" panose="02020603050405020304" pitchFamily="18" charset="0"/>
            </a:endParaRPr>
          </a:p>
        </p:txBody>
      </p:sp>
      <p:pic>
        <p:nvPicPr>
          <p:cNvPr id="2" name="图片 -2147482423" descr="C:\Documents and Settings\Administrator\桌面\江西物理(JK)\N49.TIF"/>
          <p:cNvPicPr>
            <a:picLocks noChangeAspect="1"/>
          </p:cNvPicPr>
          <p:nvPr/>
        </p:nvPicPr>
        <p:blipFill>
          <a:blip r:embed="rId1" r:link="rId2"/>
          <a:stretch>
            <a:fillRect/>
          </a:stretch>
        </p:blipFill>
        <p:spPr>
          <a:xfrm>
            <a:off x="6824980" y="2604135"/>
            <a:ext cx="4488180" cy="2533650"/>
          </a:xfrm>
          <a:prstGeom prst="rect">
            <a:avLst/>
          </a:prstGeom>
          <a:noFill/>
          <a:ln w="9525">
            <a:noFill/>
          </a:ln>
        </p:spPr>
      </p:pic>
      <p:sp>
        <p:nvSpPr>
          <p:cNvPr id="3" name="文本框 2"/>
          <p:cNvSpPr txBox="1"/>
          <p:nvPr/>
        </p:nvSpPr>
        <p:spPr>
          <a:xfrm>
            <a:off x="8584565" y="5137785"/>
            <a:ext cx="1299210"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楷体_GB2312" charset="0"/>
              </a:rPr>
              <a:t>例题图丙</a:t>
            </a:r>
            <a:endParaRPr lang="zh-CN" altLang="en-US" b="0">
              <a:latin typeface="Times New Roman" panose="02020603050405020304" pitchFamily="18" charset="0"/>
              <a:ea typeface="宋体" panose="02010600030101010101" pitchFamily="2" charset="-122"/>
              <a:cs typeface="楷体_GB2312" charset="0"/>
            </a:endParaRPr>
          </a:p>
        </p:txBody>
      </p:sp>
      <p:sp>
        <p:nvSpPr>
          <p:cNvPr id="4" name="文本框 3"/>
          <p:cNvSpPr txBox="1"/>
          <p:nvPr/>
        </p:nvSpPr>
        <p:spPr>
          <a:xfrm>
            <a:off x="5104130" y="1946910"/>
            <a:ext cx="828040" cy="460375"/>
          </a:xfrm>
          <a:prstGeom prst="rect">
            <a:avLst/>
          </a:prstGeom>
          <a:noFill/>
          <a:ln w="9525">
            <a:noFill/>
          </a:ln>
        </p:spPr>
        <p:txBody>
          <a:bodyPr wrap="square">
            <a:spAutoFit/>
          </a:bodyPr>
          <a:p>
            <a:pPr indent="0"/>
            <a:r>
              <a:rPr lang="en-US" sz="2400" b="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r>
              <a:rPr lang="zh-CN" sz="2400" b="0" baseline="-25000">
                <a:solidFill>
                  <a:srgbClr val="FF0000"/>
                </a:solidFill>
                <a:ea typeface="宋体" panose="02010600030101010101" pitchFamily="2" charset="-122"/>
              </a:rPr>
              <a:t>甲</a:t>
            </a:r>
            <a:endParaRPr lang="zh-CN" altLang="en-US" sz="2400" b="0" baseline="-25000">
              <a:solidFill>
                <a:srgbClr val="FF0000"/>
              </a:solidFill>
              <a:ea typeface="宋体" panose="02010600030101010101" pitchFamily="2" charset="-122"/>
            </a:endParaRPr>
          </a:p>
        </p:txBody>
      </p:sp>
      <p:sp>
        <p:nvSpPr>
          <p:cNvPr id="6" name="文本框 5"/>
          <p:cNvSpPr txBox="1"/>
          <p:nvPr/>
        </p:nvSpPr>
        <p:spPr>
          <a:xfrm>
            <a:off x="5469255" y="4731385"/>
            <a:ext cx="10788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小明　</a:t>
            </a:r>
            <a:endParaRPr lang="zh-CN" altLang="en-US" sz="2400" b="0">
              <a:solidFill>
                <a:srgbClr val="FF0000"/>
              </a:solidFill>
              <a:ea typeface="宋体" panose="02010600030101010101" pitchFamily="2" charset="-122"/>
            </a:endParaRPr>
          </a:p>
        </p:txBody>
      </p:sp>
      <p:sp>
        <p:nvSpPr>
          <p:cNvPr id="7" name="文本框 6"/>
          <p:cNvSpPr txBox="1"/>
          <p:nvPr/>
        </p:nvSpPr>
        <p:spPr>
          <a:xfrm>
            <a:off x="1837690" y="5269230"/>
            <a:ext cx="53936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如果是粗心</a:t>
            </a:r>
            <a:r>
              <a:rPr lang="zh-CN"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像距不可能总是大于物距</a:t>
            </a:r>
            <a:endParaRPr lang="zh-CN" altLang="en-US" sz="2400" b="0">
              <a:solidFill>
                <a:srgbClr val="FF0000"/>
              </a:solidFill>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P spid="7" grpId="0"/>
      <p:bldP spid="7"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809625" y="1033780"/>
            <a:ext cx="3410585" cy="521970"/>
            <a:chOff x="894" y="3246"/>
            <a:chExt cx="5371" cy="822"/>
          </a:xfrm>
        </p:grpSpPr>
        <p:sp>
          <p:nvSpPr>
            <p:cNvPr id="20481" name="文本框 4"/>
            <p:cNvSpPr txBox="1"/>
            <p:nvPr/>
          </p:nvSpPr>
          <p:spPr>
            <a:xfrm>
              <a:off x="3894" y="3246"/>
              <a:ext cx="2371"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球面镜</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aphicFrame>
        <p:nvGraphicFramePr>
          <p:cNvPr id="4" name="表格 3"/>
          <p:cNvGraphicFramePr/>
          <p:nvPr>
            <p:custDataLst>
              <p:tags r:id="rId2"/>
            </p:custDataLst>
          </p:nvPr>
        </p:nvGraphicFramePr>
        <p:xfrm>
          <a:off x="807720" y="1711325"/>
          <a:ext cx="10636885" cy="4556760"/>
        </p:xfrm>
        <a:graphic>
          <a:graphicData uri="http://schemas.openxmlformats.org/drawingml/2006/table">
            <a:tbl>
              <a:tblPr firstRow="1" bandRow="1">
                <a:tableStyleId>{5940675A-B579-460E-94D1-54222C63F5DA}</a:tableStyleId>
              </a:tblPr>
              <a:tblGrid>
                <a:gridCol w="1829435"/>
                <a:gridCol w="4262755"/>
                <a:gridCol w="4544695"/>
              </a:tblGrid>
              <a:tr h="54864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 </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凸面镜</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凹面镜</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219964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工作原理</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4328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特点</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对光有________作用，起到扩大视野的作用</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对光有________作用，起到会聚光线的作用</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1120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应用</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汽车后视镜、路口的反光镜等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太阳灶、汽车前灯的反光装置等</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3864610" y="4546600"/>
            <a:ext cx="9601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发散</a:t>
            </a:r>
            <a:endParaRPr lang="zh-CN" altLang="en-US" sz="2400" b="0">
              <a:solidFill>
                <a:srgbClr val="FF0000"/>
              </a:solidFill>
              <a:ea typeface="宋体" panose="02010600030101010101" pitchFamily="2" charset="-122"/>
            </a:endParaRPr>
          </a:p>
        </p:txBody>
      </p:sp>
      <p:sp>
        <p:nvSpPr>
          <p:cNvPr id="6" name="文本框 5"/>
          <p:cNvSpPr txBox="1"/>
          <p:nvPr/>
        </p:nvSpPr>
        <p:spPr>
          <a:xfrm>
            <a:off x="8123555" y="4533900"/>
            <a:ext cx="9734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会聚</a:t>
            </a:r>
            <a:endParaRPr lang="zh-CN" altLang="en-US" sz="2400" b="0">
              <a:solidFill>
                <a:srgbClr val="FF0000"/>
              </a:solidFill>
              <a:ea typeface="宋体" panose="02010600030101010101" pitchFamily="2" charset="-122"/>
            </a:endParaRPr>
          </a:p>
        </p:txBody>
      </p:sp>
      <p:pic>
        <p:nvPicPr>
          <p:cNvPr id="2" name="图片 -2147481231"/>
          <p:cNvPicPr>
            <a:picLocks noChangeAspect="1"/>
          </p:cNvPicPr>
          <p:nvPr/>
        </p:nvPicPr>
        <p:blipFill>
          <a:blip r:embed="rId3"/>
          <a:stretch>
            <a:fillRect/>
          </a:stretch>
        </p:blipFill>
        <p:spPr>
          <a:xfrm>
            <a:off x="3810000" y="2519045"/>
            <a:ext cx="2051685" cy="1680210"/>
          </a:xfrm>
          <a:prstGeom prst="rect">
            <a:avLst/>
          </a:prstGeom>
          <a:noFill/>
          <a:ln w="9525">
            <a:noFill/>
          </a:ln>
        </p:spPr>
      </p:pic>
      <p:pic>
        <p:nvPicPr>
          <p:cNvPr id="7" name="图片 -2147481229"/>
          <p:cNvPicPr>
            <a:picLocks noChangeAspect="1"/>
          </p:cNvPicPr>
          <p:nvPr/>
        </p:nvPicPr>
        <p:blipFill>
          <a:blip r:embed="rId4"/>
          <a:stretch>
            <a:fillRect/>
          </a:stretch>
        </p:blipFill>
        <p:spPr>
          <a:xfrm>
            <a:off x="8540115" y="2519045"/>
            <a:ext cx="1249680" cy="1543685"/>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047750" y="1567815"/>
            <a:ext cx="4036060" cy="648335"/>
            <a:chOff x="1456" y="3050"/>
            <a:chExt cx="6356" cy="1021"/>
          </a:xfrm>
        </p:grpSpPr>
        <p:sp>
          <p:nvSpPr>
            <p:cNvPr id="100" name="文本框 99"/>
            <p:cNvSpPr txBox="1"/>
            <p:nvPr/>
          </p:nvSpPr>
          <p:spPr>
            <a:xfrm>
              <a:off x="3000" y="3132"/>
              <a:ext cx="4812" cy="822"/>
            </a:xfrm>
            <a:prstGeom prst="rect">
              <a:avLst/>
            </a:prstGeom>
            <a:noFill/>
            <a:ln w="9525">
              <a:noFill/>
            </a:ln>
          </p:spPr>
          <p:txBody>
            <a:bodyPr wrap="square">
              <a:spAutoFit/>
            </a:bodyPr>
            <a:p>
              <a:pPr algn="l"/>
              <a:r>
                <a:rPr lang="zh-CN" sz="2800">
                  <a:ea typeface="黑体" panose="02010609060101010101" pitchFamily="49" charset="-122"/>
                </a:rPr>
                <a:t>图片解读</a:t>
              </a:r>
              <a:endParaRPr lang="zh-CN" altLang="en-US" sz="2800">
                <a:ea typeface="黑体" panose="02010609060101010101" pitchFamily="49" charset="-122"/>
              </a:endParaRPr>
            </a:p>
          </p:txBody>
        </p:sp>
        <p:pic>
          <p:nvPicPr>
            <p:cNvPr id="6" name="图片 5" descr="二级标（14磅）"/>
            <p:cNvPicPr>
              <a:picLocks noChangeAspect="1"/>
            </p:cNvPicPr>
            <p:nvPr/>
          </p:nvPicPr>
          <p:blipFill>
            <a:blip r:embed="rId1"/>
            <a:stretch>
              <a:fillRect/>
            </a:stretch>
          </p:blipFill>
          <p:spPr>
            <a:xfrm>
              <a:off x="1456" y="3050"/>
              <a:ext cx="1243" cy="1021"/>
            </a:xfrm>
            <a:prstGeom prst="rect">
              <a:avLst/>
            </a:prstGeom>
          </p:spPr>
        </p:pic>
      </p:grpSp>
      <p:sp>
        <p:nvSpPr>
          <p:cNvPr id="2" name="文本框 1"/>
          <p:cNvSpPr txBox="1"/>
          <p:nvPr/>
        </p:nvSpPr>
        <p:spPr>
          <a:xfrm>
            <a:off x="1009650" y="2475230"/>
            <a:ext cx="7103745" cy="2861310"/>
          </a:xfrm>
          <a:prstGeom prst="rect">
            <a:avLst/>
          </a:prstGeom>
          <a:noFill/>
          <a:ln w="9525">
            <a:noFill/>
          </a:ln>
        </p:spPr>
        <p:txBody>
          <a:bodyPr wrap="square">
            <a:spAutoFit/>
          </a:bodyPr>
          <a:p>
            <a:pPr indent="0" fontAlgn="auto">
              <a:lnSpc>
                <a:spcPct val="150000"/>
              </a:lnSpc>
            </a:pPr>
            <a:r>
              <a:rPr lang="zh-CN" sz="2400">
                <a:latin typeface="黑体" panose="02010609060101010101" pitchFamily="49" charset="-122"/>
                <a:ea typeface="黑体" panose="02010609060101010101" pitchFamily="49" charset="-122"/>
                <a:cs typeface="Times New Roman" panose="02020603050405020304" pitchFamily="18" charset="0"/>
              </a:rPr>
              <a:t>命题点：平面镜成像特点</a:t>
            </a:r>
            <a:r>
              <a:rPr lang="en-US" sz="2400">
                <a:latin typeface="Times New Roman" panose="02020603050405020304" pitchFamily="18" charset="0"/>
                <a:ea typeface="宋体" panose="02010600030101010101" pitchFamily="2" charset="-122"/>
                <a:cs typeface="Times New Roman" panose="02020603050405020304" pitchFamily="18" charset="0"/>
              </a:rPr>
              <a:t>1. </a:t>
            </a:r>
            <a:r>
              <a:rPr lang="zh-CN" sz="2400">
                <a:latin typeface="Times New Roman" panose="02020603050405020304" pitchFamily="18" charset="0"/>
                <a:ea typeface="宋体" panose="02010600030101010101" pitchFamily="2" charset="-122"/>
                <a:cs typeface="Times New Roman" panose="02020603050405020304" pitchFamily="18" charset="0"/>
              </a:rPr>
              <a:t>如图所示，王爷爷在出门前照镜子正衣冠，当他向平面镜靠近时，他在镜中的像的大小</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变大</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变小</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不变</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；当他捏住自己的右耳时，镜中的自己正在捏</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左</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右</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耳．</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147482444" descr="C:\Documents and Settings\Administrator\桌面\江西物理(JK)\N36.TIF"/>
          <p:cNvPicPr>
            <a:picLocks noChangeAspect="1"/>
          </p:cNvPicPr>
          <p:nvPr/>
        </p:nvPicPr>
        <p:blipFill>
          <a:blip r:embed="rId2" r:link="rId3"/>
          <a:stretch>
            <a:fillRect/>
          </a:stretch>
        </p:blipFill>
        <p:spPr>
          <a:xfrm>
            <a:off x="8653780" y="2911475"/>
            <a:ext cx="2444115" cy="1988820"/>
          </a:xfrm>
          <a:prstGeom prst="rect">
            <a:avLst/>
          </a:prstGeom>
          <a:noFill/>
          <a:ln w="9525">
            <a:noFill/>
          </a:ln>
        </p:spPr>
      </p:pic>
      <p:sp>
        <p:nvSpPr>
          <p:cNvPr id="4" name="文本框 3"/>
          <p:cNvSpPr txBox="1"/>
          <p:nvPr/>
        </p:nvSpPr>
        <p:spPr>
          <a:xfrm>
            <a:off x="8709660" y="5003800"/>
            <a:ext cx="2400935" cy="506730"/>
          </a:xfrm>
          <a:prstGeom prst="rect">
            <a:avLst/>
          </a:prstGeom>
          <a:noFill/>
          <a:ln w="9525">
            <a:noFill/>
          </a:ln>
        </p:spPr>
        <p:txBody>
          <a:bodyPr wrap="square">
            <a:spAutoFit/>
          </a:bodyPr>
          <a:p>
            <a:pPr indent="0" fontAlgn="auto">
              <a:lnSpc>
                <a:spcPct val="150000"/>
              </a:lnSpc>
            </a:pPr>
            <a:r>
              <a:rPr lang="en-US" b="0">
                <a:latin typeface="Times New Roman" panose="02020603050405020304" pitchFamily="18" charset="0"/>
                <a:ea typeface="宋体" panose="02010600030101010101" pitchFamily="2" charset="-122"/>
                <a:cs typeface="Times New Roman" panose="02020603050405020304" pitchFamily="18" charset="0"/>
              </a:rPr>
              <a:t>(</a:t>
            </a:r>
            <a:r>
              <a:rPr lang="zh-CN" b="0">
                <a:latin typeface="Times New Roman" panose="02020603050405020304" pitchFamily="18" charset="0"/>
                <a:ea typeface="宋体" panose="02010600030101010101" pitchFamily="2" charset="-122"/>
                <a:cs typeface="Times New Roman" panose="02020603050405020304" pitchFamily="18" charset="0"/>
              </a:rPr>
              <a:t>英国物理教材</a:t>
            </a:r>
            <a:r>
              <a:rPr lang="en-US" b="0">
                <a:latin typeface="Times New Roman" panose="02020603050405020304" pitchFamily="18" charset="0"/>
                <a:ea typeface="宋体" panose="02010600030101010101" pitchFamily="2" charset="-122"/>
                <a:cs typeface="Times New Roman" panose="02020603050405020304" pitchFamily="18" charset="0"/>
              </a:rPr>
              <a:t>P175)</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p:cNvSpPr txBox="1"/>
          <p:nvPr/>
        </p:nvSpPr>
        <p:spPr>
          <a:xfrm>
            <a:off x="6463665" y="3688715"/>
            <a:ext cx="9696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不变</a:t>
            </a:r>
            <a:endParaRPr lang="zh-CN" altLang="en-US" sz="2400" b="0">
              <a:solidFill>
                <a:srgbClr val="FF0000"/>
              </a:solidFill>
              <a:ea typeface="宋体" panose="02010600030101010101" pitchFamily="2" charset="-122"/>
            </a:endParaRPr>
          </a:p>
        </p:txBody>
      </p:sp>
      <p:sp>
        <p:nvSpPr>
          <p:cNvPr id="8" name="文本框 7"/>
          <p:cNvSpPr txBox="1"/>
          <p:nvPr/>
        </p:nvSpPr>
        <p:spPr>
          <a:xfrm>
            <a:off x="3860800" y="4759325"/>
            <a:ext cx="7816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左　</a:t>
            </a:r>
            <a:endParaRPr lang="zh-CN" altLang="en-US" sz="2400" b="0">
              <a:solidFill>
                <a:srgbClr val="FF0000"/>
              </a:solidFill>
              <a:ea typeface="宋体" panose="02010600030101010101" pitchFamily="2"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8" grpId="0"/>
      <p:bldP spid="8"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16305" y="2141855"/>
            <a:ext cx="6852920" cy="2861310"/>
          </a:xfrm>
          <a:prstGeom prst="rect">
            <a:avLst/>
          </a:prstGeom>
          <a:noFill/>
          <a:ln w="9525">
            <a:noFill/>
          </a:ln>
        </p:spPr>
        <p:txBody>
          <a:bodyPr wrap="square">
            <a:spAutoFit/>
          </a:bodyPr>
          <a:p>
            <a:pPr indent="0" fontAlgn="auto">
              <a:lnSpc>
                <a:spcPct val="150000"/>
              </a:lnSpc>
            </a:pPr>
            <a:r>
              <a:rPr lang="zh-CN" sz="2400">
                <a:latin typeface="黑体" panose="02010609060101010101" pitchFamily="49" charset="-122"/>
                <a:ea typeface="黑体" panose="02010609060101010101" pitchFamily="49" charset="-122"/>
                <a:cs typeface="Times New Roman" panose="02020603050405020304" pitchFamily="18" charset="0"/>
              </a:rPr>
              <a:t>命题点：平面镜成像特点</a:t>
            </a:r>
            <a:r>
              <a:rPr lang="en-US" sz="2400">
                <a:latin typeface="Times New Roman" panose="02020603050405020304" pitchFamily="18" charset="0"/>
                <a:ea typeface="宋体" panose="02010600030101010101" pitchFamily="2" charset="-122"/>
                <a:cs typeface="Times New Roman" panose="02020603050405020304" pitchFamily="18" charset="0"/>
              </a:rPr>
              <a:t>2. “</a:t>
            </a:r>
            <a:r>
              <a:rPr lang="zh-CN" sz="2400">
                <a:latin typeface="Times New Roman" panose="02020603050405020304" pitchFamily="18" charset="0"/>
                <a:ea typeface="宋体" panose="02010600030101010101" pitchFamily="2" charset="-122"/>
                <a:cs typeface="Times New Roman" panose="02020603050405020304" pitchFamily="18" charset="0"/>
              </a:rPr>
              <a:t>猴子捞月</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如图</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故事中，猴子之所以捞不到</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月</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的原因是平面镜所成的是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像．水中的月亮到水面的距离</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天上的月亮到水面的距离．</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2147482443" descr="C:\Documents and Settings\Administrator\桌面\江西物理(JK)\N37.TIF"/>
          <p:cNvPicPr>
            <a:picLocks noChangeAspect="1"/>
          </p:cNvPicPr>
          <p:nvPr/>
        </p:nvPicPr>
        <p:blipFill>
          <a:blip r:embed="rId1" r:link="rId2"/>
          <a:stretch>
            <a:fillRect/>
          </a:stretch>
        </p:blipFill>
        <p:spPr>
          <a:xfrm>
            <a:off x="8241665" y="2670810"/>
            <a:ext cx="2966720" cy="2162175"/>
          </a:xfrm>
          <a:prstGeom prst="rect">
            <a:avLst/>
          </a:prstGeom>
          <a:noFill/>
          <a:ln w="9525">
            <a:noFill/>
          </a:ln>
        </p:spPr>
      </p:pic>
      <p:sp>
        <p:nvSpPr>
          <p:cNvPr id="3" name="文本框 2"/>
          <p:cNvSpPr txBox="1"/>
          <p:nvPr/>
        </p:nvSpPr>
        <p:spPr>
          <a:xfrm>
            <a:off x="5274310" y="3367405"/>
            <a:ext cx="6235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虚</a:t>
            </a:r>
            <a:endParaRPr lang="zh-CN" altLang="en-US" sz="2400" b="0">
              <a:solidFill>
                <a:srgbClr val="FF0000"/>
              </a:solidFill>
              <a:ea typeface="宋体" panose="02010600030101010101" pitchFamily="2" charset="-122"/>
            </a:endParaRPr>
          </a:p>
        </p:txBody>
      </p:sp>
      <p:sp>
        <p:nvSpPr>
          <p:cNvPr id="4" name="文本框 3"/>
          <p:cNvSpPr txBox="1"/>
          <p:nvPr/>
        </p:nvSpPr>
        <p:spPr>
          <a:xfrm>
            <a:off x="3974465" y="3910330"/>
            <a:ext cx="10160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等于　</a:t>
            </a:r>
            <a:endParaRPr lang="zh-CN" altLang="en-US" sz="2400" b="0">
              <a:solidFill>
                <a:srgbClr val="FF0000"/>
              </a:solidFill>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57910" y="2180590"/>
            <a:ext cx="6696075" cy="2861310"/>
          </a:xfrm>
          <a:prstGeom prst="rect">
            <a:avLst/>
          </a:prstGeom>
          <a:noFill/>
          <a:ln w="9525">
            <a:noFill/>
          </a:ln>
        </p:spPr>
        <p:txBody>
          <a:bodyPr wrap="square">
            <a:spAutoFit/>
          </a:bodyPr>
          <a:p>
            <a:pPr indent="0" fontAlgn="auto">
              <a:lnSpc>
                <a:spcPct val="150000"/>
              </a:lnSpc>
            </a:pPr>
            <a:r>
              <a:rPr lang="zh-CN" sz="2400">
                <a:latin typeface="黑体" panose="02010609060101010101" pitchFamily="49" charset="-122"/>
                <a:ea typeface="黑体" panose="02010609060101010101" pitchFamily="49" charset="-122"/>
                <a:cs typeface="Times New Roman" panose="02020603050405020304" pitchFamily="18" charset="0"/>
              </a:rPr>
              <a:t>命题点：球面镜成像特点</a:t>
            </a:r>
            <a:endParaRPr lang="en-US" sz="2400">
              <a:latin typeface="黑体" panose="02010609060101010101" pitchFamily="49" charset="-122"/>
              <a:ea typeface="黑体" panose="02010609060101010101" pitchFamily="49" charset="-122"/>
              <a:cs typeface="Times New Roman" panose="02020603050405020304" pitchFamily="18" charset="0"/>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3. </a:t>
            </a:r>
            <a:r>
              <a:rPr lang="zh-CN" sz="2400">
                <a:latin typeface="Times New Roman" panose="02020603050405020304" pitchFamily="18" charset="0"/>
                <a:ea typeface="宋体" panose="02010600030101010101" pitchFamily="2" charset="-122"/>
                <a:cs typeface="Times New Roman" panose="02020603050405020304" pitchFamily="18" charset="0"/>
              </a:rPr>
              <a:t>如图为街头路口的反光镜，它是一种</a:t>
            </a:r>
            <a:r>
              <a:rPr lang="en-US" sz="2400">
                <a:latin typeface="Times New Roman" panose="02020603050405020304" pitchFamily="18" charset="0"/>
                <a:ea typeface="宋体" panose="02010600030101010101" pitchFamily="2" charset="-122"/>
                <a:cs typeface="Times New Roman" panose="02020603050405020304" pitchFamily="18" charset="0"/>
              </a:rPr>
              <a:t>________ (</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凸</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凹</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面镜，对光线有</a:t>
            </a:r>
            <a:r>
              <a:rPr lang="en-US" sz="2400">
                <a:latin typeface="Times New Roman" panose="02020603050405020304" pitchFamily="18" charset="0"/>
                <a:ea typeface="宋体" panose="02010600030101010101" pitchFamily="2" charset="-122"/>
                <a:cs typeface="Times New Roman" panose="02020603050405020304" pitchFamily="18" charset="0"/>
              </a:rPr>
              <a:t>________ </a:t>
            </a:r>
            <a:r>
              <a:rPr lang="zh-CN" sz="2400">
                <a:latin typeface="Times New Roman" panose="02020603050405020304" pitchFamily="18" charset="0"/>
                <a:ea typeface="宋体" panose="02010600030101010101" pitchFamily="2" charset="-122"/>
                <a:cs typeface="Times New Roman" panose="02020603050405020304" pitchFamily="18" charset="0"/>
              </a:rPr>
              <a:t>作用，可以起到扩大视野的作用．物体经过该反光镜成</a:t>
            </a:r>
            <a:r>
              <a:rPr lang="en-US" sz="2400">
                <a:latin typeface="Times New Roman" panose="02020603050405020304" pitchFamily="18" charset="0"/>
                <a:ea typeface="宋体" panose="02010600030101010101" pitchFamily="2" charset="-122"/>
                <a:cs typeface="Times New Roman" panose="02020603050405020304" pitchFamily="18" charset="0"/>
              </a:rPr>
              <a:t>__________ ( </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放大</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等大</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缩小</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的像</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2147482442" descr="C:\Documents and Settings\Administrator\桌面\江西物理(JK)\N38.TIF"/>
          <p:cNvPicPr>
            <a:picLocks noChangeAspect="1"/>
          </p:cNvPicPr>
          <p:nvPr/>
        </p:nvPicPr>
        <p:blipFill>
          <a:blip r:embed="rId1" r:link="rId2"/>
          <a:stretch>
            <a:fillRect/>
          </a:stretch>
        </p:blipFill>
        <p:spPr>
          <a:xfrm>
            <a:off x="9145270" y="2481580"/>
            <a:ext cx="1628775" cy="1894840"/>
          </a:xfrm>
          <a:prstGeom prst="rect">
            <a:avLst/>
          </a:prstGeom>
          <a:noFill/>
          <a:ln w="9525">
            <a:noFill/>
          </a:ln>
        </p:spPr>
      </p:pic>
      <p:sp>
        <p:nvSpPr>
          <p:cNvPr id="3" name="文本框 2"/>
          <p:cNvSpPr txBox="1"/>
          <p:nvPr/>
        </p:nvSpPr>
        <p:spPr>
          <a:xfrm>
            <a:off x="8737600" y="4673600"/>
            <a:ext cx="2444115" cy="368300"/>
          </a:xfrm>
          <a:prstGeom prst="rect">
            <a:avLst/>
          </a:prstGeom>
          <a:noFill/>
          <a:ln w="9525">
            <a:noFill/>
          </a:ln>
        </p:spPr>
        <p:txBody>
          <a:bodyPr wrap="square">
            <a:spAutoFit/>
          </a:bodyPr>
          <a:p>
            <a:pPr indent="0"/>
            <a:r>
              <a:rPr lang="en-US" b="0">
                <a:latin typeface="Times New Roman" panose="02020603050405020304" pitchFamily="18" charset="0"/>
                <a:ea typeface="宋体" panose="02010600030101010101" pitchFamily="2" charset="-122"/>
                <a:cs typeface="Times New Roman" panose="02020603050405020304" pitchFamily="18" charset="0"/>
              </a:rPr>
              <a:t>(RJ</a:t>
            </a:r>
            <a:r>
              <a:rPr lang="zh-CN" b="0">
                <a:latin typeface="Times New Roman" panose="02020603050405020304" pitchFamily="18" charset="0"/>
                <a:ea typeface="宋体" panose="02010600030101010101" pitchFamily="2" charset="-122"/>
                <a:cs typeface="Times New Roman" panose="02020603050405020304" pitchFamily="18" charset="0"/>
              </a:rPr>
              <a:t>八上</a:t>
            </a:r>
            <a:r>
              <a:rPr lang="en-US" b="0">
                <a:latin typeface="Times New Roman" panose="02020603050405020304" pitchFamily="18" charset="0"/>
                <a:ea typeface="宋体" panose="02010600030101010101" pitchFamily="2" charset="-122"/>
                <a:cs typeface="Times New Roman" panose="02020603050405020304" pitchFamily="18" charset="0"/>
              </a:rPr>
              <a:t>P79</a:t>
            </a:r>
            <a:r>
              <a:rPr lang="zh-CN" b="0">
                <a:latin typeface="Times New Roman" panose="02020603050405020304" pitchFamily="18" charset="0"/>
                <a:ea typeface="宋体" panose="02010600030101010101" pitchFamily="2" charset="-122"/>
                <a:cs typeface="Times New Roman" panose="02020603050405020304" pitchFamily="18" charset="0"/>
              </a:rPr>
              <a:t>图</a:t>
            </a:r>
            <a:r>
              <a:rPr lang="en-US" b="0">
                <a:latin typeface="Times New Roman" panose="02020603050405020304" pitchFamily="18" charset="0"/>
                <a:ea typeface="宋体" panose="02010600030101010101" pitchFamily="2" charset="-122"/>
                <a:cs typeface="Times New Roman" panose="02020603050405020304" pitchFamily="18" charset="0"/>
              </a:rPr>
              <a:t>4.3</a:t>
            </a:r>
            <a:r>
              <a:rPr lang="zh-CN" b="0">
                <a:latin typeface="Times New Roman" panose="02020603050405020304" pitchFamily="18" charset="0"/>
                <a:ea typeface="宋体" panose="02010600030101010101" pitchFamily="2" charset="-122"/>
                <a:cs typeface="Times New Roman" panose="02020603050405020304" pitchFamily="18" charset="0"/>
              </a:rPr>
              <a:t>－</a:t>
            </a:r>
            <a:r>
              <a:rPr lang="en-US" b="0">
                <a:latin typeface="Times New Roman" panose="02020603050405020304" pitchFamily="18" charset="0"/>
                <a:ea typeface="宋体" panose="02010600030101010101" pitchFamily="2" charset="-122"/>
                <a:cs typeface="Times New Roman" panose="02020603050405020304" pitchFamily="18" charset="0"/>
              </a:rPr>
              <a:t>6)</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6647180" y="2876550"/>
            <a:ext cx="6864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凸</a:t>
            </a:r>
            <a:endParaRPr lang="zh-CN" altLang="en-US" sz="2400" b="0">
              <a:solidFill>
                <a:srgbClr val="FF0000"/>
              </a:solidFill>
              <a:ea typeface="宋体" panose="02010600030101010101" pitchFamily="2" charset="-122"/>
            </a:endParaRPr>
          </a:p>
        </p:txBody>
      </p:sp>
      <p:sp>
        <p:nvSpPr>
          <p:cNvPr id="5" name="文本框 4"/>
          <p:cNvSpPr txBox="1"/>
          <p:nvPr/>
        </p:nvSpPr>
        <p:spPr>
          <a:xfrm>
            <a:off x="5764530" y="3394075"/>
            <a:ext cx="9848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发散　</a:t>
            </a:r>
            <a:endParaRPr lang="zh-CN" altLang="en-US" sz="2400" b="0">
              <a:solidFill>
                <a:srgbClr val="FF0000"/>
              </a:solidFill>
              <a:ea typeface="宋体" panose="02010600030101010101" pitchFamily="2" charset="-122"/>
            </a:endParaRPr>
          </a:p>
        </p:txBody>
      </p:sp>
      <p:sp>
        <p:nvSpPr>
          <p:cNvPr id="6" name="文本框 5"/>
          <p:cNvSpPr txBox="1"/>
          <p:nvPr/>
        </p:nvSpPr>
        <p:spPr>
          <a:xfrm>
            <a:off x="1432560" y="4474845"/>
            <a:ext cx="8902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缩小</a:t>
            </a:r>
            <a:endParaRPr lang="zh-CN" altLang="en-US" sz="2400" b="0">
              <a:solidFill>
                <a:srgbClr val="FF0000"/>
              </a:solidFill>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551041" y="1018540"/>
            <a:ext cx="11087035" cy="645159"/>
            <a:chOff x="985" y="1190"/>
            <a:chExt cx="17545" cy="1018"/>
          </a:xfrm>
        </p:grpSpPr>
        <p:pic>
          <p:nvPicPr>
            <p:cNvPr id="18441" name="图片 1" descr="一级标"/>
            <p:cNvPicPr>
              <a:picLocks noChangeAspect="1"/>
            </p:cNvPicPr>
            <p:nvPr/>
          </p:nvPicPr>
          <p:blipFill>
            <a:blip r:embed="rId1"/>
            <a:srcRect l="14198" t="-2712" r="11515" b="-4127"/>
            <a:stretch>
              <a:fillRect/>
            </a:stretch>
          </p:blipFill>
          <p:spPr>
            <a:xfrm>
              <a:off x="985" y="1244"/>
              <a:ext cx="17545" cy="908"/>
            </a:xfrm>
            <a:prstGeom prst="rect">
              <a:avLst/>
            </a:prstGeom>
            <a:noFill/>
            <a:ln w="9525">
              <a:noFill/>
            </a:ln>
          </p:spPr>
        </p:pic>
        <p:sp>
          <p:nvSpPr>
            <p:cNvPr id="18442" name="文本框 10"/>
            <p:cNvSpPr txBox="1"/>
            <p:nvPr/>
          </p:nvSpPr>
          <p:spPr>
            <a:xfrm>
              <a:off x="5630" y="1190"/>
              <a:ext cx="7705"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江西</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6</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年真题</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a:t>
              </a:r>
              <a:r>
                <a:rPr lang="zh-CN" altLang="en-US" sz="3600" b="1">
                  <a:latin typeface="Times New Roman" panose="02020603050405020304" pitchFamily="18" charset="0"/>
                  <a:ea typeface="黑体" panose="02010609060101010101" pitchFamily="49" charset="-122"/>
                  <a:cs typeface="Times New Roman" panose="02020603050405020304" pitchFamily="18" charset="0"/>
                  <a:sym typeface="+mn-ea"/>
                </a:rPr>
                <a:t>面对面</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grpSp>
        <p:nvGrpSpPr>
          <p:cNvPr id="12" name="组合 11"/>
          <p:cNvGrpSpPr/>
          <p:nvPr/>
        </p:nvGrpSpPr>
        <p:grpSpPr>
          <a:xfrm>
            <a:off x="551180" y="1928495"/>
            <a:ext cx="7225665" cy="521970"/>
            <a:chOff x="894" y="3246"/>
            <a:chExt cx="11379" cy="822"/>
          </a:xfrm>
        </p:grpSpPr>
        <p:sp>
          <p:nvSpPr>
            <p:cNvPr id="13" name="文本框 4"/>
            <p:cNvSpPr txBox="1"/>
            <p:nvPr/>
          </p:nvSpPr>
          <p:spPr>
            <a:xfrm>
              <a:off x="3894" y="3246"/>
              <a:ext cx="8379"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平面镜成像特点及其应用</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2017.13)</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2"/>
              <a:stretch>
                <a:fillRect/>
              </a:stretch>
            </p:blipFill>
            <p:spPr>
              <a:xfrm>
                <a:off x="6686" y="8865"/>
                <a:ext cx="2836" cy="821"/>
              </a:xfrm>
              <a:prstGeom prst="rect">
                <a:avLst/>
              </a:prstGeom>
              <a:noFill/>
              <a:ln w="9525">
                <a:noFill/>
              </a:ln>
            </p:spPr>
          </p:pic>
          <p:sp>
            <p:nvSpPr>
              <p:cNvPr id="1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1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564515" y="2602865"/>
            <a:ext cx="11073765" cy="11988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 (2017</a:t>
            </a:r>
            <a:r>
              <a:rPr lang="zh-CN" sz="2400">
                <a:latin typeface="Times New Roman" panose="02020603050405020304" pitchFamily="18" charset="0"/>
                <a:ea typeface="宋体" panose="02010600030101010101" pitchFamily="2" charset="-122"/>
                <a:cs typeface="Times New Roman" panose="02020603050405020304" pitchFamily="18" charset="0"/>
              </a:rPr>
              <a:t>江西</a:t>
            </a:r>
            <a:r>
              <a:rPr lang="en-US" sz="2400">
                <a:latin typeface="Times New Roman" panose="02020603050405020304" pitchFamily="18" charset="0"/>
                <a:ea typeface="宋体" panose="02010600030101010101" pitchFamily="2" charset="-122"/>
                <a:cs typeface="Times New Roman" panose="02020603050405020304" pitchFamily="18" charset="0"/>
              </a:rPr>
              <a:t>13</a:t>
            </a:r>
            <a:r>
              <a:rPr lang="zh-CN" sz="2400">
                <a:latin typeface="Times New Roman" panose="02020603050405020304" pitchFamily="18" charset="0"/>
                <a:ea typeface="宋体" panose="02010600030101010101" pitchFamily="2" charset="-122"/>
                <a:cs typeface="Times New Roman" panose="02020603050405020304" pitchFamily="18" charset="0"/>
              </a:rPr>
              <a:t>题</a:t>
            </a:r>
            <a:r>
              <a:rPr lang="en-US" sz="24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分</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如图乙所示，是小安同学自制的潜望镜，利用它能在隐蔽处观察到外面的情况．用它正对如图甲所示的光源</a:t>
            </a:r>
            <a:r>
              <a:rPr lang="en-US" sz="2400">
                <a:latin typeface="Times New Roman" panose="02020603050405020304" pitchFamily="18" charset="0"/>
                <a:ea typeface="宋体" panose="02010600030101010101" pitchFamily="2" charset="-122"/>
                <a:cs typeface="Times New Roman" panose="02020603050405020304" pitchFamily="18" charset="0"/>
              </a:rPr>
              <a:t>“F”</a:t>
            </a:r>
            <a:r>
              <a:rPr lang="zh-CN" sz="2400">
                <a:latin typeface="Times New Roman" panose="02020603050405020304" pitchFamily="18" charset="0"/>
                <a:ea typeface="宋体" panose="02010600030101010101" pitchFamily="2" charset="-122"/>
                <a:cs typeface="Times New Roman" panose="02020603050405020304" pitchFamily="18" charset="0"/>
              </a:rPr>
              <a:t>，则所观察到的像是</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2147482439" descr="C:\Documents and Settings\Administrator\桌面\江西物理(JK)\N40A.TIF"/>
          <p:cNvPicPr>
            <a:picLocks noChangeAspect="1"/>
          </p:cNvPicPr>
          <p:nvPr/>
        </p:nvPicPr>
        <p:blipFill>
          <a:blip r:embed="rId3" r:link="rId4"/>
          <a:stretch>
            <a:fillRect/>
          </a:stretch>
        </p:blipFill>
        <p:spPr>
          <a:xfrm>
            <a:off x="8355330" y="4038600"/>
            <a:ext cx="2042795" cy="1961515"/>
          </a:xfrm>
          <a:prstGeom prst="rect">
            <a:avLst/>
          </a:prstGeom>
          <a:noFill/>
          <a:ln w="9525">
            <a:noFill/>
          </a:ln>
        </p:spPr>
      </p:pic>
      <p:pic>
        <p:nvPicPr>
          <p:cNvPr id="3" name="图片 -2147481228"/>
          <p:cNvPicPr>
            <a:picLocks noChangeAspect="1"/>
          </p:cNvPicPr>
          <p:nvPr/>
        </p:nvPicPr>
        <p:blipFill>
          <a:blip r:embed="rId5"/>
          <a:stretch>
            <a:fillRect/>
          </a:stretch>
        </p:blipFill>
        <p:spPr>
          <a:xfrm>
            <a:off x="1161415" y="4215130"/>
            <a:ext cx="5302250" cy="1734185"/>
          </a:xfrm>
          <a:prstGeom prst="rect">
            <a:avLst/>
          </a:prstGeom>
          <a:noFill/>
          <a:ln w="9525">
            <a:noFill/>
          </a:ln>
        </p:spPr>
      </p:pic>
      <p:sp>
        <p:nvSpPr>
          <p:cNvPr id="4" name="文本框 3"/>
          <p:cNvSpPr txBox="1"/>
          <p:nvPr/>
        </p:nvSpPr>
        <p:spPr>
          <a:xfrm>
            <a:off x="10332085" y="3315970"/>
            <a:ext cx="87503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 B</a:t>
            </a:r>
            <a:endParaRPr lang="en-US" altLang="en-US" sz="2400" b="0">
              <a:solidFill>
                <a:srgbClr val="FF0000"/>
              </a:solidFill>
              <a:latin typeface="Times New Roman" panose="02020603050405020304" pitchFamily="18" charset="0"/>
              <a:ea typeface="宋体" panose="02010600030101010101" pitchFamily="2"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70890" y="1757045"/>
            <a:ext cx="10650220" cy="11988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 (2016</a:t>
            </a:r>
            <a:r>
              <a:rPr lang="zh-CN" sz="2400">
                <a:latin typeface="Times New Roman" panose="02020603050405020304" pitchFamily="18" charset="0"/>
                <a:ea typeface="宋体" panose="02010600030101010101" pitchFamily="2" charset="-122"/>
                <a:cs typeface="Times New Roman" panose="02020603050405020304" pitchFamily="18" charset="0"/>
              </a:rPr>
              <a:t>南昌</a:t>
            </a:r>
            <a:r>
              <a:rPr lang="en-US" sz="2400">
                <a:latin typeface="Times New Roman" panose="02020603050405020304" pitchFamily="18" charset="0"/>
                <a:ea typeface="宋体" panose="02010600030101010101" pitchFamily="2" charset="-122"/>
                <a:cs typeface="Times New Roman" panose="02020603050405020304" pitchFamily="18" charset="0"/>
              </a:rPr>
              <a:t>17</a:t>
            </a:r>
            <a:r>
              <a:rPr lang="zh-CN" sz="2400">
                <a:latin typeface="Times New Roman" panose="02020603050405020304" pitchFamily="18" charset="0"/>
                <a:ea typeface="宋体" panose="02010600030101010101" pitchFamily="2" charset="-122"/>
                <a:cs typeface="Times New Roman" panose="02020603050405020304" pitchFamily="18" charset="0"/>
              </a:rPr>
              <a:t>题</a:t>
            </a:r>
            <a:r>
              <a:rPr lang="en-US" sz="24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分</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灯放在哪里？日常生活中我们经常照镜子．光线较暗时，我们要能看清自己在镜中的像，应把灯放在身前还是身后？为什么？</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770890" y="3303905"/>
            <a:ext cx="10650220" cy="2306955"/>
          </a:xfrm>
          <a:prstGeom prst="rect">
            <a:avLst/>
          </a:prstGeom>
          <a:noFill/>
          <a:ln w="9525">
            <a:noFill/>
          </a:ln>
        </p:spPr>
        <p:txBody>
          <a:bodyPr wrap="square">
            <a:spAutoFit/>
          </a:bodyPr>
          <a:p>
            <a:pPr indent="0" fontAlgn="auto">
              <a:lnSpc>
                <a:spcPct val="150000"/>
              </a:lnSpc>
            </a:pPr>
            <a:r>
              <a:rPr lang="zh-CN" sz="2400" b="0">
                <a:solidFill>
                  <a:srgbClr val="FF0000"/>
                </a:solidFill>
                <a:latin typeface="Times New Roman" panose="02020603050405020304" pitchFamily="18" charset="0"/>
                <a:ea typeface="宋体" panose="02010600030101010101" pitchFamily="2" charset="-122"/>
              </a:rPr>
              <a:t>答：我们要能看清自己在镜中的像，应把灯放在身前；因为要看见自己的像条件是：有光照射到身上，发生漫反射，光经过镜面反射进入人的眼睛，人才能看清自己在镜中的像．所以光源应放在前面才可以很好地照亮身体，使光更容易发生漫反射．</a:t>
            </a:r>
            <a:endParaRPr lang="zh-CN" altLang="en-US" sz="2400" b="0">
              <a:solidFill>
                <a:srgbClr val="FF0000"/>
              </a:solidFill>
              <a:latin typeface="Times New Roman" panose="02020603050405020304" pitchFamily="18" charset="0"/>
              <a:ea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tags/tag1.xml><?xml version="1.0" encoding="utf-8"?>
<p:tagLst xmlns:p="http://schemas.openxmlformats.org/presentationml/2006/main">
  <p:tag name="KSO_WM_SLIDE_ITEM_CNT" val="4"/>
</p:tagLst>
</file>

<file path=ppt/tags/tag10.xml><?xml version="1.0" encoding="utf-8"?>
<p:tagLst xmlns:p="http://schemas.openxmlformats.org/presentationml/2006/main">
  <p:tag name="KSO_WM_SLIDE_ITEM_CNT" val="1"/>
  <p:tag name="KSO_WM_SLIDE_MODEL_TYPE" val="timeline"/>
</p:tagLst>
</file>

<file path=ppt/tags/tag11.xml><?xml version="1.0" encoding="utf-8"?>
<p:tagLst xmlns:p="http://schemas.openxmlformats.org/presentationml/2006/main">
  <p:tag name="KSO_WM_SLIDE_ITEM_CNT" val="1"/>
  <p:tag name="KSO_WM_SLIDE_MODEL_TYPE" val="timeline"/>
</p:tagLst>
</file>

<file path=ppt/tags/tag12.xml><?xml version="1.0" encoding="utf-8"?>
<p:tagLst xmlns:p="http://schemas.openxmlformats.org/presentationml/2006/main">
  <p:tag name="KSO_WM_SLIDE_ITEM_CNT" val="1"/>
  <p:tag name="KSO_WM_SLIDE_MODEL_TYPE" val="timeline"/>
</p:tagLst>
</file>

<file path=ppt/tags/tag13.xml><?xml version="1.0" encoding="utf-8"?>
<p:tagLst xmlns:p="http://schemas.openxmlformats.org/presentationml/2006/main">
  <p:tag name="KSO_WM_SLIDE_ITEM_CNT" val="1"/>
  <p:tag name="KSO_WM_SLIDE_MODEL_TYPE" val="timeline"/>
</p:tagLst>
</file>

<file path=ppt/tags/tag14.xml><?xml version="1.0" encoding="utf-8"?>
<p:tagLst xmlns:p="http://schemas.openxmlformats.org/presentationml/2006/main">
  <p:tag name="KSO_WM_SLIDE_ITEM_CNT" val="1"/>
  <p:tag name="KSO_WM_SLIDE_MODEL_TYPE" val="timeline"/>
</p:tagLst>
</file>

<file path=ppt/tags/tag15.xml><?xml version="1.0" encoding="utf-8"?>
<p:tagLst xmlns:p="http://schemas.openxmlformats.org/presentationml/2006/main">
  <p:tag name="KSO_WM_SLIDE_ITEM_CNT" val="1"/>
  <p:tag name="KSO_WM_SLIDE_MODEL_TYPE" val="timeline"/>
</p:tagLst>
</file>

<file path=ppt/tags/tag16.xml><?xml version="1.0" encoding="utf-8"?>
<p:tagLst xmlns:p="http://schemas.openxmlformats.org/presentationml/2006/main">
  <p:tag name="KSO_WM_SLIDE_ITEM_CNT" val="1"/>
  <p:tag name="KSO_WM_SLIDE_MODEL_TYPE" val="timeline"/>
</p:tagLst>
</file>

<file path=ppt/tags/tag17.xml><?xml version="1.0" encoding="utf-8"?>
<p:tagLst xmlns:p="http://schemas.openxmlformats.org/presentationml/2006/main">
  <p:tag name="KSO_WM_SLIDE_ITEM_CNT" val="1"/>
  <p:tag name="KSO_WM_SLIDE_MODEL_TYPE" val="timeline"/>
</p:tagLst>
</file>

<file path=ppt/tags/tag18.xml><?xml version="1.0" encoding="utf-8"?>
<p:tagLst xmlns:p="http://schemas.openxmlformats.org/presentationml/2006/main">
  <p:tag name="KSO_WM_SLIDE_ITEM_CNT" val="1"/>
  <p:tag name="KSO_WM_SLIDE_MODEL_TYPE" val="timeline"/>
</p:tagLst>
</file>

<file path=ppt/tags/tag19.xml><?xml version="1.0" encoding="utf-8"?>
<p:tagLst xmlns:p="http://schemas.openxmlformats.org/presentationml/2006/main">
  <p:tag name="KSO_WM_SLIDE_ITEM_CNT" val="1"/>
  <p:tag name="KSO_WM_SLIDE_MODEL_TYPE" val="timeline"/>
</p:tagLst>
</file>

<file path=ppt/tags/tag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20.xml><?xml version="1.0" encoding="utf-8"?>
<p:tagLst xmlns:p="http://schemas.openxmlformats.org/presentationml/2006/main">
  <p:tag name="KSO_WM_SLIDE_ITEM_CNT" val="1"/>
  <p:tag name="KSO_WM_SLIDE_MODEL_TYPE" val="timeline"/>
</p:tagLst>
</file>

<file path=ppt/tags/tag21.xml><?xml version="1.0" encoding="utf-8"?>
<p:tagLst xmlns:p="http://schemas.openxmlformats.org/presentationml/2006/main">
  <p:tag name="KSO_WM_UNIT_TABLE_BEAUTIFY" val="smartTable{f9343324-1cef-4238-bcba-4e6a0165fbfe}"/>
</p:tagLst>
</file>

<file path=ppt/tags/tag22.xml><?xml version="1.0" encoding="utf-8"?>
<p:tagLst xmlns:p="http://schemas.openxmlformats.org/presentationml/2006/main">
  <p:tag name="KSO_WM_SLIDE_ITEM_CNT" val="1"/>
  <p:tag name="KSO_WM_SLIDE_MODEL_TYPE" val="timeline"/>
</p:tagLst>
</file>

<file path=ppt/tags/tag23.xml><?xml version="1.0" encoding="utf-8"?>
<p:tagLst xmlns:p="http://schemas.openxmlformats.org/presentationml/2006/main">
  <p:tag name="KSO_WM_SLIDE_ITEM_CNT" val="1"/>
  <p:tag name="KSO_WM_SLIDE_MODEL_TYPE" val="timeline"/>
</p:tagLst>
</file>

<file path=ppt/tags/tag24.xml><?xml version="1.0" encoding="utf-8"?>
<p:tagLst xmlns:p="http://schemas.openxmlformats.org/presentationml/2006/main">
  <p:tag name="KSO_WM_SLIDE_ITEM_CNT" val="1"/>
  <p:tag name="KSO_WM_SLIDE_MODEL_TYPE" val="timeline"/>
</p:tagLst>
</file>

<file path=ppt/tags/tag25.xml><?xml version="1.0" encoding="utf-8"?>
<p:tagLst xmlns:p="http://schemas.openxmlformats.org/presentationml/2006/main">
  <p:tag name="KSO_WM_SLIDE_ITEM_CNT" val="1"/>
  <p:tag name="KSO_WM_SLIDE_MODEL_TYPE" val="timeline"/>
</p:tagLst>
</file>

<file path=ppt/tags/tag26.xml><?xml version="1.0" encoding="utf-8"?>
<p:tagLst xmlns:p="http://schemas.openxmlformats.org/presentationml/2006/main">
  <p:tag name="KSO_WM_SLIDE_ITEM_CNT" val="1"/>
  <p:tag name="KSO_WM_SLIDE_MODEL_TYPE" val="timeline"/>
</p:tagLst>
</file>

<file path=ppt/tags/tag27.xml><?xml version="1.0" encoding="utf-8"?>
<p:tagLst xmlns:p="http://schemas.openxmlformats.org/presentationml/2006/main">
  <p:tag name="KSO_WM_SLIDE_ITEM_CNT" val="1"/>
  <p:tag name="KSO_WM_SLIDE_MODEL_TYPE" val="timeline"/>
</p:tagLst>
</file>

<file path=ppt/tags/tag28.xml><?xml version="1.0" encoding="utf-8"?>
<p:tagLst xmlns:p="http://schemas.openxmlformats.org/presentationml/2006/main">
  <p:tag name="KSO_WM_SLIDE_ITEM_CNT" val="1"/>
  <p:tag name="KSO_WM_SLIDE_MODEL_TYPE" val="timeline"/>
</p:tagLst>
</file>

<file path=ppt/tags/tag29.xml><?xml version="1.0" encoding="utf-8"?>
<p:tagLst xmlns:p="http://schemas.openxmlformats.org/presentationml/2006/main">
  <p:tag name="KSO_WM_SLIDE_ITEM_CNT" val="1"/>
  <p:tag name="KSO_WM_SLIDE_MODEL_TYPE" val="timeline"/>
</p:tagLst>
</file>

<file path=ppt/tags/tag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30.xml><?xml version="1.0" encoding="utf-8"?>
<p:tagLst xmlns:p="http://schemas.openxmlformats.org/presentationml/2006/main">
  <p:tag name="KSO_WM_SLIDE_ITEM_CNT" val="1"/>
  <p:tag name="KSO_WM_SLIDE_MODEL_TYPE" val="timeline"/>
</p:tagLst>
</file>

<file path=ppt/tags/tag31.xml><?xml version="1.0" encoding="utf-8"?>
<p:tagLst xmlns:p="http://schemas.openxmlformats.org/presentationml/2006/main">
  <p:tag name="KSO_WM_SLIDE_ITEM_CNT" val="1"/>
  <p:tag name="KSO_WM_SLIDE_MODEL_TYPE" val="timeline"/>
</p:tagLst>
</file>

<file path=ppt/tags/tag32.xml><?xml version="1.0" encoding="utf-8"?>
<p:tagLst xmlns:p="http://schemas.openxmlformats.org/presentationml/2006/main">
  <p:tag name="KSO_WM_UNIT_TABLE_BEAUTIFY" val="smartTable{9252b071-59f4-4f28-9dd7-68c982d28192}"/>
</p:tagLst>
</file>

<file path=ppt/tags/tag33.xml><?xml version="1.0" encoding="utf-8"?>
<p:tagLst xmlns:p="http://schemas.openxmlformats.org/presentationml/2006/main">
  <p:tag name="KSO_WM_SLIDE_ITEM_CNT" val="1"/>
  <p:tag name="KSO_WM_SLIDE_MODEL_TYPE" val="timeline"/>
</p:tagLst>
</file>

<file path=ppt/tags/tag34.xml><?xml version="1.0" encoding="utf-8"?>
<p:tagLst xmlns:p="http://schemas.openxmlformats.org/presentationml/2006/main">
  <p:tag name="KSO_WM_SLIDE_ITEM_CNT" val="1"/>
  <p:tag name="KSO_WM_SLIDE_MODEL_TYPE" val="timeline"/>
</p:tagLst>
</file>

<file path=ppt/tags/tag35.xml><?xml version="1.0" encoding="utf-8"?>
<p:tagLst xmlns:p="http://schemas.openxmlformats.org/presentationml/2006/main">
  <p:tag name="KSO_WM_SLIDE_ITEM_CNT" val="1"/>
  <p:tag name="KSO_WM_SLIDE_MODEL_TYPE" val="timeline"/>
</p:tagLst>
</file>

<file path=ppt/tags/tag36.xml><?xml version="1.0" encoding="utf-8"?>
<p:tagLst xmlns:p="http://schemas.openxmlformats.org/presentationml/2006/main">
  <p:tag name="KSO_WM_SLIDE_ITEM_CNT" val="1"/>
  <p:tag name="KSO_WM_SLIDE_MODEL_TYPE" val="timeline"/>
</p:tagLst>
</file>

<file path=ppt/tags/tag4.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5.xml><?xml version="1.0" encoding="utf-8"?>
<p:tagLst xmlns:p="http://schemas.openxmlformats.org/presentationml/2006/main">
  <p:tag name="KSO_WM_SLIDE_ITEM_CNT" val="4"/>
</p:tagLst>
</file>

<file path=ppt/tags/tag6.xml><?xml version="1.0" encoding="utf-8"?>
<p:tagLst xmlns:p="http://schemas.openxmlformats.org/presentationml/2006/main">
  <p:tag name="KSO_WM_SLIDE_ITEM_CNT" val="1"/>
  <p:tag name="KSO_WM_SLIDE_MODEL_TYPE" val="timeline"/>
</p:tagLst>
</file>

<file path=ppt/tags/tag7.xml><?xml version="1.0" encoding="utf-8"?>
<p:tagLst xmlns:p="http://schemas.openxmlformats.org/presentationml/2006/main">
  <p:tag name="KSO_WM_UNIT_TABLE_BEAUTIFY" val="smartTable{c6c870a9-1c93-4400-bb7a-3f487077c1fb}"/>
</p:tagLst>
</file>

<file path=ppt/tags/tag8.xml><?xml version="1.0" encoding="utf-8"?>
<p:tagLst xmlns:p="http://schemas.openxmlformats.org/presentationml/2006/main">
  <p:tag name="KSO_WM_SLIDE_ITEM_CNT" val="1"/>
  <p:tag name="KSO_WM_SLIDE_MODEL_TYPE" val="timeline"/>
</p:tagLst>
</file>

<file path=ppt/tags/tag9.xml><?xml version="1.0" encoding="utf-8"?>
<p:tagLst xmlns:p="http://schemas.openxmlformats.org/presentationml/2006/main">
  <p:tag name="KSO_WM_SLIDE_ITEM_CNT" val="1"/>
  <p:tag name="KSO_WM_SLIDE_MODEL_TYPE" val="timelin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5423</Words>
  <Application>WPS 演示</Application>
  <PresentationFormat>宽屏</PresentationFormat>
  <Paragraphs>437</Paragraphs>
  <Slides>30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30</vt:i4>
      </vt:variant>
    </vt:vector>
  </HeadingPairs>
  <TitlesOfParts>
    <vt:vector size="39" baseType="lpstr">
      <vt:lpstr>Arial</vt:lpstr>
      <vt:lpstr>宋体</vt:lpstr>
      <vt:lpstr>Wingdings</vt:lpstr>
      <vt:lpstr>Times New Roman</vt:lpstr>
      <vt:lpstr>黑体</vt:lpstr>
      <vt:lpstr>微软雅黑</vt:lpstr>
      <vt:lpstr>楷体_GB2312</vt:lpstr>
      <vt:lpstr>新宋体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4</cp:revision>
  <dcterms:created xsi:type="dcterms:W3CDTF">2019-11-26T04:16:00Z</dcterms:created>
  <dcterms:modified xsi:type="dcterms:W3CDTF">2020-01-10T16:12:43Z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