
<file path=[Content_Types].xml><?xml version="1.0" encoding="utf-8"?>
<Types xmlns="http://schemas.openxmlformats.org/package/2006/content-types">
  <Default Extension="jpeg" ContentType="image/jpeg"/>
  <Default Extension="png" ContentType="image/png"/>
  <Default Extension="tiff" ContentType="image/tif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8" r:id="rId3"/>
    <p:sldId id="259" r:id="rId4"/>
    <p:sldId id="260" r:id="rId5"/>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4.xml"/><Relationship Id="rId69" Type="http://schemas.openxmlformats.org/officeDocument/2006/relationships/presProps" Target="presProps.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notesMaster" Target="notesMasters/notesMaster1.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tags" Target="../tags/tag14.xml"/><Relationship Id="rId2" Type="http://schemas.openxmlformats.org/officeDocument/2006/relationships/image" Target="../media/image4.emf"/><Relationship Id="rId1" Type="http://schemas.openxmlformats.org/officeDocument/2006/relationships/image" Target="../media/image3.tiff"/></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image" Target="../media/image5.emf"/></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image" Target="../media/image6.emf"/></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image" Target="../media/image7.emf"/></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tags" Target="../tags/tag18.xml"/><Relationship Id="rId2" Type="http://schemas.openxmlformats.org/officeDocument/2006/relationships/image" Target="../media/image9.emf"/><Relationship Id="rId1" Type="http://schemas.openxmlformats.org/officeDocument/2006/relationships/image" Target="../media/image8.emf"/></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tags" Target="../tags/tag19.xml"/><Relationship Id="rId3" Type="http://schemas.openxmlformats.org/officeDocument/2006/relationships/image" Target="../media/image4.tiff"/><Relationship Id="rId2" Type="http://schemas.openxmlformats.org/officeDocument/2006/relationships/image" Target="../media/image5.tiff"/><Relationship Id="rId1" Type="http://schemas.openxmlformats.org/officeDocument/2006/relationships/image" Target="../media/image2.tiff"/></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image" Target="../media/image6.tif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2.xml.rels><?xml version="1.0" encoding="UTF-8" standalone="yes"?>
<Relationships xmlns="http://schemas.openxmlformats.org/package/2006/relationships"><Relationship Id="rId9" Type="http://schemas.openxmlformats.org/officeDocument/2006/relationships/slide" Target="slide64.xml"/><Relationship Id="rId8" Type="http://schemas.openxmlformats.org/officeDocument/2006/relationships/slide" Target="slide51.xml"/><Relationship Id="rId7" Type="http://schemas.openxmlformats.org/officeDocument/2006/relationships/tags" Target="../tags/tag4.xml"/><Relationship Id="rId6" Type="http://schemas.openxmlformats.org/officeDocument/2006/relationships/slide" Target="slide44.xml"/><Relationship Id="rId5" Type="http://schemas.openxmlformats.org/officeDocument/2006/relationships/tags" Target="../tags/tag3.xml"/><Relationship Id="rId4" Type="http://schemas.openxmlformats.org/officeDocument/2006/relationships/slide" Target="slide16.xml"/><Relationship Id="rId3" Type="http://schemas.openxmlformats.org/officeDocument/2006/relationships/image" Target="../media/image1.png"/><Relationship Id="rId2" Type="http://schemas.openxmlformats.org/officeDocument/2006/relationships/tags" Target="../tags/tag2.xml"/><Relationship Id="rId14" Type="http://schemas.openxmlformats.org/officeDocument/2006/relationships/slideLayout" Target="../slideLayouts/slideLayout7.xml"/><Relationship Id="rId13" Type="http://schemas.openxmlformats.org/officeDocument/2006/relationships/tags" Target="../tags/tag6.xml"/><Relationship Id="rId12" Type="http://schemas.openxmlformats.org/officeDocument/2006/relationships/slide" Target="slide57.xml"/><Relationship Id="rId11" Type="http://schemas.openxmlformats.org/officeDocument/2006/relationships/slide" Target="slide11.xml"/><Relationship Id="rId10" Type="http://schemas.openxmlformats.org/officeDocument/2006/relationships/tags" Target="../tags/tag5.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image" Target="../media/image10.emf"/></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tags" Target="../tags/tag24.xml"/><Relationship Id="rId2" Type="http://schemas.openxmlformats.org/officeDocument/2006/relationships/image" Target="../media/image11.emf"/><Relationship Id="rId1" Type="http://schemas.openxmlformats.org/officeDocument/2006/relationships/image" Target="../media/image6.tiff"/></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image" Target="../media/image5.tiff"/></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xml"/><Relationship Id="rId3" Type="http://schemas.openxmlformats.org/officeDocument/2006/relationships/tags" Target="../tags/tag26.xml"/><Relationship Id="rId2" Type="http://schemas.openxmlformats.org/officeDocument/2006/relationships/image" Target="../media/image12.emf"/><Relationship Id="rId1" Type="http://schemas.openxmlformats.org/officeDocument/2006/relationships/image" Target="../media/image6.tiff"/></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tags" Target="../tags/tag27.xml"/><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7.xml"/><Relationship Id="rId5" Type="http://schemas.openxmlformats.org/officeDocument/2006/relationships/tags" Target="../tags/tag28.xml"/><Relationship Id="rId4" Type="http://schemas.openxmlformats.org/officeDocument/2006/relationships/image" Target="file:///C:\Documents and Settings\Administrator\&#26700;&#38754;\&#29289;&#29702;&#65288;&#23665;&#35199;&#65289;\&#23665;&#35199;&#29289;&#29702;\XL140.TIF" TargetMode="External"/><Relationship Id="rId3" Type="http://schemas.openxmlformats.org/officeDocument/2006/relationships/image" Target="../media/image14.png"/><Relationship Id="rId2" Type="http://schemas.openxmlformats.org/officeDocument/2006/relationships/image" Target="../media/image6.tiff"/><Relationship Id="rId1" Type="http://schemas.openxmlformats.org/officeDocument/2006/relationships/image" Target="../media/image5.tiff"/></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emf"/></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7.xml"/><Relationship Id="rId4" Type="http://schemas.openxmlformats.org/officeDocument/2006/relationships/tags" Target="../tags/tag29.xml"/><Relationship Id="rId3" Type="http://schemas.openxmlformats.org/officeDocument/2006/relationships/image" Target="file:///C:\Documents and Settings\Administrator\&#26700;&#38754;\&#29289;&#29702;&#65288;&#23665;&#35199;&#65289;\&#23665;&#35199;&#29289;&#29702;\XL142.TIF" TargetMode="External"/><Relationship Id="rId2" Type="http://schemas.openxmlformats.org/officeDocument/2006/relationships/image" Target="../media/image16.png"/><Relationship Id="rId1" Type="http://schemas.openxmlformats.org/officeDocument/2006/relationships/image" Target="../media/image5.tiff"/></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7.xml"/><Relationship Id="rId3" Type="http://schemas.openxmlformats.org/officeDocument/2006/relationships/tags" Target="../tags/tag30.xml"/><Relationship Id="rId2" Type="http://schemas.openxmlformats.org/officeDocument/2006/relationships/image" Target="file:///C:\Documents and Settings\Administrator\&#26700;&#38754;\&#29289;&#29702;&#65288;&#23665;&#35199;&#65289;\&#23665;&#35199;&#29289;&#29702;\XL143.TIF" TargetMode="External"/><Relationship Id="rId1"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tags" Target="../tags/tag7.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32.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7.xml"/><Relationship Id="rId3" Type="http://schemas.openxmlformats.org/officeDocument/2006/relationships/tags" Target="../tags/tag33.xml"/><Relationship Id="rId2" Type="http://schemas.openxmlformats.org/officeDocument/2006/relationships/image" Target="file:///C:\Documents and Settings\Administrator\&#26700;&#38754;\&#29289;&#29702;&#65288;&#23665;&#35199;&#65289;\&#23665;&#35199;&#29289;&#29702;\XL144.TIF" TargetMode="External"/><Relationship Id="rId1" Type="http://schemas.openxmlformats.org/officeDocument/2006/relationships/image" Target="../media/image18.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34.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7.xml"/><Relationship Id="rId3" Type="http://schemas.openxmlformats.org/officeDocument/2006/relationships/tags" Target="../tags/tag35.xml"/><Relationship Id="rId2" Type="http://schemas.openxmlformats.org/officeDocument/2006/relationships/image" Target="file:///C:\Documents and Settings\Administrator\&#26700;&#38754;\&#29289;&#29702;&#65288;&#23665;&#35199;&#65289;\&#23665;&#35199;&#29289;&#29702;\XL145.TIF" TargetMode="External"/><Relationship Id="rId1" Type="http://schemas.openxmlformats.org/officeDocument/2006/relationships/image" Target="../media/image19.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7.xml"/><Relationship Id="rId3" Type="http://schemas.openxmlformats.org/officeDocument/2006/relationships/tags" Target="../tags/tag36.xml"/><Relationship Id="rId2" Type="http://schemas.openxmlformats.org/officeDocument/2006/relationships/image" Target="file:///C:\Documents and Settings\Administrator\&#26700;&#38754;\&#29289;&#29702;&#65288;&#23665;&#35199;&#65289;\&#23665;&#35199;&#29289;&#29702;\XL146.TIF" TargetMode="External"/><Relationship Id="rId1" Type="http://schemas.openxmlformats.org/officeDocument/2006/relationships/image" Target="../media/image20.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37.xml"/></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7.xml"/><Relationship Id="rId4" Type="http://schemas.openxmlformats.org/officeDocument/2006/relationships/tags" Target="../tags/tag38.xml"/><Relationship Id="rId3" Type="http://schemas.openxmlformats.org/officeDocument/2006/relationships/image" Target="file:///C:\Documents and Settings\Administrator\&#26700;&#38754;\&#29289;&#29702;&#65288;&#23665;&#35199;&#65289;\&#23665;&#35199;&#29289;&#29702;\XL147.TIF" TargetMode="External"/><Relationship Id="rId2" Type="http://schemas.openxmlformats.org/officeDocument/2006/relationships/image" Target="../media/image21.png"/><Relationship Id="rId1" Type="http://schemas.openxmlformats.org/officeDocument/2006/relationships/image" Target="../media/image6.tiff"/></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7.xml"/><Relationship Id="rId3" Type="http://schemas.openxmlformats.org/officeDocument/2006/relationships/tags" Target="../tags/tag39.xml"/><Relationship Id="rId2" Type="http://schemas.openxmlformats.org/officeDocument/2006/relationships/image" Target="file:///C:\Documents and Settings\Administrator\&#26700;&#38754;\&#29289;&#29702;&#65288;&#23665;&#35199;&#65289;\&#23665;&#35199;&#29289;&#29702;\XL149.TIF" TargetMode="External"/><Relationship Id="rId1" Type="http://schemas.openxmlformats.org/officeDocument/2006/relationships/image" Target="../media/image22.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7.xml"/><Relationship Id="rId3" Type="http://schemas.openxmlformats.org/officeDocument/2006/relationships/tags" Target="../tags/tag40.xml"/><Relationship Id="rId2" Type="http://schemas.openxmlformats.org/officeDocument/2006/relationships/image" Target="../media/image4.tiff"/><Relationship Id="rId1" Type="http://schemas.openxmlformats.org/officeDocument/2006/relationships/image" Target="../media/image5.tiff"/></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7.xml"/><Relationship Id="rId3" Type="http://schemas.openxmlformats.org/officeDocument/2006/relationships/tags" Target="../tags/tag41.xml"/><Relationship Id="rId2" Type="http://schemas.openxmlformats.org/officeDocument/2006/relationships/image" Target="file:///C:\Documents and Settings\Administrator\&#26700;&#38754;\&#29289;&#29702;&#65288;&#23665;&#35199;&#65289;\&#23665;&#35199;&#29289;&#29702;\XL150.TIF" TargetMode="External"/><Relationship Id="rId1" Type="http://schemas.openxmlformats.org/officeDocument/2006/relationships/image" Target="../media/image2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image" Target="../media/image4.tiff"/></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7.xml"/><Relationship Id="rId3" Type="http://schemas.openxmlformats.org/officeDocument/2006/relationships/tags" Target="../tags/tag42.xml"/><Relationship Id="rId2" Type="http://schemas.openxmlformats.org/officeDocument/2006/relationships/image" Target="../media/image24.png"/><Relationship Id="rId1" Type="http://schemas.openxmlformats.org/officeDocument/2006/relationships/image" Target="../media/image6.tiff"/></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7.xml"/><Relationship Id="rId3" Type="http://schemas.openxmlformats.org/officeDocument/2006/relationships/tags" Target="../tags/tag43.xml"/><Relationship Id="rId2" Type="http://schemas.openxmlformats.org/officeDocument/2006/relationships/image" Target="file:///C:\Documents and Settings\Administrator\&#26700;&#38754;\&#29289;&#29702;&#65288;&#23665;&#35199;&#65289;\&#23665;&#35199;&#29289;&#29702;\XL152.TIF" TargetMode="External"/><Relationship Id="rId1" Type="http://schemas.openxmlformats.org/officeDocument/2006/relationships/image" Target="../media/image25.png"/></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7.xml"/><Relationship Id="rId3" Type="http://schemas.openxmlformats.org/officeDocument/2006/relationships/tags" Target="../tags/tag44.xml"/><Relationship Id="rId2" Type="http://schemas.openxmlformats.org/officeDocument/2006/relationships/image" Target="../media/image26.emf"/><Relationship Id="rId1" Type="http://schemas.openxmlformats.org/officeDocument/2006/relationships/image" Target="../media/image5.tiff"/></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5.xml"/></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7.xml"/><Relationship Id="rId3" Type="http://schemas.openxmlformats.org/officeDocument/2006/relationships/tags" Target="../tags/tag46.xml"/><Relationship Id="rId2" Type="http://schemas.openxmlformats.org/officeDocument/2006/relationships/image" Target="../media/image1.tiff"/><Relationship Id="rId1" Type="http://schemas.openxmlformats.org/officeDocument/2006/relationships/image" Target="../media/image2.tiff"/></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tags" Target="../tags/tag47.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48.xml"/></Relationships>
</file>

<file path=ppt/slides/_rels/slide47.xml.rels><?xml version="1.0" encoding="UTF-8" standalone="yes"?>
<Relationships xmlns="http://schemas.openxmlformats.org/package/2006/relationships"><Relationship Id="rId6" Type="http://schemas.openxmlformats.org/officeDocument/2006/relationships/notesSlide" Target="../notesSlides/notesSlide40.xml"/><Relationship Id="rId5" Type="http://schemas.openxmlformats.org/officeDocument/2006/relationships/slideLayout" Target="../slideLayouts/slideLayout7.xml"/><Relationship Id="rId4" Type="http://schemas.openxmlformats.org/officeDocument/2006/relationships/tags" Target="../tags/tag49.xml"/><Relationship Id="rId3" Type="http://schemas.openxmlformats.org/officeDocument/2006/relationships/image" Target="file:///C:\Documents and Settings\Administrator\&#26700;&#38754;\&#29289;&#29702;&#65288;&#23665;&#35199;&#65289;\&#23665;&#35199;&#29289;&#29702;\XL154.TIF" TargetMode="External"/><Relationship Id="rId2" Type="http://schemas.openxmlformats.org/officeDocument/2006/relationships/image" Target="../media/image28.png"/><Relationship Id="rId1" Type="http://schemas.openxmlformats.org/officeDocument/2006/relationships/image" Target="../media/image27.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tags" Target="../tags/tag50.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7.xml"/><Relationship Id="rId2" Type="http://schemas.openxmlformats.org/officeDocument/2006/relationships/tags" Target="../tags/tag51.xml"/><Relationship Id="rId1" Type="http://schemas.openxmlformats.org/officeDocument/2006/relationships/image" Target="../media/image6.tif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7.xml"/><Relationship Id="rId3" Type="http://schemas.openxmlformats.org/officeDocument/2006/relationships/tags" Target="../tags/tag52.xml"/><Relationship Id="rId2" Type="http://schemas.openxmlformats.org/officeDocument/2006/relationships/image" Target="file:///C:\Documents and Settings\Administrator\&#26700;&#38754;\&#29289;&#29702;&#65288;&#23665;&#35199;&#65289;\&#23665;&#35199;&#29289;&#29702;\XL155.TIF" TargetMode="External"/><Relationship Id="rId1" Type="http://schemas.openxmlformats.org/officeDocument/2006/relationships/image" Target="../media/image29.png"/></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7.xml"/><Relationship Id="rId2" Type="http://schemas.openxmlformats.org/officeDocument/2006/relationships/tags" Target="../tags/tag53.xml"/><Relationship Id="rId1" Type="http://schemas.openxmlformats.org/officeDocument/2006/relationships/image" Target="../media/image1.tiff"/></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tags" Target="../tags/tag54.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tags" Target="../tags/tag55.xml"/></Relationships>
</file>

<file path=ppt/slides/_rels/slide54.xml.rels><?xml version="1.0" encoding="UTF-8" standalone="yes"?>
<Relationships xmlns="http://schemas.openxmlformats.org/package/2006/relationships"><Relationship Id="rId6" Type="http://schemas.openxmlformats.org/officeDocument/2006/relationships/notesSlide" Target="../notesSlides/notesSlide47.xml"/><Relationship Id="rId5" Type="http://schemas.openxmlformats.org/officeDocument/2006/relationships/slideLayout" Target="../slideLayouts/slideLayout7.xml"/><Relationship Id="rId4" Type="http://schemas.openxmlformats.org/officeDocument/2006/relationships/tags" Target="../tags/tag56.xml"/><Relationship Id="rId3" Type="http://schemas.openxmlformats.org/officeDocument/2006/relationships/image" Target="file:///C:\Documents and Settings\Administrator\&#26700;&#38754;\&#29289;&#29702;&#65288;&#23665;&#35199;&#65289;\&#23665;&#35199;&#29289;&#29702;\XL156.TIF" TargetMode="External"/><Relationship Id="rId2" Type="http://schemas.openxmlformats.org/officeDocument/2006/relationships/image" Target="../media/image30.png"/><Relationship Id="rId1" Type="http://schemas.openxmlformats.org/officeDocument/2006/relationships/image" Target="../media/image27.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tags" Target="../tags/tag57.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7.xml"/><Relationship Id="rId2" Type="http://schemas.openxmlformats.org/officeDocument/2006/relationships/tags" Target="../tags/tag58.xml"/><Relationship Id="rId1" Type="http://schemas.openxmlformats.org/officeDocument/2006/relationships/image" Target="../media/image6.tiff"/></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7.xml"/><Relationship Id="rId2" Type="http://schemas.openxmlformats.org/officeDocument/2006/relationships/tags" Target="../tags/tag59.xml"/><Relationship Id="rId1" Type="http://schemas.openxmlformats.org/officeDocument/2006/relationships/image" Target="../media/image1.tiff"/></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tags" Target="../tags/tag60.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tags" Target="../tags/tag61.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image" Target="../media/image1.tiff"/></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7.xml"/><Relationship Id="rId3" Type="http://schemas.openxmlformats.org/officeDocument/2006/relationships/tags" Target="../tags/tag62.xml"/><Relationship Id="rId2" Type="http://schemas.openxmlformats.org/officeDocument/2006/relationships/image" Target="../media/image31.png"/><Relationship Id="rId1" Type="http://schemas.openxmlformats.org/officeDocument/2006/relationships/image" Target="../media/image27.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tags" Target="../tags/tag63.xml"/></Relationships>
</file>

<file path=ppt/slides/_rels/slide62.xml.rels><?xml version="1.0" encoding="UTF-8" standalone="yes"?>
<Relationships xmlns="http://schemas.openxmlformats.org/package/2006/relationships"><Relationship Id="rId6" Type="http://schemas.openxmlformats.org/officeDocument/2006/relationships/notesSlide" Target="../notesSlides/notesSlide55.xml"/><Relationship Id="rId5" Type="http://schemas.openxmlformats.org/officeDocument/2006/relationships/slideLayout" Target="../slideLayouts/slideLayout7.xml"/><Relationship Id="rId4" Type="http://schemas.openxmlformats.org/officeDocument/2006/relationships/tags" Target="../tags/tag64.xml"/><Relationship Id="rId3" Type="http://schemas.openxmlformats.org/officeDocument/2006/relationships/image" Target="file:///C:\Documents and Settings\Administrator\&#26700;&#38754;\&#29289;&#29702;&#65288;&#23665;&#35199;&#65289;\&#23665;&#35199;&#29289;&#29702;\XL158A.TIF" TargetMode="External"/><Relationship Id="rId2" Type="http://schemas.openxmlformats.org/officeDocument/2006/relationships/image" Target="../media/image32.png"/><Relationship Id="rId1" Type="http://schemas.openxmlformats.org/officeDocument/2006/relationships/image" Target="../media/image6.tiff"/></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56.xml"/><Relationship Id="rId4" Type="http://schemas.openxmlformats.org/officeDocument/2006/relationships/slideLayout" Target="../slideLayouts/slideLayout7.xml"/><Relationship Id="rId3" Type="http://schemas.openxmlformats.org/officeDocument/2006/relationships/tags" Target="../tags/tag65.xml"/><Relationship Id="rId2" Type="http://schemas.openxmlformats.org/officeDocument/2006/relationships/image" Target="file:///C:\Documents and Settings\Administrator\&#26700;&#38754;\&#29289;&#29702;&#65288;&#23665;&#35199;&#65289;\&#23665;&#35199;&#29289;&#29702;\XL158.TIF" TargetMode="External"/><Relationship Id="rId1" Type="http://schemas.openxmlformats.org/officeDocument/2006/relationships/image" Target="../media/image33.png"/></Relationships>
</file>

<file path=ppt/slides/_rels/slide64.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7.xml"/><Relationship Id="rId3" Type="http://schemas.openxmlformats.org/officeDocument/2006/relationships/tags" Target="../tags/tag66.xml"/><Relationship Id="rId2" Type="http://schemas.openxmlformats.org/officeDocument/2006/relationships/image" Target="../media/image7.tiff"/><Relationship Id="rId1" Type="http://schemas.openxmlformats.org/officeDocument/2006/relationships/image" Target="../media/image2.tiff"/></Relationships>
</file>

<file path=ppt/slides/_rels/slide65.xml.rels><?xml version="1.0" encoding="UTF-8" standalone="yes"?>
<Relationships xmlns="http://schemas.openxmlformats.org/package/2006/relationships"><Relationship Id="rId6" Type="http://schemas.openxmlformats.org/officeDocument/2006/relationships/notesSlide" Target="../notesSlides/notesSlide58.xml"/><Relationship Id="rId5" Type="http://schemas.openxmlformats.org/officeDocument/2006/relationships/slideLayout" Target="../slideLayouts/slideLayout7.xml"/><Relationship Id="rId4" Type="http://schemas.openxmlformats.org/officeDocument/2006/relationships/tags" Target="../tags/tag67.xml"/><Relationship Id="rId3" Type="http://schemas.openxmlformats.org/officeDocument/2006/relationships/image" Target="file:///C:\Documents and Settings\Administrator\&#26700;&#38754;\&#29289;&#29702;&#65288;&#23665;&#35199;&#65289;\&#23665;&#35199;&#29289;&#29702;\XL159.TIF" TargetMode="External"/><Relationship Id="rId2" Type="http://schemas.openxmlformats.org/officeDocument/2006/relationships/image" Target="../media/image34.png"/><Relationship Id="rId1" Type="http://schemas.openxmlformats.org/officeDocument/2006/relationships/image" Target="../media/image7.tif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image" Target="../media/image1.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矩形 103"/>
          <p:cNvSpPr/>
          <p:nvPr/>
        </p:nvSpPr>
        <p:spPr>
          <a:xfrm>
            <a:off x="2726690" y="2806065"/>
            <a:ext cx="699135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第七</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章  </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运动和力</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36575" y="735013"/>
            <a:ext cx="5080000" cy="460375"/>
          </a:xfrm>
          <a:prstGeom prst="rect">
            <a:avLst/>
          </a:prstGeom>
          <a:noFill/>
          <a:ln w="9525">
            <a:noFill/>
          </a:ln>
        </p:spPr>
        <p:txBody>
          <a:bodyPr>
            <a:spAutoFit/>
          </a:bodyPr>
          <a:p>
            <a:r>
              <a:rPr lang="en-US" sz="2400">
                <a:latin typeface="Times New Roman" panose="02020603050405020304" pitchFamily="18" charset="0"/>
                <a:ea typeface="黑体" panose="02010609060101010101" pitchFamily="49"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平衡力与相互作用力</a:t>
            </a:r>
            <a:endParaRPr lang="zh-CN" altLang="en-US">
              <a:latin typeface="Times New Roman" panose="02020603050405020304" pitchFamily="18" charset="0"/>
              <a:cs typeface="Times New Roman" panose="02020603050405020304" pitchFamily="18" charset="0"/>
            </a:endParaRPr>
          </a:p>
        </p:txBody>
      </p:sp>
      <p:graphicFrame>
        <p:nvGraphicFramePr>
          <p:cNvPr id="2" name="表格 1"/>
          <p:cNvGraphicFramePr/>
          <p:nvPr/>
        </p:nvGraphicFramePr>
        <p:xfrm>
          <a:off x="643255" y="1195705"/>
          <a:ext cx="11207115" cy="5286375"/>
        </p:xfrm>
        <a:graphic>
          <a:graphicData uri="http://schemas.openxmlformats.org/drawingml/2006/table">
            <a:tbl>
              <a:tblPr firstRow="1" bandRow="1">
                <a:tableStyleId>{5940675A-B579-460E-94D1-54222C63F5DA}</a:tableStyleId>
              </a:tblPr>
              <a:tblGrid>
                <a:gridCol w="1354455"/>
                <a:gridCol w="4660900"/>
                <a:gridCol w="5191760"/>
              </a:tblGrid>
              <a:tr h="648970">
                <a:tc>
                  <a:txBody>
                    <a:bodyPr/>
                    <a:p>
                      <a:pPr indent="0" algn="ctr" fontAlgn="auto">
                        <a:lnSpc>
                          <a:spcPct val="150000"/>
                        </a:lnSpc>
                        <a:buNone/>
                      </a:pP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平衡力</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相互作用力</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138112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示意图</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48335">
                <a:tc rowSpan="3">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相同点</a:t>
                      </a:r>
                      <a:endParaRPr 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fontAlgn="auto">
                        <a:lnSpc>
                          <a:spcPct val="150000"/>
                        </a:lnSpc>
                        <a:buNone/>
                      </a:pPr>
                      <a:r>
                        <a:rPr lang="en-US" altLang="zh-CN" sz="2400">
                          <a:latin typeface="Times New Roman" panose="02020603050405020304" pitchFamily="18" charset="0"/>
                          <a:cs typeface="Times New Roman" panose="02020603050405020304" pitchFamily="18" charset="0"/>
                          <a:sym typeface="+mn-ea"/>
                        </a:rPr>
                        <a:t>等大：两个力大小相等</a:t>
                      </a:r>
                      <a:r>
                        <a:rPr lang="en-US" sz="2400" b="0">
                          <a:latin typeface="Times New Roman" panose="02020603050405020304" pitchFamily="18" charset="0"/>
                          <a:cs typeface="Times New Roman" panose="02020603050405020304" pitchFamily="18" charset="0"/>
                        </a:rPr>
                        <a:t> </a:t>
                      </a:r>
                      <a:r>
                        <a:rPr lang="en-US" altLang="zh-CN" sz="2400" b="0">
                          <a:latin typeface="Times New Roman" panose="02020603050405020304" pitchFamily="18" charset="0"/>
                          <a:cs typeface="Times New Roman" panose="02020603050405020304" pitchFamily="18" charset="0"/>
                        </a:rPr>
                        <a:t> </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81355">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fontAlgn="auto">
                        <a:lnSpc>
                          <a:spcPct val="150000"/>
                        </a:lnSpc>
                        <a:buNone/>
                      </a:pPr>
                      <a:r>
                        <a:rPr lang="en-US" altLang="zh-CN" sz="2400">
                          <a:latin typeface="Times New Roman" panose="02020603050405020304" pitchFamily="18" charset="0"/>
                          <a:cs typeface="Times New Roman" panose="02020603050405020304" pitchFamily="18" charset="0"/>
                          <a:sym typeface="+mn-ea"/>
                        </a:rPr>
                        <a:t>反向：两个力方向相反</a:t>
                      </a:r>
                      <a:r>
                        <a:rPr lang="en-US" altLang="zh-CN" sz="2400" b="0">
                          <a:latin typeface="Times New Roman" panose="02020603050405020304" pitchFamily="18" charset="0"/>
                          <a:cs typeface="Times New Roman" panose="02020603050405020304" pitchFamily="18" charset="0"/>
                        </a:rPr>
                        <a:t> </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2738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共线：两个力作用在同一条直线上</a:t>
                      </a:r>
                      <a:r>
                        <a:rPr lang="en-US" altLang="zh-CN" sz="2400" b="0">
                          <a:latin typeface="Times New Roman" panose="02020603050405020304" pitchFamily="18" charset="0"/>
                          <a:cs typeface="Times New Roman" panose="02020603050405020304" pitchFamily="18" charset="0"/>
                        </a:rPr>
                        <a:t> </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99210">
                <a:tc>
                  <a:txBody>
                    <a:bodyPr/>
                    <a:p>
                      <a:pPr indent="0" algn="ctr" fontAlgn="auto">
                        <a:lnSpc>
                          <a:spcPct val="150000"/>
                        </a:lnSpc>
                        <a:buNone/>
                      </a:pP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不同点</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作用在同一个物体上(同体)</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作用在两个物体上</a:t>
                      </a:r>
                      <a:endParaRPr lang="en-US" altLang="en-US" sz="2400" b="0">
                        <a:latin typeface="Times New Roman" panose="02020603050405020304" pitchFamily="18" charset="0"/>
                        <a:ea typeface="宋体" panose="02010600030101010101" pitchFamily="2" charset="-122"/>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3" name="图片 -2147482321"/>
          <p:cNvPicPr>
            <a:picLocks noChangeAspect="1"/>
          </p:cNvPicPr>
          <p:nvPr/>
        </p:nvPicPr>
        <p:blipFill>
          <a:blip r:embed="rId1"/>
          <a:stretch>
            <a:fillRect/>
          </a:stretch>
        </p:blipFill>
        <p:spPr>
          <a:xfrm>
            <a:off x="3780155" y="2010410"/>
            <a:ext cx="1044575" cy="1044575"/>
          </a:xfrm>
          <a:prstGeom prst="rect">
            <a:avLst/>
          </a:prstGeom>
          <a:noFill/>
          <a:ln w="9525">
            <a:noFill/>
          </a:ln>
        </p:spPr>
      </p:pic>
      <p:pic>
        <p:nvPicPr>
          <p:cNvPr id="4" name="图片 -2147482320"/>
          <p:cNvPicPr>
            <a:picLocks noChangeAspect="1"/>
          </p:cNvPicPr>
          <p:nvPr/>
        </p:nvPicPr>
        <p:blipFill>
          <a:blip r:embed="rId2"/>
          <a:stretch>
            <a:fillRect/>
          </a:stretch>
        </p:blipFill>
        <p:spPr>
          <a:xfrm>
            <a:off x="8733790" y="2010410"/>
            <a:ext cx="1044000" cy="101114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51755" y="5644515"/>
            <a:ext cx="2484120" cy="368300"/>
          </a:xfrm>
          <a:prstGeom prst="rect">
            <a:avLst/>
          </a:prstGeom>
          <a:noFill/>
          <a:ln w="9525">
            <a:noFill/>
          </a:ln>
        </p:spPr>
        <p:txBody>
          <a:bodyPr wrap="square">
            <a:spAutoFit/>
          </a:bodyPr>
          <a:p>
            <a:pPr algn="ctr"/>
            <a:r>
              <a:rPr lang="en-US" sz="1800">
                <a:latin typeface="Times New Roman" panose="02020603050405020304" pitchFamily="18" charset="0"/>
                <a:cs typeface="Times New Roman" panose="02020603050405020304" pitchFamily="18" charset="0"/>
              </a:rPr>
              <a:t>(</a:t>
            </a:r>
            <a:r>
              <a:rPr sz="1800">
                <a:latin typeface="Times New Roman" panose="02020603050405020304" pitchFamily="18" charset="0"/>
                <a:cs typeface="Times New Roman" panose="02020603050405020304" pitchFamily="18" charset="0"/>
              </a:rPr>
              <a:t>RJ八下P18图8.1－3</a:t>
            </a:r>
            <a:r>
              <a:rPr lang="en-US" sz="1800">
                <a:latin typeface="Times New Roman" panose="02020603050405020304" pitchFamily="18" charset="0"/>
                <a:cs typeface="Times New Roman" panose="02020603050405020304" pitchFamily="18" charset="0"/>
              </a:rPr>
              <a:t>)</a:t>
            </a:r>
            <a:endParaRPr lang="zh-CN" altLang="en-US" sz="1800">
              <a:latin typeface="Times New Roman" panose="02020603050405020304" pitchFamily="18" charset="0"/>
              <a:cs typeface="Times New Roman" panose="02020603050405020304" pitchFamily="18" charset="0"/>
            </a:endParaRPr>
          </a:p>
        </p:txBody>
      </p:sp>
      <p:grpSp>
        <p:nvGrpSpPr>
          <p:cNvPr id="7" name="组合 6"/>
          <p:cNvGrpSpPr/>
          <p:nvPr/>
        </p:nvGrpSpPr>
        <p:grpSpPr>
          <a:xfrm>
            <a:off x="874395" y="1101090"/>
            <a:ext cx="4036060" cy="648335"/>
            <a:chOff x="1456" y="3050"/>
            <a:chExt cx="6356" cy="1021"/>
          </a:xfrm>
        </p:grpSpPr>
        <p:sp>
          <p:nvSpPr>
            <p:cNvPr id="100" name="文本框 99"/>
            <p:cNvSpPr txBox="1"/>
            <p:nvPr/>
          </p:nvSpPr>
          <p:spPr>
            <a:xfrm>
              <a:off x="3000" y="3132"/>
              <a:ext cx="4812" cy="822"/>
            </a:xfrm>
            <a:prstGeom prst="rect">
              <a:avLst/>
            </a:prstGeom>
            <a:noFill/>
            <a:ln w="9525">
              <a:noFill/>
            </a:ln>
          </p:spPr>
          <p:txBody>
            <a:bodyPr wrap="square">
              <a:spAutoFit/>
            </a:bodyPr>
            <a:p>
              <a:pPr algn="l"/>
              <a:r>
                <a:rPr lang="zh-CN" sz="2800">
                  <a:ea typeface="黑体" panose="02010609060101010101" pitchFamily="49" charset="-122"/>
                </a:rPr>
                <a:t>教材图片解读</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1"/>
            <a:stretch>
              <a:fillRect/>
            </a:stretch>
          </p:blipFill>
          <p:spPr>
            <a:xfrm>
              <a:off x="1456" y="3050"/>
              <a:ext cx="1243" cy="1021"/>
            </a:xfrm>
            <a:prstGeom prst="rect">
              <a:avLst/>
            </a:prstGeom>
          </p:spPr>
        </p:pic>
      </p:grpSp>
      <p:pic>
        <p:nvPicPr>
          <p:cNvPr id="5" name="图片 4"/>
          <p:cNvPicPr>
            <a:picLocks noChangeAspect="1"/>
          </p:cNvPicPr>
          <p:nvPr/>
        </p:nvPicPr>
        <p:blipFill>
          <a:blip r:embed="rId2"/>
          <a:stretch>
            <a:fillRect/>
          </a:stretch>
        </p:blipFill>
        <p:spPr>
          <a:xfrm>
            <a:off x="5151755" y="3677285"/>
            <a:ext cx="2559050" cy="1812925"/>
          </a:xfrm>
          <a:prstGeom prst="rect">
            <a:avLst/>
          </a:prstGeom>
        </p:spPr>
      </p:pic>
      <p:sp>
        <p:nvSpPr>
          <p:cNvPr id="8" name="文本框 7"/>
          <p:cNvSpPr txBox="1"/>
          <p:nvPr/>
        </p:nvSpPr>
        <p:spPr>
          <a:xfrm>
            <a:off x="818515" y="1795145"/>
            <a:ext cx="10627995" cy="1753235"/>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a:t>
            </a:r>
            <a:r>
              <a:rPr lang="en-US" sz="2400">
                <a:latin typeface="Times New Roman" panose="02020603050405020304" pitchFamily="18" charset="0"/>
                <a:ea typeface="黑体" panose="02010609060101010101" pitchFamily="49" charset="-122"/>
                <a:cs typeface="Times New Roman" panose="02020603050405020304" pitchFamily="18" charset="0"/>
              </a:rPr>
              <a:t> </a:t>
            </a:r>
            <a:r>
              <a:rPr lang="zh-CN" sz="2400">
                <a:latin typeface="Times New Roman" panose="02020603050405020304" pitchFamily="18" charset="0"/>
                <a:ea typeface="黑体" panose="02010609060101010101" pitchFamily="49" charset="-122"/>
                <a:cs typeface="Times New Roman" panose="02020603050405020304" pitchFamily="18" charset="0"/>
              </a:rPr>
              <a:t>惯性和重力的理解</a:t>
            </a:r>
            <a:endParaRPr lang="en-US" sz="2400" b="1">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Times New Roman" panose="02020603050405020304" pitchFamily="18" charset="0"/>
                <a:ea typeface="宋体" panose="02010600030101010101" pitchFamily="2" charset="-122"/>
                <a:cs typeface="Times New Roman" panose="02020603050405020304" pitchFamily="18" charset="0"/>
              </a:rPr>
              <a:t>如图所示，拨动簧片把小球与支座之间的金属片弹出时，小球并没有随金属片飞出，这是由于小球具有</a:t>
            </a:r>
            <a:r>
              <a:rPr lang="en-US" sz="2400">
                <a:latin typeface="Times New Roman" panose="02020603050405020304" pitchFamily="18" charset="0"/>
                <a:ea typeface="宋体" panose="02010600030101010101" pitchFamily="2" charset="-122"/>
                <a:cs typeface="Times New Roman" panose="02020603050405020304" pitchFamily="18" charset="0"/>
              </a:rPr>
              <a:t>_________</a:t>
            </a:r>
            <a:r>
              <a:rPr lang="zh-CN" sz="2400">
                <a:latin typeface="Times New Roman" panose="02020603050405020304" pitchFamily="18" charset="0"/>
                <a:ea typeface="宋体" panose="02010600030101010101" pitchFamily="2" charset="-122"/>
                <a:cs typeface="Times New Roman" panose="02020603050405020304" pitchFamily="18" charset="0"/>
              </a:rPr>
              <a:t>，并在</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作用下掉落在支座上．</a:t>
            </a:r>
            <a:endParaRPr lang="zh-CN" altLang="en-US">
              <a:latin typeface="Times New Roman" panose="02020603050405020304" pitchFamily="18" charset="0"/>
              <a:cs typeface="Times New Roman" panose="02020603050405020304" pitchFamily="18" charset="0"/>
            </a:endParaRPr>
          </a:p>
        </p:txBody>
      </p:sp>
      <p:sp>
        <p:nvSpPr>
          <p:cNvPr id="9" name="文本框 8"/>
          <p:cNvSpPr txBox="1"/>
          <p:nvPr/>
        </p:nvSpPr>
        <p:spPr>
          <a:xfrm>
            <a:off x="4855210" y="2992120"/>
            <a:ext cx="12172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惯性</a:t>
            </a:r>
            <a:endParaRPr lang="zh-CN" altLang="en-US"/>
          </a:p>
        </p:txBody>
      </p:sp>
      <p:sp>
        <p:nvSpPr>
          <p:cNvPr id="10" name="文本框 9"/>
          <p:cNvSpPr txBox="1"/>
          <p:nvPr/>
        </p:nvSpPr>
        <p:spPr>
          <a:xfrm>
            <a:off x="7054850" y="2992120"/>
            <a:ext cx="9124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重力</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200650" y="3629660"/>
            <a:ext cx="2652395" cy="1851025"/>
          </a:xfrm>
          <a:prstGeom prst="rect">
            <a:avLst/>
          </a:prstGeom>
        </p:spPr>
      </p:pic>
      <p:sp>
        <p:nvSpPr>
          <p:cNvPr id="5" name="文本框 4"/>
          <p:cNvSpPr txBox="1"/>
          <p:nvPr/>
        </p:nvSpPr>
        <p:spPr>
          <a:xfrm>
            <a:off x="5035550" y="5577840"/>
            <a:ext cx="2982595" cy="368300"/>
          </a:xfrm>
          <a:prstGeom prst="rect">
            <a:avLst/>
          </a:prstGeom>
          <a:noFill/>
          <a:ln w="9525">
            <a:noFill/>
          </a:ln>
        </p:spPr>
        <p:txBody>
          <a:bodyPr wrap="square">
            <a:spAutoFit/>
          </a:bodyPr>
          <a:p>
            <a:pPr algn="ctr"/>
            <a:r>
              <a:rPr lang="en-US" sz="1800">
                <a:latin typeface="Times New Roman" panose="02020603050405020304" pitchFamily="18" charset="0"/>
                <a:cs typeface="Times New Roman" panose="02020603050405020304" pitchFamily="18" charset="0"/>
              </a:rPr>
              <a:t>(RJ</a:t>
            </a:r>
            <a:r>
              <a:rPr lang="zh-CN" sz="1800">
                <a:latin typeface="Times New Roman" panose="02020603050405020304" pitchFamily="18" charset="0"/>
                <a:cs typeface="Times New Roman" panose="02020603050405020304" pitchFamily="18" charset="0"/>
              </a:rPr>
              <a:t>八下</a:t>
            </a:r>
            <a:r>
              <a:rPr lang="en-US" sz="1800">
                <a:latin typeface="Times New Roman" panose="02020603050405020304" pitchFamily="18" charset="0"/>
                <a:cs typeface="Times New Roman" panose="02020603050405020304" pitchFamily="18" charset="0"/>
              </a:rPr>
              <a:t>P19</a:t>
            </a:r>
            <a:r>
              <a:rPr lang="zh-CN" sz="1800">
                <a:latin typeface="Times New Roman" panose="02020603050405020304" pitchFamily="18" charset="0"/>
                <a:cs typeface="Times New Roman" panose="02020603050405020304" pitchFamily="18" charset="0"/>
              </a:rPr>
              <a:t>图</a:t>
            </a:r>
            <a:r>
              <a:rPr lang="en-US" sz="1800">
                <a:latin typeface="Times New Roman" panose="02020603050405020304" pitchFamily="18" charset="0"/>
                <a:cs typeface="Times New Roman" panose="02020603050405020304" pitchFamily="18" charset="0"/>
              </a:rPr>
              <a:t>8.1</a:t>
            </a:r>
            <a:r>
              <a:rPr lang="zh-CN" sz="1800">
                <a:latin typeface="Times New Roman" panose="02020603050405020304" pitchFamily="18" charset="0"/>
                <a:cs typeface="Times New Roman" panose="02020603050405020304" pitchFamily="18" charset="0"/>
              </a:rPr>
              <a:t>－</a:t>
            </a:r>
            <a:r>
              <a:rPr lang="en-US" sz="1800">
                <a:latin typeface="Times New Roman" panose="02020603050405020304" pitchFamily="18" charset="0"/>
                <a:cs typeface="Times New Roman" panose="02020603050405020304" pitchFamily="18" charset="0"/>
              </a:rPr>
              <a:t>6)</a:t>
            </a:r>
            <a:endParaRPr lang="zh-CN" altLang="en-US" sz="1800">
              <a:latin typeface="Times New Roman" panose="02020603050405020304" pitchFamily="18" charset="0"/>
              <a:cs typeface="Times New Roman" panose="02020603050405020304" pitchFamily="18" charset="0"/>
            </a:endParaRPr>
          </a:p>
        </p:txBody>
      </p:sp>
      <p:sp>
        <p:nvSpPr>
          <p:cNvPr id="6" name="文本框 5"/>
          <p:cNvSpPr txBox="1"/>
          <p:nvPr/>
        </p:nvSpPr>
        <p:spPr>
          <a:xfrm>
            <a:off x="603885" y="1191895"/>
            <a:ext cx="11290300" cy="2306955"/>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命题点：力的作用效果、惯性</a:t>
            </a:r>
            <a:endParaRPr lang="en-US" sz="2400" b="1">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 </a:t>
            </a:r>
            <a:r>
              <a:rPr lang="zh-CN" sz="2400">
                <a:latin typeface="Times New Roman" panose="02020603050405020304" pitchFamily="18" charset="0"/>
                <a:ea typeface="宋体" panose="02010600030101010101" pitchFamily="2" charset="-122"/>
                <a:cs typeface="Times New Roman" panose="02020603050405020304" pitchFamily="18" charset="0"/>
              </a:rPr>
              <a:t>如图所示，用尺子快速击打一摞棋子下面的一个，下面的棋子被击打后飞出去，这是因为</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，而上面的棋子由于</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将保持原有的状态，会竖直下落，这是因为受到</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的作用．</a:t>
            </a:r>
            <a:endParaRPr lang="zh-CN" altLang="en-US">
              <a:latin typeface="Times New Roman" panose="02020603050405020304" pitchFamily="18" charset="0"/>
              <a:cs typeface="Times New Roman" panose="02020603050405020304" pitchFamily="18" charset="0"/>
            </a:endParaRPr>
          </a:p>
        </p:txBody>
      </p:sp>
      <p:sp>
        <p:nvSpPr>
          <p:cNvPr id="7" name="文本框 6"/>
          <p:cNvSpPr txBox="1"/>
          <p:nvPr/>
        </p:nvSpPr>
        <p:spPr>
          <a:xfrm>
            <a:off x="2096135" y="2358390"/>
            <a:ext cx="40328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力可以改变物体的运动状态</a:t>
            </a:r>
            <a:endParaRPr lang="zh-CN" altLang="en-US"/>
          </a:p>
        </p:txBody>
      </p:sp>
      <p:sp>
        <p:nvSpPr>
          <p:cNvPr id="8" name="文本框 7"/>
          <p:cNvSpPr txBox="1"/>
          <p:nvPr/>
        </p:nvSpPr>
        <p:spPr>
          <a:xfrm>
            <a:off x="9058275" y="2358390"/>
            <a:ext cx="9950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惯性</a:t>
            </a:r>
            <a:endParaRPr lang="zh-CN" altLang="en-US"/>
          </a:p>
        </p:txBody>
      </p:sp>
      <p:sp>
        <p:nvSpPr>
          <p:cNvPr id="9" name="文本框 8"/>
          <p:cNvSpPr txBox="1"/>
          <p:nvPr/>
        </p:nvSpPr>
        <p:spPr>
          <a:xfrm>
            <a:off x="5775325" y="2926715"/>
            <a:ext cx="8636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重力</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8982075" y="2886075"/>
            <a:ext cx="1649095" cy="2205355"/>
          </a:xfrm>
          <a:prstGeom prst="rect">
            <a:avLst/>
          </a:prstGeom>
        </p:spPr>
      </p:pic>
      <p:sp>
        <p:nvSpPr>
          <p:cNvPr id="100" name="文本框 99"/>
          <p:cNvSpPr txBox="1"/>
          <p:nvPr/>
        </p:nvSpPr>
        <p:spPr>
          <a:xfrm>
            <a:off x="8441690" y="5296535"/>
            <a:ext cx="2759710" cy="368300"/>
          </a:xfrm>
          <a:prstGeom prst="rect">
            <a:avLst/>
          </a:prstGeom>
          <a:noFill/>
          <a:ln w="9525">
            <a:noFill/>
          </a:ln>
        </p:spPr>
        <p:txBody>
          <a:bodyPr wrap="square">
            <a:spAutoFit/>
          </a:bodyPr>
          <a:p>
            <a:pPr algn="ctr"/>
            <a:r>
              <a:rPr lang="en-US" sz="1800">
                <a:latin typeface="Times New Roman" panose="02020603050405020304" pitchFamily="18" charset="0"/>
                <a:cs typeface="Times New Roman" panose="02020603050405020304" pitchFamily="18" charset="0"/>
              </a:rPr>
              <a:t>(RJ</a:t>
            </a:r>
            <a:r>
              <a:rPr lang="zh-CN" sz="1800">
                <a:latin typeface="Times New Roman" panose="02020603050405020304" pitchFamily="18" charset="0"/>
                <a:cs typeface="Times New Roman" panose="02020603050405020304" pitchFamily="18" charset="0"/>
              </a:rPr>
              <a:t>八下</a:t>
            </a:r>
            <a:r>
              <a:rPr lang="en-US" sz="1800">
                <a:latin typeface="Times New Roman" panose="02020603050405020304" pitchFamily="18" charset="0"/>
                <a:cs typeface="Times New Roman" panose="02020603050405020304" pitchFamily="18" charset="0"/>
              </a:rPr>
              <a:t>P19</a:t>
            </a:r>
            <a:r>
              <a:rPr lang="zh-CN" sz="1800">
                <a:latin typeface="Times New Roman" panose="02020603050405020304" pitchFamily="18" charset="0"/>
                <a:cs typeface="Times New Roman" panose="02020603050405020304" pitchFamily="18" charset="0"/>
              </a:rPr>
              <a:t>图</a:t>
            </a:r>
            <a:r>
              <a:rPr lang="en-US" sz="1800">
                <a:latin typeface="Times New Roman" panose="02020603050405020304" pitchFamily="18" charset="0"/>
                <a:cs typeface="Times New Roman" panose="02020603050405020304" pitchFamily="18" charset="0"/>
              </a:rPr>
              <a:t>8.1</a:t>
            </a:r>
            <a:r>
              <a:rPr lang="zh-CN" sz="1800">
                <a:latin typeface="Times New Roman" panose="02020603050405020304" pitchFamily="18" charset="0"/>
                <a:cs typeface="Times New Roman" panose="02020603050405020304" pitchFamily="18" charset="0"/>
              </a:rPr>
              <a:t>－</a:t>
            </a:r>
            <a:r>
              <a:rPr lang="en-US" sz="1800">
                <a:latin typeface="Times New Roman" panose="02020603050405020304" pitchFamily="18" charset="0"/>
                <a:cs typeface="Times New Roman" panose="02020603050405020304" pitchFamily="18" charset="0"/>
              </a:rPr>
              <a:t>5)</a:t>
            </a:r>
            <a:endParaRPr lang="zh-CN" altLang="en-US" sz="1800">
              <a:latin typeface="Times New Roman" panose="02020603050405020304" pitchFamily="18" charset="0"/>
              <a:cs typeface="Times New Roman" panose="02020603050405020304" pitchFamily="18" charset="0"/>
            </a:endParaRPr>
          </a:p>
        </p:txBody>
      </p:sp>
      <p:sp>
        <p:nvSpPr>
          <p:cNvPr id="3" name="文本框 2"/>
          <p:cNvSpPr txBox="1"/>
          <p:nvPr/>
        </p:nvSpPr>
        <p:spPr>
          <a:xfrm>
            <a:off x="726440" y="1010285"/>
            <a:ext cx="10998835" cy="2306955"/>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命题点：惯性的理解</a:t>
            </a:r>
            <a:endParaRPr lang="en-US" sz="2400" b="1">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 </a:t>
            </a:r>
            <a:r>
              <a:rPr lang="zh-CN" sz="2400">
                <a:latin typeface="Times New Roman" panose="02020603050405020304" pitchFamily="18" charset="0"/>
                <a:ea typeface="宋体" panose="02010600030101010101" pitchFamily="2" charset="-122"/>
                <a:cs typeface="Times New Roman" panose="02020603050405020304" pitchFamily="18" charset="0"/>
              </a:rPr>
              <a:t>如图所示，是模拟汽车在高速行驶时遇到紧急情况急刹车时安全带以及安全气囊的弹出对模具起到了保护作用，防止了模具撞到车身．请你解释为什么使用安全带会防止模具撞到车身？</a:t>
            </a:r>
            <a:endParaRPr lang="zh-CN" altLang="en-US">
              <a:latin typeface="Times New Roman" panose="02020603050405020304" pitchFamily="18" charset="0"/>
              <a:cs typeface="Times New Roman" panose="02020603050405020304" pitchFamily="18" charset="0"/>
            </a:endParaRPr>
          </a:p>
        </p:txBody>
      </p:sp>
      <p:sp>
        <p:nvSpPr>
          <p:cNvPr id="7" name="文本框 6"/>
          <p:cNvSpPr txBox="1"/>
          <p:nvPr/>
        </p:nvSpPr>
        <p:spPr>
          <a:xfrm>
            <a:off x="817880" y="3317240"/>
            <a:ext cx="7651115" cy="2306955"/>
          </a:xfrm>
          <a:prstGeom prst="rect">
            <a:avLst/>
          </a:prstGeom>
          <a:noFill/>
          <a:ln w="9525">
            <a:noFill/>
          </a:ln>
        </p:spPr>
        <p:txBody>
          <a:bodyPr wrap="square">
            <a:spAutoFit/>
          </a:bodyPr>
          <a:p>
            <a:pPr>
              <a:lnSpc>
                <a:spcPct val="150000"/>
              </a:lnSpc>
            </a:pPr>
            <a:r>
              <a:rPr lang="zh-CN" sz="2400">
                <a:solidFill>
                  <a:srgbClr val="FF0000"/>
                </a:solidFill>
                <a:ea typeface="黑体" panose="02010609060101010101" pitchFamily="49" charset="-122"/>
              </a:rPr>
              <a:t>答</a:t>
            </a:r>
            <a:r>
              <a:rPr lang="zh-CN" sz="2400">
                <a:solidFill>
                  <a:srgbClr val="FF0000"/>
                </a:solidFill>
                <a:ea typeface="宋体" panose="02010600030101010101" pitchFamily="2" charset="-122"/>
              </a:rPr>
              <a:t>：一旦发生碰撞</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车身停止运动</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而模具由于惯性会继续向前运动</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在车内与车身碰撞</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严重时可能把挡风玻璃撞碎而向前飞出车外．安全带对模具起到缓冲的作用</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从而防止模具撞到车身</a:t>
            </a:r>
            <a:r>
              <a:rPr lang="en-US" altLang="zh-CN" sz="2400">
                <a:solidFill>
                  <a:srgbClr val="FF0000"/>
                </a:solidFill>
                <a:ea typeface="宋体" panose="02010600030101010101" pitchFamily="2" charset="-122"/>
              </a:rPr>
              <a:t>.</a:t>
            </a:r>
            <a:endParaRPr lang="en-US" altLang="zh-CN" sz="2400">
              <a:solidFill>
                <a:srgbClr val="FF0000"/>
              </a:solidFill>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260080" y="4866005"/>
            <a:ext cx="3156585" cy="922020"/>
          </a:xfrm>
          <a:prstGeom prst="rect">
            <a:avLst/>
          </a:prstGeom>
          <a:noFill/>
          <a:ln w="9525">
            <a:noFill/>
          </a:ln>
        </p:spPr>
        <p:txBody>
          <a:bodyPr wrap="square">
            <a:spAutoFit/>
          </a:bodyPr>
          <a:p>
            <a:pPr algn="ctr">
              <a:lnSpc>
                <a:spcPct val="150000"/>
              </a:lnSpc>
            </a:pPr>
            <a:r>
              <a:rPr lang="en-US" sz="1800">
                <a:latin typeface="Times New Roman" panose="02020603050405020304" pitchFamily="18" charset="0"/>
                <a:cs typeface="Times New Roman" panose="02020603050405020304" pitchFamily="18" charset="0"/>
              </a:rPr>
              <a:t>(</a:t>
            </a:r>
            <a:r>
              <a:rPr sz="1800">
                <a:latin typeface="Times New Roman" panose="02020603050405020304" pitchFamily="18" charset="0"/>
                <a:cs typeface="Times New Roman" panose="02020603050405020304" pitchFamily="18" charset="0"/>
              </a:rPr>
              <a:t>RJ八下P25图8.3－5甲、乙；RJ八下P26图8.3－6、7</a:t>
            </a:r>
            <a:r>
              <a:rPr lang="en-US" sz="1800">
                <a:latin typeface="Times New Roman" panose="02020603050405020304" pitchFamily="18" charset="0"/>
                <a:cs typeface="Times New Roman" panose="02020603050405020304" pitchFamily="18" charset="0"/>
              </a:rPr>
              <a:t>)</a:t>
            </a:r>
            <a:endParaRPr lang="zh-CN" altLang="en-US" sz="1800">
              <a:latin typeface="Times New Roman" panose="02020603050405020304" pitchFamily="18" charset="0"/>
              <a:cs typeface="Times New Roman" panose="02020603050405020304" pitchFamily="18" charset="0"/>
            </a:endParaRPr>
          </a:p>
        </p:txBody>
      </p:sp>
      <p:sp>
        <p:nvSpPr>
          <p:cNvPr id="3" name="文本框 2"/>
          <p:cNvSpPr txBox="1"/>
          <p:nvPr/>
        </p:nvSpPr>
        <p:spPr>
          <a:xfrm>
            <a:off x="726440" y="1010285"/>
            <a:ext cx="7383780" cy="5077460"/>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命题点：增大或减小摩擦的方法</a:t>
            </a:r>
            <a:endParaRPr lang="zh-CN" sz="240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sz="2400">
                <a:latin typeface="Times New Roman" panose="02020603050405020304" pitchFamily="18" charset="0"/>
                <a:cs typeface="Times New Roman" panose="02020603050405020304" pitchFamily="18" charset="0"/>
              </a:rPr>
              <a:t>4. 如图A所示，要让自行车更迅速地停下来，可以用力捏闸，这是通过增大______的方式来增大摩擦；如图B所示，体操运动员上器械前，会在手上涂抹防滑粉，这是为了______摩擦；如图C所示自行车的车轴上安装滚珠是为了用滚动代替滑动来______摩擦；如图D所示给门轴上的合页加润滑油可以在两个合页之间形成油膜，使接触面分离从而________摩擦．(后三空均选填“增大”或“减小”)</a:t>
            </a:r>
            <a:endParaRPr sz="2400">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1"/>
          <a:stretch>
            <a:fillRect/>
          </a:stretch>
        </p:blipFill>
        <p:spPr>
          <a:xfrm>
            <a:off x="8241665" y="1827530"/>
            <a:ext cx="3210560" cy="2922270"/>
          </a:xfrm>
          <a:prstGeom prst="rect">
            <a:avLst/>
          </a:prstGeom>
        </p:spPr>
      </p:pic>
      <p:sp>
        <p:nvSpPr>
          <p:cNvPr id="5" name="文本框 4"/>
          <p:cNvSpPr txBox="1"/>
          <p:nvPr/>
        </p:nvSpPr>
        <p:spPr>
          <a:xfrm>
            <a:off x="3985260" y="2229485"/>
            <a:ext cx="8362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压力</a:t>
            </a:r>
            <a:endParaRPr lang="zh-CN" altLang="en-US"/>
          </a:p>
        </p:txBody>
      </p:sp>
      <p:sp>
        <p:nvSpPr>
          <p:cNvPr id="6" name="文本框 5"/>
          <p:cNvSpPr txBox="1"/>
          <p:nvPr/>
        </p:nvSpPr>
        <p:spPr>
          <a:xfrm>
            <a:off x="2697480" y="3319145"/>
            <a:ext cx="10433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a:t>
            </a:r>
            <a:endParaRPr lang="zh-CN" altLang="en-US"/>
          </a:p>
        </p:txBody>
      </p:sp>
      <p:sp>
        <p:nvSpPr>
          <p:cNvPr id="7" name="文本框 6"/>
          <p:cNvSpPr txBox="1"/>
          <p:nvPr/>
        </p:nvSpPr>
        <p:spPr>
          <a:xfrm>
            <a:off x="5781675" y="3842385"/>
            <a:ext cx="9639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a:t>
            </a:r>
            <a:endParaRPr lang="zh-CN" altLang="en-US"/>
          </a:p>
        </p:txBody>
      </p:sp>
      <p:sp>
        <p:nvSpPr>
          <p:cNvPr id="8" name="文本框 7"/>
          <p:cNvSpPr txBox="1"/>
          <p:nvPr/>
        </p:nvSpPr>
        <p:spPr>
          <a:xfrm>
            <a:off x="5256530" y="4953000"/>
            <a:ext cx="9639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94385" y="891223"/>
            <a:ext cx="5080000" cy="460375"/>
          </a:xfrm>
          <a:prstGeom prst="rect">
            <a:avLst/>
          </a:prstGeom>
          <a:noFill/>
          <a:ln w="9525">
            <a:noFill/>
          </a:ln>
        </p:spPr>
        <p:txBody>
          <a:bodyPr>
            <a:spAutoFit/>
          </a:bodyPr>
          <a:p>
            <a:r>
              <a:rPr lang="zh-CN" sz="2400">
                <a:ea typeface="黑体" panose="02010609060101010101" pitchFamily="49" charset="-122"/>
              </a:rPr>
              <a:t>命题点：惯性</a:t>
            </a:r>
            <a:endParaRPr lang="zh-CN" altLang="en-US"/>
          </a:p>
        </p:txBody>
      </p:sp>
      <p:pic>
        <p:nvPicPr>
          <p:cNvPr id="5" name="图片 4"/>
          <p:cNvPicPr>
            <a:picLocks noChangeAspect="1"/>
          </p:cNvPicPr>
          <p:nvPr/>
        </p:nvPicPr>
        <p:blipFill>
          <a:blip r:embed="rId1"/>
          <a:stretch>
            <a:fillRect/>
          </a:stretch>
        </p:blipFill>
        <p:spPr>
          <a:xfrm>
            <a:off x="7359650" y="2341245"/>
            <a:ext cx="4212590" cy="1240155"/>
          </a:xfrm>
          <a:prstGeom prst="rect">
            <a:avLst/>
          </a:prstGeom>
        </p:spPr>
      </p:pic>
      <p:sp>
        <p:nvSpPr>
          <p:cNvPr id="6" name="文本框 5"/>
          <p:cNvSpPr txBox="1"/>
          <p:nvPr/>
        </p:nvSpPr>
        <p:spPr>
          <a:xfrm>
            <a:off x="8171180" y="3581400"/>
            <a:ext cx="2665095" cy="368300"/>
          </a:xfrm>
          <a:prstGeom prst="rect">
            <a:avLst/>
          </a:prstGeom>
          <a:noFill/>
          <a:ln w="9525">
            <a:noFill/>
          </a:ln>
        </p:spPr>
        <p:txBody>
          <a:bodyPr wrap="square">
            <a:spAutoFit/>
          </a:bodyPr>
          <a:p>
            <a:pPr algn="ctr"/>
            <a:r>
              <a:rPr lang="en-US" sz="1800">
                <a:latin typeface="Times New Roman" panose="02020603050405020304" pitchFamily="18" charset="0"/>
                <a:cs typeface="Times New Roman" panose="02020603050405020304" pitchFamily="18" charset="0"/>
              </a:rPr>
              <a:t>(a)</a:t>
            </a:r>
            <a:r>
              <a:rPr lang="zh-CN" sz="1800">
                <a:latin typeface="Times New Roman" panose="02020603050405020304" pitchFamily="18" charset="0"/>
                <a:cs typeface="Times New Roman" panose="02020603050405020304" pitchFamily="18" charset="0"/>
              </a:rPr>
              <a:t>汽车突然起动</a:t>
            </a:r>
            <a:endParaRPr lang="zh-CN" altLang="en-US" sz="1800">
              <a:latin typeface="Times New Roman" panose="02020603050405020304" pitchFamily="18" charset="0"/>
              <a:cs typeface="Times New Roman" panose="02020603050405020304" pitchFamily="18" charset="0"/>
            </a:endParaRPr>
          </a:p>
        </p:txBody>
      </p:sp>
      <p:pic>
        <p:nvPicPr>
          <p:cNvPr id="7" name="图片 6"/>
          <p:cNvPicPr>
            <a:picLocks noChangeAspect="1"/>
          </p:cNvPicPr>
          <p:nvPr/>
        </p:nvPicPr>
        <p:blipFill>
          <a:blip r:embed="rId2"/>
          <a:stretch>
            <a:fillRect/>
          </a:stretch>
        </p:blipFill>
        <p:spPr>
          <a:xfrm>
            <a:off x="7359650" y="4085590"/>
            <a:ext cx="4312920" cy="1222375"/>
          </a:xfrm>
          <a:prstGeom prst="rect">
            <a:avLst/>
          </a:prstGeom>
        </p:spPr>
      </p:pic>
      <p:sp>
        <p:nvSpPr>
          <p:cNvPr id="8" name="文本框 7"/>
          <p:cNvSpPr txBox="1"/>
          <p:nvPr/>
        </p:nvSpPr>
        <p:spPr>
          <a:xfrm>
            <a:off x="8177530" y="5425440"/>
            <a:ext cx="2680335" cy="368300"/>
          </a:xfrm>
          <a:prstGeom prst="rect">
            <a:avLst/>
          </a:prstGeom>
          <a:noFill/>
          <a:ln w="9525">
            <a:noFill/>
          </a:ln>
        </p:spPr>
        <p:txBody>
          <a:bodyPr wrap="square">
            <a:spAutoFit/>
          </a:bodyPr>
          <a:p>
            <a:pPr algn="ctr"/>
            <a:r>
              <a:rPr lang="en-US" sz="1800">
                <a:latin typeface="Times New Roman" panose="02020603050405020304" pitchFamily="18" charset="0"/>
                <a:cs typeface="Times New Roman" panose="02020603050405020304" pitchFamily="18" charset="0"/>
              </a:rPr>
              <a:t>(b)</a:t>
            </a:r>
            <a:r>
              <a:rPr lang="zh-CN" sz="1800">
                <a:latin typeface="Times New Roman" panose="02020603050405020304" pitchFamily="18" charset="0"/>
                <a:cs typeface="Times New Roman" panose="02020603050405020304" pitchFamily="18" charset="0"/>
              </a:rPr>
              <a:t>汽车紧急刹车</a:t>
            </a:r>
            <a:endParaRPr lang="zh-CN" altLang="en-US" sz="1800">
              <a:latin typeface="Times New Roman" panose="02020603050405020304" pitchFamily="18" charset="0"/>
              <a:cs typeface="Times New Roman" panose="02020603050405020304" pitchFamily="18" charset="0"/>
            </a:endParaRPr>
          </a:p>
        </p:txBody>
      </p:sp>
      <p:sp>
        <p:nvSpPr>
          <p:cNvPr id="9" name="文本框 8"/>
          <p:cNvSpPr txBox="1"/>
          <p:nvPr/>
        </p:nvSpPr>
        <p:spPr>
          <a:xfrm>
            <a:off x="8339455" y="5857240"/>
            <a:ext cx="2496820" cy="368300"/>
          </a:xfrm>
          <a:prstGeom prst="rect">
            <a:avLst/>
          </a:prstGeom>
          <a:noFill/>
          <a:ln w="9525">
            <a:noFill/>
          </a:ln>
        </p:spPr>
        <p:txBody>
          <a:bodyPr wrap="square">
            <a:spAutoFit/>
          </a:bodyPr>
          <a:p>
            <a:r>
              <a:rPr lang="en-US" sz="1800">
                <a:latin typeface="Times New Roman" panose="02020603050405020304" pitchFamily="18" charset="0"/>
                <a:cs typeface="楷体_GB2312" charset="0"/>
              </a:rPr>
              <a:t>(</a:t>
            </a:r>
            <a:r>
              <a:rPr lang="zh-CN" sz="1800">
                <a:cs typeface="楷体_GB2312" charset="0"/>
              </a:rPr>
              <a:t>沪粤八下</a:t>
            </a:r>
            <a:r>
              <a:rPr lang="en-US" sz="1800">
                <a:latin typeface="Times New Roman" panose="02020603050405020304" pitchFamily="18" charset="0"/>
                <a:cs typeface="楷体_GB2312" charset="0"/>
              </a:rPr>
              <a:t>P53</a:t>
            </a:r>
            <a:r>
              <a:rPr lang="zh-CN" sz="1800">
                <a:cs typeface="楷体_GB2312" charset="0"/>
              </a:rPr>
              <a:t>图</a:t>
            </a:r>
            <a:r>
              <a:rPr lang="en-US" sz="1800">
                <a:latin typeface="Times New Roman" panose="02020603050405020304" pitchFamily="18" charset="0"/>
                <a:cs typeface="楷体_GB2312" charset="0"/>
              </a:rPr>
              <a:t>7</a:t>
            </a:r>
            <a:r>
              <a:rPr lang="zh-CN" sz="1800">
                <a:cs typeface="楷体_GB2312" charset="0"/>
              </a:rPr>
              <a:t>－</a:t>
            </a:r>
            <a:r>
              <a:rPr lang="en-US" sz="1800">
                <a:latin typeface="Times New Roman" panose="02020603050405020304" pitchFamily="18" charset="0"/>
                <a:cs typeface="楷体_GB2312" charset="0"/>
              </a:rPr>
              <a:t>30)</a:t>
            </a:r>
            <a:endParaRPr lang="zh-CN" altLang="en-US" sz="1800"/>
          </a:p>
        </p:txBody>
      </p:sp>
      <p:sp>
        <p:nvSpPr>
          <p:cNvPr id="10" name="文本框 9"/>
          <p:cNvSpPr txBox="1"/>
          <p:nvPr/>
        </p:nvSpPr>
        <p:spPr>
          <a:xfrm>
            <a:off x="738505" y="1208405"/>
            <a:ext cx="10966450" cy="1753235"/>
          </a:xfrm>
          <a:prstGeom prst="rect">
            <a:avLst/>
          </a:prstGeom>
          <a:noFill/>
          <a:ln w="9525">
            <a:noFill/>
          </a:ln>
        </p:spPr>
        <p:txBody>
          <a:bodyPr wrap="square">
            <a:spAutoFit/>
          </a:bodyPr>
          <a:p>
            <a:pPr algn="l">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5. </a:t>
            </a:r>
            <a:r>
              <a:rPr lang="zh-CN" sz="2400">
                <a:latin typeface="Times New Roman" panose="02020603050405020304" pitchFamily="18" charset="0"/>
                <a:ea typeface="宋体" panose="02010600030101010101" pitchFamily="2" charset="-122"/>
                <a:cs typeface="Times New Roman" panose="02020603050405020304" pitchFamily="18" charset="0"/>
              </a:rPr>
              <a:t>在公交车上，一定要拉好扶手</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如图所示，当车突然起动时，车上乘客会向后倾倒；当车紧急刹车时，车上的乘客却向前倾倒，请你利用所学的知识解释其中的道理．</a:t>
            </a:r>
            <a:endParaRPr lang="zh-CN" altLang="en-US">
              <a:latin typeface="Times New Roman" panose="02020603050405020304" pitchFamily="18" charset="0"/>
              <a:cs typeface="Times New Roman" panose="02020603050405020304" pitchFamily="18" charset="0"/>
            </a:endParaRPr>
          </a:p>
        </p:txBody>
      </p:sp>
      <p:sp>
        <p:nvSpPr>
          <p:cNvPr id="11" name="文本框 10"/>
          <p:cNvSpPr txBox="1"/>
          <p:nvPr/>
        </p:nvSpPr>
        <p:spPr>
          <a:xfrm>
            <a:off x="740410" y="2816225"/>
            <a:ext cx="6619875" cy="3415030"/>
          </a:xfrm>
          <a:prstGeom prst="rect">
            <a:avLst/>
          </a:prstGeom>
          <a:noFill/>
          <a:ln w="9525">
            <a:noFill/>
          </a:ln>
        </p:spPr>
        <p:txBody>
          <a:bodyPr wrap="square">
            <a:spAutoFit/>
          </a:bodyPr>
          <a:p>
            <a:pPr>
              <a:lnSpc>
                <a:spcPct val="150000"/>
              </a:lnSpc>
            </a:pPr>
            <a:r>
              <a:rPr lang="zh-CN" sz="2400">
                <a:solidFill>
                  <a:srgbClr val="FF0000"/>
                </a:solidFill>
                <a:latin typeface="Times New Roman" panose="02020603050405020304" pitchFamily="18" charset="0"/>
                <a:ea typeface="宋体" panose="02010600030101010101" pitchFamily="2" charset="-122"/>
              </a:rPr>
              <a:t>答：</a:t>
            </a:r>
            <a:r>
              <a:rPr lang="zh-CN" sz="2400">
                <a:solidFill>
                  <a:srgbClr val="FF0000"/>
                </a:solidFill>
                <a:ea typeface="宋体" panose="02010600030101010101" pitchFamily="2" charset="-122"/>
              </a:rPr>
              <a:t>当车突然起动时</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车上乘客的脚因受摩擦力</a:t>
            </a:r>
            <a:endParaRPr lang="zh-CN" sz="2400">
              <a:solidFill>
                <a:srgbClr val="FF0000"/>
              </a:solidFill>
              <a:ea typeface="宋体" panose="02010600030101010101" pitchFamily="2" charset="-122"/>
            </a:endParaRPr>
          </a:p>
          <a:p>
            <a:pPr>
              <a:lnSpc>
                <a:spcPct val="150000"/>
              </a:lnSpc>
            </a:pPr>
            <a:r>
              <a:rPr lang="zh-CN" sz="2400">
                <a:solidFill>
                  <a:srgbClr val="FF0000"/>
                </a:solidFill>
                <a:ea typeface="宋体" panose="02010600030101010101" pitchFamily="2" charset="-122"/>
              </a:rPr>
              <a:t>随车向前运动</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而身体的上部由于具有惯性还要</a:t>
            </a:r>
            <a:endParaRPr lang="zh-CN" sz="2400">
              <a:solidFill>
                <a:srgbClr val="FF0000"/>
              </a:solidFill>
              <a:ea typeface="宋体" panose="02010600030101010101" pitchFamily="2" charset="-122"/>
            </a:endParaRPr>
          </a:p>
          <a:p>
            <a:pPr>
              <a:lnSpc>
                <a:spcPct val="150000"/>
              </a:lnSpc>
            </a:pPr>
            <a:r>
              <a:rPr lang="zh-CN" sz="2400">
                <a:solidFill>
                  <a:srgbClr val="FF0000"/>
                </a:solidFill>
                <a:ea typeface="宋体" panose="02010600030101010101" pitchFamily="2" charset="-122"/>
              </a:rPr>
              <a:t>保持原来的静止状态</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因此乘客会向后倾倒；当</a:t>
            </a:r>
            <a:endParaRPr lang="zh-CN" sz="2400">
              <a:solidFill>
                <a:srgbClr val="FF0000"/>
              </a:solidFill>
              <a:ea typeface="宋体" panose="02010600030101010101" pitchFamily="2" charset="-122"/>
            </a:endParaRPr>
          </a:p>
          <a:p>
            <a:pPr>
              <a:lnSpc>
                <a:spcPct val="150000"/>
              </a:lnSpc>
            </a:pPr>
            <a:r>
              <a:rPr lang="zh-CN" sz="2400">
                <a:solidFill>
                  <a:srgbClr val="FF0000"/>
                </a:solidFill>
                <a:ea typeface="宋体" panose="02010600030101010101" pitchFamily="2" charset="-122"/>
              </a:rPr>
              <a:t>车紧急刹车时</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车上乘客的脚因受摩擦力随车停</a:t>
            </a:r>
            <a:endParaRPr lang="zh-CN" sz="2400">
              <a:solidFill>
                <a:srgbClr val="FF0000"/>
              </a:solidFill>
              <a:ea typeface="宋体" panose="02010600030101010101" pitchFamily="2" charset="-122"/>
            </a:endParaRPr>
          </a:p>
          <a:p>
            <a:pPr>
              <a:lnSpc>
                <a:spcPct val="150000"/>
              </a:lnSpc>
            </a:pPr>
            <a:r>
              <a:rPr lang="zh-CN" sz="2400">
                <a:solidFill>
                  <a:srgbClr val="FF0000"/>
                </a:solidFill>
                <a:ea typeface="宋体" panose="02010600030101010101" pitchFamily="2" charset="-122"/>
              </a:rPr>
              <a:t>止运动</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而身体的上部由于具有惯性还要保持原</a:t>
            </a:r>
            <a:endParaRPr lang="zh-CN" sz="2400">
              <a:solidFill>
                <a:srgbClr val="FF0000"/>
              </a:solidFill>
              <a:ea typeface="宋体" panose="02010600030101010101" pitchFamily="2" charset="-122"/>
            </a:endParaRPr>
          </a:p>
          <a:p>
            <a:pPr>
              <a:lnSpc>
                <a:spcPct val="150000"/>
              </a:lnSpc>
            </a:pPr>
            <a:r>
              <a:rPr lang="zh-CN" sz="2400">
                <a:solidFill>
                  <a:srgbClr val="FF0000"/>
                </a:solidFill>
                <a:ea typeface="宋体" panose="02010600030101010101" pitchFamily="2" charset="-122"/>
              </a:rPr>
              <a:t>来的运动状态</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因此乘客会向前倾倒</a:t>
            </a:r>
            <a:r>
              <a:rPr lang="en-US" altLang="zh-CN" sz="2400">
                <a:solidFill>
                  <a:srgbClr val="FF0000"/>
                </a:solidFill>
                <a:ea typeface="宋体" panose="02010600030101010101" pitchFamily="2" charset="-122"/>
              </a:rPr>
              <a:t>.</a:t>
            </a:r>
            <a:endParaRPr lang="en-US" altLang="zh-CN" sz="2400">
              <a:solidFill>
                <a:srgbClr val="FF0000"/>
              </a:solidFill>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623431" y="731520"/>
            <a:ext cx="11087035" cy="645159"/>
            <a:chOff x="985" y="1190"/>
            <a:chExt cx="17545" cy="1018"/>
          </a:xfrm>
        </p:grpSpPr>
        <p:pic>
          <p:nvPicPr>
            <p:cNvPr id="18441" name="图片 1" descr="一级标"/>
            <p:cNvPicPr>
              <a:picLocks noChangeAspect="1"/>
            </p:cNvPicPr>
            <p:nvPr/>
          </p:nvPicPr>
          <p:blipFill>
            <a:blip r:embed="rId1">
              <a:clrChange>
                <a:clrFrom>
                  <a:srgbClr val="FFFFFF">
                    <a:alpha val="100000"/>
                  </a:srgbClr>
                </a:clrFrom>
                <a:clrTo>
                  <a:srgbClr val="FFFFFF">
                    <a:alpha val="100000"/>
                    <a:alpha val="0"/>
                  </a:srgbClr>
                </a:clrTo>
              </a:clrChange>
            </a:blip>
            <a:srcRect l="14198" t="-2712" r="11515" b="-4127"/>
            <a:stretch>
              <a:fillRect/>
            </a:stretch>
          </p:blipFill>
          <p:spPr>
            <a:xfrm>
              <a:off x="985" y="1244"/>
              <a:ext cx="17545" cy="908"/>
            </a:xfrm>
            <a:prstGeom prst="rect">
              <a:avLst/>
            </a:prstGeom>
            <a:noFill/>
            <a:ln w="9525">
              <a:noFill/>
            </a:ln>
          </p:spPr>
        </p:pic>
        <p:sp>
          <p:nvSpPr>
            <p:cNvPr id="18442" name="文本框 10"/>
            <p:cNvSpPr txBox="1"/>
            <p:nvPr/>
          </p:nvSpPr>
          <p:spPr>
            <a:xfrm>
              <a:off x="5630" y="1190"/>
              <a:ext cx="7705"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山西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年真题精讲练</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7" name="组合 6"/>
          <p:cNvGrpSpPr/>
          <p:nvPr/>
        </p:nvGrpSpPr>
        <p:grpSpPr>
          <a:xfrm>
            <a:off x="629920" y="1214120"/>
            <a:ext cx="11737340" cy="737235"/>
            <a:chOff x="87" y="2929"/>
            <a:chExt cx="18484" cy="1161"/>
          </a:xfrm>
        </p:grpSpPr>
        <p:pic>
          <p:nvPicPr>
            <p:cNvPr id="6" name="图片 5" descr="考点3字"/>
            <p:cNvPicPr>
              <a:picLocks noChangeAspect="1"/>
            </p:cNvPicPr>
            <p:nvPr/>
          </p:nvPicPr>
          <p:blipFill>
            <a:blip r:embed="rId2"/>
            <a:stretch>
              <a:fillRect/>
            </a:stretch>
          </p:blipFill>
          <p:spPr>
            <a:xfrm>
              <a:off x="87" y="3275"/>
              <a:ext cx="3418" cy="761"/>
            </a:xfrm>
            <a:prstGeom prst="rect">
              <a:avLst/>
            </a:prstGeom>
          </p:spPr>
        </p:pic>
        <p:grpSp>
          <p:nvGrpSpPr>
            <p:cNvPr id="3" name="组合 2"/>
            <p:cNvGrpSpPr/>
            <p:nvPr/>
          </p:nvGrpSpPr>
          <p:grpSpPr>
            <a:xfrm>
              <a:off x="160" y="2929"/>
              <a:ext cx="18411" cy="1161"/>
              <a:chOff x="273" y="2929"/>
              <a:chExt cx="18411" cy="1161"/>
            </a:xfrm>
          </p:grpSpPr>
          <p:sp>
            <p:nvSpPr>
              <p:cNvPr id="20481" name="文本框 4"/>
              <p:cNvSpPr txBox="1"/>
              <p:nvPr/>
            </p:nvSpPr>
            <p:spPr>
              <a:xfrm>
                <a:off x="3894" y="2929"/>
                <a:ext cx="14790"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惯性</a:t>
                </a:r>
                <a:r>
                  <a:rPr sz="2400" dirty="0">
                    <a:latin typeface="Times New Roman" panose="02020603050405020304" pitchFamily="18" charset="0"/>
                    <a:ea typeface="宋体" panose="02010600030101010101" pitchFamily="2" charset="-122"/>
                    <a:cs typeface="Times New Roman" panose="02020603050405020304" pitchFamily="18" charset="0"/>
                  </a:rPr>
                  <a:t>(必考)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273" y="3246"/>
                <a:ext cx="3110" cy="822"/>
                <a:chOff x="6025" y="8865"/>
                <a:chExt cx="3310" cy="877"/>
              </a:xfrm>
            </p:grpSpPr>
            <p:sp>
              <p:nvSpPr>
                <p:cNvPr id="20490"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grpSp>
        <p:nvGrpSpPr>
          <p:cNvPr id="5" name="组合 4"/>
          <p:cNvGrpSpPr/>
          <p:nvPr/>
        </p:nvGrpSpPr>
        <p:grpSpPr>
          <a:xfrm>
            <a:off x="596900" y="2026920"/>
            <a:ext cx="1653540" cy="460375"/>
            <a:chOff x="1586" y="2158"/>
            <a:chExt cx="2604" cy="725"/>
          </a:xfrm>
        </p:grpSpPr>
        <p:pic>
          <p:nvPicPr>
            <p:cNvPr id="14" name="图片 13" descr="三级标1"/>
            <p:cNvPicPr>
              <a:picLocks noChangeAspect="1"/>
            </p:cNvPicPr>
            <p:nvPr/>
          </p:nvPicPr>
          <p:blipFill>
            <a:blip r:embed="rId3"/>
            <a:stretch>
              <a:fillRect/>
            </a:stretch>
          </p:blipFill>
          <p:spPr>
            <a:xfrm>
              <a:off x="1610" y="2204"/>
              <a:ext cx="2580" cy="636"/>
            </a:xfrm>
            <a:prstGeom prst="rect">
              <a:avLst/>
            </a:prstGeom>
          </p:spPr>
        </p:pic>
        <p:sp>
          <p:nvSpPr>
            <p:cNvPr id="15" name="文本框 14"/>
            <p:cNvSpPr txBox="1"/>
            <p:nvPr/>
          </p:nvSpPr>
          <p:spPr>
            <a:xfrm>
              <a:off x="1586" y="2158"/>
              <a:ext cx="2281" cy="725"/>
            </a:xfrm>
            <a:prstGeom prst="rect">
              <a:avLst/>
            </a:prstGeom>
            <a:noFill/>
          </p:spPr>
          <p:txBody>
            <a:bodyPr wrap="square" rtlCol="0">
              <a:spAutoFit/>
            </a:bodyPr>
            <a:p>
              <a:r>
                <a:rPr lang="zh-CN" altLang="en-US" sz="2400" b="1">
                  <a:solidFill>
                    <a:schemeClr val="bg1"/>
                  </a:solidFill>
                  <a:latin typeface="黑体" panose="02010609060101010101" pitchFamily="49" charset="-122"/>
                  <a:ea typeface="黑体" panose="02010609060101010101" pitchFamily="49" charset="-122"/>
                </a:rPr>
                <a:t>方法指导</a:t>
              </a:r>
              <a:endParaRPr lang="zh-CN" altLang="en-US" sz="2400" b="1">
                <a:solidFill>
                  <a:schemeClr val="bg1"/>
                </a:solidFill>
                <a:latin typeface="黑体" panose="02010609060101010101" pitchFamily="49" charset="-122"/>
                <a:ea typeface="黑体" panose="02010609060101010101" pitchFamily="49" charset="-122"/>
              </a:endParaRPr>
            </a:p>
          </p:txBody>
        </p:sp>
      </p:grpSp>
      <p:grpSp>
        <p:nvGrpSpPr>
          <p:cNvPr id="16" name="组合 15"/>
          <p:cNvGrpSpPr/>
          <p:nvPr/>
        </p:nvGrpSpPr>
        <p:grpSpPr>
          <a:xfrm>
            <a:off x="9263380" y="2890520"/>
            <a:ext cx="1841500" cy="1815723"/>
            <a:chOff x="3914" y="4432"/>
            <a:chExt cx="3298" cy="3196"/>
          </a:xfrm>
        </p:grpSpPr>
        <p:grpSp>
          <p:nvGrpSpPr>
            <p:cNvPr id="25" name="组合 24"/>
            <p:cNvGrpSpPr/>
            <p:nvPr/>
          </p:nvGrpSpPr>
          <p:grpSpPr>
            <a:xfrm>
              <a:off x="3914" y="4432"/>
              <a:ext cx="3298" cy="2934"/>
              <a:chOff x="3914" y="4432"/>
              <a:chExt cx="3298" cy="2934"/>
            </a:xfrm>
          </p:grpSpPr>
          <p:sp>
            <p:nvSpPr>
              <p:cNvPr id="26" name="矩形 25"/>
              <p:cNvSpPr/>
              <p:nvPr/>
            </p:nvSpPr>
            <p:spPr>
              <a:xfrm>
                <a:off x="5435" y="7031"/>
                <a:ext cx="57" cy="283"/>
              </a:xfrm>
              <a:prstGeom prst="rect">
                <a:avLst/>
              </a:prstGeom>
              <a:solidFill>
                <a:schemeClr val="accent6">
                  <a:lumMod val="40000"/>
                  <a:lumOff val="60000"/>
                </a:schemeClr>
              </a:solidFill>
              <a:ln w="25400" cap="flat" cmpd="sng" algn="ctr">
                <a:solidFill>
                  <a:srgbClr val="FFC41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28" name="圆角矩形 27"/>
                <p:cNvSpPr/>
                <p:nvPr/>
              </p:nvSpPr>
              <p:spPr>
                <a:xfrm>
                  <a:off x="3289" y="4279"/>
                  <a:ext cx="4118" cy="3088"/>
                </a:xfrm>
                <a:prstGeom prst="roundRect">
                  <a:avLst/>
                </a:prstGeom>
                <a:noFill/>
                <a:ln w="47625" cap="flat" cmpd="sng" algn="ctr">
                  <a:solidFill>
                    <a:srgbClr val="FFC410"/>
                  </a:solidFill>
                  <a:prstDash val="solid"/>
                </a:ln>
                <a:effectLst/>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29" name="流程图: 终止 28"/>
                <p:cNvSpPr/>
                <p:nvPr/>
              </p:nvSpPr>
              <p:spPr>
                <a:xfrm>
                  <a:off x="3288" y="7735"/>
                  <a:ext cx="3703" cy="119"/>
                </a:xfrm>
                <a:prstGeom prst="flowChartTerminator">
                  <a:avLst/>
                </a:prstGeom>
                <a:solidFill>
                  <a:srgbClr val="FFC410"/>
                </a:solidFill>
                <a:ln w="25400" cap="flat" cmpd="sng" algn="ctr">
                  <a:solidFill>
                    <a:srgbClr val="FFC41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30" name="组合 7"/>
                <p:cNvGrpSpPr/>
                <p:nvPr/>
              </p:nvGrpSpPr>
              <p:grpSpPr>
                <a:xfrm rot="0">
                  <a:off x="4951" y="6931"/>
                  <a:ext cx="578" cy="566"/>
                  <a:chOff x="13340" y="9527"/>
                  <a:chExt cx="680" cy="680"/>
                </a:xfrm>
              </p:grpSpPr>
              <p:sp>
                <p:nvSpPr>
                  <p:cNvPr id="31" name="椭圆 30"/>
                  <p:cNvSpPr/>
                  <p:nvPr/>
                </p:nvSpPr>
                <p:spPr>
                  <a:xfrm>
                    <a:off x="13340" y="9527"/>
                    <a:ext cx="680" cy="680"/>
                  </a:xfrm>
                  <a:prstGeom prst="ellipse">
                    <a:avLst/>
                  </a:prstGeom>
                  <a:solidFill>
                    <a:srgbClr val="FFC410"/>
                  </a:solidFill>
                  <a:ln w="25400" cap="flat" cmpd="sng" algn="ctr">
                    <a:solidFill>
                      <a:srgbClr val="FFC41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32" name="流程图: 摘录 31"/>
                  <p:cNvSpPr/>
                  <p:nvPr/>
                </p:nvSpPr>
                <p:spPr>
                  <a:xfrm rot="5400000">
                    <a:off x="13546" y="9753"/>
                    <a:ext cx="340" cy="227"/>
                  </a:xfrm>
                  <a:prstGeom prst="flowChartExtract">
                    <a:avLst/>
                  </a:prstGeom>
                  <a:solidFill>
                    <a:schemeClr val="bg1"/>
                  </a:solidFill>
                  <a:ln w="25400" cap="flat" cmpd="sng" algn="ctr">
                    <a:solidFill>
                      <a:srgbClr val="FFC41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33" name="文本框 32"/>
            <p:cNvSpPr txBox="1"/>
            <p:nvPr/>
          </p:nvSpPr>
          <p:spPr>
            <a:xfrm>
              <a:off x="3997" y="4542"/>
              <a:ext cx="3164" cy="3086"/>
            </a:xfrm>
            <a:prstGeom prst="rect">
              <a:avLst/>
            </a:prstGeom>
            <a:noFill/>
            <a:ln>
              <a:noFill/>
            </a:ln>
          </p:spPr>
          <p:txBody>
            <a:bodyPr wrap="square" rtlCol="0">
              <a:spAutoFit/>
            </a:bodyPr>
            <a:p>
              <a:pPr algn="ctr">
                <a:lnSpc>
                  <a:spcPct val="150000"/>
                </a:lnSpc>
              </a:pPr>
              <a:r>
                <a:rPr lang="en-US" altLang="zh-CN" sz="2400" b="1">
                  <a:latin typeface="Times New Roman" panose="02020603050405020304" pitchFamily="18" charset="0"/>
                  <a:ea typeface="黑体" panose="02010609060101010101" pitchFamily="49" charset="-122"/>
                  <a:cs typeface="Times New Roman" panose="02020603050405020304" pitchFamily="18" charset="0"/>
                  <a:sym typeface="+mn-ea"/>
                </a:rPr>
                <a:t>Flash</a:t>
              </a:r>
              <a:r>
                <a:rPr lang="zh-CN" altLang="en-US" sz="2400" b="1">
                  <a:latin typeface="黑体" panose="02010609060101010101" pitchFamily="49" charset="-122"/>
                  <a:ea typeface="黑体" panose="02010609060101010101" pitchFamily="49" charset="-122"/>
                  <a:sym typeface="+mn-ea"/>
                </a:rPr>
                <a:t>动画见超值配赠</a:t>
              </a:r>
              <a:endParaRPr lang="zh-CN" altLang="en-US" sz="2400" b="1">
                <a:latin typeface="黑体" panose="02010609060101010101" pitchFamily="49" charset="-122"/>
                <a:ea typeface="黑体" panose="02010609060101010101" pitchFamily="49" charset="-122"/>
              </a:endParaRPr>
            </a:p>
            <a:p>
              <a:pPr algn="ctr">
                <a:lnSpc>
                  <a:spcPct val="150000"/>
                </a:lnSpc>
              </a:pPr>
              <a:endParaRPr lang="zh-CN" altLang="en-US" sz="2400" b="1">
                <a:latin typeface="黑体" panose="02010609060101010101" pitchFamily="49" charset="-122"/>
                <a:ea typeface="黑体" panose="02010609060101010101" pitchFamily="49" charset="-122"/>
              </a:endParaRPr>
            </a:p>
          </p:txBody>
        </p:sp>
      </p:grpSp>
      <p:sp>
        <p:nvSpPr>
          <p:cNvPr id="34" name="文本框 33"/>
          <p:cNvSpPr txBox="1"/>
          <p:nvPr/>
        </p:nvSpPr>
        <p:spPr>
          <a:xfrm>
            <a:off x="515620" y="2404745"/>
            <a:ext cx="10955020" cy="3928110"/>
          </a:xfrm>
          <a:prstGeom prst="rect">
            <a:avLst/>
          </a:prstGeom>
          <a:noFill/>
          <a:ln w="9525">
            <a:noFill/>
          </a:ln>
        </p:spPr>
        <p:txBody>
          <a:bodyPr wrap="square">
            <a:spAutoFit/>
          </a:bodyPr>
          <a:p>
            <a:pPr>
              <a:lnSpc>
                <a:spcPct val="130000"/>
              </a:lnSpc>
            </a:pPr>
            <a:r>
              <a:rPr lang="en-US"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(1)</a:t>
            </a:r>
            <a:r>
              <a:rPr lang="zh-CN"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解答惯性现象的问题应明确两点：</a:t>
            </a:r>
            <a:r>
              <a:rPr lang="en-US" sz="2400">
                <a:solidFill>
                  <a:srgbClr val="1D41D5"/>
                </a:solidFill>
                <a:latin typeface="Times New Roman" panose="02020603050405020304" pitchFamily="18" charset="0"/>
                <a:cs typeface="Times New Roman" panose="02020603050405020304" pitchFamily="18" charset="0"/>
              </a:rPr>
              <a:t>①</a:t>
            </a:r>
            <a:r>
              <a:rPr lang="zh-CN"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力的作用效果可以改变物体的运动状态；</a:t>
            </a:r>
            <a:r>
              <a:rPr lang="en-US" sz="2400">
                <a:solidFill>
                  <a:srgbClr val="1D41D5"/>
                </a:solidFill>
                <a:latin typeface="Times New Roman" panose="02020603050405020304" pitchFamily="18" charset="0"/>
                <a:cs typeface="Times New Roman" panose="02020603050405020304" pitchFamily="18" charset="0"/>
              </a:rPr>
              <a:t>②</a:t>
            </a:r>
            <a:r>
              <a:rPr lang="zh-CN"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惯性使物体保持原有的运动状态不变．</a:t>
            </a:r>
            <a:r>
              <a:rPr lang="en-US"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(2)</a:t>
            </a:r>
            <a:r>
              <a:rPr lang="zh-CN"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惯性现象的解释步骤：</a:t>
            </a:r>
            <a:r>
              <a:rPr lang="en-US" sz="2400">
                <a:solidFill>
                  <a:srgbClr val="1D41D5"/>
                </a:solidFill>
                <a:latin typeface="Times New Roman" panose="02020603050405020304" pitchFamily="18" charset="0"/>
                <a:cs typeface="Times New Roman" panose="02020603050405020304" pitchFamily="18" charset="0"/>
              </a:rPr>
              <a:t>①</a:t>
            </a:r>
            <a:r>
              <a:rPr lang="zh-CN"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确定研究对象；</a:t>
            </a:r>
            <a:endParaRPr lang="zh-CN" sz="2400">
              <a:solidFill>
                <a:srgbClr val="1D41D5"/>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sz="2400">
                <a:solidFill>
                  <a:srgbClr val="1D41D5"/>
                </a:solidFill>
                <a:latin typeface="Times New Roman" panose="02020603050405020304" pitchFamily="18" charset="0"/>
                <a:cs typeface="Times New Roman" panose="02020603050405020304" pitchFamily="18" charset="0"/>
                <a:sym typeface="+mn-ea"/>
              </a:rPr>
              <a:t>②弄清现象发生之前研究对象处于什么运动状态；③描述某一物体或物体的哪一部分运动状态发生怎样的变化；④研究对象由于惯性仍要保持原来的运动状态，结果发生了什么现象．</a:t>
            </a:r>
            <a:endParaRPr lang="zh-CN" altLang="en-US" sz="2400">
              <a:solidFill>
                <a:srgbClr val="1D41D5"/>
              </a:solidFill>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255395" y="1312545"/>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8" name="文本框 7"/>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提分必练</a:t>
              </a:r>
              <a:endParaRPr lang="zh-CN" altLang="en-US" sz="2400" b="1">
                <a:latin typeface="黑体" panose="02010609060101010101" pitchFamily="49" charset="-122"/>
                <a:ea typeface="黑体" panose="02010609060101010101" pitchFamily="49" charset="-122"/>
              </a:endParaRPr>
            </a:p>
          </p:txBody>
        </p:sp>
      </p:grpSp>
      <p:sp>
        <p:nvSpPr>
          <p:cNvPr id="9" name="文本框 8"/>
          <p:cNvSpPr txBox="1"/>
          <p:nvPr/>
        </p:nvSpPr>
        <p:spPr>
          <a:xfrm>
            <a:off x="1255395" y="1786890"/>
            <a:ext cx="1025969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Times New Roman" panose="02020603050405020304" pitchFamily="18" charset="0"/>
                <a:ea typeface="宋体" panose="02010600030101010101" pitchFamily="2" charset="-122"/>
                <a:cs typeface="Times New Roman" panose="02020603050405020304" pitchFamily="18" charset="0"/>
              </a:rPr>
              <a:t>判断下列关于惯性说法的正误．</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静止的课桌不具有惯性</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空间站中宇航员没有惯性</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宋体" panose="02010600030101010101" pitchFamily="2" charset="-122"/>
                <a:cs typeface="Times New Roman" panose="02020603050405020304" pitchFamily="18" charset="0"/>
              </a:rPr>
              <a:t>高速路上的汽车速度越大，惯性越大</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(4)1 kg</a:t>
            </a:r>
            <a:r>
              <a:rPr lang="zh-CN" sz="2400">
                <a:latin typeface="Times New Roman" panose="02020603050405020304" pitchFamily="18" charset="0"/>
                <a:ea typeface="宋体" panose="02010600030101010101" pitchFamily="2" charset="-122"/>
                <a:cs typeface="Times New Roman" panose="02020603050405020304" pitchFamily="18" charset="0"/>
              </a:rPr>
              <a:t>的钢球比</a:t>
            </a:r>
            <a:r>
              <a:rPr lang="en-US" sz="2400">
                <a:latin typeface="Times New Roman" panose="02020603050405020304" pitchFamily="18" charset="0"/>
                <a:ea typeface="宋体" panose="02010600030101010101" pitchFamily="2" charset="-122"/>
                <a:cs typeface="Times New Roman" panose="02020603050405020304" pitchFamily="18" charset="0"/>
              </a:rPr>
              <a:t>1 kg</a:t>
            </a:r>
            <a:r>
              <a:rPr lang="zh-CN" sz="2400">
                <a:latin typeface="Times New Roman" panose="02020603050405020304" pitchFamily="18" charset="0"/>
                <a:ea typeface="宋体" panose="02010600030101010101" pitchFamily="2" charset="-122"/>
                <a:cs typeface="Times New Roman" panose="02020603050405020304" pitchFamily="18" charset="0"/>
              </a:rPr>
              <a:t>的冰块的惯性大</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cs typeface="Times New Roman" panose="02020603050405020304" pitchFamily="18" charset="0"/>
                <a:sym typeface="+mn-ea"/>
              </a:rPr>
              <a:t>(5)用力将足球踢出后，足球能在空中飞行是因为足球具有惯性(　　)(6)上坡前用力蹬车，是为了增大骑行者和单车的惯性(　　)</a:t>
            </a:r>
            <a:endParaRPr lang="zh-CN" altLang="en-US">
              <a:latin typeface="Times New Roman" panose="02020603050405020304" pitchFamily="18" charset="0"/>
              <a:cs typeface="Times New Roman" panose="02020603050405020304" pitchFamily="18" charset="0"/>
            </a:endParaRPr>
          </a:p>
        </p:txBody>
      </p:sp>
      <p:sp>
        <p:nvSpPr>
          <p:cNvPr id="10" name="文本框 9"/>
          <p:cNvSpPr txBox="1"/>
          <p:nvPr/>
        </p:nvSpPr>
        <p:spPr>
          <a:xfrm>
            <a:off x="4958715" y="2456815"/>
            <a:ext cx="43878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12" name="文本框 11"/>
          <p:cNvSpPr txBox="1"/>
          <p:nvPr/>
        </p:nvSpPr>
        <p:spPr>
          <a:xfrm flipV="1">
            <a:off x="4338320" y="3044190"/>
            <a:ext cx="135953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13" name="文本框 12"/>
          <p:cNvSpPr txBox="1"/>
          <p:nvPr/>
        </p:nvSpPr>
        <p:spPr>
          <a:xfrm>
            <a:off x="6817995" y="3585210"/>
            <a:ext cx="199644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17" name="文本框 16"/>
          <p:cNvSpPr txBox="1"/>
          <p:nvPr/>
        </p:nvSpPr>
        <p:spPr>
          <a:xfrm>
            <a:off x="6229985" y="4187825"/>
            <a:ext cx="89916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5" name="文本框 4"/>
          <p:cNvSpPr txBox="1"/>
          <p:nvPr/>
        </p:nvSpPr>
        <p:spPr>
          <a:xfrm>
            <a:off x="9885045" y="4719955"/>
            <a:ext cx="107505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6" name="文本框 5"/>
          <p:cNvSpPr txBox="1"/>
          <p:nvPr/>
        </p:nvSpPr>
        <p:spPr>
          <a:xfrm>
            <a:off x="8590915" y="5252085"/>
            <a:ext cx="78930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7" grpId="0"/>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775460" y="1633855"/>
            <a:ext cx="899922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(7)</a:t>
            </a:r>
            <a:r>
              <a:rPr lang="zh-CN" sz="2400">
                <a:latin typeface="Times New Roman" panose="02020603050405020304" pitchFamily="18" charset="0"/>
                <a:ea typeface="宋体" panose="02010600030101010101" pitchFamily="2" charset="-122"/>
                <a:cs typeface="Times New Roman" panose="02020603050405020304" pitchFamily="18" charset="0"/>
              </a:rPr>
              <a:t>抛出去的实心球离开手后继续运动，是由于实心球产生了惯性的缘故</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(8)</a:t>
            </a:r>
            <a:r>
              <a:rPr lang="zh-CN" sz="2400">
                <a:latin typeface="Times New Roman" panose="02020603050405020304" pitchFamily="18" charset="0"/>
                <a:ea typeface="宋体" panose="02010600030101010101" pitchFamily="2" charset="-122"/>
                <a:cs typeface="Times New Roman" panose="02020603050405020304" pitchFamily="18" charset="0"/>
              </a:rPr>
              <a:t>短跑运动员冲过终点后，还要向前跑一段距离才能停下来是因为受到惯性力</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(9</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急刹车时，由于惯性乘客在座位上会向前倾</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(10)</a:t>
            </a:r>
            <a:r>
              <a:rPr lang="zh-CN" sz="2400">
                <a:latin typeface="Times New Roman" panose="02020603050405020304" pitchFamily="18" charset="0"/>
                <a:ea typeface="宋体" panose="02010600030101010101" pitchFamily="2" charset="-122"/>
                <a:cs typeface="Times New Roman" panose="02020603050405020304" pitchFamily="18" charset="0"/>
              </a:rPr>
              <a:t>歼击机投入战斗前要抛掉副油箱是为了减小质量，从而减小惯性</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7" name="文本框 6"/>
          <p:cNvSpPr txBox="1"/>
          <p:nvPr/>
        </p:nvSpPr>
        <p:spPr>
          <a:xfrm>
            <a:off x="2916555" y="2369185"/>
            <a:ext cx="78930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10" name="文本框 9"/>
          <p:cNvSpPr txBox="1"/>
          <p:nvPr/>
        </p:nvSpPr>
        <p:spPr>
          <a:xfrm flipH="1">
            <a:off x="3854450" y="3460750"/>
            <a:ext cx="7200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11" name="文本框 10"/>
          <p:cNvSpPr txBox="1"/>
          <p:nvPr/>
        </p:nvSpPr>
        <p:spPr>
          <a:xfrm>
            <a:off x="8218805" y="4043680"/>
            <a:ext cx="96393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12" name="文本框 11"/>
          <p:cNvSpPr txBox="1"/>
          <p:nvPr/>
        </p:nvSpPr>
        <p:spPr>
          <a:xfrm>
            <a:off x="2359025" y="5139690"/>
            <a:ext cx="97917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75715" y="1831340"/>
            <a:ext cx="981583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山西</a:t>
            </a:r>
            <a:r>
              <a:rPr lang="en-US" sz="2400">
                <a:latin typeface="Times New Roman" panose="02020603050405020304" pitchFamily="18" charset="0"/>
                <a:cs typeface="Times New Roman" panose="02020603050405020304" pitchFamily="18" charset="0"/>
              </a:rPr>
              <a:t>39</a:t>
            </a:r>
            <a:r>
              <a:rPr lang="zh-CN" sz="2400">
                <a:latin typeface="Times New Roman" panose="02020603050405020304" pitchFamily="18" charset="0"/>
                <a:cs typeface="Times New Roman" panose="02020603050405020304" pitchFamily="18" charset="0"/>
              </a:rPr>
              <a:t>题</a:t>
            </a:r>
            <a:r>
              <a:rPr lang="en-US" sz="2400">
                <a:latin typeface="Times New Roman" panose="02020603050405020304" pitchFamily="18" charset="0"/>
                <a:cs typeface="Times New Roman" panose="02020603050405020304" pitchFamily="18" charset="0"/>
              </a:rPr>
              <a:t>2</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科学推理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小明是个科幻迷，他创作了一篇科幻题材的短篇小说</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《我是超人》．小说中有这样的故事情节：超人小明上天入海无所不能，有次为营救小伙伴，情急之下让地球骤然停止自转，结果小伙伴却被甩向了天空．他这样幻想的科学依据是</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___________. </a:t>
            </a:r>
            <a:r>
              <a:rPr lang="zh-CN" sz="2400">
                <a:latin typeface="Times New Roman" panose="02020603050405020304" pitchFamily="18" charset="0"/>
                <a:ea typeface="宋体" panose="02010600030101010101" pitchFamily="2" charset="-122"/>
                <a:cs typeface="Times New Roman" panose="02020603050405020304" pitchFamily="18" charset="0"/>
              </a:rPr>
              <a:t>地球骤然停止自转，你认为可能发生的现象还有</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写出一条即可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8653145" y="3585845"/>
            <a:ext cx="19011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人具有惯性</a:t>
            </a:r>
            <a:endParaRPr lang="zh-CN" altLang="en-US"/>
          </a:p>
        </p:txBody>
      </p:sp>
      <p:sp>
        <p:nvSpPr>
          <p:cNvPr id="4" name="文本框 3"/>
          <p:cNvSpPr txBox="1"/>
          <p:nvPr/>
        </p:nvSpPr>
        <p:spPr>
          <a:xfrm>
            <a:off x="1353185" y="3972560"/>
            <a:ext cx="970343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地球上的汽车等物品也会被甩向天空</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开放性试题</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答案合理即可</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7412" name="组合 3"/>
          <p:cNvGrpSpPr/>
          <p:nvPr/>
        </p:nvGrpSpPr>
        <p:grpSpPr>
          <a:xfrm>
            <a:off x="3161665" y="1124585"/>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3161665" y="2800985"/>
            <a:ext cx="6338936" cy="751205"/>
            <a:chOff x="3529" y="5686"/>
            <a:chExt cx="9982" cy="1183"/>
          </a:xfrm>
        </p:grpSpPr>
        <p:sp>
          <p:nvSpPr>
            <p:cNvPr id="17418" name="文本框 108">
              <a:hlinkClick r:id="rId4" action="ppaction://hlinksldjump"/>
            </p:cNvPr>
            <p:cNvSpPr txBox="1"/>
            <p:nvPr>
              <p:custDataLst>
                <p:tags r:id="rId5"/>
              </p:custDataLst>
            </p:nvPr>
          </p:nvSpPr>
          <p:spPr>
            <a:xfrm>
              <a:off x="5902" y="5686"/>
              <a:ext cx="760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山西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年真题精讲练</a:t>
              </a:r>
              <a:endParaRPr 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3161665" y="3688715"/>
            <a:ext cx="6337547" cy="751205"/>
            <a:chOff x="4643" y="7172"/>
            <a:chExt cx="9982" cy="1185"/>
          </a:xfrm>
        </p:grpSpPr>
        <p:sp>
          <p:nvSpPr>
            <p:cNvPr id="174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3" name="矩形 2">
            <a:hlinkClick r:id="rId6" action="ppaction://hlinksldjump"/>
          </p:cNvPr>
          <p:cNvSpPr/>
          <p:nvPr/>
        </p:nvSpPr>
        <p:spPr>
          <a:xfrm>
            <a:off x="4182745" y="4621530"/>
            <a:ext cx="144907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a:hlinkClick r:id="rId8" action="ppaction://hlinksldjump"/>
          </p:cNvPr>
          <p:cNvSpPr/>
          <p:nvPr/>
        </p:nvSpPr>
        <p:spPr>
          <a:xfrm>
            <a:off x="6177915" y="4621530"/>
            <a:ext cx="149542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 name="组合 3"/>
          <p:cNvGrpSpPr/>
          <p:nvPr/>
        </p:nvGrpSpPr>
        <p:grpSpPr>
          <a:xfrm>
            <a:off x="3161665" y="5269865"/>
            <a:ext cx="6338887" cy="822325"/>
            <a:chOff x="3671" y="4200"/>
            <a:chExt cx="9982" cy="1296"/>
          </a:xfrm>
        </p:grpSpPr>
        <p:sp>
          <p:nvSpPr>
            <p:cNvPr id="6" name="文本框 104">
              <a:hlinkClick r:id="rId9" action="ppaction://hlinksldjump"/>
            </p:cNvPr>
            <p:cNvSpPr txBox="1"/>
            <p:nvPr>
              <p:custDataLst>
                <p:tags r:id="rId10"/>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活动建议</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7" name="组合 3"/>
            <p:cNvGrpSpPr/>
            <p:nvPr/>
          </p:nvGrpSpPr>
          <p:grpSpPr>
            <a:xfrm>
              <a:off x="3671" y="4200"/>
              <a:ext cx="2230" cy="1183"/>
              <a:chOff x="8163" y="4584"/>
              <a:chExt cx="2870" cy="1632"/>
            </a:xfrm>
          </p:grpSpPr>
          <p:pic>
            <p:nvPicPr>
              <p:cNvPr id="8"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9"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 name="矩形 9">
            <a:hlinkClick r:id="rId11" action="ppaction://hlinksldjump"/>
          </p:cNvPr>
          <p:cNvSpPr/>
          <p:nvPr/>
        </p:nvSpPr>
        <p:spPr>
          <a:xfrm>
            <a:off x="6390640" y="2067560"/>
            <a:ext cx="235839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教材图片解读</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a:hlinkClick r:id="rId1" action="ppaction://hlinksldjump"/>
          </p:cNvPr>
          <p:cNvSpPr/>
          <p:nvPr/>
        </p:nvSpPr>
        <p:spPr>
          <a:xfrm>
            <a:off x="3731895" y="2067560"/>
            <a:ext cx="169799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考点梳理</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2" name="矩形 11">
            <a:hlinkClick r:id="rId12" action="ppaction://hlinksldjump"/>
          </p:cNvPr>
          <p:cNvSpPr/>
          <p:nvPr/>
        </p:nvSpPr>
        <p:spPr>
          <a:xfrm>
            <a:off x="8218805" y="4621530"/>
            <a:ext cx="149542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2325" y="1079500"/>
            <a:ext cx="1055306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 </a:t>
            </a:r>
            <a:r>
              <a:rPr lang="en-US" sz="2400">
                <a:latin typeface="Times New Roman" panose="02020603050405020304" pitchFamily="18" charset="0"/>
                <a:cs typeface="Times New Roman" panose="02020603050405020304" pitchFamily="18" charset="0"/>
              </a:rPr>
              <a:t>(2015</a:t>
            </a:r>
            <a:r>
              <a:rPr lang="zh-CN" sz="2400">
                <a:latin typeface="Times New Roman" panose="02020603050405020304" pitchFamily="18" charset="0"/>
                <a:cs typeface="Times New Roman" panose="02020603050405020304" pitchFamily="18" charset="0"/>
              </a:rPr>
              <a:t>山西</a:t>
            </a:r>
            <a:r>
              <a:rPr lang="en-US" sz="2400">
                <a:latin typeface="Times New Roman" panose="02020603050405020304" pitchFamily="18" charset="0"/>
                <a:cs typeface="Times New Roman" panose="02020603050405020304" pitchFamily="18" charset="0"/>
              </a:rPr>
              <a:t>35</a:t>
            </a:r>
            <a:r>
              <a:rPr lang="zh-CN" sz="2400">
                <a:latin typeface="Times New Roman" panose="02020603050405020304" pitchFamily="18" charset="0"/>
                <a:cs typeface="Times New Roman" panose="02020603050405020304" pitchFamily="18" charset="0"/>
              </a:rPr>
              <a:t>题</a:t>
            </a:r>
            <a:r>
              <a:rPr lang="en-US" sz="2400">
                <a:latin typeface="Times New Roman" panose="02020603050405020304" pitchFamily="18" charset="0"/>
                <a:cs typeface="Times New Roman" panose="02020603050405020304" pitchFamily="18" charset="0"/>
              </a:rPr>
              <a:t>4</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阅读下面小资料，请你在小组合作学习交流中，给小组其他同学解释</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使锤头紧套在锤柄上</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所包含的物理道理．</a:t>
            </a:r>
            <a:endParaRPr lang="zh-CN" altLang="en-US">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3704590" y="2278380"/>
            <a:ext cx="4668520" cy="1713230"/>
          </a:xfrm>
          <a:prstGeom prst="rect">
            <a:avLst/>
          </a:prstGeom>
        </p:spPr>
      </p:pic>
      <p:sp>
        <p:nvSpPr>
          <p:cNvPr id="4" name="文本框 3"/>
          <p:cNvSpPr txBox="1"/>
          <p:nvPr/>
        </p:nvSpPr>
        <p:spPr>
          <a:xfrm>
            <a:off x="931545" y="4217035"/>
            <a:ext cx="1008951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cs typeface="Times New Roman" panose="02020603050405020304" pitchFamily="18" charset="0"/>
              </a:rPr>
              <a:t>__________________________________________________________________________</a:t>
            </a:r>
            <a:r>
              <a:rPr lang="en-US" sz="2400">
                <a:latin typeface="Times New Roman" panose="02020603050405020304" pitchFamily="18" charset="0"/>
                <a:ea typeface="宋体" panose="02010600030101010101" pitchFamily="2" charset="-122"/>
              </a:rPr>
              <a:t>_______________________________________________________________________</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a:t>
            </a:r>
            <a:endParaRPr lang="zh-CN" altLang="en-US"/>
          </a:p>
        </p:txBody>
      </p:sp>
      <p:sp>
        <p:nvSpPr>
          <p:cNvPr id="5" name="文本框 4"/>
          <p:cNvSpPr txBox="1"/>
          <p:nvPr/>
        </p:nvSpPr>
        <p:spPr>
          <a:xfrm>
            <a:off x="948055" y="4206875"/>
            <a:ext cx="10057130" cy="1753235"/>
          </a:xfrm>
          <a:prstGeom prst="rect">
            <a:avLst/>
          </a:prstGeom>
          <a:noFill/>
          <a:ln w="9525">
            <a:noFill/>
          </a:ln>
        </p:spPr>
        <p:txBody>
          <a:bodyPr wrap="square">
            <a:spAutoFit/>
          </a:bodyPr>
          <a:p>
            <a:pPr>
              <a:lnSpc>
                <a:spcPct val="150000"/>
              </a:lnSpc>
            </a:pPr>
            <a:r>
              <a:rPr lang="zh-CN" sz="2400">
                <a:solidFill>
                  <a:srgbClr val="FF0000"/>
                </a:solidFill>
                <a:ea typeface="黑体" panose="02010609060101010101" pitchFamily="49" charset="-122"/>
              </a:rPr>
              <a:t>答</a:t>
            </a:r>
            <a:r>
              <a:rPr lang="zh-CN" sz="2400">
                <a:solidFill>
                  <a:srgbClr val="FF0000"/>
                </a:solidFill>
                <a:ea typeface="宋体" panose="02010600030101010101" pitchFamily="2" charset="-122"/>
              </a:rPr>
              <a:t>：锤头和锤柄一起向下运动</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锤柄撞击板凳时受到阻力作用</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运动状态发生改变</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由运动</a:t>
            </a:r>
            <a:r>
              <a:rPr lang="zh-CN" sz="2400">
                <a:solidFill>
                  <a:srgbClr val="FF0000"/>
                </a:solidFill>
                <a:latin typeface="Times New Roman" panose="02020603050405020304" pitchFamily="18" charset="0"/>
                <a:ea typeface="宋体" panose="02010600030101010101" pitchFamily="2" charset="-122"/>
              </a:rPr>
              <a:t>变为静止；而锤头由于惯性，仍然保持原来的运动状态，继续向下运动，这样反复几次，锤头就能紧套在锤柄上．</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8569960" y="5223510"/>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4</a:t>
            </a:r>
            <a:r>
              <a:rPr lang="zh-CN">
                <a:cs typeface="楷体_GB2312" charset="0"/>
              </a:rPr>
              <a:t>题图</a:t>
            </a:r>
            <a:endParaRPr lang="zh-CN" altLang="en-US"/>
          </a:p>
        </p:txBody>
      </p:sp>
      <p:grpSp>
        <p:nvGrpSpPr>
          <p:cNvPr id="5" name="组合 4"/>
          <p:cNvGrpSpPr/>
          <p:nvPr/>
        </p:nvGrpSpPr>
        <p:grpSpPr>
          <a:xfrm>
            <a:off x="899795" y="141033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3" name="文本框 2"/>
          <p:cNvSpPr txBox="1"/>
          <p:nvPr/>
        </p:nvSpPr>
        <p:spPr>
          <a:xfrm>
            <a:off x="828040" y="1889760"/>
            <a:ext cx="1061847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4. </a:t>
            </a:r>
            <a:r>
              <a:rPr lang="zh-CN" sz="2400">
                <a:latin typeface="Times New Roman" panose="02020603050405020304" pitchFamily="18" charset="0"/>
                <a:ea typeface="宋体" panose="02010600030101010101" pitchFamily="2" charset="-122"/>
                <a:cs typeface="Times New Roman" panose="02020603050405020304" pitchFamily="18" charset="0"/>
              </a:rPr>
              <a:t>在向西直线行驶的高铁里，小明帮小芳连续拍了两张照片，如图所示，请你判断拍照的过程中，高铁是加速还是减速，并说出理由．</a:t>
            </a:r>
            <a:endParaRPr lang="zh-CN" altLang="en-US">
              <a:latin typeface="Times New Roman" panose="02020603050405020304" pitchFamily="18" charset="0"/>
              <a:cs typeface="Times New Roman" panose="02020603050405020304" pitchFamily="18" charset="0"/>
            </a:endParaRPr>
          </a:p>
        </p:txBody>
      </p:sp>
      <p:pic>
        <p:nvPicPr>
          <p:cNvPr id="7" name="图片 6"/>
          <p:cNvPicPr>
            <a:picLocks noChangeAspect="1"/>
          </p:cNvPicPr>
          <p:nvPr/>
        </p:nvPicPr>
        <p:blipFill>
          <a:blip r:embed="rId2"/>
          <a:stretch>
            <a:fillRect/>
          </a:stretch>
        </p:blipFill>
        <p:spPr>
          <a:xfrm>
            <a:off x="6997700" y="3375660"/>
            <a:ext cx="4318635" cy="1685290"/>
          </a:xfrm>
          <a:prstGeom prst="rect">
            <a:avLst/>
          </a:prstGeom>
        </p:spPr>
      </p:pic>
      <p:sp>
        <p:nvSpPr>
          <p:cNvPr id="8" name="文本框 7"/>
          <p:cNvSpPr txBox="1"/>
          <p:nvPr/>
        </p:nvSpPr>
        <p:spPr>
          <a:xfrm>
            <a:off x="820420" y="3183255"/>
            <a:ext cx="6242050" cy="2306955"/>
          </a:xfrm>
          <a:prstGeom prst="rect">
            <a:avLst/>
          </a:prstGeom>
          <a:noFill/>
          <a:ln w="9525">
            <a:noFill/>
          </a:ln>
        </p:spPr>
        <p:txBody>
          <a:bodyPr wrap="square">
            <a:spAutoFit/>
          </a:bodyPr>
          <a:p>
            <a:pPr>
              <a:lnSpc>
                <a:spcPct val="150000"/>
              </a:lnSpc>
            </a:pPr>
            <a:r>
              <a:rPr lang="zh-CN" sz="2400">
                <a:solidFill>
                  <a:srgbClr val="FF0000"/>
                </a:solidFill>
                <a:ea typeface="黑体" panose="02010609060101010101" pitchFamily="49" charset="-122"/>
              </a:rPr>
              <a:t>答：</a:t>
            </a:r>
            <a:r>
              <a:rPr lang="zh-CN" sz="2400">
                <a:solidFill>
                  <a:srgbClr val="FF0000"/>
                </a:solidFill>
                <a:ea typeface="宋体" panose="02010600030101010101" pitchFamily="2" charset="-122"/>
              </a:rPr>
              <a:t>由图可知</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高铁是向西行驶的</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杯子中的水原来随车一起向西运动</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当车突然减速时</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杯内的水由于惯性</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保持原来的运动状态</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所以会向西溢出</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所以高铁是减速的</a:t>
            </a:r>
            <a:r>
              <a:rPr lang="en-US" altLang="zh-CN" sz="2400">
                <a:solidFill>
                  <a:srgbClr val="FF0000"/>
                </a:solidFill>
                <a:ea typeface="宋体" panose="02010600030101010101" pitchFamily="2" charset="-122"/>
              </a:rPr>
              <a:t>.</a:t>
            </a:r>
            <a:endParaRPr lang="en-US" altLang="zh-CN" sz="2400">
              <a:solidFill>
                <a:srgbClr val="FF0000"/>
              </a:solidFill>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243330" y="1964690"/>
            <a:ext cx="11737340" cy="737235"/>
            <a:chOff x="87" y="2929"/>
            <a:chExt cx="18484" cy="1161"/>
          </a:xfrm>
        </p:grpSpPr>
        <p:pic>
          <p:nvPicPr>
            <p:cNvPr id="6" name="图片 5" descr="考点3字"/>
            <p:cNvPicPr>
              <a:picLocks noChangeAspect="1"/>
            </p:cNvPicPr>
            <p:nvPr/>
          </p:nvPicPr>
          <p:blipFill>
            <a:blip r:embed="rId1"/>
            <a:stretch>
              <a:fillRect/>
            </a:stretch>
          </p:blipFill>
          <p:spPr>
            <a:xfrm>
              <a:off x="87" y="3275"/>
              <a:ext cx="3418" cy="761"/>
            </a:xfrm>
            <a:prstGeom prst="rect">
              <a:avLst/>
            </a:prstGeom>
          </p:spPr>
        </p:pic>
        <p:grpSp>
          <p:nvGrpSpPr>
            <p:cNvPr id="3" name="组合 2"/>
            <p:cNvGrpSpPr/>
            <p:nvPr/>
          </p:nvGrpSpPr>
          <p:grpSpPr>
            <a:xfrm>
              <a:off x="160" y="2929"/>
              <a:ext cx="18411" cy="1161"/>
              <a:chOff x="273" y="2929"/>
              <a:chExt cx="18411" cy="1161"/>
            </a:xfrm>
          </p:grpSpPr>
          <p:sp>
            <p:nvSpPr>
              <p:cNvPr id="20481" name="文本框 4"/>
              <p:cNvSpPr txBox="1"/>
              <p:nvPr/>
            </p:nvSpPr>
            <p:spPr>
              <a:xfrm>
                <a:off x="3894" y="2929"/>
                <a:ext cx="14790"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增大、减小摩擦的方法</a:t>
                </a:r>
                <a:r>
                  <a:rPr sz="2400" dirty="0">
                    <a:latin typeface="Times New Roman" panose="02020603050405020304" pitchFamily="18" charset="0"/>
                    <a:ea typeface="宋体" panose="02010600030101010101" pitchFamily="2" charset="-122"/>
                    <a:cs typeface="Times New Roman" panose="02020603050405020304" pitchFamily="18" charset="0"/>
                  </a:rPr>
                  <a:t>(6年2考)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273" y="3246"/>
                <a:ext cx="3110" cy="822"/>
                <a:chOff x="6025" y="8865"/>
                <a:chExt cx="3310" cy="877"/>
              </a:xfrm>
            </p:grpSpPr>
            <p:sp>
              <p:nvSpPr>
                <p:cNvPr id="20490"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sp>
        <p:nvSpPr>
          <p:cNvPr id="100" name="文本框 99"/>
          <p:cNvSpPr txBox="1"/>
          <p:nvPr/>
        </p:nvSpPr>
        <p:spPr>
          <a:xfrm>
            <a:off x="1118235" y="2942590"/>
            <a:ext cx="1022604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5. </a:t>
            </a:r>
            <a:r>
              <a:rPr lang="en-US" sz="2400">
                <a:latin typeface="Times New Roman" panose="02020603050405020304" pitchFamily="18" charset="0"/>
                <a:cs typeface="Times New Roman" panose="02020603050405020304" pitchFamily="18" charset="0"/>
              </a:rPr>
              <a:t>(2015</a:t>
            </a:r>
            <a:r>
              <a:rPr lang="zh-CN" sz="2400">
                <a:latin typeface="Times New Roman" panose="02020603050405020304" pitchFamily="18" charset="0"/>
                <a:cs typeface="Times New Roman" panose="02020603050405020304" pitchFamily="18" charset="0"/>
              </a:rPr>
              <a:t>山西</a:t>
            </a:r>
            <a:r>
              <a:rPr lang="en-US" sz="2400">
                <a:latin typeface="Times New Roman" panose="02020603050405020304" pitchFamily="18" charset="0"/>
                <a:cs typeface="Times New Roman" panose="02020603050405020304" pitchFamily="18" charset="0"/>
              </a:rPr>
              <a:t>32</a:t>
            </a:r>
            <a:r>
              <a:rPr lang="zh-CN" sz="2400">
                <a:latin typeface="Times New Roman" panose="02020603050405020304" pitchFamily="18" charset="0"/>
                <a:cs typeface="Times New Roman" panose="02020603050405020304" pitchFamily="18" charset="0"/>
              </a:rPr>
              <a:t>题节选</a:t>
            </a:r>
            <a:r>
              <a:rPr lang="en-US" sz="24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小明查阅资料发现滑雪速度快的另一个原因：滑雪运动中，当滑雪板压在雪上时会把雪内的空气压挤出来，在滑雪板与雪地间形成了一个暂时的</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气垫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，从而</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增大</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减小</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雪地对滑雪板的摩擦．</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6330315" y="4130675"/>
            <a:ext cx="1186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5146040" y="5685155"/>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6</a:t>
            </a:r>
            <a:r>
              <a:rPr lang="zh-CN">
                <a:cs typeface="楷体_GB2312" charset="0"/>
              </a:rPr>
              <a:t>题图</a:t>
            </a:r>
            <a:endParaRPr lang="zh-CN" altLang="en-US"/>
          </a:p>
        </p:txBody>
      </p:sp>
      <p:grpSp>
        <p:nvGrpSpPr>
          <p:cNvPr id="5" name="组合 4"/>
          <p:cNvGrpSpPr/>
          <p:nvPr/>
        </p:nvGrpSpPr>
        <p:grpSpPr>
          <a:xfrm>
            <a:off x="2533650" y="109601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2660015" y="1785620"/>
            <a:ext cx="8607425" cy="460375"/>
          </a:xfrm>
          <a:prstGeom prst="rect">
            <a:avLst/>
          </a:prstGeom>
          <a:noFill/>
          <a:ln w="9525">
            <a:noFill/>
          </a:ln>
        </p:spPr>
        <p:txBody>
          <a:bodyPr wrap="square">
            <a:spAutoFit/>
          </a:bodyPr>
          <a:p>
            <a:r>
              <a:rPr lang="en-US" sz="2400">
                <a:latin typeface="Times New Roman" panose="02020603050405020304" pitchFamily="18" charset="0"/>
                <a:ea typeface="宋体" panose="02010600030101010101" pitchFamily="2" charset="-122"/>
                <a:cs typeface="Times New Roman" panose="02020603050405020304" pitchFamily="18" charset="0"/>
              </a:rPr>
              <a:t>6. </a:t>
            </a:r>
            <a:r>
              <a:rPr lang="zh-CN" sz="2400">
                <a:latin typeface="Times New Roman" panose="02020603050405020304" pitchFamily="18" charset="0"/>
                <a:ea typeface="宋体" panose="02010600030101010101" pitchFamily="2" charset="-122"/>
                <a:cs typeface="Times New Roman" panose="02020603050405020304" pitchFamily="18" charset="0"/>
              </a:rPr>
              <a:t>如图所示的各种做法中，属于减小摩擦的是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2"/>
          <a:stretch>
            <a:fillRect/>
          </a:stretch>
        </p:blipFill>
        <p:spPr>
          <a:xfrm>
            <a:off x="3816350" y="2308225"/>
            <a:ext cx="4558665" cy="3152140"/>
          </a:xfrm>
          <a:prstGeom prst="rect">
            <a:avLst/>
          </a:prstGeom>
        </p:spPr>
      </p:pic>
      <p:sp>
        <p:nvSpPr>
          <p:cNvPr id="9" name="文本框 8"/>
          <p:cNvSpPr txBox="1"/>
          <p:nvPr/>
        </p:nvSpPr>
        <p:spPr>
          <a:xfrm>
            <a:off x="9098280" y="1785620"/>
            <a:ext cx="69405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5314950" y="5396230"/>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7</a:t>
            </a:r>
            <a:r>
              <a:rPr lang="zh-CN">
                <a:cs typeface="楷体_GB2312" charset="0"/>
              </a:rPr>
              <a:t>题图</a:t>
            </a:r>
            <a:endParaRPr lang="zh-CN" altLang="en-US"/>
          </a:p>
        </p:txBody>
      </p:sp>
      <p:sp>
        <p:nvSpPr>
          <p:cNvPr id="3" name="文本框 2"/>
          <p:cNvSpPr txBox="1"/>
          <p:nvPr/>
        </p:nvSpPr>
        <p:spPr>
          <a:xfrm>
            <a:off x="1176655" y="1341120"/>
            <a:ext cx="975233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7.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常州</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如图所示为防滑工具盘</a:t>
            </a:r>
            <a:r>
              <a:rPr lang="en-US" sz="2400">
                <a:latin typeface="Times New Roman" panose="02020603050405020304" pitchFamily="18" charset="0"/>
                <a:ea typeface="宋体" panose="02010600030101010101" pitchFamily="2" charset="-122"/>
                <a:cs typeface="Times New Roman" panose="02020603050405020304" pitchFamily="18" charset="0"/>
              </a:rPr>
              <a:t>“Grypmat”</a:t>
            </a:r>
            <a:r>
              <a:rPr lang="zh-CN" sz="2400">
                <a:latin typeface="Times New Roman" panose="02020603050405020304" pitchFamily="18" charset="0"/>
                <a:ea typeface="宋体" panose="02010600030101010101" pitchFamily="2" charset="-122"/>
                <a:cs typeface="Times New Roman" panose="02020603050405020304" pitchFamily="18" charset="0"/>
              </a:rPr>
              <a:t>，其底部有序排列吸盘和柔软毛垫，吸盘通过</a:t>
            </a:r>
            <a:r>
              <a:rPr lang="en-US" sz="2400">
                <a:latin typeface="Times New Roman" panose="02020603050405020304" pitchFamily="18" charset="0"/>
                <a:ea typeface="宋体" panose="02010600030101010101" pitchFamily="2" charset="-122"/>
                <a:cs typeface="Times New Roman" panose="02020603050405020304" pitchFamily="18" charset="0"/>
              </a:rPr>
              <a:t>__________</a:t>
            </a:r>
            <a:r>
              <a:rPr lang="zh-CN" sz="2400">
                <a:latin typeface="Times New Roman" panose="02020603050405020304" pitchFamily="18" charset="0"/>
                <a:ea typeface="宋体" panose="02010600030101010101" pitchFamily="2" charset="-122"/>
                <a:cs typeface="Times New Roman" panose="02020603050405020304" pitchFamily="18" charset="0"/>
              </a:rPr>
              <a:t>增大摩擦，柔软毛垫通过</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_________</a:t>
            </a:r>
            <a:r>
              <a:rPr lang="zh-CN" sz="2400">
                <a:latin typeface="Times New Roman" panose="02020603050405020304" pitchFamily="18" charset="0"/>
                <a:ea typeface="宋体" panose="02010600030101010101" pitchFamily="2" charset="-122"/>
                <a:cs typeface="Times New Roman" panose="02020603050405020304" pitchFamily="18" charset="0"/>
              </a:rPr>
              <a:t>增大摩擦．</a:t>
            </a:r>
            <a:endParaRPr lang="zh-CN" altLang="en-US">
              <a:latin typeface="Times New Roman" panose="02020603050405020304" pitchFamily="18" charset="0"/>
              <a:cs typeface="Times New Roman" panose="02020603050405020304" pitchFamily="18" charset="0"/>
            </a:endParaRPr>
          </a:p>
        </p:txBody>
      </p:sp>
      <p:sp>
        <p:nvSpPr>
          <p:cNvPr id="9" name="文本框 8"/>
          <p:cNvSpPr txBox="1"/>
          <p:nvPr/>
        </p:nvSpPr>
        <p:spPr>
          <a:xfrm>
            <a:off x="4128770" y="1991360"/>
            <a:ext cx="17265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增大压力</a:t>
            </a:r>
            <a:endParaRPr lang="zh-CN" altLang="en-US"/>
          </a:p>
        </p:txBody>
      </p:sp>
      <p:sp>
        <p:nvSpPr>
          <p:cNvPr id="10" name="文本框 9"/>
          <p:cNvSpPr txBox="1"/>
          <p:nvPr/>
        </p:nvSpPr>
        <p:spPr>
          <a:xfrm>
            <a:off x="1157605" y="1826895"/>
            <a:ext cx="945705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增大接触面粗糙程度</a:t>
            </a:r>
            <a:endParaRPr lang="zh-CN" altLang="en-US"/>
          </a:p>
        </p:txBody>
      </p:sp>
      <p:pic>
        <p:nvPicPr>
          <p:cNvPr id="2" name="图片 -2147482301"/>
          <p:cNvPicPr>
            <a:picLocks noChangeAspect="1"/>
          </p:cNvPicPr>
          <p:nvPr/>
        </p:nvPicPr>
        <p:blipFill>
          <a:blip r:embed="rId1"/>
          <a:stretch>
            <a:fillRect/>
          </a:stretch>
        </p:blipFill>
        <p:spPr>
          <a:xfrm>
            <a:off x="3970655" y="3188970"/>
            <a:ext cx="4251325" cy="183642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811530" y="911225"/>
            <a:ext cx="11737340" cy="737235"/>
            <a:chOff x="87" y="2929"/>
            <a:chExt cx="18484" cy="1161"/>
          </a:xfrm>
        </p:grpSpPr>
        <p:pic>
          <p:nvPicPr>
            <p:cNvPr id="6" name="图片 5" descr="考点3字"/>
            <p:cNvPicPr>
              <a:picLocks noChangeAspect="1"/>
            </p:cNvPicPr>
            <p:nvPr/>
          </p:nvPicPr>
          <p:blipFill>
            <a:blip r:embed="rId1"/>
            <a:stretch>
              <a:fillRect/>
            </a:stretch>
          </p:blipFill>
          <p:spPr>
            <a:xfrm>
              <a:off x="87" y="3275"/>
              <a:ext cx="3418" cy="761"/>
            </a:xfrm>
            <a:prstGeom prst="rect">
              <a:avLst/>
            </a:prstGeom>
          </p:spPr>
        </p:pic>
        <p:grpSp>
          <p:nvGrpSpPr>
            <p:cNvPr id="3" name="组合 2"/>
            <p:cNvGrpSpPr/>
            <p:nvPr/>
          </p:nvGrpSpPr>
          <p:grpSpPr>
            <a:xfrm>
              <a:off x="160" y="2929"/>
              <a:ext cx="18411" cy="1161"/>
              <a:chOff x="273" y="2929"/>
              <a:chExt cx="18411" cy="1161"/>
            </a:xfrm>
          </p:grpSpPr>
          <p:sp>
            <p:nvSpPr>
              <p:cNvPr id="20481" name="文本框 4"/>
              <p:cNvSpPr txBox="1"/>
              <p:nvPr/>
            </p:nvSpPr>
            <p:spPr>
              <a:xfrm>
                <a:off x="3894" y="2929"/>
                <a:ext cx="14790"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二力平衡与相互作用力</a:t>
                </a:r>
                <a:r>
                  <a:rPr sz="2400" dirty="0">
                    <a:latin typeface="Times New Roman" panose="02020603050405020304" pitchFamily="18" charset="0"/>
                    <a:ea typeface="宋体" panose="02010600030101010101" pitchFamily="2" charset="-122"/>
                    <a:cs typeface="Times New Roman" panose="02020603050405020304" pitchFamily="18" charset="0"/>
                  </a:rPr>
                  <a:t>(</a:t>
                </a:r>
                <a:r>
                  <a:rPr sz="2400" dirty="0">
                    <a:latin typeface="Times New Roman" panose="02020603050405020304" pitchFamily="18" charset="0"/>
                    <a:ea typeface="宋体" panose="02010600030101010101" pitchFamily="2" charset="-122"/>
                    <a:cs typeface="Times New Roman" panose="02020603050405020304" pitchFamily="18" charset="0"/>
                  </a:rPr>
                  <a:t>6年</a:t>
                </a:r>
                <a:r>
                  <a:rPr lang="en-US" sz="2400" dirty="0">
                    <a:latin typeface="Times New Roman" panose="02020603050405020304" pitchFamily="18" charset="0"/>
                    <a:ea typeface="宋体" panose="02010600030101010101" pitchFamily="2" charset="-122"/>
                    <a:cs typeface="Times New Roman" panose="02020603050405020304" pitchFamily="18" charset="0"/>
                  </a:rPr>
                  <a:t>4</a:t>
                </a:r>
                <a:r>
                  <a:rPr sz="2400" dirty="0">
                    <a:latin typeface="Times New Roman" panose="02020603050405020304" pitchFamily="18" charset="0"/>
                    <a:ea typeface="宋体" panose="02010600030101010101" pitchFamily="2" charset="-122"/>
                    <a:cs typeface="Times New Roman" panose="02020603050405020304" pitchFamily="18" charset="0"/>
                  </a:rPr>
                  <a:t>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273" y="3246"/>
                <a:ext cx="3110" cy="822"/>
                <a:chOff x="6025" y="8865"/>
                <a:chExt cx="3310" cy="877"/>
              </a:xfrm>
            </p:grpSpPr>
            <p:sp>
              <p:nvSpPr>
                <p:cNvPr id="20490"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grpSp>
        <p:nvGrpSpPr>
          <p:cNvPr id="5" name="组合 4"/>
          <p:cNvGrpSpPr/>
          <p:nvPr/>
        </p:nvGrpSpPr>
        <p:grpSpPr>
          <a:xfrm>
            <a:off x="811530" y="1915795"/>
            <a:ext cx="1838960" cy="474345"/>
            <a:chOff x="1318" y="2359"/>
            <a:chExt cx="2896" cy="747"/>
          </a:xfrm>
        </p:grpSpPr>
        <p:pic>
          <p:nvPicPr>
            <p:cNvPr id="2" name="图片 1" descr="三级标"/>
            <p:cNvPicPr>
              <a:picLocks noChangeAspect="1"/>
            </p:cNvPicPr>
            <p:nvPr/>
          </p:nvPicPr>
          <p:blipFill>
            <a:blip r:embed="rId2"/>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8" name="文本框 7"/>
          <p:cNvSpPr txBox="1"/>
          <p:nvPr/>
        </p:nvSpPr>
        <p:spPr>
          <a:xfrm>
            <a:off x="714375" y="2490470"/>
            <a:ext cx="1063307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8.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安徽</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如图所示，</a:t>
            </a:r>
            <a:r>
              <a:rPr lang="en-US" sz="2400" i="1">
                <a:latin typeface="Times New Roman" panose="02020603050405020304" pitchFamily="18" charset="0"/>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zh-CN" sz="2400">
                <a:latin typeface="Times New Roman" panose="02020603050405020304" pitchFamily="18" charset="0"/>
                <a:ea typeface="宋体" panose="02010600030101010101" pitchFamily="2" charset="-122"/>
                <a:cs typeface="Times New Roman" panose="02020603050405020304" pitchFamily="18" charset="0"/>
              </a:rPr>
              <a:t>两物块叠放在水平桌面上保持静止．图中分别给出了</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zh-CN" sz="2400">
                <a:latin typeface="Times New Roman" panose="02020603050405020304" pitchFamily="18" charset="0"/>
                <a:ea typeface="宋体" panose="02010600030101010101" pitchFamily="2" charset="-122"/>
                <a:cs typeface="Times New Roman" panose="02020603050405020304" pitchFamily="18" charset="0"/>
              </a:rPr>
              <a:t>的受力示意图．下列说法正确的是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cs typeface="Times New Roman" panose="02020603050405020304" pitchFamily="18" charset="0"/>
                <a:sym typeface="+mn-ea"/>
              </a:rPr>
              <a:t>A. F2与GA、F1两个力的合力是一对作用力与反作用力B. F1与F3是一对作用力与反作用力C. GA与F2是一对平衡力D. F2与F1是一对平衡力</a:t>
            </a:r>
            <a:endParaRPr lang="zh-CN" altLang="en-US">
              <a:latin typeface="Times New Roman" panose="02020603050405020304" pitchFamily="18" charset="0"/>
              <a:cs typeface="Times New Roman" panose="02020603050405020304" pitchFamily="18" charset="0"/>
            </a:endParaRPr>
          </a:p>
        </p:txBody>
      </p:sp>
      <p:pic>
        <p:nvPicPr>
          <p:cNvPr id="10" name="图片 -2147482594" descr="C:\Documents and Settings\Administrator\桌面\物理（山西）\山西物理\XL140.TIF"/>
          <p:cNvPicPr>
            <a:picLocks noChangeAspect="1"/>
          </p:cNvPicPr>
          <p:nvPr/>
        </p:nvPicPr>
        <p:blipFill>
          <a:blip r:embed="rId3" r:link="rId4">
            <a:clrChange>
              <a:clrFrom>
                <a:srgbClr val="FFFFFF">
                  <a:alpha val="100000"/>
                </a:srgbClr>
              </a:clrFrom>
              <a:clrTo>
                <a:srgbClr val="FFFFFF">
                  <a:alpha val="100000"/>
                  <a:alpha val="0"/>
                </a:srgbClr>
              </a:clrTo>
            </a:clrChange>
          </a:blip>
          <a:stretch>
            <a:fillRect/>
          </a:stretch>
        </p:blipFill>
        <p:spPr>
          <a:xfrm>
            <a:off x="7622540" y="3434715"/>
            <a:ext cx="3444240" cy="1911985"/>
          </a:xfrm>
          <a:prstGeom prst="rect">
            <a:avLst/>
          </a:prstGeom>
          <a:noFill/>
          <a:ln w="9525">
            <a:noFill/>
          </a:ln>
        </p:spPr>
      </p:pic>
      <p:sp>
        <p:nvSpPr>
          <p:cNvPr id="11" name="文本框 10"/>
          <p:cNvSpPr txBox="1"/>
          <p:nvPr/>
        </p:nvSpPr>
        <p:spPr>
          <a:xfrm>
            <a:off x="9119870" y="5556250"/>
            <a:ext cx="113919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8</a:t>
            </a:r>
            <a:r>
              <a:rPr lang="zh-CN" sz="1800">
                <a:cs typeface="楷体_GB2312" charset="0"/>
              </a:rPr>
              <a:t>题图</a:t>
            </a:r>
            <a:endParaRPr lang="zh-CN" altLang="en-US" sz="1800"/>
          </a:p>
        </p:txBody>
      </p:sp>
      <p:sp>
        <p:nvSpPr>
          <p:cNvPr id="12" name="文本框 11"/>
          <p:cNvSpPr txBox="1"/>
          <p:nvPr/>
        </p:nvSpPr>
        <p:spPr>
          <a:xfrm>
            <a:off x="6931025" y="3211830"/>
            <a:ext cx="139255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8559800" y="3169920"/>
            <a:ext cx="2942590" cy="961390"/>
          </a:xfrm>
          <a:prstGeom prst="rect">
            <a:avLst/>
          </a:prstGeom>
        </p:spPr>
      </p:pic>
      <p:sp>
        <p:nvSpPr>
          <p:cNvPr id="100" name="文本框 99"/>
          <p:cNvSpPr txBox="1"/>
          <p:nvPr/>
        </p:nvSpPr>
        <p:spPr>
          <a:xfrm>
            <a:off x="9048750" y="4318000"/>
            <a:ext cx="1964690"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9</a:t>
            </a:r>
            <a:r>
              <a:rPr lang="zh-CN" sz="1800">
                <a:cs typeface="楷体_GB2312" charset="0"/>
              </a:rPr>
              <a:t>题图</a:t>
            </a:r>
            <a:endParaRPr lang="zh-CN" altLang="en-US" sz="1800"/>
          </a:p>
        </p:txBody>
      </p:sp>
      <p:sp>
        <p:nvSpPr>
          <p:cNvPr id="3" name="文本框 2"/>
          <p:cNvSpPr txBox="1"/>
          <p:nvPr/>
        </p:nvSpPr>
        <p:spPr>
          <a:xfrm>
            <a:off x="572770" y="1803400"/>
            <a:ext cx="1126299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9.</a:t>
            </a:r>
            <a:r>
              <a:rPr lang="en-US" sz="2400">
                <a:latin typeface="Times New Roman" panose="02020603050405020304" pitchFamily="18" charset="0"/>
                <a:ea typeface="宋体" panose="02010600030101010101" pitchFamily="2" charset="-122"/>
              </a:rPr>
              <a:t> </a:t>
            </a:r>
            <a:r>
              <a:rPr lang="en-US" sz="2400">
                <a:latin typeface="Times New Roman" panose="02020603050405020304" pitchFamily="18" charset="0"/>
                <a:cs typeface="楷体_GB2312" charset="0"/>
              </a:rPr>
              <a:t>(</a:t>
            </a:r>
            <a:r>
              <a:rPr lang="en-US" sz="2400">
                <a:latin typeface="Times New Roman" panose="02020603050405020304" pitchFamily="18" charset="0"/>
                <a:cs typeface="楷体_GB2312" charset="0"/>
              </a:rPr>
              <a:t>2018</a:t>
            </a:r>
            <a:r>
              <a:rPr lang="zh-CN" sz="2400">
                <a:cs typeface="楷体_GB2312" charset="0"/>
              </a:rPr>
              <a:t>江西</a:t>
            </a:r>
            <a:r>
              <a:rPr lang="en-US" sz="2400">
                <a:latin typeface="Times New Roman" panose="02020603050405020304" pitchFamily="18" charset="0"/>
                <a:cs typeface="楷体_GB2312" charset="0"/>
              </a:rPr>
              <a:t>)</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王爷爷推着失去动力的汽车在平直道路上匀速前进</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Times New Roman" panose="02020603050405020304" pitchFamily="18" charset="0"/>
              </a:rPr>
              <a:t>A. </a:t>
            </a:r>
            <a:r>
              <a:rPr lang="zh-CN" sz="2400">
                <a:ea typeface="宋体" panose="02010600030101010101" pitchFamily="2" charset="-122"/>
              </a:rPr>
              <a:t>汽车对地面的压力与地面对汽车的支持力是一对平衡力</a:t>
            </a:r>
            <a:r>
              <a:rPr lang="en-US" sz="2400">
                <a:latin typeface="Times New Roman" panose="02020603050405020304" pitchFamily="18" charset="0"/>
                <a:cs typeface="Times New Roman" panose="02020603050405020304" pitchFamily="18" charset="0"/>
              </a:rPr>
              <a:t>B. </a:t>
            </a:r>
            <a:r>
              <a:rPr lang="zh-CN" sz="2400">
                <a:ea typeface="宋体" panose="02010600030101010101" pitchFamily="2" charset="-122"/>
              </a:rPr>
              <a:t>汽车所受的推力与</a:t>
            </a:r>
            <a:r>
              <a:rPr lang="zh-CN" sz="2400">
                <a:latin typeface="Times New Roman" panose="02020603050405020304" pitchFamily="18" charset="0"/>
                <a:ea typeface="宋体" panose="02010600030101010101" pitchFamily="2" charset="-122"/>
              </a:rPr>
              <a:t>地面对汽车的摩擦力是一对平衡力</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汽车所受的重力与汽车对地面的压力是一对相互作用力</a:t>
            </a:r>
            <a:r>
              <a:rPr lang="en-US" sz="2400">
                <a:latin typeface="Times New Roman" panose="02020603050405020304" pitchFamily="18" charset="0"/>
                <a:cs typeface="Times New Roman" panose="02020603050405020304" pitchFamily="18" charset="0"/>
              </a:rPr>
              <a:t>D. </a:t>
            </a:r>
            <a:r>
              <a:rPr lang="zh-CN" sz="2400">
                <a:ea typeface="宋体" panose="02010600030101010101" pitchFamily="2" charset="-122"/>
              </a:rPr>
              <a:t>汽车对王爷爷的推力与地面对王爷爷的摩擦力是一对相互作用力</a:t>
            </a:r>
            <a:endParaRPr lang="zh-CN" altLang="en-US"/>
          </a:p>
        </p:txBody>
      </p:sp>
      <p:sp>
        <p:nvSpPr>
          <p:cNvPr id="4" name="文本框 3"/>
          <p:cNvSpPr txBox="1"/>
          <p:nvPr/>
        </p:nvSpPr>
        <p:spPr>
          <a:xfrm>
            <a:off x="2662555" y="2508885"/>
            <a:ext cx="105537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782320" y="1426845"/>
            <a:ext cx="11737340" cy="737235"/>
            <a:chOff x="87" y="2929"/>
            <a:chExt cx="18484" cy="1161"/>
          </a:xfrm>
        </p:grpSpPr>
        <p:pic>
          <p:nvPicPr>
            <p:cNvPr id="6" name="图片 5" descr="考点3字"/>
            <p:cNvPicPr>
              <a:picLocks noChangeAspect="1"/>
            </p:cNvPicPr>
            <p:nvPr/>
          </p:nvPicPr>
          <p:blipFill>
            <a:blip r:embed="rId1"/>
            <a:stretch>
              <a:fillRect/>
            </a:stretch>
          </p:blipFill>
          <p:spPr>
            <a:xfrm>
              <a:off x="87" y="3275"/>
              <a:ext cx="3418" cy="761"/>
            </a:xfrm>
            <a:prstGeom prst="rect">
              <a:avLst/>
            </a:prstGeom>
          </p:spPr>
        </p:pic>
        <p:grpSp>
          <p:nvGrpSpPr>
            <p:cNvPr id="3" name="组合 2"/>
            <p:cNvGrpSpPr/>
            <p:nvPr/>
          </p:nvGrpSpPr>
          <p:grpSpPr>
            <a:xfrm>
              <a:off x="160" y="2929"/>
              <a:ext cx="18411" cy="1161"/>
              <a:chOff x="273" y="2929"/>
              <a:chExt cx="18411" cy="1161"/>
            </a:xfrm>
          </p:grpSpPr>
          <p:sp>
            <p:nvSpPr>
              <p:cNvPr id="20481" name="文本框 4"/>
              <p:cNvSpPr txBox="1"/>
              <p:nvPr/>
            </p:nvSpPr>
            <p:spPr>
              <a:xfrm>
                <a:off x="3894" y="2929"/>
                <a:ext cx="14790"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力学综合</a:t>
                </a:r>
                <a:r>
                  <a:rPr sz="2400" dirty="0">
                    <a:latin typeface="Times New Roman" panose="02020603050405020304" pitchFamily="18" charset="0"/>
                    <a:ea typeface="宋体" panose="02010600030101010101" pitchFamily="2" charset="-122"/>
                    <a:cs typeface="Times New Roman" panose="02020603050405020304" pitchFamily="18" charset="0"/>
                  </a:rPr>
                  <a:t>(</a:t>
                </a:r>
                <a:r>
                  <a:rPr lang="zh-CN" sz="2400" dirty="0">
                    <a:latin typeface="Times New Roman" panose="02020603050405020304" pitchFamily="18" charset="0"/>
                    <a:ea typeface="宋体" panose="02010600030101010101" pitchFamily="2" charset="-122"/>
                    <a:cs typeface="Times New Roman" panose="02020603050405020304" pitchFamily="18" charset="0"/>
                  </a:rPr>
                  <a:t>必</a:t>
                </a:r>
                <a:r>
                  <a:rPr sz="2400" dirty="0">
                    <a:latin typeface="Times New Roman" panose="02020603050405020304" pitchFamily="18" charset="0"/>
                    <a:ea typeface="宋体" panose="02010600030101010101" pitchFamily="2" charset="-122"/>
                    <a:cs typeface="Times New Roman" panose="02020603050405020304" pitchFamily="18" charset="0"/>
                  </a:rPr>
                  <a:t>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273" y="3246"/>
                <a:ext cx="3110" cy="822"/>
                <a:chOff x="6025" y="8865"/>
                <a:chExt cx="3310" cy="877"/>
              </a:xfrm>
            </p:grpSpPr>
            <p:sp>
              <p:nvSpPr>
                <p:cNvPr id="20490"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sp>
        <p:nvSpPr>
          <p:cNvPr id="11" name="文本框 10"/>
          <p:cNvSpPr txBox="1"/>
          <p:nvPr/>
        </p:nvSpPr>
        <p:spPr>
          <a:xfrm>
            <a:off x="9559290" y="5112385"/>
            <a:ext cx="113919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10</a:t>
            </a:r>
            <a:r>
              <a:rPr lang="zh-CN" sz="1800">
                <a:cs typeface="楷体_GB2312" charset="0"/>
              </a:rPr>
              <a:t>题图</a:t>
            </a:r>
            <a:endParaRPr lang="zh-CN" altLang="en-US" sz="1800"/>
          </a:p>
        </p:txBody>
      </p:sp>
      <p:sp>
        <p:nvSpPr>
          <p:cNvPr id="100" name="文本框 99"/>
          <p:cNvSpPr txBox="1"/>
          <p:nvPr/>
        </p:nvSpPr>
        <p:spPr>
          <a:xfrm>
            <a:off x="782320" y="2164080"/>
            <a:ext cx="1097026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10. </a:t>
            </a:r>
            <a:r>
              <a:rPr lang="en-US" sz="2400">
                <a:latin typeface="Times New Roman" panose="02020603050405020304" pitchFamily="18" charset="0"/>
                <a:cs typeface="楷体_GB2312" charset="0"/>
              </a:rPr>
              <a:t>(</a:t>
            </a:r>
            <a:r>
              <a:rPr lang="en-US" sz="2400">
                <a:latin typeface="Times New Roman" panose="02020603050405020304" pitchFamily="18" charset="0"/>
                <a:cs typeface="楷体_GB2312" charset="0"/>
              </a:rPr>
              <a:t>2018</a:t>
            </a:r>
            <a:r>
              <a:rPr lang="zh-CN" sz="2400">
                <a:cs typeface="楷体_GB2312" charset="0"/>
              </a:rPr>
              <a:t>山西</a:t>
            </a:r>
            <a:r>
              <a:rPr lang="en-US" sz="2400">
                <a:latin typeface="Times New Roman" panose="02020603050405020304" pitchFamily="18" charset="0"/>
                <a:cs typeface="楷体_GB2312" charset="0"/>
              </a:rPr>
              <a:t>18</a:t>
            </a:r>
            <a:r>
              <a:rPr lang="zh-CN" sz="2400">
                <a:cs typeface="楷体_GB2312" charset="0"/>
              </a:rPr>
              <a:t>题</a:t>
            </a:r>
            <a:r>
              <a:rPr lang="en-US" sz="2400">
                <a:latin typeface="Times New Roman" panose="02020603050405020304" pitchFamily="18" charset="0"/>
                <a:cs typeface="楷体_GB2312" charset="0"/>
              </a:rPr>
              <a:t>3</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冰壶是冬奥会比赛项目之一．如图所示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冰壶比赛正在进行．在冰壶运动的过程中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下列分析正确的是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Times New Roman" panose="02020603050405020304" pitchFamily="18" charset="0"/>
              </a:rPr>
              <a:t>A. </a:t>
            </a:r>
            <a:r>
              <a:rPr lang="zh-CN" sz="2400">
                <a:ea typeface="宋体" panose="02010600030101010101" pitchFamily="2" charset="-122"/>
              </a:rPr>
              <a:t>冰壶对冰面的压力与受到的重力是一对平衡力</a:t>
            </a:r>
            <a:r>
              <a:rPr lang="en-US" sz="2400">
                <a:latin typeface="Times New Roman" panose="02020603050405020304" pitchFamily="18" charset="0"/>
                <a:cs typeface="Times New Roman" panose="02020603050405020304" pitchFamily="18" charset="0"/>
              </a:rPr>
              <a:t>B. </a:t>
            </a:r>
            <a:r>
              <a:rPr lang="zh-CN" sz="2400">
                <a:ea typeface="宋体" panose="02010600030101010101" pitchFamily="2" charset="-122"/>
              </a:rPr>
              <a:t>冰壶离开手后继续向前滑行</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是由于冰壶具有惯性</a:t>
            </a:r>
            <a:r>
              <a:rPr lang="en-US" sz="2400">
                <a:latin typeface="Times New Roman" panose="02020603050405020304" pitchFamily="18" charset="0"/>
                <a:cs typeface="Times New Roman" panose="02020603050405020304" pitchFamily="18" charset="0"/>
              </a:rPr>
              <a:t>C. </a:t>
            </a:r>
            <a:r>
              <a:rPr lang="zh-CN" sz="2400">
                <a:ea typeface="宋体" panose="02010600030101010101" pitchFamily="2" charset="-122"/>
              </a:rPr>
              <a:t>冰壶减速滑行的过程中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动能大小不变</a:t>
            </a:r>
            <a:r>
              <a:rPr lang="en-US" sz="2400">
                <a:latin typeface="Times New Roman" panose="02020603050405020304" pitchFamily="18" charset="0"/>
                <a:cs typeface="Times New Roman" panose="02020603050405020304" pitchFamily="18" charset="0"/>
              </a:rPr>
              <a:t>D. </a:t>
            </a:r>
            <a:r>
              <a:rPr lang="zh-CN" sz="2400">
                <a:ea typeface="宋体" panose="02010600030101010101" pitchFamily="2" charset="-122"/>
              </a:rPr>
              <a:t>冰壶滑行过程中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受到滑动摩擦力的方向与滑行方向相同</a:t>
            </a:r>
            <a:endParaRPr lang="zh-CN" altLang="en-US"/>
          </a:p>
        </p:txBody>
      </p:sp>
      <p:pic>
        <p:nvPicPr>
          <p:cNvPr id="2" name="图片 -2147482591" descr="C:\Documents and Settings\Administrator\桌面\物理（山西）\山西物理\XL142.TIF"/>
          <p:cNvPicPr>
            <a:picLocks noChangeAspect="1"/>
          </p:cNvPicPr>
          <p:nvPr/>
        </p:nvPicPr>
        <p:blipFill>
          <a:blip r:embed="rId2" r:link="rId3"/>
          <a:stretch>
            <a:fillRect/>
          </a:stretch>
        </p:blipFill>
        <p:spPr>
          <a:xfrm>
            <a:off x="8867775" y="3122930"/>
            <a:ext cx="2312035" cy="1896745"/>
          </a:xfrm>
          <a:prstGeom prst="rect">
            <a:avLst/>
          </a:prstGeom>
          <a:noFill/>
          <a:ln w="9525">
            <a:noFill/>
          </a:ln>
        </p:spPr>
      </p:pic>
      <p:sp>
        <p:nvSpPr>
          <p:cNvPr id="12" name="文本框 11"/>
          <p:cNvSpPr txBox="1"/>
          <p:nvPr/>
        </p:nvSpPr>
        <p:spPr>
          <a:xfrm>
            <a:off x="7196455" y="2845435"/>
            <a:ext cx="9321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9217660" y="4871085"/>
            <a:ext cx="113919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11</a:t>
            </a:r>
            <a:r>
              <a:rPr lang="zh-CN" sz="1800">
                <a:cs typeface="楷体_GB2312" charset="0"/>
              </a:rPr>
              <a:t>题图</a:t>
            </a:r>
            <a:endParaRPr lang="zh-CN" altLang="en-US" sz="1800"/>
          </a:p>
        </p:txBody>
      </p:sp>
      <p:sp>
        <p:nvSpPr>
          <p:cNvPr id="4" name="文本框 3"/>
          <p:cNvSpPr txBox="1"/>
          <p:nvPr/>
        </p:nvSpPr>
        <p:spPr>
          <a:xfrm>
            <a:off x="683260" y="1643380"/>
            <a:ext cx="1102677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11.</a:t>
            </a:r>
            <a:r>
              <a:rPr lang="en-US" sz="2400">
                <a:latin typeface="Times New Roman" panose="02020603050405020304" pitchFamily="18" charset="0"/>
                <a:ea typeface="宋体" panose="02010600030101010101" pitchFamily="2" charset="-122"/>
              </a:rPr>
              <a:t> </a:t>
            </a:r>
            <a:r>
              <a:rPr lang="en-US" sz="2400">
                <a:latin typeface="Times New Roman" panose="02020603050405020304" pitchFamily="18" charset="0"/>
                <a:cs typeface="楷体_GB2312" charset="0"/>
              </a:rPr>
              <a:t>(</a:t>
            </a:r>
            <a:r>
              <a:rPr lang="en-US" sz="2400">
                <a:latin typeface="Times New Roman" panose="02020603050405020304" pitchFamily="18" charset="0"/>
                <a:cs typeface="楷体_GB2312" charset="0"/>
              </a:rPr>
              <a:t>2016</a:t>
            </a:r>
            <a:r>
              <a:rPr lang="zh-CN" sz="2400">
                <a:cs typeface="楷体_GB2312" charset="0"/>
              </a:rPr>
              <a:t>山西</a:t>
            </a:r>
            <a:r>
              <a:rPr lang="en-US" sz="2400">
                <a:latin typeface="Times New Roman" panose="02020603050405020304" pitchFamily="18" charset="0"/>
                <a:cs typeface="楷体_GB2312" charset="0"/>
              </a:rPr>
              <a:t>18</a:t>
            </a:r>
            <a:r>
              <a:rPr lang="zh-CN" sz="2400">
                <a:cs typeface="楷体_GB2312" charset="0"/>
              </a:rPr>
              <a:t>题</a:t>
            </a:r>
            <a:r>
              <a:rPr lang="en-US" sz="2400">
                <a:latin typeface="Times New Roman" panose="02020603050405020304" pitchFamily="18" charset="0"/>
                <a:cs typeface="楷体_GB2312" charset="0"/>
              </a:rPr>
              <a:t>3</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滑滑梯是我们儿时喜欢的游戏</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下列对小梦滑滑梯过程分析正确的是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Times New Roman" panose="02020603050405020304" pitchFamily="18" charset="0"/>
              </a:rPr>
              <a:t>A</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下滑过程中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小梦相对地面是静止的</a:t>
            </a:r>
            <a:r>
              <a:rPr lang="en-US" sz="2400">
                <a:latin typeface="Times New Roman" panose="02020603050405020304" pitchFamily="18" charset="0"/>
                <a:cs typeface="Times New Roman" panose="02020603050405020304" pitchFamily="18" charset="0"/>
              </a:rPr>
              <a:t>B</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下滑过程中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小梦的动能转化为重力势能</a:t>
            </a:r>
            <a:r>
              <a:rPr lang="en-US" sz="2400">
                <a:latin typeface="Times New Roman" panose="02020603050405020304" pitchFamily="18" charset="0"/>
                <a:ea typeface="宋体" panose="02010600030101010101" pitchFamily="2" charset="-122"/>
              </a:rPr>
              <a:t>C</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小梦躺着比坐着下滑受力面积大</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减小了摩擦力</a:t>
            </a:r>
            <a:r>
              <a:rPr lang="en-US" sz="2400">
                <a:latin typeface="Times New Roman" panose="02020603050405020304" pitchFamily="18" charset="0"/>
                <a:cs typeface="Times New Roman" panose="02020603050405020304" pitchFamily="18" charset="0"/>
              </a:rPr>
              <a:t>D</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下滑过程中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所有的力突然全部消失</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小梦将做匀</a:t>
            </a:r>
            <a:endParaRPr lang="zh-CN" sz="2400">
              <a:ea typeface="宋体" panose="02010600030101010101" pitchFamily="2" charset="-122"/>
            </a:endParaRPr>
          </a:p>
          <a:p>
            <a:pPr>
              <a:lnSpc>
                <a:spcPct val="150000"/>
              </a:lnSpc>
            </a:pPr>
            <a:r>
              <a:rPr lang="zh-CN" sz="2400">
                <a:ea typeface="宋体" panose="02010600030101010101" pitchFamily="2" charset="-122"/>
              </a:rPr>
              <a:t>       速直线运动</a:t>
            </a:r>
            <a:endParaRPr lang="zh-CN" altLang="en-US"/>
          </a:p>
        </p:txBody>
      </p:sp>
      <p:pic>
        <p:nvPicPr>
          <p:cNvPr id="2" name="图片 -2147482590" descr="C:\Documents and Settings\Administrator\桌面\物理（山西）\山西物理\XL143.TIF"/>
          <p:cNvPicPr>
            <a:picLocks noChangeAspect="1"/>
          </p:cNvPicPr>
          <p:nvPr/>
        </p:nvPicPr>
        <p:blipFill>
          <a:blip r:embed="rId1" r:link="rId2"/>
          <a:stretch>
            <a:fillRect/>
          </a:stretch>
        </p:blipFill>
        <p:spPr>
          <a:xfrm>
            <a:off x="8288020" y="2492375"/>
            <a:ext cx="2727325" cy="2153285"/>
          </a:xfrm>
          <a:prstGeom prst="rect">
            <a:avLst/>
          </a:prstGeom>
          <a:noFill/>
          <a:ln w="9525">
            <a:noFill/>
          </a:ln>
        </p:spPr>
      </p:pic>
      <p:sp>
        <p:nvSpPr>
          <p:cNvPr id="5" name="文本框 4"/>
          <p:cNvSpPr txBox="1"/>
          <p:nvPr/>
        </p:nvSpPr>
        <p:spPr>
          <a:xfrm>
            <a:off x="4036695" y="2341880"/>
            <a:ext cx="91567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17930" y="765810"/>
            <a:ext cx="10070465"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12. </a:t>
            </a:r>
            <a:r>
              <a:rPr lang="en-US" sz="2400">
                <a:latin typeface="Times New Roman" panose="02020603050405020304" pitchFamily="18" charset="0"/>
                <a:cs typeface="楷体_GB2312" charset="0"/>
              </a:rPr>
              <a:t>(</a:t>
            </a:r>
            <a:r>
              <a:rPr lang="en-US" sz="2400">
                <a:latin typeface="Times New Roman" panose="02020603050405020304" pitchFamily="18" charset="0"/>
                <a:cs typeface="楷体_GB2312" charset="0"/>
              </a:rPr>
              <a:t>2014</a:t>
            </a:r>
            <a:r>
              <a:rPr lang="zh-CN" sz="2400">
                <a:cs typeface="楷体_GB2312" charset="0"/>
              </a:rPr>
              <a:t>山西</a:t>
            </a:r>
            <a:r>
              <a:rPr lang="en-US" sz="2400">
                <a:latin typeface="Times New Roman" panose="02020603050405020304" pitchFamily="18" charset="0"/>
                <a:cs typeface="楷体_GB2312" charset="0"/>
              </a:rPr>
              <a:t>18</a:t>
            </a:r>
            <a:r>
              <a:rPr lang="zh-CN" sz="2400">
                <a:cs typeface="楷体_GB2312" charset="0"/>
              </a:rPr>
              <a:t>题</a:t>
            </a:r>
            <a:r>
              <a:rPr lang="en-US" sz="2400">
                <a:latin typeface="Times New Roman" panose="02020603050405020304" pitchFamily="18" charset="0"/>
                <a:cs typeface="楷体_GB2312" charset="0"/>
              </a:rPr>
              <a:t>3</a:t>
            </a:r>
            <a:r>
              <a:rPr lang="zh-CN" sz="2400">
                <a:cs typeface="楷体_GB2312" charset="0"/>
              </a:rPr>
              <a:t>分</a:t>
            </a:r>
            <a:r>
              <a:rPr lang="en-US" sz="2400">
                <a:latin typeface="Times New Roman" panose="02020603050405020304" pitchFamily="18" charset="0"/>
                <a:cs typeface="楷体_GB2312" charset="0"/>
              </a:rPr>
              <a:t>)</a:t>
            </a:r>
            <a:r>
              <a:rPr lang="en-US" sz="2400">
                <a:latin typeface="Times New Roman" panose="02020603050405020304" pitchFamily="18" charset="0"/>
                <a:ea typeface="宋体" panose="02010600030101010101" pitchFamily="2" charset="-122"/>
              </a:rPr>
              <a:t>2014</a:t>
            </a:r>
            <a:r>
              <a:rPr lang="zh-CN" sz="2400">
                <a:ea typeface="宋体" panose="02010600030101010101" pitchFamily="2" charset="-122"/>
              </a:rPr>
              <a:t>年世界杯足球赛正在巴西进行</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小伟和小梁运用所学物理知识对比赛中的一些现象进行分析</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下列说法中全部正确的一组是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r>
              <a:rPr lang="en-US" sz="2400">
                <a:latin typeface="宋体" panose="02010600030101010101" pitchFamily="2" charset="-122"/>
                <a:cs typeface="Times New Roman" panose="02020603050405020304" pitchFamily="18" charset="0"/>
              </a:rPr>
              <a:t>①</a:t>
            </a:r>
            <a:r>
              <a:rPr lang="zh-CN" sz="2400">
                <a:ea typeface="宋体" panose="02010600030101010101" pitchFamily="2" charset="-122"/>
              </a:rPr>
              <a:t>踢球时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脚感到疼是因为物体间力的作用是相互的　</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踢出去的足球能继续向前飞行是由于惯性　</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③</a:t>
            </a:r>
            <a:r>
              <a:rPr lang="zh-CN" sz="2400">
                <a:ea typeface="宋体" panose="02010600030101010101" pitchFamily="2" charset="-122"/>
              </a:rPr>
              <a:t>足</a:t>
            </a:r>
            <a:r>
              <a:rPr lang="zh-CN" sz="2400">
                <a:latin typeface="Times New Roman" panose="02020603050405020304" pitchFamily="18" charset="0"/>
                <a:ea typeface="宋体" panose="02010600030101010101" pitchFamily="2" charset="-122"/>
              </a:rPr>
              <a:t>球在空中飞行时受到重力和向前的推力　</a:t>
            </a:r>
            <a:endParaRPr lang="zh-CN" sz="2400">
              <a:latin typeface="Times New Roman" panose="02020603050405020304" pitchFamily="18" charset="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④</a:t>
            </a:r>
            <a:r>
              <a:rPr lang="zh-CN" sz="2400">
                <a:latin typeface="Times New Roman" panose="02020603050405020304" pitchFamily="18" charset="0"/>
                <a:ea typeface="宋体" panose="02010600030101010101" pitchFamily="2" charset="-122"/>
              </a:rPr>
              <a:t>空中飞行的足球，若它所受的力全部消失它将</a:t>
            </a:r>
            <a:r>
              <a:rPr lang="zh-CN" sz="2400">
                <a:ea typeface="宋体" panose="02010600030101010101" pitchFamily="2" charset="-122"/>
              </a:rPr>
              <a:t>立即停止</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⑤</a:t>
            </a:r>
            <a:r>
              <a:rPr lang="zh-CN" sz="2400">
                <a:ea typeface="宋体" panose="02010600030101010101" pitchFamily="2" charset="-122"/>
              </a:rPr>
              <a:t>足球在空中飞行的过程中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运动状态发生了改变　</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⑥</a:t>
            </a:r>
            <a:r>
              <a:rPr lang="zh-CN" sz="2400">
                <a:ea typeface="宋体" panose="02010600030101010101" pitchFamily="2" charset="-122"/>
              </a:rPr>
              <a:t>足球在上升过程中重力势能转化为动能</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a:t>
            </a:r>
            <a:r>
              <a:rPr lang="zh-CN" sz="2400">
                <a:latin typeface="Times New Roman" panose="02020603050405020304" pitchFamily="18" charset="0"/>
                <a:ea typeface="宋体" panose="02010600030101010101" pitchFamily="2" charset="-122"/>
              </a:rPr>
              <a:t>．</a:t>
            </a:r>
            <a:r>
              <a:rPr lang="en-US" sz="2400">
                <a:latin typeface="宋体" panose="02010600030101010101" pitchFamily="2" charset="-122"/>
                <a:cs typeface="Times New Roman" panose="02020603050405020304" pitchFamily="18" charset="0"/>
              </a:rPr>
              <a:t>①③⑤</a:t>
            </a:r>
            <a:r>
              <a:rPr lang="en-US" sz="2400">
                <a:latin typeface="Times New Roman" panose="02020603050405020304" pitchFamily="18" charset="0"/>
                <a:ea typeface="宋体" panose="02010600030101010101" pitchFamily="2" charset="-122"/>
              </a:rPr>
              <a:t>      B</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①②⑥</a:t>
            </a:r>
            <a:r>
              <a:rPr lang="en-US" sz="2400">
                <a:latin typeface="Times New Roman" panose="02020603050405020304" pitchFamily="18" charset="0"/>
                <a:ea typeface="宋体" panose="02010600030101010101" pitchFamily="2" charset="-122"/>
              </a:rPr>
              <a:t>      C</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②③④</a:t>
            </a:r>
            <a:r>
              <a:rPr lang="en-US" sz="2400">
                <a:latin typeface="Times New Roman" panose="02020603050405020304" pitchFamily="18" charset="0"/>
                <a:ea typeface="宋体" panose="02010600030101010101" pitchFamily="2" charset="-122"/>
              </a:rPr>
              <a:t>      D</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①②⑤</a:t>
            </a:r>
            <a:endParaRPr lang="zh-CN" altLang="en-US"/>
          </a:p>
        </p:txBody>
      </p:sp>
      <p:sp>
        <p:nvSpPr>
          <p:cNvPr id="3" name="文本框 2"/>
          <p:cNvSpPr txBox="1"/>
          <p:nvPr/>
        </p:nvSpPr>
        <p:spPr>
          <a:xfrm>
            <a:off x="2155825" y="2030730"/>
            <a:ext cx="72580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522605" y="2276475"/>
            <a:ext cx="10210800" cy="523080"/>
            <a:chOff x="894" y="3246"/>
            <a:chExt cx="16080" cy="824"/>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牛顿第一定律</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9"/>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8440" name="组合 4"/>
          <p:cNvGrpSpPr/>
          <p:nvPr/>
        </p:nvGrpSpPr>
        <p:grpSpPr>
          <a:xfrm>
            <a:off x="679894" y="912495"/>
            <a:ext cx="10515147" cy="645159"/>
            <a:chOff x="1208" y="1190"/>
            <a:chExt cx="16640" cy="1018"/>
          </a:xfrm>
        </p:grpSpPr>
        <p:pic>
          <p:nvPicPr>
            <p:cNvPr id="18441" name="图片 1" descr="一级标"/>
            <p:cNvPicPr>
              <a:picLocks noChangeAspect="1"/>
            </p:cNvPicPr>
            <p:nvPr/>
          </p:nvPicPr>
          <p:blipFill>
            <a:blip r:embed="rId2"/>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7" name="组合 6"/>
          <p:cNvGrpSpPr/>
          <p:nvPr/>
        </p:nvGrpSpPr>
        <p:grpSpPr>
          <a:xfrm>
            <a:off x="535940" y="1501140"/>
            <a:ext cx="2638425" cy="596900"/>
            <a:chOff x="1456" y="3131"/>
            <a:chExt cx="4155" cy="940"/>
          </a:xfrm>
        </p:grpSpPr>
        <p:sp>
          <p:nvSpPr>
            <p:cNvPr id="4" name="文本框 3"/>
            <p:cNvSpPr txBox="1"/>
            <p:nvPr/>
          </p:nvSpPr>
          <p:spPr>
            <a:xfrm>
              <a:off x="2824" y="3180"/>
              <a:ext cx="2787" cy="822"/>
            </a:xfrm>
            <a:prstGeom prst="rect">
              <a:avLst/>
            </a:prstGeom>
            <a:noFill/>
            <a:ln w="9525">
              <a:noFill/>
            </a:ln>
          </p:spPr>
          <p:txBody>
            <a:bodyPr wrap="square">
              <a:spAutoFit/>
            </a:bodyPr>
            <a:p>
              <a:pPr algn="l"/>
              <a:r>
                <a:rPr lang="zh-CN" altLang="en-US" sz="2800">
                  <a:ea typeface="黑体" panose="02010609060101010101" pitchFamily="49" charset="-122"/>
                </a:rPr>
                <a:t>考点梳理</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3"/>
            <a:stretch>
              <a:fillRect/>
            </a:stretch>
          </p:blipFill>
          <p:spPr>
            <a:xfrm>
              <a:off x="1456" y="3131"/>
              <a:ext cx="1144" cy="940"/>
            </a:xfrm>
            <a:prstGeom prst="rect">
              <a:avLst/>
            </a:prstGeom>
          </p:spPr>
        </p:pic>
      </p:grpSp>
      <p:sp>
        <p:nvSpPr>
          <p:cNvPr id="12" name="文本框 11"/>
          <p:cNvSpPr txBox="1"/>
          <p:nvPr/>
        </p:nvSpPr>
        <p:spPr>
          <a:xfrm>
            <a:off x="410845" y="2764790"/>
            <a:ext cx="1161161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阻力对物体运动的影响</a:t>
            </a:r>
            <a:r>
              <a:rPr lang="zh-CN" sz="2400">
                <a:latin typeface="Times New Roman" panose="02020603050405020304" pitchFamily="18" charset="0"/>
                <a:ea typeface="宋体" panose="02010600030101010101" pitchFamily="2" charset="-122"/>
                <a:cs typeface="Times New Roman" panose="02020603050405020304" pitchFamily="18" charset="0"/>
              </a:rPr>
              <a:t>力</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维持物体运动的原因，力</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改变物体运动状态的原因</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均选填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是</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不是</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，运动的物体之所以会停下来，是因为受到了</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2</a:t>
            </a:r>
            <a:r>
              <a:rPr lang="zh-CN"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ea typeface="黑体" panose="02010609060101010101" pitchFamily="49" charset="-122"/>
                <a:cs typeface="Times New Roman" panose="02020603050405020304" pitchFamily="18" charset="0"/>
                <a:sym typeface="+mn-ea"/>
              </a:rPr>
              <a:t>牛顿第一定律</a:t>
            </a:r>
            <a:r>
              <a:rPr lang="zh-CN" sz="2400">
                <a:latin typeface="Times New Roman" panose="02020603050405020304" pitchFamily="18" charset="0"/>
                <a:cs typeface="Times New Roman" panose="02020603050405020304" pitchFamily="18" charset="0"/>
                <a:sym typeface="+mn-ea"/>
              </a:rPr>
              <a:t>一切物体在没有受到力的作用时，总是保持</a:t>
            </a:r>
            <a:r>
              <a:rPr lang="en-US" sz="2400">
                <a:latin typeface="Times New Roman" panose="02020603050405020304" pitchFamily="18" charset="0"/>
                <a:cs typeface="Times New Roman" panose="02020603050405020304" pitchFamily="18" charset="0"/>
                <a:sym typeface="+mn-ea"/>
              </a:rPr>
              <a:t>___________________________</a:t>
            </a:r>
            <a:r>
              <a:rPr lang="zh-CN" sz="2400">
                <a:latin typeface="Times New Roman" panose="02020603050405020304" pitchFamily="18" charset="0"/>
                <a:cs typeface="Times New Roman" panose="02020603050405020304" pitchFamily="18" charset="0"/>
                <a:sym typeface="+mn-ea"/>
              </a:rPr>
              <a:t>．牛顿第一定律是在大量经验事实的基础上推理而概括出来的，用到了</a:t>
            </a:r>
            <a:r>
              <a:rPr lang="en-US" sz="2400">
                <a:latin typeface="Times New Roman" panose="02020603050405020304" pitchFamily="18" charset="0"/>
                <a:cs typeface="Times New Roman" panose="02020603050405020304" pitchFamily="18" charset="0"/>
                <a:sym typeface="+mn-ea"/>
              </a:rPr>
              <a:t>________</a:t>
            </a:r>
            <a:r>
              <a:rPr lang="zh-CN" sz="2400">
                <a:latin typeface="Times New Roman" panose="02020603050405020304" pitchFamily="18" charset="0"/>
                <a:cs typeface="Times New Roman" panose="02020603050405020304" pitchFamily="18" charset="0"/>
                <a:sym typeface="+mn-ea"/>
              </a:rPr>
              <a:t>法．</a:t>
            </a:r>
            <a:endParaRPr lang="zh-CN" altLang="en-US" sz="2400">
              <a:latin typeface="Times New Roman" panose="02020603050405020304" pitchFamily="18" charset="0"/>
              <a:cs typeface="Times New Roman" panose="02020603050405020304" pitchFamily="18" charset="0"/>
            </a:endParaRPr>
          </a:p>
        </p:txBody>
      </p:sp>
      <p:sp>
        <p:nvSpPr>
          <p:cNvPr id="13" name="文本框 12"/>
          <p:cNvSpPr txBox="1"/>
          <p:nvPr/>
        </p:nvSpPr>
        <p:spPr>
          <a:xfrm>
            <a:off x="988695" y="3418205"/>
            <a:ext cx="9639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不是</a:t>
            </a:r>
            <a:endParaRPr lang="zh-CN" altLang="en-US"/>
          </a:p>
        </p:txBody>
      </p:sp>
      <p:sp>
        <p:nvSpPr>
          <p:cNvPr id="14" name="文本框 13"/>
          <p:cNvSpPr txBox="1"/>
          <p:nvPr/>
        </p:nvSpPr>
        <p:spPr>
          <a:xfrm>
            <a:off x="5693410" y="3418205"/>
            <a:ext cx="6362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是</a:t>
            </a:r>
            <a:endParaRPr lang="zh-CN" altLang="en-US"/>
          </a:p>
        </p:txBody>
      </p:sp>
      <p:sp>
        <p:nvSpPr>
          <p:cNvPr id="15" name="文本框 14"/>
          <p:cNvSpPr txBox="1"/>
          <p:nvPr/>
        </p:nvSpPr>
        <p:spPr>
          <a:xfrm>
            <a:off x="7842885" y="3950335"/>
            <a:ext cx="15519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力的作用</a:t>
            </a:r>
            <a:endParaRPr lang="zh-CN" altLang="en-US"/>
          </a:p>
        </p:txBody>
      </p:sp>
      <p:sp>
        <p:nvSpPr>
          <p:cNvPr id="10" name="文本框 9"/>
          <p:cNvSpPr txBox="1"/>
          <p:nvPr/>
        </p:nvSpPr>
        <p:spPr>
          <a:xfrm>
            <a:off x="6329680" y="5034598"/>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静止状态或匀速直线运动状态</a:t>
            </a:r>
            <a:endParaRPr lang="zh-CN" altLang="en-US"/>
          </a:p>
        </p:txBody>
      </p:sp>
      <p:sp>
        <p:nvSpPr>
          <p:cNvPr id="11" name="文本框 10"/>
          <p:cNvSpPr txBox="1"/>
          <p:nvPr/>
        </p:nvSpPr>
        <p:spPr>
          <a:xfrm>
            <a:off x="9548495" y="5609590"/>
            <a:ext cx="17894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科学推理</a:t>
            </a: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0"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957580" y="785495"/>
            <a:ext cx="10276205"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13. </a:t>
            </a:r>
            <a:r>
              <a:rPr lang="en-US" sz="2400">
                <a:latin typeface="Times New Roman" panose="02020603050405020304" pitchFamily="18" charset="0"/>
                <a:cs typeface="楷体_GB2312" charset="0"/>
              </a:rPr>
              <a:t>(</a:t>
            </a:r>
            <a:r>
              <a:rPr lang="en-US" sz="2400">
                <a:latin typeface="Times New Roman" panose="02020603050405020304" pitchFamily="18" charset="0"/>
                <a:cs typeface="楷体_GB2312" charset="0"/>
              </a:rPr>
              <a:t>2018</a:t>
            </a:r>
            <a:r>
              <a:rPr lang="zh-CN" sz="2400">
                <a:cs typeface="楷体_GB2312" charset="0"/>
              </a:rPr>
              <a:t>山西</a:t>
            </a:r>
            <a:r>
              <a:rPr lang="en-US" sz="2400">
                <a:latin typeface="Times New Roman" panose="02020603050405020304" pitchFamily="18" charset="0"/>
                <a:cs typeface="楷体_GB2312" charset="0"/>
              </a:rPr>
              <a:t>38</a:t>
            </a:r>
            <a:r>
              <a:rPr lang="zh-CN" sz="2400">
                <a:cs typeface="楷体_GB2312" charset="0"/>
              </a:rPr>
              <a:t>题</a:t>
            </a:r>
            <a:r>
              <a:rPr lang="en-US" sz="2400">
                <a:latin typeface="Times New Roman" panose="02020603050405020304" pitchFamily="18" charset="0"/>
                <a:cs typeface="楷体_GB2312" charset="0"/>
              </a:rPr>
              <a:t>4</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阅读短文</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回答问题．</a:t>
            </a:r>
            <a:r>
              <a:rPr lang="zh-CN" sz="2400">
                <a:ea typeface="黑体" panose="02010609060101010101" pitchFamily="49" charset="-122"/>
              </a:rPr>
              <a:t>嫦娥</a:t>
            </a:r>
            <a:r>
              <a:rPr lang="zh-CN" sz="2400">
                <a:latin typeface="Times New Roman" panose="02020603050405020304" pitchFamily="18" charset="0"/>
                <a:ea typeface="黑体" panose="02010609060101010101" pitchFamily="49" charset="-122"/>
              </a:rPr>
              <a:t>四号：目标月球背面</a:t>
            </a:r>
            <a:r>
              <a:rPr lang="zh-CN" sz="2400">
                <a:cs typeface="楷体_GB2312" charset="0"/>
              </a:rPr>
              <a:t>         一直以来，人类从地球上直接观测月球，只能观测到一面，从来没能直接观测到月球的背面</a:t>
            </a:r>
            <a:r>
              <a:rPr lang="en-US" sz="2400">
                <a:latin typeface="Times New Roman" panose="02020603050405020304" pitchFamily="18" charset="0"/>
                <a:cs typeface="楷体_GB2312" charset="0"/>
              </a:rPr>
              <a:t>. 2018</a:t>
            </a:r>
            <a:r>
              <a:rPr lang="zh-CN" sz="2400">
                <a:cs typeface="楷体_GB2312" charset="0"/>
              </a:rPr>
              <a:t>年年底，我国将发射嫦娥四号，目标直击月球背面，它将成为人类第一个在月球背面登陆的探测器．今年</a:t>
            </a:r>
            <a:r>
              <a:rPr lang="en-US" sz="2400">
                <a:latin typeface="Times New Roman" panose="02020603050405020304" pitchFamily="18" charset="0"/>
                <a:cs typeface="楷体_GB2312" charset="0"/>
              </a:rPr>
              <a:t>5</a:t>
            </a:r>
            <a:r>
              <a:rPr lang="zh-CN" sz="2400">
                <a:cs typeface="楷体_GB2312" charset="0"/>
              </a:rPr>
              <a:t>月，我国已成功发射</a:t>
            </a:r>
            <a:r>
              <a:rPr lang="en-US" sz="2400">
                <a:latin typeface="宋体" panose="02010600030101010101" pitchFamily="2" charset="-122"/>
                <a:cs typeface="Times New Roman" panose="02020603050405020304" pitchFamily="18" charset="0"/>
              </a:rPr>
              <a:t>“</a:t>
            </a:r>
            <a:r>
              <a:rPr lang="zh-CN" sz="2400">
                <a:cs typeface="楷体_GB2312" charset="0"/>
              </a:rPr>
              <a:t>鹊桥</a:t>
            </a:r>
            <a:r>
              <a:rPr lang="en-US" sz="2400">
                <a:latin typeface="宋体" panose="02010600030101010101" pitchFamily="2" charset="-122"/>
                <a:cs typeface="Times New Roman" panose="02020603050405020304" pitchFamily="18" charset="0"/>
              </a:rPr>
              <a:t>”</a:t>
            </a:r>
            <a:r>
              <a:rPr lang="zh-CN" sz="2400">
                <a:cs typeface="楷体_GB2312" charset="0"/>
              </a:rPr>
              <a:t>中继卫星，建立了月球背面与地面之间通信联系的</a:t>
            </a:r>
            <a:r>
              <a:rPr lang="en-US" sz="2400">
                <a:latin typeface="宋体" panose="02010600030101010101" pitchFamily="2" charset="-122"/>
                <a:cs typeface="Times New Roman" panose="02020603050405020304" pitchFamily="18" charset="0"/>
              </a:rPr>
              <a:t>“</a:t>
            </a:r>
            <a:r>
              <a:rPr lang="zh-CN" sz="2400">
                <a:cs typeface="楷体_GB2312" charset="0"/>
              </a:rPr>
              <a:t>中转站</a:t>
            </a:r>
            <a:r>
              <a:rPr lang="en-US" sz="2400">
                <a:latin typeface="宋体" panose="02010600030101010101" pitchFamily="2" charset="-122"/>
                <a:cs typeface="Times New Roman" panose="02020603050405020304" pitchFamily="18" charset="0"/>
              </a:rPr>
              <a:t>”</a:t>
            </a:r>
            <a:r>
              <a:rPr lang="zh-CN" sz="2400">
                <a:cs typeface="楷体_GB2312" charset="0"/>
              </a:rPr>
              <a:t>，为确保嫦娥四号在月球背面顺利着陆做好了准备．         为什</a:t>
            </a:r>
            <a:r>
              <a:rPr lang="zh-CN" sz="2400">
                <a:latin typeface="Times New Roman" panose="02020603050405020304" pitchFamily="18" charset="0"/>
                <a:cs typeface="楷体_GB2312" charset="0"/>
              </a:rPr>
              <a:t>么我们总看不到月球背面呢？月球围绕地球公转的同时也在自转．</a:t>
            </a:r>
            <a:r>
              <a:rPr lang="zh-CN" sz="2400">
                <a:cs typeface="楷体_GB2312" charset="0"/>
              </a:rPr>
              <a:t>万有引力定律告诉我们：地球和月球之间存在相互作用的引力，并且月球背向地球的半球离地球远，受到地球的引力小．如果月球自转周期与绕地</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589" descr="C:\Documents and Settings\Administrator\桌面\物理（山西）\山西物理\XL144.TIF"/>
          <p:cNvPicPr>
            <a:picLocks noChangeAspect="1"/>
          </p:cNvPicPr>
          <p:nvPr/>
        </p:nvPicPr>
        <p:blipFill>
          <a:blip r:embed="rId1" r:link="rId2"/>
          <a:stretch>
            <a:fillRect/>
          </a:stretch>
        </p:blipFill>
        <p:spPr>
          <a:xfrm>
            <a:off x="8046085" y="3253740"/>
            <a:ext cx="2015490" cy="2199640"/>
          </a:xfrm>
          <a:prstGeom prst="rect">
            <a:avLst/>
          </a:prstGeom>
          <a:noFill/>
          <a:ln w="9525">
            <a:noFill/>
          </a:ln>
        </p:spPr>
      </p:pic>
      <p:sp>
        <p:nvSpPr>
          <p:cNvPr id="3" name="文本框 2"/>
          <p:cNvSpPr txBox="1"/>
          <p:nvPr/>
        </p:nvSpPr>
        <p:spPr>
          <a:xfrm>
            <a:off x="8046085" y="5795645"/>
            <a:ext cx="2483485" cy="368300"/>
          </a:xfrm>
          <a:prstGeom prst="rect">
            <a:avLst/>
          </a:prstGeom>
          <a:noFill/>
          <a:ln w="9525">
            <a:noFill/>
          </a:ln>
        </p:spPr>
        <p:txBody>
          <a:bodyPr wrap="square">
            <a:spAutoFit/>
          </a:bodyPr>
          <a:p>
            <a:pPr algn="ctr"/>
            <a:r>
              <a:rPr lang="zh-CN" sz="1800">
                <a:ea typeface="宋体" panose="02010600030101010101" pitchFamily="2" charset="-122"/>
              </a:rPr>
              <a:t>第</a:t>
            </a:r>
            <a:r>
              <a:rPr lang="en-US" sz="1800">
                <a:latin typeface="Times New Roman" panose="02020603050405020304" pitchFamily="18" charset="0"/>
                <a:ea typeface="宋体" panose="02010600030101010101" pitchFamily="2" charset="-122"/>
              </a:rPr>
              <a:t>13</a:t>
            </a:r>
            <a:r>
              <a:rPr lang="zh-CN" sz="1800">
                <a:ea typeface="宋体" panose="02010600030101010101" pitchFamily="2" charset="-122"/>
              </a:rPr>
              <a:t>题图</a:t>
            </a:r>
            <a:endParaRPr lang="zh-CN" altLang="en-US" sz="1800"/>
          </a:p>
        </p:txBody>
      </p:sp>
      <p:sp>
        <p:nvSpPr>
          <p:cNvPr id="4" name="文本框 3"/>
          <p:cNvSpPr txBox="1"/>
          <p:nvPr/>
        </p:nvSpPr>
        <p:spPr>
          <a:xfrm>
            <a:off x="973455" y="1003935"/>
            <a:ext cx="10276205" cy="3969385"/>
          </a:xfrm>
          <a:prstGeom prst="rect">
            <a:avLst/>
          </a:prstGeom>
          <a:noFill/>
          <a:ln w="9525">
            <a:noFill/>
          </a:ln>
        </p:spPr>
        <p:txBody>
          <a:bodyPr wrap="square">
            <a:spAutoFit/>
          </a:bodyPr>
          <a:p>
            <a:pPr>
              <a:lnSpc>
                <a:spcPct val="150000"/>
              </a:lnSpc>
            </a:pPr>
            <a:r>
              <a:rPr lang="zh-CN" sz="2400">
                <a:latin typeface="Times New Roman" panose="02020603050405020304" pitchFamily="18" charset="0"/>
                <a:cs typeface="Times New Roman" panose="02020603050405020304" pitchFamily="18" charset="0"/>
                <a:sym typeface="+mn-ea"/>
              </a:rPr>
              <a:t>球公转周</a:t>
            </a:r>
            <a:r>
              <a:rPr lang="zh-CN" sz="2400">
                <a:latin typeface="Times New Roman" panose="02020603050405020304" pitchFamily="18" charset="0"/>
                <a:cs typeface="Times New Roman" panose="02020603050405020304" pitchFamily="18" charset="0"/>
              </a:rPr>
              <a:t>期不相等，那么月球上同一部分与地球距离会发生变化，使其所受地球引力发生变化．这导致月球不同岩石之间产生摩擦，逐渐减慢自转的速度，最终使得月球自转与绕地球公转的周期相同，即月球被地球引力</a:t>
            </a:r>
            <a:r>
              <a:rPr lang="en-US" sz="2400">
                <a:latin typeface="Times New Roman" panose="02020603050405020304" pitchFamily="18" charset="0"/>
                <a:cs typeface="Times New Roman" panose="02020603050405020304" pitchFamily="18" charset="0"/>
              </a:rPr>
              <a:t> “</a:t>
            </a:r>
            <a:r>
              <a:rPr lang="zh-CN" sz="2400">
                <a:latin typeface="Times New Roman" panose="02020603050405020304" pitchFamily="18" charset="0"/>
                <a:cs typeface="Times New Roman" panose="02020603050405020304" pitchFamily="18" charset="0"/>
              </a:rPr>
              <a:t>潮汐锁定</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由于</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潮汐锁定</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，使得月球自转的周期等于它绕地球公转的周期，因此总是同一面朝向地球．</a:t>
            </a:r>
            <a:endParaRPr lang="zh-CN" sz="2400">
              <a:latin typeface="Times New Roman" panose="02020603050405020304" pitchFamily="18" charset="0"/>
              <a:cs typeface="Times New Roman" panose="02020603050405020304" pitchFamily="18" charset="0"/>
            </a:endParaRPr>
          </a:p>
          <a:p>
            <a:pPr>
              <a:lnSpc>
                <a:spcPct val="150000"/>
              </a:lnSpc>
            </a:pPr>
            <a:r>
              <a:rPr lang="en-US" sz="2400">
                <a:latin typeface="Times New Roman" panose="02020603050405020304" pitchFamily="18" charset="0"/>
                <a:cs typeface="Times New Roman" panose="02020603050405020304" pitchFamily="18" charset="0"/>
                <a:sym typeface="+mn-ea"/>
              </a:rPr>
              <a:t>(1)“</a:t>
            </a:r>
            <a:r>
              <a:rPr lang="zh-CN" sz="2400">
                <a:latin typeface="Times New Roman" panose="02020603050405020304" pitchFamily="18" charset="0"/>
                <a:cs typeface="Times New Roman" panose="02020603050405020304" pitchFamily="18" charset="0"/>
                <a:sym typeface="+mn-ea"/>
              </a:rPr>
              <a:t>鹊桥</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卫星是靠</a:t>
            </a:r>
            <a:r>
              <a:rPr lang="en-US" sz="2400">
                <a:latin typeface="Times New Roman" panose="02020603050405020304" pitchFamily="18" charset="0"/>
                <a:cs typeface="Times New Roman" panose="02020603050405020304" pitchFamily="18" charset="0"/>
                <a:sym typeface="+mn-ea"/>
              </a:rPr>
              <a:t>____________</a:t>
            </a:r>
            <a:r>
              <a:rPr lang="zh-CN" sz="2400">
                <a:latin typeface="Times New Roman" panose="02020603050405020304" pitchFamily="18" charset="0"/>
                <a:cs typeface="Times New Roman" panose="02020603050405020304" pitchFamily="18" charset="0"/>
                <a:sym typeface="+mn-ea"/>
              </a:rPr>
              <a:t>传递信息的；</a:t>
            </a:r>
            <a:endParaRPr lang="zh-CN" sz="2400">
              <a:latin typeface="Times New Roman" panose="02020603050405020304" pitchFamily="18" charset="0"/>
              <a:cs typeface="Times New Roman" panose="02020603050405020304" pitchFamily="18" charset="0"/>
              <a:sym typeface="+mn-ea"/>
            </a:endParaRPr>
          </a:p>
          <a:p>
            <a:pPr>
              <a:lnSpc>
                <a:spcPct val="150000"/>
              </a:lnSpc>
            </a:pPr>
            <a:r>
              <a:rPr lang="zh-CN" sz="2400">
                <a:latin typeface="Times New Roman" panose="02020603050405020304" pitchFamily="18" charset="0"/>
                <a:cs typeface="Times New Roman" panose="02020603050405020304" pitchFamily="18" charset="0"/>
                <a:sym typeface="+mn-ea"/>
              </a:rPr>
              <a:t>万有引力定律的发现者是</a:t>
            </a:r>
            <a:r>
              <a:rPr lang="en-US" sz="2400">
                <a:latin typeface="Times New Roman" panose="02020603050405020304" pitchFamily="18" charset="0"/>
                <a:cs typeface="Times New Roman" panose="02020603050405020304" pitchFamily="18" charset="0"/>
                <a:sym typeface="+mn-ea"/>
              </a:rPr>
              <a:t>________</a:t>
            </a:r>
            <a:r>
              <a:rPr lang="zh-CN" sz="2400">
                <a:latin typeface="Times New Roman" panose="02020603050405020304" pitchFamily="18" charset="0"/>
                <a:cs typeface="Times New Roman" panose="02020603050405020304" pitchFamily="18" charset="0"/>
                <a:sym typeface="+mn-ea"/>
              </a:rPr>
              <a:t>．</a:t>
            </a:r>
            <a:endParaRPr lang="zh-CN" altLang="en-US">
              <a:latin typeface="Times New Roman" panose="02020603050405020304" pitchFamily="18" charset="0"/>
              <a:cs typeface="Times New Roman" panose="02020603050405020304" pitchFamily="18" charset="0"/>
            </a:endParaRPr>
          </a:p>
        </p:txBody>
      </p:sp>
      <p:sp>
        <p:nvSpPr>
          <p:cNvPr id="5" name="文本框 4"/>
          <p:cNvSpPr txBox="1"/>
          <p:nvPr/>
        </p:nvSpPr>
        <p:spPr>
          <a:xfrm>
            <a:off x="3904615" y="3839845"/>
            <a:ext cx="15201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电磁波</a:t>
            </a:r>
            <a:endParaRPr lang="zh-CN" altLang="en-US"/>
          </a:p>
        </p:txBody>
      </p:sp>
      <p:sp>
        <p:nvSpPr>
          <p:cNvPr id="6" name="文本框 5"/>
          <p:cNvSpPr txBox="1"/>
          <p:nvPr/>
        </p:nvSpPr>
        <p:spPr>
          <a:xfrm>
            <a:off x="4559300" y="4393565"/>
            <a:ext cx="8997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牛顿</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179830" y="2101850"/>
            <a:ext cx="973709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如图所示，若</a:t>
            </a:r>
            <a:r>
              <a:rPr lang="en-US" sz="2400" i="1">
                <a:latin typeface="Times New Roman" panose="02020603050405020304" pitchFamily="18" charset="0"/>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和</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zh-CN" sz="2400">
                <a:latin typeface="Times New Roman" panose="02020603050405020304" pitchFamily="18" charset="0"/>
                <a:ea typeface="宋体" panose="02010600030101010101" pitchFamily="2" charset="-122"/>
                <a:cs typeface="Times New Roman" panose="02020603050405020304" pitchFamily="18" charset="0"/>
              </a:rPr>
              <a:t>是月球上两块同样的岩石，它们受到地球的引力分别为</a:t>
            </a:r>
            <a:r>
              <a:rPr lang="en-US" sz="2400" i="1">
                <a:latin typeface="Times New Roman" panose="02020603050405020304" pitchFamily="18" charset="0"/>
                <a:cs typeface="Times New Roman" panose="02020603050405020304" pitchFamily="18" charset="0"/>
              </a:rPr>
              <a:t>F</a:t>
            </a:r>
            <a:r>
              <a:rPr lang="en-US" sz="2400" i="1" baseline="-25000">
                <a:latin typeface="Times New Roman" panose="02020603050405020304" pitchFamily="18" charset="0"/>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和</a:t>
            </a:r>
            <a:r>
              <a:rPr lang="en-US" sz="2400" i="1">
                <a:latin typeface="Times New Roman" panose="02020603050405020304" pitchFamily="18" charset="0"/>
                <a:ea typeface="宋体" panose="02010600030101010101" pitchFamily="2" charset="-122"/>
                <a:cs typeface="Times New Roman" panose="02020603050405020304" pitchFamily="18" charset="0"/>
              </a:rPr>
              <a:t>F</a:t>
            </a:r>
            <a:r>
              <a:rPr lang="en-US" sz="2400" i="1" baseline="-25000">
                <a:latin typeface="Times New Roman" panose="02020603050405020304" pitchFamily="18" charset="0"/>
                <a:cs typeface="Times New Roman" panose="02020603050405020304" pitchFamily="18" charset="0"/>
              </a:rPr>
              <a:t>B</a:t>
            </a:r>
            <a:r>
              <a:rPr lang="zh-CN" sz="2400">
                <a:latin typeface="Times New Roman" panose="02020603050405020304" pitchFamily="18" charset="0"/>
                <a:ea typeface="宋体" panose="02010600030101010101" pitchFamily="2" charset="-122"/>
                <a:cs typeface="Times New Roman" panose="02020603050405020304" pitchFamily="18" charset="0"/>
              </a:rPr>
              <a:t>，则</a:t>
            </a:r>
            <a:r>
              <a:rPr lang="en-US" sz="2400" i="1">
                <a:latin typeface="Times New Roman" panose="02020603050405020304" pitchFamily="18" charset="0"/>
                <a:ea typeface="宋体" panose="02010600030101010101" pitchFamily="2" charset="-122"/>
                <a:cs typeface="Times New Roman" panose="02020603050405020304" pitchFamily="18" charset="0"/>
              </a:rPr>
              <a:t>F</a:t>
            </a:r>
            <a:r>
              <a:rPr lang="en-US" sz="2400" i="1" baseline="-25000">
                <a:latin typeface="Times New Roman" panose="02020603050405020304" pitchFamily="18" charset="0"/>
                <a:cs typeface="Times New Roman" panose="02020603050405020304" pitchFamily="18" charset="0"/>
              </a:rPr>
              <a:t>A</a:t>
            </a:r>
            <a:r>
              <a:rPr lang="en-US" sz="2400">
                <a:latin typeface="Times New Roman" panose="02020603050405020304" pitchFamily="18" charset="0"/>
                <a:ea typeface="宋体" panose="02010600030101010101" pitchFamily="2" charset="-122"/>
                <a:cs typeface="Times New Roman" panose="02020603050405020304" pitchFamily="18" charset="0"/>
              </a:rPr>
              <a:t>____</a:t>
            </a:r>
            <a:r>
              <a:rPr lang="en-US" sz="2400" i="1">
                <a:latin typeface="Times New Roman" panose="02020603050405020304" pitchFamily="18" charset="0"/>
                <a:cs typeface="Times New Roman" panose="02020603050405020304" pitchFamily="18" charset="0"/>
              </a:rPr>
              <a:t>F</a:t>
            </a:r>
            <a:r>
              <a:rPr lang="en-US" sz="2400" i="1" baseline="-25000">
                <a:latin typeface="Times New Roman" panose="02020603050405020304" pitchFamily="18" charset="0"/>
                <a:cs typeface="Times New Roman" panose="02020603050405020304" pitchFamily="18" charset="0"/>
              </a:rPr>
              <a:t>B</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宋体" panose="02010600030101010101" pitchFamily="2" charset="-122"/>
                <a:cs typeface="Times New Roman" panose="02020603050405020304" pitchFamily="18" charset="0"/>
              </a:rPr>
              <a:t>为了更直观地说明为什么我们总看不到月球的背面，可以构建月球绕地球运行过程的动态模型，构建这个模型应抓住的关键是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a:t>
            </a:r>
            <a:endParaRPr lang="zh-CN" altLang="en-US">
              <a:latin typeface="Times New Roman" panose="02020603050405020304" pitchFamily="18" charset="0"/>
              <a:cs typeface="Times New Roman" panose="02020603050405020304" pitchFamily="18" charset="0"/>
            </a:endParaRPr>
          </a:p>
        </p:txBody>
      </p:sp>
      <p:sp>
        <p:nvSpPr>
          <p:cNvPr id="6" name="文本框 5"/>
          <p:cNvSpPr txBox="1"/>
          <p:nvPr/>
        </p:nvSpPr>
        <p:spPr>
          <a:xfrm>
            <a:off x="4224020" y="2738755"/>
            <a:ext cx="117030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&gt;</a:t>
            </a:r>
            <a:endParaRPr lang="zh-CN" altLang="en-US"/>
          </a:p>
        </p:txBody>
      </p:sp>
      <p:sp>
        <p:nvSpPr>
          <p:cNvPr id="7" name="文本框 6"/>
          <p:cNvSpPr txBox="1"/>
          <p:nvPr/>
        </p:nvSpPr>
        <p:spPr>
          <a:xfrm>
            <a:off x="1252220" y="3696970"/>
            <a:ext cx="967295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月球自转的周期等于它绕地</a:t>
            </a:r>
            <a:r>
              <a:rPr lang="zh-CN" sz="2400">
                <a:solidFill>
                  <a:srgbClr val="FF0000"/>
                </a:solidFill>
                <a:latin typeface="Times New Roman" panose="02020603050405020304" pitchFamily="18" charset="0"/>
                <a:ea typeface="宋体" panose="02010600030101010101" pitchFamily="2" charset="-122"/>
              </a:rPr>
              <a:t>球公转的周期</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588" descr="C:\Documents and Settings\Administrator\桌面\物理（山西）\山西物理\XL145.TIF"/>
          <p:cNvPicPr>
            <a:picLocks noChangeAspect="1"/>
          </p:cNvPicPr>
          <p:nvPr/>
        </p:nvPicPr>
        <p:blipFill>
          <a:blip r:embed="rId1" r:link="rId2"/>
          <a:stretch>
            <a:fillRect/>
          </a:stretch>
        </p:blipFill>
        <p:spPr>
          <a:xfrm>
            <a:off x="9322435" y="1905635"/>
            <a:ext cx="1351915" cy="1809115"/>
          </a:xfrm>
          <a:prstGeom prst="rect">
            <a:avLst/>
          </a:prstGeom>
          <a:noFill/>
          <a:ln w="9525">
            <a:noFill/>
          </a:ln>
        </p:spPr>
      </p:pic>
      <p:sp>
        <p:nvSpPr>
          <p:cNvPr id="100" name="文本框 99"/>
          <p:cNvSpPr txBox="1"/>
          <p:nvPr/>
        </p:nvSpPr>
        <p:spPr>
          <a:xfrm>
            <a:off x="1029335" y="685800"/>
            <a:ext cx="10133330"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14.</a:t>
            </a:r>
            <a:r>
              <a:rPr lang="en-US" sz="2400">
                <a:latin typeface="Times New Roman" panose="02020603050405020304" pitchFamily="18" charset="0"/>
                <a:ea typeface="宋体" panose="02010600030101010101" pitchFamily="2" charset="-122"/>
              </a:rPr>
              <a:t> </a:t>
            </a:r>
            <a:r>
              <a:rPr lang="en-US" sz="2400">
                <a:latin typeface="Times New Roman" panose="02020603050405020304" pitchFamily="18" charset="0"/>
                <a:cs typeface="楷体_GB2312" charset="0"/>
              </a:rPr>
              <a:t>(</a:t>
            </a:r>
            <a:r>
              <a:rPr lang="en-US" sz="2400">
                <a:latin typeface="Times New Roman" panose="02020603050405020304" pitchFamily="18" charset="0"/>
                <a:cs typeface="楷体_GB2312" charset="0"/>
              </a:rPr>
              <a:t>2017</a:t>
            </a:r>
            <a:r>
              <a:rPr lang="zh-CN" sz="2400">
                <a:cs typeface="楷体_GB2312" charset="0"/>
              </a:rPr>
              <a:t>山西</a:t>
            </a:r>
            <a:r>
              <a:rPr lang="en-US" sz="2400">
                <a:latin typeface="Times New Roman" panose="02020603050405020304" pitchFamily="18" charset="0"/>
                <a:cs typeface="楷体_GB2312" charset="0"/>
              </a:rPr>
              <a:t>35</a:t>
            </a:r>
            <a:r>
              <a:rPr lang="zh-CN" sz="2400">
                <a:cs typeface="楷体_GB2312" charset="0"/>
              </a:rPr>
              <a:t>题</a:t>
            </a:r>
            <a:r>
              <a:rPr lang="en-US" sz="2400">
                <a:latin typeface="Times New Roman" panose="02020603050405020304" pitchFamily="18" charset="0"/>
                <a:cs typeface="楷体_GB2312" charset="0"/>
              </a:rPr>
              <a:t>8</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请你阅读下面的短文</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回答问题．</a:t>
            </a:r>
            <a:r>
              <a:rPr lang="en-US" sz="2400">
                <a:latin typeface="宋体" panose="02010600030101010101" pitchFamily="2" charset="-122"/>
                <a:cs typeface="Times New Roman" panose="02020603050405020304" pitchFamily="18" charset="0"/>
              </a:rPr>
              <a:t>                   “</a:t>
            </a:r>
            <a:r>
              <a:rPr lang="zh-CN" sz="2400">
                <a:ea typeface="黑体" panose="02010609060101010101" pitchFamily="49" charset="-122"/>
              </a:rPr>
              <a:t>宇宙级快递小哥</a:t>
            </a:r>
            <a:r>
              <a:rPr lang="en-US" sz="2400">
                <a:latin typeface="宋体" panose="02010600030101010101" pitchFamily="2" charset="-122"/>
                <a:cs typeface="Times New Roman" panose="02020603050405020304" pitchFamily="18" charset="0"/>
              </a:rPr>
              <a:t>”</a:t>
            </a:r>
            <a:r>
              <a:rPr lang="zh-CN" sz="2400">
                <a:ea typeface="黑体" panose="02010609060101010101" pitchFamily="49" charset="-122"/>
              </a:rPr>
              <a:t>出发了</a:t>
            </a:r>
            <a:r>
              <a:rPr lang="en-US" sz="2400">
                <a:latin typeface="Times New Roman" panose="02020603050405020304" pitchFamily="18" charset="0"/>
                <a:cs typeface="楷体_GB2312" charset="0"/>
              </a:rPr>
              <a:t>         2017</a:t>
            </a:r>
            <a:r>
              <a:rPr lang="zh-CN" sz="2400">
                <a:cs typeface="楷体_GB2312" charset="0"/>
              </a:rPr>
              <a:t>年</a:t>
            </a:r>
            <a:r>
              <a:rPr lang="en-US" sz="2400">
                <a:latin typeface="Times New Roman" panose="02020603050405020304" pitchFamily="18" charset="0"/>
                <a:cs typeface="楷体_GB2312" charset="0"/>
              </a:rPr>
              <a:t>4</a:t>
            </a:r>
            <a:r>
              <a:rPr lang="zh-CN" sz="2400">
                <a:cs typeface="楷体_GB2312" charset="0"/>
              </a:rPr>
              <a:t>月</a:t>
            </a:r>
            <a:r>
              <a:rPr lang="en-US" sz="2400">
                <a:latin typeface="Times New Roman" panose="02020603050405020304" pitchFamily="18" charset="0"/>
                <a:cs typeface="楷体_GB2312" charset="0"/>
              </a:rPr>
              <a:t>20</a:t>
            </a:r>
            <a:r>
              <a:rPr lang="zh-CN" sz="2400">
                <a:cs typeface="楷体_GB2312" charset="0"/>
              </a:rPr>
              <a:t>日</a:t>
            </a:r>
            <a:r>
              <a:rPr lang="en-US" sz="2400">
                <a:latin typeface="Times New Roman" panose="02020603050405020304" pitchFamily="18" charset="0"/>
                <a:cs typeface="楷体_GB2312" charset="0"/>
              </a:rPr>
              <a:t>19</a:t>
            </a:r>
            <a:r>
              <a:rPr lang="zh-CN" sz="2400">
                <a:cs typeface="楷体_GB2312" charset="0"/>
              </a:rPr>
              <a:t>时</a:t>
            </a:r>
            <a:r>
              <a:rPr lang="en-US" sz="2400">
                <a:latin typeface="Times New Roman" panose="02020603050405020304" pitchFamily="18" charset="0"/>
                <a:cs typeface="楷体_GB2312" charset="0"/>
              </a:rPr>
              <a:t>41</a:t>
            </a:r>
            <a:r>
              <a:rPr lang="zh-CN" sz="2400">
                <a:cs typeface="楷体_GB2312" charset="0"/>
              </a:rPr>
              <a:t>分</a:t>
            </a:r>
            <a:r>
              <a:rPr lang="en-US" sz="2400">
                <a:latin typeface="Times New Roman" panose="02020603050405020304" pitchFamily="18" charset="0"/>
                <a:cs typeface="楷体_GB2312" charset="0"/>
              </a:rPr>
              <a:t>35</a:t>
            </a:r>
            <a:r>
              <a:rPr lang="zh-CN" sz="2400">
                <a:cs typeface="楷体_GB2312" charset="0"/>
              </a:rPr>
              <a:t>秒，搭载</a:t>
            </a:r>
            <a:r>
              <a:rPr lang="en-US" sz="2400">
                <a:latin typeface="宋体" panose="02010600030101010101" pitchFamily="2" charset="-122"/>
                <a:cs typeface="Times New Roman" panose="02020603050405020304" pitchFamily="18" charset="0"/>
              </a:rPr>
              <a:t>“</a:t>
            </a:r>
            <a:r>
              <a:rPr lang="zh-CN" sz="2400">
                <a:cs typeface="楷体_GB2312" charset="0"/>
              </a:rPr>
              <a:t>天舟一号</a:t>
            </a:r>
            <a:r>
              <a:rPr lang="en-US" sz="2400">
                <a:latin typeface="宋体" panose="02010600030101010101" pitchFamily="2" charset="-122"/>
                <a:cs typeface="Times New Roman" panose="02020603050405020304" pitchFamily="18" charset="0"/>
              </a:rPr>
              <a:t>”</a:t>
            </a:r>
            <a:r>
              <a:rPr lang="zh-CN" sz="2400">
                <a:cs typeface="楷体_GB2312" charset="0"/>
              </a:rPr>
              <a:t>货运</a:t>
            </a:r>
            <a:endParaRPr lang="zh-CN" sz="2400">
              <a:cs typeface="楷体_GB2312" charset="0"/>
            </a:endParaRPr>
          </a:p>
          <a:p>
            <a:pPr>
              <a:lnSpc>
                <a:spcPct val="150000"/>
              </a:lnSpc>
            </a:pPr>
            <a:r>
              <a:rPr lang="zh-CN" sz="2400">
                <a:cs typeface="楷体_GB2312" charset="0"/>
              </a:rPr>
              <a:t>飞船的</a:t>
            </a:r>
            <a:r>
              <a:rPr lang="en-US" sz="2400">
                <a:latin typeface="宋体" panose="02010600030101010101" pitchFamily="2" charset="-122"/>
                <a:cs typeface="Times New Roman" panose="02020603050405020304" pitchFamily="18" charset="0"/>
              </a:rPr>
              <a:t>“</a:t>
            </a:r>
            <a:r>
              <a:rPr lang="zh-CN" sz="2400">
                <a:cs typeface="楷体_GB2312" charset="0"/>
              </a:rPr>
              <a:t>长征七号</a:t>
            </a:r>
            <a:r>
              <a:rPr lang="en-US" sz="2400">
                <a:latin typeface="宋体" panose="02010600030101010101" pitchFamily="2" charset="-122"/>
                <a:cs typeface="Times New Roman" panose="02020603050405020304" pitchFamily="18" charset="0"/>
              </a:rPr>
              <a:t>”</a:t>
            </a:r>
            <a:r>
              <a:rPr lang="zh-CN" sz="2400">
                <a:cs typeface="楷体_GB2312" charset="0"/>
              </a:rPr>
              <a:t>运载火箭，在我国海南文昌航天发射场</a:t>
            </a:r>
            <a:endParaRPr lang="zh-CN" sz="2400">
              <a:cs typeface="楷体_GB2312" charset="0"/>
            </a:endParaRPr>
          </a:p>
          <a:p>
            <a:pPr>
              <a:lnSpc>
                <a:spcPct val="150000"/>
              </a:lnSpc>
            </a:pPr>
            <a:r>
              <a:rPr lang="zh-CN" sz="2400">
                <a:cs typeface="楷体_GB2312" charset="0"/>
              </a:rPr>
              <a:t>点火发射．飞船按计划抵达预定轨道，</a:t>
            </a:r>
            <a:r>
              <a:rPr lang="en-US" sz="2400">
                <a:latin typeface="宋体" panose="02010600030101010101" pitchFamily="2" charset="-122"/>
                <a:cs typeface="楷体_GB2312" charset="0"/>
              </a:rPr>
              <a:t>“</a:t>
            </a:r>
            <a:r>
              <a:rPr lang="zh-CN" sz="2400">
                <a:cs typeface="楷体_GB2312" charset="0"/>
              </a:rPr>
              <a:t>长征七号</a:t>
            </a:r>
            <a:r>
              <a:rPr lang="en-US" sz="2400">
                <a:latin typeface="宋体" panose="02010600030101010101" pitchFamily="2" charset="-122"/>
                <a:cs typeface="Times New Roman" panose="02020603050405020304" pitchFamily="18" charset="0"/>
              </a:rPr>
              <a:t>”</a:t>
            </a:r>
            <a:r>
              <a:rPr lang="zh-CN" sz="2400">
                <a:cs typeface="楷体_GB2312" charset="0"/>
              </a:rPr>
              <a:t>运载火</a:t>
            </a:r>
            <a:endParaRPr lang="zh-CN" sz="2400">
              <a:cs typeface="楷体_GB2312" charset="0"/>
            </a:endParaRPr>
          </a:p>
          <a:p>
            <a:pPr>
              <a:lnSpc>
                <a:spcPct val="150000"/>
              </a:lnSpc>
            </a:pPr>
            <a:r>
              <a:rPr lang="zh-CN" sz="2400">
                <a:cs typeface="楷体_GB2312" charset="0"/>
              </a:rPr>
              <a:t>箭发射取得圆满成功．</a:t>
            </a:r>
            <a:r>
              <a:rPr lang="en-US" sz="2400">
                <a:latin typeface="宋体" panose="02010600030101010101" pitchFamily="2" charset="-122"/>
                <a:cs typeface="楷体_GB2312" charset="0"/>
              </a:rPr>
              <a:t>    “</a:t>
            </a:r>
            <a:r>
              <a:rPr lang="zh-CN" sz="2400">
                <a:cs typeface="楷体_GB2312" charset="0"/>
              </a:rPr>
              <a:t>天舟一号</a:t>
            </a:r>
            <a:r>
              <a:rPr lang="en-US" sz="2400">
                <a:latin typeface="宋体" panose="02010600030101010101" pitchFamily="2" charset="-122"/>
                <a:cs typeface="Times New Roman" panose="02020603050405020304" pitchFamily="18" charset="0"/>
              </a:rPr>
              <a:t>”</a:t>
            </a:r>
            <a:r>
              <a:rPr lang="zh-CN" sz="2400">
                <a:cs typeface="楷体_GB2312" charset="0"/>
              </a:rPr>
              <a:t>是我国首个货运飞船，</a:t>
            </a:r>
            <a:r>
              <a:rPr lang="en-US" sz="2400">
                <a:latin typeface="Times New Roman" panose="02020603050405020304" pitchFamily="18" charset="0"/>
                <a:cs typeface="Times New Roman" panose="02020603050405020304" pitchFamily="18" charset="0"/>
              </a:rPr>
              <a:t>4</a:t>
            </a:r>
            <a:r>
              <a:rPr lang="zh-CN" sz="2400">
                <a:cs typeface="楷体_GB2312" charset="0"/>
              </a:rPr>
              <a:t>月</a:t>
            </a:r>
            <a:r>
              <a:rPr lang="en-US" sz="2400">
                <a:latin typeface="Times New Roman" panose="02020603050405020304" pitchFamily="18" charset="0"/>
                <a:cs typeface="楷体_GB2312" charset="0"/>
              </a:rPr>
              <a:t>22</a:t>
            </a:r>
            <a:r>
              <a:rPr lang="zh-CN" sz="2400">
                <a:cs typeface="楷体_GB2312" charset="0"/>
              </a:rPr>
              <a:t>日</a:t>
            </a:r>
            <a:r>
              <a:rPr lang="en-US" sz="2400">
                <a:latin typeface="Times New Roman" panose="02020603050405020304" pitchFamily="18" charset="0"/>
                <a:cs typeface="楷体_GB2312" charset="0"/>
              </a:rPr>
              <a:t>12</a:t>
            </a:r>
            <a:r>
              <a:rPr lang="zh-CN" sz="2400">
                <a:cs typeface="楷体_GB2312" charset="0"/>
              </a:rPr>
              <a:t>时</a:t>
            </a:r>
            <a:r>
              <a:rPr lang="en-US" sz="2400">
                <a:latin typeface="Times New Roman" panose="02020603050405020304" pitchFamily="18" charset="0"/>
                <a:cs typeface="楷体_GB2312" charset="0"/>
              </a:rPr>
              <a:t>23</a:t>
            </a:r>
            <a:r>
              <a:rPr lang="zh-CN" sz="2400">
                <a:cs typeface="楷体_GB2312" charset="0"/>
              </a:rPr>
              <a:t>分，</a:t>
            </a:r>
            <a:r>
              <a:rPr lang="en-US" sz="2400">
                <a:latin typeface="宋体" panose="02010600030101010101" pitchFamily="2" charset="-122"/>
                <a:cs typeface="楷体_GB2312" charset="0"/>
              </a:rPr>
              <a:t>“</a:t>
            </a:r>
            <a:r>
              <a:rPr lang="zh-CN" sz="2400">
                <a:cs typeface="楷体_GB2312" charset="0"/>
              </a:rPr>
              <a:t>天舟一号</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cs typeface="楷体_GB2312" charset="0"/>
              </a:rPr>
              <a:t>货运飞船和</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cs typeface="楷体_GB2312" charset="0"/>
              </a:rPr>
              <a:t>天宫二号</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cs typeface="楷体_GB2312" charset="0"/>
              </a:rPr>
              <a:t>空间实验室在太空完成首次交会对接．</a:t>
            </a:r>
            <a:r>
              <a:rPr lang="en-US" sz="2400">
                <a:latin typeface="宋体" panose="02010600030101010101" pitchFamily="2" charset="-122"/>
                <a:cs typeface="楷体_GB2312" charset="0"/>
              </a:rPr>
              <a:t>    “</a:t>
            </a:r>
            <a:r>
              <a:rPr lang="zh-CN" sz="2400">
                <a:cs typeface="楷体_GB2312" charset="0"/>
              </a:rPr>
              <a:t>长征七号</a:t>
            </a:r>
            <a:r>
              <a:rPr lang="en-US" sz="2400">
                <a:latin typeface="宋体" panose="02010600030101010101" pitchFamily="2" charset="-122"/>
                <a:cs typeface="Times New Roman" panose="02020603050405020304" pitchFamily="18" charset="0"/>
              </a:rPr>
              <a:t>”</a:t>
            </a:r>
            <a:r>
              <a:rPr lang="zh-CN" sz="2400">
                <a:cs typeface="楷体_GB2312" charset="0"/>
              </a:rPr>
              <a:t>运载火箭上还安装了</a:t>
            </a:r>
            <a:r>
              <a:rPr lang="en-US" sz="2400">
                <a:latin typeface="宋体" panose="02010600030101010101" pitchFamily="2" charset="-122"/>
                <a:cs typeface="Times New Roman" panose="02020603050405020304" pitchFamily="18" charset="0"/>
              </a:rPr>
              <a:t>“</a:t>
            </a:r>
            <a:r>
              <a:rPr lang="zh-CN" sz="2400">
                <a:cs typeface="楷体_GB2312" charset="0"/>
              </a:rPr>
              <a:t>箭载摄像机</a:t>
            </a:r>
            <a:r>
              <a:rPr lang="en-US" sz="2400">
                <a:latin typeface="宋体" panose="02010600030101010101" pitchFamily="2" charset="-122"/>
                <a:cs typeface="Times New Roman" panose="02020603050405020304" pitchFamily="18" charset="0"/>
              </a:rPr>
              <a:t>”</a:t>
            </a:r>
            <a:r>
              <a:rPr lang="zh-CN" sz="2400">
                <a:cs typeface="楷体_GB2312" charset="0"/>
              </a:rPr>
              <a:t>，火箭上升时可拍到摄像机镜头下方箭体周围的实况</a:t>
            </a:r>
            <a:r>
              <a:rPr lang="en-US" sz="2400">
                <a:latin typeface="宋体" panose="02010600030101010101" pitchFamily="2" charset="-122"/>
                <a:cs typeface="Times New Roman" panose="02020603050405020304" pitchFamily="18" charset="0"/>
              </a:rPr>
              <a:t>……</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587" descr="C:\Documents and Settings\Administrator\桌面\物理（山西）\山西物理\XL146.TIF"/>
          <p:cNvPicPr>
            <a:picLocks noChangeAspect="1"/>
          </p:cNvPicPr>
          <p:nvPr/>
        </p:nvPicPr>
        <p:blipFill>
          <a:blip r:embed="rId1" r:link="rId2"/>
          <a:stretch>
            <a:fillRect/>
          </a:stretch>
        </p:blipFill>
        <p:spPr>
          <a:xfrm>
            <a:off x="8867140" y="3123565"/>
            <a:ext cx="2242185" cy="1257935"/>
          </a:xfrm>
          <a:prstGeom prst="rect">
            <a:avLst/>
          </a:prstGeom>
          <a:noFill/>
          <a:ln w="9525">
            <a:noFill/>
          </a:ln>
        </p:spPr>
      </p:pic>
      <p:sp>
        <p:nvSpPr>
          <p:cNvPr id="3" name="文本框 2"/>
          <p:cNvSpPr txBox="1"/>
          <p:nvPr/>
        </p:nvSpPr>
        <p:spPr>
          <a:xfrm>
            <a:off x="9398635" y="4468495"/>
            <a:ext cx="1179195" cy="368300"/>
          </a:xfrm>
          <a:prstGeom prst="rect">
            <a:avLst/>
          </a:prstGeom>
          <a:noFill/>
          <a:ln w="9525">
            <a:noFill/>
          </a:ln>
        </p:spPr>
        <p:txBody>
          <a:bodyPr wrap="square">
            <a:spAutoFit/>
          </a:bodyPr>
          <a:p>
            <a:pPr algn="l"/>
            <a:r>
              <a:rPr lang="zh-CN" sz="1800">
                <a:cs typeface="楷体_GB2312" charset="0"/>
              </a:rPr>
              <a:t>第</a:t>
            </a:r>
            <a:r>
              <a:rPr lang="en-US" sz="1800">
                <a:latin typeface="Times New Roman" panose="02020603050405020304" pitchFamily="18" charset="0"/>
                <a:cs typeface="楷体_GB2312" charset="0"/>
              </a:rPr>
              <a:t>14</a:t>
            </a:r>
            <a:r>
              <a:rPr lang="zh-CN" sz="1800">
                <a:cs typeface="楷体_GB2312" charset="0"/>
              </a:rPr>
              <a:t>题图</a:t>
            </a:r>
            <a:endParaRPr lang="zh-CN" altLang="en-US" sz="1800"/>
          </a:p>
        </p:txBody>
      </p:sp>
      <p:sp>
        <p:nvSpPr>
          <p:cNvPr id="4" name="文本框 3"/>
          <p:cNvSpPr txBox="1"/>
          <p:nvPr/>
        </p:nvSpPr>
        <p:spPr>
          <a:xfrm>
            <a:off x="807720" y="1327150"/>
            <a:ext cx="10678160" cy="479996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长征七号</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火箭加速上升时受到的力是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平衡力</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非平衡力</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，所搭载的</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天舟一号</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货运飞船在此上升过程中的机械能</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增大</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减小</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不变</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如图所示是</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箭载摄像机</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在火箭上升时拍得的一幅图片，</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这是光线通过镜头时发生了光的</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反射</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折</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射</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后在感光元件上所成的像；摄像机在高温环境下工作，</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镜头用耐高温的二氧化硅</a:t>
            </a:r>
            <a:r>
              <a:rPr lang="en-US" sz="2400">
                <a:latin typeface="Times New Roman" panose="02020603050405020304" pitchFamily="18" charset="0"/>
                <a:ea typeface="宋体" panose="02010600030101010101" pitchFamily="2" charset="-122"/>
                <a:cs typeface="Times New Roman" panose="02020603050405020304" pitchFamily="18" charset="0"/>
              </a:rPr>
              <a:t>(SiO</a:t>
            </a:r>
            <a:r>
              <a:rPr lang="en-US" sz="2400" baseline="-25000">
                <a:latin typeface="Times New Roman" panose="02020603050405020304" pitchFamily="18" charset="0"/>
                <a:cs typeface="Times New Roman" panose="02020603050405020304" pitchFamily="18" charset="0"/>
              </a:rPr>
              <a:t>2</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晶体制成，这是因为二氧化硅晶体具有较高的</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a:latin typeface="Times New Roman" panose="02020603050405020304" pitchFamily="18" charset="0"/>
              <a:cs typeface="Times New Roman" panose="02020603050405020304" pitchFamily="18" charset="0"/>
            </a:endParaRPr>
          </a:p>
        </p:txBody>
      </p:sp>
      <p:sp>
        <p:nvSpPr>
          <p:cNvPr id="5" name="文本框 4"/>
          <p:cNvSpPr txBox="1"/>
          <p:nvPr/>
        </p:nvSpPr>
        <p:spPr>
          <a:xfrm>
            <a:off x="6447155" y="1409065"/>
            <a:ext cx="16630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非平衡力</a:t>
            </a:r>
            <a:endParaRPr lang="zh-CN" altLang="en-US"/>
          </a:p>
        </p:txBody>
      </p:sp>
      <p:sp>
        <p:nvSpPr>
          <p:cNvPr id="6" name="文本框 5"/>
          <p:cNvSpPr txBox="1"/>
          <p:nvPr/>
        </p:nvSpPr>
        <p:spPr>
          <a:xfrm>
            <a:off x="9389745" y="1974215"/>
            <a:ext cx="9791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a:t>
            </a:r>
            <a:endParaRPr lang="zh-CN" altLang="en-US"/>
          </a:p>
        </p:txBody>
      </p:sp>
      <p:sp>
        <p:nvSpPr>
          <p:cNvPr id="7" name="文本框 6"/>
          <p:cNvSpPr txBox="1"/>
          <p:nvPr/>
        </p:nvSpPr>
        <p:spPr>
          <a:xfrm>
            <a:off x="5407660" y="3618865"/>
            <a:ext cx="12496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折射</a:t>
            </a:r>
            <a:endParaRPr lang="zh-CN" altLang="en-US"/>
          </a:p>
        </p:txBody>
      </p:sp>
      <p:sp>
        <p:nvSpPr>
          <p:cNvPr id="8" name="文本框 7"/>
          <p:cNvSpPr txBox="1"/>
          <p:nvPr/>
        </p:nvSpPr>
        <p:spPr>
          <a:xfrm>
            <a:off x="944245" y="5248910"/>
            <a:ext cx="1106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熔点</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56920" y="1690370"/>
            <a:ext cx="1067816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小明看火箭发射时的电视直播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看到捆绑在箭体上的助推火箭的燃料耗尽立即与箭体分离</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之后又上升了一段距离才下坠而远离箭体．请你用所学过的物理知识解释为什么助推火箭离</a:t>
            </a:r>
            <a:r>
              <a:rPr lang="zh-CN" sz="2400">
                <a:latin typeface="Times New Roman" panose="02020603050405020304" pitchFamily="18" charset="0"/>
                <a:ea typeface="宋体" panose="02010600030101010101" pitchFamily="2" charset="-122"/>
              </a:rPr>
              <a:t>开箭体后上升了一段距离才下坠．</a:t>
            </a:r>
            <a:endParaRPr lang="zh-CN" altLang="en-US"/>
          </a:p>
        </p:txBody>
      </p:sp>
      <p:sp>
        <p:nvSpPr>
          <p:cNvPr id="100" name="文本框 99"/>
          <p:cNvSpPr txBox="1"/>
          <p:nvPr/>
        </p:nvSpPr>
        <p:spPr>
          <a:xfrm>
            <a:off x="794385" y="3537585"/>
            <a:ext cx="10640695" cy="1753235"/>
          </a:xfrm>
          <a:prstGeom prst="rect">
            <a:avLst/>
          </a:prstGeom>
          <a:noFill/>
          <a:ln w="9525">
            <a:noFill/>
          </a:ln>
        </p:spPr>
        <p:txBody>
          <a:bodyPr wrap="square">
            <a:spAutoFit/>
          </a:bodyPr>
          <a:p>
            <a:pPr>
              <a:lnSpc>
                <a:spcPct val="150000"/>
              </a:lnSpc>
            </a:pPr>
            <a:r>
              <a:rPr lang="zh-CN" sz="2400">
                <a:solidFill>
                  <a:srgbClr val="FF0000"/>
                </a:solidFill>
                <a:ea typeface="黑体" panose="02010609060101010101" pitchFamily="49" charset="-122"/>
              </a:rPr>
              <a:t>答：</a:t>
            </a:r>
            <a:r>
              <a:rPr lang="zh-CN" sz="2400">
                <a:solidFill>
                  <a:srgbClr val="FF0000"/>
                </a:solidFill>
                <a:ea typeface="宋体" panose="02010600030101010101" pitchFamily="2" charset="-122"/>
              </a:rPr>
              <a:t>助推火箭和火箭箭体原来一起上升</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助推火箭与火箭箭体分离后</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由于具有惯性</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仍然保持原来的运动状态</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助推火箭继续向上运动一段距离</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在重力的作用下改变了运动状态</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所以上升了一段距离才下坠</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348105" y="133159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1" name="文本框 10"/>
          <p:cNvSpPr txBox="1"/>
          <p:nvPr/>
        </p:nvSpPr>
        <p:spPr>
          <a:xfrm>
            <a:off x="9338945" y="4805680"/>
            <a:ext cx="1139190" cy="368300"/>
          </a:xfrm>
          <a:prstGeom prst="rect">
            <a:avLst/>
          </a:prstGeom>
          <a:noFill/>
          <a:ln w="9525">
            <a:noFill/>
          </a:ln>
        </p:spPr>
        <p:txBody>
          <a:bodyPr wrap="square">
            <a:spAutoFit/>
          </a:bodyPr>
          <a:p>
            <a:r>
              <a:rPr lang="zh-CN" sz="1800">
                <a:latin typeface="Times New Roman" panose="02020603050405020304" pitchFamily="18" charset="0"/>
                <a:cs typeface="Times New Roman" panose="02020603050405020304" pitchFamily="18" charset="0"/>
              </a:rPr>
              <a:t>第</a:t>
            </a:r>
            <a:r>
              <a:rPr lang="en-US" altLang="zh-CN" sz="1800">
                <a:latin typeface="Times New Roman" panose="02020603050405020304" pitchFamily="18" charset="0"/>
                <a:cs typeface="Times New Roman" panose="02020603050405020304" pitchFamily="18" charset="0"/>
              </a:rPr>
              <a:t>15</a:t>
            </a:r>
            <a:r>
              <a:rPr lang="zh-CN" sz="1800">
                <a:latin typeface="Times New Roman" panose="02020603050405020304" pitchFamily="18" charset="0"/>
                <a:cs typeface="Times New Roman" panose="02020603050405020304" pitchFamily="18" charset="0"/>
              </a:rPr>
              <a:t>题图</a:t>
            </a:r>
            <a:endParaRPr lang="zh-CN" altLang="en-US" sz="1800">
              <a:latin typeface="Times New Roman" panose="02020603050405020304" pitchFamily="18" charset="0"/>
              <a:cs typeface="Times New Roman" panose="02020603050405020304" pitchFamily="18" charset="0"/>
            </a:endParaRPr>
          </a:p>
        </p:txBody>
      </p:sp>
      <p:sp>
        <p:nvSpPr>
          <p:cNvPr id="100" name="文本框 99"/>
          <p:cNvSpPr txBox="1"/>
          <p:nvPr/>
        </p:nvSpPr>
        <p:spPr>
          <a:xfrm>
            <a:off x="1187450" y="1805940"/>
            <a:ext cx="984123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15.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眉山</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如图所示，木块竖立在小车上，随小车一起以相同的速度在水平地面上向右做匀速直线运动，不考虑空气阻力，下列说法中正确的是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A. </a:t>
            </a:r>
            <a:r>
              <a:rPr lang="zh-CN" sz="2400">
                <a:latin typeface="Times New Roman" panose="02020603050405020304" pitchFamily="18" charset="0"/>
                <a:ea typeface="宋体" panose="02010600030101010101" pitchFamily="2" charset="-122"/>
                <a:cs typeface="Times New Roman" panose="02020603050405020304" pitchFamily="18" charset="0"/>
              </a:rPr>
              <a:t>如果小车突然停止运动，木块将向左倾倒</a:t>
            </a:r>
            <a:r>
              <a:rPr lang="en-US" sz="2400">
                <a:latin typeface="Times New Roman" panose="02020603050405020304" pitchFamily="18" charset="0"/>
                <a:cs typeface="Times New Roman" panose="02020603050405020304" pitchFamily="18" charset="0"/>
              </a:rPr>
              <a:t>B. </a:t>
            </a:r>
            <a:r>
              <a:rPr lang="zh-CN" sz="2400">
                <a:latin typeface="Times New Roman" panose="02020603050405020304" pitchFamily="18" charset="0"/>
                <a:ea typeface="宋体" panose="02010600030101010101" pitchFamily="2" charset="-122"/>
                <a:cs typeface="Times New Roman" panose="02020603050405020304" pitchFamily="18" charset="0"/>
              </a:rPr>
              <a:t>由于木块向右运动，木块受到向左的摩擦力</a:t>
            </a:r>
            <a:r>
              <a:rPr lang="en-US" sz="2400">
                <a:latin typeface="Times New Roman" panose="02020603050405020304" pitchFamily="18" charset="0"/>
                <a:ea typeface="宋体" panose="02010600030101010101" pitchFamily="2" charset="-122"/>
                <a:cs typeface="Times New Roman" panose="02020603050405020304" pitchFamily="18" charset="0"/>
              </a:rPr>
              <a:t>C. </a:t>
            </a:r>
            <a:r>
              <a:rPr lang="zh-CN" sz="2400">
                <a:latin typeface="Times New Roman" panose="02020603050405020304" pitchFamily="18" charset="0"/>
                <a:ea typeface="宋体" panose="02010600030101010101" pitchFamily="2" charset="-122"/>
                <a:cs typeface="Times New Roman" panose="02020603050405020304" pitchFamily="18" charset="0"/>
              </a:rPr>
              <a:t>小车对木块的支持力与木块受到的重力是一对平衡力</a:t>
            </a:r>
            <a:r>
              <a:rPr lang="en-US" sz="2400">
                <a:latin typeface="Times New Roman" panose="02020603050405020304" pitchFamily="18" charset="0"/>
                <a:cs typeface="Times New Roman" panose="02020603050405020304" pitchFamily="18" charset="0"/>
              </a:rPr>
              <a:t>D. </a:t>
            </a:r>
            <a:r>
              <a:rPr lang="zh-CN" sz="2400">
                <a:latin typeface="Times New Roman" panose="02020603050405020304" pitchFamily="18" charset="0"/>
                <a:ea typeface="宋体" panose="02010600030101010101" pitchFamily="2" charset="-122"/>
                <a:cs typeface="Times New Roman" panose="02020603050405020304" pitchFamily="18" charset="0"/>
              </a:rPr>
              <a:t>木块对小车的压力与地面对小车的支持力是一对相互作用力</a:t>
            </a:r>
            <a:endParaRPr lang="zh-CN" altLang="en-US">
              <a:latin typeface="Times New Roman" panose="02020603050405020304" pitchFamily="18" charset="0"/>
              <a:cs typeface="Times New Roman" panose="02020603050405020304" pitchFamily="18" charset="0"/>
            </a:endParaRPr>
          </a:p>
        </p:txBody>
      </p:sp>
      <p:pic>
        <p:nvPicPr>
          <p:cNvPr id="3" name="图片 -2147482585" descr="C:\Documents and Settings\Administrator\桌面\物理（山西）\山西物理\XL147.TIF"/>
          <p:cNvPicPr>
            <a:picLocks noChangeAspect="1"/>
          </p:cNvPicPr>
          <p:nvPr/>
        </p:nvPicPr>
        <p:blipFill>
          <a:blip r:embed="rId2" r:link="rId3"/>
          <a:stretch>
            <a:fillRect/>
          </a:stretch>
        </p:blipFill>
        <p:spPr>
          <a:xfrm>
            <a:off x="8881110" y="3474085"/>
            <a:ext cx="1835150" cy="1119505"/>
          </a:xfrm>
          <a:prstGeom prst="rect">
            <a:avLst/>
          </a:prstGeom>
          <a:noFill/>
          <a:ln w="9525">
            <a:noFill/>
          </a:ln>
        </p:spPr>
      </p:pic>
      <p:sp>
        <p:nvSpPr>
          <p:cNvPr id="12" name="文本框 11"/>
          <p:cNvSpPr txBox="1"/>
          <p:nvPr/>
        </p:nvSpPr>
        <p:spPr>
          <a:xfrm>
            <a:off x="2120900" y="3085465"/>
            <a:ext cx="4279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8977630" y="5701030"/>
            <a:ext cx="1139190" cy="368300"/>
          </a:xfrm>
          <a:prstGeom prst="rect">
            <a:avLst/>
          </a:prstGeom>
          <a:noFill/>
          <a:ln w="9525">
            <a:noFill/>
          </a:ln>
        </p:spPr>
        <p:txBody>
          <a:bodyPr wrap="square">
            <a:spAutoFit/>
          </a:bodyPr>
          <a:p>
            <a:r>
              <a:rPr lang="zh-CN" sz="1800">
                <a:latin typeface="Times New Roman" panose="02020603050405020304" pitchFamily="18" charset="0"/>
                <a:cs typeface="Times New Roman" panose="02020603050405020304" pitchFamily="18" charset="0"/>
              </a:rPr>
              <a:t>第</a:t>
            </a:r>
            <a:r>
              <a:rPr lang="en-US" altLang="zh-CN" sz="1800">
                <a:latin typeface="Times New Roman" panose="02020603050405020304" pitchFamily="18" charset="0"/>
                <a:cs typeface="Times New Roman" panose="02020603050405020304" pitchFamily="18" charset="0"/>
              </a:rPr>
              <a:t>16</a:t>
            </a:r>
            <a:r>
              <a:rPr lang="zh-CN" sz="1800">
                <a:latin typeface="Times New Roman" panose="02020603050405020304" pitchFamily="18" charset="0"/>
                <a:cs typeface="Times New Roman" panose="02020603050405020304" pitchFamily="18" charset="0"/>
              </a:rPr>
              <a:t>题图</a:t>
            </a:r>
            <a:endParaRPr lang="zh-CN" altLang="en-US" sz="1800">
              <a:latin typeface="Times New Roman" panose="02020603050405020304" pitchFamily="18" charset="0"/>
              <a:cs typeface="Times New Roman" panose="02020603050405020304" pitchFamily="18" charset="0"/>
            </a:endParaRPr>
          </a:p>
        </p:txBody>
      </p:sp>
      <p:sp>
        <p:nvSpPr>
          <p:cNvPr id="6" name="文本框 5"/>
          <p:cNvSpPr txBox="1"/>
          <p:nvPr/>
        </p:nvSpPr>
        <p:spPr>
          <a:xfrm>
            <a:off x="847090" y="962025"/>
            <a:ext cx="1032700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16.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黄冈</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中央电视台《是真的吗》某期节目中，有这样一个实验：将一根绳子穿过内壁和端口光滑的空心圆筒，绳子上端系一个金属球，下端与装有皮球的网袋连接．转动空心圆筒，使金属球转动</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如图</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．随着转速加大，网袋由静止开始向上运动．下列判断正确的是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A. </a:t>
            </a:r>
            <a:r>
              <a:rPr lang="zh-CN" sz="2400">
                <a:latin typeface="Times New Roman" panose="02020603050405020304" pitchFamily="18" charset="0"/>
                <a:ea typeface="宋体" panose="02010600030101010101" pitchFamily="2" charset="-122"/>
                <a:cs typeface="Times New Roman" panose="02020603050405020304" pitchFamily="18" charset="0"/>
              </a:rPr>
              <a:t>网袋静止时，它受到的总重力与它对绳子的拉力是一对平衡力</a:t>
            </a:r>
            <a:r>
              <a:rPr lang="en-US" sz="2400">
                <a:latin typeface="Times New Roman" panose="02020603050405020304" pitchFamily="18" charset="0"/>
                <a:cs typeface="Times New Roman" panose="02020603050405020304" pitchFamily="18" charset="0"/>
              </a:rPr>
              <a:t>B. </a:t>
            </a:r>
            <a:r>
              <a:rPr lang="zh-CN" sz="2400">
                <a:latin typeface="Times New Roman" panose="02020603050405020304" pitchFamily="18" charset="0"/>
                <a:ea typeface="宋体" panose="02010600030101010101" pitchFamily="2" charset="-122"/>
                <a:cs typeface="Times New Roman" panose="02020603050405020304" pitchFamily="18" charset="0"/>
              </a:rPr>
              <a:t>金属球转动过程中，它受到的重力与绳子对</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     它的拉力是一对平衡力</a:t>
            </a:r>
            <a:r>
              <a:rPr lang="en-US" sz="2400">
                <a:latin typeface="Times New Roman" panose="02020603050405020304" pitchFamily="18" charset="0"/>
                <a:cs typeface="Times New Roman" panose="02020603050405020304" pitchFamily="18" charset="0"/>
              </a:rPr>
              <a:t>C. </a:t>
            </a:r>
            <a:r>
              <a:rPr lang="zh-CN" sz="2400">
                <a:latin typeface="Times New Roman" panose="02020603050405020304" pitchFamily="18" charset="0"/>
                <a:ea typeface="宋体" panose="02010600030101010101" pitchFamily="2" charset="-122"/>
                <a:cs typeface="Times New Roman" panose="02020603050405020304" pitchFamily="18" charset="0"/>
              </a:rPr>
              <a:t>金属球转动过程中，运动状态不变</a:t>
            </a:r>
            <a:r>
              <a:rPr lang="en-US" sz="2400">
                <a:latin typeface="Times New Roman" panose="02020603050405020304" pitchFamily="18" charset="0"/>
                <a:cs typeface="Times New Roman" panose="02020603050405020304" pitchFamily="18" charset="0"/>
              </a:rPr>
              <a:t>D. </a:t>
            </a:r>
            <a:r>
              <a:rPr lang="zh-CN" sz="2400">
                <a:latin typeface="Times New Roman" panose="02020603050405020304" pitchFamily="18" charset="0"/>
                <a:ea typeface="宋体" panose="02010600030101010101" pitchFamily="2" charset="-122"/>
                <a:cs typeface="Times New Roman" panose="02020603050405020304" pitchFamily="18" charset="0"/>
              </a:rPr>
              <a:t>实验表明，改变物体的运动状态需要力</a:t>
            </a:r>
            <a:endParaRPr lang="zh-CN" altLang="en-US">
              <a:latin typeface="Times New Roman" panose="02020603050405020304" pitchFamily="18" charset="0"/>
              <a:cs typeface="Times New Roman" panose="02020603050405020304" pitchFamily="18" charset="0"/>
            </a:endParaRPr>
          </a:p>
        </p:txBody>
      </p:sp>
      <p:pic>
        <p:nvPicPr>
          <p:cNvPr id="2" name="图片 -2147482584" descr="C:\Documents and Settings\Administrator\桌面\物理（山西）\山西物理\XL149.TIF"/>
          <p:cNvPicPr>
            <a:picLocks noChangeAspect="1"/>
          </p:cNvPicPr>
          <p:nvPr/>
        </p:nvPicPr>
        <p:blipFill>
          <a:blip r:embed="rId1" r:link="rId2"/>
          <a:stretch>
            <a:fillRect/>
          </a:stretch>
        </p:blipFill>
        <p:spPr>
          <a:xfrm>
            <a:off x="7535545" y="3800475"/>
            <a:ext cx="3307080" cy="1690370"/>
          </a:xfrm>
          <a:prstGeom prst="rect">
            <a:avLst/>
          </a:prstGeom>
          <a:noFill/>
          <a:ln w="9525">
            <a:noFill/>
          </a:ln>
        </p:spPr>
      </p:pic>
      <p:sp>
        <p:nvSpPr>
          <p:cNvPr id="7" name="文本框 6"/>
          <p:cNvSpPr txBox="1"/>
          <p:nvPr/>
        </p:nvSpPr>
        <p:spPr>
          <a:xfrm>
            <a:off x="7220585" y="2730500"/>
            <a:ext cx="10280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784860" y="969645"/>
            <a:ext cx="11737340" cy="737235"/>
            <a:chOff x="87" y="2929"/>
            <a:chExt cx="18484" cy="1161"/>
          </a:xfrm>
        </p:grpSpPr>
        <p:pic>
          <p:nvPicPr>
            <p:cNvPr id="6" name="图片 5" descr="考点3字"/>
            <p:cNvPicPr>
              <a:picLocks noChangeAspect="1"/>
            </p:cNvPicPr>
            <p:nvPr/>
          </p:nvPicPr>
          <p:blipFill>
            <a:blip r:embed="rId1"/>
            <a:stretch>
              <a:fillRect/>
            </a:stretch>
          </p:blipFill>
          <p:spPr>
            <a:xfrm>
              <a:off x="87" y="3275"/>
              <a:ext cx="3418" cy="761"/>
            </a:xfrm>
            <a:prstGeom prst="rect">
              <a:avLst/>
            </a:prstGeom>
          </p:spPr>
        </p:pic>
        <p:grpSp>
          <p:nvGrpSpPr>
            <p:cNvPr id="3" name="组合 2"/>
            <p:cNvGrpSpPr/>
            <p:nvPr/>
          </p:nvGrpSpPr>
          <p:grpSpPr>
            <a:xfrm>
              <a:off x="160" y="2929"/>
              <a:ext cx="18411" cy="1161"/>
              <a:chOff x="273" y="2929"/>
              <a:chExt cx="18411" cy="1161"/>
            </a:xfrm>
          </p:grpSpPr>
          <p:sp>
            <p:nvSpPr>
              <p:cNvPr id="20481" name="文本框 4"/>
              <p:cNvSpPr txBox="1"/>
              <p:nvPr/>
            </p:nvSpPr>
            <p:spPr>
              <a:xfrm>
                <a:off x="3894" y="2929"/>
                <a:ext cx="14790"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作力的示意图</a:t>
                </a:r>
                <a:r>
                  <a:rPr sz="2400" dirty="0">
                    <a:latin typeface="Times New Roman" panose="02020603050405020304" pitchFamily="18" charset="0"/>
                    <a:ea typeface="宋体" panose="02010600030101010101" pitchFamily="2" charset="-122"/>
                    <a:cs typeface="Times New Roman" panose="02020603050405020304" pitchFamily="18" charset="0"/>
                  </a:rPr>
                  <a:t>(</a:t>
                </a:r>
                <a:r>
                  <a:rPr sz="2400" dirty="0">
                    <a:latin typeface="Times New Roman" panose="02020603050405020304" pitchFamily="18" charset="0"/>
                    <a:ea typeface="宋体" panose="02010600030101010101" pitchFamily="2" charset="-122"/>
                    <a:cs typeface="Times New Roman" panose="02020603050405020304" pitchFamily="18" charset="0"/>
                  </a:rPr>
                  <a:t>2017.34)</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273" y="3246"/>
                <a:ext cx="3110" cy="822"/>
                <a:chOff x="6025" y="8865"/>
                <a:chExt cx="3310" cy="877"/>
              </a:xfrm>
            </p:grpSpPr>
            <p:sp>
              <p:nvSpPr>
                <p:cNvPr id="20490"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5</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grpSp>
        <p:nvGrpSpPr>
          <p:cNvPr id="5" name="组合 4"/>
          <p:cNvGrpSpPr/>
          <p:nvPr/>
        </p:nvGrpSpPr>
        <p:grpSpPr>
          <a:xfrm>
            <a:off x="784860" y="1941830"/>
            <a:ext cx="1653540" cy="460375"/>
            <a:chOff x="1586" y="2158"/>
            <a:chExt cx="2604" cy="725"/>
          </a:xfrm>
        </p:grpSpPr>
        <p:pic>
          <p:nvPicPr>
            <p:cNvPr id="14" name="图片 13" descr="三级标1"/>
            <p:cNvPicPr>
              <a:picLocks noChangeAspect="1"/>
            </p:cNvPicPr>
            <p:nvPr/>
          </p:nvPicPr>
          <p:blipFill>
            <a:blip r:embed="rId2"/>
            <a:stretch>
              <a:fillRect/>
            </a:stretch>
          </p:blipFill>
          <p:spPr>
            <a:xfrm>
              <a:off x="1610" y="2204"/>
              <a:ext cx="2580" cy="636"/>
            </a:xfrm>
            <a:prstGeom prst="rect">
              <a:avLst/>
            </a:prstGeom>
          </p:spPr>
        </p:pic>
        <p:sp>
          <p:nvSpPr>
            <p:cNvPr id="15" name="文本框 14"/>
            <p:cNvSpPr txBox="1"/>
            <p:nvPr/>
          </p:nvSpPr>
          <p:spPr>
            <a:xfrm>
              <a:off x="1586" y="2158"/>
              <a:ext cx="2281" cy="725"/>
            </a:xfrm>
            <a:prstGeom prst="rect">
              <a:avLst/>
            </a:prstGeom>
            <a:noFill/>
          </p:spPr>
          <p:txBody>
            <a:bodyPr wrap="square" rtlCol="0">
              <a:spAutoFit/>
            </a:bodyPr>
            <a:p>
              <a:r>
                <a:rPr lang="zh-CN" altLang="en-US" sz="2400" b="1">
                  <a:solidFill>
                    <a:schemeClr val="bg1"/>
                  </a:solidFill>
                  <a:latin typeface="黑体" panose="02010609060101010101" pitchFamily="49" charset="-122"/>
                  <a:ea typeface="黑体" panose="02010609060101010101" pitchFamily="49" charset="-122"/>
                </a:rPr>
                <a:t>方法指导</a:t>
              </a:r>
              <a:endParaRPr lang="zh-CN" altLang="en-US" sz="2400" b="1">
                <a:solidFill>
                  <a:schemeClr val="bg1"/>
                </a:solidFill>
                <a:latin typeface="黑体" panose="02010609060101010101" pitchFamily="49" charset="-122"/>
                <a:ea typeface="黑体" panose="02010609060101010101" pitchFamily="49" charset="-122"/>
              </a:endParaRPr>
            </a:p>
          </p:txBody>
        </p:sp>
      </p:grpSp>
      <p:sp>
        <p:nvSpPr>
          <p:cNvPr id="4" name="文本框 3"/>
          <p:cNvSpPr txBox="1"/>
          <p:nvPr/>
        </p:nvSpPr>
        <p:spPr>
          <a:xfrm>
            <a:off x="784860" y="2512060"/>
            <a:ext cx="10891520" cy="3415030"/>
          </a:xfrm>
          <a:prstGeom prst="rect">
            <a:avLst/>
          </a:prstGeom>
          <a:noFill/>
          <a:ln w="9525">
            <a:noFill/>
          </a:ln>
        </p:spPr>
        <p:txBody>
          <a:bodyPr wrap="square">
            <a:spAutoFit/>
          </a:bodyPr>
          <a:p>
            <a:pPr>
              <a:lnSpc>
                <a:spcPct val="150000"/>
              </a:lnSpc>
            </a:pPr>
            <a:r>
              <a:rPr lang="en-US"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1. </a:t>
            </a:r>
            <a:r>
              <a:rPr lang="zh-CN" sz="2400">
                <a:solidFill>
                  <a:srgbClr val="1D41D5"/>
                </a:solidFill>
                <a:latin typeface="Times New Roman" panose="02020603050405020304" pitchFamily="18" charset="0"/>
                <a:ea typeface="黑体" panose="02010609060101010101" pitchFamily="49" charset="-122"/>
                <a:cs typeface="Times New Roman" panose="02020603050405020304" pitchFamily="18" charset="0"/>
              </a:rPr>
              <a:t>力的作用点：</a:t>
            </a:r>
            <a:r>
              <a:rPr lang="zh-CN"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重力的作用点在重心上，支持力和压力的作用点在接触面上，摩擦力的作用点实际在接触面上，一般画在重心处；当同时画几个力时，作用点画在受力物体的重心上；</a:t>
            </a:r>
            <a:r>
              <a:rPr lang="en-US"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2. </a:t>
            </a:r>
            <a:r>
              <a:rPr lang="zh-CN" sz="2400">
                <a:solidFill>
                  <a:srgbClr val="1D41D5"/>
                </a:solidFill>
                <a:latin typeface="Times New Roman" panose="02020603050405020304" pitchFamily="18" charset="0"/>
                <a:ea typeface="黑体" panose="02010609060101010101" pitchFamily="49" charset="-122"/>
                <a:cs typeface="Times New Roman" panose="02020603050405020304" pitchFamily="18" charset="0"/>
              </a:rPr>
              <a:t>力的方向：</a:t>
            </a:r>
            <a:r>
              <a:rPr lang="zh-CN"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重力的方向总是竖直向下；支持力和压力的方向总与接触面垂直；推力和拉力的方向根据实际要求而定；</a:t>
            </a:r>
            <a:r>
              <a:rPr lang="en-US"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3. </a:t>
            </a:r>
            <a:r>
              <a:rPr lang="zh-CN" sz="2400">
                <a:solidFill>
                  <a:srgbClr val="1D41D5"/>
                </a:solidFill>
                <a:latin typeface="Times New Roman" panose="02020603050405020304" pitchFamily="18" charset="0"/>
                <a:ea typeface="黑体" panose="02010609060101010101" pitchFamily="49" charset="-122"/>
                <a:cs typeface="Times New Roman" panose="02020603050405020304" pitchFamily="18" charset="0"/>
              </a:rPr>
              <a:t>力的大小：</a:t>
            </a:r>
            <a:r>
              <a:rPr lang="zh-CN"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较大的力，线段较长；两个平衡的力线段一样长．</a:t>
            </a:r>
            <a:endParaRPr lang="zh-CN" altLang="en-US" sz="2400">
              <a:solidFill>
                <a:srgbClr val="1D41D5"/>
              </a:solidFill>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81380" y="951230"/>
            <a:ext cx="1062609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17. </a:t>
            </a:r>
            <a:r>
              <a:rPr lang="en-US" sz="2400">
                <a:latin typeface="Times New Roman" panose="02020603050405020304" pitchFamily="18" charset="0"/>
                <a:cs typeface="Times New Roman" panose="02020603050405020304" pitchFamily="18" charset="0"/>
              </a:rPr>
              <a:t>(2017</a:t>
            </a:r>
            <a:r>
              <a:rPr lang="zh-CN" sz="2400">
                <a:latin typeface="Times New Roman" panose="02020603050405020304" pitchFamily="18" charset="0"/>
                <a:cs typeface="Times New Roman" panose="02020603050405020304" pitchFamily="18" charset="0"/>
              </a:rPr>
              <a:t>山西</a:t>
            </a:r>
            <a:r>
              <a:rPr lang="en-US" sz="2400">
                <a:latin typeface="Times New Roman" panose="02020603050405020304" pitchFamily="18" charset="0"/>
                <a:cs typeface="Times New Roman" panose="02020603050405020304" pitchFamily="18" charset="0"/>
              </a:rPr>
              <a:t>34</a:t>
            </a:r>
            <a:r>
              <a:rPr lang="zh-CN" sz="2400">
                <a:latin typeface="Times New Roman" panose="02020603050405020304" pitchFamily="18" charset="0"/>
                <a:cs typeface="Times New Roman" panose="02020603050405020304" pitchFamily="18" charset="0"/>
              </a:rPr>
              <a:t>题</a:t>
            </a:r>
            <a:r>
              <a:rPr lang="en-US" sz="2400">
                <a:latin typeface="Times New Roman" panose="02020603050405020304" pitchFamily="18" charset="0"/>
                <a:cs typeface="Times New Roman" panose="02020603050405020304" pitchFamily="18" charset="0"/>
              </a:rPr>
              <a:t>2</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踢足球是青少年喜爱的一项体育运动．如图所示是向斜上方飞出的足球，不考虑空气阻力，请你画出足球所受力的示意图．</a:t>
            </a:r>
            <a:endParaRPr lang="zh-CN" altLang="en-US">
              <a:latin typeface="Times New Roman" panose="02020603050405020304" pitchFamily="18" charset="0"/>
              <a:cs typeface="Times New Roman" panose="02020603050405020304" pitchFamily="18" charset="0"/>
            </a:endParaRPr>
          </a:p>
        </p:txBody>
      </p:sp>
      <p:pic>
        <p:nvPicPr>
          <p:cNvPr id="2" name="图片 -2147482581" descr="C:\Documents and Settings\Administrator\桌面\物理（山西）\山西物理\XL150.TIF"/>
          <p:cNvPicPr>
            <a:picLocks noChangeAspect="1"/>
          </p:cNvPicPr>
          <p:nvPr/>
        </p:nvPicPr>
        <p:blipFill>
          <a:blip r:embed="rId1" r:link="rId2"/>
          <a:stretch>
            <a:fillRect/>
          </a:stretch>
        </p:blipFill>
        <p:spPr>
          <a:xfrm>
            <a:off x="4466590" y="2792730"/>
            <a:ext cx="3234055" cy="2377440"/>
          </a:xfrm>
          <a:prstGeom prst="rect">
            <a:avLst/>
          </a:prstGeom>
          <a:noFill/>
          <a:ln w="9525">
            <a:noFill/>
          </a:ln>
        </p:spPr>
      </p:pic>
      <p:sp>
        <p:nvSpPr>
          <p:cNvPr id="3" name="文本框 2"/>
          <p:cNvSpPr txBox="1"/>
          <p:nvPr/>
        </p:nvSpPr>
        <p:spPr>
          <a:xfrm>
            <a:off x="3509645" y="5582603"/>
            <a:ext cx="5080000" cy="368300"/>
          </a:xfrm>
          <a:prstGeom prst="rect">
            <a:avLst/>
          </a:prstGeom>
          <a:noFill/>
          <a:ln w="9525">
            <a:noFill/>
          </a:ln>
        </p:spPr>
        <p:txBody>
          <a:bodyPr>
            <a:spAutoFit/>
          </a:bodyPr>
          <a:p>
            <a:pPr algn="ctr"/>
            <a:r>
              <a:rPr lang="zh-CN" sz="1800">
                <a:cs typeface="楷体_GB2312" charset="0"/>
              </a:rPr>
              <a:t>第</a:t>
            </a:r>
            <a:r>
              <a:rPr lang="en-US" sz="1800">
                <a:latin typeface="Times New Roman" panose="02020603050405020304" pitchFamily="18" charset="0"/>
                <a:cs typeface="楷体_GB2312" charset="0"/>
              </a:rPr>
              <a:t>17</a:t>
            </a:r>
            <a:r>
              <a:rPr lang="zh-CN" sz="1800">
                <a:cs typeface="楷体_GB2312" charset="0"/>
              </a:rPr>
              <a:t>题图</a:t>
            </a:r>
            <a:endParaRPr lang="zh-CN" altLang="en-US" sz="1800"/>
          </a:p>
        </p:txBody>
      </p:sp>
      <p:sp>
        <p:nvSpPr>
          <p:cNvPr id="8" name="任意多边形 7"/>
          <p:cNvSpPr/>
          <p:nvPr/>
        </p:nvSpPr>
        <p:spPr>
          <a:xfrm>
            <a:off x="5990590" y="4030345"/>
            <a:ext cx="0" cy="1108075"/>
          </a:xfrm>
          <a:custGeom>
            <a:avLst/>
            <a:gdLst>
              <a:gd name="connisteX0" fmla="*/ 0 w 0"/>
              <a:gd name="connsiteY0" fmla="*/ 0 h 1108075"/>
              <a:gd name="connisteX1" fmla="*/ 0 w 0"/>
              <a:gd name="connsiteY1" fmla="*/ 1108075 h 1108075"/>
            </a:gdLst>
            <a:ahLst/>
            <a:cxnLst>
              <a:cxn ang="0">
                <a:pos x="connisteX0" y="connsiteY0"/>
              </a:cxn>
              <a:cxn ang="0">
                <a:pos x="connisteX1" y="connsiteY1"/>
              </a:cxn>
            </a:cxnLst>
            <a:rect l="l" t="t" r="r" b="b"/>
            <a:pathLst>
              <a:path h="1108075">
                <a:moveTo>
                  <a:pt x="0" y="0"/>
                </a:moveTo>
                <a:lnTo>
                  <a:pt x="0" y="1108075"/>
                </a:lnTo>
              </a:path>
            </a:pathLst>
          </a:custGeom>
          <a:noFill/>
          <a:ln w="38100">
            <a:solidFill>
              <a:srgbClr val="FF0000"/>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5959475" y="5102860"/>
            <a:ext cx="403225" cy="460375"/>
          </a:xfrm>
          <a:prstGeom prst="rect">
            <a:avLst/>
          </a:prstGeom>
          <a:noFill/>
        </p:spPr>
        <p:txBody>
          <a:bodyPr wrap="none" rtlCol="0">
            <a:spAutoFit/>
          </a:bodyPr>
          <a:p>
            <a:r>
              <a:rPr lang="en-US" altLang="zh-CN" sz="2400" i="1">
                <a:solidFill>
                  <a:srgbClr val="FF0000"/>
                </a:solidFill>
                <a:latin typeface="Times New Roman" panose="02020603050405020304" pitchFamily="18" charset="0"/>
                <a:cs typeface="Times New Roman" panose="02020603050405020304" pitchFamily="18" charset="0"/>
              </a:rPr>
              <a:t>G</a:t>
            </a:r>
            <a:endParaRPr lang="en-US" altLang="zh-CN" sz="2400" i="1">
              <a:solidFill>
                <a:srgbClr val="FF0000"/>
              </a:solidFill>
              <a:latin typeface="Times New Roman" panose="02020603050405020304" pitchFamily="18" charset="0"/>
              <a:cs typeface="Times New Roman" panose="02020603050405020304" pitchFamily="18"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607695" y="1637665"/>
            <a:ext cx="1653540" cy="460375"/>
            <a:chOff x="1586" y="2158"/>
            <a:chExt cx="2604" cy="725"/>
          </a:xfrm>
        </p:grpSpPr>
        <p:pic>
          <p:nvPicPr>
            <p:cNvPr id="2" name="图片 1" descr="三级标1"/>
            <p:cNvPicPr>
              <a:picLocks noChangeAspect="1"/>
            </p:cNvPicPr>
            <p:nvPr/>
          </p:nvPicPr>
          <p:blipFill>
            <a:blip r:embed="rId1"/>
            <a:stretch>
              <a:fillRect/>
            </a:stretch>
          </p:blipFill>
          <p:spPr>
            <a:xfrm>
              <a:off x="1610" y="2204"/>
              <a:ext cx="2580" cy="636"/>
            </a:xfrm>
            <a:prstGeom prst="rect">
              <a:avLst/>
            </a:prstGeom>
          </p:spPr>
        </p:pic>
        <p:sp>
          <p:nvSpPr>
            <p:cNvPr id="8" name="文本框 7"/>
            <p:cNvSpPr txBox="1"/>
            <p:nvPr/>
          </p:nvSpPr>
          <p:spPr>
            <a:xfrm>
              <a:off x="1586" y="2158"/>
              <a:ext cx="2281" cy="725"/>
            </a:xfrm>
            <a:prstGeom prst="rect">
              <a:avLst/>
            </a:prstGeom>
            <a:noFill/>
          </p:spPr>
          <p:txBody>
            <a:bodyPr wrap="square" rtlCol="0">
              <a:spAutoFit/>
            </a:bodyPr>
            <a:p>
              <a:r>
                <a:rPr lang="zh-CN" altLang="en-US" sz="2400" b="1">
                  <a:solidFill>
                    <a:schemeClr val="bg1"/>
                  </a:solidFill>
                  <a:latin typeface="黑体" panose="02010609060101010101" pitchFamily="49" charset="-122"/>
                  <a:ea typeface="黑体" panose="02010609060101010101" pitchFamily="49" charset="-122"/>
                </a:rPr>
                <a:t>适时总结</a:t>
              </a:r>
              <a:endParaRPr lang="zh-CN" altLang="en-US" sz="2400" b="1">
                <a:solidFill>
                  <a:schemeClr val="bg1"/>
                </a:solidFill>
                <a:latin typeface="黑体" panose="02010609060101010101" pitchFamily="49" charset="-122"/>
                <a:ea typeface="黑体" panose="02010609060101010101" pitchFamily="49" charset="-122"/>
              </a:endParaRPr>
            </a:p>
          </p:txBody>
        </p:sp>
      </p:grpSp>
      <p:sp>
        <p:nvSpPr>
          <p:cNvPr id="9" name="文本框 8"/>
          <p:cNvSpPr txBox="1"/>
          <p:nvPr/>
        </p:nvSpPr>
        <p:spPr>
          <a:xfrm>
            <a:off x="551815" y="1998980"/>
            <a:ext cx="11215370" cy="3415030"/>
          </a:xfrm>
          <a:prstGeom prst="rect">
            <a:avLst/>
          </a:prstGeom>
          <a:noFill/>
          <a:ln w="9525">
            <a:noFill/>
          </a:ln>
        </p:spPr>
        <p:txBody>
          <a:bodyPr wrap="square">
            <a:spAutoFit/>
          </a:bodyPr>
          <a:p>
            <a:pPr>
              <a:lnSpc>
                <a:spcPct val="150000"/>
              </a:lnSpc>
            </a:pPr>
            <a:r>
              <a:rPr lang="zh-CN" sz="2400">
                <a:solidFill>
                  <a:srgbClr val="1D41D5"/>
                </a:solidFill>
                <a:ea typeface="黑体" panose="02010609060101010101" pitchFamily="49" charset="-122"/>
              </a:rPr>
              <a:t>牛顿第一定律的理解</a:t>
            </a:r>
            <a:r>
              <a:rPr lang="en-US" sz="2400">
                <a:solidFill>
                  <a:srgbClr val="1D41D5"/>
                </a:solidFill>
                <a:latin typeface="Times New Roman" panose="02020603050405020304" pitchFamily="18" charset="0"/>
                <a:ea typeface="宋体" panose="02010600030101010101" pitchFamily="2" charset="-122"/>
              </a:rPr>
              <a:t>(1)</a:t>
            </a:r>
            <a:r>
              <a:rPr lang="en-US" sz="2400">
                <a:solidFill>
                  <a:srgbClr val="1D41D5"/>
                </a:solidFill>
                <a:latin typeface="宋体" panose="02010600030101010101" pitchFamily="2" charset="-122"/>
                <a:cs typeface="Times New Roman" panose="02020603050405020304" pitchFamily="18" charset="0"/>
              </a:rPr>
              <a:t>“</a:t>
            </a:r>
            <a:r>
              <a:rPr lang="zh-CN" sz="2400">
                <a:solidFill>
                  <a:srgbClr val="1D41D5"/>
                </a:solidFill>
                <a:ea typeface="宋体" panose="02010600030101010101" pitchFamily="2" charset="-122"/>
              </a:rPr>
              <a:t>一切</a:t>
            </a:r>
            <a:r>
              <a:rPr lang="en-US" sz="2400">
                <a:solidFill>
                  <a:srgbClr val="1D41D5"/>
                </a:solidFill>
                <a:latin typeface="宋体" panose="02010600030101010101" pitchFamily="2" charset="-122"/>
                <a:cs typeface="Times New Roman" panose="02020603050405020304" pitchFamily="18" charset="0"/>
              </a:rPr>
              <a:t>”</a:t>
            </a:r>
            <a:r>
              <a:rPr lang="zh-CN" sz="2400">
                <a:solidFill>
                  <a:srgbClr val="1D41D5"/>
                </a:solidFill>
                <a:ea typeface="宋体" panose="02010600030101010101" pitchFamily="2" charset="-122"/>
              </a:rPr>
              <a:t>是指对于所有物体都普遍适用；</a:t>
            </a:r>
            <a:r>
              <a:rPr lang="en-US" sz="2400">
                <a:solidFill>
                  <a:srgbClr val="1D41D5"/>
                </a:solidFill>
                <a:latin typeface="Times New Roman" panose="02020603050405020304" pitchFamily="18" charset="0"/>
                <a:ea typeface="宋体" panose="02010600030101010101" pitchFamily="2" charset="-122"/>
              </a:rPr>
              <a:t>(2)</a:t>
            </a:r>
            <a:r>
              <a:rPr lang="en-US" sz="2400">
                <a:solidFill>
                  <a:srgbClr val="1D41D5"/>
                </a:solidFill>
                <a:latin typeface="宋体" panose="02010600030101010101" pitchFamily="2" charset="-122"/>
                <a:cs typeface="Times New Roman" panose="02020603050405020304" pitchFamily="18" charset="0"/>
              </a:rPr>
              <a:t>“</a:t>
            </a:r>
            <a:r>
              <a:rPr lang="zh-CN" sz="2400">
                <a:solidFill>
                  <a:srgbClr val="1D41D5"/>
                </a:solidFill>
                <a:ea typeface="宋体" panose="02010600030101010101" pitchFamily="2" charset="-122"/>
              </a:rPr>
              <a:t>没有受到力的作用</a:t>
            </a:r>
            <a:r>
              <a:rPr lang="en-US" sz="2400">
                <a:solidFill>
                  <a:srgbClr val="1D41D5"/>
                </a:solidFill>
                <a:latin typeface="宋体" panose="02010600030101010101" pitchFamily="2" charset="-122"/>
                <a:cs typeface="Times New Roman" panose="02020603050405020304" pitchFamily="18" charset="0"/>
              </a:rPr>
              <a:t>”</a:t>
            </a:r>
            <a:r>
              <a:rPr lang="zh-CN" sz="2400">
                <a:solidFill>
                  <a:srgbClr val="1D41D5"/>
                </a:solidFill>
                <a:ea typeface="宋体" panose="02010600030101010101" pitchFamily="2" charset="-122"/>
              </a:rPr>
              <a:t>包含两层含义：一是理想情况</a:t>
            </a:r>
            <a:r>
              <a:rPr lang="zh-CN"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即物体确实没有受到力的作用；二是物体所受的</a:t>
            </a:r>
            <a:r>
              <a:rPr lang="en-US" sz="2400">
                <a:solidFill>
                  <a:srgbClr val="1D41D5"/>
                </a:solidFill>
                <a:latin typeface="宋体" panose="02010600030101010101" pitchFamily="2" charset="-122"/>
                <a:cs typeface="Times New Roman" panose="02020603050405020304" pitchFamily="18" charset="0"/>
              </a:rPr>
              <a:t>“</a:t>
            </a:r>
            <a:r>
              <a:rPr lang="zh-CN" sz="2400">
                <a:solidFill>
                  <a:srgbClr val="1D41D5"/>
                </a:solidFill>
                <a:ea typeface="宋体" panose="02010600030101010101" pitchFamily="2" charset="-122"/>
              </a:rPr>
              <a:t>合力</a:t>
            </a:r>
            <a:r>
              <a:rPr lang="en-US" sz="2400">
                <a:solidFill>
                  <a:srgbClr val="1D41D5"/>
                </a:solidFill>
                <a:latin typeface="宋体" panose="02010600030101010101" pitchFamily="2" charset="-122"/>
                <a:cs typeface="Times New Roman" panose="02020603050405020304" pitchFamily="18" charset="0"/>
              </a:rPr>
              <a:t>”</a:t>
            </a:r>
            <a:r>
              <a:rPr lang="zh-CN" sz="2400">
                <a:solidFill>
                  <a:srgbClr val="1D41D5"/>
                </a:solidFill>
                <a:ea typeface="宋体" panose="02010600030101010101" pitchFamily="2" charset="-122"/>
              </a:rPr>
              <a:t>为零；</a:t>
            </a:r>
            <a:r>
              <a:rPr lang="en-US" sz="2400">
                <a:solidFill>
                  <a:srgbClr val="1D41D5"/>
                </a:solidFill>
                <a:latin typeface="Times New Roman" panose="02020603050405020304" pitchFamily="18" charset="0"/>
                <a:ea typeface="宋体" panose="02010600030101010101" pitchFamily="2" charset="-122"/>
              </a:rPr>
              <a:t>(3)“</a:t>
            </a:r>
            <a:r>
              <a:rPr lang="zh-CN" sz="2400">
                <a:solidFill>
                  <a:srgbClr val="1D41D5"/>
                </a:solidFill>
                <a:ea typeface="宋体" panose="02010600030101010101" pitchFamily="2" charset="-122"/>
              </a:rPr>
              <a:t>或</a:t>
            </a:r>
            <a:r>
              <a:rPr lang="en-US"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指两种状态居其一</a:t>
            </a:r>
            <a:r>
              <a:rPr lang="zh-CN"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不能同时存在．原来静止的物体将保持静止状态</a:t>
            </a:r>
            <a:r>
              <a:rPr lang="zh-CN"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原来运动的物体</a:t>
            </a:r>
            <a:r>
              <a:rPr lang="zh-CN"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不管原来做什么运动</a:t>
            </a:r>
            <a:r>
              <a:rPr lang="zh-CN"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物体都将做匀速直线运动．</a:t>
            </a:r>
            <a:endParaRPr lang="zh-CN" altLang="en-US" sz="2400">
              <a:solidFill>
                <a:srgbClr val="1D41D5"/>
              </a:solidFill>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097915" y="107124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1" name="文本框 10"/>
          <p:cNvSpPr txBox="1"/>
          <p:nvPr/>
        </p:nvSpPr>
        <p:spPr>
          <a:xfrm>
            <a:off x="5972810" y="5795010"/>
            <a:ext cx="1139190" cy="368300"/>
          </a:xfrm>
          <a:prstGeom prst="rect">
            <a:avLst/>
          </a:prstGeom>
          <a:noFill/>
          <a:ln w="9525">
            <a:noFill/>
          </a:ln>
        </p:spPr>
        <p:txBody>
          <a:bodyPr wrap="square">
            <a:spAutoFit/>
          </a:bodyPr>
          <a:p>
            <a:r>
              <a:rPr lang="zh-CN" sz="1800">
                <a:latin typeface="Times New Roman" panose="02020603050405020304" pitchFamily="18" charset="0"/>
                <a:cs typeface="Times New Roman" panose="02020603050405020304" pitchFamily="18" charset="0"/>
              </a:rPr>
              <a:t>第</a:t>
            </a:r>
            <a:r>
              <a:rPr lang="en-US" altLang="zh-CN" sz="1800">
                <a:latin typeface="Times New Roman" panose="02020603050405020304" pitchFamily="18" charset="0"/>
                <a:cs typeface="Times New Roman" panose="02020603050405020304" pitchFamily="18" charset="0"/>
              </a:rPr>
              <a:t>18</a:t>
            </a:r>
            <a:r>
              <a:rPr lang="zh-CN" sz="1800">
                <a:latin typeface="Times New Roman" panose="02020603050405020304" pitchFamily="18" charset="0"/>
                <a:cs typeface="Times New Roman" panose="02020603050405020304" pitchFamily="18" charset="0"/>
              </a:rPr>
              <a:t>题图</a:t>
            </a:r>
            <a:endParaRPr lang="zh-CN" altLang="en-US" sz="1800">
              <a:latin typeface="Times New Roman" panose="02020603050405020304" pitchFamily="18" charset="0"/>
              <a:cs typeface="Times New Roman" panose="02020603050405020304" pitchFamily="18" charset="0"/>
            </a:endParaRPr>
          </a:p>
        </p:txBody>
      </p:sp>
      <p:sp>
        <p:nvSpPr>
          <p:cNvPr id="6" name="文本框 5"/>
          <p:cNvSpPr txBox="1"/>
          <p:nvPr/>
        </p:nvSpPr>
        <p:spPr>
          <a:xfrm>
            <a:off x="960120" y="1618615"/>
            <a:ext cx="1068514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18.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淄博</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如图是小明起跑时的情景，请画出小明所受重力</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点</a:t>
            </a:r>
            <a:r>
              <a:rPr lang="en-US" sz="2400" i="1">
                <a:latin typeface="Times New Roman" panose="02020603050405020304" pitchFamily="18" charset="0"/>
                <a:cs typeface="Times New Roman" panose="02020603050405020304" pitchFamily="18" charset="0"/>
              </a:rPr>
              <a:t>O</a:t>
            </a:r>
            <a:r>
              <a:rPr lang="zh-CN" sz="2400">
                <a:latin typeface="Times New Roman" panose="02020603050405020304" pitchFamily="18" charset="0"/>
                <a:ea typeface="宋体" panose="02010600030101010101" pitchFamily="2" charset="-122"/>
                <a:cs typeface="Times New Roman" panose="02020603050405020304" pitchFamily="18" charset="0"/>
              </a:rPr>
              <a:t>为重心</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和右脚所受摩擦力的示意图．</a:t>
            </a:r>
            <a:endParaRPr lang="zh-CN" altLang="en-US">
              <a:latin typeface="Times New Roman" panose="02020603050405020304" pitchFamily="18" charset="0"/>
              <a:cs typeface="Times New Roman" panose="02020603050405020304" pitchFamily="18" charset="0"/>
            </a:endParaRPr>
          </a:p>
        </p:txBody>
      </p:sp>
      <p:pic>
        <p:nvPicPr>
          <p:cNvPr id="3" name="图片 -2147482301"/>
          <p:cNvPicPr>
            <a:picLocks noChangeAspect="1"/>
          </p:cNvPicPr>
          <p:nvPr/>
        </p:nvPicPr>
        <p:blipFill>
          <a:blip r:embed="rId2"/>
          <a:stretch>
            <a:fillRect/>
          </a:stretch>
        </p:blipFill>
        <p:spPr>
          <a:xfrm>
            <a:off x="5217160" y="2817495"/>
            <a:ext cx="2650490" cy="2640965"/>
          </a:xfrm>
          <a:prstGeom prst="rect">
            <a:avLst/>
          </a:prstGeom>
          <a:noFill/>
          <a:ln w="9525">
            <a:noFill/>
          </a:ln>
        </p:spPr>
      </p:pic>
      <p:sp>
        <p:nvSpPr>
          <p:cNvPr id="7" name="任意多边形 6"/>
          <p:cNvSpPr/>
          <p:nvPr/>
        </p:nvSpPr>
        <p:spPr>
          <a:xfrm>
            <a:off x="6617335" y="4004310"/>
            <a:ext cx="9525" cy="579755"/>
          </a:xfrm>
          <a:custGeom>
            <a:avLst/>
            <a:gdLst>
              <a:gd name="connisteX0" fmla="*/ 0 w 9525"/>
              <a:gd name="connsiteY0" fmla="*/ 0 h 579755"/>
              <a:gd name="connisteX1" fmla="*/ 9525 w 9525"/>
              <a:gd name="connsiteY1" fmla="*/ 579755 h 579755"/>
            </a:gdLst>
            <a:ahLst/>
            <a:cxnLst>
              <a:cxn ang="0">
                <a:pos x="connisteX0" y="connsiteY0"/>
              </a:cxn>
              <a:cxn ang="0">
                <a:pos x="connisteX1" y="connsiteY1"/>
              </a:cxn>
            </a:cxnLst>
            <a:rect l="l" t="t" r="r" b="b"/>
            <a:pathLst>
              <a:path w="9525" h="579755">
                <a:moveTo>
                  <a:pt x="0" y="0"/>
                </a:moveTo>
                <a:lnTo>
                  <a:pt x="9525" y="579755"/>
                </a:lnTo>
              </a:path>
            </a:pathLst>
          </a:custGeom>
          <a:noFill/>
          <a:ln w="38100">
            <a:solidFill>
              <a:srgbClr val="FF0000"/>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任意多边形 7"/>
          <p:cNvSpPr/>
          <p:nvPr/>
        </p:nvSpPr>
        <p:spPr>
          <a:xfrm>
            <a:off x="5481320" y="5387975"/>
            <a:ext cx="986790" cy="0"/>
          </a:xfrm>
          <a:custGeom>
            <a:avLst/>
            <a:gdLst>
              <a:gd name="connisteX0" fmla="*/ 0 w 986790"/>
              <a:gd name="connsiteY0" fmla="*/ 0 h 0"/>
              <a:gd name="connisteX1" fmla="*/ 986790 w 986790"/>
              <a:gd name="connsiteY1" fmla="*/ 0 h 0"/>
            </a:gdLst>
            <a:ahLst/>
            <a:cxnLst>
              <a:cxn ang="0">
                <a:pos x="connisteX0" y="connsiteY0"/>
              </a:cxn>
              <a:cxn ang="0">
                <a:pos x="connisteX1" y="connsiteY1"/>
              </a:cxn>
            </a:cxnLst>
            <a:rect l="l" t="t" r="r" b="b"/>
            <a:pathLst>
              <a:path w="986790">
                <a:moveTo>
                  <a:pt x="0" y="0"/>
                </a:moveTo>
                <a:lnTo>
                  <a:pt x="986790" y="0"/>
                </a:lnTo>
              </a:path>
            </a:pathLst>
          </a:custGeom>
          <a:noFill/>
          <a:ln w="38100">
            <a:solidFill>
              <a:srgbClr val="FF0000"/>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6223635" y="4537075"/>
            <a:ext cx="403225" cy="460375"/>
          </a:xfrm>
          <a:prstGeom prst="rect">
            <a:avLst/>
          </a:prstGeom>
          <a:noFill/>
        </p:spPr>
        <p:txBody>
          <a:bodyPr wrap="none" rtlCol="0" anchor="t">
            <a:spAutoFit/>
          </a:bodyPr>
          <a:p>
            <a:r>
              <a:rPr lang="en-US" altLang="zh-CN" sz="2400" i="1">
                <a:solidFill>
                  <a:srgbClr val="FF0000"/>
                </a:solidFill>
                <a:latin typeface="Times New Roman" panose="02020603050405020304" pitchFamily="18" charset="0"/>
                <a:ea typeface="+mn-ea"/>
                <a:cs typeface="Times New Roman" panose="02020603050405020304" pitchFamily="18" charset="0"/>
                <a:sym typeface="+mn-ea"/>
              </a:rPr>
              <a:t>G</a:t>
            </a:r>
            <a:endParaRPr lang="zh-CN" altLang="en-US"/>
          </a:p>
        </p:txBody>
      </p:sp>
      <p:sp>
        <p:nvSpPr>
          <p:cNvPr id="10" name="文本框 9"/>
          <p:cNvSpPr txBox="1"/>
          <p:nvPr/>
        </p:nvSpPr>
        <p:spPr>
          <a:xfrm>
            <a:off x="6517005" y="5213350"/>
            <a:ext cx="267335" cy="460375"/>
          </a:xfrm>
          <a:prstGeom prst="rect">
            <a:avLst/>
          </a:prstGeom>
          <a:noFill/>
        </p:spPr>
        <p:txBody>
          <a:bodyPr wrap="none" rtlCol="0" anchor="t">
            <a:spAutoFit/>
          </a:bodyPr>
          <a:p>
            <a:r>
              <a:rPr lang="en-US" altLang="zh-CN" sz="2400" i="1">
                <a:solidFill>
                  <a:srgbClr val="FF0000"/>
                </a:solidFill>
                <a:latin typeface="Times New Roman" panose="02020603050405020304" pitchFamily="18" charset="0"/>
                <a:ea typeface="+mn-ea"/>
                <a:cs typeface="Times New Roman" panose="02020603050405020304" pitchFamily="18" charset="0"/>
                <a:sym typeface="+mn-ea"/>
              </a:rPr>
              <a:t>f</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5765800" y="5893435"/>
            <a:ext cx="1139190" cy="368300"/>
          </a:xfrm>
          <a:prstGeom prst="rect">
            <a:avLst/>
          </a:prstGeom>
          <a:noFill/>
          <a:ln w="9525">
            <a:noFill/>
          </a:ln>
        </p:spPr>
        <p:txBody>
          <a:bodyPr wrap="square">
            <a:spAutoFit/>
          </a:bodyPr>
          <a:p>
            <a:r>
              <a:rPr lang="zh-CN" sz="1800">
                <a:latin typeface="Times New Roman" panose="02020603050405020304" pitchFamily="18" charset="0"/>
                <a:cs typeface="Times New Roman" panose="02020603050405020304" pitchFamily="18" charset="0"/>
              </a:rPr>
              <a:t>第</a:t>
            </a:r>
            <a:r>
              <a:rPr lang="en-US" altLang="zh-CN" sz="1800">
                <a:latin typeface="Times New Roman" panose="02020603050405020304" pitchFamily="18" charset="0"/>
                <a:cs typeface="Times New Roman" panose="02020603050405020304" pitchFamily="18" charset="0"/>
              </a:rPr>
              <a:t>19</a:t>
            </a:r>
            <a:r>
              <a:rPr lang="zh-CN" sz="1800">
                <a:latin typeface="Times New Roman" panose="02020603050405020304" pitchFamily="18" charset="0"/>
                <a:cs typeface="Times New Roman" panose="02020603050405020304" pitchFamily="18" charset="0"/>
              </a:rPr>
              <a:t>题图</a:t>
            </a:r>
            <a:endParaRPr lang="zh-CN" altLang="en-US" sz="1800">
              <a:latin typeface="Times New Roman" panose="02020603050405020304" pitchFamily="18" charset="0"/>
              <a:cs typeface="Times New Roman" panose="02020603050405020304" pitchFamily="18" charset="0"/>
            </a:endParaRPr>
          </a:p>
        </p:txBody>
      </p:sp>
      <p:sp>
        <p:nvSpPr>
          <p:cNvPr id="100" name="文本框 99"/>
          <p:cNvSpPr txBox="1"/>
          <p:nvPr/>
        </p:nvSpPr>
        <p:spPr>
          <a:xfrm>
            <a:off x="854075" y="861060"/>
            <a:ext cx="1048385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19. </a:t>
            </a:r>
            <a:r>
              <a:rPr lang="en-US" sz="2400">
                <a:latin typeface="Times New Roman" panose="02020603050405020304" pitchFamily="18" charset="0"/>
                <a:cs typeface="Times New Roman" panose="02020603050405020304" pitchFamily="18" charset="0"/>
              </a:rPr>
              <a:t>(2018</a:t>
            </a:r>
            <a:r>
              <a:rPr lang="zh-CN" sz="2400">
                <a:latin typeface="Times New Roman" panose="02020603050405020304" pitchFamily="18" charset="0"/>
                <a:cs typeface="Times New Roman" panose="02020603050405020304" pitchFamily="18" charset="0"/>
              </a:rPr>
              <a:t>随州</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六一儿童节，兰兰随父母到旅游景区参加山坡滑草运动．如图，兰兰坐在滑板上从草坡的滑道上迅速滑下．请将兰兰和滑板作为一个整体．画出这个整体的受力示意图</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重心为</a:t>
            </a:r>
            <a:r>
              <a:rPr lang="en-US" sz="2400" i="1">
                <a:latin typeface="Times New Roman" panose="02020603050405020304" pitchFamily="18" charset="0"/>
                <a:ea typeface="宋体" panose="02010600030101010101" pitchFamily="2" charset="-122"/>
                <a:cs typeface="Times New Roman" panose="02020603050405020304" pitchFamily="18" charset="0"/>
              </a:rPr>
              <a:t>O</a:t>
            </a:r>
            <a:r>
              <a:rPr lang="zh-CN" sz="2400">
                <a:latin typeface="Times New Roman" panose="02020603050405020304" pitchFamily="18" charset="0"/>
                <a:ea typeface="宋体" panose="02010600030101010101" pitchFamily="2" charset="-122"/>
                <a:cs typeface="Times New Roman" panose="02020603050405020304" pitchFamily="18" charset="0"/>
              </a:rPr>
              <a:t>点</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2" name="图片 -2147482578" descr="C:\Documents and Settings\Administrator\桌面\物理（山西）\山西物理\XL152.TIF"/>
          <p:cNvPicPr>
            <a:picLocks noChangeAspect="1"/>
          </p:cNvPicPr>
          <p:nvPr/>
        </p:nvPicPr>
        <p:blipFill>
          <a:blip r:embed="rId1" r:link="rId2"/>
          <a:stretch>
            <a:fillRect/>
          </a:stretch>
        </p:blipFill>
        <p:spPr>
          <a:xfrm>
            <a:off x="4622165" y="3001010"/>
            <a:ext cx="2948305" cy="2505710"/>
          </a:xfrm>
          <a:prstGeom prst="rect">
            <a:avLst/>
          </a:prstGeom>
          <a:noFill/>
          <a:ln w="9525">
            <a:noFill/>
          </a:ln>
        </p:spPr>
      </p:pic>
      <p:sp>
        <p:nvSpPr>
          <p:cNvPr id="7" name="任意多边形 6"/>
          <p:cNvSpPr/>
          <p:nvPr/>
        </p:nvSpPr>
        <p:spPr>
          <a:xfrm>
            <a:off x="6003925" y="2849245"/>
            <a:ext cx="607695" cy="1276350"/>
          </a:xfrm>
          <a:custGeom>
            <a:avLst/>
            <a:gdLst>
              <a:gd name="connisteX0" fmla="*/ 607695 w 607695"/>
              <a:gd name="connsiteY0" fmla="*/ 1276350 h 1276350"/>
              <a:gd name="connisteX1" fmla="*/ 0 w 607695"/>
              <a:gd name="connsiteY1" fmla="*/ 0 h 1276350"/>
            </a:gdLst>
            <a:ahLst/>
            <a:cxnLst>
              <a:cxn ang="0">
                <a:pos x="connisteX0" y="connsiteY0"/>
              </a:cxn>
              <a:cxn ang="0">
                <a:pos x="connisteX1" y="connsiteY1"/>
              </a:cxn>
            </a:cxnLst>
            <a:rect l="l" t="t" r="r" b="b"/>
            <a:pathLst>
              <a:path w="607695" h="1276350">
                <a:moveTo>
                  <a:pt x="607695" y="1276350"/>
                </a:moveTo>
                <a:lnTo>
                  <a:pt x="0" y="0"/>
                </a:lnTo>
              </a:path>
            </a:pathLst>
          </a:custGeom>
          <a:noFill/>
          <a:ln w="38100">
            <a:solidFill>
              <a:srgbClr val="FF0000"/>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任意多边形 7"/>
          <p:cNvSpPr/>
          <p:nvPr/>
        </p:nvSpPr>
        <p:spPr>
          <a:xfrm>
            <a:off x="6611620" y="3578225"/>
            <a:ext cx="738505" cy="542290"/>
          </a:xfrm>
          <a:custGeom>
            <a:avLst/>
            <a:gdLst>
              <a:gd name="connisteX0" fmla="*/ 0 w 738505"/>
              <a:gd name="connsiteY0" fmla="*/ 542290 h 542290"/>
              <a:gd name="connisteX1" fmla="*/ 738505 w 738505"/>
              <a:gd name="connsiteY1" fmla="*/ 0 h 542290"/>
            </a:gdLst>
            <a:ahLst/>
            <a:cxnLst>
              <a:cxn ang="0">
                <a:pos x="connisteX0" y="connsiteY0"/>
              </a:cxn>
              <a:cxn ang="0">
                <a:pos x="connisteX1" y="connsiteY1"/>
              </a:cxn>
            </a:cxnLst>
            <a:rect l="l" t="t" r="r" b="b"/>
            <a:pathLst>
              <a:path w="738505" h="542290">
                <a:moveTo>
                  <a:pt x="0" y="542290"/>
                </a:moveTo>
                <a:lnTo>
                  <a:pt x="738505" y="0"/>
                </a:lnTo>
              </a:path>
            </a:pathLst>
          </a:custGeom>
          <a:noFill/>
          <a:ln w="38100">
            <a:solidFill>
              <a:srgbClr val="FF0000"/>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任意多边形 8"/>
          <p:cNvSpPr/>
          <p:nvPr/>
        </p:nvSpPr>
        <p:spPr>
          <a:xfrm>
            <a:off x="6606540" y="4120515"/>
            <a:ext cx="9525" cy="1496060"/>
          </a:xfrm>
          <a:custGeom>
            <a:avLst/>
            <a:gdLst>
              <a:gd name="connisteX0" fmla="*/ 0 w 9525"/>
              <a:gd name="connsiteY0" fmla="*/ 0 h 1496060"/>
              <a:gd name="connisteX1" fmla="*/ 9525 w 9525"/>
              <a:gd name="connsiteY1" fmla="*/ 1496060 h 1496060"/>
            </a:gdLst>
            <a:ahLst/>
            <a:cxnLst>
              <a:cxn ang="0">
                <a:pos x="connisteX0" y="connsiteY0"/>
              </a:cxn>
              <a:cxn ang="0">
                <a:pos x="connisteX1" y="connsiteY1"/>
              </a:cxn>
            </a:cxnLst>
            <a:rect l="l" t="t" r="r" b="b"/>
            <a:pathLst>
              <a:path w="9525" h="1496060">
                <a:moveTo>
                  <a:pt x="0" y="0"/>
                </a:moveTo>
                <a:lnTo>
                  <a:pt x="9525" y="1496060"/>
                </a:lnTo>
              </a:path>
            </a:pathLst>
          </a:custGeom>
          <a:noFill/>
          <a:ln w="38100">
            <a:solidFill>
              <a:srgbClr val="FF0000"/>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7167245" y="3198495"/>
            <a:ext cx="267335" cy="460375"/>
          </a:xfrm>
          <a:prstGeom prst="rect">
            <a:avLst/>
          </a:prstGeom>
          <a:noFill/>
        </p:spPr>
        <p:txBody>
          <a:bodyPr wrap="none" rtlCol="0" anchor="t">
            <a:spAutoFit/>
          </a:bodyPr>
          <a:p>
            <a:r>
              <a:rPr lang="en-US" altLang="zh-CN" sz="2400" i="1">
                <a:solidFill>
                  <a:srgbClr val="FF0000"/>
                </a:solidFill>
                <a:latin typeface="Times New Roman" panose="02020603050405020304" pitchFamily="18" charset="0"/>
                <a:ea typeface="+mn-ea"/>
                <a:cs typeface="Times New Roman" panose="02020603050405020304" pitchFamily="18" charset="0"/>
                <a:sym typeface="+mn-ea"/>
              </a:rPr>
              <a:t>f</a:t>
            </a:r>
            <a:endParaRPr lang="zh-CN" altLang="en-US"/>
          </a:p>
        </p:txBody>
      </p:sp>
      <p:sp>
        <p:nvSpPr>
          <p:cNvPr id="12" name="文本框 11"/>
          <p:cNvSpPr txBox="1"/>
          <p:nvPr/>
        </p:nvSpPr>
        <p:spPr>
          <a:xfrm>
            <a:off x="5600700" y="2585720"/>
            <a:ext cx="386080" cy="460375"/>
          </a:xfrm>
          <a:prstGeom prst="rect">
            <a:avLst/>
          </a:prstGeom>
          <a:noFill/>
        </p:spPr>
        <p:txBody>
          <a:bodyPr wrap="none" rtlCol="0" anchor="t">
            <a:spAutoFit/>
          </a:bodyPr>
          <a:p>
            <a:r>
              <a:rPr lang="en-US" altLang="zh-CN" sz="2400" i="1">
                <a:solidFill>
                  <a:srgbClr val="FF0000"/>
                </a:solidFill>
                <a:latin typeface="Times New Roman" panose="02020603050405020304" pitchFamily="18" charset="0"/>
                <a:ea typeface="+mn-ea"/>
                <a:cs typeface="Times New Roman" panose="02020603050405020304" pitchFamily="18" charset="0"/>
                <a:sym typeface="+mn-ea"/>
              </a:rPr>
              <a:t>N</a:t>
            </a:r>
            <a:endParaRPr lang="zh-CN" altLang="en-US"/>
          </a:p>
        </p:txBody>
      </p:sp>
      <p:sp>
        <p:nvSpPr>
          <p:cNvPr id="13" name="文本框 12"/>
          <p:cNvSpPr txBox="1"/>
          <p:nvPr/>
        </p:nvSpPr>
        <p:spPr>
          <a:xfrm>
            <a:off x="6779260" y="5506720"/>
            <a:ext cx="403225" cy="460375"/>
          </a:xfrm>
          <a:prstGeom prst="rect">
            <a:avLst/>
          </a:prstGeom>
          <a:noFill/>
        </p:spPr>
        <p:txBody>
          <a:bodyPr wrap="none" rtlCol="0" anchor="t">
            <a:spAutoFit/>
          </a:bodyPr>
          <a:p>
            <a:r>
              <a:rPr lang="en-US" altLang="zh-CN" sz="2400" i="1">
                <a:solidFill>
                  <a:srgbClr val="FF0000"/>
                </a:solidFill>
                <a:latin typeface="Times New Roman" panose="02020603050405020304" pitchFamily="18" charset="0"/>
                <a:ea typeface="+mn-ea"/>
                <a:cs typeface="Times New Roman" panose="02020603050405020304" pitchFamily="18" charset="0"/>
                <a:sym typeface="+mn-ea"/>
              </a:rPr>
              <a:t>G</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linds(horizontal)">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p:bldP spid="12"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811530" y="969645"/>
            <a:ext cx="11737340" cy="737235"/>
            <a:chOff x="87" y="2929"/>
            <a:chExt cx="18484" cy="1161"/>
          </a:xfrm>
        </p:grpSpPr>
        <p:pic>
          <p:nvPicPr>
            <p:cNvPr id="6" name="图片 5" descr="考点3字"/>
            <p:cNvPicPr>
              <a:picLocks noChangeAspect="1"/>
            </p:cNvPicPr>
            <p:nvPr/>
          </p:nvPicPr>
          <p:blipFill>
            <a:blip r:embed="rId1"/>
            <a:stretch>
              <a:fillRect/>
            </a:stretch>
          </p:blipFill>
          <p:spPr>
            <a:xfrm>
              <a:off x="87" y="3275"/>
              <a:ext cx="3418" cy="761"/>
            </a:xfrm>
            <a:prstGeom prst="rect">
              <a:avLst/>
            </a:prstGeom>
          </p:spPr>
        </p:pic>
        <p:grpSp>
          <p:nvGrpSpPr>
            <p:cNvPr id="3" name="组合 2"/>
            <p:cNvGrpSpPr/>
            <p:nvPr/>
          </p:nvGrpSpPr>
          <p:grpSpPr>
            <a:xfrm>
              <a:off x="160" y="2929"/>
              <a:ext cx="18411" cy="1161"/>
              <a:chOff x="273" y="2929"/>
              <a:chExt cx="18411" cy="1161"/>
            </a:xfrm>
          </p:grpSpPr>
          <p:sp>
            <p:nvSpPr>
              <p:cNvPr id="20481" name="文本框 4"/>
              <p:cNvSpPr txBox="1"/>
              <p:nvPr/>
            </p:nvSpPr>
            <p:spPr>
              <a:xfrm>
                <a:off x="3894" y="2929"/>
                <a:ext cx="14790"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测量滑动摩擦力的大小</a:t>
                </a:r>
                <a:r>
                  <a:rPr sz="2400" dirty="0">
                    <a:latin typeface="Times New Roman" panose="02020603050405020304" pitchFamily="18" charset="0"/>
                    <a:ea typeface="宋体" panose="02010600030101010101" pitchFamily="2" charset="-122"/>
                    <a:cs typeface="Times New Roman" panose="02020603050405020304" pitchFamily="18" charset="0"/>
                  </a:rPr>
                  <a:t>(</a:t>
                </a:r>
                <a:r>
                  <a:rPr sz="2400" dirty="0">
                    <a:latin typeface="Times New Roman" panose="02020603050405020304" pitchFamily="18" charset="0"/>
                    <a:ea typeface="宋体" panose="02010600030101010101" pitchFamily="2" charset="-122"/>
                    <a:cs typeface="Times New Roman" panose="02020603050405020304" pitchFamily="18" charset="0"/>
                  </a:rPr>
                  <a:t>2019.33)</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273" y="3246"/>
                <a:ext cx="3110" cy="822"/>
                <a:chOff x="6025" y="8865"/>
                <a:chExt cx="3310" cy="877"/>
              </a:xfrm>
            </p:grpSpPr>
            <p:sp>
              <p:nvSpPr>
                <p:cNvPr id="20490"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6</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sp>
        <p:nvSpPr>
          <p:cNvPr id="100" name="文本框 99"/>
          <p:cNvSpPr txBox="1"/>
          <p:nvPr/>
        </p:nvSpPr>
        <p:spPr>
          <a:xfrm>
            <a:off x="811530" y="1672590"/>
            <a:ext cx="1062037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20.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山西</a:t>
            </a:r>
            <a:r>
              <a:rPr lang="en-US" sz="2400">
                <a:latin typeface="Times New Roman" panose="02020603050405020304" pitchFamily="18" charset="0"/>
                <a:cs typeface="Times New Roman" panose="02020603050405020304" pitchFamily="18" charset="0"/>
              </a:rPr>
              <a:t>33</a:t>
            </a:r>
            <a:r>
              <a:rPr lang="zh-CN" sz="2400">
                <a:latin typeface="Times New Roman" panose="02020603050405020304" pitchFamily="18" charset="0"/>
                <a:cs typeface="Times New Roman" panose="02020603050405020304" pitchFamily="18" charset="0"/>
              </a:rPr>
              <a:t>题</a:t>
            </a:r>
            <a:r>
              <a:rPr lang="en-US" sz="2400">
                <a:latin typeface="Times New Roman" panose="02020603050405020304" pitchFamily="18" charset="0"/>
                <a:cs typeface="Times New Roman" panose="02020603050405020304" pitchFamily="18" charset="0"/>
              </a:rPr>
              <a:t>5</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同学们利用如图甲所示的实验装置，测量物体所受的滑动摩擦力．</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实验中，应在水平方向拉着木块做</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直线运动；根据</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得出滑动摩擦力大小</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等于拉力大小，即等于弹簧测力计示数．</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创新</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小组在同一木板上，测量了不同压力</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下滑动摩擦力的大小，并根据测量数据作出了如图乙所示的图像，分析图像可以得出的结论是</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____________</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a:t>
            </a:r>
            <a:endParaRPr lang="zh-CN" altLang="en-US">
              <a:latin typeface="Times New Roman" panose="02020603050405020304" pitchFamily="18" charset="0"/>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7471410" y="2501900"/>
            <a:ext cx="4069715" cy="2092325"/>
          </a:xfrm>
          <a:prstGeom prst="rect">
            <a:avLst/>
          </a:prstGeom>
        </p:spPr>
      </p:pic>
      <p:sp>
        <p:nvSpPr>
          <p:cNvPr id="8" name="文本框 7"/>
          <p:cNvSpPr txBox="1"/>
          <p:nvPr/>
        </p:nvSpPr>
        <p:spPr>
          <a:xfrm>
            <a:off x="9102725" y="4594225"/>
            <a:ext cx="123380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20</a:t>
            </a:r>
            <a:r>
              <a:rPr lang="zh-CN" sz="1800">
                <a:cs typeface="楷体_GB2312" charset="0"/>
              </a:rPr>
              <a:t>题图</a:t>
            </a:r>
            <a:endParaRPr lang="zh-CN" altLang="en-US" sz="1800"/>
          </a:p>
        </p:txBody>
      </p:sp>
      <p:sp>
        <p:nvSpPr>
          <p:cNvPr id="9" name="文本框 8"/>
          <p:cNvSpPr txBox="1"/>
          <p:nvPr/>
        </p:nvSpPr>
        <p:spPr>
          <a:xfrm>
            <a:off x="5972175" y="2881630"/>
            <a:ext cx="17900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匀速</a:t>
            </a:r>
            <a:endParaRPr lang="zh-CN" altLang="en-US"/>
          </a:p>
        </p:txBody>
      </p:sp>
      <p:sp>
        <p:nvSpPr>
          <p:cNvPr id="10" name="文本框 9"/>
          <p:cNvSpPr txBox="1"/>
          <p:nvPr/>
        </p:nvSpPr>
        <p:spPr>
          <a:xfrm>
            <a:off x="2981960" y="3453130"/>
            <a:ext cx="17900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二力平衡</a:t>
            </a:r>
            <a:endParaRPr lang="zh-CN" altLang="en-US"/>
          </a:p>
        </p:txBody>
      </p:sp>
      <p:sp>
        <p:nvSpPr>
          <p:cNvPr id="11" name="文本框 10"/>
          <p:cNvSpPr txBox="1"/>
          <p:nvPr/>
        </p:nvSpPr>
        <p:spPr>
          <a:xfrm>
            <a:off x="2981960" y="5604510"/>
            <a:ext cx="72250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同一木板上</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滑动摩擦力的大小与压力的大小成正比</a:t>
            </a:r>
            <a:endParaRPr lang="zh-CN" altLang="en-US"/>
          </a:p>
        </p:txBody>
      </p:sp>
      <p:sp>
        <p:nvSpPr>
          <p:cNvPr id="12" name="任意多边形 11"/>
          <p:cNvSpPr/>
          <p:nvPr/>
        </p:nvSpPr>
        <p:spPr>
          <a:xfrm>
            <a:off x="9765030" y="2769870"/>
            <a:ext cx="1229360" cy="1290320"/>
          </a:xfrm>
          <a:custGeom>
            <a:avLst/>
            <a:gdLst>
              <a:gd name="connisteX0" fmla="*/ 0 w 1229360"/>
              <a:gd name="connsiteY0" fmla="*/ 1290320 h 1290320"/>
              <a:gd name="connisteX1" fmla="*/ 355600 w 1229360"/>
              <a:gd name="connsiteY1" fmla="*/ 916305 h 1290320"/>
              <a:gd name="connisteX2" fmla="*/ 537845 w 1229360"/>
              <a:gd name="connsiteY2" fmla="*/ 724535 h 1290320"/>
              <a:gd name="connisteX3" fmla="*/ 715010 w 1229360"/>
              <a:gd name="connsiteY3" fmla="*/ 542290 h 1290320"/>
              <a:gd name="connisteX4" fmla="*/ 892810 w 1229360"/>
              <a:gd name="connsiteY4" fmla="*/ 368935 h 1290320"/>
              <a:gd name="connisteX5" fmla="*/ 1061085 w 1229360"/>
              <a:gd name="connsiteY5" fmla="*/ 177165 h 1290320"/>
              <a:gd name="connisteX6" fmla="*/ 1229360 w 1229360"/>
              <a:gd name="connsiteY6" fmla="*/ 0 h 129032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1229360" h="1290320">
                <a:moveTo>
                  <a:pt x="0" y="1290320"/>
                </a:moveTo>
                <a:lnTo>
                  <a:pt x="355600" y="916305"/>
                </a:lnTo>
                <a:lnTo>
                  <a:pt x="537845" y="724535"/>
                </a:lnTo>
                <a:lnTo>
                  <a:pt x="715010" y="542290"/>
                </a:lnTo>
                <a:lnTo>
                  <a:pt x="892810" y="368935"/>
                </a:lnTo>
                <a:lnTo>
                  <a:pt x="1061085" y="177165"/>
                </a:lnTo>
                <a:lnTo>
                  <a:pt x="1229360" y="0"/>
                </a:lnTo>
              </a:path>
            </a:pathLst>
          </a:custGeom>
          <a:noFill/>
          <a:ln w="38100" cap="rnd">
            <a:solidFill>
              <a:srgbClr val="FF0000"/>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custDataLst>
              <p:tags r:id="rId1"/>
            </p:custDataLst>
          </p:nvPr>
        </p:nvGraphicFramePr>
        <p:xfrm>
          <a:off x="1227455" y="1760220"/>
          <a:ext cx="9737725" cy="1882140"/>
        </p:xfrm>
        <a:graphic>
          <a:graphicData uri="http://schemas.openxmlformats.org/drawingml/2006/table">
            <a:tbl>
              <a:tblPr firstRow="1" bandRow="1">
                <a:tableStyleId>{5940675A-B579-460E-94D1-54222C63F5DA}</a:tableStyleId>
              </a:tblPr>
              <a:tblGrid>
                <a:gridCol w="1796415"/>
                <a:gridCol w="1325880"/>
                <a:gridCol w="1325245"/>
                <a:gridCol w="1320800"/>
                <a:gridCol w="1325245"/>
                <a:gridCol w="1318260"/>
                <a:gridCol w="1325880"/>
              </a:tblGrid>
              <a:tr h="62738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次数</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27380">
                <a:tc>
                  <a:txBody>
                    <a:bodyPr/>
                    <a:p>
                      <a:pPr indent="0" algn="ctr" fontAlgn="auto">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F</a:t>
                      </a:r>
                      <a:r>
                        <a:rPr lang="en-US" sz="2400" b="0" baseline="-25000">
                          <a:latin typeface="Times New Roman" panose="02020603050405020304" pitchFamily="18" charset="0"/>
                          <a:ea typeface="黑体" panose="02010609060101010101" pitchFamily="49" charset="-122"/>
                          <a:cs typeface="Times New Roman" panose="02020603050405020304" pitchFamily="18" charset="0"/>
                        </a:rPr>
                        <a:t>压</a:t>
                      </a:r>
                      <a:r>
                        <a:rPr lang="en-US" sz="2400" b="0">
                          <a:latin typeface="Times New Roman" panose="02020603050405020304" pitchFamily="18" charset="0"/>
                          <a:ea typeface="黑体" panose="02010609060101010101" pitchFamily="49" charset="-122"/>
                          <a:cs typeface="Times New Roman" panose="02020603050405020304" pitchFamily="18" charset="0"/>
                        </a:rPr>
                        <a:t>/N</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3.0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4.0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5.0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6.0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7.0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27380">
                <a:tc>
                  <a:txBody>
                    <a:bodyPr/>
                    <a:p>
                      <a:pPr indent="0" algn="ctr" fontAlgn="auto">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f</a:t>
                      </a:r>
                      <a:r>
                        <a:rPr lang="en-US" sz="2400" b="0">
                          <a:latin typeface="Times New Roman" panose="02020603050405020304" pitchFamily="18" charset="0"/>
                          <a:ea typeface="黑体" panose="02010609060101010101" pitchFamily="49" charset="-122"/>
                          <a:cs typeface="Times New Roman" panose="02020603050405020304" pitchFamily="18" charset="0"/>
                        </a:rPr>
                        <a:t>/N</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0.8</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1.3</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1.6</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1.9</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2.4</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2.8</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155700" y="3865880"/>
            <a:ext cx="981011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牛顿</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小组在桌面上也做了同样的实验，记录实验数据如上表，请你根据表格中的数据，在图乙中描点作出图像．对比分析两组图像你的新发现是</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9" name="文本框 8"/>
          <p:cNvSpPr txBox="1"/>
          <p:nvPr/>
        </p:nvSpPr>
        <p:spPr>
          <a:xfrm>
            <a:off x="1285875" y="4902835"/>
            <a:ext cx="9523095" cy="64516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木板和桌面的粗糙程度不同</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开放性试题</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答案合理即可</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1178904" y="1079500"/>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30" name="组合 29"/>
          <p:cNvGrpSpPr/>
          <p:nvPr/>
        </p:nvGrpSpPr>
        <p:grpSpPr>
          <a:xfrm>
            <a:off x="8851900" y="388429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grpSp>
        <p:nvGrpSpPr>
          <p:cNvPr id="8" name="组合 7"/>
          <p:cNvGrpSpPr/>
          <p:nvPr/>
        </p:nvGrpSpPr>
        <p:grpSpPr>
          <a:xfrm>
            <a:off x="882015" y="1821180"/>
            <a:ext cx="9034780" cy="737235"/>
            <a:chOff x="894" y="2929"/>
            <a:chExt cx="14228" cy="1161"/>
          </a:xfrm>
        </p:grpSpPr>
        <p:sp>
          <p:nvSpPr>
            <p:cNvPr id="20481" name="文本框 4"/>
            <p:cNvSpPr txBox="1"/>
            <p:nvPr/>
          </p:nvSpPr>
          <p:spPr>
            <a:xfrm>
              <a:off x="3894" y="2929"/>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探究阻力对物体运动的影响</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5" name="文本框 4"/>
          <p:cNvSpPr txBox="1"/>
          <p:nvPr/>
        </p:nvSpPr>
        <p:spPr>
          <a:xfrm>
            <a:off x="882015" y="2558415"/>
            <a:ext cx="7853045" cy="3415030"/>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【设计与进行实验】</a:t>
            </a:r>
            <a:r>
              <a:rPr lang="en-US" sz="2400">
                <a:latin typeface="Times New Roman" panose="02020603050405020304" pitchFamily="18" charset="0"/>
                <a:ea typeface="宋体" panose="02010600030101010101" pitchFamily="2" charset="-122"/>
                <a:cs typeface="Times New Roman" panose="02020603050405020304" pitchFamily="18" charset="0"/>
              </a:rPr>
              <a:t>1. </a:t>
            </a:r>
            <a:r>
              <a:rPr lang="zh-CN" sz="2400">
                <a:latin typeface="Times New Roman" panose="02020603050405020304" pitchFamily="18" charset="0"/>
                <a:ea typeface="宋体" panose="02010600030101010101" pitchFamily="2" charset="-122"/>
                <a:cs typeface="Times New Roman" panose="02020603050405020304" pitchFamily="18" charset="0"/>
              </a:rPr>
              <a:t>让同一小车从同一斜面的同一高度处由静止释放的目的</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2. </a:t>
            </a:r>
            <a:r>
              <a:rPr lang="zh-CN" sz="2400">
                <a:latin typeface="Times New Roman" panose="02020603050405020304" pitchFamily="18" charset="0"/>
                <a:ea typeface="宋体" panose="02010600030101010101" pitchFamily="2" charset="-122"/>
                <a:cs typeface="Times New Roman" panose="02020603050405020304" pitchFamily="18" charset="0"/>
              </a:rPr>
              <a:t>改变小车运动时受到阻力大小的方法</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在水平桌面上铺</a:t>
            </a:r>
            <a:r>
              <a:rPr lang="en-US" sz="2400">
                <a:latin typeface="Times New Roman" panose="02020603050405020304" pitchFamily="18" charset="0"/>
                <a:ea typeface="宋体" panose="02010600030101010101" pitchFamily="2" charset="-122"/>
                <a:cs typeface="Times New Roman" panose="02020603050405020304" pitchFamily="18" charset="0"/>
              </a:rPr>
              <a:t>_____________</a:t>
            </a:r>
            <a:r>
              <a:rPr lang="zh-CN" sz="2400">
                <a:latin typeface="Times New Roman" panose="02020603050405020304" pitchFamily="18" charset="0"/>
                <a:ea typeface="宋体" panose="02010600030101010101" pitchFamily="2" charset="-122"/>
                <a:cs typeface="Times New Roman" panose="02020603050405020304" pitchFamily="18" charset="0"/>
              </a:rPr>
              <a:t>的材料</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6" name="文本框 5"/>
          <p:cNvSpPr txBox="1"/>
          <p:nvPr/>
        </p:nvSpPr>
        <p:spPr>
          <a:xfrm>
            <a:off x="1135380" y="4291330"/>
            <a:ext cx="54336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控制小车到达斜面底端时的初速度相同</a:t>
            </a:r>
            <a:endParaRPr lang="zh-CN" altLang="en-US"/>
          </a:p>
        </p:txBody>
      </p:sp>
      <p:sp>
        <p:nvSpPr>
          <p:cNvPr id="7" name="文本框 6"/>
          <p:cNvSpPr txBox="1"/>
          <p:nvPr/>
        </p:nvSpPr>
        <p:spPr>
          <a:xfrm>
            <a:off x="991870" y="5385435"/>
            <a:ext cx="20320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粗糙程度不同</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90575" y="912495"/>
            <a:ext cx="1040257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 </a:t>
            </a:r>
            <a:r>
              <a:rPr lang="zh-CN" sz="2400">
                <a:latin typeface="Times New Roman" panose="02020603050405020304" pitchFamily="18" charset="0"/>
                <a:ea typeface="宋体" panose="02010600030101010101" pitchFamily="2" charset="-122"/>
                <a:cs typeface="Times New Roman" panose="02020603050405020304" pitchFamily="18" charset="0"/>
              </a:rPr>
              <a:t>实验方法</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转换法的应用</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通过比较</a:t>
            </a:r>
            <a:r>
              <a:rPr lang="en-US" sz="2400">
                <a:latin typeface="Times New Roman" panose="02020603050405020304" pitchFamily="18" charset="0"/>
                <a:ea typeface="宋体" panose="02010600030101010101" pitchFamily="2" charset="-122"/>
                <a:cs typeface="Times New Roman" panose="02020603050405020304" pitchFamily="18" charset="0"/>
              </a:rPr>
              <a:t>__</a:t>
            </a:r>
            <a:r>
              <a:rPr lang="en-US" sz="2400">
                <a:latin typeface="Times New Roman" panose="02020603050405020304" pitchFamily="18" charset="0"/>
                <a:cs typeface="Times New Roman" panose="02020603050405020304" pitchFamily="18" charset="0"/>
              </a:rPr>
              <a:t>______________________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来比较阻力的大小，运动的距离越远，阻力越小</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控制变量法的应用</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实验时控制小车从斜面同一高度由静止释放，改变接触面的粗糙程度，观察小车运动距离的远近</a:t>
            </a:r>
            <a:r>
              <a:rPr lang="en-US" sz="2400">
                <a:latin typeface="Times New Roman" panose="02020603050405020304" pitchFamily="18" charset="0"/>
                <a:ea typeface="宋体" panose="02010600030101010101" pitchFamily="2" charset="-122"/>
                <a:cs typeface="Times New Roman" panose="02020603050405020304" pitchFamily="18" charset="0"/>
              </a:rPr>
              <a:t>)4. </a:t>
            </a:r>
            <a:r>
              <a:rPr lang="zh-CN" sz="2400">
                <a:latin typeface="Times New Roman" panose="02020603050405020304" pitchFamily="18" charset="0"/>
                <a:ea typeface="宋体" panose="02010600030101010101" pitchFamily="2" charset="-122"/>
                <a:cs typeface="Times New Roman" panose="02020603050405020304" pitchFamily="18" charset="0"/>
              </a:rPr>
              <a:t>小车在水平面上运动的距离不同的原因</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小车在不同情况下所受的阻力不同</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【分析数据和现象，总结结论】</a:t>
            </a:r>
            <a:r>
              <a:rPr lang="en-US" sz="2400">
                <a:latin typeface="Times New Roman" panose="02020603050405020304" pitchFamily="18" charset="0"/>
                <a:ea typeface="宋体" panose="02010600030101010101" pitchFamily="2" charset="-122"/>
                <a:cs typeface="Times New Roman" panose="02020603050405020304" pitchFamily="18" charset="0"/>
              </a:rPr>
              <a:t>5. </a:t>
            </a:r>
            <a:r>
              <a:rPr lang="zh-CN" sz="2400">
                <a:latin typeface="Times New Roman" panose="02020603050405020304" pitchFamily="18" charset="0"/>
                <a:ea typeface="宋体" panose="02010600030101010101" pitchFamily="2" charset="-122"/>
                <a:cs typeface="Times New Roman" panose="02020603050405020304" pitchFamily="18" charset="0"/>
              </a:rPr>
              <a:t>比较小车在不同水平面上运动的距离，总结结论</a:t>
            </a:r>
            <a:r>
              <a:rPr lang="en-US" sz="2400">
                <a:latin typeface="Times New Roman" panose="02020603050405020304" pitchFamily="18" charset="0"/>
                <a:ea typeface="宋体" panose="02010600030101010101" pitchFamily="2" charset="-122"/>
                <a:cs typeface="Times New Roman" panose="02020603050405020304" pitchFamily="18" charset="0"/>
              </a:rPr>
              <a:t>6. </a:t>
            </a:r>
            <a:r>
              <a:rPr lang="zh-CN" sz="2400">
                <a:latin typeface="Times New Roman" panose="02020603050405020304" pitchFamily="18" charset="0"/>
                <a:ea typeface="宋体" panose="02010600030101010101" pitchFamily="2" charset="-122"/>
                <a:cs typeface="Times New Roman" panose="02020603050405020304" pitchFamily="18" charset="0"/>
              </a:rPr>
              <a:t>推理小车在光滑水平面上的运动情况</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4287520" y="1610043"/>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小车在水平面上运动的距离</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6705" y="818515"/>
            <a:ext cx="11722100" cy="5631180"/>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【交流与反思】</a:t>
            </a:r>
            <a:endParaRPr lang="en-US" sz="2400" b="1">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7. </a:t>
            </a:r>
            <a:r>
              <a:rPr lang="zh-CN" sz="2400">
                <a:latin typeface="Times New Roman" panose="02020603050405020304" pitchFamily="18" charset="0"/>
                <a:ea typeface="宋体" panose="02010600030101010101" pitchFamily="2" charset="-122"/>
                <a:cs typeface="Times New Roman" panose="02020603050405020304" pitchFamily="18" charset="0"/>
              </a:rPr>
              <a:t>小车运动到斜面底端继续运动的原因</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小车具有</a:t>
            </a:r>
            <a:r>
              <a:rPr lang="en-US" sz="2400">
                <a:latin typeface="Times New Roman" panose="02020603050405020304" pitchFamily="18" charset="0"/>
                <a:ea typeface="宋体" panose="02010600030101010101" pitchFamily="2" charset="-122"/>
                <a:cs typeface="Times New Roman" panose="02020603050405020304" pitchFamily="18" charset="0"/>
              </a:rPr>
              <a:t>____________)8. </a:t>
            </a:r>
            <a:r>
              <a:rPr lang="zh-CN" sz="2400">
                <a:latin typeface="Times New Roman" panose="02020603050405020304" pitchFamily="18" charset="0"/>
                <a:ea typeface="宋体" panose="02010600030101010101" pitchFamily="2" charset="-122"/>
                <a:cs typeface="Times New Roman" panose="02020603050405020304" pitchFamily="18" charset="0"/>
              </a:rPr>
              <a:t>小车最终在水平面停下来的原因</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受到摩擦力作用</a:t>
            </a:r>
            <a:r>
              <a:rPr lang="en-US" sz="2400">
                <a:latin typeface="Times New Roman" panose="02020603050405020304" pitchFamily="18" charset="0"/>
                <a:ea typeface="宋体" panose="02010600030101010101" pitchFamily="2" charset="-122"/>
                <a:cs typeface="Times New Roman" panose="02020603050405020304" pitchFamily="18" charset="0"/>
              </a:rPr>
              <a:t>)9. </a:t>
            </a:r>
            <a:r>
              <a:rPr lang="zh-CN" sz="2400">
                <a:latin typeface="Times New Roman" panose="02020603050405020304" pitchFamily="18" charset="0"/>
                <a:ea typeface="宋体" panose="02010600030101010101" pitchFamily="2" charset="-122"/>
                <a:cs typeface="Times New Roman" panose="02020603050405020304" pitchFamily="18" charset="0"/>
              </a:rPr>
              <a:t>小车运动过程中能量的转化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从斜面滑到水平面的过程中重力势能转化为动能和内能</a:t>
            </a:r>
            <a:r>
              <a:rPr lang="en-US" sz="2400">
                <a:latin typeface="Times New Roman" panose="02020603050405020304" pitchFamily="18" charset="0"/>
                <a:ea typeface="宋体" panose="02010600030101010101" pitchFamily="2" charset="-122"/>
                <a:cs typeface="Times New Roman" panose="02020603050405020304" pitchFamily="18" charset="0"/>
              </a:rPr>
              <a:t>)10. </a:t>
            </a:r>
            <a:r>
              <a:rPr lang="zh-CN" sz="2400">
                <a:latin typeface="Times New Roman" panose="02020603050405020304" pitchFamily="18" charset="0"/>
                <a:ea typeface="宋体" panose="02010600030101010101" pitchFamily="2" charset="-122"/>
                <a:cs typeface="Times New Roman" panose="02020603050405020304" pitchFamily="18" charset="0"/>
              </a:rPr>
              <a:t>比较小车在不同水平面上运动时克服阻力做功的大小</a:t>
            </a:r>
            <a:r>
              <a:rPr lang="en-US" sz="2400">
                <a:latin typeface="Times New Roman" panose="02020603050405020304" pitchFamily="18" charset="0"/>
                <a:ea typeface="宋体" panose="02010600030101010101" pitchFamily="2" charset="-122"/>
                <a:cs typeface="Times New Roman" panose="02020603050405020304" pitchFamily="18" charset="0"/>
              </a:rPr>
              <a:t>11. </a:t>
            </a:r>
            <a:r>
              <a:rPr lang="zh-CN" sz="2400">
                <a:latin typeface="Times New Roman" panose="02020603050405020304" pitchFamily="18" charset="0"/>
                <a:ea typeface="宋体" panose="02010600030101010101" pitchFamily="2" charset="-122"/>
                <a:cs typeface="Times New Roman" panose="02020603050405020304" pitchFamily="18" charset="0"/>
              </a:rPr>
              <a:t>测量小车在水平面运动时所受阻力大小的做法</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用弹簧测力计沿水平方向拉着小车做匀速直线运动，读出弹簧测力计的示数</a:t>
            </a:r>
            <a:r>
              <a:rPr lang="en-US" sz="2400">
                <a:latin typeface="Times New Roman" panose="02020603050405020304" pitchFamily="18" charset="0"/>
                <a:ea typeface="宋体" panose="02010600030101010101" pitchFamily="2" charset="-122"/>
                <a:cs typeface="Times New Roman" panose="02020603050405020304" pitchFamily="18" charset="0"/>
              </a:rPr>
              <a:t>)12. </a:t>
            </a:r>
            <a:r>
              <a:rPr lang="zh-CN" sz="2400">
                <a:latin typeface="Times New Roman" panose="02020603050405020304" pitchFamily="18" charset="0"/>
                <a:ea typeface="宋体" panose="02010600030101010101" pitchFamily="2" charset="-122"/>
                <a:cs typeface="Times New Roman" panose="02020603050405020304" pitchFamily="18" charset="0"/>
              </a:rPr>
              <a:t>实验结论评估及应用</a:t>
            </a:r>
            <a:r>
              <a:rPr lang="zh-CN" sz="2400">
                <a:latin typeface="Times New Roman" panose="02020603050405020304" pitchFamily="18" charset="0"/>
                <a:ea typeface="黑体" panose="02010609060101010101" pitchFamily="49" charset="-122"/>
                <a:cs typeface="Times New Roman" panose="02020603050405020304" pitchFamily="18" charset="0"/>
              </a:rPr>
              <a:t>   实验结论：</a:t>
            </a:r>
            <a:r>
              <a:rPr lang="zh-CN" sz="2400">
                <a:latin typeface="Times New Roman" panose="02020603050405020304" pitchFamily="18" charset="0"/>
                <a:ea typeface="宋体" panose="02010600030101010101" pitchFamily="2" charset="-122"/>
                <a:cs typeface="Times New Roman" panose="02020603050405020304" pitchFamily="18" charset="0"/>
              </a:rPr>
              <a:t>若小车在水平面上运动时受到的阻力为零，小车</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  </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一直运动下去．</a:t>
            </a:r>
            <a:endParaRPr lang="zh-CN" altLang="en-US">
              <a:latin typeface="Times New Roman" panose="02020603050405020304" pitchFamily="18" charset="0"/>
              <a:cs typeface="Times New Roman" panose="02020603050405020304" pitchFamily="18" charset="0"/>
            </a:endParaRPr>
          </a:p>
        </p:txBody>
      </p:sp>
      <p:sp>
        <p:nvSpPr>
          <p:cNvPr id="3" name="文本框 2"/>
          <p:cNvSpPr txBox="1"/>
          <p:nvPr/>
        </p:nvSpPr>
        <p:spPr>
          <a:xfrm>
            <a:off x="7306945" y="1457960"/>
            <a:ext cx="13773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惯性</a:t>
            </a:r>
            <a:endParaRPr lang="zh-CN" altLang="en-US"/>
          </a:p>
        </p:txBody>
      </p:sp>
      <p:sp>
        <p:nvSpPr>
          <p:cNvPr id="4" name="文本框 3"/>
          <p:cNvSpPr txBox="1"/>
          <p:nvPr/>
        </p:nvSpPr>
        <p:spPr>
          <a:xfrm>
            <a:off x="8467725" y="5288915"/>
            <a:ext cx="33007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保持匀速</a:t>
            </a:r>
            <a:r>
              <a:rPr lang="zh-CN" sz="2400">
                <a:solidFill>
                  <a:srgbClr val="FF0000"/>
                </a:solidFill>
                <a:latin typeface="Times New Roman" panose="02020603050405020304" pitchFamily="18" charset="0"/>
                <a:ea typeface="宋体" panose="02010600030101010101" pitchFamily="2" charset="-122"/>
              </a:rPr>
              <a:t>直线运动状态</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138555" y="1054100"/>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8" name="文本框 7"/>
          <p:cNvSpPr txBox="1"/>
          <p:nvPr/>
        </p:nvSpPr>
        <p:spPr>
          <a:xfrm>
            <a:off x="8791575" y="6007735"/>
            <a:ext cx="1299210" cy="368300"/>
          </a:xfrm>
          <a:prstGeom prst="rect">
            <a:avLst/>
          </a:prstGeom>
          <a:noFill/>
          <a:ln w="9525">
            <a:noFill/>
          </a:ln>
        </p:spPr>
        <p:txBody>
          <a:bodyPr wrap="square">
            <a:spAutoFit/>
          </a:bodyPr>
          <a:p>
            <a:pPr algn="ctr"/>
            <a:r>
              <a:rPr lang="zh-CN" sz="1800">
                <a:latin typeface="Times New Roman" panose="02020603050405020304" pitchFamily="18" charset="0"/>
                <a:cs typeface="楷体_GB2312" charset="0"/>
              </a:rPr>
              <a:t>例</a:t>
            </a:r>
            <a:r>
              <a:rPr lang="en-US" altLang="zh-CN" sz="1800">
                <a:latin typeface="Times New Roman" panose="02020603050405020304" pitchFamily="18" charset="0"/>
                <a:cs typeface="楷体_GB2312" charset="0"/>
              </a:rPr>
              <a:t>1</a:t>
            </a:r>
            <a:r>
              <a:rPr lang="zh-CN" sz="1800">
                <a:latin typeface="Times New Roman" panose="02020603050405020304" pitchFamily="18" charset="0"/>
                <a:cs typeface="楷体_GB2312" charset="0"/>
              </a:rPr>
              <a:t>题图</a:t>
            </a:r>
            <a:endParaRPr lang="zh-CN" altLang="en-US" sz="1800">
              <a:latin typeface="Times New Roman" panose="02020603050405020304" pitchFamily="18" charset="0"/>
              <a:cs typeface="楷体_GB2312" charset="0"/>
            </a:endParaRPr>
          </a:p>
        </p:txBody>
      </p:sp>
      <p:sp>
        <p:nvSpPr>
          <p:cNvPr id="3" name="文本框 2"/>
          <p:cNvSpPr txBox="1"/>
          <p:nvPr/>
        </p:nvSpPr>
        <p:spPr>
          <a:xfrm>
            <a:off x="917575" y="1852930"/>
            <a:ext cx="10357485" cy="4523105"/>
          </a:xfrm>
          <a:prstGeom prst="rect">
            <a:avLst/>
          </a:prstGeom>
          <a:noFill/>
          <a:ln w="9525">
            <a:noFill/>
          </a:ln>
        </p:spPr>
        <p:txBody>
          <a:bodyPr wrap="square">
            <a:spAutoFit/>
          </a:bodyPr>
          <a:p>
            <a:pPr>
              <a:lnSpc>
                <a:spcPct val="150000"/>
              </a:lnSpc>
            </a:pPr>
            <a:r>
              <a:rPr lang="zh-CN" sz="2400">
                <a:latin typeface="Times New Roman" panose="02020603050405020304" pitchFamily="18" charset="0"/>
                <a:cs typeface="Times New Roman" panose="02020603050405020304" pitchFamily="18" charset="0"/>
              </a:rPr>
              <a:t>例</a:t>
            </a:r>
            <a:r>
              <a:rPr lang="en-US" sz="24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宜宾</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关于</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阻力对物体运动的影响</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问题，某学习小组进行了如下探究实验：依次将毛巾、棉布分别铺在水平木板上，让小车分别从斜面顶端由静止自由下滑，观察小车在水平面上滑行的最大距离，三种情况下的运动如图所示</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(1)实验中每次均让小车从斜面顶端由静止自由下</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滑，目的是使小车在水平面上开始滑行时获得的</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速度大小________(选填“相等”或“不相等”)，</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本实验中的“阻力”是指小车受到的________；</a:t>
            </a:r>
            <a:endParaRPr lang="zh-CN"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147482571" descr="C:\Documents and Settings\Administrator\桌面\物理（山西）\山西物理\XL154.TIF"/>
          <p:cNvPicPr>
            <a:picLocks noChangeAspect="1"/>
          </p:cNvPicPr>
          <p:nvPr/>
        </p:nvPicPr>
        <p:blipFill>
          <a:blip r:embed="rId2" r:link="rId3"/>
          <a:stretch>
            <a:fillRect/>
          </a:stretch>
        </p:blipFill>
        <p:spPr>
          <a:xfrm>
            <a:off x="7945120" y="3718560"/>
            <a:ext cx="2992120" cy="2237740"/>
          </a:xfrm>
          <a:prstGeom prst="rect">
            <a:avLst/>
          </a:prstGeom>
          <a:noFill/>
          <a:ln w="9525">
            <a:noFill/>
          </a:ln>
        </p:spPr>
      </p:pic>
      <p:sp>
        <p:nvSpPr>
          <p:cNvPr id="5" name="文本框 4"/>
          <p:cNvSpPr txBox="1"/>
          <p:nvPr/>
        </p:nvSpPr>
        <p:spPr>
          <a:xfrm>
            <a:off x="2491740" y="5262880"/>
            <a:ext cx="1567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相等</a:t>
            </a:r>
            <a:endParaRPr lang="zh-CN" altLang="en-US"/>
          </a:p>
        </p:txBody>
      </p:sp>
      <p:sp>
        <p:nvSpPr>
          <p:cNvPr id="9" name="文本框 8"/>
          <p:cNvSpPr txBox="1"/>
          <p:nvPr/>
        </p:nvSpPr>
        <p:spPr>
          <a:xfrm>
            <a:off x="6050280" y="5765800"/>
            <a:ext cx="13773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摩擦力</a:t>
            </a: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61085" y="1813560"/>
            <a:ext cx="979995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分析图中运动情况可知：小车在毛巾表面上滑行的距离最短，说明小车受到的阻力越大，速度减小得越</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慢</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宋体" panose="02010600030101010101" pitchFamily="2" charset="-122"/>
                <a:cs typeface="Times New Roman" panose="02020603050405020304" pitchFamily="18" charset="0"/>
              </a:rPr>
              <a:t>牛顿在伽利略等人的研究基础上，概括出牛顿第一定律：一切物体在没有受到力的作用时，总保持</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状态或</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状态；</a:t>
            </a:r>
            <a:r>
              <a:rPr lang="en-US" sz="2400">
                <a:latin typeface="Times New Roman" panose="02020603050405020304" pitchFamily="18" charset="0"/>
                <a:ea typeface="宋体" panose="02010600030101010101" pitchFamily="2" charset="-122"/>
                <a:cs typeface="Times New Roman" panose="02020603050405020304" pitchFamily="18" charset="0"/>
              </a:rPr>
              <a:t>(4)</a:t>
            </a:r>
            <a:r>
              <a:rPr lang="zh-CN" sz="2400">
                <a:latin typeface="Times New Roman" panose="02020603050405020304" pitchFamily="18" charset="0"/>
                <a:ea typeface="宋体" panose="02010600030101010101" pitchFamily="2" charset="-122"/>
                <a:cs typeface="Times New Roman" panose="02020603050405020304" pitchFamily="18" charset="0"/>
              </a:rPr>
              <a:t>牛顿第一定律</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是</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不是</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直接由实验得出的，其符合逻辑的科学推理为科学研究提供了一个重要方法．</a:t>
            </a:r>
            <a:endParaRPr lang="zh-CN" altLang="en-US">
              <a:latin typeface="Times New Roman" panose="02020603050405020304" pitchFamily="18" charset="0"/>
              <a:cs typeface="Times New Roman" panose="02020603050405020304" pitchFamily="18" charset="0"/>
            </a:endParaRPr>
          </a:p>
        </p:txBody>
      </p:sp>
      <p:sp>
        <p:nvSpPr>
          <p:cNvPr id="5" name="文本框 4"/>
          <p:cNvSpPr txBox="1"/>
          <p:nvPr/>
        </p:nvSpPr>
        <p:spPr>
          <a:xfrm>
            <a:off x="6068695" y="2477770"/>
            <a:ext cx="5975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快</a:t>
            </a:r>
            <a:endParaRPr lang="zh-CN" altLang="en-US"/>
          </a:p>
        </p:txBody>
      </p:sp>
      <p:sp>
        <p:nvSpPr>
          <p:cNvPr id="9" name="文本框 8"/>
          <p:cNvSpPr txBox="1"/>
          <p:nvPr/>
        </p:nvSpPr>
        <p:spPr>
          <a:xfrm>
            <a:off x="5289550" y="3568065"/>
            <a:ext cx="9321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静止</a:t>
            </a:r>
            <a:endParaRPr lang="zh-CN" altLang="en-US"/>
          </a:p>
        </p:txBody>
      </p:sp>
      <p:sp>
        <p:nvSpPr>
          <p:cNvPr id="10" name="文本框 9"/>
          <p:cNvSpPr txBox="1"/>
          <p:nvPr/>
        </p:nvSpPr>
        <p:spPr>
          <a:xfrm>
            <a:off x="7397115" y="3568065"/>
            <a:ext cx="21399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匀速直线运动</a:t>
            </a:r>
            <a:endParaRPr lang="zh-CN" altLang="en-US"/>
          </a:p>
        </p:txBody>
      </p:sp>
      <p:sp>
        <p:nvSpPr>
          <p:cNvPr id="11" name="文本框 10"/>
          <p:cNvSpPr txBox="1"/>
          <p:nvPr/>
        </p:nvSpPr>
        <p:spPr>
          <a:xfrm>
            <a:off x="3530600" y="4099560"/>
            <a:ext cx="10585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不是</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837565" y="106743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6" name="文本框 5"/>
          <p:cNvSpPr txBox="1"/>
          <p:nvPr/>
        </p:nvSpPr>
        <p:spPr>
          <a:xfrm>
            <a:off x="735330" y="1691005"/>
            <a:ext cx="1072134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(5)</a:t>
            </a:r>
            <a:r>
              <a:rPr lang="zh-CN" sz="2400">
                <a:latin typeface="Times New Roman" panose="02020603050405020304" pitchFamily="18" charset="0"/>
                <a:ea typeface="宋体" panose="02010600030101010101" pitchFamily="2" charset="-122"/>
                <a:cs typeface="Times New Roman" panose="02020603050405020304" pitchFamily="18" charset="0"/>
              </a:rPr>
              <a:t>本实验中在水平木板上铺毛巾和棉布的主要目的是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_____________.(6)</a:t>
            </a:r>
            <a:r>
              <a:rPr lang="zh-CN" sz="2400">
                <a:latin typeface="Times New Roman" panose="02020603050405020304" pitchFamily="18" charset="0"/>
                <a:ea typeface="宋体" panose="02010600030101010101" pitchFamily="2" charset="-122"/>
                <a:cs typeface="Times New Roman" panose="02020603050405020304" pitchFamily="18" charset="0"/>
              </a:rPr>
              <a:t>小车到达水平面后会继续向前运动是因为小车具有</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，运动的小车最终会停下来，是因为小车受到</a:t>
            </a:r>
            <a:r>
              <a:rPr lang="en-US" altLang="zh-CN" sz="2400">
                <a:latin typeface="Times New Roman" panose="02020603050405020304" pitchFamily="18" charset="0"/>
                <a:cs typeface="Times New Roman" panose="02020603050405020304" pitchFamily="18" charset="0"/>
              </a:rPr>
              <a:t>________</a:t>
            </a:r>
            <a:r>
              <a:rPr lang="en-US" sz="2400">
                <a:latin typeface="Times New Roman" panose="02020603050405020304" pitchFamily="18" charset="0"/>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的作用．</a:t>
            </a:r>
            <a:r>
              <a:rPr lang="en-US" sz="2400">
                <a:latin typeface="Times New Roman" panose="02020603050405020304" pitchFamily="18" charset="0"/>
                <a:ea typeface="宋体" panose="02010600030101010101" pitchFamily="2" charset="-122"/>
                <a:cs typeface="Times New Roman" panose="02020603050405020304" pitchFamily="18" charset="0"/>
              </a:rPr>
              <a:t>(7)</a:t>
            </a:r>
            <a:r>
              <a:rPr lang="zh-CN" sz="2400">
                <a:latin typeface="Times New Roman" panose="02020603050405020304" pitchFamily="18" charset="0"/>
                <a:ea typeface="宋体" panose="02010600030101010101" pitchFamily="2" charset="-122"/>
                <a:cs typeface="Times New Roman" panose="02020603050405020304" pitchFamily="18" charset="0"/>
              </a:rPr>
              <a:t>小车在水平面上运动时，在竖直方向上受到的力有</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和支持力，这两个力是一对</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平衡力</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相互作用力</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(8)</a:t>
            </a:r>
            <a:r>
              <a:rPr lang="zh-CN" sz="2400">
                <a:latin typeface="Times New Roman" panose="02020603050405020304" pitchFamily="18" charset="0"/>
                <a:ea typeface="宋体" panose="02010600030101010101" pitchFamily="2" charset="-122"/>
                <a:cs typeface="Times New Roman" panose="02020603050405020304" pitchFamily="18" charset="0"/>
              </a:rPr>
              <a:t>本实验中小车在水平面上三次滑行过程中消耗的机械能大小</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相等</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不相等</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7" name="文本框 6"/>
          <p:cNvSpPr txBox="1"/>
          <p:nvPr/>
        </p:nvSpPr>
        <p:spPr>
          <a:xfrm>
            <a:off x="807085" y="1628140"/>
            <a:ext cx="10414000"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改变小车在水平面运动时受到的阻力</a:t>
            </a:r>
            <a:endParaRPr lang="zh-CN" altLang="en-US"/>
          </a:p>
        </p:txBody>
      </p:sp>
      <p:sp>
        <p:nvSpPr>
          <p:cNvPr id="8" name="文本框 7"/>
          <p:cNvSpPr txBox="1"/>
          <p:nvPr/>
        </p:nvSpPr>
        <p:spPr>
          <a:xfrm>
            <a:off x="7910830" y="2912110"/>
            <a:ext cx="1393190" cy="460375"/>
          </a:xfrm>
          <a:prstGeom prst="rect">
            <a:avLst/>
          </a:prstGeom>
          <a:noFill/>
          <a:ln w="9525">
            <a:noFill/>
          </a:ln>
        </p:spPr>
        <p:txBody>
          <a:bodyPr wrap="square">
            <a:spAutoFit/>
          </a:bodyPr>
          <a:p>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惯性</a:t>
            </a:r>
            <a:endParaRPr lang="zh-CN" altLang="en-US"/>
          </a:p>
        </p:txBody>
      </p:sp>
      <p:sp>
        <p:nvSpPr>
          <p:cNvPr id="9" name="文本框 8"/>
          <p:cNvSpPr txBox="1"/>
          <p:nvPr/>
        </p:nvSpPr>
        <p:spPr>
          <a:xfrm>
            <a:off x="4954905" y="3411855"/>
            <a:ext cx="24574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阻力</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或摩擦力</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10" name="文本框 9"/>
          <p:cNvSpPr txBox="1"/>
          <p:nvPr/>
        </p:nvSpPr>
        <p:spPr>
          <a:xfrm>
            <a:off x="8124825" y="4015740"/>
            <a:ext cx="11074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重力</a:t>
            </a:r>
            <a:endParaRPr lang="zh-CN" altLang="en-US"/>
          </a:p>
        </p:txBody>
      </p:sp>
      <p:sp>
        <p:nvSpPr>
          <p:cNvPr id="11" name="文本框 10"/>
          <p:cNvSpPr txBox="1"/>
          <p:nvPr/>
        </p:nvSpPr>
        <p:spPr>
          <a:xfrm>
            <a:off x="2412365" y="4547870"/>
            <a:ext cx="11379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平衡力</a:t>
            </a:r>
            <a:endParaRPr lang="zh-CN" altLang="en-US"/>
          </a:p>
        </p:txBody>
      </p:sp>
      <p:sp>
        <p:nvSpPr>
          <p:cNvPr id="12" name="文本框 11"/>
          <p:cNvSpPr txBox="1"/>
          <p:nvPr/>
        </p:nvSpPr>
        <p:spPr>
          <a:xfrm>
            <a:off x="9277985" y="5113655"/>
            <a:ext cx="1487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相等</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98830" y="1051560"/>
            <a:ext cx="1059497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惯性</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必考</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黑体" panose="02010609060101010101" pitchFamily="49" charset="-122"/>
                <a:cs typeface="Times New Roman" panose="02020603050405020304" pitchFamily="18" charset="0"/>
              </a:rPr>
              <a:t>(1)</a:t>
            </a:r>
            <a:r>
              <a:rPr lang="zh-CN" sz="2400">
                <a:latin typeface="Times New Roman" panose="02020603050405020304" pitchFamily="18" charset="0"/>
                <a:ea typeface="黑体" panose="02010609060101010101" pitchFamily="49" charset="-122"/>
                <a:cs typeface="Times New Roman" panose="02020603050405020304" pitchFamily="18" charset="0"/>
              </a:rPr>
              <a:t>定义：</a:t>
            </a:r>
            <a:r>
              <a:rPr lang="zh-CN" sz="2400">
                <a:latin typeface="Times New Roman" panose="02020603050405020304" pitchFamily="18" charset="0"/>
                <a:ea typeface="宋体" panose="02010600030101010101" pitchFamily="2" charset="-122"/>
                <a:cs typeface="Times New Roman" panose="02020603050405020304" pitchFamily="18" charset="0"/>
              </a:rPr>
              <a:t>一切物体都有保持原来</a:t>
            </a:r>
            <a:r>
              <a:rPr lang="en-US" sz="2400">
                <a:latin typeface="Times New Roman" panose="02020603050405020304" pitchFamily="18" charset="0"/>
                <a:cs typeface="Times New Roman" panose="02020603050405020304" pitchFamily="18" charset="0"/>
                <a:sym typeface="+mn-ea"/>
              </a:rPr>
              <a:t>__________</a:t>
            </a:r>
            <a:r>
              <a:rPr lang="zh-CN" sz="2400">
                <a:latin typeface="Times New Roman" panose="02020603050405020304" pitchFamily="18" charset="0"/>
                <a:ea typeface="宋体" panose="02010600030101010101" pitchFamily="2" charset="-122"/>
                <a:cs typeface="Times New Roman" panose="02020603050405020304" pitchFamily="18" charset="0"/>
              </a:rPr>
              <a:t>不变的性质，我们把这种性质叫做惯性．</a:t>
            </a:r>
            <a:r>
              <a:rPr lang="en-US" sz="2400">
                <a:latin typeface="Times New Roman" panose="02020603050405020304" pitchFamily="18" charset="0"/>
                <a:ea typeface="黑体" panose="02010609060101010101" pitchFamily="49" charset="-122"/>
                <a:cs typeface="Times New Roman" panose="02020603050405020304" pitchFamily="18" charset="0"/>
              </a:rPr>
              <a:t>(2)</a:t>
            </a:r>
            <a:r>
              <a:rPr lang="zh-CN" sz="2400">
                <a:latin typeface="Times New Roman" panose="02020603050405020304" pitchFamily="18" charset="0"/>
                <a:ea typeface="黑体" panose="02010609060101010101" pitchFamily="49" charset="-122"/>
                <a:cs typeface="Times New Roman" panose="02020603050405020304" pitchFamily="18" charset="0"/>
              </a:rPr>
              <a:t>影响因素：</a:t>
            </a:r>
            <a:r>
              <a:rPr lang="zh-CN" sz="2400">
                <a:latin typeface="Times New Roman" panose="02020603050405020304" pitchFamily="18" charset="0"/>
                <a:ea typeface="宋体" panose="02010600030101010101" pitchFamily="2" charset="-122"/>
                <a:cs typeface="Times New Roman" panose="02020603050405020304" pitchFamily="18" charset="0"/>
              </a:rPr>
              <a:t>惯性的大小只与物体的</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有关，而与物体是否受力、运动状态等因素无关．</a:t>
            </a:r>
            <a:r>
              <a:rPr lang="en-US" sz="2400">
                <a:latin typeface="Times New Roman" panose="02020603050405020304" pitchFamily="18" charset="0"/>
                <a:ea typeface="黑体" panose="02010609060101010101" pitchFamily="49" charset="-122"/>
                <a:cs typeface="Times New Roman" panose="02020603050405020304" pitchFamily="18" charset="0"/>
              </a:rPr>
              <a:t>(3)</a:t>
            </a:r>
            <a:r>
              <a:rPr lang="zh-CN" sz="2400">
                <a:latin typeface="Times New Roman" panose="02020603050405020304" pitchFamily="18" charset="0"/>
                <a:ea typeface="黑体" panose="02010609060101010101" pitchFamily="49" charset="-122"/>
                <a:cs typeface="Times New Roman" panose="02020603050405020304" pitchFamily="18" charset="0"/>
              </a:rPr>
              <a:t>利用和防范利用：</a:t>
            </a:r>
            <a:r>
              <a:rPr lang="zh-CN" sz="2400">
                <a:latin typeface="Times New Roman" panose="02020603050405020304" pitchFamily="18" charset="0"/>
                <a:ea typeface="宋体" panose="02010600030101010101" pitchFamily="2" charset="-122"/>
                <a:cs typeface="Times New Roman" panose="02020603050405020304" pitchFamily="18" charset="0"/>
              </a:rPr>
              <a:t>动车将要进站时，提前关闭发动机；跳远运动员快速助跑以提高跳远成绩；用撞击锤柄下端的方法使锤头紧套在锤柄上等．</a:t>
            </a:r>
            <a:r>
              <a:rPr lang="zh-CN" sz="2400">
                <a:latin typeface="Times New Roman" panose="02020603050405020304" pitchFamily="18" charset="0"/>
                <a:ea typeface="黑体" panose="02010609060101010101" pitchFamily="49" charset="-122"/>
                <a:cs typeface="Times New Roman" panose="02020603050405020304" pitchFamily="18" charset="0"/>
              </a:rPr>
              <a:t>防范：</a:t>
            </a:r>
            <a:r>
              <a:rPr lang="zh-CN" sz="2400">
                <a:latin typeface="Times New Roman" panose="02020603050405020304" pitchFamily="18" charset="0"/>
                <a:ea typeface="宋体" panose="02010600030101010101" pitchFamily="2" charset="-122"/>
                <a:cs typeface="Times New Roman" panose="02020603050405020304" pitchFamily="18" charset="0"/>
              </a:rPr>
              <a:t>交通工具配备刹车系统；汽车司机和前排乘客配备安全带等．</a:t>
            </a:r>
            <a:endParaRPr lang="zh-CN" altLang="en-US">
              <a:latin typeface="Times New Roman" panose="02020603050405020304" pitchFamily="18" charset="0"/>
              <a:cs typeface="Times New Roman" panose="02020603050405020304" pitchFamily="18" charset="0"/>
            </a:endParaRPr>
          </a:p>
        </p:txBody>
      </p:sp>
      <p:sp>
        <p:nvSpPr>
          <p:cNvPr id="4" name="文本框 3"/>
          <p:cNvSpPr txBox="1"/>
          <p:nvPr/>
        </p:nvSpPr>
        <p:spPr>
          <a:xfrm>
            <a:off x="5295900" y="1684655"/>
            <a:ext cx="14560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运动状态</a:t>
            </a:r>
            <a:endParaRPr lang="zh-CN" altLang="en-US"/>
          </a:p>
        </p:txBody>
      </p:sp>
      <p:sp>
        <p:nvSpPr>
          <p:cNvPr id="6" name="文本框 5"/>
          <p:cNvSpPr txBox="1"/>
          <p:nvPr/>
        </p:nvSpPr>
        <p:spPr>
          <a:xfrm>
            <a:off x="6001385" y="2748915"/>
            <a:ext cx="8509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质量</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693920" y="2144395"/>
            <a:ext cx="736600" cy="460375"/>
          </a:xfrm>
          <a:prstGeom prst="rect">
            <a:avLst/>
          </a:prstGeom>
          <a:noFill/>
          <a:ln w="9525">
            <a:noFill/>
          </a:ln>
        </p:spPr>
        <p:txBody>
          <a:bodyPr wrap="square" anchor="t">
            <a:spAutoFit/>
          </a:bodyPr>
          <a:p>
            <a:pPr>
              <a:spcBef>
                <a:spcPct val="50000"/>
              </a:spcBef>
            </a:pPr>
            <a:endParaRPr lang="en-US" altLang="zh-CN"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735330" y="745490"/>
            <a:ext cx="1072134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(9)</a:t>
            </a:r>
            <a:r>
              <a:rPr lang="zh-CN" sz="2400">
                <a:latin typeface="Times New Roman" panose="02020603050405020304" pitchFamily="18" charset="0"/>
                <a:ea typeface="宋体" panose="02010600030101010101" pitchFamily="2" charset="-122"/>
                <a:cs typeface="Times New Roman" panose="02020603050405020304" pitchFamily="18" charset="0"/>
              </a:rPr>
              <a:t>通过实验我们可以推理得出：当物体所受的阻力为零时，物体的速度将不会发生变化</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为此小强同学认为：所有的物体，如果它的速度不发生变化，一定不受阻力的作用．他的观点正确吗？</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请你做出评价：</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________________________</a:t>
            </a:r>
            <a:endParaRPr lang="en-US" alt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cs typeface="Times New Roman" panose="02020603050405020304" pitchFamily="18" charset="0"/>
              </a:rPr>
              <a:t>_______________________________________________</a:t>
            </a:r>
            <a:r>
              <a:rPr lang="en-US" sz="2400">
                <a:latin typeface="Times New Roman" panose="02020603050405020304" pitchFamily="18" charset="0"/>
                <a:ea typeface="宋体" panose="02010600030101010101" pitchFamily="2" charset="-122"/>
                <a:cs typeface="Times New Roman" panose="02020603050405020304" pitchFamily="18" charset="0"/>
              </a:rPr>
              <a:t>_____________.(10)</a:t>
            </a:r>
            <a:r>
              <a:rPr lang="zh-CN" sz="2400">
                <a:latin typeface="Times New Roman" panose="02020603050405020304" pitchFamily="18" charset="0"/>
                <a:ea typeface="宋体" panose="02010600030101010101" pitchFamily="2" charset="-122"/>
                <a:cs typeface="Times New Roman" panose="02020603050405020304" pitchFamily="18" charset="0"/>
              </a:rPr>
              <a:t>某同学通过上面的探究学习，思考了一个问题：当自己荡秋千运动到右侧最高点时，如果自己受到的力全部消失，自己将会处于怎样的运动状态呢？她做出了以下猜想，你认为其中准确的是</a:t>
            </a:r>
            <a:r>
              <a:rPr lang="en-US" sz="2400">
                <a:latin typeface="Times New Roman" panose="02020603050405020304" pitchFamily="18" charset="0"/>
                <a:ea typeface="宋体" panose="02010600030101010101" pitchFamily="2" charset="-122"/>
                <a:cs typeface="Times New Roman" panose="02020603050405020304" pitchFamily="18" charset="0"/>
              </a:rPr>
              <a:t>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图中的黑点表示小丽同学</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2" name="图片 -2147482569" descr="C:\Documents and Settings\Administrator\桌面\物理（山西）\山西物理\XL155.TIF"/>
          <p:cNvPicPr>
            <a:picLocks noChangeAspect="1"/>
          </p:cNvPicPr>
          <p:nvPr/>
        </p:nvPicPr>
        <p:blipFill>
          <a:blip r:embed="rId1" r:link="rId2"/>
          <a:stretch>
            <a:fillRect/>
          </a:stretch>
        </p:blipFill>
        <p:spPr>
          <a:xfrm>
            <a:off x="3268345" y="4672965"/>
            <a:ext cx="5329555" cy="1621155"/>
          </a:xfrm>
          <a:prstGeom prst="rect">
            <a:avLst/>
          </a:prstGeom>
          <a:noFill/>
          <a:ln w="9525">
            <a:noFill/>
          </a:ln>
        </p:spPr>
      </p:pic>
      <p:sp>
        <p:nvSpPr>
          <p:cNvPr id="100" name="文本框 99"/>
          <p:cNvSpPr txBox="1"/>
          <p:nvPr/>
        </p:nvSpPr>
        <p:spPr>
          <a:xfrm>
            <a:off x="835025" y="1743710"/>
            <a:ext cx="10721340"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不正确．物体不受力时保持原来的运动状态不变</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物体受平衡力时也保持原来的运动状态不变</a:t>
            </a:r>
            <a:endParaRPr lang="zh-CN" altLang="en-US"/>
          </a:p>
        </p:txBody>
      </p:sp>
      <p:sp>
        <p:nvSpPr>
          <p:cNvPr id="7" name="文本框 6"/>
          <p:cNvSpPr txBox="1"/>
          <p:nvPr/>
        </p:nvSpPr>
        <p:spPr>
          <a:xfrm>
            <a:off x="6151880" y="4135120"/>
            <a:ext cx="55626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 name="组合 29"/>
          <p:cNvGrpSpPr/>
          <p:nvPr/>
        </p:nvGrpSpPr>
        <p:grpSpPr>
          <a:xfrm>
            <a:off x="9522460" y="347091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grpSp>
        <p:nvGrpSpPr>
          <p:cNvPr id="8" name="组合 7"/>
          <p:cNvGrpSpPr/>
          <p:nvPr/>
        </p:nvGrpSpPr>
        <p:grpSpPr>
          <a:xfrm>
            <a:off x="998220" y="840740"/>
            <a:ext cx="9034780" cy="737235"/>
            <a:chOff x="894" y="2929"/>
            <a:chExt cx="14228" cy="1161"/>
          </a:xfrm>
        </p:grpSpPr>
        <p:sp>
          <p:nvSpPr>
            <p:cNvPr id="20481" name="文本框 4"/>
            <p:cNvSpPr txBox="1"/>
            <p:nvPr/>
          </p:nvSpPr>
          <p:spPr>
            <a:xfrm>
              <a:off x="3894" y="2929"/>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探究二力平衡的条件</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919480" y="1577975"/>
            <a:ext cx="8502650" cy="4523105"/>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【设计与进行实验】</a:t>
            </a:r>
            <a:endParaRPr lang="en-US" sz="2400" b="1">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Times New Roman" panose="02020603050405020304" pitchFamily="18" charset="0"/>
                <a:ea typeface="宋体" panose="02010600030101010101" pitchFamily="2" charset="-122"/>
                <a:cs typeface="Times New Roman" panose="02020603050405020304" pitchFamily="18" charset="0"/>
              </a:rPr>
              <a:t>实验器材的选取及作用</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托盘、砝码、定滑轮、小车、光滑的水平面</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定滑轮的作用</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改变力的方向</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选用小车而不选择木块的原因</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减小</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对该实验造成的影响</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宋体" panose="02010600030101010101" pitchFamily="2" charset="-122"/>
                <a:cs typeface="Times New Roman" panose="02020603050405020304" pitchFamily="18" charset="0"/>
              </a:rPr>
              <a:t>使用轻质小卡片的作用</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减小</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对实验结果的影响</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6122670" y="4398010"/>
            <a:ext cx="12179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摩擦力</a:t>
            </a:r>
            <a:endParaRPr lang="zh-CN" altLang="en-US"/>
          </a:p>
        </p:txBody>
      </p:sp>
      <p:sp>
        <p:nvSpPr>
          <p:cNvPr id="3" name="文本框 2"/>
          <p:cNvSpPr txBox="1"/>
          <p:nvPr/>
        </p:nvSpPr>
        <p:spPr>
          <a:xfrm>
            <a:off x="5343525" y="5497195"/>
            <a:ext cx="10274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重力</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35330" y="1227455"/>
            <a:ext cx="1087183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en-US" sz="2400" b="1">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实验方法：控制变量法的应用</a:t>
            </a:r>
            <a:r>
              <a:rPr lang="en-US" sz="2400">
                <a:latin typeface="Times New Roman" panose="02020603050405020304" pitchFamily="18" charset="0"/>
                <a:ea typeface="宋体" panose="02010600030101010101" pitchFamily="2" charset="-122"/>
                <a:cs typeface="Times New Roman" panose="02020603050405020304" pitchFamily="18" charset="0"/>
              </a:rPr>
              <a:t>(1) </a:t>
            </a:r>
            <a:r>
              <a:rPr lang="zh-CN" sz="2400">
                <a:latin typeface="Times New Roman" panose="02020603050405020304" pitchFamily="18" charset="0"/>
                <a:ea typeface="宋体" panose="02010600030101010101" pitchFamily="2" charset="-122"/>
                <a:cs typeface="Times New Roman" panose="02020603050405020304" pitchFamily="18" charset="0"/>
              </a:rPr>
              <a:t>探究平衡的两个力是否在同一直线上</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保持物体两端所受力大小</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，将物体扭转一定的角度，观察物体是否处于平衡状态</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探究平衡的两个力是否大小相等</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保持两个力在</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直线上，且让两端托盘里的砝码质量不相等或两端钩码的数目不相同，观察物体是否处于平衡状态</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宋体" panose="02010600030101010101" pitchFamily="2" charset="-122"/>
                <a:cs typeface="Times New Roman" panose="02020603050405020304" pitchFamily="18" charset="0"/>
              </a:rPr>
              <a:t>探究平衡的两个力是否作用在同一物体上</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保持两个力大小</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a:latin typeface="Times New Roman" panose="02020603050405020304" pitchFamily="18" charset="0"/>
                <a:ea typeface="宋体" panose="02010600030101010101" pitchFamily="2" charset="-122"/>
                <a:cs typeface="Times New Roman" panose="02020603050405020304" pitchFamily="18" charset="0"/>
              </a:rPr>
              <a:t>且方向</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a:latin typeface="Times New Roman" panose="02020603050405020304" pitchFamily="18" charset="0"/>
                <a:ea typeface="宋体" panose="02010600030101010101" pitchFamily="2" charset="-122"/>
                <a:cs typeface="Times New Roman" panose="02020603050405020304" pitchFamily="18" charset="0"/>
              </a:rPr>
              <a:t>，且作用在同一直线上，让两个力同时作用在不同物体上，观察物体是否处于平衡状态</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100" name="文本框 99"/>
          <p:cNvSpPr txBox="1"/>
          <p:nvPr/>
        </p:nvSpPr>
        <p:spPr>
          <a:xfrm>
            <a:off x="9770745" y="1823720"/>
            <a:ext cx="10433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相等</a:t>
            </a:r>
            <a:endParaRPr lang="zh-CN" altLang="en-US"/>
          </a:p>
        </p:txBody>
      </p:sp>
      <p:sp>
        <p:nvSpPr>
          <p:cNvPr id="3" name="文本框 2"/>
          <p:cNvSpPr txBox="1"/>
          <p:nvPr/>
        </p:nvSpPr>
        <p:spPr>
          <a:xfrm>
            <a:off x="7560945" y="2952115"/>
            <a:ext cx="13131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同一</a:t>
            </a:r>
            <a:endParaRPr lang="zh-CN" altLang="en-US"/>
          </a:p>
        </p:txBody>
      </p:sp>
      <p:sp>
        <p:nvSpPr>
          <p:cNvPr id="4" name="文本框 3"/>
          <p:cNvSpPr txBox="1"/>
          <p:nvPr/>
        </p:nvSpPr>
        <p:spPr>
          <a:xfrm>
            <a:off x="9404350" y="4040505"/>
            <a:ext cx="12820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相等</a:t>
            </a:r>
            <a:endParaRPr lang="zh-CN" altLang="en-US"/>
          </a:p>
        </p:txBody>
      </p:sp>
      <p:sp>
        <p:nvSpPr>
          <p:cNvPr id="5" name="文本框 4"/>
          <p:cNvSpPr txBox="1"/>
          <p:nvPr/>
        </p:nvSpPr>
        <p:spPr>
          <a:xfrm>
            <a:off x="1709420" y="4594225"/>
            <a:ext cx="10433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相反</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4" grpId="0"/>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25195" y="1444625"/>
            <a:ext cx="1049909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 </a:t>
            </a:r>
            <a:r>
              <a:rPr lang="zh-CN" sz="2400">
                <a:latin typeface="Times New Roman" panose="02020603050405020304" pitchFamily="18" charset="0"/>
                <a:ea typeface="宋体" panose="02010600030101010101" pitchFamily="2" charset="-122"/>
                <a:cs typeface="Times New Roman" panose="02020603050405020304" pitchFamily="18" charset="0"/>
              </a:rPr>
              <a:t>分析现象，总结结论</a:t>
            </a:r>
            <a:r>
              <a:rPr lang="zh-CN" sz="2400">
                <a:latin typeface="Times New Roman" panose="02020603050405020304" pitchFamily="18" charset="0"/>
                <a:ea typeface="黑体" panose="02010609060101010101" pitchFamily="49" charset="-122"/>
                <a:cs typeface="Times New Roman" panose="02020603050405020304" pitchFamily="18" charset="0"/>
              </a:rPr>
              <a:t>【交流与反思】</a:t>
            </a:r>
            <a:r>
              <a:rPr lang="en-US" sz="2400">
                <a:latin typeface="Times New Roman" panose="02020603050405020304" pitchFamily="18" charset="0"/>
                <a:ea typeface="宋体" panose="02010600030101010101" pitchFamily="2" charset="-122"/>
                <a:cs typeface="Times New Roman" panose="02020603050405020304" pitchFamily="18" charset="0"/>
              </a:rPr>
              <a:t>4. </a:t>
            </a:r>
            <a:r>
              <a:rPr lang="zh-CN" sz="2400">
                <a:latin typeface="Times New Roman" panose="02020603050405020304" pitchFamily="18" charset="0"/>
                <a:ea typeface="宋体" panose="02010600030101010101" pitchFamily="2" charset="-122"/>
                <a:cs typeface="Times New Roman" panose="02020603050405020304" pitchFamily="18" charset="0"/>
              </a:rPr>
              <a:t>进行多次实验的目的</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得出普遍规律，避免偶然性</a:t>
            </a:r>
            <a:r>
              <a:rPr lang="en-US" sz="2400">
                <a:latin typeface="Times New Roman" panose="02020603050405020304" pitchFamily="18" charset="0"/>
                <a:ea typeface="宋体" panose="02010600030101010101" pitchFamily="2" charset="-122"/>
                <a:cs typeface="Times New Roman" panose="02020603050405020304" pitchFamily="18" charset="0"/>
              </a:rPr>
              <a:t>)5. </a:t>
            </a:r>
            <a:r>
              <a:rPr lang="zh-CN" sz="2400">
                <a:latin typeface="Times New Roman" panose="02020603050405020304" pitchFamily="18" charset="0"/>
                <a:ea typeface="宋体" panose="02010600030101010101" pitchFamily="2" charset="-122"/>
                <a:cs typeface="Times New Roman" panose="02020603050405020304" pitchFamily="18" charset="0"/>
              </a:rPr>
              <a:t>利用二力平衡计算拉力的大小</a:t>
            </a:r>
            <a:r>
              <a:rPr lang="en-US" sz="2400">
                <a:latin typeface="Times New Roman" panose="02020603050405020304" pitchFamily="18" charset="0"/>
                <a:ea typeface="宋体" panose="02010600030101010101" pitchFamily="2" charset="-122"/>
                <a:cs typeface="Times New Roman" panose="02020603050405020304" pitchFamily="18" charset="0"/>
              </a:rPr>
              <a:t>6. </a:t>
            </a:r>
            <a:r>
              <a:rPr lang="zh-CN" sz="2400">
                <a:latin typeface="Times New Roman" panose="02020603050405020304" pitchFamily="18" charset="0"/>
                <a:ea typeface="宋体" panose="02010600030101010101" pitchFamily="2" charset="-122"/>
                <a:cs typeface="Times New Roman" panose="02020603050405020304" pitchFamily="18" charset="0"/>
              </a:rPr>
              <a:t>实验方案的评估及改进</a:t>
            </a:r>
            <a:r>
              <a:rPr lang="zh-CN" sz="2400">
                <a:latin typeface="Times New Roman" panose="02020603050405020304" pitchFamily="18" charset="0"/>
                <a:ea typeface="黑体" panose="02010609060101010101" pitchFamily="49" charset="-122"/>
                <a:cs typeface="Times New Roman" panose="02020603050405020304" pitchFamily="18" charset="0"/>
              </a:rPr>
              <a:t>实验结论：</a:t>
            </a:r>
            <a:r>
              <a:rPr lang="zh-CN" sz="2400">
                <a:latin typeface="Times New Roman" panose="02020603050405020304" pitchFamily="18" charset="0"/>
                <a:ea typeface="宋体" panose="02010600030101010101" pitchFamily="2" charset="-122"/>
                <a:cs typeface="Times New Roman" panose="02020603050405020304" pitchFamily="18" charset="0"/>
              </a:rPr>
              <a:t>二力平衡的条件：作用在同一物体上的两个力，大小</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，方向</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，并且作用在同一条直线上．</a:t>
            </a:r>
            <a:endParaRPr lang="zh-CN" altLang="en-US">
              <a:latin typeface="Times New Roman" panose="02020603050405020304" pitchFamily="18" charset="0"/>
              <a:cs typeface="Times New Roman" panose="02020603050405020304" pitchFamily="18" charset="0"/>
            </a:endParaRPr>
          </a:p>
        </p:txBody>
      </p:sp>
      <p:sp>
        <p:nvSpPr>
          <p:cNvPr id="3" name="文本框 2"/>
          <p:cNvSpPr txBox="1"/>
          <p:nvPr/>
        </p:nvSpPr>
        <p:spPr>
          <a:xfrm>
            <a:off x="9721850" y="4311650"/>
            <a:ext cx="11391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相等</a:t>
            </a:r>
            <a:endParaRPr lang="zh-CN" altLang="en-US"/>
          </a:p>
        </p:txBody>
      </p:sp>
      <p:sp>
        <p:nvSpPr>
          <p:cNvPr id="4" name="文本框 3"/>
          <p:cNvSpPr txBox="1"/>
          <p:nvPr/>
        </p:nvSpPr>
        <p:spPr>
          <a:xfrm>
            <a:off x="1783080" y="4843780"/>
            <a:ext cx="13131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相反</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138555" y="838835"/>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8" name="文本框 7"/>
          <p:cNvSpPr txBox="1"/>
          <p:nvPr/>
        </p:nvSpPr>
        <p:spPr>
          <a:xfrm>
            <a:off x="5562600" y="6028055"/>
            <a:ext cx="1299210" cy="368300"/>
          </a:xfrm>
          <a:prstGeom prst="rect">
            <a:avLst/>
          </a:prstGeom>
          <a:noFill/>
          <a:ln w="9525">
            <a:noFill/>
          </a:ln>
        </p:spPr>
        <p:txBody>
          <a:bodyPr wrap="square">
            <a:spAutoFit/>
          </a:bodyPr>
          <a:p>
            <a:pPr algn="ctr"/>
            <a:r>
              <a:rPr lang="zh-CN" sz="1800">
                <a:latin typeface="Times New Roman" panose="02020603050405020304" pitchFamily="18" charset="0"/>
                <a:cs typeface="楷体_GB2312" charset="0"/>
              </a:rPr>
              <a:t>例</a:t>
            </a:r>
            <a:r>
              <a:rPr lang="en-US" altLang="zh-CN" sz="1800">
                <a:latin typeface="Times New Roman" panose="02020603050405020304" pitchFamily="18" charset="0"/>
                <a:cs typeface="楷体_GB2312" charset="0"/>
              </a:rPr>
              <a:t>2</a:t>
            </a:r>
            <a:r>
              <a:rPr lang="zh-CN" sz="1800">
                <a:latin typeface="Times New Roman" panose="02020603050405020304" pitchFamily="18" charset="0"/>
                <a:cs typeface="楷体_GB2312" charset="0"/>
              </a:rPr>
              <a:t>题图</a:t>
            </a:r>
            <a:endParaRPr lang="zh-CN" altLang="en-US" sz="1800">
              <a:latin typeface="Times New Roman" panose="02020603050405020304" pitchFamily="18" charset="0"/>
              <a:cs typeface="楷体_GB2312" charset="0"/>
            </a:endParaRPr>
          </a:p>
        </p:txBody>
      </p:sp>
      <p:pic>
        <p:nvPicPr>
          <p:cNvPr id="2" name="图片 -2147482564" descr="C:\Documents and Settings\Administrator\桌面\物理（山西）\山西物理\XL156.TIF"/>
          <p:cNvPicPr>
            <a:picLocks noChangeAspect="1"/>
          </p:cNvPicPr>
          <p:nvPr/>
        </p:nvPicPr>
        <p:blipFill>
          <a:blip r:embed="rId2" r:link="rId3"/>
          <a:stretch>
            <a:fillRect/>
          </a:stretch>
        </p:blipFill>
        <p:spPr>
          <a:xfrm>
            <a:off x="3016885" y="4387850"/>
            <a:ext cx="5530850" cy="1463040"/>
          </a:xfrm>
          <a:prstGeom prst="rect">
            <a:avLst/>
          </a:prstGeom>
          <a:noFill/>
          <a:ln w="9525">
            <a:noFill/>
          </a:ln>
        </p:spPr>
      </p:pic>
      <p:sp>
        <p:nvSpPr>
          <p:cNvPr id="5" name="文本框 4"/>
          <p:cNvSpPr txBox="1"/>
          <p:nvPr/>
        </p:nvSpPr>
        <p:spPr>
          <a:xfrm>
            <a:off x="1137920" y="1546860"/>
            <a:ext cx="9740265" cy="2861310"/>
          </a:xfrm>
          <a:prstGeom prst="rect">
            <a:avLst/>
          </a:prstGeom>
          <a:noFill/>
          <a:ln w="9525">
            <a:noFill/>
          </a:ln>
        </p:spPr>
        <p:txBody>
          <a:bodyPr wrap="square">
            <a:spAutoFit/>
          </a:bodyPr>
          <a:p>
            <a:pPr>
              <a:lnSpc>
                <a:spcPct val="150000"/>
              </a:lnSpc>
            </a:pPr>
            <a:r>
              <a:rPr lang="zh-CN" sz="2400">
                <a:latin typeface="Times New Roman" panose="02020603050405020304" pitchFamily="18" charset="0"/>
                <a:cs typeface="Times New Roman" panose="02020603050405020304" pitchFamily="18" charset="0"/>
              </a:rPr>
              <a:t>例</a:t>
            </a:r>
            <a:r>
              <a:rPr lang="en-US" sz="2400">
                <a:latin typeface="Times New Roman" panose="02020603050405020304" pitchFamily="18" charset="0"/>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梧州</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某实验小组利用如图甲所示的实验装置做</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探究二力平衡的条件</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实验时，请问：</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实验时应选择较</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光滑</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粗糙</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的实验桌面．</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如图甲所示，当左右两端同时挂两个钩码时，小车静止，此时</a:t>
            </a:r>
            <a:r>
              <a:rPr lang="en-US" sz="2400" i="1">
                <a:latin typeface="Times New Roman" panose="02020603050405020304" pitchFamily="18" charset="0"/>
                <a:cs typeface="Times New Roman" panose="02020603050405020304" pitchFamily="18" charset="0"/>
              </a:rPr>
              <a:t>F</a:t>
            </a:r>
            <a:r>
              <a:rPr lang="en-US" sz="2400" baseline="-250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F</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endParaRPr lang="en-US" sz="2400" baseline="-250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的大小</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，方向</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9" name="文本框 8"/>
          <p:cNvSpPr txBox="1"/>
          <p:nvPr/>
        </p:nvSpPr>
        <p:spPr>
          <a:xfrm>
            <a:off x="3912870" y="2768600"/>
            <a:ext cx="16484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光滑</a:t>
            </a:r>
            <a:endParaRPr lang="zh-CN" altLang="en-US"/>
          </a:p>
        </p:txBody>
      </p:sp>
      <p:sp>
        <p:nvSpPr>
          <p:cNvPr id="10" name="文本框 9"/>
          <p:cNvSpPr txBox="1"/>
          <p:nvPr/>
        </p:nvSpPr>
        <p:spPr>
          <a:xfrm>
            <a:off x="2343785" y="3811905"/>
            <a:ext cx="9163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相等</a:t>
            </a:r>
            <a:endParaRPr lang="zh-CN" altLang="en-US"/>
          </a:p>
        </p:txBody>
      </p:sp>
      <p:sp>
        <p:nvSpPr>
          <p:cNvPr id="11" name="文本框 10"/>
          <p:cNvSpPr txBox="1"/>
          <p:nvPr/>
        </p:nvSpPr>
        <p:spPr>
          <a:xfrm>
            <a:off x="4377690" y="3811905"/>
            <a:ext cx="10433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相反</a:t>
            </a: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07365" y="1303020"/>
            <a:ext cx="1117727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在图甲实验的基础上，将小车在水平桌面上扭转一个角度后释放，观察小车的运动状态，这样做的目的是为了探究两个平衡的力是否作用在</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(4)</a:t>
            </a:r>
            <a:r>
              <a:rPr lang="zh-CN" sz="2400">
                <a:latin typeface="Times New Roman" panose="02020603050405020304" pitchFamily="18" charset="0"/>
                <a:ea typeface="宋体" panose="02010600030101010101" pitchFamily="2" charset="-122"/>
                <a:cs typeface="Times New Roman" panose="02020603050405020304" pitchFamily="18" charset="0"/>
              </a:rPr>
              <a:t>为了探究两个平衡的力是否作用在同一个物体上，小明用轻质硬纸片代替小车做实验，如图乙所示，他将要对硬纸片进行的操作是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(5)</a:t>
            </a:r>
            <a:r>
              <a:rPr lang="zh-CN" sz="2400">
                <a:latin typeface="Times New Roman" panose="02020603050405020304" pitchFamily="18" charset="0"/>
                <a:ea typeface="宋体" panose="02010600030101010101" pitchFamily="2" charset="-122"/>
                <a:cs typeface="Times New Roman" panose="02020603050405020304" pitchFamily="18" charset="0"/>
              </a:rPr>
              <a:t>小明同学完成课本的实验后，提出了一个问题后猜想：只受一个力作用的物体也能保持平衡状态．为了验证猜想，他将一个小球用一根细线悬挂起来，如图丙所示，剪断细线后小球下落，如图丁所示．由实验可知，小明的猜想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正确</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错误</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a:t>
            </a:r>
            <a:endParaRPr lang="zh-CN" altLang="en-US">
              <a:latin typeface="Times New Roman" panose="02020603050405020304" pitchFamily="18" charset="0"/>
              <a:cs typeface="Times New Roman" panose="02020603050405020304" pitchFamily="18" charset="0"/>
            </a:endParaRPr>
          </a:p>
        </p:txBody>
      </p:sp>
      <p:sp>
        <p:nvSpPr>
          <p:cNvPr id="3" name="文本框 2"/>
          <p:cNvSpPr txBox="1"/>
          <p:nvPr/>
        </p:nvSpPr>
        <p:spPr>
          <a:xfrm>
            <a:off x="8869045" y="1925955"/>
            <a:ext cx="17272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同一直线上</a:t>
            </a:r>
            <a:endParaRPr lang="zh-CN" altLang="en-US"/>
          </a:p>
        </p:txBody>
      </p:sp>
      <p:sp>
        <p:nvSpPr>
          <p:cNvPr id="9" name="文本框 8"/>
          <p:cNvSpPr txBox="1"/>
          <p:nvPr/>
        </p:nvSpPr>
        <p:spPr>
          <a:xfrm>
            <a:off x="7593330" y="3010535"/>
            <a:ext cx="39179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用剪刀将硬纸片从中间剪开</a:t>
            </a:r>
            <a:endParaRPr lang="zh-CN" altLang="en-US"/>
          </a:p>
        </p:txBody>
      </p:sp>
      <p:sp>
        <p:nvSpPr>
          <p:cNvPr id="10" name="文本框 9"/>
          <p:cNvSpPr txBox="1"/>
          <p:nvPr/>
        </p:nvSpPr>
        <p:spPr>
          <a:xfrm>
            <a:off x="10001885" y="4672965"/>
            <a:ext cx="1233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错误</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837565" y="137096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3" name="文本框 2"/>
          <p:cNvSpPr txBox="1"/>
          <p:nvPr/>
        </p:nvSpPr>
        <p:spPr>
          <a:xfrm>
            <a:off x="4693920" y="2232660"/>
            <a:ext cx="736600" cy="460375"/>
          </a:xfrm>
          <a:prstGeom prst="rect">
            <a:avLst/>
          </a:prstGeom>
          <a:noFill/>
          <a:ln w="9525">
            <a:noFill/>
          </a:ln>
        </p:spPr>
        <p:txBody>
          <a:bodyPr wrap="square" anchor="t">
            <a:spAutoFit/>
          </a:bodyPr>
          <a:p>
            <a:pPr>
              <a:spcBef>
                <a:spcPct val="50000"/>
              </a:spcBef>
            </a:pPr>
            <a:endParaRPr lang="en-US" altLang="zh-CN"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0" name="文本框 99"/>
          <p:cNvSpPr txBox="1"/>
          <p:nvPr/>
        </p:nvSpPr>
        <p:spPr>
          <a:xfrm>
            <a:off x="837565" y="1824355"/>
            <a:ext cx="1040511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(6)</a:t>
            </a:r>
            <a:r>
              <a:rPr lang="zh-CN" sz="2400">
                <a:latin typeface="Times New Roman" panose="02020603050405020304" pitchFamily="18" charset="0"/>
                <a:ea typeface="宋体" panose="02010600030101010101" pitchFamily="2" charset="-122"/>
                <a:cs typeface="Times New Roman" panose="02020603050405020304" pitchFamily="18" charset="0"/>
              </a:rPr>
              <a:t>小明思考</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实验中为什么不能使小车保持匀速直线运动时进行研究</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，请你指出选择小车静止时进行探究的优点：</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_________.(7)</a:t>
            </a:r>
            <a:r>
              <a:rPr lang="zh-CN" sz="2400">
                <a:latin typeface="Times New Roman" panose="02020603050405020304" pitchFamily="18" charset="0"/>
                <a:ea typeface="宋体" panose="02010600030101010101" pitchFamily="2" charset="-122"/>
                <a:cs typeface="Times New Roman" panose="02020603050405020304" pitchFamily="18" charset="0"/>
              </a:rPr>
              <a:t>实验小组换用另一桌面进行图甲实验，在实验中发现当左端挂</a:t>
            </a:r>
            <a:r>
              <a:rPr lang="en-US" sz="2400">
                <a:latin typeface="Times New Roman" panose="02020603050405020304" pitchFamily="18" charset="0"/>
                <a:ea typeface="宋体" panose="02010600030101010101" pitchFamily="2" charset="-122"/>
                <a:cs typeface="Times New Roman" panose="02020603050405020304" pitchFamily="18" charset="0"/>
              </a:rPr>
              <a:t>2 N</a:t>
            </a:r>
            <a:r>
              <a:rPr lang="zh-CN" sz="2400">
                <a:latin typeface="Times New Roman" panose="02020603050405020304" pitchFamily="18" charset="0"/>
                <a:ea typeface="宋体" panose="02010600030101010101" pitchFamily="2" charset="-122"/>
                <a:cs typeface="Times New Roman" panose="02020603050405020304" pitchFamily="18" charset="0"/>
              </a:rPr>
              <a:t>的钩码、右端挂</a:t>
            </a:r>
            <a:r>
              <a:rPr lang="en-US" sz="2400">
                <a:latin typeface="Times New Roman" panose="02020603050405020304" pitchFamily="18" charset="0"/>
                <a:ea typeface="宋体" panose="02010600030101010101" pitchFamily="2" charset="-122"/>
                <a:cs typeface="Times New Roman" panose="02020603050405020304" pitchFamily="18" charset="0"/>
              </a:rPr>
              <a:t>1.5 N </a:t>
            </a:r>
            <a:r>
              <a:rPr lang="zh-CN" sz="2400">
                <a:latin typeface="Times New Roman" panose="02020603050405020304" pitchFamily="18" charset="0"/>
                <a:ea typeface="宋体" panose="02010600030101010101" pitchFamily="2" charset="-122"/>
                <a:cs typeface="Times New Roman" panose="02020603050405020304" pitchFamily="18" charset="0"/>
              </a:rPr>
              <a:t>钩码时，小车也处于静止状态，</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此时小车受到的</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不是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平衡力，产生这一现象可能是小车受到</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力的影响，该力的大小为</a:t>
            </a:r>
            <a:r>
              <a:rPr lang="en-US" sz="2400">
                <a:latin typeface="Times New Roman" panose="02020603050405020304" pitchFamily="18" charset="0"/>
                <a:ea typeface="宋体" panose="02010600030101010101" pitchFamily="2" charset="-122"/>
                <a:cs typeface="Times New Roman" panose="02020603050405020304" pitchFamily="18" charset="0"/>
              </a:rPr>
              <a:t>________N</a:t>
            </a:r>
            <a:r>
              <a:rPr lang="zh-CN" sz="2400">
                <a:latin typeface="Times New Roman" panose="02020603050405020304" pitchFamily="18" charset="0"/>
                <a:ea typeface="宋体" panose="02010600030101010101" pitchFamily="2" charset="-122"/>
                <a:cs typeface="Times New Roman" panose="02020603050405020304" pitchFamily="18" charset="0"/>
              </a:rPr>
              <a:t>，方向向</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左</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右</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7" name="文本框 6"/>
          <p:cNvSpPr txBox="1"/>
          <p:nvPr/>
        </p:nvSpPr>
        <p:spPr>
          <a:xfrm>
            <a:off x="933450" y="2274570"/>
            <a:ext cx="1019238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静止状态比较好控制</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匀速直线运动难以保持</a:t>
            </a:r>
            <a:endParaRPr lang="zh-CN" altLang="en-US"/>
          </a:p>
        </p:txBody>
      </p:sp>
      <p:sp>
        <p:nvSpPr>
          <p:cNvPr id="8" name="文本框 7"/>
          <p:cNvSpPr txBox="1"/>
          <p:nvPr/>
        </p:nvSpPr>
        <p:spPr>
          <a:xfrm>
            <a:off x="9309100" y="4113530"/>
            <a:ext cx="22034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是</a:t>
            </a:r>
            <a:endParaRPr lang="zh-CN" altLang="en-US"/>
          </a:p>
        </p:txBody>
      </p:sp>
      <p:sp>
        <p:nvSpPr>
          <p:cNvPr id="9" name="文本框 8"/>
          <p:cNvSpPr txBox="1"/>
          <p:nvPr/>
        </p:nvSpPr>
        <p:spPr>
          <a:xfrm>
            <a:off x="8388350" y="4646295"/>
            <a:ext cx="13455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摩擦</a:t>
            </a:r>
            <a:endParaRPr lang="zh-CN" altLang="en-US"/>
          </a:p>
        </p:txBody>
      </p:sp>
      <p:sp>
        <p:nvSpPr>
          <p:cNvPr id="10" name="文本框 9"/>
          <p:cNvSpPr txBox="1"/>
          <p:nvPr/>
        </p:nvSpPr>
        <p:spPr>
          <a:xfrm>
            <a:off x="3047365" y="5178425"/>
            <a:ext cx="83629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0.5</a:t>
            </a:r>
            <a:endParaRPr lang="zh-CN" altLang="en-US"/>
          </a:p>
        </p:txBody>
      </p:sp>
      <p:sp>
        <p:nvSpPr>
          <p:cNvPr id="11" name="文本框 10"/>
          <p:cNvSpPr txBox="1"/>
          <p:nvPr/>
        </p:nvSpPr>
        <p:spPr>
          <a:xfrm>
            <a:off x="5805805" y="5178425"/>
            <a:ext cx="9480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右</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 name="组合 29"/>
          <p:cNvGrpSpPr/>
          <p:nvPr/>
        </p:nvGrpSpPr>
        <p:grpSpPr>
          <a:xfrm>
            <a:off x="9290050" y="3963153"/>
            <a:ext cx="1887102" cy="1725745"/>
            <a:chOff x="3914" y="4329"/>
            <a:chExt cx="3380" cy="3038"/>
          </a:xfrm>
        </p:grpSpPr>
        <p:grpSp>
          <p:nvGrpSpPr>
            <p:cNvPr id="29" name="组合 28"/>
            <p:cNvGrpSpPr/>
            <p:nvPr/>
          </p:nvGrpSpPr>
          <p:grpSpPr>
            <a:xfrm>
              <a:off x="3914" y="4329"/>
              <a:ext cx="3380" cy="3038"/>
              <a:chOff x="3914" y="4329"/>
              <a:chExt cx="3380" cy="3038"/>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329"/>
                <a:ext cx="3380" cy="3038"/>
                <a:chOff x="3288" y="4154"/>
                <a:chExt cx="4221" cy="3700"/>
              </a:xfrm>
            </p:grpSpPr>
            <p:sp>
              <p:nvSpPr>
                <p:cNvPr id="13" name="圆角矩形 12"/>
                <p:cNvSpPr/>
                <p:nvPr/>
              </p:nvSpPr>
              <p:spPr>
                <a:xfrm>
                  <a:off x="3391" y="4154"/>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1"/>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grpSp>
        <p:nvGrpSpPr>
          <p:cNvPr id="8" name="组合 7"/>
          <p:cNvGrpSpPr/>
          <p:nvPr/>
        </p:nvGrpSpPr>
        <p:grpSpPr>
          <a:xfrm>
            <a:off x="1167765" y="836295"/>
            <a:ext cx="9034780" cy="737235"/>
            <a:chOff x="894" y="2929"/>
            <a:chExt cx="14228" cy="1161"/>
          </a:xfrm>
        </p:grpSpPr>
        <p:sp>
          <p:nvSpPr>
            <p:cNvPr id="20481" name="文本框 4"/>
            <p:cNvSpPr txBox="1"/>
            <p:nvPr/>
          </p:nvSpPr>
          <p:spPr>
            <a:xfrm>
              <a:off x="3894" y="2929"/>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探究影响滑动摩擦力大小的因素</a:t>
              </a:r>
              <a:r>
                <a:rPr lang="zh-CN" altLang="en-US" sz="2400" dirty="0">
                  <a:latin typeface="Times New Roman" panose="02020603050405020304" pitchFamily="18" charset="0"/>
                  <a:cs typeface="Times New Roman" panose="02020603050405020304" pitchFamily="18" charset="0"/>
                </a:rPr>
                <a:t>(2019.33)</a:t>
              </a:r>
              <a:endParaRPr lang="zh-CN" altLang="en-US"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 name="文本框 1"/>
          <p:cNvSpPr txBox="1"/>
          <p:nvPr/>
        </p:nvSpPr>
        <p:spPr>
          <a:xfrm>
            <a:off x="1167765" y="1691005"/>
            <a:ext cx="8741410" cy="4523105"/>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【实验猜想】</a:t>
            </a:r>
            <a:endParaRPr lang="en-US" sz="2400" b="1">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Times New Roman" panose="02020603050405020304" pitchFamily="18" charset="0"/>
                <a:ea typeface="宋体" panose="02010600030101010101" pitchFamily="2" charset="-122"/>
                <a:cs typeface="Times New Roman" panose="02020603050405020304" pitchFamily="18" charset="0"/>
              </a:rPr>
              <a:t>滑动摩擦力大小可能与接触面的粗糙程度、压力的大小有关</a:t>
            </a:r>
            <a:r>
              <a:rPr lang="zh-CN" sz="2400">
                <a:latin typeface="Times New Roman" panose="02020603050405020304" pitchFamily="18" charset="0"/>
                <a:ea typeface="黑体" panose="02010609060101010101" pitchFamily="49" charset="-122"/>
                <a:cs typeface="Times New Roman" panose="02020603050405020304" pitchFamily="18" charset="0"/>
              </a:rPr>
              <a:t>【设计与进行实验】</a:t>
            </a:r>
            <a:r>
              <a:rPr lang="en-US" sz="2400">
                <a:latin typeface="Times New Roman" panose="02020603050405020304" pitchFamily="18" charset="0"/>
                <a:ea typeface="宋体" panose="02010600030101010101" pitchFamily="2" charset="-122"/>
                <a:cs typeface="Times New Roman" panose="02020603050405020304" pitchFamily="18" charset="0"/>
              </a:rPr>
              <a:t>2. </a:t>
            </a:r>
            <a:r>
              <a:rPr lang="zh-CN" sz="2400">
                <a:latin typeface="Times New Roman" panose="02020603050405020304" pitchFamily="18" charset="0"/>
                <a:ea typeface="宋体" panose="02010600030101010101" pitchFamily="2" charset="-122"/>
                <a:cs typeface="Times New Roman" panose="02020603050405020304" pitchFamily="18" charset="0"/>
              </a:rPr>
              <a:t>弹簧测力计的使用与读数</a:t>
            </a:r>
            <a:r>
              <a:rPr lang="en-US" sz="2400">
                <a:latin typeface="Times New Roman" panose="02020603050405020304" pitchFamily="18" charset="0"/>
                <a:ea typeface="宋体" panose="02010600030101010101" pitchFamily="2" charset="-122"/>
                <a:cs typeface="Times New Roman" panose="02020603050405020304" pitchFamily="18" charset="0"/>
              </a:rPr>
              <a:t>3. </a:t>
            </a:r>
            <a:r>
              <a:rPr lang="zh-CN" sz="2400">
                <a:latin typeface="Times New Roman" panose="02020603050405020304" pitchFamily="18" charset="0"/>
                <a:ea typeface="宋体" panose="02010600030101010101" pitchFamily="2" charset="-122"/>
                <a:cs typeface="Times New Roman" panose="02020603050405020304" pitchFamily="18" charset="0"/>
              </a:rPr>
              <a:t>弹簧测力计匀速拉动木块的原因</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使滑动摩擦力的大小</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弹簧测力计的示数，运用了二力平衡的原理</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[2019.33(1)]</a:t>
            </a:r>
            <a:endParaRPr lang="zh-CN" altLang="en-US">
              <a:latin typeface="Times New Roman" panose="02020603050405020304" pitchFamily="18" charset="0"/>
              <a:cs typeface="Times New Roman" panose="02020603050405020304" pitchFamily="18" charset="0"/>
            </a:endParaRPr>
          </a:p>
        </p:txBody>
      </p:sp>
      <p:sp>
        <p:nvSpPr>
          <p:cNvPr id="4" name="文本框 3"/>
          <p:cNvSpPr txBox="1"/>
          <p:nvPr/>
        </p:nvSpPr>
        <p:spPr>
          <a:xfrm>
            <a:off x="1571625" y="5085715"/>
            <a:ext cx="10750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等于</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59130" y="635635"/>
            <a:ext cx="11134725" cy="5775960"/>
          </a:xfrm>
          <a:prstGeom prst="rect">
            <a:avLst/>
          </a:prstGeom>
          <a:noFill/>
          <a:ln w="9525">
            <a:noFill/>
          </a:ln>
        </p:spPr>
        <p:txBody>
          <a:bodyPr wrap="square">
            <a:spAutoFit/>
          </a:bodyPr>
          <a:p>
            <a:pPr>
              <a:lnSpc>
                <a:spcPct val="140000"/>
              </a:lnSpc>
            </a:pPr>
            <a:r>
              <a:rPr lang="en-US" sz="2400">
                <a:latin typeface="Times New Roman" panose="02020603050405020304" pitchFamily="18" charset="0"/>
                <a:ea typeface="宋体" panose="02010600030101010101" pitchFamily="2" charset="-122"/>
                <a:cs typeface="Times New Roman" panose="02020603050405020304" pitchFamily="18" charset="0"/>
              </a:rPr>
              <a:t>4. </a:t>
            </a:r>
            <a:r>
              <a:rPr lang="zh-CN" sz="2400">
                <a:latin typeface="Times New Roman" panose="02020603050405020304" pitchFamily="18" charset="0"/>
                <a:ea typeface="宋体" panose="02010600030101010101" pitchFamily="2" charset="-122"/>
                <a:cs typeface="Times New Roman" panose="02020603050405020304" pitchFamily="18" charset="0"/>
              </a:rPr>
              <a:t>实验方法</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转换法、控制变量法</a:t>
            </a:r>
            <a:r>
              <a:rPr lang="en-US" sz="2400">
                <a:latin typeface="Times New Roman" panose="02020603050405020304" pitchFamily="18" charset="0"/>
                <a:ea typeface="宋体" panose="02010600030101010101" pitchFamily="2" charset="-122"/>
                <a:cs typeface="Times New Roman" panose="02020603050405020304" pitchFamily="18" charset="0"/>
              </a:rPr>
              <a:t>)5. </a:t>
            </a:r>
            <a:r>
              <a:rPr lang="zh-CN" sz="2400">
                <a:latin typeface="Times New Roman" panose="02020603050405020304" pitchFamily="18" charset="0"/>
                <a:ea typeface="宋体" panose="02010600030101010101" pitchFamily="2" charset="-122"/>
                <a:cs typeface="Times New Roman" panose="02020603050405020304" pitchFamily="18" charset="0"/>
              </a:rPr>
              <a:t>转换法的应用</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通过弹簧测力计示数的大小来反映摩擦力的大小</a:t>
            </a:r>
            <a:r>
              <a:rPr lang="en-US" sz="2400">
                <a:latin typeface="Times New Roman" panose="02020603050405020304" pitchFamily="18" charset="0"/>
                <a:ea typeface="宋体" panose="02010600030101010101" pitchFamily="2" charset="-122"/>
                <a:cs typeface="Times New Roman" panose="02020603050405020304" pitchFamily="18" charset="0"/>
              </a:rPr>
              <a:t>)6. </a:t>
            </a:r>
            <a:r>
              <a:rPr lang="zh-CN" sz="2400">
                <a:latin typeface="Times New Roman" panose="02020603050405020304" pitchFamily="18" charset="0"/>
                <a:ea typeface="宋体" panose="02010600030101010101" pitchFamily="2" charset="-122"/>
                <a:cs typeface="Times New Roman" panose="02020603050405020304" pitchFamily="18" charset="0"/>
              </a:rPr>
              <a:t>控制变量法的应用</a:t>
            </a:r>
            <a:endParaRPr lang="en-US" sz="2400">
              <a:latin typeface="Times New Roman" panose="02020603050405020304" pitchFamily="18" charset="0"/>
              <a:cs typeface="Times New Roman" panose="02020603050405020304" pitchFamily="18" charset="0"/>
            </a:endParaRPr>
          </a:p>
          <a:p>
            <a:pPr>
              <a:lnSpc>
                <a:spcPct val="140000"/>
              </a:lnSpc>
            </a:pP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探究滑动摩擦力与压力大小的关系</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控制</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不变，只改变压力的大小</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探究滑动摩擦力与接触面的粗糙程度的关系</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控制</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的大小不变，只改变接触面的粗糙程度</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【分析数据，总结结论】</a:t>
            </a:r>
            <a:r>
              <a:rPr lang="en-US" sz="2400">
                <a:latin typeface="Times New Roman" panose="02020603050405020304" pitchFamily="18" charset="0"/>
                <a:ea typeface="宋体" panose="02010600030101010101" pitchFamily="2" charset="-122"/>
                <a:cs typeface="Times New Roman" panose="02020603050405020304" pitchFamily="18" charset="0"/>
              </a:rPr>
              <a:t>7. </a:t>
            </a:r>
            <a:r>
              <a:rPr lang="zh-CN" sz="2400">
                <a:latin typeface="Times New Roman" panose="02020603050405020304" pitchFamily="18" charset="0"/>
                <a:ea typeface="宋体" panose="02010600030101010101" pitchFamily="2" charset="-122"/>
                <a:cs typeface="Times New Roman" panose="02020603050405020304" pitchFamily="18" charset="0"/>
              </a:rPr>
              <a:t>表格数据分析与总结</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40000"/>
              </a:lnSpc>
            </a:pPr>
            <a:r>
              <a:rPr lang="en-US" sz="2400">
                <a:latin typeface="Times New Roman" panose="02020603050405020304" pitchFamily="18" charset="0"/>
                <a:cs typeface="Times New Roman" panose="02020603050405020304" pitchFamily="18" charset="0"/>
                <a:sym typeface="+mn-ea"/>
              </a:rPr>
              <a:t>8. </a:t>
            </a:r>
            <a:r>
              <a:rPr lang="zh-CN" sz="2400">
                <a:latin typeface="Times New Roman" panose="02020603050405020304" pitchFamily="18" charset="0"/>
                <a:cs typeface="Times New Roman" panose="02020603050405020304" pitchFamily="18" charset="0"/>
                <a:sym typeface="+mn-ea"/>
              </a:rPr>
              <a:t>根据实验数据描绘摩擦力随压力变化的关系图像</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看清横、纵坐标物理量和分度</a:t>
            </a:r>
            <a:endParaRPr lang="zh-CN" sz="2400">
              <a:latin typeface="Times New Roman" panose="02020603050405020304" pitchFamily="18" charset="0"/>
              <a:cs typeface="Times New Roman" panose="02020603050405020304" pitchFamily="18" charset="0"/>
              <a:sym typeface="+mn-ea"/>
            </a:endParaRPr>
          </a:p>
          <a:p>
            <a:pPr>
              <a:lnSpc>
                <a:spcPct val="140000"/>
              </a:lnSpc>
            </a:pPr>
            <a:r>
              <a:rPr lang="zh-CN" sz="2400">
                <a:latin typeface="Times New Roman" panose="02020603050405020304" pitchFamily="18" charset="0"/>
                <a:sym typeface="+mn-ea"/>
              </a:rPr>
              <a:t>值，然后描点，并用平滑的曲线连接</a:t>
            </a:r>
            <a:r>
              <a:rPr lang="en-US" sz="2400">
                <a:latin typeface="Times New Roman" panose="02020603050405020304" pitchFamily="18" charset="0"/>
                <a:sym typeface="+mn-ea"/>
              </a:rPr>
              <a:t>)</a:t>
            </a:r>
            <a:r>
              <a:rPr lang="en-US" sz="2400">
                <a:latin typeface="Times New Roman" panose="02020603050405020304" pitchFamily="18" charset="0"/>
                <a:cs typeface="仿宋_GB2312" charset="0"/>
                <a:sym typeface="+mn-ea"/>
              </a:rPr>
              <a:t>[2019.33(2)(3)]</a:t>
            </a:r>
            <a:endParaRPr lang="zh-CN" altLang="en-US" sz="2400">
              <a:latin typeface="Times New Roman" panose="02020603050405020304" pitchFamily="18" charset="0"/>
              <a:cs typeface="Times New Roman" panose="02020603050405020304" pitchFamily="18" charset="0"/>
            </a:endParaRPr>
          </a:p>
        </p:txBody>
      </p:sp>
      <p:sp>
        <p:nvSpPr>
          <p:cNvPr id="3" name="文本框 2"/>
          <p:cNvSpPr txBox="1"/>
          <p:nvPr/>
        </p:nvSpPr>
        <p:spPr>
          <a:xfrm>
            <a:off x="6372860" y="2197735"/>
            <a:ext cx="28708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接触面的粗糙程度</a:t>
            </a:r>
            <a:endParaRPr lang="zh-CN" altLang="en-US"/>
          </a:p>
        </p:txBody>
      </p:sp>
      <p:sp>
        <p:nvSpPr>
          <p:cNvPr id="4" name="文本框 3"/>
          <p:cNvSpPr txBox="1"/>
          <p:nvPr/>
        </p:nvSpPr>
        <p:spPr>
          <a:xfrm>
            <a:off x="7811135" y="3263265"/>
            <a:ext cx="15043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压力</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07695" y="1014730"/>
            <a:ext cx="11134725" cy="5077460"/>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【交流与反思】</a:t>
            </a:r>
            <a:endParaRPr lang="en-US" sz="2400" b="1">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9. </a:t>
            </a:r>
            <a:r>
              <a:rPr lang="zh-CN" sz="2400">
                <a:latin typeface="Times New Roman" panose="02020603050405020304" pitchFamily="18" charset="0"/>
                <a:ea typeface="宋体" panose="02010600030101010101" pitchFamily="2" charset="-122"/>
                <a:cs typeface="Times New Roman" panose="02020603050405020304" pitchFamily="18" charset="0"/>
              </a:rPr>
              <a:t>滑动摩擦力大小的相关判断</a:t>
            </a:r>
            <a:r>
              <a:rPr lang="en-US" sz="2400">
                <a:latin typeface="Times New Roman" panose="02020603050405020304" pitchFamily="18" charset="0"/>
                <a:ea typeface="宋体" panose="02010600030101010101" pitchFamily="2" charset="-122"/>
                <a:cs typeface="Times New Roman" panose="02020603050405020304" pitchFamily="18" charset="0"/>
              </a:rPr>
              <a:t>10. </a:t>
            </a:r>
            <a:r>
              <a:rPr lang="zh-CN" sz="2400">
                <a:latin typeface="Times New Roman" panose="02020603050405020304" pitchFamily="18" charset="0"/>
                <a:ea typeface="宋体" panose="02010600030101010101" pitchFamily="2" charset="-122"/>
                <a:cs typeface="Times New Roman" panose="02020603050405020304" pitchFamily="18" charset="0"/>
              </a:rPr>
              <a:t>实验方法的评估与改进</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实验过程中很难保持物体做匀速直线运动，</a:t>
            </a:r>
            <a:r>
              <a:rPr lang="en-US" sz="2400">
                <a:latin typeface="Times New Roman" panose="02020603050405020304" pitchFamily="18" charset="0"/>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可以使弹簧测力计固定，拉动物体下面的长木板，这样便于准确地读出弹簧测力计的示数，准确地测出摩擦力的大小</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实验结论：</a:t>
            </a:r>
            <a:r>
              <a:rPr lang="en-US" sz="2400">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滑动摩擦力的大小跟接触面所受的压力大小有关，接触面受到的压力越大，滑动摩擦力</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b.</a:t>
            </a:r>
            <a:r>
              <a:rPr lang="zh-CN" sz="2400">
                <a:latin typeface="Times New Roman" panose="02020603050405020304" pitchFamily="18" charset="0"/>
                <a:ea typeface="宋体" panose="02010600030101010101" pitchFamily="2" charset="-122"/>
                <a:cs typeface="Times New Roman" panose="02020603050405020304" pitchFamily="18" charset="0"/>
              </a:rPr>
              <a:t>滑动摩擦力的大小还跟接触面的粗糙程度有关，接触面越</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，滑动摩擦力越大；</a:t>
            </a:r>
            <a:r>
              <a:rPr lang="en-US" sz="2400">
                <a:latin typeface="Times New Roman" panose="02020603050405020304" pitchFamily="18" charset="0"/>
                <a:ea typeface="宋体" panose="02010600030101010101" pitchFamily="2" charset="-122"/>
                <a:cs typeface="Times New Roman" panose="02020603050405020304" pitchFamily="18" charset="0"/>
              </a:rPr>
              <a:t>c.</a:t>
            </a:r>
            <a:r>
              <a:rPr lang="zh-CN" sz="2400">
                <a:latin typeface="Times New Roman" panose="02020603050405020304" pitchFamily="18" charset="0"/>
                <a:ea typeface="宋体" panose="02010600030101010101" pitchFamily="2" charset="-122"/>
                <a:cs typeface="Times New Roman" panose="02020603050405020304" pitchFamily="18" charset="0"/>
              </a:rPr>
              <a:t>滑动摩擦力的大小与物体间的接触面积的大小和物体运动速度的大小</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3380105" y="4435475"/>
            <a:ext cx="14884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越大</a:t>
            </a:r>
            <a:endParaRPr lang="zh-CN" altLang="en-US"/>
          </a:p>
        </p:txBody>
      </p:sp>
      <p:sp>
        <p:nvSpPr>
          <p:cNvPr id="3" name="文本框 2"/>
          <p:cNvSpPr txBox="1"/>
          <p:nvPr/>
        </p:nvSpPr>
        <p:spPr>
          <a:xfrm>
            <a:off x="1885950" y="4991735"/>
            <a:ext cx="14249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粗糙</a:t>
            </a:r>
            <a:endParaRPr lang="zh-CN" altLang="en-US"/>
          </a:p>
        </p:txBody>
      </p:sp>
      <p:sp>
        <p:nvSpPr>
          <p:cNvPr id="4" name="文本框 3"/>
          <p:cNvSpPr txBox="1"/>
          <p:nvPr/>
        </p:nvSpPr>
        <p:spPr>
          <a:xfrm>
            <a:off x="4262120" y="5539740"/>
            <a:ext cx="8845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无关</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876935" y="803275"/>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摩擦力</a:t>
              </a:r>
              <a:r>
                <a:rPr lang="zh-CN" altLang="en-US"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6年3考)</a:t>
              </a:r>
              <a:endParaRPr lang="zh-CN" altLang="en-US"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419100" y="1181735"/>
            <a:ext cx="11545570" cy="5259070"/>
          </a:xfrm>
          <a:prstGeom prst="rect">
            <a:avLst/>
          </a:prstGeom>
          <a:noFill/>
          <a:ln w="9525">
            <a:noFill/>
          </a:ln>
        </p:spPr>
        <p:txBody>
          <a:bodyPr wrap="square">
            <a:spAutoFit/>
          </a:bodyPr>
          <a:p>
            <a:pPr>
              <a:lnSpc>
                <a:spcPct val="140000"/>
              </a:lnSpc>
            </a:pPr>
            <a:r>
              <a:rPr lang="en-US" sz="2400">
                <a:latin typeface="Times New Roman" panose="02020603050405020304" pitchFamily="18" charset="0"/>
                <a:ea typeface="黑体" panose="02010609060101010101" pitchFamily="49"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滑动摩擦力</a:t>
            </a:r>
            <a:r>
              <a:rPr lang="en-US" sz="2400">
                <a:latin typeface="Times New Roman" panose="02020603050405020304" pitchFamily="18" charset="0"/>
                <a:cs typeface="Times New Roman" panose="02020603050405020304" pitchFamily="18" charset="0"/>
              </a:rPr>
              <a:t>(2018.18D)</a:t>
            </a:r>
            <a:r>
              <a:rPr lang="en-US" sz="2400">
                <a:latin typeface="Times New Roman" panose="02020603050405020304" pitchFamily="18" charset="0"/>
                <a:ea typeface="黑体" panose="02010609060101010101" pitchFamily="49" charset="-122"/>
                <a:cs typeface="Times New Roman" panose="02020603050405020304" pitchFamily="18" charset="0"/>
              </a:rPr>
              <a:t>(1)</a:t>
            </a:r>
            <a:r>
              <a:rPr lang="zh-CN" sz="2400">
                <a:latin typeface="Times New Roman" panose="02020603050405020304" pitchFamily="18" charset="0"/>
                <a:ea typeface="黑体" panose="02010609060101010101" pitchFamily="49" charset="-122"/>
                <a:cs typeface="Times New Roman" panose="02020603050405020304" pitchFamily="18" charset="0"/>
              </a:rPr>
              <a:t>定义：</a:t>
            </a:r>
            <a:r>
              <a:rPr lang="zh-CN" sz="2400">
                <a:latin typeface="Times New Roman" panose="02020603050405020304" pitchFamily="18" charset="0"/>
                <a:ea typeface="宋体" panose="02010600030101010101" pitchFamily="2" charset="-122"/>
                <a:cs typeface="Times New Roman" panose="02020603050405020304" pitchFamily="18" charset="0"/>
              </a:rPr>
              <a:t>两个相互接触的物体，当它们相对滑动时，在接触面上会产生一种</a:t>
            </a:r>
            <a:r>
              <a:rPr lang="en-US" sz="2400">
                <a:latin typeface="Times New Roman" panose="02020603050405020304" pitchFamily="18" charset="0"/>
                <a:ea typeface="宋体" panose="02010600030101010101" pitchFamily="2" charset="-122"/>
                <a:cs typeface="Times New Roman" panose="02020603050405020304" pitchFamily="18" charset="0"/>
              </a:rPr>
              <a:t>_______</a:t>
            </a:r>
            <a:r>
              <a:rPr lang="zh-CN" sz="2400">
                <a:latin typeface="Times New Roman" panose="02020603050405020304" pitchFamily="18" charset="0"/>
                <a:ea typeface="宋体" panose="02010600030101010101" pitchFamily="2" charset="-122"/>
                <a:cs typeface="Times New Roman" panose="02020603050405020304" pitchFamily="18" charset="0"/>
              </a:rPr>
              <a:t>相对运动的力．</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黑体" panose="02010609060101010101" pitchFamily="49" charset="-122"/>
                <a:cs typeface="Times New Roman" panose="02020603050405020304" pitchFamily="18" charset="0"/>
              </a:rPr>
              <a:t>方向</a:t>
            </a:r>
            <a:r>
              <a:rPr lang="zh-CN" sz="2400">
                <a:latin typeface="Times New Roman" panose="02020603050405020304" pitchFamily="18" charset="0"/>
                <a:ea typeface="宋体" panose="02010600030101010101" pitchFamily="2" charset="-122"/>
                <a:cs typeface="Times New Roman" panose="02020603050405020304" pitchFamily="18" charset="0"/>
              </a:rPr>
              <a:t>：与物体相对运动的方向</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黑体" panose="02010609060101010101" pitchFamily="49" charset="-122"/>
                <a:cs typeface="Times New Roman" panose="02020603050405020304" pitchFamily="18" charset="0"/>
              </a:rPr>
              <a:t>大小：</a:t>
            </a:r>
            <a:r>
              <a:rPr lang="zh-CN" sz="2400">
                <a:latin typeface="Times New Roman" panose="02020603050405020304" pitchFamily="18" charset="0"/>
                <a:ea typeface="宋体" panose="02010600030101010101" pitchFamily="2" charset="-122"/>
                <a:cs typeface="Times New Roman" panose="02020603050405020304" pitchFamily="18" charset="0"/>
              </a:rPr>
              <a:t>物体在水平面上做匀速直线运动时，受到的摩擦力大小</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拉力大小．</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40000"/>
              </a:lnSpc>
            </a:pP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(4)</a:t>
            </a:r>
            <a:r>
              <a:rPr lang="zh-CN" sz="2400">
                <a:latin typeface="Times New Roman" panose="02020603050405020304" pitchFamily="18" charset="0"/>
                <a:ea typeface="黑体" panose="02010609060101010101" pitchFamily="49" charset="-122"/>
                <a:cs typeface="Times New Roman" panose="02020603050405020304" pitchFamily="18" charset="0"/>
                <a:sym typeface="+mn-ea"/>
              </a:rPr>
              <a:t>影响因素</a:t>
            </a:r>
            <a:r>
              <a:rPr lang="zh-CN" sz="2400">
                <a:latin typeface="Times New Roman" panose="02020603050405020304" pitchFamily="18" charset="0"/>
                <a:cs typeface="Times New Roman" panose="02020603050405020304" pitchFamily="18" charset="0"/>
                <a:sym typeface="+mn-ea"/>
              </a:rPr>
              <a:t>：压力、接触面的粗糙程度</a:t>
            </a:r>
            <a:endParaRPr lang="zh-CN" altLang="en-US" sz="2400">
              <a:latin typeface="Times New Roman" panose="02020603050405020304" pitchFamily="18" charset="0"/>
              <a:cs typeface="Times New Roman" panose="02020603050405020304" pitchFamily="18" charset="0"/>
            </a:endParaRPr>
          </a:p>
          <a:p>
            <a:pPr>
              <a:lnSpc>
                <a:spcPct val="140000"/>
              </a:lnSpc>
            </a:pPr>
            <a:r>
              <a:rPr lang="en-US" sz="2400">
                <a:latin typeface="Times New Roman" panose="02020603050405020304" pitchFamily="18" charset="0"/>
                <a:cs typeface="Times New Roman" panose="02020603050405020304" pitchFamily="18" charset="0"/>
                <a:sym typeface="+mn-ea"/>
              </a:rPr>
              <a:t>a</a:t>
            </a:r>
            <a:r>
              <a:rPr lang="zh-CN"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ea typeface="黑体" panose="02010609060101010101" pitchFamily="49" charset="-122"/>
                <a:cs typeface="Times New Roman" panose="02020603050405020304" pitchFamily="18" charset="0"/>
                <a:sym typeface="+mn-ea"/>
              </a:rPr>
              <a:t>压力：</a:t>
            </a:r>
            <a:r>
              <a:rPr lang="zh-CN" sz="2400">
                <a:latin typeface="Times New Roman" panose="02020603050405020304" pitchFamily="18" charset="0"/>
                <a:cs typeface="Times New Roman" panose="02020603050405020304" pitchFamily="18" charset="0"/>
                <a:sym typeface="+mn-ea"/>
              </a:rPr>
              <a:t>在其他条件相同时，压力越大，滑动摩擦力越</a:t>
            </a:r>
            <a:r>
              <a:rPr lang="en-US" sz="2400">
                <a:latin typeface="Times New Roman" panose="02020603050405020304" pitchFamily="18" charset="0"/>
                <a:cs typeface="Times New Roman" panose="02020603050405020304" pitchFamily="18" charset="0"/>
                <a:sym typeface="+mn-ea"/>
              </a:rPr>
              <a:t>________.b</a:t>
            </a:r>
            <a:r>
              <a:rPr lang="zh-CN"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ea typeface="黑体" panose="02010609060101010101" pitchFamily="49" charset="-122"/>
                <a:cs typeface="Times New Roman" panose="02020603050405020304" pitchFamily="18" charset="0"/>
                <a:sym typeface="+mn-ea"/>
              </a:rPr>
              <a:t>接触面的粗糙程度：</a:t>
            </a:r>
            <a:r>
              <a:rPr lang="zh-CN" sz="2400">
                <a:latin typeface="Times New Roman" panose="02020603050405020304" pitchFamily="18" charset="0"/>
                <a:cs typeface="Times New Roman" panose="02020603050405020304" pitchFamily="18" charset="0"/>
                <a:sym typeface="+mn-ea"/>
              </a:rPr>
              <a:t>在其他条件相同时，接触面越粗糙，滑动摩擦力越</a:t>
            </a:r>
            <a:r>
              <a:rPr lang="en-US" sz="2400">
                <a:latin typeface="Times New Roman" panose="02020603050405020304" pitchFamily="18" charset="0"/>
                <a:cs typeface="Times New Roman" panose="02020603050405020304" pitchFamily="18" charset="0"/>
                <a:sym typeface="+mn-ea"/>
              </a:rPr>
              <a:t>____.</a:t>
            </a:r>
            <a:r>
              <a:rPr lang="zh-CN" sz="2400">
                <a:latin typeface="Times New Roman" panose="02020603050405020304" pitchFamily="18" charset="0"/>
                <a:ea typeface="黑体" panose="02010609060101010101" pitchFamily="49" charset="-122"/>
                <a:cs typeface="Times New Roman" panose="02020603050405020304" pitchFamily="18" charset="0"/>
                <a:sym typeface="+mn-ea"/>
              </a:rPr>
              <a:t>注：</a:t>
            </a:r>
            <a:r>
              <a:rPr lang="zh-CN" sz="2400">
                <a:latin typeface="Times New Roman" panose="02020603050405020304" pitchFamily="18" charset="0"/>
                <a:cs typeface="Times New Roman" panose="02020603050405020304" pitchFamily="18" charset="0"/>
                <a:sym typeface="+mn-ea"/>
              </a:rPr>
              <a:t>摩擦力产生的条件：</a:t>
            </a:r>
            <a:r>
              <a:rPr lang="en-US" sz="2400">
                <a:latin typeface="Times New Roman" panose="02020603050405020304" pitchFamily="18" charset="0"/>
                <a:cs typeface="Times New Roman" panose="02020603050405020304" pitchFamily="18" charset="0"/>
                <a:sym typeface="+mn-ea"/>
              </a:rPr>
              <a:t>a.</a:t>
            </a:r>
            <a:r>
              <a:rPr lang="zh-CN" sz="2400">
                <a:latin typeface="Times New Roman" panose="02020603050405020304" pitchFamily="18" charset="0"/>
                <a:cs typeface="Times New Roman" panose="02020603050405020304" pitchFamily="18" charset="0"/>
                <a:sym typeface="+mn-ea"/>
              </a:rPr>
              <a:t>两物体相互接触、挤压；</a:t>
            </a:r>
            <a:r>
              <a:rPr lang="en-US" sz="2400">
                <a:latin typeface="Times New Roman" panose="02020603050405020304" pitchFamily="18" charset="0"/>
                <a:cs typeface="Times New Roman" panose="02020603050405020304" pitchFamily="18" charset="0"/>
                <a:sym typeface="+mn-ea"/>
              </a:rPr>
              <a:t>b.</a:t>
            </a:r>
            <a:r>
              <a:rPr lang="zh-CN" sz="2400">
                <a:latin typeface="Times New Roman" panose="02020603050405020304" pitchFamily="18" charset="0"/>
                <a:cs typeface="Times New Roman" panose="02020603050405020304" pitchFamily="18" charset="0"/>
                <a:sym typeface="+mn-ea"/>
              </a:rPr>
              <a:t>接触面粗糙；</a:t>
            </a:r>
            <a:r>
              <a:rPr lang="en-US" sz="2400">
                <a:latin typeface="Times New Roman" panose="02020603050405020304" pitchFamily="18" charset="0"/>
                <a:cs typeface="Times New Roman" panose="02020603050405020304" pitchFamily="18" charset="0"/>
                <a:sym typeface="+mn-ea"/>
              </a:rPr>
              <a:t>c.</a:t>
            </a:r>
            <a:r>
              <a:rPr lang="zh-CN" sz="2400">
                <a:latin typeface="Times New Roman" panose="02020603050405020304" pitchFamily="18" charset="0"/>
                <a:cs typeface="Times New Roman" panose="02020603050405020304" pitchFamily="18" charset="0"/>
                <a:sym typeface="+mn-ea"/>
              </a:rPr>
              <a:t>发生相对运动或有相对运动的趋势．</a:t>
            </a:r>
            <a:endParaRPr lang="zh-CN" altLang="en-US" sz="2400">
              <a:latin typeface="Times New Roman" panose="02020603050405020304" pitchFamily="18" charset="0"/>
              <a:cs typeface="Times New Roman" panose="02020603050405020304" pitchFamily="18" charset="0"/>
            </a:endParaRPr>
          </a:p>
        </p:txBody>
      </p:sp>
      <p:sp>
        <p:nvSpPr>
          <p:cNvPr id="2" name="文本框 1"/>
          <p:cNvSpPr txBox="1"/>
          <p:nvPr/>
        </p:nvSpPr>
        <p:spPr>
          <a:xfrm>
            <a:off x="10775950" y="1732280"/>
            <a:ext cx="9791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阻碍</a:t>
            </a:r>
            <a:endParaRPr lang="zh-CN" altLang="en-US"/>
          </a:p>
        </p:txBody>
      </p:sp>
      <p:sp>
        <p:nvSpPr>
          <p:cNvPr id="5" name="文本框 4"/>
          <p:cNvSpPr txBox="1"/>
          <p:nvPr/>
        </p:nvSpPr>
        <p:spPr>
          <a:xfrm>
            <a:off x="5041265" y="2773680"/>
            <a:ext cx="9791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相反</a:t>
            </a:r>
            <a:endParaRPr lang="zh-CN" altLang="en-US"/>
          </a:p>
        </p:txBody>
      </p:sp>
      <p:sp>
        <p:nvSpPr>
          <p:cNvPr id="8" name="文本框 7"/>
          <p:cNvSpPr txBox="1"/>
          <p:nvPr/>
        </p:nvSpPr>
        <p:spPr>
          <a:xfrm>
            <a:off x="9349105" y="3258820"/>
            <a:ext cx="10750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等于</a:t>
            </a:r>
            <a:endParaRPr lang="zh-CN" altLang="en-US"/>
          </a:p>
        </p:txBody>
      </p:sp>
      <p:sp>
        <p:nvSpPr>
          <p:cNvPr id="9" name="文本框 8"/>
          <p:cNvSpPr txBox="1"/>
          <p:nvPr/>
        </p:nvSpPr>
        <p:spPr>
          <a:xfrm>
            <a:off x="8305165" y="4341495"/>
            <a:ext cx="852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a:t>
            </a:r>
            <a:endParaRPr lang="zh-CN" altLang="en-US"/>
          </a:p>
        </p:txBody>
      </p:sp>
      <p:sp>
        <p:nvSpPr>
          <p:cNvPr id="10" name="文本框 9"/>
          <p:cNvSpPr txBox="1"/>
          <p:nvPr/>
        </p:nvSpPr>
        <p:spPr>
          <a:xfrm>
            <a:off x="10503535" y="4801870"/>
            <a:ext cx="5118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p:bldP spid="9" grpId="0"/>
      <p:bldP spid="10"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951230" y="995045"/>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8" name="文本框 7"/>
          <p:cNvSpPr txBox="1"/>
          <p:nvPr/>
        </p:nvSpPr>
        <p:spPr>
          <a:xfrm>
            <a:off x="8747760" y="5897245"/>
            <a:ext cx="1299210" cy="368300"/>
          </a:xfrm>
          <a:prstGeom prst="rect">
            <a:avLst/>
          </a:prstGeom>
          <a:noFill/>
          <a:ln w="9525">
            <a:noFill/>
          </a:ln>
        </p:spPr>
        <p:txBody>
          <a:bodyPr wrap="square">
            <a:spAutoFit/>
          </a:bodyPr>
          <a:p>
            <a:pPr algn="ctr"/>
            <a:r>
              <a:rPr lang="zh-CN" sz="1800">
                <a:latin typeface="Times New Roman" panose="02020603050405020304" pitchFamily="18" charset="0"/>
                <a:cs typeface="楷体_GB2312" charset="0"/>
              </a:rPr>
              <a:t>例题</a:t>
            </a:r>
            <a:r>
              <a:rPr lang="en-US" altLang="zh-CN" sz="1800">
                <a:latin typeface="Times New Roman" panose="02020603050405020304" pitchFamily="18" charset="0"/>
                <a:cs typeface="楷体_GB2312" charset="0"/>
              </a:rPr>
              <a:t>3</a:t>
            </a:r>
            <a:r>
              <a:rPr lang="zh-CN" sz="1800">
                <a:latin typeface="Times New Roman" panose="02020603050405020304" pitchFamily="18" charset="0"/>
                <a:cs typeface="楷体_GB2312" charset="0"/>
              </a:rPr>
              <a:t>图</a:t>
            </a:r>
            <a:endParaRPr lang="zh-CN" altLang="en-US" sz="1800">
              <a:latin typeface="Times New Roman" panose="02020603050405020304" pitchFamily="18" charset="0"/>
              <a:cs typeface="楷体_GB2312" charset="0"/>
            </a:endParaRPr>
          </a:p>
        </p:txBody>
      </p:sp>
      <p:sp>
        <p:nvSpPr>
          <p:cNvPr id="100" name="文本框 99"/>
          <p:cNvSpPr txBox="1"/>
          <p:nvPr/>
        </p:nvSpPr>
        <p:spPr>
          <a:xfrm>
            <a:off x="940435" y="1753235"/>
            <a:ext cx="10635615" cy="3969385"/>
          </a:xfrm>
          <a:prstGeom prst="rect">
            <a:avLst/>
          </a:prstGeom>
          <a:noFill/>
          <a:ln w="9525">
            <a:noFill/>
          </a:ln>
        </p:spPr>
        <p:txBody>
          <a:bodyPr wrap="square">
            <a:spAutoFit/>
          </a:bodyPr>
          <a:p>
            <a:pPr>
              <a:lnSpc>
                <a:spcPct val="150000"/>
              </a:lnSpc>
            </a:pPr>
            <a:r>
              <a:rPr lang="zh-CN" sz="2400">
                <a:latin typeface="Times New Roman" panose="02020603050405020304" pitchFamily="18" charset="0"/>
                <a:cs typeface="Times New Roman" panose="02020603050405020304" pitchFamily="18" charset="0"/>
              </a:rPr>
              <a:t>例</a:t>
            </a:r>
            <a:r>
              <a:rPr lang="en-US" sz="2400">
                <a:latin typeface="Times New Roman" panose="02020603050405020304" pitchFamily="18" charset="0"/>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河南</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在探究</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影响滑动摩擦力大小的因素</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的实验中，装置如图所示，铝块和木块的外形相同，一端带有定滑轮的长木板固定不动，铝块通过细线与弹簧测力计相连．</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忽略滑轮的摩擦</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图甲中，将铝块放在水平木板上，竖直向上拉</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测力计，当铝块沿水平方向做</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运动时，</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铝块所受滑动摩擦力大小等于测力计的示数</a:t>
            </a:r>
            <a:r>
              <a:rPr lang="en-US" sz="2400" i="1">
                <a:latin typeface="Times New Roman" panose="02020603050405020304" pitchFamily="18" charset="0"/>
                <a:cs typeface="Times New Roman" panose="02020603050405020304" pitchFamily="18" charset="0"/>
              </a:rPr>
              <a:t>F</a:t>
            </a:r>
            <a:r>
              <a:rPr lang="en-US" sz="2400" baseline="-250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则</a:t>
            </a:r>
            <a:r>
              <a:rPr lang="en-US" sz="2400" i="1">
                <a:latin typeface="Times New Roman" panose="02020603050405020304" pitchFamily="18" charset="0"/>
                <a:ea typeface="宋体" panose="02010600030101010101" pitchFamily="2" charset="-122"/>
                <a:cs typeface="Times New Roman" panose="02020603050405020304" pitchFamily="18" charset="0"/>
              </a:rPr>
              <a:t>F</a:t>
            </a:r>
            <a:r>
              <a:rPr lang="en-US" sz="2400" baseline="-250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________N.</a:t>
            </a:r>
            <a:endParaRPr lang="zh-CN" altLang="en-US">
              <a:latin typeface="Times New Roman" panose="02020603050405020304" pitchFamily="18" charset="0"/>
              <a:cs typeface="Times New Roman" panose="02020603050405020304" pitchFamily="18" charset="0"/>
            </a:endParaRPr>
          </a:p>
        </p:txBody>
      </p:sp>
      <p:sp>
        <p:nvSpPr>
          <p:cNvPr id="3" name="文本框 2"/>
          <p:cNvSpPr txBox="1"/>
          <p:nvPr/>
        </p:nvSpPr>
        <p:spPr>
          <a:xfrm>
            <a:off x="4895215" y="4086225"/>
            <a:ext cx="14090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匀速直线</a:t>
            </a:r>
            <a:endParaRPr lang="zh-CN" altLang="en-US"/>
          </a:p>
        </p:txBody>
      </p:sp>
      <p:sp>
        <p:nvSpPr>
          <p:cNvPr id="9" name="文本框 8"/>
          <p:cNvSpPr txBox="1"/>
          <p:nvPr/>
        </p:nvSpPr>
        <p:spPr>
          <a:xfrm>
            <a:off x="2252345" y="5097780"/>
            <a:ext cx="6724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1.6</a:t>
            </a:r>
            <a:endParaRPr lang="zh-CN" altLang="en-US"/>
          </a:p>
        </p:txBody>
      </p:sp>
      <p:pic>
        <p:nvPicPr>
          <p:cNvPr id="2" name="图片 -214748226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240905" y="3078480"/>
            <a:ext cx="4335145" cy="283400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933450" y="1525905"/>
            <a:ext cx="1032446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比较甲、乙两次实验，可以得出：在</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相同时，</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越大，滑动摩擦力越大．</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宋体" panose="02010600030101010101" pitchFamily="2" charset="-122"/>
                <a:cs typeface="Times New Roman" panose="02020603050405020304" pitchFamily="18" charset="0"/>
              </a:rPr>
              <a:t>图乙实验完成后，利用原有器材，还可进一步探究滑动摩擦力大小与接触面粗糙程度的关系，请你简要说明实验方案：</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(4)</a:t>
            </a:r>
            <a:r>
              <a:rPr lang="zh-CN" sz="2400">
                <a:latin typeface="Times New Roman" panose="02020603050405020304" pitchFamily="18" charset="0"/>
                <a:ea typeface="宋体" panose="02010600030101010101" pitchFamily="2" charset="-122"/>
                <a:cs typeface="Times New Roman" panose="02020603050405020304" pitchFamily="18" charset="0"/>
              </a:rPr>
              <a:t>请你判断：图丙中，铝块水平运动时所受滑动摩擦力</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大于</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等于</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小于</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图甲中铝块所受滑动摩擦力．</a:t>
            </a:r>
            <a:endParaRPr lang="zh-CN" altLang="en-US">
              <a:latin typeface="Times New Roman" panose="02020603050405020304" pitchFamily="18" charset="0"/>
              <a:cs typeface="Times New Roman" panose="02020603050405020304" pitchFamily="18" charset="0"/>
            </a:endParaRPr>
          </a:p>
        </p:txBody>
      </p:sp>
      <p:sp>
        <p:nvSpPr>
          <p:cNvPr id="5" name="文本框 4"/>
          <p:cNvSpPr txBox="1"/>
          <p:nvPr/>
        </p:nvSpPr>
        <p:spPr>
          <a:xfrm>
            <a:off x="6496050" y="1634490"/>
            <a:ext cx="24022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接触面粗糙程度</a:t>
            </a:r>
            <a:endParaRPr lang="zh-CN" altLang="en-US"/>
          </a:p>
        </p:txBody>
      </p:sp>
      <p:sp>
        <p:nvSpPr>
          <p:cNvPr id="9" name="文本框 8"/>
          <p:cNvSpPr txBox="1"/>
          <p:nvPr/>
        </p:nvSpPr>
        <p:spPr>
          <a:xfrm>
            <a:off x="10357485" y="1634490"/>
            <a:ext cx="8108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压力</a:t>
            </a:r>
            <a:endParaRPr lang="zh-CN" altLang="en-US"/>
          </a:p>
        </p:txBody>
      </p:sp>
      <p:sp>
        <p:nvSpPr>
          <p:cNvPr id="10" name="文本框 9"/>
          <p:cNvSpPr txBox="1"/>
          <p:nvPr/>
        </p:nvSpPr>
        <p:spPr>
          <a:xfrm>
            <a:off x="995045" y="3098800"/>
            <a:ext cx="10227310"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更换铝块与木块的位置</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铝块在上木块在下</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再进行实验</a:t>
            </a:r>
            <a:endParaRPr lang="zh-CN" altLang="en-US"/>
          </a:p>
        </p:txBody>
      </p:sp>
      <p:sp>
        <p:nvSpPr>
          <p:cNvPr id="11" name="文本框 10"/>
          <p:cNvSpPr txBox="1"/>
          <p:nvPr/>
        </p:nvSpPr>
        <p:spPr>
          <a:xfrm>
            <a:off x="8674100" y="4415790"/>
            <a:ext cx="10744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等于</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P spid="1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860425" y="84645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6" name="文本框 5"/>
          <p:cNvSpPr txBox="1"/>
          <p:nvPr/>
        </p:nvSpPr>
        <p:spPr>
          <a:xfrm>
            <a:off x="685800" y="1240790"/>
            <a:ext cx="11085830" cy="5130165"/>
          </a:xfrm>
          <a:prstGeom prst="rect">
            <a:avLst/>
          </a:prstGeom>
          <a:noFill/>
          <a:ln w="9525">
            <a:noFill/>
          </a:ln>
        </p:spPr>
        <p:txBody>
          <a:bodyPr wrap="square">
            <a:spAutoFit/>
          </a:bodyPr>
          <a:p>
            <a:pPr>
              <a:lnSpc>
                <a:spcPct val="140000"/>
              </a:lnSpc>
            </a:pPr>
            <a:r>
              <a:rPr lang="en-US" sz="2400">
                <a:latin typeface="Times New Roman" panose="02020603050405020304" pitchFamily="18" charset="0"/>
                <a:ea typeface="宋体" panose="02010600030101010101" pitchFamily="2" charset="-122"/>
                <a:cs typeface="Times New Roman" panose="02020603050405020304" pitchFamily="18" charset="0"/>
              </a:rPr>
              <a:t>(5)</a:t>
            </a:r>
            <a:r>
              <a:rPr lang="zh-CN" sz="2400">
                <a:latin typeface="Times New Roman" panose="02020603050405020304" pitchFamily="18" charset="0"/>
                <a:ea typeface="宋体" panose="02010600030101010101" pitchFamily="2" charset="-122"/>
                <a:cs typeface="Times New Roman" panose="02020603050405020304" pitchFamily="18" charset="0"/>
              </a:rPr>
              <a:t>本实验中，滑轮的作用是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(6)</a:t>
            </a:r>
            <a:r>
              <a:rPr lang="zh-CN" sz="2400">
                <a:latin typeface="Times New Roman" panose="02020603050405020304" pitchFamily="18" charset="0"/>
                <a:ea typeface="宋体" panose="02010600030101010101" pitchFamily="2" charset="-122"/>
                <a:cs typeface="Times New Roman" panose="02020603050405020304" pitchFamily="18" charset="0"/>
              </a:rPr>
              <a:t>图甲中，开始拉动铝块时，拉力逐渐增大，但铝块仍静止，铝块受到的摩擦力</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，待铝块运动后再逐渐增大拉力，铝块受到的摩擦</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变大</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变小</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不变</a:t>
            </a:r>
            <a:r>
              <a:rPr lang="en-US" sz="2400">
                <a:latin typeface="Times New Roman" panose="02020603050405020304" pitchFamily="18" charset="0"/>
                <a:cs typeface="Times New Roman" panose="02020603050405020304" pitchFamily="18" charset="0"/>
              </a:rPr>
              <a:t>”)</a:t>
            </a:r>
            <a:endParaRPr lang="en-US" sz="2400">
              <a:latin typeface="Times New Roman" panose="02020603050405020304" pitchFamily="18" charset="0"/>
              <a:cs typeface="Times New Roman" panose="02020603050405020304" pitchFamily="18" charset="0"/>
            </a:endParaRPr>
          </a:p>
          <a:p>
            <a:pPr>
              <a:lnSpc>
                <a:spcPct val="140000"/>
              </a:lnSpc>
            </a:pPr>
            <a:r>
              <a:rPr lang="en-US" sz="2400">
                <a:latin typeface="Times New Roman" panose="02020603050405020304" pitchFamily="18" charset="0"/>
                <a:cs typeface="Times New Roman" panose="02020603050405020304" pitchFamily="18" charset="0"/>
                <a:sym typeface="+mn-ea"/>
              </a:rPr>
              <a:t>(7)</a:t>
            </a:r>
            <a:r>
              <a:rPr lang="zh-CN" sz="2400">
                <a:latin typeface="Times New Roman" panose="02020603050405020304" pitchFamily="18" charset="0"/>
                <a:cs typeface="Times New Roman" panose="02020603050405020304" pitchFamily="18" charset="0"/>
                <a:sym typeface="+mn-ea"/>
              </a:rPr>
              <a:t>在操作过程中，小明发现，测力计不沿水</a:t>
            </a:r>
            <a:endParaRPr lang="zh-CN" sz="2400">
              <a:latin typeface="Times New Roman" panose="02020603050405020304" pitchFamily="18" charset="0"/>
              <a:cs typeface="Times New Roman" panose="02020603050405020304" pitchFamily="18" charset="0"/>
              <a:sym typeface="+mn-ea"/>
            </a:endParaRPr>
          </a:p>
          <a:p>
            <a:pPr>
              <a:lnSpc>
                <a:spcPct val="140000"/>
              </a:lnSpc>
            </a:pPr>
            <a:r>
              <a:rPr lang="zh-CN" sz="2400">
                <a:latin typeface="Times New Roman" panose="02020603050405020304" pitchFamily="18" charset="0"/>
                <a:cs typeface="Times New Roman" panose="02020603050405020304" pitchFamily="18" charset="0"/>
                <a:sym typeface="+mn-ea"/>
              </a:rPr>
              <a:t>平方向拉动时，也可以使物块在木板上沿水</a:t>
            </a:r>
            <a:endParaRPr lang="zh-CN" sz="2400">
              <a:latin typeface="Times New Roman" panose="02020603050405020304" pitchFamily="18" charset="0"/>
              <a:cs typeface="Times New Roman" panose="02020603050405020304" pitchFamily="18" charset="0"/>
              <a:sym typeface="+mn-ea"/>
            </a:endParaRPr>
          </a:p>
          <a:p>
            <a:pPr>
              <a:lnSpc>
                <a:spcPct val="140000"/>
              </a:lnSpc>
            </a:pPr>
            <a:r>
              <a:rPr lang="zh-CN" sz="2400">
                <a:latin typeface="Times New Roman" panose="02020603050405020304" pitchFamily="18" charset="0"/>
                <a:cs typeface="Times New Roman" panose="02020603050405020304" pitchFamily="18" charset="0"/>
                <a:sym typeface="+mn-ea"/>
              </a:rPr>
              <a:t>平方向做匀速直线运动，如图丁所示，此过</a:t>
            </a:r>
            <a:endParaRPr lang="zh-CN" sz="2400">
              <a:latin typeface="Times New Roman" panose="02020603050405020304" pitchFamily="18" charset="0"/>
              <a:cs typeface="Times New Roman" panose="02020603050405020304" pitchFamily="18" charset="0"/>
              <a:sym typeface="+mn-ea"/>
            </a:endParaRPr>
          </a:p>
          <a:p>
            <a:pPr>
              <a:lnSpc>
                <a:spcPct val="140000"/>
              </a:lnSpc>
            </a:pPr>
            <a:r>
              <a:rPr lang="zh-CN" sz="2400">
                <a:latin typeface="Times New Roman" panose="02020603050405020304" pitchFamily="18" charset="0"/>
                <a:cs typeface="Times New Roman" panose="02020603050405020304" pitchFamily="18" charset="0"/>
                <a:sym typeface="+mn-ea"/>
              </a:rPr>
              <a:t>程中物块处于</a:t>
            </a:r>
            <a:r>
              <a:rPr lang="en-US" sz="2400">
                <a:latin typeface="Times New Roman" panose="02020603050405020304" pitchFamily="18" charset="0"/>
                <a:cs typeface="Times New Roman" panose="02020603050405020304" pitchFamily="18" charset="0"/>
                <a:sym typeface="+mn-ea"/>
              </a:rPr>
              <a:t>________(</a:t>
            </a:r>
            <a:r>
              <a:rPr lang="zh-CN" sz="2400">
                <a:latin typeface="Times New Roman" panose="02020603050405020304" pitchFamily="18" charset="0"/>
                <a:cs typeface="Times New Roman" panose="02020603050405020304" pitchFamily="18" charset="0"/>
                <a:sym typeface="+mn-ea"/>
              </a:rPr>
              <a:t>选填</a:t>
            </a:r>
            <a:r>
              <a:rPr lang="en-US" sz="2400">
                <a:latin typeface="Times New Roman" panose="02020603050405020304" pitchFamily="18" charset="0"/>
                <a:cs typeface="Times New Roman" panose="02020603050405020304" pitchFamily="18" charset="0"/>
                <a:sym typeface="+mn-ea"/>
              </a:rPr>
              <a:t>“ </a:t>
            </a:r>
            <a:r>
              <a:rPr lang="zh-CN" sz="2400">
                <a:latin typeface="Times New Roman" panose="02020603050405020304" pitchFamily="18" charset="0"/>
                <a:cs typeface="Times New Roman" panose="02020603050405020304" pitchFamily="18" charset="0"/>
                <a:sym typeface="+mn-ea"/>
              </a:rPr>
              <a:t>平衡</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或</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非平衡</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状态，弹簧测力计对木块的拉力和物块受到的滑动摩擦力</a:t>
            </a:r>
            <a:r>
              <a:rPr lang="en-US" sz="2400">
                <a:latin typeface="Times New Roman" panose="02020603050405020304" pitchFamily="18" charset="0"/>
                <a:cs typeface="Times New Roman" panose="02020603050405020304" pitchFamily="18" charset="0"/>
                <a:sym typeface="+mn-ea"/>
              </a:rPr>
              <a:t>________(</a:t>
            </a:r>
            <a:r>
              <a:rPr lang="zh-CN" sz="2400">
                <a:latin typeface="Times New Roman" panose="02020603050405020304" pitchFamily="18" charset="0"/>
                <a:cs typeface="Times New Roman" panose="02020603050405020304" pitchFamily="18" charset="0"/>
                <a:sym typeface="+mn-ea"/>
              </a:rPr>
              <a:t>选填</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是</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或</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不是</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一对平衡力，理由是：</a:t>
            </a:r>
            <a:r>
              <a:rPr lang="en-US">
                <a:latin typeface="Times New Roman" panose="02020603050405020304" pitchFamily="18" charset="0"/>
                <a:cs typeface="Times New Roman" panose="02020603050405020304" pitchFamily="18" charset="0"/>
                <a:sym typeface="+mn-ea"/>
              </a:rPr>
              <a:t>________</a:t>
            </a:r>
            <a:endParaRPr lang="en-US">
              <a:latin typeface="Times New Roman" panose="02020603050405020304" pitchFamily="18" charset="0"/>
              <a:cs typeface="Times New Roman" panose="02020603050405020304" pitchFamily="18" charset="0"/>
              <a:sym typeface="+mn-ea"/>
            </a:endParaRPr>
          </a:p>
          <a:p>
            <a:pPr>
              <a:lnSpc>
                <a:spcPct val="140000"/>
              </a:lnSpc>
            </a:pPr>
            <a:r>
              <a:rPr lang="en-US">
                <a:latin typeface="Times New Roman" panose="02020603050405020304" pitchFamily="18" charset="0"/>
                <a:cs typeface="Times New Roman" panose="02020603050405020304" pitchFamily="18" charset="0"/>
                <a:sym typeface="+mn-ea"/>
              </a:rPr>
              <a:t>_____________________.</a:t>
            </a:r>
            <a:endParaRPr lang="zh-CN" altLang="en-US">
              <a:latin typeface="Times New Roman" panose="02020603050405020304" pitchFamily="18" charset="0"/>
              <a:cs typeface="Times New Roman" panose="02020603050405020304" pitchFamily="18" charset="0"/>
            </a:endParaRPr>
          </a:p>
        </p:txBody>
      </p:sp>
      <p:sp>
        <p:nvSpPr>
          <p:cNvPr id="7" name="文本框 6"/>
          <p:cNvSpPr txBox="1"/>
          <p:nvPr/>
        </p:nvSpPr>
        <p:spPr>
          <a:xfrm>
            <a:off x="4558665" y="1311275"/>
            <a:ext cx="22161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改变力的方向</a:t>
            </a:r>
            <a:endParaRPr lang="zh-CN" altLang="en-US"/>
          </a:p>
        </p:txBody>
      </p:sp>
      <p:sp>
        <p:nvSpPr>
          <p:cNvPr id="8" name="文本框 7"/>
          <p:cNvSpPr txBox="1"/>
          <p:nvPr/>
        </p:nvSpPr>
        <p:spPr>
          <a:xfrm>
            <a:off x="860425" y="2324100"/>
            <a:ext cx="932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变大</a:t>
            </a:r>
            <a:endParaRPr lang="zh-CN" altLang="en-US"/>
          </a:p>
        </p:txBody>
      </p:sp>
      <p:sp>
        <p:nvSpPr>
          <p:cNvPr id="9" name="文本框 8"/>
          <p:cNvSpPr txBox="1"/>
          <p:nvPr/>
        </p:nvSpPr>
        <p:spPr>
          <a:xfrm>
            <a:off x="8850630" y="2324100"/>
            <a:ext cx="10363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a:p>
        </p:txBody>
      </p:sp>
      <p:sp>
        <p:nvSpPr>
          <p:cNvPr id="3" name="文本框 2"/>
          <p:cNvSpPr txBox="1"/>
          <p:nvPr/>
        </p:nvSpPr>
        <p:spPr>
          <a:xfrm>
            <a:off x="2773045" y="4890770"/>
            <a:ext cx="1186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平衡</a:t>
            </a:r>
            <a:endParaRPr lang="zh-CN" altLang="en-US"/>
          </a:p>
        </p:txBody>
      </p:sp>
      <p:sp>
        <p:nvSpPr>
          <p:cNvPr id="10" name="文本框 9"/>
          <p:cNvSpPr txBox="1"/>
          <p:nvPr/>
        </p:nvSpPr>
        <p:spPr>
          <a:xfrm>
            <a:off x="3959860" y="5387340"/>
            <a:ext cx="9956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不是</a:t>
            </a:r>
            <a:endParaRPr lang="zh-CN" altLang="en-US"/>
          </a:p>
        </p:txBody>
      </p:sp>
      <p:pic>
        <p:nvPicPr>
          <p:cNvPr id="11" name="图片 -2147482556" descr="C:\Documents and Settings\Administrator\桌面\物理（山西）\山西物理\XL158A.TIF"/>
          <p:cNvPicPr>
            <a:picLocks noChangeAspect="1"/>
          </p:cNvPicPr>
          <p:nvPr/>
        </p:nvPicPr>
        <p:blipFill>
          <a:blip r:embed="rId2" r:link="rId3"/>
          <a:stretch>
            <a:fillRect/>
          </a:stretch>
        </p:blipFill>
        <p:spPr>
          <a:xfrm>
            <a:off x="6882130" y="3013075"/>
            <a:ext cx="4305935" cy="1417955"/>
          </a:xfrm>
          <a:prstGeom prst="rect">
            <a:avLst/>
          </a:prstGeom>
          <a:noFill/>
          <a:ln w="9525">
            <a:noFill/>
          </a:ln>
        </p:spPr>
      </p:pic>
      <p:sp>
        <p:nvSpPr>
          <p:cNvPr id="12" name="文本框 11"/>
          <p:cNvSpPr txBox="1"/>
          <p:nvPr/>
        </p:nvSpPr>
        <p:spPr>
          <a:xfrm>
            <a:off x="8209280" y="4594225"/>
            <a:ext cx="1456690" cy="368300"/>
          </a:xfrm>
          <a:prstGeom prst="rect">
            <a:avLst/>
          </a:prstGeom>
          <a:noFill/>
          <a:ln w="9525">
            <a:noFill/>
          </a:ln>
        </p:spPr>
        <p:txBody>
          <a:bodyPr wrap="square">
            <a:spAutoFit/>
          </a:bodyPr>
          <a:p>
            <a:r>
              <a:rPr lang="zh-CN" sz="1800">
                <a:latin typeface="Times New Roman" panose="02020603050405020304" pitchFamily="18" charset="0"/>
                <a:cs typeface="Times New Roman" panose="02020603050405020304" pitchFamily="18" charset="0"/>
              </a:rPr>
              <a:t>例</a:t>
            </a:r>
            <a:r>
              <a:rPr lang="en-US" altLang="zh-CN" sz="1800">
                <a:latin typeface="Times New Roman" panose="02020603050405020304" pitchFamily="18" charset="0"/>
                <a:cs typeface="Times New Roman" panose="02020603050405020304" pitchFamily="18" charset="0"/>
              </a:rPr>
              <a:t>3</a:t>
            </a:r>
            <a:r>
              <a:rPr lang="zh-CN" altLang="en-US" sz="1800">
                <a:latin typeface="Times New Roman" panose="02020603050405020304" pitchFamily="18" charset="0"/>
                <a:cs typeface="Times New Roman" panose="02020603050405020304" pitchFamily="18" charset="0"/>
              </a:rPr>
              <a:t>题图</a:t>
            </a:r>
            <a:r>
              <a:rPr lang="zh-CN" sz="1800">
                <a:latin typeface="Times New Roman" panose="02020603050405020304" pitchFamily="18" charset="0"/>
                <a:cs typeface="Times New Roman" panose="02020603050405020304" pitchFamily="18" charset="0"/>
              </a:rPr>
              <a:t>丁</a:t>
            </a:r>
            <a:endParaRPr lang="zh-CN" altLang="en-US" sz="1800">
              <a:latin typeface="Times New Roman" panose="02020603050405020304" pitchFamily="18" charset="0"/>
              <a:cs typeface="Times New Roman" panose="02020603050405020304" pitchFamily="18" charset="0"/>
            </a:endParaRPr>
          </a:p>
        </p:txBody>
      </p:sp>
      <p:sp>
        <p:nvSpPr>
          <p:cNvPr id="13" name="文本框 12"/>
          <p:cNvSpPr txBox="1"/>
          <p:nvPr/>
        </p:nvSpPr>
        <p:spPr>
          <a:xfrm>
            <a:off x="784225" y="5177790"/>
            <a:ext cx="10987405" cy="1124585"/>
          </a:xfrm>
          <a:prstGeom prst="rect">
            <a:avLst/>
          </a:prstGeom>
          <a:noFill/>
          <a:ln w="9525">
            <a:noFill/>
          </a:ln>
        </p:spPr>
        <p:txBody>
          <a:bodyPr wrap="square">
            <a:spAutoFit/>
          </a:bodyPr>
          <a:p>
            <a:pPr>
              <a:lnSpc>
                <a:spcPct val="14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两个力不在同一直线上</a:t>
            </a: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3" grpId="0"/>
      <p:bldP spid="10" grpId="0"/>
      <p:bldP spid="1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02310" y="725805"/>
            <a:ext cx="10897870" cy="61855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(8)</a:t>
            </a:r>
            <a:r>
              <a:rPr lang="zh-CN" sz="2400">
                <a:latin typeface="Times New Roman" panose="02020603050405020304" pitchFamily="18" charset="0"/>
                <a:ea typeface="宋体" panose="02010600030101010101" pitchFamily="2" charset="-122"/>
                <a:cs typeface="Times New Roman" panose="02020603050405020304" pitchFamily="18" charset="0"/>
              </a:rPr>
              <a:t>实验后反思：操作中很难保证匀速拉动物块，所以弹簧测力计的示数不稳定，在读数时，很不方便．小组其他同学将实验装置改成如图戊所示．</a:t>
            </a:r>
            <a:r>
              <a:rPr lang="en-US" sz="2400">
                <a:latin typeface="Times New Roman" panose="02020603050405020304" pitchFamily="18" charset="0"/>
                <a:cs typeface="Times New Roman" panose="02020603050405020304" pitchFamily="18" charset="0"/>
              </a:rPr>
              <a:t>①</a:t>
            </a:r>
            <a:r>
              <a:rPr lang="zh-CN" sz="2400">
                <a:latin typeface="Times New Roman" panose="02020603050405020304" pitchFamily="18" charset="0"/>
                <a:ea typeface="宋体" panose="02010600030101010101" pitchFamily="2" charset="-122"/>
                <a:cs typeface="Times New Roman" panose="02020603050405020304" pitchFamily="18" charset="0"/>
              </a:rPr>
              <a:t>此实验装置的好处是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a:t>
            </a:r>
            <a:r>
              <a:rPr lang="en-US" sz="2400">
                <a:latin typeface="Times New Roman" panose="02020603050405020304" pitchFamily="18" charset="0"/>
                <a:cs typeface="Times New Roman" panose="02020603050405020304" pitchFamily="18" charset="0"/>
              </a:rPr>
              <a:t>②</a:t>
            </a:r>
            <a:r>
              <a:rPr lang="zh-CN" sz="2400">
                <a:latin typeface="Times New Roman" panose="02020603050405020304" pitchFamily="18" charset="0"/>
                <a:ea typeface="宋体" panose="02010600030101010101" pitchFamily="2" charset="-122"/>
                <a:cs typeface="Times New Roman" panose="02020603050405020304" pitchFamily="18" charset="0"/>
              </a:rPr>
              <a:t>用相同的木板</a:t>
            </a:r>
            <a:r>
              <a:rPr lang="en-US" sz="2400" i="1">
                <a:latin typeface="Times New Roman" panose="02020603050405020304" pitchFamily="18" charset="0"/>
                <a:cs typeface="Times New Roman" panose="02020603050405020304" pitchFamily="18" charset="0"/>
              </a:rPr>
              <a:t>P</a:t>
            </a:r>
            <a:r>
              <a:rPr lang="zh-CN" sz="2400">
                <a:latin typeface="Times New Roman" panose="02020603050405020304" pitchFamily="18" charset="0"/>
                <a:ea typeface="宋体" panose="02010600030101010101" pitchFamily="2" charset="-122"/>
                <a:cs typeface="Times New Roman" panose="02020603050405020304" pitchFamily="18" charset="0"/>
              </a:rPr>
              <a:t>和物块</a:t>
            </a:r>
            <a:r>
              <a:rPr lang="en-US" sz="2400" i="1">
                <a:latin typeface="Times New Roman" panose="02020603050405020304" pitchFamily="18" charset="0"/>
                <a:ea typeface="宋体" panose="02010600030101010101" pitchFamily="2" charset="-122"/>
                <a:cs typeface="Times New Roman" panose="02020603050405020304" pitchFamily="18" charset="0"/>
              </a:rPr>
              <a:t>Q</a:t>
            </a:r>
            <a:r>
              <a:rPr lang="zh-CN" sz="2400">
                <a:latin typeface="Times New Roman" panose="02020603050405020304" pitchFamily="18" charset="0"/>
                <a:ea typeface="宋体" panose="02010600030101010101" pitchFamily="2" charset="-122"/>
                <a:cs typeface="Times New Roman" panose="02020603050405020304" pitchFamily="18" charset="0"/>
              </a:rPr>
              <a:t>，发现拉动木板</a:t>
            </a:r>
            <a:r>
              <a:rPr lang="en-US" sz="2400" i="1">
                <a:latin typeface="Times New Roman" panose="02020603050405020304" pitchFamily="18" charset="0"/>
                <a:ea typeface="宋体" panose="02010600030101010101" pitchFamily="2" charset="-122"/>
                <a:cs typeface="Times New Roman" panose="02020603050405020304" pitchFamily="18" charset="0"/>
              </a:rPr>
              <a:t>P</a:t>
            </a:r>
            <a:r>
              <a:rPr lang="zh-CN" sz="2400">
                <a:latin typeface="Times New Roman" panose="02020603050405020304" pitchFamily="18" charset="0"/>
                <a:ea typeface="宋体" panose="02010600030101010101" pitchFamily="2" charset="-122"/>
                <a:cs typeface="Times New Roman" panose="02020603050405020304" pitchFamily="18" charset="0"/>
              </a:rPr>
              <a:t>的快慢不同时，弹簧测力计的示数相等．由此得出的结论是</a:t>
            </a:r>
            <a:r>
              <a:rPr lang="en-US" sz="2400">
                <a:latin typeface="Times New Roman" panose="02020603050405020304" pitchFamily="18" charset="0"/>
                <a:cs typeface="Times New Roman" panose="02020603050405020304" pitchFamily="18" charset="0"/>
              </a:rPr>
              <a:t>__________________________________.</a:t>
            </a:r>
            <a:endParaRPr lang="en-US" sz="2400">
              <a:latin typeface="Times New Roman" panose="02020603050405020304" pitchFamily="18" charset="0"/>
              <a:cs typeface="Times New Roman" panose="02020603050405020304" pitchFamily="18" charset="0"/>
            </a:endParaRPr>
          </a:p>
          <a:p>
            <a:pPr>
              <a:lnSpc>
                <a:spcPct val="150000"/>
              </a:lnSpc>
            </a:pPr>
            <a:r>
              <a:rPr lang="en-US" sz="2400">
                <a:latin typeface="Times New Roman" panose="02020603050405020304" pitchFamily="18" charset="0"/>
                <a:cs typeface="Times New Roman" panose="02020603050405020304" pitchFamily="18" charset="0"/>
                <a:sym typeface="+mn-ea"/>
              </a:rPr>
              <a:t>③</a:t>
            </a:r>
            <a:r>
              <a:rPr lang="zh-CN" sz="2400">
                <a:latin typeface="Times New Roman" panose="02020603050405020304" pitchFamily="18" charset="0"/>
                <a:cs typeface="Times New Roman" panose="02020603050405020304" pitchFamily="18" charset="0"/>
                <a:sym typeface="+mn-ea"/>
              </a:rPr>
              <a:t>将木板</a:t>
            </a:r>
            <a:r>
              <a:rPr lang="en-US" sz="2400" i="1">
                <a:latin typeface="Times New Roman" panose="02020603050405020304" pitchFamily="18" charset="0"/>
                <a:cs typeface="Times New Roman" panose="02020603050405020304" pitchFamily="18" charset="0"/>
                <a:sym typeface="+mn-ea"/>
              </a:rPr>
              <a:t>P</a:t>
            </a:r>
            <a:r>
              <a:rPr lang="zh-CN" sz="2400">
                <a:latin typeface="Times New Roman" panose="02020603050405020304" pitchFamily="18" charset="0"/>
                <a:cs typeface="Times New Roman" panose="02020603050405020304" pitchFamily="18" charset="0"/>
                <a:sym typeface="+mn-ea"/>
              </a:rPr>
              <a:t>更换为另一种材质的纸板，拉动纸板的过程中，发现弹簧测力计示数不是很稳定，你认为不稳定的原因可能是</a:t>
            </a:r>
            <a:r>
              <a:rPr lang="en-US" sz="2400">
                <a:latin typeface="Times New Roman" panose="02020603050405020304" pitchFamily="18" charset="0"/>
                <a:cs typeface="Times New Roman" panose="02020603050405020304" pitchFamily="18" charset="0"/>
                <a:sym typeface="+mn-ea"/>
              </a:rPr>
              <a:t>________</a:t>
            </a:r>
            <a:r>
              <a:rPr lang="zh-CN" sz="2400">
                <a:latin typeface="Times New Roman" panose="02020603050405020304" pitchFamily="18" charset="0"/>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A. </a:t>
            </a:r>
            <a:r>
              <a:rPr lang="zh-CN" sz="2400">
                <a:latin typeface="Times New Roman" panose="02020603050405020304" pitchFamily="18" charset="0"/>
                <a:cs typeface="Times New Roman" panose="02020603050405020304" pitchFamily="18" charset="0"/>
                <a:sym typeface="+mn-ea"/>
              </a:rPr>
              <a:t>纸板的长度太长</a:t>
            </a:r>
            <a:r>
              <a:rPr lang="en-US" sz="2400">
                <a:latin typeface="Times New Roman" panose="02020603050405020304" pitchFamily="18" charset="0"/>
                <a:cs typeface="Times New Roman" panose="02020603050405020304" pitchFamily="18" charset="0"/>
                <a:sym typeface="+mn-ea"/>
              </a:rPr>
              <a:t>B. </a:t>
            </a:r>
            <a:r>
              <a:rPr lang="zh-CN" sz="2400">
                <a:latin typeface="Times New Roman" panose="02020603050405020304" pitchFamily="18" charset="0"/>
                <a:cs typeface="Times New Roman" panose="02020603050405020304" pitchFamily="18" charset="0"/>
                <a:sym typeface="+mn-ea"/>
              </a:rPr>
              <a:t>纸板的粗糙程度不均匀</a:t>
            </a:r>
            <a:r>
              <a:rPr lang="en-US" sz="2400">
                <a:latin typeface="Times New Roman" panose="02020603050405020304" pitchFamily="18" charset="0"/>
                <a:cs typeface="Times New Roman" panose="02020603050405020304" pitchFamily="18" charset="0"/>
                <a:sym typeface="+mn-ea"/>
              </a:rPr>
              <a:t>C. </a:t>
            </a:r>
            <a:r>
              <a:rPr lang="zh-CN" sz="2400">
                <a:latin typeface="Times New Roman" panose="02020603050405020304" pitchFamily="18" charset="0"/>
                <a:cs typeface="Times New Roman" panose="02020603050405020304" pitchFamily="18" charset="0"/>
                <a:sym typeface="+mn-ea"/>
              </a:rPr>
              <a:t>木块与纸板的接触面积太大</a:t>
            </a:r>
            <a:endParaRPr lang="zh-CN" altLang="en-US" sz="2400">
              <a:latin typeface="Times New Roman" panose="02020603050405020304" pitchFamily="18" charset="0"/>
              <a:cs typeface="Times New Roman" panose="02020603050405020304" pitchFamily="18" charset="0"/>
            </a:endParaRPr>
          </a:p>
          <a:p>
            <a:pPr>
              <a:lnSpc>
                <a:spcPct val="150000"/>
              </a:lnSpc>
            </a:pPr>
            <a:endParaRPr lang="zh-CN" altLang="en-US" sz="2400">
              <a:latin typeface="Times New Roman" panose="02020603050405020304" pitchFamily="18" charset="0"/>
              <a:cs typeface="Times New Roman" panose="02020603050405020304" pitchFamily="18" charset="0"/>
            </a:endParaRPr>
          </a:p>
        </p:txBody>
      </p:sp>
      <p:pic>
        <p:nvPicPr>
          <p:cNvPr id="2" name="图片 -2147482555" descr="C:\Documents and Settings\Administrator\桌面\物理（山西）\山西物理\XL158.TIF"/>
          <p:cNvPicPr>
            <a:picLocks noChangeAspect="1"/>
          </p:cNvPicPr>
          <p:nvPr/>
        </p:nvPicPr>
        <p:blipFill>
          <a:blip r:embed="rId1" r:link="rId2">
            <a:clrChange>
              <a:clrFrom>
                <a:srgbClr val="FFFFFF">
                  <a:alpha val="100000"/>
                </a:srgbClr>
              </a:clrFrom>
              <a:clrTo>
                <a:srgbClr val="FFFFFF">
                  <a:alpha val="100000"/>
                  <a:alpha val="0"/>
                </a:srgbClr>
              </a:clrTo>
            </a:clrChange>
          </a:blip>
          <a:stretch>
            <a:fillRect/>
          </a:stretch>
        </p:blipFill>
        <p:spPr>
          <a:xfrm>
            <a:off x="7218680" y="4287520"/>
            <a:ext cx="3984625" cy="1208405"/>
          </a:xfrm>
          <a:prstGeom prst="rect">
            <a:avLst/>
          </a:prstGeom>
          <a:noFill/>
          <a:ln w="9525">
            <a:noFill/>
          </a:ln>
        </p:spPr>
      </p:pic>
      <p:sp>
        <p:nvSpPr>
          <p:cNvPr id="5" name="文本框 4"/>
          <p:cNvSpPr txBox="1"/>
          <p:nvPr/>
        </p:nvSpPr>
        <p:spPr>
          <a:xfrm>
            <a:off x="8698230" y="5717540"/>
            <a:ext cx="1508125" cy="368300"/>
          </a:xfrm>
          <a:prstGeom prst="rect">
            <a:avLst/>
          </a:prstGeom>
          <a:noFill/>
          <a:ln w="9525">
            <a:noFill/>
          </a:ln>
        </p:spPr>
        <p:txBody>
          <a:bodyPr wrap="square">
            <a:spAutoFit/>
          </a:bodyPr>
          <a:p>
            <a:r>
              <a:rPr lang="zh-CN" sz="1800">
                <a:cs typeface="楷体_GB2312" charset="0"/>
              </a:rPr>
              <a:t>例</a:t>
            </a:r>
            <a:r>
              <a:rPr lang="en-US" altLang="zh-CN" sz="1800">
                <a:latin typeface="Times New Roman" panose="02020603050405020304" pitchFamily="18" charset="0"/>
                <a:cs typeface="Times New Roman" panose="02020603050405020304" pitchFamily="18" charset="0"/>
              </a:rPr>
              <a:t>3</a:t>
            </a:r>
            <a:r>
              <a:rPr lang="zh-CN" altLang="en-US" sz="1800">
                <a:cs typeface="楷体_GB2312" charset="0"/>
              </a:rPr>
              <a:t>题图</a:t>
            </a:r>
            <a:r>
              <a:rPr lang="zh-CN" sz="1800">
                <a:cs typeface="楷体_GB2312" charset="0"/>
              </a:rPr>
              <a:t>戊</a:t>
            </a:r>
            <a:endParaRPr lang="zh-CN" altLang="en-US" sz="1800"/>
          </a:p>
        </p:txBody>
      </p:sp>
      <p:sp>
        <p:nvSpPr>
          <p:cNvPr id="6" name="文本框 5"/>
          <p:cNvSpPr txBox="1"/>
          <p:nvPr/>
        </p:nvSpPr>
        <p:spPr>
          <a:xfrm>
            <a:off x="3877945" y="1925955"/>
            <a:ext cx="33407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不需要匀速拉动长木板</a:t>
            </a:r>
            <a:endParaRPr lang="zh-CN" altLang="en-US"/>
          </a:p>
        </p:txBody>
      </p:sp>
      <p:sp>
        <p:nvSpPr>
          <p:cNvPr id="7" name="文本框 6"/>
          <p:cNvSpPr txBox="1"/>
          <p:nvPr/>
        </p:nvSpPr>
        <p:spPr>
          <a:xfrm>
            <a:off x="3877945" y="2993073"/>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滑动摩擦力大小与物体运动快慢无关</a:t>
            </a:r>
            <a:endParaRPr lang="zh-CN" altLang="en-US"/>
          </a:p>
        </p:txBody>
      </p:sp>
      <p:sp>
        <p:nvSpPr>
          <p:cNvPr id="3" name="文本框 2"/>
          <p:cNvSpPr txBox="1"/>
          <p:nvPr/>
        </p:nvSpPr>
        <p:spPr>
          <a:xfrm>
            <a:off x="6697980" y="4119245"/>
            <a:ext cx="83629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799465" y="902970"/>
            <a:ext cx="10098405" cy="645160"/>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557"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活动建议</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5" name="组合 4"/>
          <p:cNvGrpSpPr/>
          <p:nvPr/>
        </p:nvGrpSpPr>
        <p:grpSpPr>
          <a:xfrm>
            <a:off x="624205" y="1582420"/>
            <a:ext cx="9896475" cy="737235"/>
            <a:chOff x="1095" y="3735"/>
            <a:chExt cx="15585" cy="1161"/>
          </a:xfrm>
        </p:grpSpPr>
        <p:pic>
          <p:nvPicPr>
            <p:cNvPr id="6" name="图片 5" descr="考点·3字"/>
            <p:cNvPicPr>
              <a:picLocks noChangeAspect="1"/>
            </p:cNvPicPr>
            <p:nvPr/>
          </p:nvPicPr>
          <p:blipFill>
            <a:blip r:embed="rId2"/>
            <a:stretch>
              <a:fillRect/>
            </a:stretch>
          </p:blipFill>
          <p:spPr>
            <a:xfrm>
              <a:off x="1095" y="3977"/>
              <a:ext cx="2672" cy="794"/>
            </a:xfrm>
            <a:prstGeom prst="rect">
              <a:avLst/>
            </a:prstGeom>
          </p:spPr>
        </p:pic>
        <p:sp>
          <p:nvSpPr>
            <p:cNvPr id="7" name="文本框 10"/>
            <p:cNvSpPr txBox="1"/>
            <p:nvPr/>
          </p:nvSpPr>
          <p:spPr>
            <a:xfrm>
              <a:off x="1257" y="4018"/>
              <a:ext cx="2231" cy="822"/>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设计类</a:t>
              </a:r>
              <a:endParaRPr lang="zh-CN" altLang="en-US" sz="2800" b="1" dirty="0">
                <a:latin typeface="Times New Roman" panose="02020603050405020304" pitchFamily="18" charset="0"/>
                <a:ea typeface="黑体" panose="02010609060101010101" pitchFamily="49" charset="-122"/>
              </a:endParaRPr>
            </a:p>
          </p:txBody>
        </p:sp>
        <p:sp>
          <p:nvSpPr>
            <p:cNvPr id="10" name="文本框 4"/>
            <p:cNvSpPr txBox="1"/>
            <p:nvPr/>
          </p:nvSpPr>
          <p:spPr>
            <a:xfrm>
              <a:off x="3893" y="3735"/>
              <a:ext cx="12787"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sym typeface="+mn-ea"/>
                </a:rPr>
                <a:t>探究滑动摩擦力的大小与物体的运动速度是否有关</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23" name="TextBox 1"/>
          <p:cNvSpPr txBox="1"/>
          <p:nvPr/>
        </p:nvSpPr>
        <p:spPr>
          <a:xfrm>
            <a:off x="3001015" y="4289301"/>
            <a:ext cx="1440160" cy="368300"/>
          </a:xfrm>
          <a:prstGeom prst="rect">
            <a:avLst/>
          </a:prstGeom>
          <a:noFill/>
        </p:spPr>
        <p:txBody>
          <a:bodyPr wrap="square" rtlCol="0">
            <a:spAutoFit/>
          </a:bodyPr>
          <a:p>
            <a:r>
              <a:rPr lang="zh-CN" altLang="en-US" dirty="0"/>
              <a:t>　</a:t>
            </a:r>
            <a:endParaRPr lang="zh-CN" altLang="en-US" dirty="0"/>
          </a:p>
        </p:txBody>
      </p:sp>
      <p:sp>
        <p:nvSpPr>
          <p:cNvPr id="100" name="文本框 99"/>
          <p:cNvSpPr txBox="1"/>
          <p:nvPr/>
        </p:nvSpPr>
        <p:spPr>
          <a:xfrm>
            <a:off x="480695" y="2273935"/>
            <a:ext cx="1121283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Times New Roman" panose="02020603050405020304" pitchFamily="18" charset="0"/>
                <a:ea typeface="宋体" panose="02010600030101010101" pitchFamily="2" charset="-122"/>
                <a:cs typeface="Times New Roman" panose="02020603050405020304" pitchFamily="18" charset="0"/>
              </a:rPr>
              <a:t>小明同学根据自己的生活经验认为：滑动摩擦力的大小不但与压力大小、接触面的粗糙程度有关，还与物体的运动速度有关，物体运动速度越大，所受摩擦力越大，请你利用身边的物品或实验器材设计一个实验，说明小明的结论是否正确．</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写出你选用的物品或实验器材：</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cs typeface="Times New Roman" panose="02020603050405020304" pitchFamily="18" charset="0"/>
                <a:sym typeface="+mn-ea"/>
              </a:rPr>
              <a:t>(2)</a:t>
            </a:r>
            <a:r>
              <a:rPr lang="zh-CN" sz="2400">
                <a:latin typeface="Times New Roman" panose="02020603050405020304" pitchFamily="18" charset="0"/>
                <a:cs typeface="Times New Roman" panose="02020603050405020304" pitchFamily="18" charset="0"/>
                <a:sym typeface="+mn-ea"/>
              </a:rPr>
              <a:t>简述实验过程、实验现象及结论：</a:t>
            </a:r>
            <a:r>
              <a:rPr lang="en-US" altLang="zh-CN" sz="2400">
                <a:latin typeface="Times New Roman" panose="02020603050405020304" pitchFamily="18" charset="0"/>
                <a:cs typeface="Times New Roman" panose="02020603050405020304" pitchFamily="18" charset="0"/>
                <a:sym typeface="+mn-ea"/>
              </a:rPr>
              <a:t>________________________________________</a:t>
            </a:r>
            <a:endParaRPr lang="en-US" altLang="zh-CN" sz="2400">
              <a:latin typeface="Times New Roman" panose="02020603050405020304" pitchFamily="18" charset="0"/>
              <a:cs typeface="Times New Roman" panose="02020603050405020304" pitchFamily="18" charset="0"/>
              <a:sym typeface="+mn-ea"/>
            </a:endParaRPr>
          </a:p>
          <a:p>
            <a:pPr>
              <a:lnSpc>
                <a:spcPct val="150000"/>
              </a:lnSpc>
            </a:pPr>
            <a:r>
              <a:rPr lang="en-US" altLang="zh-CN" sz="2400">
                <a:latin typeface="Times New Roman" panose="02020603050405020304" pitchFamily="18" charset="0"/>
                <a:ea typeface="宋体" panose="02010600030101010101" pitchFamily="2" charset="-122"/>
                <a:cs typeface="Times New Roman" panose="02020603050405020304" pitchFamily="18" charset="0"/>
                <a:sym typeface="+mn-ea"/>
              </a:rPr>
              <a:t>________________________________________________________________________</a:t>
            </a:r>
            <a:endParaRPr lang="en-US" altLang="zh-CN" sz="2400">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pPr>
            <a:r>
              <a:rPr lang="en-US" altLang="zh-CN" sz="2400">
                <a:latin typeface="Times New Roman" panose="02020603050405020304" pitchFamily="18" charset="0"/>
                <a:ea typeface="宋体" panose="02010600030101010101" pitchFamily="2" charset="-122"/>
                <a:cs typeface="Times New Roman" panose="02020603050405020304" pitchFamily="18" charset="0"/>
                <a:sym typeface="+mn-ea"/>
              </a:rPr>
              <a:t>______________________________________________.</a:t>
            </a:r>
            <a:endParaRPr lang="en-US" altLang="zh-CN" sz="2400">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2" name="文本框 1"/>
          <p:cNvSpPr txBox="1"/>
          <p:nvPr/>
        </p:nvSpPr>
        <p:spPr>
          <a:xfrm>
            <a:off x="5413375" y="4028440"/>
            <a:ext cx="45427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弹簧测力计、带钩的木块和桌子</a:t>
            </a:r>
            <a:endParaRPr lang="zh-CN" altLang="en-US"/>
          </a:p>
        </p:txBody>
      </p:sp>
      <p:sp>
        <p:nvSpPr>
          <p:cNvPr id="3" name="文本框 2"/>
          <p:cNvSpPr txBox="1"/>
          <p:nvPr/>
        </p:nvSpPr>
        <p:spPr>
          <a:xfrm>
            <a:off x="527050" y="4408170"/>
            <a:ext cx="11238230" cy="1753235"/>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用弹簧测力计拉着木块在桌面上以不同的速度做匀速直线运动</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读出测力计示数分别为</a:t>
            </a:r>
            <a:r>
              <a:rPr lang="en-US" sz="2400" i="1">
                <a:solidFill>
                  <a:srgbClr val="FF0000"/>
                </a:solidFill>
                <a:latin typeface="Times New Roman" panose="02020603050405020304" pitchFamily="18" charset="0"/>
                <a:ea typeface="宋体" panose="02010600030101010101" pitchFamily="2" charset="-122"/>
              </a:rPr>
              <a:t>F</a:t>
            </a:r>
            <a:r>
              <a:rPr lang="en-US" sz="2400" baseline="-250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和</a:t>
            </a:r>
            <a:r>
              <a:rPr lang="en-US" sz="2400" i="1">
                <a:solidFill>
                  <a:srgbClr val="FF0000"/>
                </a:solidFill>
                <a:latin typeface="Times New Roman" panose="02020603050405020304" pitchFamily="18" charset="0"/>
                <a:ea typeface="宋体" panose="02010600030101010101" pitchFamily="2" charset="-122"/>
              </a:rPr>
              <a:t>F</a:t>
            </a:r>
            <a:r>
              <a:rPr lang="en-US" sz="2400" baseline="-25000">
                <a:solidFill>
                  <a:srgbClr val="FF0000"/>
                </a:solidFill>
                <a:latin typeface="Times New Roman" panose="02020603050405020304" pitchFamily="18" charset="0"/>
                <a:cs typeface="Times New Roman" panose="02020603050405020304" pitchFamily="18" charset="0"/>
              </a:rPr>
              <a:t>2</a:t>
            </a:r>
            <a:r>
              <a:rPr lang="en-US" sz="2400">
                <a:solidFill>
                  <a:srgbClr val="FF0000"/>
                </a:solidFill>
                <a:latin typeface="Times New Roman" panose="02020603050405020304" pitchFamily="18" charset="0"/>
                <a:cs typeface="Times New Roman" panose="02020603050405020304" pitchFamily="18" charset="0"/>
              </a:rPr>
              <a:t>.</a:t>
            </a:r>
            <a:r>
              <a:rPr lang="zh-CN" sz="2400">
                <a:solidFill>
                  <a:srgbClr val="FF0000"/>
                </a:solidFill>
                <a:ea typeface="宋体" panose="02010600030101010101" pitchFamily="2" charset="-122"/>
              </a:rPr>
              <a:t>如果</a:t>
            </a:r>
            <a:r>
              <a:rPr lang="en-US" sz="2400" i="1">
                <a:solidFill>
                  <a:srgbClr val="FF0000"/>
                </a:solidFill>
                <a:latin typeface="Times New Roman" panose="02020603050405020304" pitchFamily="18" charset="0"/>
                <a:ea typeface="宋体" panose="02010600030101010101" pitchFamily="2" charset="-122"/>
              </a:rPr>
              <a:t>F</a:t>
            </a:r>
            <a:r>
              <a:rPr lang="en-US" sz="2400" baseline="-25000">
                <a:solidFill>
                  <a:srgbClr val="FF0000"/>
                </a:solidFill>
                <a:latin typeface="Times New Roman" panose="02020603050405020304" pitchFamily="18" charset="0"/>
                <a:cs typeface="Times New Roman" panose="02020603050405020304" pitchFamily="18" charset="0"/>
              </a:rPr>
              <a:t>1</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F</a:t>
            </a:r>
            <a:r>
              <a:rPr lang="en-US" sz="2400" baseline="-25000">
                <a:solidFill>
                  <a:srgbClr val="FF0000"/>
                </a:solidFill>
                <a:latin typeface="Times New Roman" panose="02020603050405020304" pitchFamily="18" charset="0"/>
                <a:cs typeface="Times New Roman" panose="02020603050405020304" pitchFamily="18" charset="0"/>
              </a:rPr>
              <a:t>2</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说明滑动摩擦力与速度无关；如果</a:t>
            </a:r>
            <a:r>
              <a:rPr lang="en-US" sz="2400" i="1">
                <a:solidFill>
                  <a:srgbClr val="FF0000"/>
                </a:solidFill>
                <a:latin typeface="Times New Roman" panose="02020603050405020304" pitchFamily="18" charset="0"/>
                <a:ea typeface="宋体" panose="02010600030101010101" pitchFamily="2" charset="-122"/>
              </a:rPr>
              <a:t>F</a:t>
            </a:r>
            <a:r>
              <a:rPr lang="en-US" sz="2400" baseline="-25000">
                <a:solidFill>
                  <a:srgbClr val="FF0000"/>
                </a:solidFill>
                <a:latin typeface="Times New Roman" panose="02020603050405020304" pitchFamily="18" charset="0"/>
                <a:cs typeface="Times New Roman" panose="02020603050405020304" pitchFamily="18" charset="0"/>
              </a:rPr>
              <a:t>1</a:t>
            </a:r>
            <a:r>
              <a:rPr lang="en-US" sz="2400">
                <a:solidFill>
                  <a:srgbClr val="FF0000"/>
                </a:solidFill>
                <a:latin typeface="宋体" panose="02010600030101010101" pitchFamily="2" charset="-122"/>
                <a:cs typeface="Times New Roman" panose="02020603050405020304" pitchFamily="18" charset="0"/>
              </a:rPr>
              <a:t>≠</a:t>
            </a:r>
            <a:r>
              <a:rPr lang="en-US" sz="2400" i="1">
                <a:solidFill>
                  <a:srgbClr val="FF0000"/>
                </a:solidFill>
                <a:latin typeface="Times New Roman" panose="02020603050405020304" pitchFamily="18" charset="0"/>
                <a:cs typeface="Times New Roman" panose="02020603050405020304" pitchFamily="18" charset="0"/>
              </a:rPr>
              <a:t>F</a:t>
            </a:r>
            <a:r>
              <a:rPr lang="en-US" sz="2400" baseline="-25000">
                <a:solidFill>
                  <a:srgbClr val="FF0000"/>
                </a:solidFill>
                <a:latin typeface="Times New Roman" panose="02020603050405020304" pitchFamily="18" charset="0"/>
                <a:cs typeface="Times New Roman" panose="02020603050405020304" pitchFamily="18" charset="0"/>
              </a:rPr>
              <a:t>2</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说明滑动摩擦力与速度有关</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20750" y="970915"/>
            <a:ext cx="9896475" cy="737235"/>
            <a:chOff x="1095" y="3735"/>
            <a:chExt cx="15585" cy="1161"/>
          </a:xfrm>
        </p:grpSpPr>
        <p:pic>
          <p:nvPicPr>
            <p:cNvPr id="6" name="图片 5" descr="考点·3字"/>
            <p:cNvPicPr>
              <a:picLocks noChangeAspect="1"/>
            </p:cNvPicPr>
            <p:nvPr/>
          </p:nvPicPr>
          <p:blipFill>
            <a:blip r:embed="rId1"/>
            <a:stretch>
              <a:fillRect/>
            </a:stretch>
          </p:blipFill>
          <p:spPr>
            <a:xfrm>
              <a:off x="1095" y="3977"/>
              <a:ext cx="2672" cy="794"/>
            </a:xfrm>
            <a:prstGeom prst="rect">
              <a:avLst/>
            </a:prstGeom>
          </p:spPr>
        </p:pic>
        <p:sp>
          <p:nvSpPr>
            <p:cNvPr id="7" name="文本框 10"/>
            <p:cNvSpPr txBox="1"/>
            <p:nvPr/>
          </p:nvSpPr>
          <p:spPr>
            <a:xfrm>
              <a:off x="1257" y="4018"/>
              <a:ext cx="2231" cy="822"/>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设计类</a:t>
              </a:r>
              <a:endParaRPr lang="zh-CN" altLang="en-US" sz="2800" b="1" dirty="0">
                <a:latin typeface="Times New Roman" panose="02020603050405020304" pitchFamily="18" charset="0"/>
                <a:ea typeface="黑体" panose="02010609060101010101" pitchFamily="49" charset="-122"/>
              </a:endParaRPr>
            </a:p>
          </p:txBody>
        </p:sp>
        <p:sp>
          <p:nvSpPr>
            <p:cNvPr id="10" name="文本框 4"/>
            <p:cNvSpPr txBox="1"/>
            <p:nvPr/>
          </p:nvSpPr>
          <p:spPr>
            <a:xfrm>
              <a:off x="3893" y="3735"/>
              <a:ext cx="12787"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sym typeface="+mn-ea"/>
                </a:rPr>
                <a:t>验证物体的稳度是否与其重心的位置有关</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sp>
        <p:nvSpPr>
          <p:cNvPr id="23" name="TextBox 1"/>
          <p:cNvSpPr txBox="1"/>
          <p:nvPr/>
        </p:nvSpPr>
        <p:spPr>
          <a:xfrm>
            <a:off x="3144525" y="4504566"/>
            <a:ext cx="1440160" cy="368300"/>
          </a:xfrm>
          <a:prstGeom prst="rect">
            <a:avLst/>
          </a:prstGeom>
          <a:noFill/>
        </p:spPr>
        <p:txBody>
          <a:bodyPr wrap="square" rtlCol="0">
            <a:spAutoFit/>
          </a:bodyPr>
          <a:p>
            <a:r>
              <a:rPr lang="zh-CN" altLang="en-US" dirty="0"/>
              <a:t>　</a:t>
            </a:r>
            <a:endParaRPr lang="zh-CN" altLang="en-US" dirty="0"/>
          </a:p>
        </p:txBody>
      </p:sp>
      <p:sp>
        <p:nvSpPr>
          <p:cNvPr id="2" name="文本框 1"/>
          <p:cNvSpPr txBox="1"/>
          <p:nvPr/>
        </p:nvSpPr>
        <p:spPr>
          <a:xfrm>
            <a:off x="777240" y="1636395"/>
            <a:ext cx="1089152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 </a:t>
            </a:r>
            <a:r>
              <a:rPr lang="zh-CN" sz="2400">
                <a:latin typeface="Times New Roman" panose="02020603050405020304" pitchFamily="18" charset="0"/>
                <a:ea typeface="宋体" panose="02010600030101010101" pitchFamily="2" charset="-122"/>
                <a:cs typeface="Times New Roman" panose="02020603050405020304" pitchFamily="18" charset="0"/>
              </a:rPr>
              <a:t>如图所示，小强新买了一个不倒翁玩具，把它弄倒，它总能站起来，拆开后发现，原来在它的底部粘上了一些密度较大的物质．小强猜想：物体的稳度</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稳定程度</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是否与它的重心的位置有关呢？请你帮他设计实验并进行探究．</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写出你选用的实验器材：</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cs typeface="Times New Roman" panose="02020603050405020304" pitchFamily="18" charset="0"/>
                <a:sym typeface="+mn-ea"/>
              </a:rPr>
              <a:t>(2)</a:t>
            </a:r>
            <a:r>
              <a:rPr lang="zh-CN" sz="2400">
                <a:latin typeface="Times New Roman" panose="02020603050405020304" pitchFamily="18" charset="0"/>
                <a:cs typeface="Times New Roman" panose="02020603050405020304" pitchFamily="18" charset="0"/>
                <a:sym typeface="+mn-ea"/>
              </a:rPr>
              <a:t>简述实验步骤、实验现象和结论：</a:t>
            </a:r>
            <a:r>
              <a:rPr lang="en-US" altLang="zh-CN" sz="2400">
                <a:latin typeface="Times New Roman" panose="02020603050405020304" pitchFamily="18" charset="0"/>
                <a:cs typeface="Times New Roman" panose="02020603050405020304" pitchFamily="18" charset="0"/>
                <a:sym typeface="+mn-ea"/>
              </a:rPr>
              <a:t>_________________________</a:t>
            </a:r>
            <a:endParaRPr lang="en-US" altLang="zh-CN" sz="2400">
              <a:latin typeface="Times New Roman" panose="02020603050405020304" pitchFamily="18" charset="0"/>
              <a:cs typeface="Times New Roman" panose="02020603050405020304" pitchFamily="18" charset="0"/>
              <a:sym typeface="+mn-ea"/>
            </a:endParaRPr>
          </a:p>
          <a:p>
            <a:pPr>
              <a:lnSpc>
                <a:spcPct val="150000"/>
              </a:lnSpc>
            </a:pPr>
            <a:r>
              <a:rPr lang="en-US" altLang="zh-CN" sz="2400">
                <a:latin typeface="Times New Roman" panose="02020603050405020304" pitchFamily="18" charset="0"/>
                <a:cs typeface="Times New Roman" panose="02020603050405020304" pitchFamily="18" charset="0"/>
                <a:sym typeface="+mn-ea"/>
              </a:rPr>
              <a:t>__________________________________________________________</a:t>
            </a:r>
            <a:endParaRPr lang="en-US" altLang="zh-CN" sz="2400">
              <a:latin typeface="Times New Roman" panose="02020603050405020304" pitchFamily="18" charset="0"/>
              <a:cs typeface="Times New Roman" panose="02020603050405020304" pitchFamily="18" charset="0"/>
              <a:sym typeface="+mn-ea"/>
            </a:endParaRPr>
          </a:p>
          <a:p>
            <a:pPr>
              <a:lnSpc>
                <a:spcPct val="150000"/>
              </a:lnSpc>
            </a:pPr>
            <a:r>
              <a:rPr lang="en-US" altLang="zh-CN" sz="2400">
                <a:latin typeface="Times New Roman" panose="02020603050405020304" pitchFamily="18" charset="0"/>
                <a:cs typeface="Times New Roman" panose="02020603050405020304" pitchFamily="18" charset="0"/>
                <a:sym typeface="+mn-ea"/>
              </a:rPr>
              <a:t>__________________________________________________________</a:t>
            </a:r>
            <a:endParaRPr lang="en-US" altLang="zh-CN" sz="2400">
              <a:latin typeface="Times New Roman" panose="02020603050405020304" pitchFamily="18" charset="0"/>
              <a:cs typeface="Times New Roman" panose="02020603050405020304" pitchFamily="18" charset="0"/>
              <a:sym typeface="+mn-ea"/>
            </a:endParaRPr>
          </a:p>
          <a:p>
            <a:pPr>
              <a:lnSpc>
                <a:spcPct val="150000"/>
              </a:lnSpc>
            </a:pPr>
            <a:r>
              <a:rPr lang="en-US" altLang="zh-CN" sz="2400">
                <a:latin typeface="Times New Roman" panose="02020603050405020304" pitchFamily="18" charset="0"/>
                <a:cs typeface="Times New Roman" panose="02020603050405020304" pitchFamily="18" charset="0"/>
                <a:sym typeface="+mn-ea"/>
              </a:rPr>
              <a:t>_________________________________________________.</a:t>
            </a:r>
            <a:endParaRPr lang="zh-CN" altLang="en-US">
              <a:latin typeface="Times New Roman" panose="02020603050405020304" pitchFamily="18" charset="0"/>
              <a:cs typeface="Times New Roman" panose="02020603050405020304" pitchFamily="18" charset="0"/>
            </a:endParaRPr>
          </a:p>
        </p:txBody>
      </p:sp>
      <p:pic>
        <p:nvPicPr>
          <p:cNvPr id="3" name="图片 -2147482550" descr="C:\Documents and Settings\Administrator\桌面\物理（山西）\山西物理\XL159.TIF"/>
          <p:cNvPicPr>
            <a:picLocks noChangeAspect="1"/>
          </p:cNvPicPr>
          <p:nvPr/>
        </p:nvPicPr>
        <p:blipFill>
          <a:blip r:embed="rId2" r:link="rId3"/>
          <a:stretch>
            <a:fillRect/>
          </a:stretch>
        </p:blipFill>
        <p:spPr>
          <a:xfrm>
            <a:off x="9965690" y="3632835"/>
            <a:ext cx="1369695" cy="1859280"/>
          </a:xfrm>
          <a:prstGeom prst="rect">
            <a:avLst/>
          </a:prstGeom>
          <a:noFill/>
          <a:ln w="9525">
            <a:noFill/>
          </a:ln>
        </p:spPr>
      </p:pic>
      <p:sp>
        <p:nvSpPr>
          <p:cNvPr id="4" name="文本框 3"/>
          <p:cNvSpPr txBox="1"/>
          <p:nvPr/>
        </p:nvSpPr>
        <p:spPr>
          <a:xfrm>
            <a:off x="9965690" y="5669915"/>
            <a:ext cx="1567815" cy="368300"/>
          </a:xfrm>
          <a:prstGeom prst="rect">
            <a:avLst/>
          </a:prstGeom>
          <a:noFill/>
          <a:ln w="9525">
            <a:noFill/>
          </a:ln>
        </p:spPr>
        <p:txBody>
          <a:bodyPr wrap="square">
            <a:spAutoFit/>
          </a:bodyPr>
          <a:p>
            <a:pPr algn="ctr"/>
            <a:r>
              <a:rPr lang="zh-CN" sz="1800">
                <a:latin typeface="Times New Roman" panose="02020603050405020304" pitchFamily="18" charset="0"/>
                <a:cs typeface="Times New Roman" panose="02020603050405020304" pitchFamily="18" charset="0"/>
              </a:rPr>
              <a:t>第</a:t>
            </a:r>
            <a:r>
              <a:rPr lang="en-US" sz="1800">
                <a:latin typeface="Times New Roman" panose="02020603050405020304" pitchFamily="18" charset="0"/>
                <a:cs typeface="Times New Roman" panose="02020603050405020304" pitchFamily="18" charset="0"/>
              </a:rPr>
              <a:t>2</a:t>
            </a:r>
            <a:r>
              <a:rPr lang="zh-CN" sz="1800">
                <a:latin typeface="Times New Roman" panose="02020603050405020304" pitchFamily="18" charset="0"/>
                <a:cs typeface="Times New Roman" panose="02020603050405020304" pitchFamily="18" charset="0"/>
              </a:rPr>
              <a:t>题图</a:t>
            </a:r>
            <a:endParaRPr lang="zh-CN" altLang="en-US" sz="1800">
              <a:latin typeface="Times New Roman" panose="02020603050405020304" pitchFamily="18" charset="0"/>
              <a:cs typeface="Times New Roman" panose="02020603050405020304" pitchFamily="18" charset="0"/>
            </a:endParaRPr>
          </a:p>
        </p:txBody>
      </p:sp>
      <p:sp>
        <p:nvSpPr>
          <p:cNvPr id="8" name="文本框 7"/>
          <p:cNvSpPr txBox="1"/>
          <p:nvPr/>
        </p:nvSpPr>
        <p:spPr>
          <a:xfrm>
            <a:off x="4766310" y="3382645"/>
            <a:ext cx="1567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轮滑鞋</a:t>
            </a:r>
            <a:endParaRPr lang="zh-CN" altLang="en-US"/>
          </a:p>
        </p:txBody>
      </p:sp>
      <p:sp>
        <p:nvSpPr>
          <p:cNvPr id="9" name="文本框 8"/>
          <p:cNvSpPr txBox="1"/>
          <p:nvPr/>
        </p:nvSpPr>
        <p:spPr>
          <a:xfrm>
            <a:off x="848995" y="3783965"/>
            <a:ext cx="8769350" cy="2306955"/>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穿上轮滑鞋</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在水平地面上</a:t>
            </a:r>
            <a:endParaRPr lang="zh-CN" sz="2400">
              <a:solidFill>
                <a:srgbClr val="FF0000"/>
              </a:solidFill>
              <a:ea typeface="宋体" panose="02010600030101010101" pitchFamily="2" charset="-122"/>
            </a:endParaRPr>
          </a:p>
          <a:p>
            <a:pPr>
              <a:lnSpc>
                <a:spcPct val="150000"/>
              </a:lnSpc>
            </a:pPr>
            <a:r>
              <a:rPr lang="zh-CN" sz="2400">
                <a:solidFill>
                  <a:srgbClr val="FF0000"/>
                </a:solidFill>
                <a:ea typeface="宋体" panose="02010600030101010101" pitchFamily="2" charset="-122"/>
              </a:rPr>
              <a:t>分别以竖直站立和弯腰站立两种站立方式向前滑行</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发现竖直站</a:t>
            </a:r>
            <a:endParaRPr lang="zh-CN" sz="2400">
              <a:solidFill>
                <a:srgbClr val="FF0000"/>
              </a:solidFill>
              <a:ea typeface="宋体" panose="02010600030101010101" pitchFamily="2" charset="-122"/>
            </a:endParaRPr>
          </a:p>
          <a:p>
            <a:pPr>
              <a:lnSpc>
                <a:spcPct val="150000"/>
              </a:lnSpc>
            </a:pPr>
            <a:r>
              <a:rPr lang="zh-CN" sz="2400">
                <a:solidFill>
                  <a:srgbClr val="FF0000"/>
                </a:solidFill>
                <a:ea typeface="宋体" panose="02010600030101010101" pitchFamily="2" charset="-122"/>
              </a:rPr>
              <a:t>立向前滑行更容易摔倒</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而弯腰站立向前滑行不容易摔倒；由此</a:t>
            </a:r>
            <a:endParaRPr lang="zh-CN" sz="2400">
              <a:solidFill>
                <a:srgbClr val="FF0000"/>
              </a:solidFill>
              <a:ea typeface="宋体" panose="02010600030101010101" pitchFamily="2" charset="-122"/>
            </a:endParaRPr>
          </a:p>
          <a:p>
            <a:pPr>
              <a:lnSpc>
                <a:spcPct val="150000"/>
              </a:lnSpc>
            </a:pPr>
            <a:r>
              <a:rPr lang="zh-CN" sz="2400">
                <a:solidFill>
                  <a:srgbClr val="FF0000"/>
                </a:solidFill>
                <a:ea typeface="宋体" panose="02010600030101010101" pitchFamily="2" charset="-122"/>
              </a:rPr>
              <a:t>说明物体的稳度与重心的位置有关</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重心越低越稳定</a:t>
            </a: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40080" y="599440"/>
            <a:ext cx="1100582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2</a:t>
            </a:r>
            <a:r>
              <a:rPr lang="zh-CN"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ea typeface="黑体" panose="02010609060101010101" pitchFamily="49" charset="-122"/>
                <a:cs typeface="Times New Roman" panose="02020603050405020304" pitchFamily="18" charset="0"/>
                <a:sym typeface="+mn-ea"/>
              </a:rPr>
              <a:t>静摩擦力：</a:t>
            </a:r>
            <a:r>
              <a:rPr lang="zh-CN" sz="2400">
                <a:latin typeface="Times New Roman" panose="02020603050405020304" pitchFamily="18" charset="0"/>
                <a:cs typeface="Times New Roman" panose="02020603050405020304" pitchFamily="18" charset="0"/>
                <a:sym typeface="+mn-ea"/>
              </a:rPr>
              <a:t>一个物体与另一个物体接触，存在相对运动趋势，但没有发生相对运动时受到的摩擦力．</a:t>
            </a:r>
            <a:endParaRPr lang="en-US" sz="240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3. </a:t>
            </a:r>
            <a:r>
              <a:rPr lang="zh-CN" sz="2400">
                <a:latin typeface="Times New Roman" panose="02020603050405020304" pitchFamily="18" charset="0"/>
                <a:ea typeface="黑体" panose="02010609060101010101" pitchFamily="49" charset="-122"/>
                <a:cs typeface="Times New Roman" panose="02020603050405020304" pitchFamily="18" charset="0"/>
              </a:rPr>
              <a:t>增大或减小摩擦的方法</a:t>
            </a:r>
            <a:r>
              <a:rPr lang="en-US" sz="2400">
                <a:latin typeface="Times New Roman" panose="02020603050405020304" pitchFamily="18" charset="0"/>
                <a:cs typeface="Times New Roman" panose="02020603050405020304" pitchFamily="18" charset="0"/>
              </a:rPr>
              <a:t>(6</a:t>
            </a:r>
            <a:r>
              <a:rPr lang="zh-CN" sz="2400">
                <a:latin typeface="Times New Roman" panose="02020603050405020304" pitchFamily="18" charset="0"/>
                <a:cs typeface="Times New Roman" panose="02020603050405020304" pitchFamily="18" charset="0"/>
              </a:rPr>
              <a:t>年</a:t>
            </a:r>
            <a:r>
              <a:rPr lang="en-US" sz="2400">
                <a:latin typeface="Times New Roman" panose="02020603050405020304" pitchFamily="18" charset="0"/>
                <a:cs typeface="Times New Roman" panose="02020603050405020304" pitchFamily="18" charset="0"/>
              </a:rPr>
              <a:t>2</a:t>
            </a:r>
            <a:r>
              <a:rPr lang="zh-CN" sz="2400">
                <a:latin typeface="Times New Roman" panose="02020603050405020304" pitchFamily="18" charset="0"/>
                <a:cs typeface="Times New Roman" panose="02020603050405020304" pitchFamily="18" charset="0"/>
              </a:rPr>
              <a:t>考</a:t>
            </a:r>
            <a:r>
              <a:rPr lang="en-US" sz="2400">
                <a:latin typeface="Times New Roman" panose="02020603050405020304" pitchFamily="18" charset="0"/>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graphicFrame>
        <p:nvGraphicFramePr>
          <p:cNvPr id="2" name="表格 1"/>
          <p:cNvGraphicFramePr/>
          <p:nvPr>
            <p:custDataLst>
              <p:tags r:id="rId1"/>
            </p:custDataLst>
          </p:nvPr>
        </p:nvGraphicFramePr>
        <p:xfrm>
          <a:off x="714375" y="2314575"/>
          <a:ext cx="10931525" cy="4148455"/>
        </p:xfrm>
        <a:graphic>
          <a:graphicData uri="http://schemas.openxmlformats.org/drawingml/2006/table">
            <a:tbl>
              <a:tblPr firstRow="1" bandRow="1">
                <a:tableStyleId>{5940675A-B579-460E-94D1-54222C63F5DA}</a:tableStyleId>
              </a:tblPr>
              <a:tblGrid>
                <a:gridCol w="966470"/>
                <a:gridCol w="2297430"/>
                <a:gridCol w="7667625"/>
              </a:tblGrid>
              <a:tr h="67373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目的</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方法</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举例</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1463040">
                <a:tc rowSpan="3">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增</a:t>
                      </a:r>
                      <a:endParaRPr lang="en-US" sz="2400" b="0">
                        <a:latin typeface="Times New Roman" panose="02020603050405020304" pitchFamily="18" charset="0"/>
                        <a:ea typeface="黑体" panose="02010609060101010101" pitchFamily="49" charset="-122"/>
                        <a:cs typeface="Times New Roman" panose="02020603050405020304" pitchFamily="18" charset="0"/>
                      </a:endParaRPr>
                    </a:p>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大</a:t>
                      </a:r>
                      <a:endParaRPr lang="en-US" sz="2400" b="0">
                        <a:latin typeface="Times New Roman" panose="02020603050405020304" pitchFamily="18" charset="0"/>
                        <a:ea typeface="黑体" panose="02010609060101010101" pitchFamily="49" charset="-122"/>
                        <a:cs typeface="Times New Roman" panose="02020603050405020304" pitchFamily="18" charset="0"/>
                      </a:endParaRPr>
                    </a:p>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摩</a:t>
                      </a:r>
                      <a:endParaRPr lang="en-US" sz="2400" b="0">
                        <a:latin typeface="Times New Roman" panose="02020603050405020304" pitchFamily="18" charset="0"/>
                        <a:ea typeface="黑体" panose="02010609060101010101" pitchFamily="49" charset="-122"/>
                        <a:cs typeface="Times New Roman" panose="02020603050405020304" pitchFamily="18" charset="0"/>
                      </a:endParaRPr>
                    </a:p>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擦</a:t>
                      </a:r>
                      <a:endParaRPr lang="en-US" sz="2400" b="0">
                        <a:latin typeface="Times New Roman" panose="02020603050405020304" pitchFamily="18" charset="0"/>
                        <a:ea typeface="黑体" panose="02010609060101010101" pitchFamily="49" charset="-122"/>
                        <a:cs typeface="Times New Roman" panose="02020603050405020304" pitchFamily="18" charset="0"/>
                      </a:endParaRPr>
                    </a:p>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力</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增大________</a:t>
                      </a: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a:latin typeface="Times New Roman" panose="02020603050405020304" pitchFamily="18" charset="0"/>
                          <a:cs typeface="Times New Roman" panose="02020603050405020304" pitchFamily="18" charset="0"/>
                          <a:sym typeface="+mn-ea"/>
                        </a:rPr>
                        <a:t>a.为了防止皮带打滑</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绷紧皮带；b</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双手用力按黑板擦擦黑板；</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c.</a:t>
                      </a:r>
                      <a:r>
                        <a:rPr lang="en-US" sz="2400">
                          <a:latin typeface="Times New Roman" panose="02020603050405020304" pitchFamily="18" charset="0"/>
                          <a:cs typeface="Times New Roman" panose="02020603050405020304" pitchFamily="18" charset="0"/>
                          <a:sym typeface="+mn-ea"/>
                        </a:rPr>
                        <a:t>捏闸停车；d.打球时用力握紧球拍</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6304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使接触面变________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a:latin typeface="Times New Roman" panose="02020603050405020304" pitchFamily="18" charset="0"/>
                          <a:cs typeface="Times New Roman" panose="02020603050405020304" pitchFamily="18" charset="0"/>
                          <a:sym typeface="+mn-ea"/>
                        </a:rPr>
                        <a:t>a.塑料瓶盖上有一些竖纹；b.防滑脚垫；c.结冰的路面撒煤渣；d.车轮装防滑链；e.鞋底、轮胎上凹凸不平的花纹</a:t>
                      </a: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021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变滚动为滑动</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a:latin typeface="Times New Roman" panose="02020603050405020304" pitchFamily="18" charset="0"/>
                          <a:cs typeface="Times New Roman" panose="02020603050405020304" pitchFamily="18" charset="0"/>
                          <a:sym typeface="+mn-ea"/>
                        </a:rPr>
                        <a:t>急刹车使车轮只滑不滚</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车会很快停止运动</a:t>
                      </a: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2801620" y="3488055"/>
            <a:ext cx="1233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压力</a:t>
            </a:r>
            <a:endParaRPr lang="zh-CN" altLang="en-US"/>
          </a:p>
        </p:txBody>
      </p:sp>
      <p:sp>
        <p:nvSpPr>
          <p:cNvPr id="4" name="文本框 3"/>
          <p:cNvSpPr txBox="1"/>
          <p:nvPr/>
        </p:nvSpPr>
        <p:spPr>
          <a:xfrm>
            <a:off x="2505710" y="5256530"/>
            <a:ext cx="10280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粗糙</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765175" y="916940"/>
          <a:ext cx="10851515" cy="5432425"/>
        </p:xfrm>
        <a:graphic>
          <a:graphicData uri="http://schemas.openxmlformats.org/drawingml/2006/table">
            <a:tbl>
              <a:tblPr firstRow="1" bandRow="1">
                <a:tableStyleId>{5940675A-B579-460E-94D1-54222C63F5DA}</a:tableStyleId>
              </a:tblPr>
              <a:tblGrid>
                <a:gridCol w="773430"/>
                <a:gridCol w="2600960"/>
                <a:gridCol w="7477125"/>
              </a:tblGrid>
              <a:tr h="548640">
                <a:tc>
                  <a:txBody>
                    <a:bodyPr/>
                    <a:p>
                      <a:pPr indent="0" algn="ctr" fontAlgn="auto">
                        <a:lnSpc>
                          <a:spcPct val="150000"/>
                        </a:lnSpc>
                        <a:buNone/>
                      </a:pPr>
                      <a:r>
                        <a:rPr lang="zh-CN" altLang="en-US" sz="2400" b="0">
                          <a:latin typeface="Times New Roman" panose="02020603050405020304" pitchFamily="18" charset="0"/>
                          <a:ea typeface="黑体" panose="02010609060101010101" pitchFamily="49" charset="-122"/>
                          <a:cs typeface="Times New Roman" panose="02020603050405020304" pitchFamily="18" charset="0"/>
                        </a:rPr>
                        <a:t>目的</a:t>
                      </a:r>
                      <a:endParaRPr lang="zh-CN"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zh-CN" altLang="en-US" sz="2400" b="0">
                          <a:latin typeface="Times New Roman" panose="02020603050405020304" pitchFamily="18" charset="0"/>
                          <a:ea typeface="黑体" panose="02010609060101010101" pitchFamily="49" charset="-122"/>
                          <a:cs typeface="Times New Roman" panose="02020603050405020304" pitchFamily="18" charset="0"/>
                        </a:rPr>
                        <a:t>方法</a:t>
                      </a:r>
                      <a:endParaRPr lang="zh-CN"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zh-CN" altLang="en-US" sz="2400" b="0">
                          <a:latin typeface="Times New Roman" panose="02020603050405020304" pitchFamily="18" charset="0"/>
                          <a:ea typeface="黑体" panose="02010609060101010101" pitchFamily="49" charset="-122"/>
                          <a:cs typeface="Times New Roman" panose="02020603050405020304" pitchFamily="18" charset="0"/>
                        </a:rPr>
                        <a:t>举例</a:t>
                      </a:r>
                      <a:endParaRPr lang="zh-CN"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1226185">
                <a:tc rowSpan="4">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减</a:t>
                      </a:r>
                      <a:endParaRPr lang="en-US" sz="2400" b="0">
                        <a:latin typeface="Times New Roman" panose="02020603050405020304" pitchFamily="18" charset="0"/>
                        <a:ea typeface="黑体" panose="02010609060101010101" pitchFamily="49" charset="-122"/>
                        <a:cs typeface="Times New Roman" panose="02020603050405020304" pitchFamily="18" charset="0"/>
                      </a:endParaRPr>
                    </a:p>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小</a:t>
                      </a:r>
                      <a:endParaRPr lang="en-US" sz="2400" b="0">
                        <a:latin typeface="Times New Roman" panose="02020603050405020304" pitchFamily="18" charset="0"/>
                        <a:ea typeface="黑体" panose="02010609060101010101" pitchFamily="49" charset="-122"/>
                        <a:cs typeface="Times New Roman" panose="02020603050405020304" pitchFamily="18" charset="0"/>
                      </a:endParaRPr>
                    </a:p>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摩</a:t>
                      </a:r>
                      <a:endParaRPr lang="en-US" sz="2400" b="0">
                        <a:latin typeface="Times New Roman" panose="02020603050405020304" pitchFamily="18" charset="0"/>
                        <a:ea typeface="黑体" panose="02010609060101010101" pitchFamily="49" charset="-122"/>
                        <a:cs typeface="Times New Roman" panose="02020603050405020304" pitchFamily="18" charset="0"/>
                      </a:endParaRPr>
                    </a:p>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擦</a:t>
                      </a:r>
                      <a:endParaRPr lang="en-US" sz="2400" b="0">
                        <a:latin typeface="Times New Roman" panose="02020603050405020304" pitchFamily="18" charset="0"/>
                        <a:ea typeface="黑体" panose="02010609060101010101" pitchFamily="49" charset="-122"/>
                        <a:cs typeface="Times New Roman" panose="02020603050405020304" pitchFamily="18" charset="0"/>
                      </a:endParaRPr>
                    </a:p>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力</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减小________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a:latin typeface="Times New Roman" panose="02020603050405020304" pitchFamily="18" charset="0"/>
                          <a:cs typeface="Times New Roman" panose="02020603050405020304" pitchFamily="18" charset="0"/>
                          <a:sym typeface="+mn-ea"/>
                        </a:rPr>
                        <a:t>a.体操运动员在单杠上做动作时</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手握单杠不能太紧；b.工人顺着绳索下降时不能握的太紧</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728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使接触面变________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cs typeface="Times New Roman" panose="02020603050405020304" pitchFamily="18" charset="0"/>
                          <a:sym typeface="+mn-ea"/>
                        </a:rPr>
                        <a:t>a.利用冰面运输重物；b.机床零部件表面光滑</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728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变滑动为滚动</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a:latin typeface="Times New Roman" panose="02020603050405020304" pitchFamily="18" charset="0"/>
                          <a:cs typeface="Times New Roman" panose="02020603050405020304" pitchFamily="18" charset="0"/>
                          <a:sym typeface="+mn-ea"/>
                        </a:rPr>
                        <a:t>a.移动重物时</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在它下面垫上钢管；b.滑旱冰时穿的旱冰鞋；c.使用滚动轴承；d.行李箱底部加滚轮</a:t>
                      </a: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5984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使接触面分开(2015.32第二空)</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p>
                      <a:pPr indent="0" algn="ctr">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a:latin typeface="Times New Roman" panose="02020603050405020304" pitchFamily="18" charset="0"/>
                          <a:cs typeface="Times New Roman" panose="02020603050405020304" pitchFamily="18" charset="0"/>
                          <a:sym typeface="+mn-ea"/>
                        </a:rPr>
                        <a:t>a.气垫船；b.磁悬浮列车；c.给车轴、门轴加润滑油</a:t>
                      </a:r>
                      <a:endParaRPr lang="en-US" altLang="en-US" sz="2400" b="0">
                        <a:latin typeface="Times New Roman" panose="02020603050405020304" pitchFamily="18" charset="0"/>
                        <a:ea typeface="宋体" panose="02010600030101010101" pitchFamily="2" charset="-122"/>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2714625" y="1816100"/>
            <a:ext cx="11379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压力</a:t>
            </a:r>
            <a:endParaRPr lang="zh-CN" altLang="en-US"/>
          </a:p>
        </p:txBody>
      </p:sp>
      <p:sp>
        <p:nvSpPr>
          <p:cNvPr id="4" name="文本框 3"/>
          <p:cNvSpPr txBox="1"/>
          <p:nvPr/>
        </p:nvSpPr>
        <p:spPr>
          <a:xfrm>
            <a:off x="2502535" y="3256280"/>
            <a:ext cx="9163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光滑</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030605" y="1150620"/>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二力平衡</a:t>
              </a:r>
              <a:r>
                <a:rPr lang="zh-CN" altLang="en-US"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6年</a:t>
              </a:r>
              <a:r>
                <a:rPr lang="en-US" altLang="zh-CN" sz="2400" dirty="0">
                  <a:latin typeface="Times New Roman" panose="02020603050405020304" pitchFamily="18" charset="0"/>
                  <a:cs typeface="Times New Roman" panose="02020603050405020304" pitchFamily="18" charset="0"/>
                </a:rPr>
                <a:t>2</a:t>
              </a:r>
              <a:r>
                <a:rPr lang="zh-CN" altLang="en-US" sz="2400" dirty="0">
                  <a:latin typeface="Times New Roman" panose="02020603050405020304" pitchFamily="18" charset="0"/>
                  <a:cs typeface="Times New Roman" panose="02020603050405020304" pitchFamily="18" charset="0"/>
                </a:rPr>
                <a:t>考)</a:t>
              </a:r>
              <a:endParaRPr lang="zh-CN" altLang="en-US"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 name="文本框 1"/>
          <p:cNvSpPr txBox="1"/>
          <p:nvPr/>
        </p:nvSpPr>
        <p:spPr>
          <a:xfrm>
            <a:off x="993140" y="1672590"/>
            <a:ext cx="1051941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平衡状态</a:t>
            </a:r>
            <a:endParaRPr lang="zh-CN" sz="240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物体同时受到几个力作用时，如果保持</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状态，我们就说这几个力相互平衡，物体处于平衡状态．</a:t>
            </a:r>
            <a:r>
              <a:rPr lang="en-US" sz="2400">
                <a:latin typeface="Times New Roman" panose="02020603050405020304" pitchFamily="18" charset="0"/>
                <a:ea typeface="黑体" panose="02010609060101010101" pitchFamily="49"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二力平衡条件的应用</a:t>
            </a:r>
            <a:r>
              <a:rPr lang="en-US" sz="2400">
                <a:latin typeface="Times New Roman" panose="02020603050405020304" pitchFamily="18" charset="0"/>
                <a:ea typeface="黑体" panose="02010609060101010101" pitchFamily="49" charset="-122"/>
                <a:cs typeface="Times New Roman" panose="02020603050405020304" pitchFamily="18" charset="0"/>
              </a:rPr>
              <a:t>(1)</a:t>
            </a:r>
            <a:r>
              <a:rPr lang="zh-CN" sz="2400">
                <a:latin typeface="Times New Roman" panose="02020603050405020304" pitchFamily="18" charset="0"/>
                <a:ea typeface="黑体" panose="02010609060101010101" pitchFamily="49" charset="-122"/>
                <a:cs typeface="Times New Roman" panose="02020603050405020304" pitchFamily="18" charset="0"/>
              </a:rPr>
              <a:t>推断受力情况：</a:t>
            </a:r>
            <a:r>
              <a:rPr lang="zh-CN" sz="2400">
                <a:latin typeface="Times New Roman" panose="02020603050405020304" pitchFamily="18" charset="0"/>
                <a:ea typeface="宋体" panose="02010600030101010101" pitchFamily="2" charset="-122"/>
                <a:cs typeface="Times New Roman" panose="02020603050405020304" pitchFamily="18" charset="0"/>
              </a:rPr>
              <a:t>物体在两个力的作用下处于平衡状态时，可以根据其中一个力的大小和方向，推断另一个力的大小和方向．</a:t>
            </a:r>
            <a:r>
              <a:rPr lang="en-US" sz="2400">
                <a:latin typeface="Times New Roman" panose="02020603050405020304" pitchFamily="18" charset="0"/>
                <a:ea typeface="黑体" panose="02010609060101010101" pitchFamily="49" charset="-122"/>
                <a:cs typeface="Times New Roman" panose="02020603050405020304" pitchFamily="18" charset="0"/>
              </a:rPr>
              <a:t>(2)</a:t>
            </a:r>
            <a:r>
              <a:rPr lang="zh-CN" sz="2400">
                <a:latin typeface="Times New Roman" panose="02020603050405020304" pitchFamily="18" charset="0"/>
                <a:ea typeface="黑体" panose="02010609060101010101" pitchFamily="49" charset="-122"/>
                <a:cs typeface="Times New Roman" panose="02020603050405020304" pitchFamily="18" charset="0"/>
              </a:rPr>
              <a:t>判断运动状态：</a:t>
            </a:r>
            <a:r>
              <a:rPr lang="zh-CN" sz="2400">
                <a:latin typeface="Times New Roman" panose="02020603050405020304" pitchFamily="18" charset="0"/>
                <a:ea typeface="宋体" panose="02010600030101010101" pitchFamily="2" charset="-122"/>
                <a:cs typeface="Times New Roman" panose="02020603050405020304" pitchFamily="18" charset="0"/>
              </a:rPr>
              <a:t>如果一个物体受到的力为平衡力，则物体处于静止状态或匀速直线运动状态．</a:t>
            </a:r>
            <a:endParaRPr lang="zh-CN" altLang="en-US">
              <a:latin typeface="Times New Roman" panose="02020603050405020304" pitchFamily="18" charset="0"/>
              <a:cs typeface="Times New Roman" panose="02020603050405020304" pitchFamily="18" charset="0"/>
            </a:endParaRPr>
          </a:p>
        </p:txBody>
      </p:sp>
      <p:sp>
        <p:nvSpPr>
          <p:cNvPr id="4" name="文本框 3"/>
          <p:cNvSpPr txBox="1"/>
          <p:nvPr/>
        </p:nvSpPr>
        <p:spPr>
          <a:xfrm>
            <a:off x="6290945" y="2308225"/>
            <a:ext cx="33318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静止或匀速直线运动</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KSO_WM_SLIDE_ITEM_CNT" val="4"/>
</p:tagLst>
</file>

<file path=ppt/tags/tag10.xml><?xml version="1.0" encoding="utf-8"?>
<p:tagLst xmlns:p="http://schemas.openxmlformats.org/presentationml/2006/main">
  <p:tag name="KSO_WM_SLIDE_ITEM_CNT" val="1"/>
  <p:tag name="KSO_WM_SLIDE_MODEL_TYPE" val="timeline"/>
</p:tagLst>
</file>

<file path=ppt/tags/tag11.xml><?xml version="1.0" encoding="utf-8"?>
<p:tagLst xmlns:p="http://schemas.openxmlformats.org/presentationml/2006/main">
  <p:tag name="KSO_WM_UNIT_TABLE_BEAUTIFY" val="smartTable{8cf24ae6-3976-4575-ac4e-be6f59c4d442}"/>
</p:tagLst>
</file>

<file path=ppt/tags/tag12.xml><?xml version="1.0" encoding="utf-8"?>
<p:tagLst xmlns:p="http://schemas.openxmlformats.org/presentationml/2006/main">
  <p:tag name="KSO_WM_UNIT_TABLE_BEAUTIFY" val="smartTable{93a81b89-a72c-46b0-bbb0-58b4bb143854}"/>
</p:tagLst>
</file>

<file path=ppt/tags/tag13.xml><?xml version="1.0" encoding="utf-8"?>
<p:tagLst xmlns:p="http://schemas.openxmlformats.org/presentationml/2006/main">
  <p:tag name="KSO_WM_SLIDE_ITEM_CNT" val="1"/>
  <p:tag name="KSO_WM_SLIDE_MODEL_TYPE" val="timeline"/>
</p:tagLst>
</file>

<file path=ppt/tags/tag14.xml><?xml version="1.0" encoding="utf-8"?>
<p:tagLst xmlns:p="http://schemas.openxmlformats.org/presentationml/2006/main">
  <p:tag name="KSO_WM_SLIDE_ITEM_CNT" val="1"/>
  <p:tag name="KSO_WM_SLIDE_MODEL_TYPE" val="timeline"/>
</p:tagLst>
</file>

<file path=ppt/tags/tag15.xml><?xml version="1.0" encoding="utf-8"?>
<p:tagLst xmlns:p="http://schemas.openxmlformats.org/presentationml/2006/main">
  <p:tag name="KSO_WM_SLIDE_ITEM_CNT" val="1"/>
  <p:tag name="KSO_WM_SLIDE_MODEL_TYPE" val="timeline"/>
</p:tagLst>
</file>

<file path=ppt/tags/tag16.xml><?xml version="1.0" encoding="utf-8"?>
<p:tagLst xmlns:p="http://schemas.openxmlformats.org/presentationml/2006/main">
  <p:tag name="KSO_WM_SLIDE_ITEM_CNT" val="1"/>
  <p:tag name="KSO_WM_SLIDE_MODEL_TYPE" val="timeline"/>
</p:tagLst>
</file>

<file path=ppt/tags/tag17.xml><?xml version="1.0" encoding="utf-8"?>
<p:tagLst xmlns:p="http://schemas.openxmlformats.org/presentationml/2006/main">
  <p:tag name="KSO_WM_SLIDE_ITEM_CNT" val="1"/>
  <p:tag name="KSO_WM_SLIDE_MODEL_TYPE" val="timeline"/>
</p:tagLst>
</file>

<file path=ppt/tags/tag18.xml><?xml version="1.0" encoding="utf-8"?>
<p:tagLst xmlns:p="http://schemas.openxmlformats.org/presentationml/2006/main">
  <p:tag name="KSO_WM_SLIDE_ITEM_CNT" val="1"/>
  <p:tag name="KSO_WM_SLIDE_MODEL_TYPE" val="timeline"/>
</p:tagLst>
</file>

<file path=ppt/tags/tag19.xml><?xml version="1.0" encoding="utf-8"?>
<p:tagLst xmlns:p="http://schemas.openxmlformats.org/presentationml/2006/main">
  <p:tag name="KSO_WM_SLIDE_ITEM_CNT" val="1"/>
  <p:tag name="KSO_WM_SLIDE_MODEL_TYPE" val="timeline"/>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20.xml><?xml version="1.0" encoding="utf-8"?>
<p:tagLst xmlns:p="http://schemas.openxmlformats.org/presentationml/2006/main">
  <p:tag name="KSO_WM_SLIDE_ITEM_CNT" val="1"/>
  <p:tag name="KSO_WM_SLIDE_MODEL_TYPE" val="timeline"/>
</p:tagLst>
</file>

<file path=ppt/tags/tag21.xml><?xml version="1.0" encoding="utf-8"?>
<p:tagLst xmlns:p="http://schemas.openxmlformats.org/presentationml/2006/main">
  <p:tag name="KSO_WM_SLIDE_ITEM_CNT" val="1"/>
  <p:tag name="KSO_WM_SLIDE_MODEL_TYPE" val="timeline"/>
</p:tagLst>
</file>

<file path=ppt/tags/tag22.xml><?xml version="1.0" encoding="utf-8"?>
<p:tagLst xmlns:p="http://schemas.openxmlformats.org/presentationml/2006/main">
  <p:tag name="KSO_WM_SLIDE_ITEM_CNT" val="1"/>
  <p:tag name="KSO_WM_SLIDE_MODEL_TYPE" val="timeline"/>
</p:tagLst>
</file>

<file path=ppt/tags/tag23.xml><?xml version="1.0" encoding="utf-8"?>
<p:tagLst xmlns:p="http://schemas.openxmlformats.org/presentationml/2006/main">
  <p:tag name="KSO_WM_SLIDE_ITEM_CNT" val="1"/>
  <p:tag name="KSO_WM_SLIDE_MODEL_TYPE" val="timeline"/>
</p:tagLst>
</file>

<file path=ppt/tags/tag24.xml><?xml version="1.0" encoding="utf-8"?>
<p:tagLst xmlns:p="http://schemas.openxmlformats.org/presentationml/2006/main">
  <p:tag name="KSO_WM_SLIDE_ITEM_CNT" val="1"/>
  <p:tag name="KSO_WM_SLIDE_MODEL_TYPE" val="timeline"/>
</p:tagLst>
</file>

<file path=ppt/tags/tag25.xml><?xml version="1.0" encoding="utf-8"?>
<p:tagLst xmlns:p="http://schemas.openxmlformats.org/presentationml/2006/main">
  <p:tag name="KSO_WM_SLIDE_ITEM_CNT" val="1"/>
  <p:tag name="KSO_WM_SLIDE_MODEL_TYPE" val="timeline"/>
</p:tagLst>
</file>

<file path=ppt/tags/tag26.xml><?xml version="1.0" encoding="utf-8"?>
<p:tagLst xmlns:p="http://schemas.openxmlformats.org/presentationml/2006/main">
  <p:tag name="KSO_WM_SLIDE_ITEM_CNT" val="1"/>
  <p:tag name="KSO_WM_SLIDE_MODEL_TYPE" val="timeline"/>
</p:tagLst>
</file>

<file path=ppt/tags/tag27.xml><?xml version="1.0" encoding="utf-8"?>
<p:tagLst xmlns:p="http://schemas.openxmlformats.org/presentationml/2006/main">
  <p:tag name="KSO_WM_SLIDE_ITEM_CNT" val="1"/>
  <p:tag name="KSO_WM_SLIDE_MODEL_TYPE" val="timeline"/>
</p:tagLst>
</file>

<file path=ppt/tags/tag28.xml><?xml version="1.0" encoding="utf-8"?>
<p:tagLst xmlns:p="http://schemas.openxmlformats.org/presentationml/2006/main">
  <p:tag name="KSO_WM_SLIDE_ITEM_CNT" val="1"/>
  <p:tag name="KSO_WM_SLIDE_MODEL_TYPE" val="timeline"/>
</p:tagLst>
</file>

<file path=ppt/tags/tag29.xml><?xml version="1.0" encoding="utf-8"?>
<p:tagLst xmlns:p="http://schemas.openxmlformats.org/presentationml/2006/main">
  <p:tag name="KSO_WM_SLIDE_ITEM_CNT" val="1"/>
  <p:tag name="KSO_WM_SLIDE_MODEL_TYPE" val="timeline"/>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0.xml><?xml version="1.0" encoding="utf-8"?>
<p:tagLst xmlns:p="http://schemas.openxmlformats.org/presentationml/2006/main">
  <p:tag name="KSO_WM_SLIDE_ITEM_CNT" val="1"/>
  <p:tag name="KSO_WM_SLIDE_MODEL_TYPE" val="timeline"/>
</p:tagLst>
</file>

<file path=ppt/tags/tag31.xml><?xml version="1.0" encoding="utf-8"?>
<p:tagLst xmlns:p="http://schemas.openxmlformats.org/presentationml/2006/main">
  <p:tag name="KSO_WM_SLIDE_ITEM_CNT" val="1"/>
  <p:tag name="KSO_WM_SLIDE_MODEL_TYPE" val="timeline"/>
</p:tagLst>
</file>

<file path=ppt/tags/tag32.xml><?xml version="1.0" encoding="utf-8"?>
<p:tagLst xmlns:p="http://schemas.openxmlformats.org/presentationml/2006/main">
  <p:tag name="KSO_WM_SLIDE_ITEM_CNT" val="1"/>
  <p:tag name="KSO_WM_SLIDE_MODEL_TYPE" val="timeline"/>
</p:tagLst>
</file>

<file path=ppt/tags/tag33.xml><?xml version="1.0" encoding="utf-8"?>
<p:tagLst xmlns:p="http://schemas.openxmlformats.org/presentationml/2006/main">
  <p:tag name="KSO_WM_SLIDE_ITEM_CNT" val="1"/>
  <p:tag name="KSO_WM_SLIDE_MODEL_TYPE" val="timeline"/>
</p:tagLst>
</file>

<file path=ppt/tags/tag34.xml><?xml version="1.0" encoding="utf-8"?>
<p:tagLst xmlns:p="http://schemas.openxmlformats.org/presentationml/2006/main">
  <p:tag name="KSO_WM_SLIDE_ITEM_CNT" val="1"/>
  <p:tag name="KSO_WM_SLIDE_MODEL_TYPE" val="timeline"/>
</p:tagLst>
</file>

<file path=ppt/tags/tag35.xml><?xml version="1.0" encoding="utf-8"?>
<p:tagLst xmlns:p="http://schemas.openxmlformats.org/presentationml/2006/main">
  <p:tag name="KSO_WM_SLIDE_ITEM_CNT" val="1"/>
  <p:tag name="KSO_WM_SLIDE_MODEL_TYPE" val="timeline"/>
</p:tagLst>
</file>

<file path=ppt/tags/tag36.xml><?xml version="1.0" encoding="utf-8"?>
<p:tagLst xmlns:p="http://schemas.openxmlformats.org/presentationml/2006/main">
  <p:tag name="KSO_WM_SLIDE_ITEM_CNT" val="1"/>
  <p:tag name="KSO_WM_SLIDE_MODEL_TYPE" val="timeline"/>
</p:tagLst>
</file>

<file path=ppt/tags/tag37.xml><?xml version="1.0" encoding="utf-8"?>
<p:tagLst xmlns:p="http://schemas.openxmlformats.org/presentationml/2006/main">
  <p:tag name="KSO_WM_SLIDE_ITEM_CNT" val="1"/>
  <p:tag name="KSO_WM_SLIDE_MODEL_TYPE" val="timeline"/>
</p:tagLst>
</file>

<file path=ppt/tags/tag38.xml><?xml version="1.0" encoding="utf-8"?>
<p:tagLst xmlns:p="http://schemas.openxmlformats.org/presentationml/2006/main">
  <p:tag name="KSO_WM_SLIDE_ITEM_CNT" val="1"/>
  <p:tag name="KSO_WM_SLIDE_MODEL_TYPE" val="timeline"/>
</p:tagLst>
</file>

<file path=ppt/tags/tag39.xml><?xml version="1.0" encoding="utf-8"?>
<p:tagLst xmlns:p="http://schemas.openxmlformats.org/presentationml/2006/main">
  <p:tag name="KSO_WM_SLIDE_ITEM_CNT" val="1"/>
  <p:tag name="KSO_WM_SLIDE_MODEL_TYPE" val="timeline"/>
</p:tagLst>
</file>

<file path=ppt/tags/tag4.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0.xml><?xml version="1.0" encoding="utf-8"?>
<p:tagLst xmlns:p="http://schemas.openxmlformats.org/presentationml/2006/main">
  <p:tag name="KSO_WM_SLIDE_ITEM_CNT" val="1"/>
  <p:tag name="KSO_WM_SLIDE_MODEL_TYPE" val="timeline"/>
</p:tagLst>
</file>

<file path=ppt/tags/tag41.xml><?xml version="1.0" encoding="utf-8"?>
<p:tagLst xmlns:p="http://schemas.openxmlformats.org/presentationml/2006/main">
  <p:tag name="KSO_WM_SLIDE_ITEM_CNT" val="1"/>
  <p:tag name="KSO_WM_SLIDE_MODEL_TYPE" val="timeline"/>
</p:tagLst>
</file>

<file path=ppt/tags/tag42.xml><?xml version="1.0" encoding="utf-8"?>
<p:tagLst xmlns:p="http://schemas.openxmlformats.org/presentationml/2006/main">
  <p:tag name="KSO_WM_SLIDE_ITEM_CNT" val="1"/>
  <p:tag name="KSO_WM_SLIDE_MODEL_TYPE" val="timeline"/>
</p:tagLst>
</file>

<file path=ppt/tags/tag43.xml><?xml version="1.0" encoding="utf-8"?>
<p:tagLst xmlns:p="http://schemas.openxmlformats.org/presentationml/2006/main">
  <p:tag name="KSO_WM_SLIDE_ITEM_CNT" val="1"/>
  <p:tag name="KSO_WM_SLIDE_MODEL_TYPE" val="timeline"/>
</p:tagLst>
</file>

<file path=ppt/tags/tag44.xml><?xml version="1.0" encoding="utf-8"?>
<p:tagLst xmlns:p="http://schemas.openxmlformats.org/presentationml/2006/main">
  <p:tag name="KSO_WM_SLIDE_ITEM_CNT" val="1"/>
  <p:tag name="KSO_WM_SLIDE_MODEL_TYPE" val="timeline"/>
</p:tagLst>
</file>

<file path=ppt/tags/tag45.xml><?xml version="1.0" encoding="utf-8"?>
<p:tagLst xmlns:p="http://schemas.openxmlformats.org/presentationml/2006/main">
  <p:tag name="KSO_WM_UNIT_TABLE_BEAUTIFY" val="smartTable{61d98eb4-30cc-477c-8d91-136fb7063bee}"/>
</p:tagLst>
</file>

<file path=ppt/tags/tag46.xml><?xml version="1.0" encoding="utf-8"?>
<p:tagLst xmlns:p="http://schemas.openxmlformats.org/presentationml/2006/main">
  <p:tag name="KSO_WM_SLIDE_ITEM_CNT" val="1"/>
  <p:tag name="KSO_WM_SLIDE_MODEL_TYPE" val="timeline"/>
</p:tagLst>
</file>

<file path=ppt/tags/tag47.xml><?xml version="1.0" encoding="utf-8"?>
<p:tagLst xmlns:p="http://schemas.openxmlformats.org/presentationml/2006/main">
  <p:tag name="KSO_WM_SLIDE_ITEM_CNT" val="1"/>
  <p:tag name="KSO_WM_SLIDE_MODEL_TYPE" val="timeline"/>
</p:tagLst>
</file>

<file path=ppt/tags/tag48.xml><?xml version="1.0" encoding="utf-8"?>
<p:tagLst xmlns:p="http://schemas.openxmlformats.org/presentationml/2006/main">
  <p:tag name="KSO_WM_SLIDE_ITEM_CNT" val="1"/>
  <p:tag name="KSO_WM_SLIDE_MODEL_TYPE" val="timeline"/>
</p:tagLst>
</file>

<file path=ppt/tags/tag49.xml><?xml version="1.0" encoding="utf-8"?>
<p:tagLst xmlns:p="http://schemas.openxmlformats.org/presentationml/2006/main">
  <p:tag name="KSO_WM_SLIDE_ITEM_CNT" val="1"/>
  <p:tag name="KSO_WM_SLIDE_MODEL_TYPE" val="timeline"/>
</p:tagLst>
</file>

<file path=ppt/tags/tag5.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50.xml><?xml version="1.0" encoding="utf-8"?>
<p:tagLst xmlns:p="http://schemas.openxmlformats.org/presentationml/2006/main">
  <p:tag name="KSO_WM_SLIDE_ITEM_CNT" val="1"/>
  <p:tag name="KSO_WM_SLIDE_MODEL_TYPE" val="timeline"/>
</p:tagLst>
</file>

<file path=ppt/tags/tag51.xml><?xml version="1.0" encoding="utf-8"?>
<p:tagLst xmlns:p="http://schemas.openxmlformats.org/presentationml/2006/main">
  <p:tag name="KSO_WM_SLIDE_ITEM_CNT" val="1"/>
  <p:tag name="KSO_WM_SLIDE_MODEL_TYPE" val="timeline"/>
</p:tagLst>
</file>

<file path=ppt/tags/tag52.xml><?xml version="1.0" encoding="utf-8"?>
<p:tagLst xmlns:p="http://schemas.openxmlformats.org/presentationml/2006/main">
  <p:tag name="KSO_WM_SLIDE_ITEM_CNT" val="1"/>
  <p:tag name="KSO_WM_SLIDE_MODEL_TYPE" val="timeline"/>
</p:tagLst>
</file>

<file path=ppt/tags/tag53.xml><?xml version="1.0" encoding="utf-8"?>
<p:tagLst xmlns:p="http://schemas.openxmlformats.org/presentationml/2006/main">
  <p:tag name="KSO_WM_SLIDE_ITEM_CNT" val="1"/>
  <p:tag name="KSO_WM_SLIDE_MODEL_TYPE" val="timeline"/>
</p:tagLst>
</file>

<file path=ppt/tags/tag54.xml><?xml version="1.0" encoding="utf-8"?>
<p:tagLst xmlns:p="http://schemas.openxmlformats.org/presentationml/2006/main">
  <p:tag name="KSO_WM_SLIDE_ITEM_CNT" val="1"/>
  <p:tag name="KSO_WM_SLIDE_MODEL_TYPE" val="timeline"/>
</p:tagLst>
</file>

<file path=ppt/tags/tag55.xml><?xml version="1.0" encoding="utf-8"?>
<p:tagLst xmlns:p="http://schemas.openxmlformats.org/presentationml/2006/main">
  <p:tag name="KSO_WM_SLIDE_ITEM_CNT" val="1"/>
  <p:tag name="KSO_WM_SLIDE_MODEL_TYPE" val="timeline"/>
</p:tagLst>
</file>

<file path=ppt/tags/tag56.xml><?xml version="1.0" encoding="utf-8"?>
<p:tagLst xmlns:p="http://schemas.openxmlformats.org/presentationml/2006/main">
  <p:tag name="KSO_WM_SLIDE_ITEM_CNT" val="1"/>
  <p:tag name="KSO_WM_SLIDE_MODEL_TYPE" val="timeline"/>
</p:tagLst>
</file>

<file path=ppt/tags/tag57.xml><?xml version="1.0" encoding="utf-8"?>
<p:tagLst xmlns:p="http://schemas.openxmlformats.org/presentationml/2006/main">
  <p:tag name="KSO_WM_SLIDE_ITEM_CNT" val="1"/>
  <p:tag name="KSO_WM_SLIDE_MODEL_TYPE" val="timeline"/>
</p:tagLst>
</file>

<file path=ppt/tags/tag58.xml><?xml version="1.0" encoding="utf-8"?>
<p:tagLst xmlns:p="http://schemas.openxmlformats.org/presentationml/2006/main">
  <p:tag name="KSO_WM_SLIDE_ITEM_CNT" val="1"/>
  <p:tag name="KSO_WM_SLIDE_MODEL_TYPE" val="timeline"/>
</p:tagLst>
</file>

<file path=ppt/tags/tag59.xml><?xml version="1.0" encoding="utf-8"?>
<p:tagLst xmlns:p="http://schemas.openxmlformats.org/presentationml/2006/main">
  <p:tag name="KSO_WM_SLIDE_ITEM_CNT" val="1"/>
  <p:tag name="KSO_WM_SLIDE_MODEL_TYPE" val="timeline"/>
</p:tagLst>
</file>

<file path=ppt/tags/tag6.xml><?xml version="1.0" encoding="utf-8"?>
<p:tagLst xmlns:p="http://schemas.openxmlformats.org/presentationml/2006/main">
  <p:tag name="KSO_WM_SLIDE_ITEM_CNT" val="4"/>
</p:tagLst>
</file>

<file path=ppt/tags/tag60.xml><?xml version="1.0" encoding="utf-8"?>
<p:tagLst xmlns:p="http://schemas.openxmlformats.org/presentationml/2006/main">
  <p:tag name="KSO_WM_SLIDE_ITEM_CNT" val="1"/>
  <p:tag name="KSO_WM_SLIDE_MODEL_TYPE" val="timeline"/>
</p:tagLst>
</file>

<file path=ppt/tags/tag61.xml><?xml version="1.0" encoding="utf-8"?>
<p:tagLst xmlns:p="http://schemas.openxmlformats.org/presentationml/2006/main">
  <p:tag name="KSO_WM_SLIDE_ITEM_CNT" val="1"/>
  <p:tag name="KSO_WM_SLIDE_MODEL_TYPE" val="timeline"/>
</p:tagLst>
</file>

<file path=ppt/tags/tag62.xml><?xml version="1.0" encoding="utf-8"?>
<p:tagLst xmlns:p="http://schemas.openxmlformats.org/presentationml/2006/main">
  <p:tag name="KSO_WM_SLIDE_ITEM_CNT" val="1"/>
  <p:tag name="KSO_WM_SLIDE_MODEL_TYPE" val="timeline"/>
</p:tagLst>
</file>

<file path=ppt/tags/tag63.xml><?xml version="1.0" encoding="utf-8"?>
<p:tagLst xmlns:p="http://schemas.openxmlformats.org/presentationml/2006/main">
  <p:tag name="KSO_WM_SLIDE_ITEM_CNT" val="1"/>
  <p:tag name="KSO_WM_SLIDE_MODEL_TYPE" val="timeline"/>
</p:tagLst>
</file>

<file path=ppt/tags/tag64.xml><?xml version="1.0" encoding="utf-8"?>
<p:tagLst xmlns:p="http://schemas.openxmlformats.org/presentationml/2006/main">
  <p:tag name="KSO_WM_SLIDE_ITEM_CNT" val="1"/>
  <p:tag name="KSO_WM_SLIDE_MODEL_TYPE" val="timeline"/>
</p:tagLst>
</file>

<file path=ppt/tags/tag65.xml><?xml version="1.0" encoding="utf-8"?>
<p:tagLst xmlns:p="http://schemas.openxmlformats.org/presentationml/2006/main">
  <p:tag name="KSO_WM_SLIDE_ITEM_CNT" val="1"/>
  <p:tag name="KSO_WM_SLIDE_MODEL_TYPE" val="timeline"/>
</p:tagLst>
</file>

<file path=ppt/tags/tag66.xml><?xml version="1.0" encoding="utf-8"?>
<p:tagLst xmlns:p="http://schemas.openxmlformats.org/presentationml/2006/main">
  <p:tag name="KSO_WM_SLIDE_ITEM_CNT" val="1"/>
  <p:tag name="KSO_WM_SLIDE_MODEL_TYPE" val="timeline"/>
</p:tagLst>
</file>

<file path=ppt/tags/tag67.xml><?xml version="1.0" encoding="utf-8"?>
<p:tagLst xmlns:p="http://schemas.openxmlformats.org/presentationml/2006/main">
  <p:tag name="KSO_WM_SLIDE_ITEM_CNT" val="1"/>
  <p:tag name="KSO_WM_SLIDE_MODEL_TYPE" val="timeline"/>
</p:tagLst>
</file>

<file path=ppt/tags/tag7.xml><?xml version="1.0" encoding="utf-8"?>
<p:tagLst xmlns:p="http://schemas.openxmlformats.org/presentationml/2006/main">
  <p:tag name="KSO_WM_SLIDE_ITEM_CNT" val="1"/>
  <p:tag name="KSO_WM_SLIDE_MODEL_TYPE" val="timeline"/>
</p:tagLst>
</file>

<file path=ppt/tags/tag8.xml><?xml version="1.0" encoding="utf-8"?>
<p:tagLst xmlns:p="http://schemas.openxmlformats.org/presentationml/2006/main">
  <p:tag name="KSO_WM_SLIDE_ITEM_CNT" val="1"/>
  <p:tag name="KSO_WM_SLIDE_MODEL_TYPE" val="timeline"/>
</p:tagLst>
</file>

<file path=ppt/tags/tag9.xml><?xml version="1.0" encoding="utf-8"?>
<p:tagLst xmlns:p="http://schemas.openxmlformats.org/presentationml/2006/main">
  <p:tag name="KSO_WM_SLIDE_ITEM_CNT" val="1"/>
  <p:tag name="KSO_WM_SLIDE_MODEL_TYPE" val="timelin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14644</Words>
  <Application>WPS 演示</Application>
  <PresentationFormat>宽屏</PresentationFormat>
  <Paragraphs>985</Paragraphs>
  <Slides>65</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65</vt:i4>
      </vt:variant>
    </vt:vector>
  </HeadingPairs>
  <TitlesOfParts>
    <vt:vector size="76" baseType="lpstr">
      <vt:lpstr>Arial</vt:lpstr>
      <vt:lpstr>宋体</vt:lpstr>
      <vt:lpstr>Wingdings</vt:lpstr>
      <vt:lpstr>Times New Roman</vt:lpstr>
      <vt:lpstr>黑体</vt:lpstr>
      <vt:lpstr>微软雅黑</vt:lpstr>
      <vt:lpstr>楷体_GB2312</vt:lpstr>
      <vt:lpstr>新宋体</vt:lpstr>
      <vt:lpstr>仿宋_GB2312</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4</cp:revision>
  <dcterms:created xsi:type="dcterms:W3CDTF">2019-11-26T04:16:00Z</dcterms:created>
  <dcterms:modified xsi:type="dcterms:W3CDTF">2020-01-08T14:25:57Z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