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Default Extension="tiff" ContentType="image/tiff"/>
  <Default Extension="ti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  <p:sldMasterId id="2147483670" r:id="rId3"/>
  </p:sldMasterIdLst>
  <p:notesMasterIdLst>
    <p:notesMasterId r:id="rId35"/>
  </p:notesMasterIdLst>
  <p:handoutMasterIdLst>
    <p:handoutMasterId r:id="rId36"/>
  </p:handoutMasterIdLst>
  <p:sldIdLst>
    <p:sldId id="256" r:id="rId4"/>
    <p:sldId id="258" r:id="rId5"/>
    <p:sldId id="271" r:id="rId6"/>
    <p:sldId id="257" r:id="rId7"/>
    <p:sldId id="355" r:id="rId8"/>
    <p:sldId id="316" r:id="rId9"/>
    <p:sldId id="291" r:id="rId10"/>
    <p:sldId id="358" r:id="rId11"/>
    <p:sldId id="262" r:id="rId12"/>
    <p:sldId id="260" r:id="rId13"/>
    <p:sldId id="437" r:id="rId14"/>
    <p:sldId id="356" r:id="rId15"/>
    <p:sldId id="339" r:id="rId16"/>
    <p:sldId id="266" r:id="rId17"/>
    <p:sldId id="267" r:id="rId18"/>
    <p:sldId id="389" r:id="rId19"/>
    <p:sldId id="420" r:id="rId20"/>
    <p:sldId id="412" r:id="rId21"/>
    <p:sldId id="439" r:id="rId22"/>
    <p:sldId id="440" r:id="rId23"/>
    <p:sldId id="441" r:id="rId24"/>
    <p:sldId id="458" r:id="rId25"/>
    <p:sldId id="283" r:id="rId26"/>
    <p:sldId id="284" r:id="rId27"/>
    <p:sldId id="413" r:id="rId28"/>
    <p:sldId id="285" r:id="rId29"/>
    <p:sldId id="438" r:id="rId30"/>
    <p:sldId id="286" r:id="rId31"/>
    <p:sldId id="270" r:id="rId32"/>
    <p:sldId id="435" r:id="rId33"/>
    <p:sldId id="433" r:id="rId34"/>
  </p:sldIdLst>
  <p:sldSz cx="9144000" cy="5143500" type="screen16x9"/>
  <p:notesSz cx="9947275" cy="6858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3" name="作者" initials="A" lastIdx="5" clrIdx="2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A90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860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-324" y="-102"/>
      </p:cViewPr>
      <p:guideLst>
        <p:guide orient="horz" pos="1640"/>
        <p:guide pos="289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commentAuthors" Target="commentAuthors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954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5634487" y="1"/>
            <a:ext cx="4310486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pPr/>
              <a:t>2019/11/12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916238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994728" y="3300412"/>
            <a:ext cx="795782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5634487" y="6513910"/>
            <a:ext cx="4310486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45592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1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9AD698A-D66C-4FA1-BBD8-F72AE9E6E751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微软雅黑" panose="020B0503020204020204" pitchFamily="34" charset="-122"/>
              </a:rPr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t>4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4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5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tags" Target="../tags/tag6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2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ags" Target="../tags/tag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导入新知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1143000" y="1390650"/>
            <a:ext cx="6858000" cy="1241822"/>
          </a:xfrm>
          <a:prstGeom prst="rect">
            <a:avLst/>
          </a:prstGeom>
        </p:spPr>
        <p:txBody>
          <a:bodyPr anchor="b">
            <a:normAutofit/>
          </a:bodyPr>
          <a:lstStyle>
            <a:lvl1pPr algn="ctr">
              <a:defRPr sz="5400" b="0"/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anchor="ctr" anchorCtr="0"/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760FBDFE-C587-4B4C-A407-44438C67B59E}" type="datetimeFigureOut">
              <a:rPr lang="zh-CN" altLang="en-US" smtClean="0"/>
              <a:pPr/>
              <a:t>2019/11/12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49AE70B2-8BF9-45C0-BB95-33D1B9D3A85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 advTm="0">
    <p:fade/>
  </p:transition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5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E992C8C-F093-4FD8-8873-42F5D5B5915D}" type="datetimeFigureOut">
              <a:rPr lang="zh-CN" altLang="en-US" sz="1350">
                <a:solidFill>
                  <a:prstClr val="black"/>
                </a:solidFill>
              </a:rPr>
              <a:pPr>
                <a:defRPr/>
              </a:pPr>
              <a:t>2019/11/12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6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7859"/>
            <a:ext cx="41148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 sz="1350">
              <a:solidFill>
                <a:prstClr val="black"/>
              </a:solidFill>
            </a:endParaRPr>
          </a:p>
        </p:txBody>
      </p:sp>
      <p:sp>
        <p:nvSpPr>
          <p:cNvPr id="7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7859"/>
            <a:ext cx="2743200" cy="364395"/>
          </a:xfrm>
        </p:spPr>
        <p:txBody>
          <a:bodyPr/>
          <a:lstStyle>
            <a:lvl1pPr>
              <a:spcBef>
                <a:spcPts val="0"/>
              </a:spcBef>
              <a:spcAft>
                <a:spcPts val="0"/>
              </a:spcAft>
              <a:defRPr noProof="1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BBC06761-3C82-4EBB-ABA8-C6146A0EBDEA}" type="slidenum">
              <a:rPr lang="zh-CN" altLang="en-US" sz="1350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zh-CN" altLang="en-US" sz="1350">
              <a:solidFill>
                <a:prstClr val="black"/>
              </a:solidFill>
              <a:ea typeface="+mn-ea"/>
            </a:endParaRPr>
          </a:p>
        </p:txBody>
      </p:sp>
      <p:sp>
        <p:nvSpPr>
          <p:cNvPr id="8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素养目标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hf sldNum="0"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KSO_TEMPLATE" hidden="1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00">
              <a:solidFill>
                <a:prstClr val="white"/>
              </a:solidFill>
            </a:endParaRPr>
          </a:p>
        </p:txBody>
      </p:sp>
      <p:sp>
        <p:nvSpPr>
          <p:cNvPr id="3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探究新知</a:t>
            </a:r>
          </a:p>
        </p:txBody>
      </p:sp>
    </p:spTree>
  </p:cSld>
  <p:clrMapOvr>
    <a:masterClrMapping/>
  </p:clrMapOvr>
  <p:transition spd="slow"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52454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巩固练习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18"/>
          <p:cNvSpPr txBox="1"/>
          <p:nvPr userDrawn="1"/>
        </p:nvSpPr>
        <p:spPr>
          <a:xfrm>
            <a:off x="484292" y="-44503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课堂检测</a:t>
            </a:r>
            <a:endParaRPr lang="zh-CN" altLang="en-US" sz="2500" b="1" dirty="0">
              <a:solidFill>
                <a:prstClr val="black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课堂小结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18"/>
          <p:cNvSpPr txBox="1"/>
          <p:nvPr userDrawn="1"/>
        </p:nvSpPr>
        <p:spPr>
          <a:xfrm>
            <a:off x="484292" y="-12699"/>
            <a:ext cx="1473480" cy="477054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500" b="1" dirty="0" smtClean="0">
                <a:solidFill>
                  <a:prstClr val="black"/>
                </a:solidFill>
                <a:latin typeface="Segoe Print" panose="02000600000000000000" charset="0"/>
                <a:ea typeface="Segoe Print" panose="02000600000000000000" charset="0"/>
              </a:rPr>
              <a:t>课后作业</a:t>
            </a:r>
            <a:endParaRPr lang="zh-CN" altLang="en-US" sz="2500" b="1" dirty="0">
              <a:solidFill>
                <a:prstClr val="black"/>
              </a:solidFill>
              <a:latin typeface="Segoe Print" panose="02000600000000000000" charset="0"/>
              <a:ea typeface="Segoe Print" panose="02000600000000000000" charset="0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image" Target="../media/image2.png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1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直线连接符 10"/>
          <p:cNvCxnSpPr/>
          <p:nvPr/>
        </p:nvCxnSpPr>
        <p:spPr>
          <a:xfrm>
            <a:off x="1588" y="407062"/>
            <a:ext cx="2006600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Freeform 74"/>
          <p:cNvSpPr>
            <a:spLocks noChangeAspect="1" noEditPoints="1"/>
          </p:cNvSpPr>
          <p:nvPr/>
        </p:nvSpPr>
        <p:spPr bwMode="auto">
          <a:xfrm>
            <a:off x="96041" y="55536"/>
            <a:ext cx="360363" cy="319088"/>
          </a:xfrm>
          <a:custGeom>
            <a:avLst/>
            <a:gdLst>
              <a:gd name="T0" fmla="*/ 127 w 167"/>
              <a:gd name="T1" fmla="*/ 22 h 148"/>
              <a:gd name="T2" fmla="*/ 74 w 167"/>
              <a:gd name="T3" fmla="*/ 0 h 148"/>
              <a:gd name="T4" fmla="*/ 0 w 167"/>
              <a:gd name="T5" fmla="*/ 74 h 148"/>
              <a:gd name="T6" fmla="*/ 74 w 167"/>
              <a:gd name="T7" fmla="*/ 148 h 148"/>
              <a:gd name="T8" fmla="*/ 143 w 167"/>
              <a:gd name="T9" fmla="*/ 99 h 148"/>
              <a:gd name="T10" fmla="*/ 70 w 167"/>
              <a:gd name="T11" fmla="*/ 79 h 148"/>
              <a:gd name="T12" fmla="*/ 127 w 167"/>
              <a:gd name="T13" fmla="*/ 22 h 148"/>
              <a:gd name="T14" fmla="*/ 147 w 167"/>
              <a:gd name="T15" fmla="*/ 19 h 148"/>
              <a:gd name="T16" fmla="*/ 93 w 167"/>
              <a:gd name="T17" fmla="*/ 73 h 148"/>
              <a:gd name="T18" fmla="*/ 164 w 167"/>
              <a:gd name="T19" fmla="*/ 92 h 148"/>
              <a:gd name="T20" fmla="*/ 167 w 167"/>
              <a:gd name="T21" fmla="*/ 69 h 148"/>
              <a:gd name="T22" fmla="*/ 147 w 167"/>
              <a:gd name="T23" fmla="*/ 19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67" h="148">
                <a:moveTo>
                  <a:pt x="127" y="22"/>
                </a:moveTo>
                <a:cubicBezTo>
                  <a:pt x="113" y="8"/>
                  <a:pt x="95" y="0"/>
                  <a:pt x="74" y="0"/>
                </a:cubicBezTo>
                <a:cubicBezTo>
                  <a:pt x="33" y="0"/>
                  <a:pt x="0" y="33"/>
                  <a:pt x="0" y="74"/>
                </a:cubicBezTo>
                <a:cubicBezTo>
                  <a:pt x="0" y="115"/>
                  <a:pt x="33" y="148"/>
                  <a:pt x="74" y="148"/>
                </a:cubicBezTo>
                <a:cubicBezTo>
                  <a:pt x="106" y="148"/>
                  <a:pt x="133" y="127"/>
                  <a:pt x="143" y="99"/>
                </a:cubicBezTo>
                <a:cubicBezTo>
                  <a:pt x="70" y="79"/>
                  <a:pt x="70" y="79"/>
                  <a:pt x="70" y="79"/>
                </a:cubicBezTo>
                <a:lnTo>
                  <a:pt x="127" y="22"/>
                </a:lnTo>
                <a:close/>
                <a:moveTo>
                  <a:pt x="147" y="19"/>
                </a:moveTo>
                <a:cubicBezTo>
                  <a:pt x="93" y="73"/>
                  <a:pt x="93" y="73"/>
                  <a:pt x="93" y="73"/>
                </a:cubicBezTo>
                <a:cubicBezTo>
                  <a:pt x="164" y="92"/>
                  <a:pt x="164" y="92"/>
                  <a:pt x="164" y="92"/>
                </a:cubicBezTo>
                <a:cubicBezTo>
                  <a:pt x="166" y="85"/>
                  <a:pt x="167" y="77"/>
                  <a:pt x="167" y="69"/>
                </a:cubicBezTo>
                <a:cubicBezTo>
                  <a:pt x="167" y="50"/>
                  <a:pt x="160" y="32"/>
                  <a:pt x="147" y="19"/>
                </a:cubicBezTo>
                <a:close/>
              </a:path>
            </a:pathLst>
          </a:custGeom>
          <a:solidFill>
            <a:schemeClr val="accent3">
              <a:lumMod val="75000"/>
            </a:schemeClr>
          </a:solidFill>
          <a:ln>
            <a:noFill/>
          </a:ln>
        </p:spPr>
        <p:txBody>
          <a:bodyPr/>
          <a:lstStyle/>
          <a:p>
            <a:pPr defTabSz="914400">
              <a:defRPr/>
            </a:pPr>
            <a:endParaRPr lang="en-US" sz="1800" dirty="0">
              <a:solidFill>
                <a:srgbClr val="00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1"/>
          <p:cNvSpPr txBox="1">
            <a:spLocks noChangeArrowheads="1"/>
          </p:cNvSpPr>
          <p:nvPr/>
        </p:nvSpPr>
        <p:spPr bwMode="auto">
          <a:xfrm>
            <a:off x="6138569" y="3963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19.1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家庭用电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13" name="Picture 2"/>
            <p:cNvPicPr>
              <a:picLocks noChangeAspect="1" noChangeArrowheads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4" name="直接连接符 13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noFill/>
            <a:ln w="28575" cap="flat" cmpd="sng" algn="ctr">
              <a:solidFill>
                <a:srgbClr val="FFC000">
                  <a:lumMod val="60000"/>
                  <a:lumOff val="40000"/>
                </a:srgbClr>
              </a:solidFill>
              <a:prstDash val="solid"/>
              <a:miter lim="800000"/>
              <a:headEnd type="triangle" w="med" len="med"/>
              <a:tailEnd type="none" w="med" len="med"/>
            </a:ln>
            <a:effectLst/>
          </p:spPr>
        </p:cxnSp>
        <p:cxnSp>
          <p:nvCxnSpPr>
            <p:cNvPr id="15" name="直接连接符 14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noFill/>
            <a:ln w="19050" cap="flat" cmpd="sng" algn="ctr">
              <a:solidFill>
                <a:srgbClr val="5B9BD5">
                  <a:lumMod val="75000"/>
                </a:srgbClr>
              </a:solidFill>
              <a:prstDash val="solid"/>
              <a:miter lim="800000"/>
              <a:headEnd type="none" w="med" len="med"/>
              <a:tailEnd type="triangle" w="med" len="med"/>
            </a:ln>
            <a:effectLst/>
          </p:spPr>
        </p:cxn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图片 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009970" y="44337"/>
            <a:ext cx="1080008" cy="4256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8" name="组合 7"/>
          <p:cNvGrpSpPr/>
          <p:nvPr/>
        </p:nvGrpSpPr>
        <p:grpSpPr>
          <a:xfrm>
            <a:off x="265282" y="4786685"/>
            <a:ext cx="8881099" cy="356815"/>
            <a:chOff x="265282" y="4786685"/>
            <a:chExt cx="8881099" cy="356815"/>
          </a:xfrm>
        </p:grpSpPr>
        <p:pic>
          <p:nvPicPr>
            <p:cNvPr id="9" name="Picture 2"/>
            <p:cNvPicPr>
              <a:picLocks noChangeAspect="1" noChangeArrowheads="1"/>
            </p:cNvPicPr>
            <p:nvPr userDrawn="1"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789566" y="4786685"/>
              <a:ext cx="356815" cy="356815"/>
            </a:xfrm>
            <a:prstGeom prst="rect">
              <a:avLst/>
            </a:prstGeom>
            <a:noFill/>
            <a:ln>
              <a:noFill/>
            </a:ln>
            <a:effectLst>
              <a:softEdge rad="31750"/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cxnSp>
          <p:nvCxnSpPr>
            <p:cNvPr id="10" name="直接连接符 9"/>
            <p:cNvCxnSpPr/>
            <p:nvPr userDrawn="1"/>
          </p:nvCxnSpPr>
          <p:spPr>
            <a:xfrm>
              <a:off x="265282" y="5051419"/>
              <a:ext cx="8623906" cy="1"/>
            </a:xfrm>
            <a:prstGeom prst="line">
              <a:avLst/>
            </a:prstGeom>
            <a:ln w="28575">
              <a:solidFill>
                <a:schemeClr val="accent4">
                  <a:lumMod val="60000"/>
                  <a:lumOff val="40000"/>
                </a:schemeClr>
              </a:solidFill>
              <a:headEnd type="triangl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 userDrawn="1"/>
          </p:nvCxnSpPr>
          <p:spPr>
            <a:xfrm flipH="1" flipV="1">
              <a:off x="265282" y="5011664"/>
              <a:ext cx="8592469" cy="0"/>
            </a:xfrm>
            <a:prstGeom prst="line">
              <a:avLst/>
            </a:prstGeom>
            <a:ln w="19050">
              <a:solidFill>
                <a:schemeClr val="accent1">
                  <a:lumMod val="75000"/>
                </a:schemeClr>
              </a:solidFill>
              <a:headEnd type="none" w="med" len="med"/>
              <a:tail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" name="文本框 1"/>
          <p:cNvSpPr txBox="1">
            <a:spLocks noChangeArrowheads="1"/>
          </p:cNvSpPr>
          <p:nvPr userDrawn="1"/>
        </p:nvSpPr>
        <p:spPr bwMode="auto">
          <a:xfrm>
            <a:off x="6138569" y="39633"/>
            <a:ext cx="199605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19.1 </a:t>
            </a:r>
            <a:r>
              <a:rPr lang="zh-CN" altLang="en-US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</a:rPr>
              <a:t>家庭用电</a:t>
            </a:r>
            <a:r>
              <a:rPr lang="en-US" altLang="zh-CN" sz="2000" b="1" dirty="0" smtClean="0">
                <a:solidFill>
                  <a:srgbClr val="F07474">
                    <a:lumMod val="50000"/>
                  </a:srgb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endParaRPr lang="zh-CN" altLang="en-US" sz="2000" b="1" dirty="0">
              <a:solidFill>
                <a:srgbClr val="F07474">
                  <a:lumMod val="50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</p:sldLayoutIdLst>
  <p:transition spd="slow">
    <p:random/>
  </p:transition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Arial" panose="020B0604020202020204" pitchFamily="34" charset="0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6pPr>
      <a:lvl7pPr marL="9144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7pPr>
      <a:lvl8pPr marL="13716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8pPr>
      <a:lvl9pPr marL="1828800" algn="ctr" defTabSz="685800" rtl="0" fontAlgn="base"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Impact" panose="020B0806030902050204" pitchFamily="34" charset="0"/>
          <a:ea typeface="微软雅黑" panose="020B0503020204020204" pitchFamily="34" charset="-122"/>
        </a:defRPr>
      </a:lvl9pPr>
    </p:titleStyle>
    <p:bodyStyle>
      <a:lvl1pPr marL="257175" indent="-257175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1pPr>
      <a:lvl2pPr marL="557530" indent="-21463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2pPr>
      <a:lvl3pPr marL="8572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3pPr>
      <a:lvl4pPr marL="12001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4pPr>
      <a:lvl5pPr marL="1543050" indent="-171450" algn="l" rtl="0" eaLnBrk="0" fontAlgn="base" hangingPunct="0">
        <a:spcBef>
          <a:spcPct val="19000"/>
        </a:spcBef>
        <a:spcAft>
          <a:spcPct val="0"/>
        </a:spcAft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Arial" panose="020B0604020202020204" pitchFamily="34" charset="0"/>
          <a:ea typeface="+mn-ea"/>
          <a:cs typeface="+mn-cs"/>
        </a:defRPr>
      </a:lvl5pPr>
      <a:lvl6pPr marL="18865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image" Target="../media/image1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&#35797;&#30005;&#31508;&#30340;&#20351;&#29992;.flv" TargetMode="External"/><Relationship Id="rId7" Type="http://schemas.openxmlformats.org/officeDocument/2006/relationships/image" Target="../media/image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microsoft.com/office/2007/relationships/hdphoto" Target="../media/hdphoto1.wdp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9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&#23478;&#24237;&#30005;&#36335;&#25925;&#38556;&#21028;&#26029;.swf" TargetMode="Externa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image" Target="../media/image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tiff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tiff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tif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tiff"/><Relationship Id="rId2" Type="http://schemas.openxmlformats.org/officeDocument/2006/relationships/image" Target="../media/image41.tiff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tiff"/><Relationship Id="rId2" Type="http://schemas.openxmlformats.org/officeDocument/2006/relationships/image" Target="../media/image43.tiff"/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tags" Target="../tags/tag17.xml"/><Relationship Id="rId3" Type="http://schemas.openxmlformats.org/officeDocument/2006/relationships/tags" Target="../tags/tag12.xml"/><Relationship Id="rId7" Type="http://schemas.openxmlformats.org/officeDocument/2006/relationships/tags" Target="../tags/tag16.xml"/><Relationship Id="rId2" Type="http://schemas.openxmlformats.org/officeDocument/2006/relationships/tags" Target="../tags/tag11.xml"/><Relationship Id="rId1" Type="http://schemas.openxmlformats.org/officeDocument/2006/relationships/tags" Target="../tags/tag10.xml"/><Relationship Id="rId6" Type="http://schemas.openxmlformats.org/officeDocument/2006/relationships/tags" Target="../tags/tag15.xml"/><Relationship Id="rId5" Type="http://schemas.openxmlformats.org/officeDocument/2006/relationships/tags" Target="../tags/tag14.xml"/><Relationship Id="rId4" Type="http://schemas.openxmlformats.org/officeDocument/2006/relationships/tags" Target="../tags/tag13.xml"/><Relationship Id="rId9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hyperlink" Target="&#23478;&#24237;&#30005;&#36335;&#30340;&#32452;&#25104;.swf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900"/>
            <a:ext cx="9144000" cy="514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-1" y="1132514"/>
            <a:ext cx="9106183" cy="2701255"/>
          </a:xfrm>
          <a:solidFill>
            <a:srgbClr val="FFA90D">
              <a:alpha val="52000"/>
            </a:srgbClr>
          </a:solidFill>
        </p:spPr>
        <p:txBody>
          <a:bodyPr>
            <a:normAutofit fontScale="90000"/>
          </a:bodyPr>
          <a:lstStyle/>
          <a:p>
            <a:r>
              <a:rPr lang="en-US" altLang="zh-CN" sz="33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33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53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第十九章 生活用电</a:t>
            </a:r>
            <a:r>
              <a:rPr lang="en-US" altLang="zh-CN" sz="53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53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53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/>
            </a:r>
            <a:br>
              <a:rPr lang="en-US" altLang="zh-CN" sz="53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zh-CN" altLang="en-US" sz="53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第</a:t>
            </a:r>
            <a:r>
              <a:rPr lang="en-US" altLang="zh-CN" sz="53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</a:t>
            </a:r>
            <a:r>
              <a:rPr lang="zh-CN" altLang="en-US" sz="53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节  家庭电路</a:t>
            </a:r>
            <a:endParaRPr lang="en-US" altLang="zh-CN" sz="53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2" name="图片 3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784758" y="18437"/>
            <a:ext cx="1321424" cy="520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圆角矩形 13"/>
          <p:cNvSpPr/>
          <p:nvPr/>
        </p:nvSpPr>
        <p:spPr>
          <a:xfrm>
            <a:off x="-1" y="-2726"/>
            <a:ext cx="3454813" cy="435611"/>
          </a:xfrm>
          <a:prstGeom prst="roundRect">
            <a:avLst/>
          </a:prstGeom>
          <a:solidFill>
            <a:srgbClr val="0070C0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zh-CN" altLang="en-US" kern="0" dirty="0">
              <a:solidFill>
                <a:prstClr val="black"/>
              </a:solidFill>
              <a:latin typeface="Times New Roman" panose="02020603050405020304"/>
              <a:ea typeface="黑体" panose="02010609060101010101" pitchFamily="49" charset="-122"/>
            </a:endParaRPr>
          </a:p>
        </p:txBody>
      </p:sp>
      <p:sp>
        <p:nvSpPr>
          <p:cNvPr id="15" name="文本框 1"/>
          <p:cNvSpPr txBox="1"/>
          <p:nvPr/>
        </p:nvSpPr>
        <p:spPr>
          <a:xfrm>
            <a:off x="-39260" y="16299"/>
            <a:ext cx="3338624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人教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版 物理 </a:t>
            </a:r>
            <a:r>
              <a:rPr lang="zh-CN" altLang="en-US" sz="2000" b="1" dirty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九</a:t>
            </a:r>
            <a:r>
              <a:rPr lang="zh-CN" altLang="en-US" sz="2000" b="1" dirty="0" smtClean="0">
                <a:solidFill>
                  <a:prstClr val="white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年级 下册</a:t>
            </a:r>
            <a:endParaRPr lang="zh-CN" altLang="en-US" sz="2000" b="1" dirty="0">
              <a:solidFill>
                <a:prstClr val="white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0418" name="Group 2"/>
          <p:cNvGrpSpPr/>
          <p:nvPr/>
        </p:nvGrpSpPr>
        <p:grpSpPr>
          <a:xfrm>
            <a:off x="1808945" y="1269683"/>
            <a:ext cx="5345906" cy="1758554"/>
            <a:chOff x="703" y="880"/>
            <a:chExt cx="4490" cy="1477"/>
          </a:xfrm>
        </p:grpSpPr>
        <p:sp>
          <p:nvSpPr>
            <p:cNvPr id="20486" name="Text Box 36"/>
            <p:cNvSpPr txBox="1"/>
            <p:nvPr/>
          </p:nvSpPr>
          <p:spPr>
            <a:xfrm>
              <a:off x="4309" y="880"/>
              <a:ext cx="725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火线</a:t>
              </a:r>
            </a:p>
          </p:txBody>
        </p:sp>
        <p:sp>
          <p:nvSpPr>
            <p:cNvPr id="20487" name="Text Box 37"/>
            <p:cNvSpPr txBox="1"/>
            <p:nvPr/>
          </p:nvSpPr>
          <p:spPr>
            <a:xfrm>
              <a:off x="4286" y="1288"/>
              <a:ext cx="770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零线</a:t>
              </a:r>
            </a:p>
          </p:txBody>
        </p:sp>
        <p:sp>
          <p:nvSpPr>
            <p:cNvPr id="20488" name="Text Box 38"/>
            <p:cNvSpPr txBox="1"/>
            <p:nvPr/>
          </p:nvSpPr>
          <p:spPr>
            <a:xfrm>
              <a:off x="4241" y="1969"/>
              <a:ext cx="952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大地</a:t>
              </a:r>
            </a:p>
          </p:txBody>
        </p:sp>
        <p:sp>
          <p:nvSpPr>
            <p:cNvPr id="20489" name="Text Box 17"/>
            <p:cNvSpPr txBox="1"/>
            <p:nvPr/>
          </p:nvSpPr>
          <p:spPr>
            <a:xfrm>
              <a:off x="3265" y="1786"/>
              <a:ext cx="1021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 V</a:t>
              </a:r>
            </a:p>
          </p:txBody>
        </p:sp>
        <p:sp>
          <p:nvSpPr>
            <p:cNvPr id="20490" name="Text Box 18"/>
            <p:cNvSpPr txBox="1"/>
            <p:nvPr/>
          </p:nvSpPr>
          <p:spPr>
            <a:xfrm>
              <a:off x="2196" y="1606"/>
              <a:ext cx="926" cy="38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220 V</a:t>
              </a:r>
            </a:p>
          </p:txBody>
        </p:sp>
        <p:sp>
          <p:nvSpPr>
            <p:cNvPr id="20491" name="Line 21"/>
            <p:cNvSpPr/>
            <p:nvPr/>
          </p:nvSpPr>
          <p:spPr>
            <a:xfrm>
              <a:off x="793" y="1039"/>
              <a:ext cx="3516" cy="1"/>
            </a:xfrm>
            <a:prstGeom prst="line">
              <a:avLst/>
            </a:prstGeom>
            <a:ln w="19050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2" name="Line 22"/>
            <p:cNvSpPr/>
            <p:nvPr/>
          </p:nvSpPr>
          <p:spPr>
            <a:xfrm flipV="1">
              <a:off x="816" y="1470"/>
              <a:ext cx="3493" cy="1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0493" name="Line 39"/>
            <p:cNvSpPr/>
            <p:nvPr/>
          </p:nvSpPr>
          <p:spPr>
            <a:xfrm>
              <a:off x="1066" y="1039"/>
              <a:ext cx="0" cy="431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20494" name="Line 40"/>
            <p:cNvSpPr/>
            <p:nvPr/>
          </p:nvSpPr>
          <p:spPr>
            <a:xfrm>
              <a:off x="2177" y="1039"/>
              <a:ext cx="0" cy="1157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20495" name="Line 41"/>
            <p:cNvSpPr/>
            <p:nvPr/>
          </p:nvSpPr>
          <p:spPr>
            <a:xfrm>
              <a:off x="3402" y="1470"/>
              <a:ext cx="0" cy="726"/>
            </a:xfrm>
            <a:prstGeom prst="line">
              <a:avLst/>
            </a:prstGeom>
            <a:ln w="19050" cap="flat" cmpd="sng">
              <a:solidFill>
                <a:srgbClr val="0000CC"/>
              </a:solidFill>
              <a:prstDash val="solid"/>
              <a:headEnd type="triangle" w="med" len="lg"/>
              <a:tailEnd type="triangle" w="med" len="lg"/>
            </a:ln>
          </p:spPr>
        </p:sp>
        <p:sp>
          <p:nvSpPr>
            <p:cNvPr id="20496" name="Text Box 42"/>
            <p:cNvSpPr txBox="1"/>
            <p:nvPr/>
          </p:nvSpPr>
          <p:spPr>
            <a:xfrm>
              <a:off x="1066" y="1107"/>
              <a:ext cx="765" cy="69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400" b="1" dirty="0">
                  <a:solidFill>
                    <a:srgbClr val="0000FF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220 V</a:t>
              </a:r>
            </a:p>
          </p:txBody>
        </p:sp>
        <p:grpSp>
          <p:nvGrpSpPr>
            <p:cNvPr id="20497" name="Group 20"/>
            <p:cNvGrpSpPr/>
            <p:nvPr/>
          </p:nvGrpSpPr>
          <p:grpSpPr>
            <a:xfrm>
              <a:off x="703" y="2173"/>
              <a:ext cx="3742" cy="68"/>
              <a:chOff x="0" y="0"/>
              <a:chExt cx="2925" cy="68"/>
            </a:xfrm>
          </p:grpSpPr>
          <p:sp>
            <p:nvSpPr>
              <p:cNvPr id="20498" name="Rectangle 21" descr="宽上对角线"/>
              <p:cNvSpPr/>
              <p:nvPr/>
            </p:nvSpPr>
            <p:spPr>
              <a:xfrm>
                <a:off x="0" y="0"/>
                <a:ext cx="2925" cy="68"/>
              </a:xfrm>
              <a:prstGeom prst="rect">
                <a:avLst/>
              </a:prstGeom>
              <a:blipFill rotWithShape="0">
                <a:blip r:embed="rId2" cstate="print"/>
              </a:blipFill>
              <a:ln w="9525">
                <a:noFill/>
              </a:ln>
            </p:spPr>
            <p:txBody>
              <a:bodyPr wrap="none" anchor="ctr"/>
              <a:lstStyle/>
              <a:p>
                <a:endParaRPr lang="zh-CN" altLang="zh-CN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endParaRPr>
              </a:p>
            </p:txBody>
          </p:sp>
          <p:sp>
            <p:nvSpPr>
              <p:cNvPr id="20499" name="Line 22"/>
              <p:cNvSpPr/>
              <p:nvPr/>
            </p:nvSpPr>
            <p:spPr>
              <a:xfrm>
                <a:off x="22" y="0"/>
                <a:ext cx="2903" cy="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</p:grpSp>
      <p:sp>
        <p:nvSpPr>
          <p:cNvPr id="60433" name="Rectangle 23"/>
          <p:cNvSpPr/>
          <p:nvPr/>
        </p:nvSpPr>
        <p:spPr>
          <a:xfrm>
            <a:off x="552450" y="3300889"/>
            <a:ext cx="8506778" cy="1029513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66CC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2400" b="1" dirty="0" smtClean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进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户的两条输电线中，一条叫做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端线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，俗称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火线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，另一条叫做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零线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</p:txBody>
      </p:sp>
      <p:sp>
        <p:nvSpPr>
          <p:cNvPr id="60437" name="Rectangle 23"/>
          <p:cNvSpPr/>
          <p:nvPr/>
        </p:nvSpPr>
        <p:spPr>
          <a:xfrm>
            <a:off x="1141597" y="4261235"/>
            <a:ext cx="528447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990033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零线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在入户前已经与大地相连。</a:t>
            </a:r>
          </a:p>
        </p:txBody>
      </p:sp>
      <p:grpSp>
        <p:nvGrpSpPr>
          <p:cNvPr id="28" name="组合 18"/>
          <p:cNvGrpSpPr/>
          <p:nvPr/>
        </p:nvGrpSpPr>
        <p:grpSpPr bwMode="auto">
          <a:xfrm>
            <a:off x="2332139" y="679106"/>
            <a:ext cx="1487805" cy="426720"/>
            <a:chOff x="2004695" y="686607"/>
            <a:chExt cx="1983740" cy="570436"/>
          </a:xfrm>
        </p:grpSpPr>
        <p:sp>
          <p:nvSpPr>
            <p:cNvPr id="29" name="圆角矩形 28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2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4025366" y="641985"/>
            <a:ext cx="2566670" cy="460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火线和零线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604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04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04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33" grpId="0"/>
      <p:bldP spid="604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/>
          <p:nvPr/>
        </p:nvSpPr>
        <p:spPr>
          <a:xfrm>
            <a:off x="661988" y="943571"/>
            <a:ext cx="114919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试电笔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3756" y="1414212"/>
            <a:ext cx="4085474" cy="30659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99" b="96845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1570460" y="1642008"/>
            <a:ext cx="3136233" cy="261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974134" y="1636157"/>
            <a:ext cx="837045" cy="2844007"/>
            <a:chOff x="464930" y="1150512"/>
            <a:chExt cx="837045" cy="1925513"/>
          </a:xfrm>
        </p:grpSpPr>
        <p:sp>
          <p:nvSpPr>
            <p:cNvPr id="32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9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28958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0" name="TextBox 20"/>
            <p:cNvSpPr txBox="1"/>
            <p:nvPr/>
          </p:nvSpPr>
          <p:spPr>
            <a:xfrm>
              <a:off x="529308" y="1556521"/>
              <a:ext cx="430887" cy="14766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2608225" y="498731"/>
            <a:ext cx="3958508" cy="495548"/>
            <a:chOff x="2506980" y="579256"/>
            <a:chExt cx="3958508" cy="495548"/>
          </a:xfrm>
        </p:grpSpPr>
        <p:pic>
          <p:nvPicPr>
            <p:cNvPr id="16" name="Picture 3"/>
            <p:cNvPicPr>
              <a:picLocks noChangeAspect="1" noChangeArrowheads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试电笔的使用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9"/>
          <p:cNvSpPr txBox="1"/>
          <p:nvPr/>
        </p:nvSpPr>
        <p:spPr>
          <a:xfrm>
            <a:off x="745808" y="1259205"/>
            <a:ext cx="7839075" cy="380809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  <a:p>
            <a:endParaRPr lang="zh-CN" altLang="en-US" sz="2700" b="1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055"/>
          <a:stretch>
            <a:fillRect/>
          </a:stretch>
        </p:blipFill>
        <p:spPr>
          <a:xfrm>
            <a:off x="1107757" y="2560785"/>
            <a:ext cx="7115175" cy="1107696"/>
          </a:xfrm>
          <a:prstGeom prst="rect">
            <a:avLst/>
          </a:prstGeom>
        </p:spPr>
      </p:pic>
      <p:sp>
        <p:nvSpPr>
          <p:cNvPr id="11266" name="Text Box 2"/>
          <p:cNvSpPr txBox="1"/>
          <p:nvPr/>
        </p:nvSpPr>
        <p:spPr>
          <a:xfrm>
            <a:off x="228851" y="732473"/>
            <a:ext cx="1149191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试电笔</a:t>
            </a:r>
          </a:p>
        </p:txBody>
      </p:sp>
      <p:sp>
        <p:nvSpPr>
          <p:cNvPr id="11267" name="Text Box 3"/>
          <p:cNvSpPr txBox="1"/>
          <p:nvPr/>
        </p:nvSpPr>
        <p:spPr>
          <a:xfrm>
            <a:off x="1451341" y="769383"/>
            <a:ext cx="4725591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）作用：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辨别火线和零线。</a:t>
            </a:r>
          </a:p>
        </p:txBody>
      </p:sp>
      <p:sp>
        <p:nvSpPr>
          <p:cNvPr id="31749" name="Text Box 3"/>
          <p:cNvSpPr txBox="1"/>
          <p:nvPr/>
        </p:nvSpPr>
        <p:spPr>
          <a:xfrm>
            <a:off x="1454468" y="1389222"/>
            <a:ext cx="1700689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）构造：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72817" y="4218648"/>
            <a:ext cx="4964098" cy="684803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 smtClean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阻</a:t>
            </a:r>
            <a:r>
              <a:rPr lang="zh-CN" altLang="en-US" sz="2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值很大，使用试电笔时尽管电流通过人体，也不会造成伤害。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1236820" y="2202183"/>
            <a:ext cx="7348537" cy="1931195"/>
            <a:chOff x="2597" y="4624"/>
            <a:chExt cx="15430" cy="4055"/>
          </a:xfrm>
        </p:grpSpPr>
        <p:grpSp>
          <p:nvGrpSpPr>
            <p:cNvPr id="31750" name="Group 6"/>
            <p:cNvGrpSpPr/>
            <p:nvPr/>
          </p:nvGrpSpPr>
          <p:grpSpPr>
            <a:xfrm>
              <a:off x="2597" y="4624"/>
              <a:ext cx="15430" cy="4055"/>
              <a:chOff x="35" y="41"/>
              <a:chExt cx="4216" cy="1412"/>
            </a:xfrm>
          </p:grpSpPr>
          <p:sp>
            <p:nvSpPr>
              <p:cNvPr id="11275" name="Text Box 11"/>
              <p:cNvSpPr txBox="1"/>
              <p:nvPr/>
            </p:nvSpPr>
            <p:spPr>
              <a:xfrm>
                <a:off x="1068" y="41"/>
                <a:ext cx="465" cy="2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氖管</a:t>
                </a:r>
              </a:p>
            </p:txBody>
          </p:sp>
          <p:sp>
            <p:nvSpPr>
              <p:cNvPr id="11276" name="Text Box 7"/>
              <p:cNvSpPr txBox="1"/>
              <p:nvPr/>
            </p:nvSpPr>
            <p:spPr>
              <a:xfrm>
                <a:off x="1714" y="1025"/>
                <a:ext cx="597" cy="2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电阻</a:t>
                </a:r>
              </a:p>
            </p:txBody>
          </p:sp>
          <p:sp>
            <p:nvSpPr>
              <p:cNvPr id="11277" name="Text Box 3"/>
              <p:cNvSpPr txBox="1"/>
              <p:nvPr/>
            </p:nvSpPr>
            <p:spPr>
              <a:xfrm>
                <a:off x="2856" y="1160"/>
                <a:ext cx="1395" cy="2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wrap="square"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笔尖金属体</a:t>
                </a:r>
              </a:p>
            </p:txBody>
          </p:sp>
          <p:sp>
            <p:nvSpPr>
              <p:cNvPr id="11278" name="Text Box 19"/>
              <p:cNvSpPr txBox="1"/>
              <p:nvPr/>
            </p:nvSpPr>
            <p:spPr>
              <a:xfrm>
                <a:off x="35" y="1158"/>
                <a:ext cx="1406" cy="2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笔尾金属体</a:t>
                </a:r>
              </a:p>
            </p:txBody>
          </p:sp>
          <p:sp>
            <p:nvSpPr>
              <p:cNvPr id="11280" name="Line 13"/>
              <p:cNvSpPr/>
              <p:nvPr/>
            </p:nvSpPr>
            <p:spPr>
              <a:xfrm>
                <a:off x="658" y="343"/>
                <a:ext cx="326" cy="182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82" name="Line 15"/>
              <p:cNvSpPr/>
              <p:nvPr/>
            </p:nvSpPr>
            <p:spPr>
              <a:xfrm flipH="1">
                <a:off x="3534" y="852"/>
                <a:ext cx="304" cy="295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11279" name="Text Box 15"/>
              <p:cNvSpPr txBox="1"/>
              <p:nvPr/>
            </p:nvSpPr>
            <p:spPr>
              <a:xfrm>
                <a:off x="331" y="48"/>
                <a:ext cx="621" cy="29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algn="ctr"/>
                <a:r>
                  <a:rPr lang="zh-CN" altLang="en-US" sz="2000" b="1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弹簧</a:t>
                </a:r>
              </a:p>
            </p:txBody>
          </p:sp>
          <p:sp>
            <p:nvSpPr>
              <p:cNvPr id="11281" name="Line 14"/>
              <p:cNvSpPr/>
              <p:nvPr/>
            </p:nvSpPr>
            <p:spPr>
              <a:xfrm flipH="1">
                <a:off x="458" y="950"/>
                <a:ext cx="114" cy="250"/>
              </a:xfrm>
              <a:prstGeom prst="line">
                <a:avLst/>
              </a:prstGeom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9" name="Line 14"/>
            <p:cNvSpPr/>
            <p:nvPr/>
          </p:nvSpPr>
          <p:spPr>
            <a:xfrm flipH="1">
              <a:off x="9507" y="6460"/>
              <a:ext cx="295" cy="9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3" name="文本框 12"/>
          <p:cNvSpPr txBox="1"/>
          <p:nvPr/>
        </p:nvSpPr>
        <p:spPr>
          <a:xfrm>
            <a:off x="4333637" y="1435619"/>
            <a:ext cx="4385247" cy="992579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 smtClean="0">
                <a:latin typeface="宋体" panose="02010600030101010101" pitchFamily="2" charset="-122"/>
                <a:ea typeface="宋体" panose="02010600030101010101" pitchFamily="2" charset="-122"/>
              </a:rPr>
              <a:t>    当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试电笔两端电压达到一定值时，氖气会导电。电流从一个电极流到另一个电极时氖气会发出</a:t>
            </a:r>
            <a:r>
              <a:rPr lang="zh-CN" altLang="en-US" sz="2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红光</a:t>
            </a:r>
            <a:r>
              <a:rPr lang="zh-CN" altLang="en-US" sz="2000" b="1" dirty="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</a:p>
        </p:txBody>
      </p:sp>
      <p:pic>
        <p:nvPicPr>
          <p:cNvPr id="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6031531" flipH="1">
            <a:off x="3637536" y="1706443"/>
            <a:ext cx="642762" cy="642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0800000" flipH="1">
            <a:off x="4757571" y="3787349"/>
            <a:ext cx="431246" cy="4312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Par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000"/>
                            </p:stCondLst>
                            <p:childTnLst>
                              <p:par>
                                <p:cTn id="38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/>
      <p:bldP spid="11267" grpId="0"/>
      <p:bldP spid="31749" grpId="0"/>
      <p:bldP spid="3" grpId="0" bldLvl="0" animBg="1"/>
      <p:bldP spid="1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图片 22530" descr="正确方法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382125" y="736811"/>
            <a:ext cx="3153327" cy="1872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2" name="文本框 22531"/>
          <p:cNvSpPr txBox="1"/>
          <p:nvPr/>
        </p:nvSpPr>
        <p:spPr>
          <a:xfrm>
            <a:off x="427697" y="1062990"/>
            <a:ext cx="4593482" cy="1546577"/>
          </a:xfrm>
          <a:prstGeom prst="rect">
            <a:avLst/>
          </a:prstGeom>
          <a:solidFill>
            <a:srgbClr val="FFFFCC"/>
          </a:solidFill>
          <a:ln w="9525" cap="flat" cmpd="sng">
            <a:solidFill>
              <a:srgbClr val="0099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用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手接触笔尾的金属体、笔尖金属体接触被测电路。若氖管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发光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，则接触的是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火线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，否则为零线。</a:t>
            </a:r>
            <a:endParaRPr lang="zh-CN" altLang="en-US" sz="2400" b="1" dirty="0">
              <a:solidFill>
                <a:srgbClr val="3333CC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2534" name="图片 22533" descr="不正确方法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82126" y="2697313"/>
            <a:ext cx="3153327" cy="19463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5" name="文本框 22534"/>
          <p:cNvSpPr txBox="1"/>
          <p:nvPr/>
        </p:nvSpPr>
        <p:spPr>
          <a:xfrm>
            <a:off x="5735542" y="3538061"/>
            <a:ext cx="1404938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错误</a:t>
            </a:r>
          </a:p>
        </p:txBody>
      </p:sp>
      <p:sp>
        <p:nvSpPr>
          <p:cNvPr id="22536" name="文本框 22535"/>
          <p:cNvSpPr txBox="1"/>
          <p:nvPr/>
        </p:nvSpPr>
        <p:spPr>
          <a:xfrm>
            <a:off x="427697" y="2608515"/>
            <a:ext cx="4566447" cy="128587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手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不接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触笔尾金属体，笔尖金属体触火线时，氖管也不会发光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dirty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22537" name="文本框 22536"/>
          <p:cNvSpPr txBox="1"/>
          <p:nvPr/>
        </p:nvSpPr>
        <p:spPr>
          <a:xfrm>
            <a:off x="427697" y="3975973"/>
            <a:ext cx="4593482" cy="832151"/>
          </a:xfrm>
          <a:prstGeom prst="rect">
            <a:avLst/>
          </a:prstGeom>
          <a:solidFill>
            <a:srgbClr val="FFFFCC"/>
          </a:solidFill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绝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对不能用手接触笔尖金属体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r>
              <a:rPr lang="zh-CN" altLang="en-US" sz="2400" b="1" dirty="0">
                <a:solidFill>
                  <a:srgbClr val="FF0066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否则，会引起触电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en-US" altLang="zh-CN" sz="2400" b="1" dirty="0">
              <a:solidFill>
                <a:srgbClr val="FF0066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9" name="Text Box 3"/>
          <p:cNvSpPr txBox="1"/>
          <p:nvPr/>
        </p:nvSpPr>
        <p:spPr>
          <a:xfrm>
            <a:off x="227172" y="557591"/>
            <a:ext cx="4248575" cy="438582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（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altLang="en-US" sz="24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）试电笔的使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用：</a:t>
            </a:r>
            <a:endParaRPr lang="zh-CN" altLang="en-US" sz="24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25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1" dur="500"/>
                                        <p:tgtEl>
                                          <p:spTgt spid="22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2253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2" grpId="0" bldLvl="0" animBg="1"/>
      <p:bldP spid="22535" grpId="0" bldLvl="0" animBg="1"/>
      <p:bldP spid="22536" grpId="0"/>
      <p:bldP spid="22537" grpId="0" bldLvl="0" animBg="1"/>
      <p:bldP spid="19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374" y="1410511"/>
            <a:ext cx="2437840" cy="169973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64983" y="1242292"/>
            <a:ext cx="2433638" cy="1828814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413586" y="3231581"/>
            <a:ext cx="8505825" cy="1184275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    插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头上标着</a:t>
            </a:r>
            <a:r>
              <a:rPr lang="en-US" altLang="zh-CN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E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的导线和用电器的金属外壳相连，插头上相应的导线和室外的大地相连。万一用电器的外壳与电源火线之间的绝缘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部分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损坏，使外壳带电，电流就会流入大地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，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不致于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对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人造成伤害。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952576" y="4418060"/>
            <a:ext cx="6815138" cy="437674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否则，电流会通过人体流入大地，发生触电事故。</a:t>
            </a:r>
          </a:p>
        </p:txBody>
      </p:sp>
      <p:grpSp>
        <p:nvGrpSpPr>
          <p:cNvPr id="17" name="组合 18"/>
          <p:cNvGrpSpPr/>
          <p:nvPr/>
        </p:nvGrpSpPr>
        <p:grpSpPr bwMode="auto">
          <a:xfrm>
            <a:off x="1947131" y="590875"/>
            <a:ext cx="1487805" cy="426720"/>
            <a:chOff x="2004695" y="686607"/>
            <a:chExt cx="1983740" cy="570436"/>
          </a:xfrm>
        </p:grpSpPr>
        <p:sp>
          <p:nvSpPr>
            <p:cNvPr id="19" name="圆角矩形 18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23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 smtClean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24" name="矩形 4"/>
          <p:cNvSpPr>
            <a:spLocks noChangeArrowheads="1"/>
          </p:cNvSpPr>
          <p:nvPr/>
        </p:nvSpPr>
        <p:spPr bwMode="auto">
          <a:xfrm>
            <a:off x="3640357" y="553754"/>
            <a:ext cx="4316529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三线插头和漏电保护器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6542" y="1229450"/>
            <a:ext cx="2280146" cy="1841656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20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0790" y="853073"/>
            <a:ext cx="2628900" cy="2026227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9503" t="5987" r="10060" b="10278"/>
          <a:stretch>
            <a:fillRect/>
          </a:stretch>
        </p:blipFill>
        <p:spPr>
          <a:xfrm>
            <a:off x="6412129" y="2879300"/>
            <a:ext cx="2446221" cy="1903257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8770" y="1223645"/>
            <a:ext cx="6002020" cy="2284095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在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新建的楼房里，控制插座的总开关上大多还装有漏电保护器。正常情况下，用电器通过火线、零线和供电系统中的电源构成闭合电路，不应该有电流直接流入大地。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如果站在地上的人不小心接触了火线，电流经过人体流入大地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346710" y="3049905"/>
            <a:ext cx="5856605" cy="807085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             </a:t>
            </a: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（电路中流经火线和零线的电流不相等）</a:t>
            </a:r>
            <a:endParaRPr lang="zh-CN" altLang="en-US" sz="2400" b="1" dirty="0"/>
          </a:p>
        </p:txBody>
      </p:sp>
      <p:sp>
        <p:nvSpPr>
          <p:cNvPr id="13" name="文本框 12"/>
          <p:cNvSpPr txBox="1"/>
          <p:nvPr/>
        </p:nvSpPr>
        <p:spPr>
          <a:xfrm>
            <a:off x="385445" y="3456305"/>
            <a:ext cx="5704840" cy="117602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                                       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，这时，总开关上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的“漏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电保护</a:t>
            </a:r>
            <a:r>
              <a:rPr lang="zh-CN" altLang="en-US" sz="2400" b="1" dirty="0" smtClean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器”会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迅速切断电流，对人体起到保护作用。</a:t>
            </a:r>
            <a:endParaRPr lang="zh-CN" altLang="en-US" sz="2400" b="1" dirty="0"/>
          </a:p>
        </p:txBody>
      </p:sp>
      <p:grpSp>
        <p:nvGrpSpPr>
          <p:cNvPr id="14" name="组合 13"/>
          <p:cNvGrpSpPr/>
          <p:nvPr/>
        </p:nvGrpSpPr>
        <p:grpSpPr>
          <a:xfrm>
            <a:off x="2709643" y="482713"/>
            <a:ext cx="3313651" cy="495548"/>
            <a:chOff x="2506980" y="579256"/>
            <a:chExt cx="3958508" cy="495548"/>
          </a:xfrm>
        </p:grpSpPr>
        <p:pic>
          <p:nvPicPr>
            <p:cNvPr id="15" name="Picture 3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漏电保护器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7018" y="1302544"/>
            <a:ext cx="7749599" cy="3633311"/>
          </a:xfrm>
          <a:prstGeom prst="rect">
            <a:avLst/>
          </a:prstGeom>
        </p:spPr>
      </p:pic>
      <p:sp>
        <p:nvSpPr>
          <p:cNvPr id="24580" name="矩形 24579"/>
          <p:cNvSpPr/>
          <p:nvPr/>
        </p:nvSpPr>
        <p:spPr>
          <a:xfrm>
            <a:off x="191453" y="607018"/>
            <a:ext cx="8591074" cy="80708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    空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气开关和漏电保护器在电路中分别起什么作用？这样安装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有什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么好处？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81928" y="2165585"/>
            <a:ext cx="4366009" cy="1288045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空气开关：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当电路中的电流过大时，空气开关自动断开，切断电路。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1928" y="3468529"/>
            <a:ext cx="3945731" cy="1288045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漏电保护器：</a:t>
            </a: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当电路中出现漏电时，漏电保护器自动断开，切断电路。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82707" y="1264444"/>
            <a:ext cx="4236118" cy="334866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25" name="组合 24"/>
          <p:cNvGrpSpPr/>
          <p:nvPr/>
        </p:nvGrpSpPr>
        <p:grpSpPr>
          <a:xfrm>
            <a:off x="882000" y="1516771"/>
            <a:ext cx="837045" cy="2844007"/>
            <a:chOff x="464930" y="1150512"/>
            <a:chExt cx="837045" cy="1925513"/>
          </a:xfrm>
        </p:grpSpPr>
        <p:sp>
          <p:nvSpPr>
            <p:cNvPr id="26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27" name="Picture 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28958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8" name="TextBox 20"/>
            <p:cNvSpPr txBox="1"/>
            <p:nvPr/>
          </p:nvSpPr>
          <p:spPr>
            <a:xfrm>
              <a:off x="529308" y="1556521"/>
              <a:ext cx="430887" cy="14766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457222" y="491101"/>
            <a:ext cx="3958508" cy="495548"/>
            <a:chOff x="2506980" y="579256"/>
            <a:chExt cx="3958508" cy="495548"/>
          </a:xfrm>
        </p:grpSpPr>
        <p:pic>
          <p:nvPicPr>
            <p:cNvPr id="14" name="Picture 3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家庭电路故障判断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72716" y="687229"/>
            <a:ext cx="8253664" cy="4055745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如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是小明家的部分电路，他将电饭煲的插头插入三孔插座后，正在烧水的电热水壶突然停止工作，但电灯仍正常发光，拔出电饭煲的插头，电热水壶仍不能工作，用试电笔分别测试插座的左、右孔，氖管均发光。若电路中只有一处故障，则 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A．电热水壶所在电路的 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间断路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B．插座的接地线断路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C．电路的 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间导线断路 </a:t>
            </a:r>
          </a:p>
          <a:p>
            <a:pPr>
              <a:lnSpc>
                <a:spcPct val="120000"/>
              </a:lnSpc>
            </a:pP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D．电路的 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zh-CN" altLang="en-US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间导线断路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090139" y="2495810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745" y="2496955"/>
            <a:ext cx="2886456" cy="2203704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93137" y="1158342"/>
            <a:ext cx="8529788" cy="2839239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（2018•阜新）下列有关家庭电路的说法正确的是（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A．空气开关“跳闸”后，立即重新合上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B．选用插座时，所有家用电器都使用两孔插座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C．家庭电路中各个用电器应该是并联的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D．控制用电器的开关要连接在零线和用电器之间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7790341" y="1288659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14" name="组合 3"/>
          <p:cNvGrpSpPr/>
          <p:nvPr/>
        </p:nvGrpSpPr>
        <p:grpSpPr bwMode="auto">
          <a:xfrm>
            <a:off x="3371850" y="488418"/>
            <a:ext cx="1879997" cy="474345"/>
            <a:chOff x="497257" y="753279"/>
            <a:chExt cx="1881032" cy="475146"/>
          </a:xfrm>
        </p:grpSpPr>
        <p:grpSp>
          <p:nvGrpSpPr>
            <p:cNvPr id="15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17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6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7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16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3" name="矩形 2"/>
          <p:cNvSpPr/>
          <p:nvPr/>
        </p:nvSpPr>
        <p:spPr>
          <a:xfrm>
            <a:off x="4092728" y="1860884"/>
            <a:ext cx="701823" cy="37699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58031" y="2390274"/>
            <a:ext cx="2212264" cy="37699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758031" y="3497179"/>
            <a:ext cx="701823" cy="376990"/>
          </a:xfrm>
          <a:prstGeom prst="rect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717926" y="3874169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>
              <a:defRPr/>
            </a:pPr>
            <a:r>
              <a:rPr lang="zh-CN" altLang="en-US" sz="2400" b="1" kern="0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仿宋" panose="02010609060101010101" charset="-122"/>
              </a:rPr>
              <a:t>火线</a:t>
            </a:r>
            <a:endParaRPr lang="zh-CN" altLang="en-US" sz="1800" kern="0" dirty="0" smtClean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 animBg="1"/>
      <p:bldP spid="12" grpId="0" animBg="1"/>
      <p:bldP spid="13" grpId="0" animBg="1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图片 14337" descr="123_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96127" y="1578894"/>
            <a:ext cx="6661284" cy="33153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文本框 1"/>
          <p:cNvSpPr txBox="1"/>
          <p:nvPr/>
        </p:nvSpPr>
        <p:spPr>
          <a:xfrm>
            <a:off x="367189" y="586315"/>
            <a:ext cx="8519160" cy="9925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    家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庭生活离不开电。那么，家庭电路是由哪些电路元件组成的？它们是如何连接的？如何用电更安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全呢？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11861" y="1136304"/>
            <a:ext cx="7627294" cy="3393237"/>
          </a:xfrm>
          <a:prstGeom prst="rect">
            <a:avLst/>
          </a:prstGeom>
          <a:solidFill>
            <a:srgbClr val="FFFFFF"/>
          </a:solidFill>
        </p:spPr>
        <p:txBody>
          <a:bodyPr wrap="square" lIns="68580" tIns="34290" rIns="68580" bIns="3429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（2018•长春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）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【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多选</a:t>
            </a:r>
            <a:r>
              <a:rPr lang="en-US" altLang="zh-CN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】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如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图所示的家庭电路中，连接错误的元件是（　　）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A．开关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B．两孔插座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C．电灯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D．三孔插座 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5027" y="2212438"/>
            <a:ext cx="4603870" cy="2185988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768257" y="1791820"/>
            <a:ext cx="566502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BC</a:t>
            </a:r>
          </a:p>
        </p:txBody>
      </p:sp>
      <p:grpSp>
        <p:nvGrpSpPr>
          <p:cNvPr id="26" name="组合 3"/>
          <p:cNvGrpSpPr/>
          <p:nvPr/>
        </p:nvGrpSpPr>
        <p:grpSpPr bwMode="auto">
          <a:xfrm>
            <a:off x="3371850" y="488418"/>
            <a:ext cx="1879997" cy="474345"/>
            <a:chOff x="497257" y="753279"/>
            <a:chExt cx="1881032" cy="475146"/>
          </a:xfrm>
        </p:grpSpPr>
        <p:grpSp>
          <p:nvGrpSpPr>
            <p:cNvPr id="27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9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2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8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2" name="椭圆 1"/>
          <p:cNvSpPr/>
          <p:nvPr/>
        </p:nvSpPr>
        <p:spPr>
          <a:xfrm>
            <a:off x="3637019" y="2212437"/>
            <a:ext cx="567428" cy="97899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637019" y="1839258"/>
            <a:ext cx="3706464" cy="392415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左孔应接零线，右孔应接火线</a:t>
            </a:r>
          </a:p>
        </p:txBody>
      </p:sp>
      <p:sp>
        <p:nvSpPr>
          <p:cNvPr id="15" name="椭圆 14"/>
          <p:cNvSpPr/>
          <p:nvPr/>
        </p:nvSpPr>
        <p:spPr>
          <a:xfrm>
            <a:off x="5577924" y="2447365"/>
            <a:ext cx="567428" cy="1233567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6" name="文本框 33"/>
          <p:cNvSpPr txBox="1"/>
          <p:nvPr/>
        </p:nvSpPr>
        <p:spPr>
          <a:xfrm>
            <a:off x="6145735" y="3282367"/>
            <a:ext cx="1023938" cy="715581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螺旋</a:t>
            </a:r>
            <a:r>
              <a:rPr lang="zh-CN" altLang="en-US" sz="2100" b="1" dirty="0" smtClean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套接零线</a:t>
            </a:r>
            <a:endParaRPr lang="zh-CN" altLang="en-US" sz="2100" b="1" dirty="0">
              <a:solidFill>
                <a:srgbClr val="0000FF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" grpId="0" animBg="1"/>
      <p:bldP spid="5" grpId="0" animBg="1"/>
      <p:bldP spid="15" grpId="0" animBg="1"/>
      <p:bldP spid="16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02118" y="933776"/>
            <a:ext cx="8721566" cy="3762568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（2018•株洲）图为试电笔的结构及使用方法。下列说法正确的</a:t>
            </a:r>
            <a:r>
              <a:rPr lang="zh-CN" altLang="en-US" sz="2400" b="1" dirty="0" smtClean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solidFill>
                <a:prstClr val="black"/>
              </a:solidFill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A．试电笔可以判断物体是带正电还是带负电 </a:t>
            </a: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B．若氖管发光，说明人体成为了电流的通路 </a:t>
            </a: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C．笔尖、电阻和氖管是导体，外壳、弹簧和笔卡是绝缘体 </a:t>
            </a:r>
          </a:p>
          <a:p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D．在两种使用试电笔的方法中，甲是正确的，乙是错误的 </a:t>
            </a:r>
          </a:p>
        </p:txBody>
      </p:sp>
      <p:pic>
        <p:nvPicPr>
          <p:cNvPr id="3" name="图片 2" descr="b5701998[1]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11166" y="1777266"/>
            <a:ext cx="7863890" cy="1364800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403885" y="1259382"/>
            <a:ext cx="340519" cy="437674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25" name="组合 3"/>
          <p:cNvGrpSpPr/>
          <p:nvPr/>
        </p:nvGrpSpPr>
        <p:grpSpPr bwMode="auto">
          <a:xfrm>
            <a:off x="3371850" y="488418"/>
            <a:ext cx="1879997" cy="474345"/>
            <a:chOff x="497257" y="753279"/>
            <a:chExt cx="1881032" cy="475146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12" name="圆角矩形标注 11"/>
          <p:cNvSpPr/>
          <p:nvPr/>
        </p:nvSpPr>
        <p:spPr>
          <a:xfrm>
            <a:off x="3492173" y="1148999"/>
            <a:ext cx="1881664" cy="887254"/>
          </a:xfrm>
          <a:prstGeom prst="wedgeRoundRectCallout">
            <a:avLst>
              <a:gd name="adj1" fmla="val 99387"/>
              <a:gd name="adj2" fmla="val 3022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手要接触笔尾金属卡（块）</a:t>
            </a:r>
          </a:p>
        </p:txBody>
      </p:sp>
      <p:sp>
        <p:nvSpPr>
          <p:cNvPr id="13" name="文本框 4"/>
          <p:cNvSpPr txBox="1"/>
          <p:nvPr/>
        </p:nvSpPr>
        <p:spPr>
          <a:xfrm>
            <a:off x="2436610" y="3142066"/>
            <a:ext cx="4086225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solidFill>
                <a:prstClr val="black"/>
              </a:solidFill>
            </a:endParaRPr>
          </a:p>
        </p:txBody>
      </p:sp>
      <p:sp>
        <p:nvSpPr>
          <p:cNvPr id="14" name="文本框 6"/>
          <p:cNvSpPr txBox="1"/>
          <p:nvPr/>
        </p:nvSpPr>
        <p:spPr>
          <a:xfrm>
            <a:off x="5489762" y="3889507"/>
            <a:ext cx="1619250" cy="414020"/>
          </a:xfrm>
          <a:prstGeom prst="rect">
            <a:avLst/>
          </a:prstGeom>
          <a:noFill/>
          <a:ln w="28575" cmpd="sng">
            <a:solidFill>
              <a:srgbClr val="FF0000"/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100" b="1">
              <a:solidFill>
                <a:prstClr val="black"/>
              </a:solidFill>
            </a:endParaRPr>
          </a:p>
        </p:txBody>
      </p:sp>
      <p:sp>
        <p:nvSpPr>
          <p:cNvPr id="15" name="圆角矩形标注 14"/>
          <p:cNvSpPr/>
          <p:nvPr/>
        </p:nvSpPr>
        <p:spPr>
          <a:xfrm>
            <a:off x="7067550" y="2936531"/>
            <a:ext cx="1881664" cy="491966"/>
          </a:xfrm>
          <a:prstGeom prst="wedgeRoundRectCallout">
            <a:avLst>
              <a:gd name="adj1" fmla="val -99686"/>
              <a:gd name="adj2" fmla="val 5542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辨别火线和零线</a:t>
            </a:r>
          </a:p>
        </p:txBody>
      </p:sp>
      <p:sp>
        <p:nvSpPr>
          <p:cNvPr id="16" name="圆角矩形标注 15"/>
          <p:cNvSpPr/>
          <p:nvPr/>
        </p:nvSpPr>
        <p:spPr>
          <a:xfrm>
            <a:off x="7519343" y="3556086"/>
            <a:ext cx="1429871" cy="491966"/>
          </a:xfrm>
          <a:prstGeom prst="wedgeRoundRectCallout">
            <a:avLst>
              <a:gd name="adj1" fmla="val -80045"/>
              <a:gd name="adj2" fmla="val 56019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1800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是导体</a:t>
            </a:r>
          </a:p>
        </p:txBody>
      </p:sp>
      <p:sp>
        <p:nvSpPr>
          <p:cNvPr id="17" name="文本框 11"/>
          <p:cNvSpPr txBox="1"/>
          <p:nvPr/>
        </p:nvSpPr>
        <p:spPr>
          <a:xfrm>
            <a:off x="3611" y="3476400"/>
            <a:ext cx="269081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700" b="1" dirty="0">
                <a:solidFill>
                  <a:srgbClr val="FF0000"/>
                </a:solidFill>
              </a:rPr>
              <a:t>√</a:t>
            </a:r>
          </a:p>
        </p:txBody>
      </p:sp>
      <p:sp>
        <p:nvSpPr>
          <p:cNvPr id="18" name="文本框 26"/>
          <p:cNvSpPr txBox="1"/>
          <p:nvPr/>
        </p:nvSpPr>
        <p:spPr>
          <a:xfrm>
            <a:off x="33814" y="3066992"/>
            <a:ext cx="4572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9" name="文本框 27"/>
          <p:cNvSpPr txBox="1"/>
          <p:nvPr/>
        </p:nvSpPr>
        <p:spPr>
          <a:xfrm>
            <a:off x="52445" y="3843311"/>
            <a:ext cx="4572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20" name="文本框 29"/>
          <p:cNvSpPr txBox="1"/>
          <p:nvPr/>
        </p:nvSpPr>
        <p:spPr>
          <a:xfrm>
            <a:off x="61410" y="4224646"/>
            <a:ext cx="457200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>
                <a:solidFill>
                  <a:srgbClr val="FF0000"/>
                </a:solidFill>
              </a:rPr>
              <a:t>×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1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1" dur="1" fill="hold"/>
                                        <p:tgtEl>
                                          <p:spTgt spid="1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5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5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9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1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组合 3"/>
          <p:cNvGrpSpPr/>
          <p:nvPr/>
        </p:nvGrpSpPr>
        <p:grpSpPr bwMode="auto">
          <a:xfrm>
            <a:off x="3371850" y="488418"/>
            <a:ext cx="1879997" cy="474345"/>
            <a:chOff x="497257" y="753279"/>
            <a:chExt cx="1881032" cy="475146"/>
          </a:xfrm>
        </p:grpSpPr>
        <p:grpSp>
          <p:nvGrpSpPr>
            <p:cNvPr id="26" name="组合 2"/>
            <p:cNvGrpSpPr/>
            <p:nvPr/>
          </p:nvGrpSpPr>
          <p:grpSpPr bwMode="auto">
            <a:xfrm>
              <a:off x="552450" y="789083"/>
              <a:ext cx="1787356" cy="419195"/>
              <a:chOff x="3014293" y="-540899"/>
              <a:chExt cx="1787356" cy="419195"/>
            </a:xfrm>
          </p:grpSpPr>
          <p:sp>
            <p:nvSpPr>
              <p:cNvPr id="28" name="缺角矩形 18"/>
              <p:cNvSpPr>
                <a:spLocks noChangeArrowheads="1"/>
              </p:cNvSpPr>
              <p:nvPr/>
            </p:nvSpPr>
            <p:spPr bwMode="auto">
              <a:xfrm>
                <a:off x="347066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8BBB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29" name="缺角矩形 19"/>
              <p:cNvSpPr>
                <a:spLocks noChangeArrowheads="1"/>
              </p:cNvSpPr>
              <p:nvPr/>
            </p:nvSpPr>
            <p:spPr bwMode="auto">
              <a:xfrm>
                <a:off x="392662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FD9F0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0" name="缺角矩形 20"/>
              <p:cNvSpPr>
                <a:spLocks noChangeArrowheads="1"/>
              </p:cNvSpPr>
              <p:nvPr/>
            </p:nvSpPr>
            <p:spPr bwMode="auto">
              <a:xfrm>
                <a:off x="4382584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00B050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  <p:sp>
            <p:nvSpPr>
              <p:cNvPr id="31" name="缺角矩形 7"/>
              <p:cNvSpPr>
                <a:spLocks noChangeArrowheads="1"/>
              </p:cNvSpPr>
              <p:nvPr/>
            </p:nvSpPr>
            <p:spPr bwMode="auto">
              <a:xfrm>
                <a:off x="3014705" y="-540130"/>
                <a:ext cx="419419" cy="418217"/>
              </a:xfrm>
              <a:prstGeom prst="plaque">
                <a:avLst>
                  <a:gd name="adj" fmla="val 16667"/>
                </a:avLst>
              </a:prstGeom>
              <a:solidFill>
                <a:srgbClr val="E72424"/>
              </a:solidFill>
              <a:ln w="25400" algn="ctr">
                <a:noFill/>
                <a:miter lim="800000"/>
              </a:ln>
            </p:spPr>
            <p:txBody>
              <a:bodyPr lIns="91437" tIns="45718" rIns="91437" bIns="45718" anchor="ctr"/>
              <a:lstStyle/>
              <a:p>
                <a:pPr algn="ctr" defTabSz="1219200" eaLnBrk="0" hangingPunct="0"/>
                <a:endParaRPr kumimoji="1" lang="zh-CN" altLang="en-US" sz="180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</a:endParaRPr>
              </a:p>
            </p:txBody>
          </p:sp>
        </p:grpSp>
        <p:sp>
          <p:nvSpPr>
            <p:cNvPr id="27" name="矩形 1"/>
            <p:cNvSpPr>
              <a:spLocks noChangeArrowheads="1"/>
            </p:cNvSpPr>
            <p:nvPr/>
          </p:nvSpPr>
          <p:spPr bwMode="auto">
            <a:xfrm>
              <a:off x="497257" y="753279"/>
              <a:ext cx="1881032" cy="475146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1437" tIns="45718" rIns="91437" bIns="45718">
              <a:spAutoFit/>
            </a:bodyPr>
            <a:lstStyle/>
            <a:p>
              <a:pPr algn="dist" defTabSz="1219200">
                <a:buFont typeface="Arial" panose="020B0604020202020204" pitchFamily="34" charset="0"/>
                <a:buNone/>
              </a:pPr>
              <a:r>
                <a:rPr lang="zh-CN" altLang="en-US" sz="2500" b="1" dirty="0">
                  <a:solidFill>
                    <a:sysClr val="window" lastClr="FFFFFF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连接中考</a:t>
              </a:r>
            </a:p>
          </p:txBody>
        </p:sp>
      </p:grpSp>
      <p:sp>
        <p:nvSpPr>
          <p:cNvPr id="5" name="文本框 4"/>
          <p:cNvSpPr txBox="1"/>
          <p:nvPr/>
        </p:nvSpPr>
        <p:spPr>
          <a:xfrm>
            <a:off x="215900" y="962660"/>
            <a:ext cx="8711565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4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.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2019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•广东）如图为家庭部分电路示意图，正常发光的电灯突然熄灭，检查保险丝发现完好，再用试电笔先后检测插座的两孔，氖管均发光。由此判断电路故障的原因可能是（　　）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A．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插座短路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进户的火线断路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进户的零线断路 </a:t>
            </a:r>
          </a:p>
          <a:p>
            <a:pPr fontAlgn="auto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电灯的灯丝断路 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3350" y="2891680"/>
            <a:ext cx="3409315" cy="1941415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125492" y="2180590"/>
            <a:ext cx="1771650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/>
          </a:p>
        </p:txBody>
      </p:sp>
      <p:sp>
        <p:nvSpPr>
          <p:cNvPr id="9" name="圆角矩形标注 8"/>
          <p:cNvSpPr/>
          <p:nvPr/>
        </p:nvSpPr>
        <p:spPr>
          <a:xfrm>
            <a:off x="3192145" y="3016885"/>
            <a:ext cx="1800225" cy="857885"/>
          </a:xfrm>
          <a:prstGeom prst="wedgeRoundRectCallout">
            <a:avLst>
              <a:gd name="adj1" fmla="val -97019"/>
              <a:gd name="adj2" fmla="val -82288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两孔均与火线相通</a:t>
            </a:r>
          </a:p>
        </p:txBody>
      </p:sp>
      <p:cxnSp>
        <p:nvCxnSpPr>
          <p:cNvPr id="22" name="直接连接符 21"/>
          <p:cNvCxnSpPr/>
          <p:nvPr/>
        </p:nvCxnSpPr>
        <p:spPr>
          <a:xfrm flipH="1" flipV="1">
            <a:off x="7009765" y="4588510"/>
            <a:ext cx="180975" cy="9525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H="1" flipV="1">
            <a:off x="7009765" y="3712210"/>
            <a:ext cx="19050" cy="876300"/>
          </a:xfrm>
          <a:prstGeom prst="line">
            <a:avLst/>
          </a:prstGeom>
          <a:ln w="412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7000240" y="3712210"/>
            <a:ext cx="800100" cy="9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>
            <a:off x="7800340" y="3721735"/>
            <a:ext cx="9525" cy="8953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 flipV="1">
            <a:off x="7800340" y="4569460"/>
            <a:ext cx="504825" cy="190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V="1">
            <a:off x="8314690" y="3274060"/>
            <a:ext cx="0" cy="13049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>
            <a:off x="5942965" y="3264535"/>
            <a:ext cx="2371725" cy="9525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7314565" y="4626610"/>
            <a:ext cx="209550" cy="0"/>
          </a:xfrm>
          <a:prstGeom prst="line">
            <a:avLst/>
          </a:prstGeom>
          <a:ln w="412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 flipV="1">
            <a:off x="7533640" y="3274060"/>
            <a:ext cx="0" cy="1352550"/>
          </a:xfrm>
          <a:prstGeom prst="line">
            <a:avLst/>
          </a:prstGeom>
          <a:ln w="412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 flipH="1" flipV="1">
            <a:off x="5904865" y="3245485"/>
            <a:ext cx="1619250" cy="19050"/>
          </a:xfrm>
          <a:prstGeom prst="line">
            <a:avLst/>
          </a:prstGeom>
          <a:ln w="41275" cmpd="sng">
            <a:solidFill>
              <a:srgbClr val="0000FF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文本框 38"/>
          <p:cNvSpPr txBox="1"/>
          <p:nvPr/>
        </p:nvSpPr>
        <p:spPr>
          <a:xfrm>
            <a:off x="2431415" y="1621246"/>
            <a:ext cx="2190750" cy="460375"/>
          </a:xfrm>
          <a:prstGeom prst="rect">
            <a:avLst/>
          </a:prstGeo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 wrap="square" rtlCol="0">
            <a:spAutoFit/>
          </a:bodyPr>
          <a:lstStyle/>
          <a:p>
            <a:endParaRPr lang="zh-CN" altLang="en-US" sz="2400"/>
          </a:p>
        </p:txBody>
      </p:sp>
      <p:sp>
        <p:nvSpPr>
          <p:cNvPr id="40" name="圆角矩形标注 39"/>
          <p:cNvSpPr/>
          <p:nvPr/>
        </p:nvSpPr>
        <p:spPr>
          <a:xfrm>
            <a:off x="5942965" y="648335"/>
            <a:ext cx="2586990" cy="429260"/>
          </a:xfrm>
          <a:prstGeom prst="wedgeRoundRectCallout">
            <a:avLst>
              <a:gd name="adj1" fmla="val -113132"/>
              <a:gd name="adj2" fmla="val 191124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电路中无短路</a:t>
            </a:r>
          </a:p>
        </p:txBody>
      </p:sp>
      <p:sp>
        <p:nvSpPr>
          <p:cNvPr id="41" name="圆角矩形标注 40"/>
          <p:cNvSpPr/>
          <p:nvPr/>
        </p:nvSpPr>
        <p:spPr>
          <a:xfrm>
            <a:off x="5200015" y="4355465"/>
            <a:ext cx="1467485" cy="447040"/>
          </a:xfrm>
          <a:prstGeom prst="wedgeRoundRectCallout">
            <a:avLst>
              <a:gd name="adj1" fmla="val 25638"/>
              <a:gd name="adj2" fmla="val -180113"/>
              <a:gd name="adj3" fmla="val 16667"/>
            </a:avLst>
          </a:prstGeom>
          <a:grpFill/>
          <a:ln w="28575" cmpd="sng">
            <a:solidFill>
              <a:schemeClr val="accent1">
                <a:shade val="50000"/>
              </a:schemeClr>
            </a:solidFill>
            <a:prstDash val="solid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800" b="1">
                <a:solidFill>
                  <a:srgbClr val="FF0000"/>
                </a:solidFill>
              </a:rPr>
              <a:t>断路处</a:t>
            </a:r>
          </a:p>
        </p:txBody>
      </p:sp>
      <p:cxnSp>
        <p:nvCxnSpPr>
          <p:cNvPr id="42" name="直接连接符 41"/>
          <p:cNvCxnSpPr/>
          <p:nvPr/>
        </p:nvCxnSpPr>
        <p:spPr>
          <a:xfrm flipV="1">
            <a:off x="5847715" y="3721100"/>
            <a:ext cx="1123950" cy="19050"/>
          </a:xfrm>
          <a:prstGeom prst="line">
            <a:avLst/>
          </a:prstGeom>
          <a:ln w="603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文本框 42"/>
          <p:cNvSpPr txBox="1"/>
          <p:nvPr/>
        </p:nvSpPr>
        <p:spPr>
          <a:xfrm>
            <a:off x="7745821" y="2140403"/>
            <a:ext cx="459740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3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4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7" dur="1" fill="hold"/>
                                        <p:tgtEl>
                                          <p:spTgt spid="3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8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0" dur="1" fill="hold"/>
                                        <p:tgtEl>
                                          <p:spTgt spid="3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3" dur="1" fill="hold"/>
                                        <p:tgtEl>
                                          <p:spTgt spid="3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8" dur="1" fill="hold"/>
                                        <p:tgtEl>
                                          <p:spTgt spid="2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2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6" dur="1" fill="hold"/>
                                        <p:tgtEl>
                                          <p:spTgt spid="2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0" dur="1" fill="hold"/>
                                        <p:tgtEl>
                                          <p:spTgt spid="3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4" dur="1" fill="hold"/>
                                        <p:tgtEl>
                                          <p:spTgt spid="3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8" dur="1" fill="hold"/>
                                        <p:tgtEl>
                                          <p:spTgt spid="3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2" dur="1" fill="hold"/>
                                        <p:tgtEl>
                                          <p:spTgt spid="3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67" dur="1" fill="hold"/>
                                        <p:tgtEl>
                                          <p:spTgt spid="42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2" dur="1" fill="hold"/>
                                        <p:tgtEl>
                                          <p:spTgt spid="4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7" dur="1" fill="hold"/>
                                        <p:tgtEl>
                                          <p:spTgt spid="4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bldLvl="0" animBg="1"/>
      <p:bldP spid="39" grpId="0" animBg="1"/>
      <p:bldP spid="40" grpId="0" animBg="1"/>
      <p:bldP spid="41" grpId="0" animBg="1"/>
      <p:bldP spid="4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4296" y="876883"/>
            <a:ext cx="8871585" cy="413190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一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种试电笔的构造如图所示，下列关于它的作用和使用描述正确的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A．试电笔可用来测试物体是带正电还是带负电 </a:t>
            </a:r>
          </a:p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B．试电笔通常也用来检查电气设备的外壳是否带电 </a:t>
            </a: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C．使用时手指不能碰到金属笔卡 </a:t>
            </a:r>
          </a:p>
          <a:p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．使用时人不会触电是因为试电笔氖管中的氖气不会导电 </a:t>
            </a:r>
          </a:p>
        </p:txBody>
      </p:sp>
      <p:grpSp>
        <p:nvGrpSpPr>
          <p:cNvPr id="16" name="组合 15"/>
          <p:cNvGrpSpPr/>
          <p:nvPr/>
        </p:nvGrpSpPr>
        <p:grpSpPr>
          <a:xfrm>
            <a:off x="510163" y="1600347"/>
            <a:ext cx="8019849" cy="1763496"/>
            <a:chOff x="1390" y="4321"/>
            <a:chExt cx="17159" cy="4384"/>
          </a:xfrm>
        </p:grpSpPr>
        <p:grpSp>
          <p:nvGrpSpPr>
            <p:cNvPr id="11" name="组合 10"/>
            <p:cNvGrpSpPr/>
            <p:nvPr/>
          </p:nvGrpSpPr>
          <p:grpSpPr>
            <a:xfrm>
              <a:off x="1390" y="4321"/>
              <a:ext cx="17159" cy="4384"/>
              <a:chOff x="1021" y="3581"/>
              <a:chExt cx="17159" cy="4384"/>
            </a:xfrm>
          </p:grpSpPr>
          <p:graphicFrame>
            <p:nvGraphicFramePr>
              <p:cNvPr id="4" name="对象 3"/>
              <p:cNvGraphicFramePr>
                <a:graphicFrameLocks/>
              </p:cNvGraphicFramePr>
              <p:nvPr/>
            </p:nvGraphicFramePr>
            <p:xfrm>
              <a:off x="1021" y="4367"/>
              <a:ext cx="17159" cy="2200"/>
            </p:xfrm>
            <a:graphic>
              <a:graphicData uri="http://schemas.openxmlformats.org/presentationml/2006/ole">
                <mc:AlternateContent xmlns:mc="http://schemas.openxmlformats.org/markup-compatibility/2006">
                  <mc:Choice xmlns:v="urn:schemas-microsoft-com:vml" Requires="v">
                    <p:oleObj spid="_x0000_s41994" r:id="rId3" imgW="10885714" imgH="4105848" progId="PBrush">
                      <p:embed/>
                    </p:oleObj>
                  </mc:Choice>
                  <mc:Fallback>
                    <p:oleObj r:id="rId3" imgW="10885714" imgH="4105848" progId="PBrush">
                      <p:embed/>
                      <p:pic>
                        <p:nvPicPr>
                          <p:cNvPr id="0" name="图片 7" descr="image35"/>
                          <p:cNvPicPr>
                            <a:picLocks noChangeArrowheads="1"/>
                          </p:cNvPicPr>
                          <p:nvPr/>
                        </p:nvPicPr>
                        <p:blipFill>
                          <a:blip r:embed="rId4">
                            <a:extLst>
                              <a:ext uri="{28A0092B-C50C-407E-A947-70E740481C1C}">
                                <a14:useLocalDpi xmlns:a14="http://schemas.microsoft.com/office/drawing/2010/main" val="0"/>
                              </a:ext>
                            </a:extLst>
                          </a:blip>
                          <a:srcRect t="9923" b="56075"/>
                          <a:stretch>
                            <a:fillRect/>
                          </a:stretch>
                        </p:blipFill>
                        <p:spPr bwMode="auto">
                          <a:xfrm>
                            <a:off x="1021" y="4367"/>
                            <a:ext cx="17159" cy="2200"/>
                          </a:xfrm>
                          <a:prstGeom prst="rect">
                            <a:avLst/>
                          </a:prstGeom>
                          <a:noFill/>
                          <a:extLst>
                            <a:ext uri="{909E8E84-426E-40DD-AFC4-6F175D3DCCD1}">
                              <a14:hiddenFill xmlns:a14="http://schemas.microsoft.com/office/drawing/2010/main">
                                <a:solidFill>
                                  <a:srgbClr val="FFFFFF"/>
                                </a:solidFill>
                              </a14:hiddenFill>
                            </a:ext>
                          </a:extLst>
                        </p:spPr>
                      </p:pic>
                    </p:oleObj>
                  </mc:Fallback>
                </mc:AlternateContent>
              </a:graphicData>
            </a:graphic>
          </p:graphicFrame>
          <p:grpSp>
            <p:nvGrpSpPr>
              <p:cNvPr id="31750" name="Group 6"/>
              <p:cNvGrpSpPr/>
              <p:nvPr/>
            </p:nvGrpSpPr>
            <p:grpSpPr>
              <a:xfrm>
                <a:off x="2120" y="3581"/>
                <a:ext cx="15568" cy="4384"/>
                <a:chOff x="5" y="-65"/>
                <a:chExt cx="4254" cy="1527"/>
              </a:xfrm>
            </p:grpSpPr>
            <p:sp>
              <p:nvSpPr>
                <p:cNvPr id="11275" name="Text Box 11"/>
                <p:cNvSpPr txBox="1"/>
                <p:nvPr/>
              </p:nvSpPr>
              <p:spPr>
                <a:xfrm>
                  <a:off x="1112" y="-65"/>
                  <a:ext cx="465" cy="3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氖管</a:t>
                  </a:r>
                </a:p>
              </p:txBody>
            </p:sp>
            <p:sp>
              <p:nvSpPr>
                <p:cNvPr id="11276" name="Text Box 7"/>
                <p:cNvSpPr txBox="1"/>
                <p:nvPr/>
              </p:nvSpPr>
              <p:spPr>
                <a:xfrm>
                  <a:off x="1584" y="950"/>
                  <a:ext cx="597" cy="3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电阻</a:t>
                  </a:r>
                </a:p>
              </p:txBody>
            </p:sp>
            <p:sp>
              <p:nvSpPr>
                <p:cNvPr id="11277" name="Text Box 3"/>
                <p:cNvSpPr txBox="1"/>
                <p:nvPr/>
              </p:nvSpPr>
              <p:spPr>
                <a:xfrm>
                  <a:off x="2864" y="880"/>
                  <a:ext cx="1395" cy="3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笔尖金属体</a:t>
                  </a:r>
                </a:p>
              </p:txBody>
            </p:sp>
            <p:sp>
              <p:nvSpPr>
                <p:cNvPr id="11278" name="Text Box 19"/>
                <p:cNvSpPr txBox="1"/>
                <p:nvPr/>
              </p:nvSpPr>
              <p:spPr>
                <a:xfrm>
                  <a:off x="5" y="1116"/>
                  <a:ext cx="1406" cy="3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笔尾金属体</a:t>
                  </a:r>
                </a:p>
              </p:txBody>
            </p:sp>
            <p:sp>
              <p:nvSpPr>
                <p:cNvPr id="11279" name="Text Box 15"/>
                <p:cNvSpPr txBox="1"/>
                <p:nvPr/>
              </p:nvSpPr>
              <p:spPr>
                <a:xfrm>
                  <a:off x="309" y="91"/>
                  <a:ext cx="621" cy="34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>
                  <a:spAutoFit/>
                </a:bodyPr>
                <a:lstStyle/>
                <a:p>
                  <a:r>
                    <a:rPr lang="zh-CN" altLang="en-US" sz="2000" b="1" dirty="0">
                      <a:latin typeface="Times New Roman" panose="02020603050405020304" pitchFamily="18" charset="0"/>
                      <a:ea typeface="宋体" panose="02010600030101010101" pitchFamily="2" charset="-122"/>
                    </a:rPr>
                    <a:t>弹簧</a:t>
                  </a:r>
                </a:p>
              </p:txBody>
            </p:sp>
            <p:sp>
              <p:nvSpPr>
                <p:cNvPr id="11280" name="Line 13"/>
                <p:cNvSpPr/>
                <p:nvPr/>
              </p:nvSpPr>
              <p:spPr>
                <a:xfrm>
                  <a:off x="658" y="343"/>
                  <a:ext cx="326" cy="182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81" name="Line 14"/>
                <p:cNvSpPr/>
                <p:nvPr/>
              </p:nvSpPr>
              <p:spPr>
                <a:xfrm flipH="1">
                  <a:off x="458" y="950"/>
                  <a:ext cx="114" cy="250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11282" name="Line 15"/>
                <p:cNvSpPr/>
                <p:nvPr/>
              </p:nvSpPr>
              <p:spPr>
                <a:xfrm flipH="1">
                  <a:off x="3629" y="680"/>
                  <a:ext cx="383" cy="295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</p:grpSp>
        <p:sp>
          <p:nvSpPr>
            <p:cNvPr id="10" name="Line 14"/>
            <p:cNvSpPr/>
            <p:nvPr/>
          </p:nvSpPr>
          <p:spPr>
            <a:xfrm flipH="1">
              <a:off x="9507" y="6460"/>
              <a:ext cx="295" cy="989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12" name="文本框 11"/>
          <p:cNvSpPr txBox="1"/>
          <p:nvPr/>
        </p:nvSpPr>
        <p:spPr>
          <a:xfrm>
            <a:off x="1543794" y="1243544"/>
            <a:ext cx="340519" cy="437674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B</a:t>
            </a:r>
          </a:p>
        </p:txBody>
      </p:sp>
      <p:grpSp>
        <p:nvGrpSpPr>
          <p:cNvPr id="25" name="组合 1"/>
          <p:cNvGrpSpPr>
            <a:grpSpLocks noChangeAspect="1"/>
          </p:cNvGrpSpPr>
          <p:nvPr/>
        </p:nvGrpSpPr>
        <p:grpSpPr>
          <a:xfrm>
            <a:off x="3266123" y="436533"/>
            <a:ext cx="2411412" cy="450850"/>
            <a:chOff x="3564387" y="597378"/>
            <a:chExt cx="2247990" cy="419195"/>
          </a:xfrm>
        </p:grpSpPr>
        <p:sp>
          <p:nvSpPr>
            <p:cNvPr id="26" name="缺角矩形 25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7" name="缺角矩形 26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8" name="缺角矩形 27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9" name="缺角矩形 28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0" name="缺角矩形 29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31" name="TextBox 15"/>
          <p:cNvSpPr txBox="1"/>
          <p:nvPr/>
        </p:nvSpPr>
        <p:spPr>
          <a:xfrm>
            <a:off x="3231198" y="393670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60558" y="1048177"/>
            <a:ext cx="8672513" cy="394723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家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里一盏电灯突然熄灭，用试电笔（又名“测电笔”）分別测试电路中的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、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四点（如图），只有测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点时氖管发光。若电路中只有一处故障，则故障可能是（　　）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．进户零线断路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．灯泡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断路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．开关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接触不良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．导线</a:t>
            </a:r>
            <a:r>
              <a:rPr lang="en-US" altLang="zh-CN" sz="24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ad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断路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3981550" y="2639851"/>
            <a:ext cx="3880860" cy="2348145"/>
            <a:chOff x="9545" y="6242"/>
            <a:chExt cx="6277" cy="3796"/>
          </a:xfrm>
        </p:grpSpPr>
        <p:cxnSp>
          <p:nvCxnSpPr>
            <p:cNvPr id="4" name="直接连接符 3"/>
            <p:cNvCxnSpPr/>
            <p:nvPr/>
          </p:nvCxnSpPr>
          <p:spPr>
            <a:xfrm>
              <a:off x="10340" y="6295"/>
              <a:ext cx="5395" cy="23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直接连接符 5"/>
            <p:cNvCxnSpPr/>
            <p:nvPr/>
          </p:nvCxnSpPr>
          <p:spPr>
            <a:xfrm>
              <a:off x="10340" y="7127"/>
              <a:ext cx="5482" cy="5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直接连接符 9"/>
            <p:cNvCxnSpPr/>
            <p:nvPr/>
          </p:nvCxnSpPr>
          <p:spPr>
            <a:xfrm>
              <a:off x="12466" y="6295"/>
              <a:ext cx="0" cy="1728"/>
            </a:xfrm>
            <a:prstGeom prst="line">
              <a:avLst/>
            </a:prstGeom>
            <a:ln w="3810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直接连接符 10"/>
            <p:cNvCxnSpPr/>
            <p:nvPr/>
          </p:nvCxnSpPr>
          <p:spPr>
            <a:xfrm>
              <a:off x="14905" y="7102"/>
              <a:ext cx="0" cy="2394"/>
            </a:xfrm>
            <a:prstGeom prst="line">
              <a:avLst/>
            </a:prstGeom>
            <a:ln w="38100"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椭圆 11"/>
            <p:cNvSpPr/>
            <p:nvPr/>
          </p:nvSpPr>
          <p:spPr>
            <a:xfrm>
              <a:off x="13153" y="8977"/>
              <a:ext cx="1110" cy="1061"/>
            </a:xfrm>
            <a:prstGeom prst="ellipse">
              <a:avLst/>
            </a:prstGeom>
            <a:noFill/>
            <a:ln w="381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3" name="直接连接符 12"/>
            <p:cNvCxnSpPr>
              <a:stCxn id="12" idx="3"/>
              <a:endCxn id="12" idx="7"/>
            </p:cNvCxnSpPr>
            <p:nvPr/>
          </p:nvCxnSpPr>
          <p:spPr>
            <a:xfrm flipV="1">
              <a:off x="13316" y="9132"/>
              <a:ext cx="784" cy="751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12" idx="1"/>
            </p:cNvCxnSpPr>
            <p:nvPr/>
          </p:nvCxnSpPr>
          <p:spPr>
            <a:xfrm>
              <a:off x="13316" y="9132"/>
              <a:ext cx="799" cy="734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/>
            <p:nvPr/>
          </p:nvCxnSpPr>
          <p:spPr>
            <a:xfrm flipV="1">
              <a:off x="14263" y="9496"/>
              <a:ext cx="642" cy="1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/>
            <p:nvPr/>
          </p:nvCxnSpPr>
          <p:spPr>
            <a:xfrm>
              <a:off x="12462" y="8385"/>
              <a:ext cx="4" cy="1120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/>
            <p:cNvCxnSpPr/>
            <p:nvPr/>
          </p:nvCxnSpPr>
          <p:spPr>
            <a:xfrm>
              <a:off x="12466" y="9485"/>
              <a:ext cx="687" cy="11"/>
            </a:xfrm>
            <a:prstGeom prst="line">
              <a:avLst/>
            </a:prstGeom>
            <a:ln w="38100"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/>
            <p:cNvSpPr/>
            <p:nvPr/>
          </p:nvSpPr>
          <p:spPr>
            <a:xfrm>
              <a:off x="12402" y="8266"/>
              <a:ext cx="120" cy="119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cxnSp>
          <p:nvCxnSpPr>
            <p:cNvPr id="19" name="直接连接符 18"/>
            <p:cNvCxnSpPr/>
            <p:nvPr/>
          </p:nvCxnSpPr>
          <p:spPr>
            <a:xfrm flipV="1">
              <a:off x="12413" y="7678"/>
              <a:ext cx="30" cy="612"/>
            </a:xfrm>
            <a:prstGeom prst="lin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文本框 19"/>
            <p:cNvSpPr txBox="1"/>
            <p:nvPr/>
          </p:nvSpPr>
          <p:spPr>
            <a:xfrm>
              <a:off x="11794" y="9048"/>
              <a:ext cx="608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b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14905" y="8942"/>
              <a:ext cx="572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c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4905" y="6383"/>
              <a:ext cx="608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 b="1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d</a:t>
              </a: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2656" y="6242"/>
              <a:ext cx="608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i="1" dirty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a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11458" y="7678"/>
              <a:ext cx="644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en-US" altLang="zh-CN" sz="2400" b="1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S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9753" y="7177"/>
              <a:ext cx="1574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零线</a:t>
              </a:r>
            </a:p>
          </p:txBody>
        </p:sp>
        <p:sp>
          <p:nvSpPr>
            <p:cNvPr id="26" name="文本框 25"/>
            <p:cNvSpPr txBox="1"/>
            <p:nvPr/>
          </p:nvSpPr>
          <p:spPr>
            <a:xfrm rot="10800000" flipV="1">
              <a:off x="9545" y="6295"/>
              <a:ext cx="2235" cy="746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  <a:sym typeface="+mn-ea"/>
                </a:rPr>
                <a:t>火线</a:t>
              </a:r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6031597" y="2223416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</a:p>
        </p:txBody>
      </p:sp>
      <p:grpSp>
        <p:nvGrpSpPr>
          <p:cNvPr id="34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35" name="缺角矩形 34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6" name="缺角矩形 35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7" name="缺角矩形 36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8" name="缺角矩形 37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39" name="缺角矩形 38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40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89560" y="989330"/>
            <a:ext cx="8660130" cy="4131310"/>
          </a:xfrm>
          <a:prstGeom prst="rect">
            <a:avLst/>
          </a:prstGeom>
          <a:noFill/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en-US" altLang="zh-CN" sz="22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3</a:t>
            </a:r>
            <a:r>
              <a:rPr lang="en-US" altLang="zh-CN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2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小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明买来新的三孔插座，在更换插座时，他发现自己家的老式楼房里没有安装地线。小明认为，零线在户外就已经和大地相连，把图中</a:t>
            </a:r>
            <a:r>
              <a:rPr lang="zh-CN" altLang="en-US" sz="22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孔与</a:t>
            </a:r>
            <a:r>
              <a:rPr lang="zh-CN" altLang="en-US" sz="22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点连接起来，就可以将</a:t>
            </a:r>
            <a:r>
              <a:rPr lang="zh-CN" altLang="en-US" sz="22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孔接地了。如果按小明的说法连接，当</a:t>
            </a:r>
            <a:r>
              <a:rPr lang="zh-CN" altLang="en-US" sz="2200" b="1" i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点出现断路时，将带有金属外壳的用电器接入插座后，带来的安全隐患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是（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　　）</a:t>
            </a:r>
          </a:p>
          <a:p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A．用电器开关闭合时，外壳会带电，人接触外壳易触电 </a:t>
            </a:r>
          </a:p>
          <a:p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B．用电器开关闭合时，会短路，造成电流过大，引起火灾 </a:t>
            </a:r>
          </a:p>
          <a:p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C．无论用电器开关是否闭合，外壳</a:t>
            </a:r>
          </a:p>
          <a:p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都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会带电，人接触外壳易触电 </a:t>
            </a:r>
          </a:p>
          <a:p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D．用电器外壳无法接地，当用电器</a:t>
            </a:r>
          </a:p>
          <a:p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绝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缘部分破损或潮湿时，外壳才</a:t>
            </a:r>
          </a:p>
          <a:p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带电，</a:t>
            </a:r>
            <a:r>
              <a:rPr lang="zh-CN" altLang="en-US" sz="22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人</a:t>
            </a:r>
            <a:r>
              <a:rPr lang="zh-CN" altLang="en-US" sz="22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接触外壳易触电 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900105" y="2297654"/>
            <a:ext cx="361317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A</a:t>
            </a:r>
          </a:p>
        </p:txBody>
      </p:sp>
      <p:grpSp>
        <p:nvGrpSpPr>
          <p:cNvPr id="18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19" name="缺角矩形 1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5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907" y="3379470"/>
            <a:ext cx="2743200" cy="1615440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11851" y="1147085"/>
            <a:ext cx="8886825" cy="2839239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小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明将电水壶插头连接在如图的三孔插座上，电水壶正常工作，同时电水壶金属外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壳与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相连，此时将台灯连接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在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图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中两孔插座上，闭合开关后灯不亮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原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因是</a:t>
            </a:r>
            <a:r>
              <a:rPr 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__________________________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</a:t>
            </a:r>
            <a:endParaRPr lang="en-US" altLang="zh-CN" sz="2400" b="1" dirty="0" smtClean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之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后，小明成功地排除了故障。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1514481" y="2883537"/>
            <a:ext cx="2922916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台灯所在的支</a:t>
            </a:r>
            <a:r>
              <a:rPr lang="zh-CN" alt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路</a:t>
            </a:r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断</a:t>
            </a:r>
            <a:r>
              <a:rPr lang="zh-CN" altLang="en-US" sz="2400" b="1" dirty="0" smtClean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路</a:t>
            </a:r>
            <a:endParaRPr lang="zh-CN" altLang="en-US" sz="2400" b="1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807729" y="1759319"/>
            <a:ext cx="757259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sym typeface="+mn-ea"/>
              </a:rPr>
              <a:t>大地</a:t>
            </a:r>
          </a:p>
        </p:txBody>
      </p:sp>
      <p:grpSp>
        <p:nvGrpSpPr>
          <p:cNvPr id="18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19" name="缺角矩形 1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0" name="缺角矩形 1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1" name="缺角矩形 20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2" name="缺角矩形 21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23" name="缺角矩形 22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25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052426" y="2189649"/>
            <a:ext cx="2742703" cy="2528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44718" y="1102043"/>
            <a:ext cx="8658650" cy="1176020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5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.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请</a:t>
            </a:r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按安全用电的原则，将如图所示家庭电路中各电器元件正确连入电路中。</a:t>
            </a:r>
          </a:p>
        </p:txBody>
      </p:sp>
      <p:pic>
        <p:nvPicPr>
          <p:cNvPr id="6" name="图片 5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250" y="2091690"/>
            <a:ext cx="4747895" cy="255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120" y="2091441"/>
            <a:ext cx="4747606" cy="2539926"/>
          </a:xfrm>
          <a:prstGeom prst="rect">
            <a:avLst/>
          </a:prstGeom>
        </p:spPr>
      </p:pic>
      <p:grpSp>
        <p:nvGrpSpPr>
          <p:cNvPr id="8" name="组合 1"/>
          <p:cNvGrpSpPr>
            <a:grpSpLocks noChangeAspect="1"/>
          </p:cNvGrpSpPr>
          <p:nvPr/>
        </p:nvGrpSpPr>
        <p:grpSpPr>
          <a:xfrm>
            <a:off x="3266123" y="540806"/>
            <a:ext cx="2411412" cy="450850"/>
            <a:chOff x="3564387" y="597378"/>
            <a:chExt cx="2247990" cy="419195"/>
          </a:xfrm>
        </p:grpSpPr>
        <p:sp>
          <p:nvSpPr>
            <p:cNvPr id="9" name="缺角矩形 8"/>
            <p:cNvSpPr/>
            <p:nvPr/>
          </p:nvSpPr>
          <p:spPr>
            <a:xfrm rot="3000000">
              <a:off x="4021489" y="597564"/>
              <a:ext cx="419195" cy="418816"/>
            </a:xfrm>
            <a:prstGeom prst="plaque">
              <a:avLst/>
            </a:prstGeom>
            <a:solidFill>
              <a:srgbClr val="00B9FA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0" name="缺角矩形 9"/>
            <p:cNvSpPr/>
            <p:nvPr/>
          </p:nvSpPr>
          <p:spPr>
            <a:xfrm rot="3000000">
              <a:off x="4478782" y="597565"/>
              <a:ext cx="419195" cy="418815"/>
            </a:xfrm>
            <a:prstGeom prst="plaque">
              <a:avLst/>
            </a:prstGeom>
            <a:solidFill>
              <a:srgbClr val="FFBF53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2" name="缺角矩形 11"/>
            <p:cNvSpPr/>
            <p:nvPr/>
          </p:nvSpPr>
          <p:spPr>
            <a:xfrm rot="3000000">
              <a:off x="4936077" y="597564"/>
              <a:ext cx="419195" cy="418816"/>
            </a:xfrm>
            <a:prstGeom prst="plaque">
              <a:avLst/>
            </a:prstGeom>
            <a:solidFill>
              <a:srgbClr val="00B050"/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3" name="缺角矩形 12"/>
            <p:cNvSpPr/>
            <p:nvPr/>
          </p:nvSpPr>
          <p:spPr>
            <a:xfrm rot="3000000">
              <a:off x="3564194" y="597565"/>
              <a:ext cx="419195" cy="418815"/>
            </a:xfrm>
            <a:prstGeom prst="plaque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  <p:sp>
          <p:nvSpPr>
            <p:cNvPr id="14" name="缺角矩形 13"/>
            <p:cNvSpPr/>
            <p:nvPr/>
          </p:nvSpPr>
          <p:spPr>
            <a:xfrm rot="3000000">
              <a:off x="5393369" y="597565"/>
              <a:ext cx="419195" cy="418815"/>
            </a:xfrm>
            <a:prstGeom prst="plaque">
              <a:avLst/>
            </a:prstGeom>
            <a:solidFill>
              <a:srgbClr val="FFBF53">
                <a:lumMod val="5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+mn-ea"/>
              </a:endParaRPr>
            </a:p>
          </p:txBody>
        </p:sp>
      </p:grpSp>
      <p:sp>
        <p:nvSpPr>
          <p:cNvPr id="15" name="TextBox 15"/>
          <p:cNvSpPr txBox="1"/>
          <p:nvPr/>
        </p:nvSpPr>
        <p:spPr>
          <a:xfrm>
            <a:off x="3231198" y="497943"/>
            <a:ext cx="2479675" cy="477054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dist" eaLnBrk="0" hangingPunct="0"/>
            <a:r>
              <a:rPr lang="zh-CN" altLang="en-US" sz="2500" b="1" dirty="0">
                <a:solidFill>
                  <a:sysClr val="window" lastClr="FFFF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基础巩固题</a:t>
            </a:r>
            <a:endParaRPr lang="en-US" altLang="zh-CN" sz="2500" b="1" dirty="0">
              <a:solidFill>
                <a:sysClr val="window" lastClr="FFFFFF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文本框 100"/>
          <p:cNvSpPr txBox="1"/>
          <p:nvPr/>
        </p:nvSpPr>
        <p:spPr>
          <a:xfrm>
            <a:off x="288013" y="1031371"/>
            <a:ext cx="8733949" cy="1546577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        投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影仪灯泡功率很大，所以需要风扇散热，使用后，应先关闭灯泡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L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，再关闭风扇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M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；请用笔画线表示导</a:t>
            </a:r>
            <a:r>
              <a:rPr lang="zh-CN" altLang="en-US" sz="2400" b="1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线，在图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中把电路连接完整，要求实现：先断开开关</a:t>
            </a:r>
            <a:r>
              <a:rPr lang="en-US" altLang="zh-CN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，灯泡熄灭，风扇继续转动，再断开开关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，风扇才停止转</a:t>
            </a:r>
            <a:r>
              <a:rPr lang="zh-CN" altLang="en-US" sz="2400" b="1" dirty="0" smtClean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动；若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只闭合开关</a:t>
            </a:r>
            <a:r>
              <a:rPr 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S</a:t>
            </a:r>
            <a:r>
              <a:rPr lang="en-US" sz="2400" b="1" baseline="-25000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1</a:t>
            </a:r>
            <a:r>
              <a:rPr lang="zh-CN" altLang="en-US" sz="2400" b="1" dirty="0">
                <a:solidFill>
                  <a:srgbClr val="333333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，灯泡不亮。</a:t>
            </a:r>
            <a:endParaRPr lang="zh-CN" altLang="en-US" sz="2400" b="1" dirty="0">
              <a:latin typeface="Times New Roman" panose="02020603050405020304" pitchFamily="18" charset="0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22855" y="2578735"/>
            <a:ext cx="3589020" cy="232791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8472" y="2565797"/>
            <a:ext cx="3798570" cy="2380848"/>
          </a:xfrm>
          <a:prstGeom prst="rect">
            <a:avLst/>
          </a:prstGeom>
        </p:spPr>
      </p:pic>
      <p:grpSp>
        <p:nvGrpSpPr>
          <p:cNvPr id="20" name="组合 1"/>
          <p:cNvGrpSpPr>
            <a:grpSpLocks noChangeAspect="1"/>
          </p:cNvGrpSpPr>
          <p:nvPr/>
        </p:nvGrpSpPr>
        <p:grpSpPr bwMode="auto">
          <a:xfrm>
            <a:off x="3216593" y="592771"/>
            <a:ext cx="2411016" cy="450056"/>
            <a:chOff x="3564387" y="597378"/>
            <a:chExt cx="2247990" cy="419195"/>
          </a:xfrm>
        </p:grpSpPr>
        <p:sp>
          <p:nvSpPr>
            <p:cNvPr id="29" name="缺角矩形 21"/>
            <p:cNvSpPr>
              <a:spLocks noChangeArrowheads="1"/>
            </p:cNvSpPr>
            <p:nvPr/>
          </p:nvSpPr>
          <p:spPr bwMode="auto">
            <a:xfrm rot="3000000">
              <a:off x="4021491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8BBB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0" name="缺角矩形 22"/>
            <p:cNvSpPr>
              <a:spLocks noChangeArrowheads="1"/>
            </p:cNvSpPr>
            <p:nvPr/>
          </p:nvSpPr>
          <p:spPr bwMode="auto">
            <a:xfrm rot="3000000">
              <a:off x="4478785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FD9F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缺角矩形 23"/>
            <p:cNvSpPr>
              <a:spLocks noChangeArrowheads="1"/>
            </p:cNvSpPr>
            <p:nvPr/>
          </p:nvSpPr>
          <p:spPr bwMode="auto">
            <a:xfrm rot="3000000">
              <a:off x="4936079" y="597567"/>
              <a:ext cx="419195" cy="418816"/>
            </a:xfrm>
            <a:prstGeom prst="plaque">
              <a:avLst>
                <a:gd name="adj" fmla="val 16667"/>
              </a:avLst>
            </a:prstGeom>
            <a:solidFill>
              <a:srgbClr val="00B05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2" name="缺角矩形 24"/>
            <p:cNvSpPr>
              <a:spLocks noChangeArrowheads="1"/>
            </p:cNvSpPr>
            <p:nvPr/>
          </p:nvSpPr>
          <p:spPr bwMode="auto">
            <a:xfrm rot="3000000">
              <a:off x="3564197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E72424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3" name="缺角矩形 25"/>
            <p:cNvSpPr>
              <a:spLocks noChangeArrowheads="1"/>
            </p:cNvSpPr>
            <p:nvPr/>
          </p:nvSpPr>
          <p:spPr bwMode="auto">
            <a:xfrm rot="3000000">
              <a:off x="5393372" y="597568"/>
              <a:ext cx="419195" cy="418815"/>
            </a:xfrm>
            <a:prstGeom prst="plaque">
              <a:avLst>
                <a:gd name="adj" fmla="val 16667"/>
              </a:avLst>
            </a:prstGeom>
            <a:solidFill>
              <a:srgbClr val="A96A00"/>
            </a:solidFill>
            <a:ln w="25400" algn="ctr">
              <a:noFill/>
              <a:miter lim="800000"/>
            </a:ln>
          </p:spPr>
          <p:txBody>
            <a:bodyPr lIns="91437" tIns="45718" rIns="91437" bIns="45718" anchor="ctr"/>
            <a:lstStyle/>
            <a:p>
              <a:pPr algn="ctr" defTabSz="1219200" eaLnBrk="0" hangingPunct="0"/>
              <a:endParaRPr kumimoji="1" lang="zh-CN" altLang="en-US" sz="250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  <p:sp>
        <p:nvSpPr>
          <p:cNvPr id="34" name="TextBox 15"/>
          <p:cNvSpPr txBox="1">
            <a:spLocks noChangeArrowheads="1"/>
          </p:cNvSpPr>
          <p:nvPr/>
        </p:nvSpPr>
        <p:spPr bwMode="auto">
          <a:xfrm>
            <a:off x="3182065" y="549908"/>
            <a:ext cx="2478881" cy="4770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437" tIns="45718" rIns="91437" bIns="45718">
            <a:spAutoFit/>
          </a:bodyPr>
          <a:lstStyle/>
          <a:p>
            <a:pPr algn="dist" defTabSz="1219200" eaLnBrk="0" hangingPunct="0">
              <a:buFont typeface="Arial" panose="020B0604020202020204" pitchFamily="34" charset="0"/>
              <a:buNone/>
            </a:pPr>
            <a:r>
              <a:rPr lang="zh-CN" altLang="en-US" sz="2500" b="1" dirty="0">
                <a:solidFill>
                  <a:schemeClr val="bg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能力提升题</a:t>
            </a: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14425" y="554398"/>
            <a:ext cx="803425" cy="46166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组成</a:t>
            </a:r>
          </a:p>
        </p:txBody>
      </p:sp>
      <p:sp>
        <p:nvSpPr>
          <p:cNvPr id="4" name="矩形 3"/>
          <p:cNvSpPr/>
          <p:nvPr/>
        </p:nvSpPr>
        <p:spPr>
          <a:xfrm>
            <a:off x="2070175" y="411841"/>
            <a:ext cx="6634480" cy="82994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进户线、电能表、总开关、保险装置、用电器、插座、开关、导线等           </a:t>
            </a:r>
          </a:p>
        </p:txBody>
      </p:sp>
      <p:sp>
        <p:nvSpPr>
          <p:cNvPr id="5" name="矩形 4"/>
          <p:cNvSpPr/>
          <p:nvPr/>
        </p:nvSpPr>
        <p:spPr>
          <a:xfrm>
            <a:off x="2343785" y="1330705"/>
            <a:ext cx="6438900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零线的对地电压为零；火线的对地电压为</a:t>
            </a:r>
            <a:r>
              <a:rPr lang="en-US" altLang="zh-CN" sz="2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220V</a:t>
            </a:r>
          </a:p>
        </p:txBody>
      </p:sp>
      <p:sp>
        <p:nvSpPr>
          <p:cNvPr id="6" name="矩形 5"/>
          <p:cNvSpPr/>
          <p:nvPr/>
        </p:nvSpPr>
        <p:spPr>
          <a:xfrm>
            <a:off x="1106320" y="1791080"/>
            <a:ext cx="811530" cy="8299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火线零线</a:t>
            </a:r>
          </a:p>
        </p:txBody>
      </p:sp>
      <p:sp>
        <p:nvSpPr>
          <p:cNvPr id="7" name="文本框 23566"/>
          <p:cNvSpPr txBox="1"/>
          <p:nvPr/>
        </p:nvSpPr>
        <p:spPr>
          <a:xfrm>
            <a:off x="222151" y="1834076"/>
            <a:ext cx="553998" cy="178707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eaVert" wrap="square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家庭电路</a:t>
            </a:r>
          </a:p>
        </p:txBody>
      </p:sp>
      <p:sp>
        <p:nvSpPr>
          <p:cNvPr id="8" name="左大括号 7"/>
          <p:cNvSpPr/>
          <p:nvPr/>
        </p:nvSpPr>
        <p:spPr>
          <a:xfrm>
            <a:off x="877811" y="791690"/>
            <a:ext cx="142557" cy="3363976"/>
          </a:xfrm>
          <a:prstGeom prst="leftBrace">
            <a:avLst>
              <a:gd name="adj1" fmla="val 42741"/>
              <a:gd name="adj2" fmla="val 50000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123814" y="3490591"/>
            <a:ext cx="3912609" cy="82994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作用：将用电器的金属外壳与大地相连</a:t>
            </a:r>
          </a:p>
        </p:txBody>
      </p:sp>
      <p:sp>
        <p:nvSpPr>
          <p:cNvPr id="10" name="矩形 9"/>
          <p:cNvSpPr/>
          <p:nvPr/>
        </p:nvSpPr>
        <p:spPr>
          <a:xfrm>
            <a:off x="2332672" y="2382233"/>
            <a:ext cx="153733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判别工具</a:t>
            </a:r>
          </a:p>
        </p:txBody>
      </p:sp>
      <p:sp>
        <p:nvSpPr>
          <p:cNvPr id="11" name="矩形 10"/>
          <p:cNvSpPr/>
          <p:nvPr/>
        </p:nvSpPr>
        <p:spPr>
          <a:xfrm>
            <a:off x="3049270" y="4451096"/>
            <a:ext cx="1793239" cy="46166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漏电保护器</a:t>
            </a:r>
          </a:p>
        </p:txBody>
      </p:sp>
      <p:sp>
        <p:nvSpPr>
          <p:cNvPr id="12" name="左大括号 11"/>
          <p:cNvSpPr/>
          <p:nvPr/>
        </p:nvSpPr>
        <p:spPr>
          <a:xfrm>
            <a:off x="2863327" y="3732275"/>
            <a:ext cx="185943" cy="1035051"/>
          </a:xfrm>
          <a:prstGeom prst="leftBrace">
            <a:avLst>
              <a:gd name="adj1" fmla="val 22238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3" name="左大括号 12"/>
          <p:cNvSpPr/>
          <p:nvPr/>
        </p:nvSpPr>
        <p:spPr>
          <a:xfrm>
            <a:off x="2070939" y="1443040"/>
            <a:ext cx="176644" cy="1316991"/>
          </a:xfrm>
          <a:prstGeom prst="leftBrace">
            <a:avLst>
              <a:gd name="adj1" fmla="val 30988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13250" y="2400300"/>
            <a:ext cx="133032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试电笔</a:t>
            </a:r>
          </a:p>
        </p:txBody>
      </p:sp>
      <p:sp>
        <p:nvSpPr>
          <p:cNvPr id="15" name="左大括号 14"/>
          <p:cNvSpPr/>
          <p:nvPr/>
        </p:nvSpPr>
        <p:spPr>
          <a:xfrm>
            <a:off x="6013188" y="2117137"/>
            <a:ext cx="142875" cy="1041980"/>
          </a:xfrm>
          <a:prstGeom prst="leftBrace">
            <a:avLst>
              <a:gd name="adj1" fmla="val 28076"/>
              <a:gd name="adj2" fmla="val 50882"/>
            </a:avLst>
          </a:prstGeom>
          <a:noFill/>
          <a:ln w="28575" cap="flat" cmpd="sng">
            <a:solidFill>
              <a:srgbClr val="9900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sz="2400" b="1" dirty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309732" y="1858734"/>
            <a:ext cx="153733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dist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结构</a:t>
            </a:r>
          </a:p>
        </p:txBody>
      </p:sp>
      <p:sp>
        <p:nvSpPr>
          <p:cNvPr id="17" name="矩形 16"/>
          <p:cNvSpPr/>
          <p:nvPr/>
        </p:nvSpPr>
        <p:spPr>
          <a:xfrm>
            <a:off x="6308515" y="2394516"/>
            <a:ext cx="153733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使用方法</a:t>
            </a:r>
          </a:p>
        </p:txBody>
      </p:sp>
      <p:sp>
        <p:nvSpPr>
          <p:cNvPr id="18" name="矩形 17"/>
          <p:cNvSpPr/>
          <p:nvPr/>
        </p:nvSpPr>
        <p:spPr>
          <a:xfrm>
            <a:off x="6326445" y="2943676"/>
            <a:ext cx="1537335" cy="460375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判断方法</a:t>
            </a:r>
          </a:p>
        </p:txBody>
      </p:sp>
      <p:sp>
        <p:nvSpPr>
          <p:cNvPr id="19" name="矩形 18"/>
          <p:cNvSpPr/>
          <p:nvPr/>
        </p:nvSpPr>
        <p:spPr>
          <a:xfrm>
            <a:off x="1067842" y="3740692"/>
            <a:ext cx="1739900" cy="829945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三线插头和漏电保护器</a:t>
            </a:r>
          </a:p>
        </p:txBody>
      </p:sp>
      <p:sp>
        <p:nvSpPr>
          <p:cNvPr id="20" name="矩形 19"/>
          <p:cNvSpPr/>
          <p:nvPr/>
        </p:nvSpPr>
        <p:spPr>
          <a:xfrm>
            <a:off x="3065387" y="3502088"/>
            <a:ext cx="1537335" cy="460375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pPr algn="ctr"/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三线插头</a:t>
            </a:r>
          </a:p>
        </p:txBody>
      </p:sp>
      <p:sp>
        <p:nvSpPr>
          <p:cNvPr id="21" name="矩形 20"/>
          <p:cNvSpPr/>
          <p:nvPr/>
        </p:nvSpPr>
        <p:spPr>
          <a:xfrm>
            <a:off x="5378450" y="4451096"/>
            <a:ext cx="2588260" cy="4603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anchor="t"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接在总开关上</a:t>
            </a:r>
          </a:p>
        </p:txBody>
      </p:sp>
      <p:sp>
        <p:nvSpPr>
          <p:cNvPr id="22" name="减号 21"/>
          <p:cNvSpPr/>
          <p:nvPr/>
        </p:nvSpPr>
        <p:spPr>
          <a:xfrm>
            <a:off x="3859922" y="2531141"/>
            <a:ext cx="562610" cy="144145"/>
          </a:xfrm>
          <a:prstGeom prst="mathMinus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3" name="减号 22"/>
          <p:cNvSpPr/>
          <p:nvPr/>
        </p:nvSpPr>
        <p:spPr>
          <a:xfrm>
            <a:off x="4815840" y="4652136"/>
            <a:ext cx="562610" cy="144145"/>
          </a:xfrm>
          <a:prstGeom prst="mathMinus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  <p:sp>
        <p:nvSpPr>
          <p:cNvPr id="24" name="减号 23"/>
          <p:cNvSpPr/>
          <p:nvPr/>
        </p:nvSpPr>
        <p:spPr>
          <a:xfrm>
            <a:off x="4588100" y="3668619"/>
            <a:ext cx="562610" cy="144145"/>
          </a:xfrm>
          <a:prstGeom prst="mathMinus">
            <a:avLst/>
          </a:prstGeom>
          <a:solidFill>
            <a:srgbClr val="5B9BD5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effectLst/>
              <a:uLnTx/>
              <a:uFillTx/>
              <a:latin typeface="Arial" panose="020B0604020202020204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" fill="hold"/>
                                        <p:tgtEl>
                                          <p:spTgt spid="1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" fill="hold"/>
                                        <p:tgtEl>
                                          <p:spTgt spid="1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" fill="hold"/>
                                        <p:tgtEl>
                                          <p:spTgt spid="16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1" fill="hold"/>
                                        <p:tgtEl>
                                          <p:spTgt spid="17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" fill="hold"/>
                                        <p:tgtEl>
                                          <p:spTgt spid="1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" fill="hold"/>
                                        <p:tgtEl>
                                          <p:spTgt spid="1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" fill="hold"/>
                                        <p:tgtEl>
                                          <p:spTgt spid="20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" fill="hold"/>
                                        <p:tgtEl>
                                          <p:spTgt spid="9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" fill="hold"/>
                                        <p:tgtEl>
                                          <p:spTgt spid="1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1" fill="hold"/>
                                        <p:tgtEl>
                                          <p:spTgt spid="21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bldLvl="0" animBg="1"/>
      <p:bldP spid="9" grpId="0" animBg="1"/>
      <p:bldP spid="10" grpId="0" bldLvl="0" animBg="1"/>
      <p:bldP spid="11" grpId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bldLvl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内容占位符 2"/>
          <p:cNvSpPr txBox="1"/>
          <p:nvPr/>
        </p:nvSpPr>
        <p:spPr bwMode="auto">
          <a:xfrm>
            <a:off x="545431" y="2575659"/>
            <a:ext cx="7523747" cy="1699561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/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1.  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认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家庭电路的组成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及各部分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电路元件的作用</a:t>
            </a:r>
            <a:r>
              <a:rPr lang="zh-CN" altLang="en-US" sz="2800" dirty="0">
                <a:solidFill>
                  <a:schemeClr val="tx1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会正确使用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验电笔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区分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火线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和</a:t>
            </a:r>
            <a:r>
              <a:rPr lang="zh-CN" altLang="en-US" sz="2800" dirty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零</a:t>
            </a:r>
            <a:r>
              <a:rPr lang="zh-CN" altLang="en-US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线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；</a:t>
            </a:r>
            <a:r>
              <a:rPr lang="zh-CN" altLang="en-US" sz="28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了</a:t>
            </a:r>
            <a:r>
              <a:rPr lang="zh-CN" altLang="en-US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  <a:sym typeface="+mn-ea"/>
              </a:rPr>
              <a:t>解插座接地的作用和漏电保护器作用。 </a:t>
            </a:r>
          </a:p>
        </p:txBody>
      </p:sp>
      <p:sp>
        <p:nvSpPr>
          <p:cNvPr id="27" name="内容占位符 2"/>
          <p:cNvSpPr txBox="1"/>
          <p:nvPr/>
        </p:nvSpPr>
        <p:spPr bwMode="auto">
          <a:xfrm>
            <a:off x="1021903" y="1037081"/>
            <a:ext cx="7283166" cy="12160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txBody>
          <a:bodyPr lIns="68580" tIns="34290" rIns="68580" bIns="34290"/>
          <a:lstStyle>
            <a:lvl1pPr algn="l" rtl="0" fontAlgn="base">
              <a:lnSpc>
                <a:spcPct val="120000"/>
              </a:lnSpc>
              <a:spcBef>
                <a:spcPts val="0"/>
              </a:spcBef>
              <a:spcAft>
                <a:spcPct val="0"/>
              </a:spcAft>
              <a:defRPr sz="2400" b="1" kern="1200">
                <a:solidFill>
                  <a:schemeClr val="tx1"/>
                </a:solidFill>
                <a:latin typeface="+mj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altLang="zh-CN" sz="2800" dirty="0" smtClean="0">
                <a:solidFill>
                  <a:srgbClr val="FF0000"/>
                </a:solidFill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2.  </a:t>
            </a:r>
            <a:r>
              <a:rPr lang="zh-CN" altLang="zh-CN" sz="2800" dirty="0" smtClean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能</a:t>
            </a:r>
            <a:r>
              <a:rPr lang="zh-CN" altLang="zh-CN" sz="2800" dirty="0">
                <a:latin typeface="Times New Roman" panose="02020603050405020304" pitchFamily="18" charset="0"/>
                <a:ea typeface="楷体" panose="02010609060101010101" charset="-122"/>
                <a:cs typeface="Times New Roman" panose="02020603050405020304" pitchFamily="18" charset="0"/>
              </a:rPr>
              <a:t>正确连接家庭电路中灯泡、插座等元件；能正确选择家庭电路中各元件的规格。</a:t>
            </a:r>
          </a:p>
        </p:txBody>
      </p:sp>
      <p:grpSp>
        <p:nvGrpSpPr>
          <p:cNvPr id="18" name="组合 17"/>
          <p:cNvGrpSpPr/>
          <p:nvPr/>
        </p:nvGrpSpPr>
        <p:grpSpPr>
          <a:xfrm>
            <a:off x="536635" y="820984"/>
            <a:ext cx="7913211" cy="3547354"/>
            <a:chOff x="987" y="-141"/>
            <a:chExt cx="12462" cy="7083"/>
          </a:xfrm>
        </p:grpSpPr>
        <p:cxnSp>
          <p:nvCxnSpPr>
            <p:cNvPr id="19" name="直接连接符 18"/>
            <p:cNvCxnSpPr/>
            <p:nvPr/>
          </p:nvCxnSpPr>
          <p:spPr>
            <a:xfrm flipV="1">
              <a:off x="987" y="6916"/>
              <a:ext cx="12104" cy="26"/>
            </a:xfrm>
            <a:prstGeom prst="line">
              <a:avLst/>
            </a:prstGeom>
            <a:ln w="571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直接连接符 19"/>
            <p:cNvCxnSpPr/>
            <p:nvPr/>
          </p:nvCxnSpPr>
          <p:spPr>
            <a:xfrm>
              <a:off x="13027" y="3119"/>
              <a:ext cx="0" cy="3797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/>
          </p:nvCxnSpPr>
          <p:spPr>
            <a:xfrm flipH="1">
              <a:off x="12993" y="3112"/>
              <a:ext cx="456" cy="0"/>
            </a:xfrm>
            <a:prstGeom prst="line">
              <a:avLst/>
            </a:prstGeom>
            <a:ln w="57150">
              <a:solidFill>
                <a:srgbClr val="0B5FD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箭头连接符 21"/>
            <p:cNvCxnSpPr/>
            <p:nvPr/>
          </p:nvCxnSpPr>
          <p:spPr>
            <a:xfrm flipH="1" flipV="1">
              <a:off x="13430" y="-141"/>
              <a:ext cx="0" cy="3291"/>
            </a:xfrm>
            <a:prstGeom prst="straightConnector1">
              <a:avLst/>
            </a:prstGeom>
            <a:ln w="57150">
              <a:solidFill>
                <a:srgbClr val="0B5FD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7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等腰三角形 6"/>
          <p:cNvSpPr/>
          <p:nvPr>
            <p:custDataLst>
              <p:tags r:id="rId1"/>
            </p:custDataLst>
          </p:nvPr>
        </p:nvSpPr>
        <p:spPr bwMode="auto">
          <a:xfrm rot="16200000">
            <a:off x="457383" y="1179539"/>
            <a:ext cx="3283208" cy="3057488"/>
          </a:xfrm>
          <a:prstGeom prst="triangle">
            <a:avLst/>
          </a:prstGeom>
          <a:solidFill>
            <a:srgbClr val="4276AA">
              <a:lumMod val="20000"/>
              <a:lumOff val="80000"/>
            </a:srgbClr>
          </a:solidFill>
          <a:ln w="9525">
            <a:noFill/>
            <a:round/>
          </a:ln>
        </p:spPr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椭圆 7"/>
          <p:cNvSpPr/>
          <p:nvPr>
            <p:custDataLst>
              <p:tags r:id="rId2"/>
            </p:custDataLst>
          </p:nvPr>
        </p:nvSpPr>
        <p:spPr bwMode="auto">
          <a:xfrm>
            <a:off x="570120" y="1836180"/>
            <a:ext cx="1744204" cy="1744205"/>
          </a:xfrm>
          <a:prstGeom prst="ellipse">
            <a:avLst/>
          </a:prstGeom>
          <a:solidFill>
            <a:srgbClr val="4276AA"/>
          </a:solidFill>
          <a:ln w="9525">
            <a:noFill/>
            <a:round/>
          </a:ln>
        </p:spPr>
        <p:txBody>
          <a:bodyPr vert="horz" wrap="square" lIns="67500" tIns="67500" rIns="67500" bIns="67500" anchor="ctr" anchorCtr="1" compatLnSpc="1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作业</a:t>
            </a:r>
          </a:p>
          <a:p>
            <a:pPr algn="ctr">
              <a:lnSpc>
                <a:spcPct val="120000"/>
              </a:lnSpc>
            </a:pPr>
            <a:r>
              <a:rPr lang="zh-CN" altLang="zh-CN" sz="2400" b="1" spc="225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内容</a:t>
            </a:r>
          </a:p>
        </p:txBody>
      </p:sp>
      <p:sp>
        <p:nvSpPr>
          <p:cNvPr id="9" name="圆角矩形 8"/>
          <p:cNvSpPr/>
          <p:nvPr>
            <p:custDataLst>
              <p:tags r:id="rId3"/>
            </p:custDataLst>
          </p:nvPr>
        </p:nvSpPr>
        <p:spPr>
          <a:xfrm>
            <a:off x="3619590" y="1983261"/>
            <a:ext cx="101088" cy="531880"/>
          </a:xfrm>
          <a:prstGeom prst="roundRect">
            <a:avLst/>
          </a:prstGeom>
          <a:solidFill>
            <a:srgbClr val="178AA1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圆角矩形 9"/>
          <p:cNvSpPr/>
          <p:nvPr>
            <p:custDataLst>
              <p:tags r:id="rId4"/>
            </p:custDataLst>
          </p:nvPr>
        </p:nvSpPr>
        <p:spPr>
          <a:xfrm>
            <a:off x="3619590" y="2917247"/>
            <a:ext cx="101088" cy="531880"/>
          </a:xfrm>
          <a:prstGeom prst="roundRect">
            <a:avLst/>
          </a:prstGeom>
          <a:solidFill>
            <a:srgbClr val="40A693"/>
          </a:solidFill>
          <a:ln>
            <a:noFill/>
          </a:ln>
        </p:spPr>
        <p:style>
          <a:lnRef idx="2">
            <a:srgbClr val="4276AA">
              <a:shade val="50000"/>
            </a:srgbClr>
          </a:lnRef>
          <a:fillRef idx="1">
            <a:srgbClr val="4276AA"/>
          </a:fillRef>
          <a:effectRef idx="0">
            <a:srgbClr val="4276AA"/>
          </a:effectRef>
          <a:fontRef idx="minor">
            <a:srgbClr val="FFFFFF"/>
          </a:fontRef>
        </p:style>
        <p:txBody>
          <a:bodyPr lIns="68580" tIns="34290" rIns="68580" bIns="34290" anchor="ctr"/>
          <a:lstStyle/>
          <a:p>
            <a:pPr algn="ctr">
              <a:lnSpc>
                <a:spcPct val="120000"/>
              </a:lnSpc>
            </a:pPr>
            <a:endParaRPr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 bwMode="auto">
          <a:xfrm>
            <a:off x="3877662" y="1836225"/>
            <a:ext cx="1544955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225" dirty="0">
                <a:solidFill>
                  <a:srgbClr val="178AA1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教材作业</a:t>
            </a:r>
          </a:p>
        </p:txBody>
      </p:sp>
      <p:sp>
        <p:nvSpPr>
          <p:cNvPr id="20" name="文本框 19"/>
          <p:cNvSpPr txBox="1"/>
          <p:nvPr>
            <p:custDataLst>
              <p:tags r:id="rId6"/>
            </p:custDataLst>
          </p:nvPr>
        </p:nvSpPr>
        <p:spPr bwMode="auto">
          <a:xfrm>
            <a:off x="3877627" y="2221707"/>
            <a:ext cx="4584383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完成课后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“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动手动脑学物理</a:t>
            </a:r>
            <a:r>
              <a:rPr lang="en-US" altLang="zh-CN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”</a:t>
            </a: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Arial" panose="020B0604020202020204" pitchFamily="34" charset="0"/>
              </a:rPr>
              <a:t>练习</a:t>
            </a:r>
          </a:p>
        </p:txBody>
      </p: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 bwMode="auto">
          <a:xfrm>
            <a:off x="3877663" y="2770152"/>
            <a:ext cx="1545431" cy="311944"/>
          </a:xfrm>
          <a:prstGeom prst="rect">
            <a:avLst/>
          </a:prstGeom>
          <a:noFill/>
        </p:spPr>
        <p:txBody>
          <a:bodyPr wrap="square" lIns="67500" tIns="67500" rIns="67500" bIns="0" anchor="b" anchorCtr="0">
            <a:noAutofit/>
          </a:bodyPr>
          <a:lstStyle/>
          <a:p>
            <a:pPr algn="l">
              <a:lnSpc>
                <a:spcPct val="120000"/>
              </a:lnSpc>
            </a:pPr>
            <a:r>
              <a:rPr lang="zh-CN" altLang="en-US" sz="2100" b="1" spc="225" dirty="0">
                <a:solidFill>
                  <a:srgbClr val="40A693">
                    <a:lumMod val="100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自主安排</a:t>
            </a:r>
          </a:p>
        </p:txBody>
      </p:sp>
      <p:sp>
        <p:nvSpPr>
          <p:cNvPr id="18" name="文本框 17"/>
          <p:cNvSpPr txBox="1"/>
          <p:nvPr>
            <p:custDataLst>
              <p:tags r:id="rId8"/>
            </p:custDataLst>
          </p:nvPr>
        </p:nvSpPr>
        <p:spPr bwMode="auto">
          <a:xfrm>
            <a:off x="3877662" y="3072570"/>
            <a:ext cx="3659505" cy="376714"/>
          </a:xfrm>
          <a:prstGeom prst="rect">
            <a:avLst/>
          </a:prstGeom>
          <a:noFill/>
        </p:spPr>
        <p:txBody>
          <a:bodyPr wrap="square" lIns="67500" tIns="0" rIns="67500" bIns="35100" anchor="ctr" anchorCtr="0">
            <a:noAutofit/>
          </a:bodyPr>
          <a:lstStyle/>
          <a:p>
            <a:pPr algn="l" latinLnBrk="0">
              <a:lnSpc>
                <a:spcPct val="120000"/>
              </a:lnSpc>
            </a:pPr>
            <a:r>
              <a:rPr lang="zh-CN" altLang="en-US" sz="2100" b="1" spc="113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Arial" panose="020B0604020202020204" pitchFamily="34" charset="0"/>
              </a:rPr>
              <a:t>配套练习册练习</a:t>
            </a:r>
            <a:endParaRPr lang="en-US" altLang="zh-CN" sz="2100" b="1" spc="113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文本框 3"/>
          <p:cNvSpPr txBox="1"/>
          <p:nvPr/>
        </p:nvSpPr>
        <p:spPr>
          <a:xfrm>
            <a:off x="1142083" y="1419675"/>
            <a:ext cx="7095533" cy="992579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 defTabSz="514350"/>
            <a:r>
              <a:rPr lang="zh-CN" altLang="en-US" sz="60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七彩课堂  伴你成长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055234" y="2186302"/>
            <a:ext cx="507831" cy="1354931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eaVert"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家庭电路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5975081" y="1121124"/>
            <a:ext cx="1066639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进户线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75083" y="1615853"/>
            <a:ext cx="1066639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电能表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976485" y="2111386"/>
            <a:ext cx="1066639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总开关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5978764" y="2595215"/>
            <a:ext cx="1376018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保险装置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984506" y="3090020"/>
            <a:ext cx="1066639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用电器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6000548" y="4065083"/>
            <a:ext cx="757259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导线</a:t>
            </a:r>
          </a:p>
        </p:txBody>
      </p:sp>
      <p:sp>
        <p:nvSpPr>
          <p:cNvPr id="16" name="左大括号 15"/>
          <p:cNvSpPr/>
          <p:nvPr/>
        </p:nvSpPr>
        <p:spPr>
          <a:xfrm>
            <a:off x="5694730" y="1479026"/>
            <a:ext cx="280352" cy="2765243"/>
          </a:xfrm>
          <a:prstGeom prst="lef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241406" y="1600615"/>
            <a:ext cx="1376018" cy="438582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测量电能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7246919" y="2095344"/>
            <a:ext cx="1376018" cy="438582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控制电路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7463488" y="2570167"/>
            <a:ext cx="1376018" cy="438582"/>
          </a:xfrm>
          <a:prstGeom prst="rect">
            <a:avLst/>
          </a:prstGeom>
          <a:solidFill>
            <a:schemeClr val="bg1"/>
          </a:soli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保护电路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986796" y="3569087"/>
            <a:ext cx="757259" cy="438582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插座</a:t>
            </a:r>
          </a:p>
        </p:txBody>
      </p:sp>
      <p:grpSp>
        <p:nvGrpSpPr>
          <p:cNvPr id="28" name="组合 18"/>
          <p:cNvGrpSpPr/>
          <p:nvPr/>
        </p:nvGrpSpPr>
        <p:grpSpPr bwMode="auto">
          <a:xfrm>
            <a:off x="2768283" y="601001"/>
            <a:ext cx="1487805" cy="426720"/>
            <a:chOff x="2004695" y="686607"/>
            <a:chExt cx="1983740" cy="570436"/>
          </a:xfrm>
        </p:grpSpPr>
        <p:sp>
          <p:nvSpPr>
            <p:cNvPr id="29" name="圆角矩形 28"/>
            <p:cNvSpPr/>
            <p:nvPr/>
          </p:nvSpPr>
          <p:spPr>
            <a:xfrm>
              <a:off x="2005542" y="686607"/>
              <a:ext cx="1893147" cy="555157"/>
            </a:xfrm>
            <a:prstGeom prst="roundRect">
              <a:avLst/>
            </a:prstGeom>
            <a:solidFill>
              <a:srgbClr val="F07474">
                <a:lumMod val="75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eaLnBrk="0" fontAlgn="auto" hangingPunct="0">
                <a:spcBef>
                  <a:spcPts val="0"/>
                </a:spcBef>
                <a:spcAft>
                  <a:spcPts val="0"/>
                </a:spcAft>
                <a:defRPr/>
              </a:pPr>
              <a:endParaRPr kumimoji="1" lang="zh-CN" altLang="en-US" sz="100"/>
            </a:p>
          </p:txBody>
        </p:sp>
        <p:sp>
          <p:nvSpPr>
            <p:cNvPr id="30" name="矩形 1"/>
            <p:cNvSpPr>
              <a:spLocks noChangeArrowheads="1"/>
            </p:cNvSpPr>
            <p:nvPr/>
          </p:nvSpPr>
          <p:spPr bwMode="auto">
            <a:xfrm>
              <a:off x="2004695" y="740934"/>
              <a:ext cx="1983740" cy="51610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/>
            <a:p>
              <a:pPr algn="ctr">
                <a:lnSpc>
                  <a:spcPct val="80000"/>
                </a:lnSpc>
              </a:pPr>
              <a:r>
                <a:rPr lang="zh-CN" altLang="en-US" sz="2400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知识点 </a:t>
              </a:r>
              <a:r>
                <a:rPr lang="en-US" altLang="zh-CN" sz="2400" b="1" dirty="0">
                  <a:solidFill>
                    <a:sysClr val="window" lastClr="FFFFFF"/>
                  </a:solidFill>
                  <a:latin typeface="Times New Roman" panose="02020603050405020304" pitchFamily="18" charset="0"/>
                  <a:ea typeface="黑体" panose="02010609060101010101" pitchFamily="49" charset="-122"/>
                </a:rPr>
                <a:t>1</a:t>
              </a:r>
              <a:endParaRPr lang="zh-CN" altLang="en-US" sz="2400" b="1" dirty="0">
                <a:solidFill>
                  <a:sysClr val="window" lastClr="FFFFFF"/>
                </a:solidFill>
                <a:latin typeface="Times New Roman" panose="02020603050405020304" pitchFamily="18" charset="0"/>
                <a:ea typeface="黑体" panose="02010609060101010101" pitchFamily="49" charset="-122"/>
              </a:endParaRPr>
            </a:p>
          </p:txBody>
        </p:sp>
      </p:grp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4461509" y="563780"/>
            <a:ext cx="2572953" cy="4616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</a:rPr>
              <a:t>家庭电路的组成</a:t>
            </a:r>
          </a:p>
        </p:txBody>
      </p:sp>
      <p:pic>
        <p:nvPicPr>
          <p:cNvPr id="12290" name="Picture 2">
            <a:hlinkClick r:id="rId4" action="ppaction://hlinkfile"/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5566" y="1489453"/>
            <a:ext cx="3801474" cy="2706598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  <a:headEnd/>
            <a:tailEnd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32" name="组合 31"/>
          <p:cNvGrpSpPr/>
          <p:nvPr/>
        </p:nvGrpSpPr>
        <p:grpSpPr>
          <a:xfrm>
            <a:off x="144063" y="1420749"/>
            <a:ext cx="837045" cy="2844007"/>
            <a:chOff x="464930" y="1150512"/>
            <a:chExt cx="837045" cy="1925513"/>
          </a:xfrm>
        </p:grpSpPr>
        <p:sp>
          <p:nvSpPr>
            <p:cNvPr id="33" name="右箭头标注 18"/>
            <p:cNvSpPr/>
            <p:nvPr/>
          </p:nvSpPr>
          <p:spPr>
            <a:xfrm>
              <a:off x="464930" y="1150512"/>
              <a:ext cx="837045" cy="1925513"/>
            </a:xfrm>
            <a:prstGeom prst="rightArrowCallout">
              <a:avLst/>
            </a:prstGeom>
            <a:solidFill>
              <a:schemeClr val="accent6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165">
                <a:defRPr/>
              </a:pPr>
              <a:endParaRPr lang="zh-CN" altLang="en-US" dirty="0">
                <a:solidFill>
                  <a:srgbClr val="FFFFFF"/>
                </a:solidFill>
                <a:latin typeface="Arial" panose="020B0604020202020204"/>
                <a:ea typeface="黑体" panose="02010609060101010101" pitchFamily="49" charset="-122"/>
              </a:endParaRPr>
            </a:p>
          </p:txBody>
        </p:sp>
        <p:pic>
          <p:nvPicPr>
            <p:cNvPr id="34" name="Picture 3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7933" y="1150512"/>
              <a:ext cx="487191" cy="289580"/>
            </a:xfrm>
            <a:prstGeom prst="ellipse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TextBox 20"/>
            <p:cNvSpPr txBox="1"/>
            <p:nvPr/>
          </p:nvSpPr>
          <p:spPr>
            <a:xfrm>
              <a:off x="529308" y="1556521"/>
              <a:ext cx="430887" cy="1476635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defTabSz="685165">
                <a:defRPr/>
              </a:pP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点击图片播</a:t>
              </a:r>
              <a:r>
                <a:rPr lang="zh-CN" altLang="en-US" sz="1600" b="1" spc="300" dirty="0" smtClean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放视</a:t>
              </a:r>
              <a:r>
                <a:rPr lang="zh-CN" altLang="en-US" sz="1600" b="1" spc="300" dirty="0">
                  <a:solidFill>
                    <a:srgbClr val="0000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频</a:t>
              </a:r>
            </a:p>
          </p:txBody>
        </p:sp>
      </p:grpSp>
    </p:spTree>
    <p:custDataLst>
      <p:tags r:id="rId1"/>
    </p:custData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36710" y="557905"/>
            <a:ext cx="7492888" cy="41772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文本框 3"/>
          <p:cNvSpPr txBox="1"/>
          <p:nvPr/>
        </p:nvSpPr>
        <p:spPr>
          <a:xfrm>
            <a:off x="1716404" y="1274992"/>
            <a:ext cx="1216820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电能表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668428" y="1044603"/>
            <a:ext cx="129301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总开关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668429" y="3684641"/>
            <a:ext cx="129301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保险盒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4459100" y="2016205"/>
            <a:ext cx="876568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零线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189637" y="662863"/>
            <a:ext cx="129301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火线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548457" y="4358164"/>
            <a:ext cx="1293019" cy="37702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20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/>
              <a:t>接地线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2119262" y="4303546"/>
            <a:ext cx="2045018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只接在火线上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953489" y="2701084"/>
            <a:ext cx="1072690" cy="117724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接在灯泡与火线之间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304433" y="4358164"/>
            <a:ext cx="1658303" cy="43767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左零右火</a:t>
            </a:r>
          </a:p>
        </p:txBody>
      </p:sp>
      <p:cxnSp>
        <p:nvCxnSpPr>
          <p:cNvPr id="13" name="直接箭头连接符 12"/>
          <p:cNvCxnSpPr/>
          <p:nvPr/>
        </p:nvCxnSpPr>
        <p:spPr>
          <a:xfrm>
            <a:off x="5022969" y="4203771"/>
            <a:ext cx="281464" cy="199549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/>
          <p:cNvCxnSpPr/>
          <p:nvPr/>
        </p:nvCxnSpPr>
        <p:spPr>
          <a:xfrm flipH="1">
            <a:off x="6700313" y="4162338"/>
            <a:ext cx="399574" cy="282416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>
            <a:off x="3156046" y="4000500"/>
            <a:ext cx="0" cy="286465"/>
          </a:xfrm>
          <a:prstGeom prst="straightConnector1">
            <a:avLst/>
          </a:prstGeom>
          <a:ln w="381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2741050" y="196351"/>
            <a:ext cx="2978069" cy="495548"/>
            <a:chOff x="2506980" y="579256"/>
            <a:chExt cx="3958508" cy="495548"/>
          </a:xfrm>
        </p:grpSpPr>
        <p:pic>
          <p:nvPicPr>
            <p:cNvPr id="22" name="Picture 3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35"/>
            <a:stretch>
              <a:fillRect/>
            </a:stretch>
          </p:blipFill>
          <p:spPr bwMode="auto">
            <a:xfrm>
              <a:off x="2506980" y="593791"/>
              <a:ext cx="3958508" cy="481013"/>
            </a:xfrm>
            <a:prstGeom prst="round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3" name="矩形 22"/>
            <p:cNvSpPr/>
            <p:nvPr/>
          </p:nvSpPr>
          <p:spPr>
            <a:xfrm>
              <a:off x="2593872" y="579256"/>
              <a:ext cx="3871616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defTabSz="914400"/>
              <a:r>
                <a:rPr lang="zh-CN" altLang="en-US" sz="2400" b="1" dirty="0">
                  <a:solidFill>
                    <a:prstClr val="black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家庭电路的组成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626" name="组合 26625"/>
          <p:cNvGrpSpPr/>
          <p:nvPr/>
        </p:nvGrpSpPr>
        <p:grpSpPr>
          <a:xfrm>
            <a:off x="4660607" y="612827"/>
            <a:ext cx="2434084" cy="2461844"/>
            <a:chOff x="458" y="100"/>
            <a:chExt cx="2976" cy="3266"/>
          </a:xfrm>
        </p:grpSpPr>
        <p:graphicFrame>
          <p:nvGraphicFramePr>
            <p:cNvPr id="26627" name="对象 26626"/>
            <p:cNvGraphicFramePr>
              <a:graphicFrameLocks/>
            </p:cNvGraphicFramePr>
            <p:nvPr/>
          </p:nvGraphicFramePr>
          <p:xfrm>
            <a:off x="1859" y="553"/>
            <a:ext cx="1575" cy="281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4" r:id="rId3" imgW="2828571" imgH="1991003" progId="PBrush">
                    <p:embed/>
                  </p:oleObj>
                </mc:Choice>
                <mc:Fallback>
                  <p:oleObj r:id="rId3" imgW="2828571" imgH="1991003" progId="PBrush">
                    <p:embed/>
                    <p:pic>
                      <p:nvPicPr>
                        <p:cNvPr id="0" name="图片 3075" descr="image9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46153" t="4182" r="13461" b="3423"/>
                        <a:stretch>
                          <a:fillRect/>
                        </a:stretch>
                      </p:blipFill>
                      <p:spPr bwMode="auto">
                        <a:xfrm>
                          <a:off x="1859" y="553"/>
                          <a:ext cx="1575" cy="2813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6628" name="组合 26627"/>
            <p:cNvGrpSpPr/>
            <p:nvPr/>
          </p:nvGrpSpPr>
          <p:grpSpPr>
            <a:xfrm>
              <a:off x="1043" y="326"/>
              <a:ext cx="1361" cy="590"/>
              <a:chOff x="0" y="0"/>
              <a:chExt cx="1361" cy="590"/>
            </a:xfrm>
          </p:grpSpPr>
          <p:sp>
            <p:nvSpPr>
              <p:cNvPr id="26629" name="直接连接符 26628"/>
              <p:cNvSpPr/>
              <p:nvPr/>
            </p:nvSpPr>
            <p:spPr>
              <a:xfrm>
                <a:off x="0" y="0"/>
                <a:ext cx="1361" cy="0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30" name="直接连接符 26629"/>
              <p:cNvSpPr/>
              <p:nvPr/>
            </p:nvSpPr>
            <p:spPr>
              <a:xfrm>
                <a:off x="1361" y="0"/>
                <a:ext cx="0" cy="590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631" name="组合 26630"/>
            <p:cNvGrpSpPr/>
            <p:nvPr/>
          </p:nvGrpSpPr>
          <p:grpSpPr>
            <a:xfrm>
              <a:off x="998" y="100"/>
              <a:ext cx="1860" cy="861"/>
              <a:chOff x="0" y="0"/>
              <a:chExt cx="1860" cy="861"/>
            </a:xfrm>
          </p:grpSpPr>
          <p:sp>
            <p:nvSpPr>
              <p:cNvPr id="26632" name="直接连接符 26631"/>
              <p:cNvSpPr/>
              <p:nvPr/>
            </p:nvSpPr>
            <p:spPr>
              <a:xfrm>
                <a:off x="0" y="0"/>
                <a:ext cx="1860" cy="0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33" name="直接连接符 26632"/>
              <p:cNvSpPr/>
              <p:nvPr/>
            </p:nvSpPr>
            <p:spPr>
              <a:xfrm>
                <a:off x="1859" y="0"/>
                <a:ext cx="0" cy="861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6634" name="文本框 26633"/>
            <p:cNvSpPr txBox="1"/>
            <p:nvPr/>
          </p:nvSpPr>
          <p:spPr>
            <a:xfrm>
              <a:off x="458" y="434"/>
              <a:ext cx="1361" cy="61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400" b="1" dirty="0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电源线</a:t>
              </a:r>
            </a:p>
          </p:txBody>
        </p:sp>
      </p:grpSp>
      <p:grpSp>
        <p:nvGrpSpPr>
          <p:cNvPr id="26635" name="组合 26634"/>
          <p:cNvGrpSpPr/>
          <p:nvPr/>
        </p:nvGrpSpPr>
        <p:grpSpPr>
          <a:xfrm>
            <a:off x="6868444" y="1440570"/>
            <a:ext cx="1975995" cy="3092511"/>
            <a:chOff x="1089" y="0"/>
            <a:chExt cx="2428" cy="4161"/>
          </a:xfrm>
        </p:grpSpPr>
        <p:graphicFrame>
          <p:nvGraphicFramePr>
            <p:cNvPr id="26636" name="对象 26635"/>
            <p:cNvGraphicFramePr>
              <a:graphicFrameLocks/>
            </p:cNvGraphicFramePr>
            <p:nvPr/>
          </p:nvGraphicFramePr>
          <p:xfrm>
            <a:off x="1905" y="0"/>
            <a:ext cx="1612" cy="294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35" r:id="rId5" imgW="2828571" imgH="1991003" progId="PBrush">
                    <p:embed/>
                  </p:oleObj>
                </mc:Choice>
                <mc:Fallback>
                  <p:oleObj r:id="rId5" imgW="2828571" imgH="1991003" progId="PBrush">
                    <p:embed/>
                    <p:pic>
                      <p:nvPicPr>
                        <p:cNvPr id="0" name="图片 3076" descr="image10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 l="14417" t="2933" r="46152" b="4671"/>
                        <a:stretch>
                          <a:fillRect/>
                        </a:stretch>
                      </p:blipFill>
                      <p:spPr bwMode="auto">
                        <a:xfrm>
                          <a:off x="1905" y="0"/>
                          <a:ext cx="1612" cy="2948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26637" name="组合 26636"/>
            <p:cNvGrpSpPr/>
            <p:nvPr/>
          </p:nvGrpSpPr>
          <p:grpSpPr>
            <a:xfrm flipV="1">
              <a:off x="1089" y="2585"/>
              <a:ext cx="1361" cy="590"/>
              <a:chOff x="0" y="0"/>
              <a:chExt cx="1361" cy="590"/>
            </a:xfrm>
          </p:grpSpPr>
          <p:sp>
            <p:nvSpPr>
              <p:cNvPr id="26638" name="直接连接符 26637"/>
              <p:cNvSpPr/>
              <p:nvPr/>
            </p:nvSpPr>
            <p:spPr>
              <a:xfrm>
                <a:off x="0" y="0"/>
                <a:ext cx="1361" cy="0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39" name="直接连接符 26638"/>
              <p:cNvSpPr/>
              <p:nvPr/>
            </p:nvSpPr>
            <p:spPr>
              <a:xfrm>
                <a:off x="1361" y="0"/>
                <a:ext cx="0" cy="590"/>
              </a:xfrm>
              <a:prstGeom prst="line">
                <a:avLst/>
              </a:prstGeom>
              <a:ln w="57150" cap="flat" cmpd="sng">
                <a:solidFill>
                  <a:srgbClr val="0099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grpSp>
          <p:nvGrpSpPr>
            <p:cNvPr id="26640" name="组合 26639"/>
            <p:cNvGrpSpPr/>
            <p:nvPr/>
          </p:nvGrpSpPr>
          <p:grpSpPr>
            <a:xfrm flipV="1">
              <a:off x="1089" y="2585"/>
              <a:ext cx="1860" cy="861"/>
              <a:chOff x="0" y="0"/>
              <a:chExt cx="1860" cy="861"/>
            </a:xfrm>
          </p:grpSpPr>
          <p:sp>
            <p:nvSpPr>
              <p:cNvPr id="26641" name="直接连接符 26640"/>
              <p:cNvSpPr/>
              <p:nvPr/>
            </p:nvSpPr>
            <p:spPr>
              <a:xfrm>
                <a:off x="0" y="0"/>
                <a:ext cx="1860" cy="0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26642" name="直接连接符 26641"/>
              <p:cNvSpPr/>
              <p:nvPr/>
            </p:nvSpPr>
            <p:spPr>
              <a:xfrm>
                <a:off x="1859" y="0"/>
                <a:ext cx="0" cy="861"/>
              </a:xfrm>
              <a:prstGeom prst="line">
                <a:avLst/>
              </a:prstGeom>
              <a:ln w="57150" cap="flat" cmpd="sng">
                <a:solidFill>
                  <a:srgbClr val="FF0000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26643" name="文本框 26642"/>
            <p:cNvSpPr txBox="1"/>
            <p:nvPr/>
          </p:nvSpPr>
          <p:spPr>
            <a:xfrm>
              <a:off x="1581" y="3540"/>
              <a:ext cx="1367" cy="62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>
              <a:defPPr>
                <a:defRPr lang="zh-CN"/>
              </a:defPPr>
              <a:lvl1pPr>
                <a:defRPr sz="2400" b="1">
                  <a:solidFill>
                    <a:srgbClr val="0000FF"/>
                  </a:solidFill>
                  <a:latin typeface="黑体" panose="02010609060101010101" pitchFamily="49" charset="-122"/>
                  <a:ea typeface="黑体" panose="02010609060101010101" pitchFamily="49" charset="-122"/>
                </a:defRPr>
              </a:lvl1pPr>
            </a:lstStyle>
            <a:p>
              <a:r>
                <a:rPr lang="zh-CN" altLang="en-US" dirty="0"/>
                <a:t>电源线</a:t>
              </a:r>
            </a:p>
          </p:txBody>
        </p:sp>
      </p:grpSp>
      <p:sp>
        <p:nvSpPr>
          <p:cNvPr id="26645" name="矩形 26644"/>
          <p:cNvSpPr/>
          <p:nvPr/>
        </p:nvSpPr>
        <p:spPr>
          <a:xfrm>
            <a:off x="1118010" y="3433678"/>
            <a:ext cx="4969669" cy="437674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</a:rPr>
              <a:t>静触头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一定要在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上边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，切不可倒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</a:rPr>
              <a:t>装。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46" name="文本框 26645"/>
          <p:cNvSpPr txBox="1"/>
          <p:nvPr/>
        </p:nvSpPr>
        <p:spPr>
          <a:xfrm>
            <a:off x="381476" y="1171575"/>
            <a:ext cx="3147060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）闸刀开关的作</a:t>
            </a:r>
            <a:r>
              <a:rPr lang="zh-CN" altLang="en-US" sz="24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用：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6648" name="矩形 26647"/>
          <p:cNvSpPr/>
          <p:nvPr/>
        </p:nvSpPr>
        <p:spPr>
          <a:xfrm>
            <a:off x="1196054" y="1708211"/>
            <a:ext cx="3810000" cy="80708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控制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整个家庭电路的通断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，</a:t>
            </a:r>
          </a:p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便于更换电器或维修设备。</a:t>
            </a:r>
          </a:p>
        </p:txBody>
      </p:sp>
      <p:sp>
        <p:nvSpPr>
          <p:cNvPr id="26649" name="文本框 26648"/>
          <p:cNvSpPr txBox="1"/>
          <p:nvPr/>
        </p:nvSpPr>
        <p:spPr>
          <a:xfrm>
            <a:off x="292417" y="2843689"/>
            <a:ext cx="5481638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）闸刀开关安装时应该怎样放置？</a:t>
            </a:r>
          </a:p>
        </p:txBody>
      </p:sp>
      <p:sp>
        <p:nvSpPr>
          <p:cNvPr id="26650" name="矩形 26649"/>
          <p:cNvSpPr/>
          <p:nvPr/>
        </p:nvSpPr>
        <p:spPr>
          <a:xfrm>
            <a:off x="287744" y="4178463"/>
            <a:ext cx="6481583" cy="438582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）闸刀开关必须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连接在电能表和熔丝之间！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7665085" y="2413000"/>
            <a:ext cx="944880" cy="1299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8000" b="1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×</a:t>
            </a:r>
          </a:p>
        </p:txBody>
      </p:sp>
      <p:cxnSp>
        <p:nvCxnSpPr>
          <p:cNvPr id="3" name="直接箭头连接符 2"/>
          <p:cNvCxnSpPr/>
          <p:nvPr/>
        </p:nvCxnSpPr>
        <p:spPr>
          <a:xfrm flipV="1">
            <a:off x="6352699" y="724377"/>
            <a:ext cx="557689" cy="549116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/>
          <p:cNvSpPr txBox="1"/>
          <p:nvPr/>
        </p:nvSpPr>
        <p:spPr>
          <a:xfrm>
            <a:off x="6868478" y="525780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静触头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91401" y="1094934"/>
            <a:ext cx="1112805" cy="46166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>
            <a:defPPr>
              <a:defRPr lang="zh-CN"/>
            </a:defPPr>
            <a:lvl1pPr>
              <a:defRPr sz="24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dirty="0">
                <a:sym typeface="+mn-ea"/>
              </a:rPr>
              <a:t>动触头</a:t>
            </a:r>
          </a:p>
        </p:txBody>
      </p:sp>
      <p:cxnSp>
        <p:nvCxnSpPr>
          <p:cNvPr id="6" name="直接箭头连接符 5"/>
          <p:cNvCxnSpPr/>
          <p:nvPr/>
        </p:nvCxnSpPr>
        <p:spPr>
          <a:xfrm flipV="1">
            <a:off x="6312694" y="1459230"/>
            <a:ext cx="666274" cy="1204913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9" name="组合 38"/>
          <p:cNvGrpSpPr/>
          <p:nvPr/>
        </p:nvGrpSpPr>
        <p:grpSpPr>
          <a:xfrm>
            <a:off x="381889" y="598809"/>
            <a:ext cx="3023448" cy="461327"/>
            <a:chOff x="634" y="1040"/>
            <a:chExt cx="4781" cy="449"/>
          </a:xfrm>
        </p:grpSpPr>
        <p:sp>
          <p:nvSpPr>
            <p:cNvPr id="40" name="圆角矩形 39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文本框 13316"/>
            <p:cNvSpPr txBox="1"/>
            <p:nvPr/>
          </p:nvSpPr>
          <p:spPr>
            <a:xfrm>
              <a:off x="815" y="1040"/>
              <a:ext cx="4600" cy="44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闸刀开关（总开关）</a:t>
              </a:r>
            </a:p>
          </p:txBody>
        </p:sp>
      </p:grpSp>
    </p:spTree>
  </p:cSld>
  <p:clrMapOvr>
    <a:masterClrMapping/>
  </p:clrMapOvr>
  <p:transition spd="slow"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26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266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26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6" dur="500"/>
                                        <p:tgtEl>
                                          <p:spTgt spid="26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66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26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45" grpId="0"/>
      <p:bldP spid="26646" grpId="0"/>
      <p:bldP spid="26648" grpId="0"/>
      <p:bldP spid="26649" grpId="0"/>
      <p:bldP spid="26650" grpId="0" bldLvl="0"/>
      <p:bldP spid="2" grpId="0"/>
      <p:bldP spid="4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Text Box 4"/>
          <p:cNvSpPr txBox="1"/>
          <p:nvPr/>
        </p:nvSpPr>
        <p:spPr>
          <a:xfrm>
            <a:off x="7016831" y="4512469"/>
            <a:ext cx="1512094" cy="377026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 dirty="0">
                <a:solidFill>
                  <a:schemeClr val="tx2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空气开关</a:t>
            </a:r>
          </a:p>
        </p:txBody>
      </p:sp>
      <p:pic>
        <p:nvPicPr>
          <p:cNvPr id="33795" name="Picture 10" descr="rsabb2"/>
          <p:cNvPicPr preferRelativeResize="0"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061359" y="2658904"/>
            <a:ext cx="1407319" cy="1805464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797" name="Text Box 2"/>
          <p:cNvSpPr txBox="1"/>
          <p:nvPr/>
        </p:nvSpPr>
        <p:spPr>
          <a:xfrm>
            <a:off x="242888" y="1946754"/>
            <a:ext cx="3671386" cy="2653665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                      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现在新建居民楼中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电路</a:t>
            </a:r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的保险装置一般采用空气开关，空气开关安装在电能表后，当电路中的电流过大时，空气开关自动断开，切断电路，俗称跳闸。</a:t>
            </a:r>
          </a:p>
        </p:txBody>
      </p:sp>
      <p:pic>
        <p:nvPicPr>
          <p:cNvPr id="33799" name="图片 3379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75222" y="2234615"/>
            <a:ext cx="3119914" cy="26621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9" name="Text Box 3"/>
          <p:cNvSpPr txBox="1"/>
          <p:nvPr/>
        </p:nvSpPr>
        <p:spPr>
          <a:xfrm>
            <a:off x="352902" y="1089184"/>
            <a:ext cx="932974" cy="43767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熔丝</a:t>
            </a:r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：</a:t>
            </a:r>
          </a:p>
        </p:txBody>
      </p:sp>
      <p:sp>
        <p:nvSpPr>
          <p:cNvPr id="34822" name="Rectangle 6"/>
          <p:cNvSpPr/>
          <p:nvPr/>
        </p:nvSpPr>
        <p:spPr>
          <a:xfrm>
            <a:off x="1184434" y="1124144"/>
            <a:ext cx="4564856" cy="80724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2400" b="1" dirty="0">
                <a:latin typeface="宋体" panose="02010600030101010101" pitchFamily="2" charset="-122"/>
                <a:ea typeface="宋体" panose="02010600030101010101" pitchFamily="2" charset="-122"/>
              </a:rPr>
              <a:t>电路中电流过大时，熔丝熔断，自动切断电路，起到保护作用。</a:t>
            </a:r>
          </a:p>
        </p:txBody>
      </p:sp>
      <p:grpSp>
        <p:nvGrpSpPr>
          <p:cNvPr id="34824" name="组合 34823"/>
          <p:cNvGrpSpPr/>
          <p:nvPr/>
        </p:nvGrpSpPr>
        <p:grpSpPr>
          <a:xfrm>
            <a:off x="6433186" y="352901"/>
            <a:ext cx="2402681" cy="2211627"/>
            <a:chOff x="2" y="-52"/>
            <a:chExt cx="2146" cy="2160"/>
          </a:xfrm>
        </p:grpSpPr>
        <p:pic>
          <p:nvPicPr>
            <p:cNvPr id="34825" name="Picture 8" descr="保险盒"/>
            <p:cNvPicPr/>
            <p:nvPr/>
          </p:nvPicPr>
          <p:blipFill>
            <a:blip r:embed="rId4" cstate="print">
              <a:clrChange>
                <a:clrFrom>
                  <a:srgbClr val="FFFFCB"/>
                </a:clrFrom>
                <a:clrTo>
                  <a:srgbClr val="FFFFCB">
                    <a:alpha val="0"/>
                  </a:srgbClr>
                </a:clrTo>
              </a:clrChange>
            </a:blip>
            <a:srcRect t="23195" r="51344" b="23045"/>
            <a:stretch>
              <a:fillRect/>
            </a:stretch>
          </p:blipFill>
          <p:spPr>
            <a:xfrm>
              <a:off x="2" y="-52"/>
              <a:ext cx="2008" cy="176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34826" name="Text Box 9"/>
            <p:cNvSpPr txBox="1"/>
            <p:nvPr/>
          </p:nvSpPr>
          <p:spPr>
            <a:xfrm>
              <a:off x="2" y="1717"/>
              <a:ext cx="2146" cy="39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000" b="1" dirty="0">
                  <a:solidFill>
                    <a:schemeClr val="tx2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插入式保险盒</a:t>
              </a:r>
            </a:p>
          </p:txBody>
        </p:sp>
      </p:grpSp>
      <p:sp>
        <p:nvSpPr>
          <p:cNvPr id="4" name="文本框 3"/>
          <p:cNvSpPr txBox="1"/>
          <p:nvPr/>
        </p:nvSpPr>
        <p:spPr>
          <a:xfrm>
            <a:off x="341735" y="1925773"/>
            <a:ext cx="1685398" cy="438582"/>
          </a:xfrm>
          <a:prstGeom prst="rect">
            <a:avLst/>
          </a:prstGeom>
          <a:noFill/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空气开关：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6095815" y="1707879"/>
            <a:ext cx="2922916" cy="43858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none" lIns="68580" tIns="34290" rIns="68580" bIns="34290" rtlCol="0" anchor="t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利用了电流的热效应</a:t>
            </a:r>
          </a:p>
        </p:txBody>
      </p:sp>
      <p:grpSp>
        <p:nvGrpSpPr>
          <p:cNvPr id="22" name="组合 21"/>
          <p:cNvGrpSpPr/>
          <p:nvPr/>
        </p:nvGrpSpPr>
        <p:grpSpPr>
          <a:xfrm>
            <a:off x="415057" y="587752"/>
            <a:ext cx="3023448" cy="461327"/>
            <a:chOff x="634" y="1040"/>
            <a:chExt cx="4781" cy="449"/>
          </a:xfrm>
        </p:grpSpPr>
        <p:sp>
          <p:nvSpPr>
            <p:cNvPr id="23" name="圆角矩形 22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4" name="文本框 13316"/>
            <p:cNvSpPr txBox="1"/>
            <p:nvPr/>
          </p:nvSpPr>
          <p:spPr>
            <a:xfrm>
              <a:off x="815" y="1040"/>
              <a:ext cx="4600" cy="44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保险装置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348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348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4" grpId="0"/>
      <p:bldP spid="33797" grpId="0"/>
      <p:bldP spid="34819" grpId="0"/>
      <p:bldP spid="34822" grpId="0"/>
      <p:bldP spid="4" grpId="0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矩形 50178"/>
          <p:cNvSpPr/>
          <p:nvPr/>
        </p:nvSpPr>
        <p:spPr>
          <a:xfrm>
            <a:off x="3215677" y="706331"/>
            <a:ext cx="5829300" cy="30480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00000"/>
              </a:lnSpc>
            </a:pP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用来接可移动的用电器，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并联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在电路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中。</a:t>
            </a:r>
            <a:endParaRPr lang="en-US" altLang="zh-CN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0180" name="矩形 50179"/>
          <p:cNvSpPr/>
          <p:nvPr/>
        </p:nvSpPr>
        <p:spPr>
          <a:xfrm>
            <a:off x="412909" y="1143000"/>
            <a:ext cx="4551521" cy="51577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>
            <a:lvl1pPr marL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4400" u="none" kern="1200" baseline="0">
                <a:solidFill>
                  <a:schemeClr val="tx2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</a:lstStyle>
          <a:p>
            <a:pPr lvl="0" algn="l">
              <a:lnSpc>
                <a:spcPct val="10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(1)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分类：</a:t>
            </a:r>
            <a:r>
              <a:rPr lang="zh-CN" altLang="en-US" sz="24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两孔插座和三孔插</a:t>
            </a:r>
            <a:r>
              <a:rPr lang="zh-CN" altLang="en-US" sz="2400" b="1" dirty="0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座。</a:t>
            </a:r>
            <a:endParaRPr lang="zh-CN" altLang="en-US" sz="2400" b="1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50181" name="图片 50180" descr="1973fbf410154711b5f3178a49072d2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08610" y="1867139"/>
            <a:ext cx="1833563" cy="1999059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0182" name="图片 5018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7693" y="2007871"/>
            <a:ext cx="2730578" cy="173116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2" name="标题 51201"/>
          <p:cNvSpPr>
            <a:spLocks noGrp="1"/>
          </p:cNvSpPr>
          <p:nvPr/>
        </p:nvSpPr>
        <p:spPr>
          <a:xfrm>
            <a:off x="5218271" y="1130618"/>
            <a:ext cx="2587943" cy="528161"/>
          </a:xfrm>
          <a:prstGeom prst="rect">
            <a:avLst/>
          </a:prstGeom>
        </p:spPr>
        <p:txBody>
          <a:bodyPr vert="horz" lIns="68580" tIns="34290" rIns="68580" bIns="34290" rtlCol="0" anchor="ctr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(2)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插座的连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接。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" name="图片 1" descr="1973fbf410154711b5f3178a49072d2c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50731" y="2007870"/>
            <a:ext cx="1823085" cy="19869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直接连接符 2"/>
          <p:cNvSpPr/>
          <p:nvPr/>
        </p:nvSpPr>
        <p:spPr>
          <a:xfrm flipH="1">
            <a:off x="5448300" y="2581275"/>
            <a:ext cx="1082993" cy="203359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4" name="直接连接符 3"/>
          <p:cNvSpPr/>
          <p:nvPr/>
        </p:nvSpPr>
        <p:spPr>
          <a:xfrm flipV="1">
            <a:off x="7013734" y="2358390"/>
            <a:ext cx="932974" cy="16097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" name="文本框 4"/>
          <p:cNvSpPr txBox="1"/>
          <p:nvPr/>
        </p:nvSpPr>
        <p:spPr>
          <a:xfrm>
            <a:off x="5022623" y="2519125"/>
            <a:ext cx="507831" cy="819150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零线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945369" y="2007870"/>
            <a:ext cx="507831" cy="819150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火线</a:t>
            </a:r>
          </a:p>
        </p:txBody>
      </p:sp>
      <p:sp>
        <p:nvSpPr>
          <p:cNvPr id="7" name="直接连接符 6"/>
          <p:cNvSpPr/>
          <p:nvPr/>
        </p:nvSpPr>
        <p:spPr>
          <a:xfrm flipH="1" flipV="1">
            <a:off x="5448776" y="3018949"/>
            <a:ext cx="1082993" cy="427673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" name="直接连接符 7"/>
          <p:cNvSpPr/>
          <p:nvPr/>
        </p:nvSpPr>
        <p:spPr>
          <a:xfrm flipV="1">
            <a:off x="7013734" y="2580799"/>
            <a:ext cx="933450" cy="757714"/>
          </a:xfrm>
          <a:prstGeom prst="line">
            <a:avLst/>
          </a:prstGeom>
          <a:ln w="571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9" name="直接连接符 8"/>
          <p:cNvSpPr/>
          <p:nvPr/>
        </p:nvSpPr>
        <p:spPr>
          <a:xfrm>
            <a:off x="6782753" y="3089434"/>
            <a:ext cx="1164431" cy="97155"/>
          </a:xfrm>
          <a:prstGeom prst="line">
            <a:avLst/>
          </a:prstGeom>
          <a:ln w="57150" cap="flat" cmpd="sng">
            <a:solidFill>
              <a:srgbClr val="FF0066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10" name="文本框 9"/>
          <p:cNvSpPr txBox="1"/>
          <p:nvPr/>
        </p:nvSpPr>
        <p:spPr>
          <a:xfrm>
            <a:off x="7945607" y="2919889"/>
            <a:ext cx="507831" cy="819150"/>
          </a:xfrm>
          <a:prstGeom prst="rect">
            <a:avLst/>
          </a:prstGeom>
          <a:noFill/>
          <a:ln w="9525">
            <a:noFill/>
          </a:ln>
        </p:spPr>
        <p:txBody>
          <a:bodyPr vert="eaVert" lIns="68580" tIns="34290" rIns="68580" bIns="34290">
            <a:spAutoFit/>
          </a:bodyPr>
          <a:lstStyle/>
          <a:p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</a:rPr>
              <a:t>地线</a:t>
            </a:r>
          </a:p>
        </p:txBody>
      </p:sp>
      <p:sp>
        <p:nvSpPr>
          <p:cNvPr id="51214" name="文本框 51213"/>
          <p:cNvSpPr txBox="1"/>
          <p:nvPr/>
        </p:nvSpPr>
        <p:spPr>
          <a:xfrm>
            <a:off x="308610" y="4104799"/>
            <a:ext cx="8360093" cy="4078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两孔插座：“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左零右火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”，让带有双脚插头的用电器使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用。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sp>
        <p:nvSpPr>
          <p:cNvPr id="51215" name="文本框 51214"/>
          <p:cNvSpPr txBox="1"/>
          <p:nvPr/>
        </p:nvSpPr>
        <p:spPr>
          <a:xfrm>
            <a:off x="308610" y="4509354"/>
            <a:ext cx="8933498" cy="407804"/>
          </a:xfrm>
          <a:prstGeom prst="rect">
            <a:avLst/>
          </a:prstGeom>
          <a:noFill/>
          <a:ln w="9525">
            <a:noFill/>
          </a:ln>
        </p:spPr>
        <p:txBody>
          <a:bodyPr wrap="square" lIns="68580" tIns="34290" rIns="68580" bIns="34290" anchor="t">
            <a:spAutoFit/>
          </a:bodyPr>
          <a:lstStyle/>
          <a:p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三孔插座：“</a:t>
            </a:r>
            <a:r>
              <a:rPr lang="zh-CN" altLang="en-US" sz="22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左零右火上接地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</a:rPr>
              <a:t>”，</a:t>
            </a:r>
            <a:r>
              <a:rPr lang="zh-CN" altLang="en-US" sz="2200" b="1" dirty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让带有三脚插头的用电器使</a:t>
            </a:r>
            <a:r>
              <a:rPr lang="zh-CN" altLang="en-US" sz="2200" b="1" dirty="0" smtClean="0">
                <a:latin typeface="宋体" panose="02010600030101010101" pitchFamily="2" charset="-122"/>
                <a:ea typeface="宋体" panose="02010600030101010101" pitchFamily="2" charset="-122"/>
                <a:cs typeface="楷体" panose="02010609060101010101" charset="-122"/>
                <a:sym typeface="+mn-ea"/>
              </a:rPr>
              <a:t>用。</a:t>
            </a:r>
            <a:endParaRPr lang="zh-CN" altLang="en-US" sz="2200" b="1" dirty="0">
              <a:latin typeface="宋体" panose="02010600030101010101" pitchFamily="2" charset="-122"/>
              <a:ea typeface="宋体" panose="02010600030101010101" pitchFamily="2" charset="-122"/>
              <a:cs typeface="楷体" panose="02010609060101010101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192229" y="640397"/>
            <a:ext cx="3023448" cy="461327"/>
            <a:chOff x="634" y="1040"/>
            <a:chExt cx="4781" cy="449"/>
          </a:xfrm>
        </p:grpSpPr>
        <p:sp>
          <p:nvSpPr>
            <p:cNvPr id="28" name="圆角矩形 27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13316"/>
            <p:cNvSpPr txBox="1"/>
            <p:nvPr/>
          </p:nvSpPr>
          <p:spPr>
            <a:xfrm>
              <a:off x="815" y="1040"/>
              <a:ext cx="4600" cy="44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插座及其连接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0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51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512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12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51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79" grpId="0"/>
      <p:bldP spid="50180" grpId="0"/>
      <p:bldP spid="51202" grpId="0"/>
      <p:bldP spid="5" grpId="0"/>
      <p:bldP spid="6" grpId="0"/>
      <p:bldP spid="10" grpId="0"/>
      <p:bldP spid="51214" grpId="0"/>
      <p:bldP spid="512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对象 12"/>
          <p:cNvGraphicFramePr>
            <a:graphicFrameLocks/>
          </p:cNvGraphicFramePr>
          <p:nvPr/>
        </p:nvGraphicFramePr>
        <p:xfrm>
          <a:off x="5822633" y="651986"/>
          <a:ext cx="1945481" cy="22640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2" r:id="rId3" imgW="1590897" imgH="2095793" progId="PBrush">
                  <p:embed/>
                </p:oleObj>
              </mc:Choice>
              <mc:Fallback>
                <p:oleObj r:id="rId3" imgW="1590897" imgH="2095793" progId="PBrush">
                  <p:embed/>
                  <p:pic>
                    <p:nvPicPr>
                      <p:cNvPr id="0" name="图片 13" descr="image16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2633" y="651986"/>
                        <a:ext cx="1945481" cy="226409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5" cstate="print"/>
          <a:srcRect l="9403" r="12603" b="3291"/>
          <a:stretch>
            <a:fillRect/>
          </a:stretch>
        </p:blipFill>
        <p:spPr>
          <a:xfrm>
            <a:off x="669881" y="1396230"/>
            <a:ext cx="3616417" cy="332925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 cstate="print"/>
          <a:srcRect l="22064" t="13420" r="21696" b="12669"/>
          <a:stretch>
            <a:fillRect/>
          </a:stretch>
        </p:blipFill>
        <p:spPr>
          <a:xfrm rot="10800000">
            <a:off x="6032183" y="3074432"/>
            <a:ext cx="1180148" cy="1870710"/>
          </a:xfrm>
          <a:prstGeom prst="rect">
            <a:avLst/>
          </a:prstGeom>
          <a:ln w="38100">
            <a:noFill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/>
          <a:srcRect l="8548" t="21336" r="14815"/>
          <a:stretch>
            <a:fillRect/>
          </a:stretch>
        </p:blipFill>
        <p:spPr>
          <a:xfrm>
            <a:off x="665169" y="1390173"/>
            <a:ext cx="3608446" cy="337088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3" name="任意多边形 22"/>
          <p:cNvSpPr/>
          <p:nvPr/>
        </p:nvSpPr>
        <p:spPr>
          <a:xfrm flipH="1">
            <a:off x="6576537" y="2832259"/>
            <a:ext cx="80485" cy="303372"/>
          </a:xfrm>
          <a:custGeom>
            <a:avLst/>
            <a:gdLst>
              <a:gd name="connisteX0" fmla="*/ 0 w 81771"/>
              <a:gd name="connsiteY0" fmla="*/ 0 h 469900"/>
              <a:gd name="connisteX1" fmla="*/ 15240 w 81771"/>
              <a:gd name="connsiteY1" fmla="*/ 78105 h 469900"/>
              <a:gd name="connisteX2" fmla="*/ 46990 w 81771"/>
              <a:gd name="connsiteY2" fmla="*/ 156845 h 469900"/>
              <a:gd name="connisteX3" fmla="*/ 46990 w 81771"/>
              <a:gd name="connsiteY3" fmla="*/ 234950 h 469900"/>
              <a:gd name="connisteX4" fmla="*/ 78105 w 81771"/>
              <a:gd name="connsiteY4" fmla="*/ 313690 h 469900"/>
              <a:gd name="connisteX5" fmla="*/ 78105 w 81771"/>
              <a:gd name="connsiteY5" fmla="*/ 391795 h 469900"/>
              <a:gd name="connisteX6" fmla="*/ 62865 w 81771"/>
              <a:gd name="connsiteY6" fmla="*/ 469900 h 4699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81771" h="469900">
                <a:moveTo>
                  <a:pt x="0" y="0"/>
                </a:moveTo>
                <a:cubicBezTo>
                  <a:pt x="2540" y="13970"/>
                  <a:pt x="5715" y="46990"/>
                  <a:pt x="15240" y="78105"/>
                </a:cubicBezTo>
                <a:cubicBezTo>
                  <a:pt x="24765" y="109220"/>
                  <a:pt x="40640" y="125730"/>
                  <a:pt x="46990" y="156845"/>
                </a:cubicBezTo>
                <a:cubicBezTo>
                  <a:pt x="53340" y="187960"/>
                  <a:pt x="40640" y="203835"/>
                  <a:pt x="46990" y="234950"/>
                </a:cubicBezTo>
                <a:cubicBezTo>
                  <a:pt x="53340" y="266065"/>
                  <a:pt x="71755" y="282575"/>
                  <a:pt x="78105" y="313690"/>
                </a:cubicBezTo>
                <a:cubicBezTo>
                  <a:pt x="84455" y="344805"/>
                  <a:pt x="81280" y="360680"/>
                  <a:pt x="78105" y="391795"/>
                </a:cubicBezTo>
                <a:cubicBezTo>
                  <a:pt x="74930" y="422910"/>
                  <a:pt x="66040" y="455930"/>
                  <a:pt x="62865" y="46990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868704" y="2865120"/>
            <a:ext cx="1085850" cy="39147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接零线</a:t>
            </a:r>
          </a:p>
        </p:txBody>
      </p:sp>
      <p:sp>
        <p:nvSpPr>
          <p:cNvPr id="29" name="文本框 28"/>
          <p:cNvSpPr txBox="1"/>
          <p:nvPr/>
        </p:nvSpPr>
        <p:spPr>
          <a:xfrm>
            <a:off x="7319010" y="2939891"/>
            <a:ext cx="1085850" cy="39147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接火线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4740910" y="3688080"/>
            <a:ext cx="1242060" cy="1037590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 anchor="t">
            <a:spAutoFit/>
          </a:bodyPr>
          <a:lstStyle/>
          <a:p>
            <a:r>
              <a:rPr lang="zh-CN" altLang="en-US" sz="21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防止金属螺旋套带电</a:t>
            </a:r>
          </a:p>
        </p:txBody>
      </p:sp>
      <p:sp>
        <p:nvSpPr>
          <p:cNvPr id="33" name="文本框 32"/>
          <p:cNvSpPr txBox="1"/>
          <p:nvPr/>
        </p:nvSpPr>
        <p:spPr>
          <a:xfrm>
            <a:off x="4964430" y="1104424"/>
            <a:ext cx="1185863" cy="39147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安全扣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4868703" y="2081689"/>
            <a:ext cx="1023938" cy="39147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 dirty="0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螺旋套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7349966" y="2081689"/>
            <a:ext cx="1023938" cy="391478"/>
          </a:xfrm>
          <a:prstGeom prst="rect">
            <a:avLst/>
          </a:prstGeom>
          <a:solidFill>
            <a:schemeClr val="bg1"/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金属片</a:t>
            </a:r>
          </a:p>
        </p:txBody>
      </p:sp>
      <p:sp>
        <p:nvSpPr>
          <p:cNvPr id="36" name="上下箭头 35"/>
          <p:cNvSpPr/>
          <p:nvPr/>
        </p:nvSpPr>
        <p:spPr>
          <a:xfrm>
            <a:off x="5286137" y="2421731"/>
            <a:ext cx="171450" cy="4429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7" name="上下箭头 36"/>
          <p:cNvSpPr/>
          <p:nvPr/>
        </p:nvSpPr>
        <p:spPr>
          <a:xfrm>
            <a:off x="7676198" y="2473166"/>
            <a:ext cx="171450" cy="4429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8" name="上下箭头 37"/>
          <p:cNvSpPr/>
          <p:nvPr/>
        </p:nvSpPr>
        <p:spPr>
          <a:xfrm>
            <a:off x="5276109" y="3241885"/>
            <a:ext cx="171450" cy="442913"/>
          </a:xfrm>
          <a:prstGeom prst="up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25453" y="1262927"/>
            <a:ext cx="721995" cy="39147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100" b="1">
                <a:solidFill>
                  <a:srgbClr val="0000F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灯座</a:t>
            </a:r>
          </a:p>
        </p:txBody>
      </p:sp>
      <p:sp>
        <p:nvSpPr>
          <p:cNvPr id="15" name="任意多边形 14"/>
          <p:cNvSpPr/>
          <p:nvPr/>
        </p:nvSpPr>
        <p:spPr>
          <a:xfrm>
            <a:off x="6657023" y="2003584"/>
            <a:ext cx="79534" cy="635794"/>
          </a:xfrm>
          <a:custGeom>
            <a:avLst/>
            <a:gdLst>
              <a:gd name="connisteX0" fmla="*/ 28575 w 106203"/>
              <a:gd name="connsiteY0" fmla="*/ 0 h 819150"/>
              <a:gd name="connisteX1" fmla="*/ 47625 w 106203"/>
              <a:gd name="connsiteY1" fmla="*/ 66675 h 819150"/>
              <a:gd name="connisteX2" fmla="*/ 66675 w 106203"/>
              <a:gd name="connsiteY2" fmla="*/ 152400 h 819150"/>
              <a:gd name="connisteX3" fmla="*/ 76200 w 106203"/>
              <a:gd name="connsiteY3" fmla="*/ 219075 h 819150"/>
              <a:gd name="connisteX4" fmla="*/ 76200 w 106203"/>
              <a:gd name="connsiteY4" fmla="*/ 285750 h 819150"/>
              <a:gd name="connisteX5" fmla="*/ 85725 w 106203"/>
              <a:gd name="connsiteY5" fmla="*/ 352425 h 819150"/>
              <a:gd name="connisteX6" fmla="*/ 95250 w 106203"/>
              <a:gd name="connsiteY6" fmla="*/ 419100 h 819150"/>
              <a:gd name="connisteX7" fmla="*/ 104775 w 106203"/>
              <a:gd name="connsiteY7" fmla="*/ 485775 h 819150"/>
              <a:gd name="connisteX8" fmla="*/ 104775 w 106203"/>
              <a:gd name="connsiteY8" fmla="*/ 552450 h 819150"/>
              <a:gd name="connisteX9" fmla="*/ 95250 w 106203"/>
              <a:gd name="connsiteY9" fmla="*/ 619125 h 819150"/>
              <a:gd name="connisteX10" fmla="*/ 76200 w 106203"/>
              <a:gd name="connsiteY10" fmla="*/ 685800 h 819150"/>
              <a:gd name="connisteX11" fmla="*/ 38100 w 106203"/>
              <a:gd name="connsiteY11" fmla="*/ 752475 h 819150"/>
              <a:gd name="connisteX12" fmla="*/ 0 w 106203"/>
              <a:gd name="connsiteY12" fmla="*/ 819150 h 81915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</a:cxnLst>
            <a:rect l="l" t="t" r="r" b="b"/>
            <a:pathLst>
              <a:path w="106204" h="819150">
                <a:moveTo>
                  <a:pt x="28575" y="0"/>
                </a:moveTo>
                <a:cubicBezTo>
                  <a:pt x="31750" y="11430"/>
                  <a:pt x="40005" y="36195"/>
                  <a:pt x="47625" y="66675"/>
                </a:cubicBezTo>
                <a:cubicBezTo>
                  <a:pt x="55245" y="97155"/>
                  <a:pt x="60960" y="121920"/>
                  <a:pt x="66675" y="152400"/>
                </a:cubicBezTo>
                <a:cubicBezTo>
                  <a:pt x="72390" y="182880"/>
                  <a:pt x="74295" y="192405"/>
                  <a:pt x="76200" y="219075"/>
                </a:cubicBezTo>
                <a:cubicBezTo>
                  <a:pt x="78105" y="245745"/>
                  <a:pt x="74295" y="259080"/>
                  <a:pt x="76200" y="285750"/>
                </a:cubicBezTo>
                <a:cubicBezTo>
                  <a:pt x="78105" y="312420"/>
                  <a:pt x="81915" y="325755"/>
                  <a:pt x="85725" y="352425"/>
                </a:cubicBezTo>
                <a:cubicBezTo>
                  <a:pt x="89535" y="379095"/>
                  <a:pt x="91440" y="392430"/>
                  <a:pt x="95250" y="419100"/>
                </a:cubicBezTo>
                <a:cubicBezTo>
                  <a:pt x="99060" y="445770"/>
                  <a:pt x="102870" y="459105"/>
                  <a:pt x="104775" y="485775"/>
                </a:cubicBezTo>
                <a:cubicBezTo>
                  <a:pt x="106680" y="512445"/>
                  <a:pt x="106680" y="525780"/>
                  <a:pt x="104775" y="552450"/>
                </a:cubicBezTo>
                <a:cubicBezTo>
                  <a:pt x="102870" y="579120"/>
                  <a:pt x="100965" y="592455"/>
                  <a:pt x="95250" y="619125"/>
                </a:cubicBezTo>
                <a:cubicBezTo>
                  <a:pt x="89535" y="645795"/>
                  <a:pt x="87630" y="659130"/>
                  <a:pt x="76200" y="685800"/>
                </a:cubicBezTo>
                <a:cubicBezTo>
                  <a:pt x="64770" y="712470"/>
                  <a:pt x="53340" y="725805"/>
                  <a:pt x="38100" y="752475"/>
                </a:cubicBezTo>
                <a:cubicBezTo>
                  <a:pt x="22860" y="779145"/>
                  <a:pt x="6985" y="807085"/>
                  <a:pt x="0" y="819150"/>
                </a:cubicBezTo>
              </a:path>
            </a:pathLst>
          </a:cu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6406992" y="2346484"/>
            <a:ext cx="52864" cy="307181"/>
          </a:xfrm>
          <a:custGeom>
            <a:avLst/>
            <a:gdLst>
              <a:gd name="connisteX0" fmla="*/ 0 w 70526"/>
              <a:gd name="connsiteY0" fmla="*/ 0 h 409575"/>
              <a:gd name="connisteX1" fmla="*/ 9525 w 70526"/>
              <a:gd name="connsiteY1" fmla="*/ 66675 h 409575"/>
              <a:gd name="connisteX2" fmla="*/ 38100 w 70526"/>
              <a:gd name="connsiteY2" fmla="*/ 133350 h 409575"/>
              <a:gd name="connisteX3" fmla="*/ 57150 w 70526"/>
              <a:gd name="connsiteY3" fmla="*/ 200025 h 409575"/>
              <a:gd name="connisteX4" fmla="*/ 66675 w 70526"/>
              <a:gd name="connsiteY4" fmla="*/ 266700 h 409575"/>
              <a:gd name="connisteX5" fmla="*/ 66675 w 70526"/>
              <a:gd name="connsiteY5" fmla="*/ 342900 h 409575"/>
              <a:gd name="connisteX6" fmla="*/ 28575 w 70526"/>
              <a:gd name="connsiteY6" fmla="*/ 409575 h 40957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70526" h="409575">
                <a:moveTo>
                  <a:pt x="0" y="0"/>
                </a:moveTo>
                <a:cubicBezTo>
                  <a:pt x="1270" y="12065"/>
                  <a:pt x="1905" y="40005"/>
                  <a:pt x="9525" y="66675"/>
                </a:cubicBezTo>
                <a:cubicBezTo>
                  <a:pt x="17145" y="93345"/>
                  <a:pt x="28575" y="106680"/>
                  <a:pt x="38100" y="133350"/>
                </a:cubicBezTo>
                <a:cubicBezTo>
                  <a:pt x="47625" y="160020"/>
                  <a:pt x="51435" y="173355"/>
                  <a:pt x="57150" y="200025"/>
                </a:cubicBezTo>
                <a:cubicBezTo>
                  <a:pt x="62865" y="226695"/>
                  <a:pt x="64770" y="238125"/>
                  <a:pt x="66675" y="266700"/>
                </a:cubicBezTo>
                <a:cubicBezTo>
                  <a:pt x="68580" y="295275"/>
                  <a:pt x="74295" y="314325"/>
                  <a:pt x="66675" y="342900"/>
                </a:cubicBezTo>
                <a:cubicBezTo>
                  <a:pt x="59055" y="371475"/>
                  <a:pt x="36195" y="397510"/>
                  <a:pt x="28575" y="409575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" name="任意多边形 16"/>
          <p:cNvSpPr/>
          <p:nvPr/>
        </p:nvSpPr>
        <p:spPr>
          <a:xfrm>
            <a:off x="6226969" y="2832259"/>
            <a:ext cx="201454" cy="714375"/>
          </a:xfrm>
          <a:custGeom>
            <a:avLst/>
            <a:gdLst>
              <a:gd name="connisteX0" fmla="*/ 192699 w 268899"/>
              <a:gd name="connsiteY0" fmla="*/ 0 h 952500"/>
              <a:gd name="connisteX1" fmla="*/ 135549 w 268899"/>
              <a:gd name="connsiteY1" fmla="*/ 66675 h 952500"/>
              <a:gd name="connisteX2" fmla="*/ 116499 w 268899"/>
              <a:gd name="connsiteY2" fmla="*/ 133350 h 952500"/>
              <a:gd name="connisteX3" fmla="*/ 106974 w 268899"/>
              <a:gd name="connsiteY3" fmla="*/ 200025 h 952500"/>
              <a:gd name="connisteX4" fmla="*/ 78399 w 268899"/>
              <a:gd name="connsiteY4" fmla="*/ 266700 h 952500"/>
              <a:gd name="connisteX5" fmla="*/ 49824 w 268899"/>
              <a:gd name="connsiteY5" fmla="*/ 342900 h 952500"/>
              <a:gd name="connisteX6" fmla="*/ 30774 w 268899"/>
              <a:gd name="connsiteY6" fmla="*/ 409575 h 952500"/>
              <a:gd name="connisteX7" fmla="*/ 21249 w 268899"/>
              <a:gd name="connsiteY7" fmla="*/ 476250 h 952500"/>
              <a:gd name="connisteX8" fmla="*/ 2199 w 268899"/>
              <a:gd name="connsiteY8" fmla="*/ 542925 h 952500"/>
              <a:gd name="connisteX9" fmla="*/ 2199 w 268899"/>
              <a:gd name="connsiteY9" fmla="*/ 609600 h 952500"/>
              <a:gd name="connisteX10" fmla="*/ 11724 w 268899"/>
              <a:gd name="connsiteY10" fmla="*/ 676275 h 952500"/>
              <a:gd name="connisteX11" fmla="*/ 21249 w 268899"/>
              <a:gd name="connsiteY11" fmla="*/ 742950 h 952500"/>
              <a:gd name="connisteX12" fmla="*/ 68874 w 268899"/>
              <a:gd name="connsiteY12" fmla="*/ 809625 h 952500"/>
              <a:gd name="connisteX13" fmla="*/ 135549 w 268899"/>
              <a:gd name="connsiteY13" fmla="*/ 885825 h 952500"/>
              <a:gd name="connisteX14" fmla="*/ 202224 w 268899"/>
              <a:gd name="connsiteY14" fmla="*/ 933450 h 952500"/>
              <a:gd name="connisteX15" fmla="*/ 268899 w 268899"/>
              <a:gd name="connsiteY15" fmla="*/ 952500 h 952500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  <a:cxn ang="0">
                <a:pos x="connisteX7" y="connsiteY7"/>
              </a:cxn>
              <a:cxn ang="0">
                <a:pos x="connisteX8" y="connsiteY8"/>
              </a:cxn>
              <a:cxn ang="0">
                <a:pos x="connisteX9" y="connsiteY9"/>
              </a:cxn>
              <a:cxn ang="0">
                <a:pos x="connisteX10" y="connsiteY10"/>
              </a:cxn>
              <a:cxn ang="0">
                <a:pos x="connisteX11" y="connsiteY11"/>
              </a:cxn>
              <a:cxn ang="0">
                <a:pos x="connisteX12" y="connsiteY12"/>
              </a:cxn>
              <a:cxn ang="0">
                <a:pos x="connisteX13" y="connsiteY13"/>
              </a:cxn>
              <a:cxn ang="0">
                <a:pos x="connisteX14" y="connsiteY14"/>
              </a:cxn>
              <a:cxn ang="0">
                <a:pos x="connisteX15" y="connsiteY15"/>
              </a:cxn>
            </a:cxnLst>
            <a:rect l="l" t="t" r="r" b="b"/>
            <a:pathLst>
              <a:path w="268900" h="952500">
                <a:moveTo>
                  <a:pt x="192700" y="0"/>
                </a:moveTo>
                <a:cubicBezTo>
                  <a:pt x="181905" y="12065"/>
                  <a:pt x="150790" y="40005"/>
                  <a:pt x="135550" y="66675"/>
                </a:cubicBezTo>
                <a:cubicBezTo>
                  <a:pt x="120310" y="93345"/>
                  <a:pt x="122215" y="106680"/>
                  <a:pt x="116500" y="133350"/>
                </a:cubicBezTo>
                <a:cubicBezTo>
                  <a:pt x="110785" y="160020"/>
                  <a:pt x="114595" y="173355"/>
                  <a:pt x="106975" y="200025"/>
                </a:cubicBezTo>
                <a:cubicBezTo>
                  <a:pt x="99355" y="226695"/>
                  <a:pt x="89830" y="238125"/>
                  <a:pt x="78400" y="266700"/>
                </a:cubicBezTo>
                <a:cubicBezTo>
                  <a:pt x="66970" y="295275"/>
                  <a:pt x="59350" y="314325"/>
                  <a:pt x="49825" y="342900"/>
                </a:cubicBezTo>
                <a:cubicBezTo>
                  <a:pt x="40300" y="371475"/>
                  <a:pt x="36490" y="382905"/>
                  <a:pt x="30775" y="409575"/>
                </a:cubicBezTo>
                <a:cubicBezTo>
                  <a:pt x="25060" y="436245"/>
                  <a:pt x="26965" y="449580"/>
                  <a:pt x="21250" y="476250"/>
                </a:cubicBezTo>
                <a:cubicBezTo>
                  <a:pt x="15535" y="502920"/>
                  <a:pt x="6010" y="516255"/>
                  <a:pt x="2200" y="542925"/>
                </a:cubicBezTo>
                <a:cubicBezTo>
                  <a:pt x="-1610" y="569595"/>
                  <a:pt x="295" y="582930"/>
                  <a:pt x="2200" y="609600"/>
                </a:cubicBezTo>
                <a:cubicBezTo>
                  <a:pt x="4105" y="636270"/>
                  <a:pt x="7915" y="649605"/>
                  <a:pt x="11725" y="676275"/>
                </a:cubicBezTo>
                <a:cubicBezTo>
                  <a:pt x="15535" y="702945"/>
                  <a:pt x="9820" y="716280"/>
                  <a:pt x="21250" y="742950"/>
                </a:cubicBezTo>
                <a:cubicBezTo>
                  <a:pt x="32680" y="769620"/>
                  <a:pt x="46015" y="781050"/>
                  <a:pt x="68875" y="809625"/>
                </a:cubicBezTo>
                <a:cubicBezTo>
                  <a:pt x="91735" y="838200"/>
                  <a:pt x="108880" y="861060"/>
                  <a:pt x="135550" y="885825"/>
                </a:cubicBezTo>
                <a:cubicBezTo>
                  <a:pt x="162220" y="910590"/>
                  <a:pt x="175555" y="920115"/>
                  <a:pt x="202225" y="933450"/>
                </a:cubicBezTo>
                <a:cubicBezTo>
                  <a:pt x="228895" y="946785"/>
                  <a:pt x="256835" y="949325"/>
                  <a:pt x="268900" y="952500"/>
                </a:cubicBezTo>
              </a:path>
            </a:pathLst>
          </a:cu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H="1" flipV="1">
            <a:off x="5822633" y="1211580"/>
            <a:ext cx="790099" cy="8715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箭头连接符 8"/>
          <p:cNvCxnSpPr/>
          <p:nvPr/>
        </p:nvCxnSpPr>
        <p:spPr>
          <a:xfrm flipH="1">
            <a:off x="5749766" y="2212181"/>
            <a:ext cx="493395" cy="58103"/>
          </a:xfrm>
          <a:prstGeom prst="straightConnector1">
            <a:avLst/>
          </a:prstGeom>
          <a:ln w="38100">
            <a:headEnd type="none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>
            <a:off x="6678454" y="2003584"/>
            <a:ext cx="671513" cy="27384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2" name="组合 31"/>
          <p:cNvGrpSpPr/>
          <p:nvPr/>
        </p:nvGrpSpPr>
        <p:grpSpPr>
          <a:xfrm>
            <a:off x="192229" y="640397"/>
            <a:ext cx="3023448" cy="461327"/>
            <a:chOff x="634" y="1040"/>
            <a:chExt cx="4781" cy="449"/>
          </a:xfrm>
        </p:grpSpPr>
        <p:sp>
          <p:nvSpPr>
            <p:cNvPr id="39" name="圆角矩形 38"/>
            <p:cNvSpPr/>
            <p:nvPr/>
          </p:nvSpPr>
          <p:spPr>
            <a:xfrm>
              <a:off x="634" y="1066"/>
              <a:ext cx="4609" cy="373"/>
            </a:xfrm>
            <a:prstGeom prst="roundRect">
              <a:avLst>
                <a:gd name="adj" fmla="val 50000"/>
              </a:avLst>
            </a:prstGeom>
            <a:gradFill rotWithShape="1">
              <a:gsLst>
                <a:gs pos="0">
                  <a:srgbClr val="9999FF"/>
                </a:gs>
                <a:gs pos="50000">
                  <a:schemeClr val="bg1"/>
                </a:gs>
                <a:gs pos="100000">
                  <a:srgbClr val="9999FF"/>
                </a:gs>
              </a:gsLst>
              <a:lin ang="5400000" scaled="1"/>
              <a:tileRect/>
            </a:gradFill>
            <a:ln w="28575" cap="flat" cmpd="sng">
              <a:solidFill>
                <a:srgbClr val="EAEAEA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>
                <a:spcBef>
                  <a:spcPct val="50000"/>
                </a:spcBef>
              </a:pPr>
              <a:endParaRPr sz="2400" dirty="0">
                <a:solidFill>
                  <a:srgbClr val="8E163E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sp>
          <p:nvSpPr>
            <p:cNvPr id="40" name="文本框 13316"/>
            <p:cNvSpPr txBox="1"/>
            <p:nvPr/>
          </p:nvSpPr>
          <p:spPr>
            <a:xfrm>
              <a:off x="815" y="1040"/>
              <a:ext cx="4600" cy="449"/>
            </a:xfrm>
            <a:prstGeom prst="rect">
              <a:avLst/>
            </a:prstGeom>
            <a:noFill/>
            <a:ln w="28575">
              <a:noFill/>
            </a:ln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zh-CN" altLang="en-US" sz="2400" b="1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灯泡的连接</a:t>
              </a:r>
            </a:p>
          </p:txBody>
        </p:sp>
      </p:grp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Par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28" grpId="0" animBg="1"/>
      <p:bldP spid="29" grpId="0" animBg="1"/>
      <p:bldP spid="30" grpId="0" bldLvl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12" grpId="0"/>
      <p:bldP spid="15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i"/>
  <p:tag name="KSO_WM_UNIT_INDEX" val="1_1_1"/>
  <p:tag name="KSO_WM_UNIT_ID" val="diagram20187637_2*n_h_i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FILL_FORE_SCHEMECOLOR_INDEX" val="5"/>
  <p:tag name="KSO_WM_UNIT_FILL_TYPE" val="1"/>
  <p:tag name="KSO_WM_UNIT_TEXT_FILL_FORE_SCHEMECOLOR_INDEX" val="13"/>
  <p:tag name="KSO_WM_UNIT_TEXT_FILL_TYPE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54"/>
  <p:tag name="KSO_WM_UNIT_HIGHLIGHT" val="0"/>
  <p:tag name="KSO_WM_UNIT_COMPATIBLE" val="0"/>
  <p:tag name="KSO_WM_DIAGRAM_GROUP_CODE" val="n1-1"/>
  <p:tag name="KSO_WM_UNIT_TYPE" val="n_h_a"/>
  <p:tag name="KSO_WM_UNIT_INDEX" val="1_1_1"/>
  <p:tag name="KSO_WM_UNIT_ID" val="diagram20187637_2*n_h_a*1_1_1"/>
  <p:tag name="KSO_WM_TEMPLATE_CATEGORY" val="diagram"/>
  <p:tag name="KSO_WM_TEMPLATE_INDEX" val="20187637"/>
  <p:tag name="KSO_WM_UNIT_LAYERLEVEL" val="1_1_1"/>
  <p:tag name="KSO_WM_TAG_VERSION" val="1.0"/>
  <p:tag name="KSO_WM_BEAUTIFY_FLAG" val="#wm#"/>
  <p:tag name="KSO_WM_UNIT_PRESET_TEXT" val="添加标题"/>
  <p:tag name="KSO_WM_UNIT_FILL_FORE_SCHEMECOLOR_INDEX" val="5"/>
  <p:tag name="KSO_WM_UNIT_FILL_TYPE" val="1"/>
  <p:tag name="KSO_WM_UNIT_TEXT_FILL_FORE_SCHEMECOLOR_INDEX" val="14"/>
  <p:tag name="KSO_WM_UNIT_TEXT_FILL_TYPE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1_1"/>
  <p:tag name="KSO_WM_UNIT_ID" val="diagram20187637_2*n_h_h_i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6"/>
  <p:tag name="KSO_WM_UNIT_FILL_TYPE" val="1"/>
  <p:tag name="KSO_WM_UNIT_TEXT_FILL_FORE_SCHEMECOLOR_INDEX" val="2"/>
  <p:tag name="KSO_WM_UNIT_TEXT_FILL_TYPE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DIAGRAM_GROUP_CODE" val="n1-1"/>
  <p:tag name="KSO_WM_UNIT_TYPE" val="n_h_h_i"/>
  <p:tag name="KSO_WM_UNIT_INDEX" val="1_2_2_1"/>
  <p:tag name="KSO_WM_UNIT_ID" val="diagram20187637_2*n_h_h_i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FILL_FORE_SCHEMECOLOR_INDEX" val="7"/>
  <p:tag name="KSO_WM_UNIT_FILL_TYPE" val="1"/>
  <p:tag name="KSO_WM_UNIT_TEXT_FILL_FORE_SCHEMECOLOR_INDEX" val="2"/>
  <p:tag name="KSO_WM_UNIT_TEXT_FILL_TYPE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1_1"/>
  <p:tag name="KSO_WM_UNIT_ID" val="diagram20187637_2*n_h_h_a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6"/>
  <p:tag name="KSO_WM_UNIT_TEXT_FILL_TYPE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1_1"/>
  <p:tag name="KSO_WM_UNIT_ID" val="diagram20187637_2*n_h_h_f*1_2_1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VALUE" val="16"/>
  <p:tag name="KSO_WM_UNIT_HIGHLIGHT" val="0"/>
  <p:tag name="KSO_WM_UNIT_COMPATIBLE" val="0"/>
  <p:tag name="KSO_WM_DIAGRAM_GROUP_CODE" val="n1-1"/>
  <p:tag name="KSO_WM_UNIT_TYPE" val="n_h_h_a"/>
  <p:tag name="KSO_WM_UNIT_INDEX" val="1_2_2_1"/>
  <p:tag name="KSO_WM_UNIT_ID" val="diagram20187637_2*n_h_h_a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添加标题"/>
  <p:tag name="KSO_WM_UNIT_TEXT_FILL_FORE_SCHEMECOLOR_INDEX" val="7"/>
  <p:tag name="KSO_WM_UNIT_TEXT_FILL_TYPE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VALUE" val="38"/>
  <p:tag name="KSO_WM_UNIT_HIGHLIGHT" val="0"/>
  <p:tag name="KSO_WM_UNIT_COMPATIBLE" val="0"/>
  <p:tag name="KSO_WM_DIAGRAM_GROUP_CODE" val="n1-1"/>
  <p:tag name="KSO_WM_UNIT_TYPE" val="n_h_h_f"/>
  <p:tag name="KSO_WM_UNIT_INDEX" val="1_2_2_1"/>
  <p:tag name="KSO_WM_UNIT_ID" val="diagram20187637_2*n_h_h_f*1_2_2_1"/>
  <p:tag name="KSO_WM_TEMPLATE_CATEGORY" val="diagram"/>
  <p:tag name="KSO_WM_TEMPLATE_INDEX" val="20187637"/>
  <p:tag name="KSO_WM_UNIT_LAYERLEVEL" val="1_1_1_1"/>
  <p:tag name="KSO_WM_TAG_VERSION" val="1.0"/>
  <p:tag name="KSO_WM_BEAUTIFY_FLAG" val="#wm#"/>
  <p:tag name="KSO_WM_UNIT_PRESET_TEXT" val="单击此处添加文本具体内容，简明扼要的阐述您的观点。"/>
  <p:tag name="KSO_WM_UNIT_TEXT_FILL_FORE_SCHEMECOLOR_INDEX" val="13"/>
  <p:tag name="KSO_WM_UNIT_TEXT_FILL_TYPE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20184553"/>
  <p:tag name="KSO_WM_UNIT_TYPE" val="a"/>
  <p:tag name="KSO_WM_UNIT_INDEX" val="1"/>
  <p:tag name="KSO_WM_UNIT_ID" val="custom20184553_1*a*1"/>
  <p:tag name="KSO_WM_UNIT_LAYERLEVEL" val="1"/>
  <p:tag name="KSO_WM_UNIT_VALUE" val="10"/>
  <p:tag name="KSO_WM_UNIT_ISCONTENTSTITLE" val="0"/>
  <p:tag name="KSO_WM_UNIT_HIGHLIGHT" val="0"/>
  <p:tag name="KSO_WM_UNIT_COMPATIBLE" val="0"/>
  <p:tag name="KSO_WM_UNIT_CLEAR" val="0"/>
  <p:tag name="KSO_WM_BEAUTIFY_FLAG" val="#wm#"/>
  <p:tag name="KSO_WM_UNIT_PRESET_TEXT" val="空白演示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SUBTYPE" val="pureTxt"/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SLIDE_SIZE" val="828*343"/>
  <p:tag name="KSO_WM_SLIDE_POSITION" val="66*144"/>
  <p:tag name="KSO_WM_BEAUTIFY_FLAG" val="#wm#"/>
  <p:tag name="KSO_WM_SLIDE_TYPE" val="title"/>
  <p:tag name="KSO_WM_SLIDE_LAYOUT_CNT" val="1_1"/>
  <p:tag name="KSO_WM_SLIDE_LAYOUT" val="a_b"/>
  <p:tag name="KSO_WM_SLIDE_ITEM_CNT" val="2"/>
  <p:tag name="KSO_WM_SLIDE_INDEX" val="1"/>
  <p:tag name="KSO_WM_SLIDE_ID" val="custom20184553_1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heme/theme1.xml><?xml version="1.0" encoding="utf-8"?>
<a:theme xmlns:a="http://schemas.openxmlformats.org/drawingml/2006/main" name="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《七彩课堂》课件模板（新）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《七彩课堂》课件模板（新）">
      <a:majorFont>
        <a:latin typeface=""/>
        <a:ea typeface=""/>
        <a:cs typeface=""/>
      </a:majorFont>
      <a:minorFont>
        <a:latin typeface="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2382</Words>
  <Application>Microsoft Office PowerPoint</Application>
  <PresentationFormat>全屏显示(16:9)</PresentationFormat>
  <Paragraphs>242</Paragraphs>
  <Slides>31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3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《七彩课堂》课件模板（新）</vt:lpstr>
      <vt:lpstr>1_《七彩课堂》课件模板（新）</vt:lpstr>
      <vt:lpstr>自定义设计方案</vt:lpstr>
      <vt:lpstr> 第十九章 生活用电  第1节  家庭电路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50</cp:revision>
  <dcterms:created xsi:type="dcterms:W3CDTF">2018-03-01T02:03:00Z</dcterms:created>
  <dcterms:modified xsi:type="dcterms:W3CDTF">2019-11-12T08:42:38Z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2052-11.1.0.8765</vt:lpwstr>
  </property>
  <property fmtid="{D5CDD505-2E9C-101B-9397-08002B2CF9AE}" pid="3" name="KSORubyTemplateID">
    <vt:lpwstr>13</vt:lpwstr>
  </property>
</Properties>
</file>