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tiff" ContentType="image/tiff"/>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9" r:id="rId3"/>
    <p:sldId id="288" r:id="rId5"/>
    <p:sldId id="286" r:id="rId6"/>
    <p:sldId id="256" r:id="rId7"/>
    <p:sldId id="265" r:id="rId8"/>
    <p:sldId id="275" r:id="rId9"/>
    <p:sldId id="282" r:id="rId10"/>
    <p:sldId id="283" r:id="rId11"/>
    <p:sldId id="284" r:id="rId12"/>
    <p:sldId id="264" r:id="rId13"/>
    <p:sldId id="267" r:id="rId14"/>
    <p:sldId id="276" r:id="rId15"/>
    <p:sldId id="278" r:id="rId16"/>
    <p:sldId id="262" r:id="rId17"/>
    <p:sldId id="290" r:id="rId18"/>
    <p:sldId id="279" r:id="rId19"/>
    <p:sldId id="263" r:id="rId20"/>
    <p:sldId id="289" r:id="rId21"/>
    <p:sldId id="269" r:id="rId22"/>
    <p:sldId id="261" r:id="rId23"/>
    <p:sldId id="277" r:id="rId24"/>
    <p:sldId id="291" r:id="rId25"/>
    <p:sldId id="292" r:id="rId26"/>
    <p:sldId id="316" r:id="rId27"/>
    <p:sldId id="317" r:id="rId28"/>
    <p:sldId id="318" r:id="rId29"/>
    <p:sldId id="319"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528" y="228"/>
      </p:cViewPr>
      <p:guideLst>
        <p:guide orient="horz" pos="2212"/>
        <p:guide pos="285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F6D51B-F9BC-4298-A782-54836FD81D4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67E3E87-F1AA-4524-8C23-4C09DF4729A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67E3E87-F1AA-4524-8C23-4C09DF4729A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a:xfrm>
            <a:off x="1143000" y="685800"/>
            <a:ext cx="4572000" cy="3429000"/>
          </a:xfrm>
        </p:spPr>
      </p:sp>
      <p:sp>
        <p:nvSpPr>
          <p:cNvPr id="21506" name="文本占位符 2"/>
          <p:cNvSpPr>
            <a:spLocks noGrp="1"/>
          </p:cNvSpPr>
          <p:nvPr>
            <p:ph type="body"/>
          </p:nvPr>
        </p:nvSpPr>
        <p:spPr/>
        <p:txBody>
          <a:bodyPr vert="horz" lIns="91440" tIns="45720" rIns="91440" bIns="45720" anchor="t"/>
          <a:lstStyle/>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4_竖向侧栏版式">
    <p:bg>
      <p:bgPr>
        <a:noFill/>
        <a:effectLst/>
      </p:bgPr>
    </p:bg>
    <p:spTree>
      <p:nvGrpSpPr>
        <p:cNvPr id="1" name=""/>
        <p:cNvGrpSpPr/>
        <p:nvPr/>
      </p:nvGrpSpPr>
      <p:grpSpPr>
        <a:xfrm>
          <a:off x="0" y="0"/>
          <a:ext cx="0" cy="0"/>
          <a:chOff x="0" y="0"/>
          <a:chExt cx="0" cy="0"/>
        </a:xfrm>
      </p:grpSpPr>
      <p:sp>
        <p:nvSpPr>
          <p:cNvPr id="16" name="标题占位符 1"/>
          <p:cNvSpPr>
            <a:spLocks noGrp="1"/>
          </p:cNvSpPr>
          <p:nvPr>
            <p:ph type="title"/>
          </p:nvPr>
        </p:nvSpPr>
        <p:spPr>
          <a:xfrm>
            <a:off x="628650" y="365128"/>
            <a:ext cx="7886700" cy="1325563"/>
          </a:xfrm>
          <a:prstGeom prst="rect">
            <a:avLst/>
          </a:prstGeom>
        </p:spPr>
        <p:txBody>
          <a:bodyPr vert="horz" lIns="38405" tIns="19202" rIns="38405" bIns="19202" rtlCol="0" anchor="ctr">
            <a:normAutofit/>
          </a:bodyPr>
          <a:lstStyle/>
          <a:p>
            <a:r>
              <a:rPr lang="zh-CN" altLang="en-US" smtClean="0"/>
              <a:t>单击此处编辑母版标题样式</a:t>
            </a:r>
            <a:endParaRPr lang="zh-CN" altLang="en-US"/>
          </a:p>
        </p:txBody>
      </p:sp>
      <p:sp>
        <p:nvSpPr>
          <p:cNvPr id="17" name="文本占位符 2"/>
          <p:cNvSpPr>
            <a:spLocks noGrp="1"/>
          </p:cNvSpPr>
          <p:nvPr>
            <p:ph idx="1"/>
          </p:nvPr>
        </p:nvSpPr>
        <p:spPr>
          <a:xfrm>
            <a:off x="628650" y="1825625"/>
            <a:ext cx="7886700" cy="4351339"/>
          </a:xfrm>
          <a:prstGeom prst="rect">
            <a:avLst/>
          </a:prstGeom>
        </p:spPr>
        <p:txBody>
          <a:bodyPr vert="horz" lIns="38405" tIns="19202" rIns="38405" bIns="19202"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8" name="日期占位符 3"/>
          <p:cNvSpPr>
            <a:spLocks noGrp="1"/>
          </p:cNvSpPr>
          <p:nvPr>
            <p:ph type="dt" sz="half" idx="2"/>
          </p:nvPr>
        </p:nvSpPr>
        <p:spPr>
          <a:xfrm>
            <a:off x="628650" y="6356352"/>
            <a:ext cx="2057400" cy="365125"/>
          </a:xfrm>
          <a:prstGeom prst="rect">
            <a:avLst/>
          </a:prstGeom>
        </p:spPr>
        <p:txBody>
          <a:bodyPr vert="horz" lIns="38405" tIns="19202" rIns="38405" bIns="19202" rtlCol="0" anchor="ctr"/>
          <a:lstStyle>
            <a:lvl1pPr algn="l">
              <a:defRPr sz="1000">
                <a:solidFill>
                  <a:schemeClr val="tx1">
                    <a:tint val="75000"/>
                  </a:schemeClr>
                </a:solidFill>
              </a:defRPr>
            </a:lvl1pPr>
          </a:lstStyle>
          <a:p>
            <a:fld id="{530820CF-B880-4189-942D-D702A7CBA730}" type="datetimeFigureOut">
              <a:rPr lang="zh-CN" altLang="en-US" smtClean="0"/>
            </a:fld>
            <a:endParaRPr lang="zh-CN" altLang="en-US"/>
          </a:p>
        </p:txBody>
      </p:sp>
      <p:sp>
        <p:nvSpPr>
          <p:cNvPr id="19" name="页脚占位符 4"/>
          <p:cNvSpPr>
            <a:spLocks noGrp="1"/>
          </p:cNvSpPr>
          <p:nvPr>
            <p:ph type="ftr" sz="quarter" idx="3"/>
          </p:nvPr>
        </p:nvSpPr>
        <p:spPr>
          <a:xfrm>
            <a:off x="3028950" y="6356352"/>
            <a:ext cx="3086100" cy="365125"/>
          </a:xfrm>
          <a:prstGeom prst="rect">
            <a:avLst/>
          </a:prstGeom>
        </p:spPr>
        <p:txBody>
          <a:bodyPr vert="horz" lIns="38405" tIns="19202" rIns="38405" bIns="19202" rtlCol="0" anchor="ctr"/>
          <a:lstStyle>
            <a:lvl1pPr algn="ctr">
              <a:defRPr sz="1000">
                <a:solidFill>
                  <a:schemeClr val="tx1">
                    <a:tint val="75000"/>
                  </a:schemeClr>
                </a:solidFill>
              </a:defRPr>
            </a:lvl1pPr>
          </a:lstStyle>
          <a:p>
            <a:endParaRPr lang="zh-CN" altLang="en-US"/>
          </a:p>
        </p:txBody>
      </p:sp>
      <p:sp>
        <p:nvSpPr>
          <p:cNvPr id="20" name="灯片编号占位符 5"/>
          <p:cNvSpPr>
            <a:spLocks noGrp="1"/>
          </p:cNvSpPr>
          <p:nvPr>
            <p:ph type="sldNum" sz="quarter" idx="4"/>
          </p:nvPr>
        </p:nvSpPr>
        <p:spPr>
          <a:xfrm>
            <a:off x="6457950" y="6356352"/>
            <a:ext cx="2057400" cy="365125"/>
          </a:xfrm>
          <a:prstGeom prst="rect">
            <a:avLst/>
          </a:prstGeom>
        </p:spPr>
        <p:txBody>
          <a:bodyPr vert="horz" lIns="38405" tIns="19202" rIns="38405" bIns="19202" rtlCol="0" anchor="ctr"/>
          <a:lstStyle>
            <a:lvl1pPr algn="r">
              <a:defRPr sz="1000">
                <a:solidFill>
                  <a:schemeClr val="tx1">
                    <a:tint val="75000"/>
                  </a:schemeClr>
                </a:solidFill>
              </a:defRPr>
            </a:lvl1pPr>
          </a:lstStyle>
          <a:p>
            <a:fld id="{0C913308-F349-4B6D-A68A-DD1791B4A57B}" type="slidenum">
              <a:rPr lang="zh-CN" altLang="en-US" smtClean="0"/>
            </a:fld>
            <a:endParaRPr lang="zh-CN" altLang="en-US"/>
          </a:p>
        </p:txBody>
      </p:sp>
      <p:sp>
        <p:nvSpPr>
          <p:cNvPr id="21" name="等腰三角形 20"/>
          <p:cNvSpPr/>
          <p:nvPr userDrawn="1"/>
        </p:nvSpPr>
        <p:spPr>
          <a:xfrm rot="10800000">
            <a:off x="2489200" y="1"/>
            <a:ext cx="1773238" cy="896939"/>
          </a:xfrm>
          <a:prstGeom prst="triangle">
            <a:avLst/>
          </a:prstGeom>
          <a:solidFill>
            <a:srgbClr val="FDE5D9"/>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2400"/>
          </a:p>
        </p:txBody>
      </p:sp>
      <p:sp>
        <p:nvSpPr>
          <p:cNvPr id="22" name="等腰三角形 21"/>
          <p:cNvSpPr/>
          <p:nvPr userDrawn="1"/>
        </p:nvSpPr>
        <p:spPr>
          <a:xfrm rot="10800000">
            <a:off x="1360488" y="3"/>
            <a:ext cx="1439862" cy="728663"/>
          </a:xfrm>
          <a:prstGeom prst="triangle">
            <a:avLst/>
          </a:prstGeom>
          <a:solidFill>
            <a:srgbClr val="01AB94">
              <a:alpha val="40000"/>
            </a:srgb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2400"/>
          </a:p>
        </p:txBody>
      </p:sp>
      <p:sp>
        <p:nvSpPr>
          <p:cNvPr id="23" name="直角三角形 22"/>
          <p:cNvSpPr/>
          <p:nvPr userDrawn="1"/>
        </p:nvSpPr>
        <p:spPr>
          <a:xfrm flipH="1" flipV="1">
            <a:off x="7831138" y="3"/>
            <a:ext cx="1312862" cy="1312863"/>
          </a:xfrm>
          <a:prstGeom prst="rtTriangle">
            <a:avLst/>
          </a:prstGeom>
          <a:solidFill>
            <a:schemeClr val="accent4">
              <a:lumMod val="60000"/>
              <a:lumOff val="4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2400"/>
          </a:p>
        </p:txBody>
      </p:sp>
      <p:sp>
        <p:nvSpPr>
          <p:cNvPr id="24" name="矩形 23"/>
          <p:cNvSpPr/>
          <p:nvPr userDrawn="1"/>
        </p:nvSpPr>
        <p:spPr>
          <a:xfrm>
            <a:off x="-12700" y="6280149"/>
            <a:ext cx="9156700" cy="577851"/>
          </a:xfrm>
          <a:prstGeom prst="rect">
            <a:avLst/>
          </a:prstGeom>
          <a:gradFill flip="none" rotWithShape="1">
            <a:gsLst>
              <a:gs pos="0">
                <a:srgbClr val="01AB94">
                  <a:tint val="66000"/>
                  <a:satMod val="160000"/>
                </a:srgbClr>
              </a:gs>
              <a:gs pos="29000">
                <a:srgbClr val="01AB94">
                  <a:tint val="44500"/>
                  <a:satMod val="160000"/>
                </a:srgbClr>
              </a:gs>
              <a:gs pos="100000">
                <a:schemeClr val="bg1"/>
              </a:gs>
            </a:gsLst>
            <a:lin ang="16200000" scaled="1"/>
            <a:tileRect/>
          </a:gra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defRPr/>
            </a:pP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708900" y="2157731"/>
            <a:ext cx="4608257" cy="1229360"/>
          </a:xfrm>
          <a:prstGeom prst="rect">
            <a:avLst/>
          </a:prstGeom>
        </p:spPr>
        <p:txBody>
          <a:bodyPr anchor="b"/>
          <a:lstStyle>
            <a:lvl1pPr algn="l">
              <a:defRPr sz="5000">
                <a:solidFill>
                  <a:schemeClr val="bg1"/>
                </a:solidFill>
                <a:latin typeface="微软雅黑" panose="020B0503020204020204" pitchFamily="34" charset="-122"/>
                <a:ea typeface="微软雅黑" panose="020B0503020204020204" pitchFamily="34" charset="-122"/>
              </a:defRPr>
            </a:lvl1pPr>
          </a:lstStyle>
          <a:p>
            <a:r>
              <a:rPr lang="zh-CN" altLang="en-US" dirty="0" smtClean="0"/>
              <a:t>课程名称</a:t>
            </a:r>
            <a:endParaRPr lang="zh-CN" altLang="en-US" dirty="0"/>
          </a:p>
        </p:txBody>
      </p:sp>
      <p:sp>
        <p:nvSpPr>
          <p:cNvPr id="3" name="副标题 2"/>
          <p:cNvSpPr>
            <a:spLocks noGrp="1"/>
          </p:cNvSpPr>
          <p:nvPr>
            <p:ph type="subTitle" idx="1" hasCustomPrompt="1"/>
          </p:nvPr>
        </p:nvSpPr>
        <p:spPr>
          <a:xfrm>
            <a:off x="1708896" y="3662047"/>
            <a:ext cx="4312724" cy="902207"/>
          </a:xfrm>
          <a:prstGeom prst="rect">
            <a:avLst/>
          </a:prstGeom>
        </p:spPr>
        <p:txBody>
          <a:bodyPr>
            <a:noAutofit/>
          </a:bodyPr>
          <a:lstStyle>
            <a:lvl1pPr marL="0" indent="0" algn="l">
              <a:lnSpc>
                <a:spcPct val="90000"/>
              </a:lnSpc>
              <a:spcBef>
                <a:spcPts val="840"/>
              </a:spcBef>
              <a:buNone/>
              <a:defRPr sz="2800">
                <a:solidFill>
                  <a:schemeClr val="bg1"/>
                </a:solidFill>
                <a:latin typeface="微软雅黑" panose="020B0503020204020204" pitchFamily="34" charset="-122"/>
                <a:ea typeface="微软雅黑" panose="020B0503020204020204" pitchFamily="34" charset="-122"/>
              </a:defRPr>
            </a:lvl1pPr>
            <a:lvl2pPr marL="384175" indent="0" algn="ctr">
              <a:buNone/>
              <a:defRPr sz="1700"/>
            </a:lvl2pPr>
            <a:lvl3pPr marL="768350" indent="0" algn="ctr">
              <a:buNone/>
              <a:defRPr sz="1500"/>
            </a:lvl3pPr>
            <a:lvl4pPr marL="1151890" indent="0" algn="ctr">
              <a:buNone/>
              <a:defRPr sz="1300"/>
            </a:lvl4pPr>
            <a:lvl5pPr marL="1536065" indent="0" algn="ctr">
              <a:buNone/>
              <a:defRPr sz="1300"/>
            </a:lvl5pPr>
            <a:lvl6pPr marL="1920240" indent="0" algn="ctr">
              <a:buNone/>
              <a:defRPr sz="1300"/>
            </a:lvl6pPr>
            <a:lvl7pPr marL="2305050" indent="0" algn="ctr">
              <a:buNone/>
              <a:defRPr sz="1300"/>
            </a:lvl7pPr>
            <a:lvl8pPr marL="2688590" indent="0" algn="ctr">
              <a:buNone/>
              <a:defRPr sz="1300"/>
            </a:lvl8pPr>
            <a:lvl9pPr marL="3072765" indent="0" algn="ctr">
              <a:buNone/>
              <a:defRPr sz="1300"/>
            </a:lvl9pPr>
          </a:lstStyle>
          <a:p>
            <a:r>
              <a:rPr lang="zh-CN" altLang="en-US" dirty="0" smtClean="0"/>
              <a:t>学校</a:t>
            </a:r>
            <a:r>
              <a:rPr lang="en-US" altLang="zh-CN" dirty="0" smtClean="0"/>
              <a:t>-</a:t>
            </a:r>
            <a:r>
              <a:rPr lang="zh-CN" altLang="en-US" dirty="0" smtClean="0"/>
              <a:t>老师姓名</a:t>
            </a:r>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85800" y="6248400"/>
            <a:ext cx="1905000" cy="457200"/>
          </a:xfrm>
          <a:prstGeom prst="rect">
            <a:avLst/>
          </a:prstGeom>
        </p:spPr>
        <p:txBody>
          <a:bodyPr/>
          <a:lstStyle>
            <a:lvl1pPr>
              <a:defRPr/>
            </a:lvl1pPr>
          </a:lstStyle>
          <a:p>
            <a:endParaRPr lang="en-US" altLang="zh-CN"/>
          </a:p>
        </p:txBody>
      </p:sp>
      <p:sp>
        <p:nvSpPr>
          <p:cNvPr id="3" name="页脚占位符 2"/>
          <p:cNvSpPr>
            <a:spLocks noGrp="1"/>
          </p:cNvSpPr>
          <p:nvPr>
            <p:ph type="ftr" sz="quarter" idx="11"/>
          </p:nvPr>
        </p:nvSpPr>
        <p:spPr>
          <a:xfrm>
            <a:off x="3048000" y="6096000"/>
            <a:ext cx="2895600" cy="457200"/>
          </a:xfrm>
          <a:prstGeom prst="rect">
            <a:avLst/>
          </a:prstGeom>
        </p:spPr>
        <p:txBody>
          <a:bodyPr/>
          <a:lstStyle>
            <a:lvl1pPr>
              <a:defRPr/>
            </a:lvl1pPr>
          </a:lstStyle>
          <a:p>
            <a:endParaRPr lang="en-US" altLang="zh-CN"/>
          </a:p>
        </p:txBody>
      </p:sp>
      <p:sp>
        <p:nvSpPr>
          <p:cNvPr id="4" name="灯片编号占位符 3"/>
          <p:cNvSpPr>
            <a:spLocks noGrp="1"/>
          </p:cNvSpPr>
          <p:nvPr>
            <p:ph type="sldNum" sz="quarter" idx="12"/>
          </p:nvPr>
        </p:nvSpPr>
        <p:spPr>
          <a:xfrm>
            <a:off x="6553200" y="6248400"/>
            <a:ext cx="1905000" cy="457200"/>
          </a:xfrm>
          <a:prstGeom prst="rect">
            <a:avLst/>
          </a:prstGeom>
        </p:spPr>
        <p:txBody>
          <a:bodyPr/>
          <a:lstStyle>
            <a:lvl1pPr>
              <a:defRPr/>
            </a:lvl1pPr>
          </a:lstStyle>
          <a:p>
            <a:fld id="{1537875B-5831-41FC-954E-709A4A042F1A}" type="slidenum">
              <a:rPr lang="en-US" altLang="zh-CN"/>
            </a:fld>
            <a:endParaRPr lang="en-US" altLang="zh-CN"/>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竖向侧栏版式">
    <p:bg>
      <p:bgPr>
        <a:noFill/>
        <a:effectLst/>
      </p:bgPr>
    </p:bg>
    <p:spTree>
      <p:nvGrpSpPr>
        <p:cNvPr id="1" name=""/>
        <p:cNvGrpSpPr/>
        <p:nvPr/>
      </p:nvGrpSpPr>
      <p:grpSpPr>
        <a:xfrm>
          <a:off x="0" y="0"/>
          <a:ext cx="0" cy="0"/>
          <a:chOff x="0" y="0"/>
          <a:chExt cx="0" cy="0"/>
        </a:xfrm>
      </p:grpSpPr>
      <p:sp>
        <p:nvSpPr>
          <p:cNvPr id="2" name="圆角矩形 1"/>
          <p:cNvSpPr/>
          <p:nvPr userDrawn="1"/>
        </p:nvSpPr>
        <p:spPr>
          <a:xfrm>
            <a:off x="170282" y="708025"/>
            <a:ext cx="8802246" cy="5759450"/>
          </a:xfrm>
          <a:prstGeom prst="roundRect">
            <a:avLst/>
          </a:prstGeom>
          <a:ln>
            <a:solidFill>
              <a:srgbClr val="FFC410"/>
            </a:solidFill>
            <a:prstDash val="sysDot"/>
          </a:ln>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5126" name="矩形 6"/>
          <p:cNvSpPr/>
          <p:nvPr userDrawn="1"/>
        </p:nvSpPr>
        <p:spPr>
          <a:xfrm>
            <a:off x="512036" y="27305"/>
            <a:ext cx="2451578" cy="521970"/>
          </a:xfrm>
          <a:prstGeom prst="rect">
            <a:avLst/>
          </a:prstGeom>
          <a:noFill/>
          <a:ln w="9525">
            <a:noFill/>
          </a:ln>
        </p:spPr>
        <p:txBody>
          <a:bodyPr wrap="square" anchor="t">
            <a:spAutoFit/>
          </a:bodyPr>
          <a:lstStyle/>
          <a:p>
            <a:pPr lvl="0"/>
            <a:r>
              <a:rPr lang="zh-CN" altLang="en-US" sz="2800" b="1" dirty="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光现象</a:t>
            </a:r>
            <a:endParaRPr lang="zh-CN" altLang="en-US" sz="2800" b="1" dirty="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768350" rtl="0" eaLnBrk="1" latinLnBrk="0" hangingPunct="1">
        <a:lnSpc>
          <a:spcPct val="90000"/>
        </a:lnSpc>
        <a:spcBef>
          <a:spcPct val="0"/>
        </a:spcBef>
        <a:buNone/>
        <a:defRPr sz="3700" kern="1200">
          <a:solidFill>
            <a:schemeClr val="tx1"/>
          </a:solidFill>
          <a:latin typeface="+mj-lt"/>
          <a:ea typeface="+mj-ea"/>
          <a:cs typeface="+mj-cs"/>
        </a:defRPr>
      </a:lvl1pPr>
    </p:titleStyle>
    <p:bodyStyle>
      <a:lvl1pPr marL="191770" indent="-191770" algn="l" defTabSz="768350" rtl="0" eaLnBrk="1" latinLnBrk="0" hangingPunct="1">
        <a:lnSpc>
          <a:spcPct val="90000"/>
        </a:lnSpc>
        <a:spcBef>
          <a:spcPts val="840"/>
        </a:spcBef>
        <a:buFont typeface="Arial" panose="020B0604020202020204" pitchFamily="34" charset="0"/>
        <a:buChar char="•"/>
        <a:defRPr sz="2400" kern="1200">
          <a:solidFill>
            <a:schemeClr val="tx1"/>
          </a:solidFill>
          <a:latin typeface="+mn-lt"/>
          <a:ea typeface="+mn-ea"/>
          <a:cs typeface="+mn-cs"/>
        </a:defRPr>
      </a:lvl1pPr>
      <a:lvl2pPr marL="575945" indent="-191770" algn="l" defTabSz="768350" rtl="0" eaLnBrk="1" latinLnBrk="0" hangingPunct="1">
        <a:lnSpc>
          <a:spcPct val="90000"/>
        </a:lnSpc>
        <a:spcBef>
          <a:spcPts val="420"/>
        </a:spcBef>
        <a:buFont typeface="Arial" panose="020B0604020202020204" pitchFamily="34" charset="0"/>
        <a:buChar char="•"/>
        <a:defRPr sz="2000" kern="1200">
          <a:solidFill>
            <a:schemeClr val="tx1"/>
          </a:solidFill>
          <a:latin typeface="+mn-lt"/>
          <a:ea typeface="+mn-ea"/>
          <a:cs typeface="+mn-cs"/>
        </a:defRPr>
      </a:lvl2pPr>
      <a:lvl3pPr marL="960120" indent="-191770" algn="l" defTabSz="768350" rtl="0" eaLnBrk="1" latinLnBrk="0" hangingPunct="1">
        <a:lnSpc>
          <a:spcPct val="90000"/>
        </a:lnSpc>
        <a:spcBef>
          <a:spcPts val="420"/>
        </a:spcBef>
        <a:buFont typeface="Arial" panose="020B0604020202020204" pitchFamily="34" charset="0"/>
        <a:buChar char="•"/>
        <a:defRPr sz="1700" kern="1200">
          <a:solidFill>
            <a:schemeClr val="tx1"/>
          </a:solidFill>
          <a:latin typeface="+mn-lt"/>
          <a:ea typeface="+mn-ea"/>
          <a:cs typeface="+mn-cs"/>
        </a:defRPr>
      </a:lvl3pPr>
      <a:lvl4pPr marL="1344295" indent="-191770" algn="l" defTabSz="768350" rtl="0" eaLnBrk="1" latinLnBrk="0" hangingPunct="1">
        <a:lnSpc>
          <a:spcPct val="90000"/>
        </a:lnSpc>
        <a:spcBef>
          <a:spcPts val="420"/>
        </a:spcBef>
        <a:buFont typeface="Arial" panose="020B0604020202020204" pitchFamily="34" charset="0"/>
        <a:buChar char="•"/>
        <a:defRPr sz="1500" kern="1200">
          <a:solidFill>
            <a:schemeClr val="tx1"/>
          </a:solidFill>
          <a:latin typeface="+mn-lt"/>
          <a:ea typeface="+mn-ea"/>
          <a:cs typeface="+mn-cs"/>
        </a:defRPr>
      </a:lvl4pPr>
      <a:lvl5pPr marL="1727835" indent="-191770" algn="l" defTabSz="768350" rtl="0" eaLnBrk="1" latinLnBrk="0" hangingPunct="1">
        <a:lnSpc>
          <a:spcPct val="90000"/>
        </a:lnSpc>
        <a:spcBef>
          <a:spcPts val="420"/>
        </a:spcBef>
        <a:buFont typeface="Arial" panose="020B0604020202020204" pitchFamily="34" charset="0"/>
        <a:buChar char="•"/>
        <a:defRPr sz="1500" kern="1200">
          <a:solidFill>
            <a:schemeClr val="tx1"/>
          </a:solidFill>
          <a:latin typeface="+mn-lt"/>
          <a:ea typeface="+mn-ea"/>
          <a:cs typeface="+mn-cs"/>
        </a:defRPr>
      </a:lvl5pPr>
      <a:lvl6pPr marL="2112010" indent="-191770" algn="l" defTabSz="768350" rtl="0" eaLnBrk="1" latinLnBrk="0" hangingPunct="1">
        <a:lnSpc>
          <a:spcPct val="90000"/>
        </a:lnSpc>
        <a:spcBef>
          <a:spcPts val="420"/>
        </a:spcBef>
        <a:buFont typeface="Arial" panose="020B0604020202020204" pitchFamily="34" charset="0"/>
        <a:buChar char="•"/>
        <a:defRPr sz="1500" kern="1200">
          <a:solidFill>
            <a:schemeClr val="tx1"/>
          </a:solidFill>
          <a:latin typeface="+mn-lt"/>
          <a:ea typeface="+mn-ea"/>
          <a:cs typeface="+mn-cs"/>
        </a:defRPr>
      </a:lvl6pPr>
      <a:lvl7pPr marL="2496185" indent="-191770" algn="l" defTabSz="768350" rtl="0" eaLnBrk="1" latinLnBrk="0" hangingPunct="1">
        <a:lnSpc>
          <a:spcPct val="90000"/>
        </a:lnSpc>
        <a:spcBef>
          <a:spcPts val="420"/>
        </a:spcBef>
        <a:buFont typeface="Arial" panose="020B0604020202020204" pitchFamily="34" charset="0"/>
        <a:buChar char="•"/>
        <a:defRPr sz="1500" kern="1200">
          <a:solidFill>
            <a:schemeClr val="tx1"/>
          </a:solidFill>
          <a:latin typeface="+mn-lt"/>
          <a:ea typeface="+mn-ea"/>
          <a:cs typeface="+mn-cs"/>
        </a:defRPr>
      </a:lvl7pPr>
      <a:lvl8pPr marL="2880360" indent="-191770" algn="l" defTabSz="768350" rtl="0" eaLnBrk="1" latinLnBrk="0" hangingPunct="1">
        <a:lnSpc>
          <a:spcPct val="90000"/>
        </a:lnSpc>
        <a:spcBef>
          <a:spcPts val="420"/>
        </a:spcBef>
        <a:buFont typeface="Arial" panose="020B0604020202020204" pitchFamily="34" charset="0"/>
        <a:buChar char="•"/>
        <a:defRPr sz="1500" kern="1200">
          <a:solidFill>
            <a:schemeClr val="tx1"/>
          </a:solidFill>
          <a:latin typeface="+mn-lt"/>
          <a:ea typeface="+mn-ea"/>
          <a:cs typeface="+mn-cs"/>
        </a:defRPr>
      </a:lvl8pPr>
      <a:lvl9pPr marL="3264535" indent="-191770" algn="l" defTabSz="768350" rtl="0" eaLnBrk="1" latinLnBrk="0" hangingPunct="1">
        <a:lnSpc>
          <a:spcPct val="90000"/>
        </a:lnSpc>
        <a:spcBef>
          <a:spcPts val="42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768350" rtl="0" eaLnBrk="1" latinLnBrk="0" hangingPunct="1">
        <a:defRPr sz="1500" kern="1200">
          <a:solidFill>
            <a:schemeClr val="tx1"/>
          </a:solidFill>
          <a:latin typeface="+mn-lt"/>
          <a:ea typeface="+mn-ea"/>
          <a:cs typeface="+mn-cs"/>
        </a:defRPr>
      </a:lvl1pPr>
      <a:lvl2pPr marL="384175" algn="l" defTabSz="768350" rtl="0" eaLnBrk="1" latinLnBrk="0" hangingPunct="1">
        <a:defRPr sz="1500" kern="1200">
          <a:solidFill>
            <a:schemeClr val="tx1"/>
          </a:solidFill>
          <a:latin typeface="+mn-lt"/>
          <a:ea typeface="+mn-ea"/>
          <a:cs typeface="+mn-cs"/>
        </a:defRPr>
      </a:lvl2pPr>
      <a:lvl3pPr marL="768350" algn="l" defTabSz="768350" rtl="0" eaLnBrk="1" latinLnBrk="0" hangingPunct="1">
        <a:defRPr sz="1500" kern="1200">
          <a:solidFill>
            <a:schemeClr val="tx1"/>
          </a:solidFill>
          <a:latin typeface="+mn-lt"/>
          <a:ea typeface="+mn-ea"/>
          <a:cs typeface="+mn-cs"/>
        </a:defRPr>
      </a:lvl3pPr>
      <a:lvl4pPr marL="1151890" algn="l" defTabSz="768350" rtl="0" eaLnBrk="1" latinLnBrk="0" hangingPunct="1">
        <a:defRPr sz="1500" kern="1200">
          <a:solidFill>
            <a:schemeClr val="tx1"/>
          </a:solidFill>
          <a:latin typeface="+mn-lt"/>
          <a:ea typeface="+mn-ea"/>
          <a:cs typeface="+mn-cs"/>
        </a:defRPr>
      </a:lvl4pPr>
      <a:lvl5pPr marL="1536065" algn="l" defTabSz="768350" rtl="0" eaLnBrk="1" latinLnBrk="0" hangingPunct="1">
        <a:defRPr sz="1500" kern="1200">
          <a:solidFill>
            <a:schemeClr val="tx1"/>
          </a:solidFill>
          <a:latin typeface="+mn-lt"/>
          <a:ea typeface="+mn-ea"/>
          <a:cs typeface="+mn-cs"/>
        </a:defRPr>
      </a:lvl5pPr>
      <a:lvl6pPr marL="1920240" algn="l" defTabSz="768350" rtl="0" eaLnBrk="1" latinLnBrk="0" hangingPunct="1">
        <a:defRPr sz="1500" kern="1200">
          <a:solidFill>
            <a:schemeClr val="tx1"/>
          </a:solidFill>
          <a:latin typeface="+mn-lt"/>
          <a:ea typeface="+mn-ea"/>
          <a:cs typeface="+mn-cs"/>
        </a:defRPr>
      </a:lvl6pPr>
      <a:lvl7pPr marL="2304415" algn="l" defTabSz="768350" rtl="0" eaLnBrk="1" latinLnBrk="0" hangingPunct="1">
        <a:defRPr sz="1500" kern="1200">
          <a:solidFill>
            <a:schemeClr val="tx1"/>
          </a:solidFill>
          <a:latin typeface="+mn-lt"/>
          <a:ea typeface="+mn-ea"/>
          <a:cs typeface="+mn-cs"/>
        </a:defRPr>
      </a:lvl7pPr>
      <a:lvl8pPr marL="2687955" algn="l" defTabSz="768350" rtl="0" eaLnBrk="1" latinLnBrk="0" hangingPunct="1">
        <a:defRPr sz="1500" kern="1200">
          <a:solidFill>
            <a:schemeClr val="tx1"/>
          </a:solidFill>
          <a:latin typeface="+mn-lt"/>
          <a:ea typeface="+mn-ea"/>
          <a:cs typeface="+mn-cs"/>
        </a:defRPr>
      </a:lvl8pPr>
      <a:lvl9pPr marL="3072130" algn="l" defTabSz="76835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tags" Target="../tags/tag1.xml"/><Relationship Id="rId2" Type="http://schemas.openxmlformats.org/officeDocument/2006/relationships/image" Target="NULL" TargetMode="Externa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file:///C:\Documents%20and%20Settings\Administrator\&#26700;&#38754;\2020&#27827;&#21335;&#35797;&#39064;&#30740;&#31350;&#29289;&#29702;\H75.TIF" TargetMode="Externa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file:///C:\Documents%20and%20Settings\Administrator\&#26700;&#38754;\2020&#27827;&#21335;&#35797;&#39064;&#30740;&#31350;&#29289;&#29702;\H76.TIF" TargetMode="Externa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file:///C:\Documents%20and%20Settings\Administrator\&#26700;&#38754;\2020&#27827;&#21335;&#35797;&#39064;&#30740;&#31350;&#29289;&#29702;\H74.TIF" TargetMode="Externa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oleObject" Target="../embeddings/oleObject2.bin"/></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file:///C:\Documents%20and%20Settings\Administrator\&#26700;&#38754;\2020&#27827;&#21335;&#35797;&#39064;&#30740;&#31350;&#29289;&#29702;\H77.TIF" TargetMode="External"/><Relationship Id="rId1"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1.tif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NULL" TargetMode="External"/><Relationship Id="rId1"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2.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audio" Target="../media/audio5.wav"/><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image" Target="../media/image3.GI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oleObject" Target="../embeddings/oleObject1.bin"/><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857356" y="2007619"/>
            <a:ext cx="5792062" cy="1229360"/>
          </a:xfrm>
        </p:spPr>
        <p:txBody>
          <a:bodyPr>
            <a:normAutofit fontScale="90000"/>
          </a:bodyPr>
          <a:lstStyle/>
          <a:p>
            <a:r>
              <a:rPr lang="zh-CN" altLang="en-US" sz="5400" b="1" dirty="0" smtClean="0">
                <a:latin typeface="Arial" panose="020B0604020202020204" pitchFamily="34" charset="0"/>
                <a:ea typeface="宋体" panose="02010600030101010101" pitchFamily="2" charset="-122"/>
              </a:rPr>
              <a:t>中考物理 专题复习</a:t>
            </a:r>
            <a:br>
              <a:rPr lang="zh-CN" altLang="en-US" sz="5400" b="1" dirty="0" smtClean="0">
                <a:latin typeface="Arial" panose="020B0604020202020204" pitchFamily="34" charset="0"/>
                <a:ea typeface="宋体" panose="02010600030101010101" pitchFamily="2" charset="-122"/>
              </a:rPr>
            </a:br>
            <a:endParaRPr lang="zh-CN" altLang="en-US" dirty="0"/>
          </a:p>
        </p:txBody>
      </p:sp>
      <p:sp>
        <p:nvSpPr>
          <p:cNvPr id="5" name="TextBox 4"/>
          <p:cNvSpPr txBox="1"/>
          <p:nvPr/>
        </p:nvSpPr>
        <p:spPr>
          <a:xfrm>
            <a:off x="2071670" y="2643186"/>
            <a:ext cx="5072098" cy="1015663"/>
          </a:xfrm>
          <a:prstGeom prst="rect">
            <a:avLst/>
          </a:prstGeom>
          <a:noFill/>
        </p:spPr>
        <p:txBody>
          <a:bodyPr wrap="square" rtlCol="0">
            <a:spAutoFit/>
          </a:bodyPr>
          <a:lstStyle/>
          <a:p>
            <a:r>
              <a:rPr lang="zh-CN" altLang="en-US" sz="6000" dirty="0" smtClean="0">
                <a:solidFill>
                  <a:srgbClr val="FF0000"/>
                </a:solidFill>
              </a:rPr>
              <a:t>光现象作图题</a:t>
            </a:r>
            <a:endParaRPr lang="zh-CN" altLang="en-US" sz="6000" dirty="0">
              <a:solidFill>
                <a:srgbClr val="FF0000"/>
              </a:solidFill>
            </a:endParaRPr>
          </a:p>
        </p:txBody>
      </p:sp>
      <p:sp>
        <p:nvSpPr>
          <p:cNvPr id="6" name="TextBox 5"/>
          <p:cNvSpPr txBox="1"/>
          <p:nvPr/>
        </p:nvSpPr>
        <p:spPr>
          <a:xfrm>
            <a:off x="4857752" y="1071546"/>
            <a:ext cx="2571768" cy="646331"/>
          </a:xfrm>
          <a:prstGeom prst="rect">
            <a:avLst/>
          </a:prstGeom>
          <a:noFill/>
        </p:spPr>
        <p:txBody>
          <a:bodyPr wrap="square" rtlCol="0">
            <a:spAutoFit/>
          </a:bodyPr>
          <a:lstStyle/>
          <a:p>
            <a:r>
              <a:rPr lang="zh-CN" altLang="en-US" dirty="0" smtClean="0">
                <a:solidFill>
                  <a:schemeClr val="bg1"/>
                </a:solidFill>
                <a:latin typeface="黑体" panose="02010609060101010101" pitchFamily="49" charset="-122"/>
                <a:ea typeface="黑体" panose="02010609060101010101" pitchFamily="49" charset="-122"/>
                <a:cs typeface="宋体" panose="02010600030101010101" pitchFamily="2" charset="-122"/>
              </a:rPr>
              <a:t>共克时艰   与你同在</a:t>
            </a:r>
            <a:endParaRPr lang="zh-CN" altLang="en-US" dirty="0" smtClean="0">
              <a:solidFill>
                <a:schemeClr val="bg1"/>
              </a:solidFill>
              <a:latin typeface="黑体" panose="02010609060101010101" pitchFamily="49" charset="-122"/>
              <a:ea typeface="黑体" panose="02010609060101010101" pitchFamily="49" charset="-122"/>
              <a:cs typeface="宋体" panose="02010600030101010101" pitchFamily="2" charset="-122"/>
            </a:endParaRPr>
          </a:p>
          <a:p>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28666" y="1413309"/>
            <a:ext cx="8505503" cy="3784600"/>
          </a:xfrm>
          <a:prstGeom prst="rect">
            <a:avLst/>
          </a:prstGeom>
          <a:noFill/>
          <a:ln w="9525">
            <a:noFill/>
          </a:ln>
        </p:spPr>
        <p:txBody>
          <a:bodyPr wrap="square">
            <a:spAutoFit/>
          </a:bodyPr>
          <a:lstStyle/>
          <a:p>
            <a:pPr>
              <a:lnSpc>
                <a:spcPct val="150000"/>
              </a:lnSpc>
            </a:pPr>
            <a:r>
              <a:rPr lang="en-US" altLang="zh-CN" sz="2400" dirty="0" smtClean="0">
                <a:ea typeface="黑体" panose="02010609060101010101" pitchFamily="49" charset="-122"/>
              </a:rPr>
              <a:t>6.</a:t>
            </a:r>
            <a:r>
              <a:rPr lang="zh-CN" altLang="en-US" sz="2400" dirty="0" smtClean="0">
                <a:ea typeface="黑体" panose="02010609060101010101" pitchFamily="49" charset="-122"/>
              </a:rPr>
              <a:t>练一个</a:t>
            </a:r>
            <a:r>
              <a:rPr lang="en-US" altLang="zh-CN" sz="2400" dirty="0" smtClean="0">
                <a:ea typeface="黑体" panose="02010609060101010101" pitchFamily="49" charset="-122"/>
              </a:rPr>
              <a:t>.</a:t>
            </a:r>
            <a:r>
              <a:rPr lang="zh-CN" altLang="en-US" sz="2400" dirty="0" smtClean="0">
                <a:solidFill>
                  <a:srgbClr val="FF0000"/>
                </a:solidFill>
                <a:ea typeface="黑体" panose="02010609060101010101" pitchFamily="49" charset="-122"/>
              </a:rPr>
              <a:t>看见水中的“物体” </a:t>
            </a:r>
            <a:r>
              <a:rPr lang="zh-CN" sz="2400" dirty="0" smtClean="0">
                <a:ea typeface="黑体" panose="02010609060101010101" pitchFamily="49" charset="-122"/>
              </a:rPr>
              <a:t>光</a:t>
            </a:r>
            <a:r>
              <a:rPr lang="zh-CN" sz="2400" dirty="0">
                <a:ea typeface="黑体" panose="02010609060101010101" pitchFamily="49" charset="-122"/>
              </a:rPr>
              <a:t>的折射作图</a:t>
            </a:r>
            <a:endParaRPr lang="en-US" sz="2400" dirty="0">
              <a:latin typeface="Times New Roman" panose="02020603050405020304" pitchFamily="18" charset="0"/>
              <a:ea typeface="宋体" panose="02010600030101010101" pitchFamily="2" charset="-122"/>
            </a:endParaRPr>
          </a:p>
          <a:p>
            <a:r>
              <a:rPr lang="zh-CN" altLang="en-US" sz="2400" dirty="0" smtClean="0">
                <a:ea typeface="宋体" panose="02010600030101010101" pitchFamily="2" charset="-122"/>
              </a:rPr>
              <a:t>如</a:t>
            </a:r>
            <a:r>
              <a:rPr lang="zh-CN" sz="2400" dirty="0" smtClean="0">
                <a:ea typeface="宋体" panose="02010600030101010101" pitchFamily="2" charset="-122"/>
              </a:rPr>
              <a:t>图乙所</a:t>
            </a:r>
            <a:r>
              <a:rPr lang="zh-CN" sz="2400" dirty="0">
                <a:ea typeface="宋体" panose="02010600030101010101" pitchFamily="2" charset="-122"/>
              </a:rPr>
              <a:t>示，请画出小明又重新看到碗底硬币的光路图</a:t>
            </a:r>
            <a:r>
              <a:rPr lang="en-US" sz="2400" dirty="0">
                <a:latin typeface="Times New Roman" panose="02020603050405020304" pitchFamily="18" charset="0"/>
                <a:ea typeface="宋体" panose="02010600030101010101" pitchFamily="2" charset="-122"/>
              </a:rPr>
              <a:t>(</a:t>
            </a:r>
            <a:r>
              <a:rPr lang="zh-CN" sz="2400" dirty="0">
                <a:ea typeface="宋体" panose="02010600030101010101" pitchFamily="2" charset="-122"/>
              </a:rPr>
              <a:t>点</a:t>
            </a:r>
            <a:r>
              <a:rPr lang="en-US" sz="2400" i="1" dirty="0">
                <a:latin typeface="Times New Roman" panose="02020603050405020304" pitchFamily="18" charset="0"/>
                <a:ea typeface="宋体" panose="02010600030101010101" pitchFamily="2" charset="-122"/>
              </a:rPr>
              <a:t>A</a:t>
            </a:r>
            <a:r>
              <a:rPr lang="zh-CN" sz="2400" dirty="0">
                <a:ea typeface="宋体" panose="02010600030101010101" pitchFamily="2" charset="-122"/>
              </a:rPr>
              <a:t>为</a:t>
            </a:r>
            <a:endParaRPr lang="zh-CN" sz="2400" dirty="0">
              <a:ea typeface="宋体" panose="02010600030101010101" pitchFamily="2" charset="-122"/>
            </a:endParaRPr>
          </a:p>
          <a:p>
            <a:pPr>
              <a:spcBef>
                <a:spcPct val="50000"/>
              </a:spcBef>
            </a:pPr>
            <a:r>
              <a:rPr lang="zh-CN" sz="2400" dirty="0">
                <a:ea typeface="宋体" panose="02010600030101010101" pitchFamily="2" charset="-122"/>
              </a:rPr>
              <a:t>硬币，</a:t>
            </a:r>
            <a:r>
              <a:rPr lang="en-US" sz="2400" i="1" dirty="0">
                <a:latin typeface="Times New Roman" panose="02020603050405020304" pitchFamily="18" charset="0"/>
                <a:ea typeface="宋体" panose="02010600030101010101" pitchFamily="2" charset="-122"/>
              </a:rPr>
              <a:t>A</a:t>
            </a:r>
            <a:r>
              <a:rPr lang="en-US" sz="2400" dirty="0">
                <a:latin typeface="Times New Roman" panose="02020603050405020304" pitchFamily="18" charset="0"/>
                <a:ea typeface="宋体" panose="02010600030101010101" pitchFamily="2" charset="-122"/>
              </a:rPr>
              <a:t>′</a:t>
            </a:r>
            <a:r>
              <a:rPr lang="zh-CN" sz="2400" dirty="0">
                <a:ea typeface="宋体" panose="02010600030101010101" pitchFamily="2" charset="-122"/>
              </a:rPr>
              <a:t>为硬币的像</a:t>
            </a:r>
            <a:r>
              <a:rPr lang="en-US" sz="2400" dirty="0">
                <a:latin typeface="Times New Roman" panose="02020603050405020304" pitchFamily="18" charset="0"/>
                <a:ea typeface="宋体" panose="02010600030101010101" pitchFamily="2" charset="-122"/>
              </a:rPr>
              <a:t>)</a:t>
            </a:r>
            <a:r>
              <a:rPr lang="zh-CN" sz="2400" dirty="0" smtClean="0">
                <a:ea typeface="宋体" panose="02010600030101010101" pitchFamily="2" charset="-122"/>
              </a:rPr>
              <a:t>．</a:t>
            </a:r>
            <a:endParaRPr lang="zh-CN" sz="2400" dirty="0" smtClean="0">
              <a:ea typeface="宋体" panose="02010600030101010101" pitchFamily="2" charset="-122"/>
            </a:endParaRPr>
          </a:p>
          <a:p>
            <a:pPr>
              <a:spcBef>
                <a:spcPct val="50000"/>
              </a:spcBef>
            </a:pPr>
            <a:r>
              <a:rPr lang="zh-CN" altLang="zh-CN" sz="2400" dirty="0" smtClean="0">
                <a:ea typeface="宋体" panose="02010600030101010101" pitchFamily="2" charset="-122"/>
              </a:rPr>
              <a:t>作图方法：</a:t>
            </a:r>
            <a:r>
              <a:rPr lang="zh-CN" altLang="en-US" sz="2400" dirty="0" smtClean="0">
                <a:solidFill>
                  <a:srgbClr val="FF0000"/>
                </a:solidFill>
                <a:sym typeface="+mn-ea"/>
              </a:rPr>
              <a:t>像眼相连，交点就是入射点。</a:t>
            </a:r>
            <a:endParaRPr lang="en-US" altLang="zh-CN" sz="2400" dirty="0" smtClean="0">
              <a:ea typeface="宋体" panose="02010600030101010101" pitchFamily="2" charset="-122"/>
            </a:endParaRPr>
          </a:p>
          <a:p>
            <a:pPr>
              <a:spcBef>
                <a:spcPct val="50000"/>
              </a:spcBef>
            </a:pPr>
            <a:endParaRPr lang="zh-CN" altLang="en-US" sz="2400" dirty="0" smtClean="0">
              <a:solidFill>
                <a:srgbClr val="FF0000"/>
              </a:solidFill>
            </a:endParaRPr>
          </a:p>
          <a:p>
            <a:pPr>
              <a:spcBef>
                <a:spcPct val="50000"/>
              </a:spcBef>
            </a:pPr>
            <a:endParaRPr lang="zh-CN" altLang="en-US" sz="2400" dirty="0" smtClean="0">
              <a:solidFill>
                <a:srgbClr val="FF0000"/>
              </a:solidFill>
            </a:endParaRPr>
          </a:p>
          <a:p>
            <a:pPr>
              <a:lnSpc>
                <a:spcPct val="150000"/>
              </a:lnSpc>
            </a:pPr>
            <a:endParaRPr lang="zh-CN" altLang="en-US" sz="2400" dirty="0"/>
          </a:p>
        </p:txBody>
      </p:sp>
      <p:pic>
        <p:nvPicPr>
          <p:cNvPr id="5" name="图片 1040" descr="新加24.TIF"/>
          <p:cNvPicPr>
            <a:picLocks noChangeAspect="1"/>
          </p:cNvPicPr>
          <p:nvPr/>
        </p:nvPicPr>
        <p:blipFill>
          <a:blip r:embed="rId1" r:link="rId2" cstate="print"/>
          <a:stretch>
            <a:fillRect/>
          </a:stretch>
        </p:blipFill>
        <p:spPr>
          <a:xfrm>
            <a:off x="5881025" y="4063816"/>
            <a:ext cx="2305826" cy="2080260"/>
          </a:xfrm>
          <a:prstGeom prst="rect">
            <a:avLst/>
          </a:prstGeom>
          <a:noFill/>
          <a:ln w="9525">
            <a:noFill/>
          </a:ln>
        </p:spPr>
      </p:pic>
      <p:sp>
        <p:nvSpPr>
          <p:cNvPr id="2" name="文本框 1"/>
          <p:cNvSpPr txBox="1"/>
          <p:nvPr/>
        </p:nvSpPr>
        <p:spPr>
          <a:xfrm>
            <a:off x="7080378" y="6011996"/>
            <a:ext cx="338658" cy="369332"/>
          </a:xfrm>
          <a:prstGeom prst="rect">
            <a:avLst/>
          </a:prstGeom>
          <a:noFill/>
          <a:ln w="9525">
            <a:noFill/>
          </a:ln>
        </p:spPr>
        <p:txBody>
          <a:bodyPr wrap="square">
            <a:spAutoFit/>
          </a:bodyPr>
          <a:lstStyle/>
          <a:p>
            <a:r>
              <a:rPr lang="zh-CN" altLang="en-US" sz="1800" dirty="0" smtClean="0"/>
              <a:t>乙</a:t>
            </a:r>
            <a:endParaRPr lang="zh-CN" altLang="en-US" sz="1800" dirty="0"/>
          </a:p>
        </p:txBody>
      </p:sp>
      <p:cxnSp>
        <p:nvCxnSpPr>
          <p:cNvPr id="11" name="直接连接符 10"/>
          <p:cNvCxnSpPr/>
          <p:nvPr/>
        </p:nvCxnSpPr>
        <p:spPr>
          <a:xfrm flipH="1" flipV="1">
            <a:off x="6619785" y="4346393"/>
            <a:ext cx="1300808" cy="1223645"/>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 name="组合 13"/>
          <p:cNvGrpSpPr/>
          <p:nvPr/>
        </p:nvGrpSpPr>
        <p:grpSpPr>
          <a:xfrm rot="9071249" flipH="1">
            <a:off x="7611266" y="4882470"/>
            <a:ext cx="132502" cy="1291283"/>
            <a:chOff x="5550" y="3044"/>
            <a:chExt cx="156" cy="587"/>
          </a:xfrm>
        </p:grpSpPr>
        <p:sp>
          <p:nvSpPr>
            <p:cNvPr id="15" name="直接连接符 43034"/>
            <p:cNvSpPr/>
            <p:nvPr/>
          </p:nvSpPr>
          <p:spPr>
            <a:xfrm flipV="1">
              <a:off x="5550" y="3044"/>
              <a:ext cx="156" cy="587"/>
            </a:xfrm>
            <a:prstGeom prst="line">
              <a:avLst/>
            </a:prstGeom>
            <a:ln w="38100" cap="flat" cmpd="sng">
              <a:solidFill>
                <a:srgbClr val="FF0000"/>
              </a:solidFill>
              <a:prstDash val="solid"/>
              <a:round/>
              <a:headEnd type="none" w="med" len="med"/>
              <a:tailEnd type="none" w="med" len="med"/>
            </a:ln>
          </p:spPr>
        </p:sp>
        <p:sp>
          <p:nvSpPr>
            <p:cNvPr id="16" name="直接连接符 43036"/>
            <p:cNvSpPr/>
            <p:nvPr/>
          </p:nvSpPr>
          <p:spPr>
            <a:xfrm flipV="1">
              <a:off x="5630" y="3266"/>
              <a:ext cx="15" cy="76"/>
            </a:xfrm>
            <a:prstGeom prst="line">
              <a:avLst/>
            </a:prstGeom>
            <a:ln w="38100" cap="flat" cmpd="sng">
              <a:solidFill>
                <a:srgbClr val="FF0000"/>
              </a:solidFill>
              <a:prstDash val="solid"/>
              <a:round/>
              <a:headEnd type="arrow" w="med" len="med"/>
              <a:tailEnd type="none" w="lg" len="lg"/>
            </a:ln>
          </p:spPr>
        </p:sp>
      </p:grpSp>
      <p:grpSp>
        <p:nvGrpSpPr>
          <p:cNvPr id="13" name="组合 8"/>
          <p:cNvGrpSpPr/>
          <p:nvPr/>
        </p:nvGrpSpPr>
        <p:grpSpPr>
          <a:xfrm rot="9071249" flipH="1">
            <a:off x="6847466" y="4282260"/>
            <a:ext cx="288169" cy="821055"/>
            <a:chOff x="5550" y="3044"/>
            <a:chExt cx="156" cy="587"/>
          </a:xfrm>
        </p:grpSpPr>
        <p:sp>
          <p:nvSpPr>
            <p:cNvPr id="10" name="直接连接符 43034"/>
            <p:cNvSpPr/>
            <p:nvPr/>
          </p:nvSpPr>
          <p:spPr>
            <a:xfrm flipV="1">
              <a:off x="5550" y="3044"/>
              <a:ext cx="156" cy="587"/>
            </a:xfrm>
            <a:prstGeom prst="line">
              <a:avLst/>
            </a:prstGeom>
            <a:ln w="38100" cap="flat" cmpd="sng">
              <a:solidFill>
                <a:srgbClr val="FF0000"/>
              </a:solidFill>
              <a:prstDash val="solid"/>
              <a:round/>
              <a:headEnd type="none" w="med" len="med"/>
              <a:tailEnd type="none" w="med" len="med"/>
            </a:ln>
          </p:spPr>
        </p:sp>
        <p:sp>
          <p:nvSpPr>
            <p:cNvPr id="12" name="直接连接符 43036"/>
            <p:cNvSpPr/>
            <p:nvPr/>
          </p:nvSpPr>
          <p:spPr>
            <a:xfrm flipV="1">
              <a:off x="5630" y="3266"/>
              <a:ext cx="15" cy="76"/>
            </a:xfrm>
            <a:prstGeom prst="line">
              <a:avLst/>
            </a:prstGeom>
            <a:ln w="38100" cap="flat" cmpd="sng">
              <a:solidFill>
                <a:srgbClr val="FF0000"/>
              </a:solidFill>
              <a:prstDash val="solid"/>
              <a:round/>
              <a:headEnd type="arrow" w="med" len="med"/>
              <a:tailEnd type="none" w="lg" len="lg"/>
            </a:ln>
          </p:spPr>
        </p:sp>
      </p:gr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00100" y="714356"/>
            <a:ext cx="7693391" cy="2308324"/>
          </a:xfrm>
          <a:prstGeom prst="rect">
            <a:avLst/>
          </a:prstGeom>
          <a:noFill/>
          <a:ln w="9525">
            <a:noFill/>
          </a:ln>
        </p:spPr>
        <p:txBody>
          <a:bodyPr wrap="square">
            <a:spAutoFit/>
          </a:bodyPr>
          <a:lstStyle/>
          <a:p>
            <a:pPr>
              <a:lnSpc>
                <a:spcPct val="150000"/>
              </a:lnSpc>
            </a:pPr>
            <a:r>
              <a:rPr lang="en-US" sz="2400" dirty="0" smtClean="0">
                <a:latin typeface="Times New Roman" panose="02020603050405020304" pitchFamily="18" charset="0"/>
                <a:ea typeface="宋体" panose="02010600030101010101" pitchFamily="2" charset="-122"/>
              </a:rPr>
              <a:t> </a:t>
            </a:r>
            <a:r>
              <a:rPr lang="zh-CN" altLang="en-US" sz="2400" dirty="0" smtClean="0">
                <a:solidFill>
                  <a:srgbClr val="FF0000"/>
                </a:solidFill>
                <a:latin typeface="Times New Roman" panose="02020603050405020304" pitchFamily="18" charset="0"/>
                <a:ea typeface="宋体" panose="02010600030101010101" pitchFamily="2" charset="-122"/>
              </a:rPr>
              <a:t>中考演练</a:t>
            </a:r>
            <a:r>
              <a:rPr lang="en-US" altLang="zh-CN" sz="2400" dirty="0" smtClean="0">
                <a:solidFill>
                  <a:srgbClr val="FF0000"/>
                </a:solidFill>
                <a:latin typeface="Times New Roman" panose="02020603050405020304" pitchFamily="18" charset="0"/>
                <a:ea typeface="宋体" panose="02010600030101010101" pitchFamily="2" charset="-122"/>
              </a:rPr>
              <a:t>7.</a:t>
            </a:r>
            <a:r>
              <a:rPr lang="en-US" sz="2400" dirty="0" smtClean="0">
                <a:latin typeface="Times New Roman" panose="02020603050405020304" pitchFamily="18" charset="0"/>
                <a:cs typeface="楷体_GB2312" charset="0"/>
              </a:rPr>
              <a:t>(2015</a:t>
            </a:r>
            <a:r>
              <a:rPr lang="zh-CN" sz="2400" dirty="0">
                <a:cs typeface="楷体_GB2312" charset="0"/>
              </a:rPr>
              <a:t>河南</a:t>
            </a:r>
            <a:r>
              <a:rPr lang="en-US" sz="2400" dirty="0">
                <a:latin typeface="Times New Roman" panose="02020603050405020304" pitchFamily="18" charset="0"/>
                <a:cs typeface="楷体_GB2312" charset="0"/>
              </a:rPr>
              <a:t>16</a:t>
            </a:r>
            <a:r>
              <a:rPr lang="zh-CN" sz="2400" dirty="0">
                <a:cs typeface="楷体_GB2312" charset="0"/>
              </a:rPr>
              <a:t>题</a:t>
            </a:r>
            <a:r>
              <a:rPr lang="en-US" sz="2400" dirty="0">
                <a:latin typeface="Times New Roman" panose="02020603050405020304" pitchFamily="18" charset="0"/>
                <a:cs typeface="楷体_GB2312" charset="0"/>
              </a:rPr>
              <a:t>2</a:t>
            </a:r>
            <a:r>
              <a:rPr lang="zh-CN" sz="2400" dirty="0">
                <a:cs typeface="楷体_GB2312" charset="0"/>
              </a:rPr>
              <a:t>分</a:t>
            </a:r>
            <a:r>
              <a:rPr lang="en-US" sz="2400" dirty="0">
                <a:latin typeface="Times New Roman" panose="02020603050405020304" pitchFamily="18" charset="0"/>
                <a:cs typeface="楷体_GB2312" charset="0"/>
              </a:rPr>
              <a:t>)</a:t>
            </a:r>
            <a:r>
              <a:rPr lang="zh-CN" sz="2400" dirty="0">
                <a:ea typeface="宋体" panose="02010600030101010101" pitchFamily="2" charset="-122"/>
              </a:rPr>
              <a:t>如图甲所示，人眼看到斜插入水中的筷子发生了弯折，请在图乙中画出能说明这一现象原理的一条入射光线及对应的折射光线，要求以</a:t>
            </a:r>
            <a:r>
              <a:rPr lang="en-US" sz="2400" i="1" dirty="0">
                <a:latin typeface="Times New Roman" panose="02020603050405020304" pitchFamily="18" charset="0"/>
                <a:ea typeface="宋体" panose="02010600030101010101" pitchFamily="2" charset="-122"/>
              </a:rPr>
              <a:t>O</a:t>
            </a:r>
            <a:r>
              <a:rPr lang="zh-CN" sz="2400" dirty="0">
                <a:ea typeface="宋体" panose="02010600030101010101" pitchFamily="2" charset="-122"/>
              </a:rPr>
              <a:t>为入射点．</a:t>
            </a:r>
            <a:endParaRPr lang="zh-CN" altLang="en-US" sz="2400" dirty="0"/>
          </a:p>
        </p:txBody>
      </p:sp>
      <p:pic>
        <p:nvPicPr>
          <p:cNvPr id="2" name="图片 -2147482462"/>
          <p:cNvPicPr>
            <a:picLocks noChangeAspect="1"/>
          </p:cNvPicPr>
          <p:nvPr/>
        </p:nvPicPr>
        <p:blipFill>
          <a:blip r:embed="rId1" cstate="print"/>
          <a:stretch>
            <a:fillRect/>
          </a:stretch>
        </p:blipFill>
        <p:spPr>
          <a:xfrm>
            <a:off x="2753360" y="3136900"/>
            <a:ext cx="3453130" cy="1998980"/>
          </a:xfrm>
          <a:prstGeom prst="rect">
            <a:avLst/>
          </a:prstGeom>
          <a:noFill/>
          <a:ln w="9525">
            <a:noFill/>
          </a:ln>
        </p:spPr>
      </p:pic>
      <p:sp>
        <p:nvSpPr>
          <p:cNvPr id="3" name="文本框 2"/>
          <p:cNvSpPr txBox="1"/>
          <p:nvPr/>
        </p:nvSpPr>
        <p:spPr>
          <a:xfrm>
            <a:off x="4045318" y="5319395"/>
            <a:ext cx="1098186" cy="369332"/>
          </a:xfrm>
          <a:prstGeom prst="rect">
            <a:avLst/>
          </a:prstGeom>
          <a:noFill/>
          <a:ln w="9525">
            <a:noFill/>
          </a:ln>
        </p:spPr>
        <p:txBody>
          <a:bodyPr wrap="square">
            <a:spAutoFit/>
          </a:bodyPr>
          <a:lstStyle/>
          <a:p>
            <a:r>
              <a:rPr lang="zh-CN" sz="1800" dirty="0">
                <a:cs typeface="楷体_GB2312" charset="0"/>
              </a:rPr>
              <a:t>第</a:t>
            </a:r>
            <a:r>
              <a:rPr lang="en-US" sz="1800" dirty="0">
                <a:latin typeface="Times New Roman" panose="02020603050405020304" pitchFamily="18" charset="0"/>
                <a:cs typeface="楷体_GB2312" charset="0"/>
              </a:rPr>
              <a:t>7</a:t>
            </a:r>
            <a:r>
              <a:rPr lang="zh-CN" sz="1800" dirty="0">
                <a:cs typeface="楷体_GB2312" charset="0"/>
              </a:rPr>
              <a:t>题图</a:t>
            </a:r>
            <a:endParaRPr lang="zh-CN" altLang="en-US" sz="1800" dirty="0"/>
          </a:p>
        </p:txBody>
      </p:sp>
      <p:grpSp>
        <p:nvGrpSpPr>
          <p:cNvPr id="4" name="组合 9"/>
          <p:cNvGrpSpPr/>
          <p:nvPr/>
        </p:nvGrpSpPr>
        <p:grpSpPr>
          <a:xfrm rot="9071249" flipH="1">
            <a:off x="5607152" y="3733055"/>
            <a:ext cx="46895" cy="721888"/>
            <a:chOff x="5550" y="3044"/>
            <a:chExt cx="156" cy="587"/>
          </a:xfrm>
        </p:grpSpPr>
        <p:sp>
          <p:nvSpPr>
            <p:cNvPr id="12" name="直接连接符 43034"/>
            <p:cNvSpPr/>
            <p:nvPr/>
          </p:nvSpPr>
          <p:spPr>
            <a:xfrm flipV="1">
              <a:off x="5550" y="3044"/>
              <a:ext cx="156" cy="587"/>
            </a:xfrm>
            <a:prstGeom prst="line">
              <a:avLst/>
            </a:prstGeom>
            <a:ln w="38100" cap="flat" cmpd="sng">
              <a:solidFill>
                <a:srgbClr val="FF0000"/>
              </a:solidFill>
              <a:prstDash val="solid"/>
              <a:round/>
              <a:headEnd type="none" w="med" len="med"/>
              <a:tailEnd type="none" w="med" len="med"/>
            </a:ln>
          </p:spPr>
        </p:sp>
        <p:sp>
          <p:nvSpPr>
            <p:cNvPr id="13" name="直接连接符 43036"/>
            <p:cNvSpPr/>
            <p:nvPr/>
          </p:nvSpPr>
          <p:spPr>
            <a:xfrm flipV="1">
              <a:off x="5630" y="3266"/>
              <a:ext cx="15" cy="76"/>
            </a:xfrm>
            <a:prstGeom prst="line">
              <a:avLst/>
            </a:prstGeom>
            <a:ln w="38100" cap="flat" cmpd="sng">
              <a:solidFill>
                <a:srgbClr val="FF0000"/>
              </a:solidFill>
              <a:prstDash val="solid"/>
              <a:round/>
              <a:headEnd type="arrow" w="med" len="med"/>
              <a:tailEnd type="none" w="lg" len="lg"/>
            </a:ln>
          </p:spPr>
        </p:sp>
      </p:grpSp>
      <p:grpSp>
        <p:nvGrpSpPr>
          <p:cNvPr id="7" name="组合 3"/>
          <p:cNvGrpSpPr/>
          <p:nvPr/>
        </p:nvGrpSpPr>
        <p:grpSpPr>
          <a:xfrm rot="9071249" flipH="1">
            <a:off x="4940843" y="3161658"/>
            <a:ext cx="334099" cy="754601"/>
            <a:chOff x="5550" y="3044"/>
            <a:chExt cx="156" cy="587"/>
          </a:xfrm>
        </p:grpSpPr>
        <p:sp>
          <p:nvSpPr>
            <p:cNvPr id="5" name="直接连接符 43034"/>
            <p:cNvSpPr/>
            <p:nvPr/>
          </p:nvSpPr>
          <p:spPr>
            <a:xfrm flipV="1">
              <a:off x="5550" y="3044"/>
              <a:ext cx="156" cy="587"/>
            </a:xfrm>
            <a:prstGeom prst="line">
              <a:avLst/>
            </a:prstGeom>
            <a:ln w="38100" cap="flat" cmpd="sng">
              <a:solidFill>
                <a:srgbClr val="FF0000"/>
              </a:solidFill>
              <a:prstDash val="solid"/>
              <a:round/>
              <a:headEnd type="none" w="med" len="med"/>
              <a:tailEnd type="none" w="med" len="med"/>
            </a:ln>
          </p:spPr>
        </p:sp>
        <p:sp>
          <p:nvSpPr>
            <p:cNvPr id="6" name="直接连接符 43036"/>
            <p:cNvSpPr/>
            <p:nvPr/>
          </p:nvSpPr>
          <p:spPr>
            <a:xfrm flipV="1">
              <a:off x="5630" y="3266"/>
              <a:ext cx="15" cy="76"/>
            </a:xfrm>
            <a:prstGeom prst="line">
              <a:avLst/>
            </a:prstGeom>
            <a:ln w="38100" cap="flat" cmpd="sng">
              <a:solidFill>
                <a:srgbClr val="FF0000"/>
              </a:solidFill>
              <a:prstDash val="solid"/>
              <a:round/>
              <a:headEnd type="arrow" w="med" len="med"/>
              <a:tailEnd type="none" w="lg" len="lg"/>
            </a:ln>
          </p:spPr>
        </p:sp>
      </p:grpSp>
      <p:grpSp>
        <p:nvGrpSpPr>
          <p:cNvPr id="26" name="组合 25"/>
          <p:cNvGrpSpPr/>
          <p:nvPr/>
        </p:nvGrpSpPr>
        <p:grpSpPr>
          <a:xfrm rot="16200000">
            <a:off x="5292219" y="3617379"/>
            <a:ext cx="144016" cy="144016"/>
            <a:chOff x="1835696" y="4437112"/>
            <a:chExt cx="144016" cy="144016"/>
          </a:xfrm>
        </p:grpSpPr>
        <p:cxnSp>
          <p:nvCxnSpPr>
            <p:cNvPr id="22" name="直接连接符 21"/>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71476" y="1268760"/>
            <a:ext cx="3143185" cy="475614"/>
            <a:chOff x="1318" y="2359"/>
            <a:chExt cx="6599" cy="749"/>
          </a:xfrm>
        </p:grpSpPr>
        <p:pic>
          <p:nvPicPr>
            <p:cNvPr id="4" name="图片 3" descr="三级标"/>
            <p:cNvPicPr>
              <a:picLocks noChangeAspect="1"/>
            </p:cNvPicPr>
            <p:nvPr/>
          </p:nvPicPr>
          <p:blipFill>
            <a:blip r:embed="rId1" cstate="print"/>
            <a:stretch>
              <a:fillRect/>
            </a:stretch>
          </p:blipFill>
          <p:spPr>
            <a:xfrm>
              <a:off x="1318" y="2359"/>
              <a:ext cx="2896" cy="714"/>
            </a:xfrm>
            <a:prstGeom prst="rect">
              <a:avLst/>
            </a:prstGeom>
          </p:spPr>
        </p:pic>
        <p:sp>
          <p:nvSpPr>
            <p:cNvPr id="6" name="文本框 5"/>
            <p:cNvSpPr txBox="1"/>
            <p:nvPr/>
          </p:nvSpPr>
          <p:spPr>
            <a:xfrm>
              <a:off x="1517" y="2381"/>
              <a:ext cx="6400" cy="727"/>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rPr>
                <a:t>拓展训</a:t>
              </a:r>
              <a:r>
                <a:rPr lang="zh-CN" altLang="en-US" sz="2400" b="1" dirty="0" smtClean="0">
                  <a:latin typeface="黑体" panose="02010609060101010101" pitchFamily="49" charset="-122"/>
                  <a:ea typeface="黑体" panose="02010609060101010101" pitchFamily="49" charset="-122"/>
                </a:rPr>
                <a:t>练  逆向变型</a:t>
              </a:r>
              <a:endParaRPr lang="zh-CN" altLang="en-US" sz="2400" b="1" dirty="0">
                <a:latin typeface="黑体" panose="02010609060101010101" pitchFamily="49" charset="-122"/>
                <a:ea typeface="黑体" panose="02010609060101010101" pitchFamily="49" charset="-122"/>
              </a:endParaRPr>
            </a:p>
          </p:txBody>
        </p:sp>
      </p:grpSp>
      <p:sp>
        <p:nvSpPr>
          <p:cNvPr id="100" name="文本框 99"/>
          <p:cNvSpPr txBox="1"/>
          <p:nvPr/>
        </p:nvSpPr>
        <p:spPr>
          <a:xfrm>
            <a:off x="500038" y="1697390"/>
            <a:ext cx="7870579" cy="2308324"/>
          </a:xfrm>
          <a:prstGeom prst="rect">
            <a:avLst/>
          </a:prstGeom>
          <a:noFill/>
          <a:ln w="9525">
            <a:noFill/>
          </a:ln>
        </p:spPr>
        <p:txBody>
          <a:bodyPr wrap="square">
            <a:spAutoFit/>
          </a:bodyPr>
          <a:lstStyle/>
          <a:p>
            <a:pPr>
              <a:lnSpc>
                <a:spcPct val="150000"/>
              </a:lnSpc>
            </a:pPr>
            <a:r>
              <a:rPr lang="en-US" sz="2400" dirty="0">
                <a:latin typeface="Times New Roman" panose="02020603050405020304" pitchFamily="18" charset="0"/>
                <a:ea typeface="宋体" panose="02010600030101010101" pitchFamily="2" charset="-122"/>
              </a:rPr>
              <a:t>8</a:t>
            </a:r>
            <a:r>
              <a:rPr lang="en-US" sz="2400" dirty="0" smtClean="0">
                <a:latin typeface="Times New Roman" panose="02020603050405020304" pitchFamily="18" charset="0"/>
                <a:ea typeface="宋体" panose="02010600030101010101" pitchFamily="2" charset="-122"/>
              </a:rPr>
              <a:t>. </a:t>
            </a:r>
            <a:r>
              <a:rPr lang="zh-CN" sz="2400" dirty="0">
                <a:ea typeface="宋体" panose="02010600030101010101" pitchFamily="2" charset="-122"/>
              </a:rPr>
              <a:t>如图所示，在平静的湖边上方有一盏路灯，潜水员在水下</a:t>
            </a:r>
            <a:r>
              <a:rPr lang="en-US" sz="2400" i="1" dirty="0">
                <a:latin typeface="Times New Roman" panose="02020603050405020304" pitchFamily="18" charset="0"/>
                <a:ea typeface="宋体" panose="02010600030101010101" pitchFamily="2" charset="-122"/>
              </a:rPr>
              <a:t>E</a:t>
            </a:r>
            <a:r>
              <a:rPr lang="zh-CN" sz="2400" dirty="0">
                <a:ea typeface="宋体" panose="02010600030101010101" pitchFamily="2" charset="-122"/>
              </a:rPr>
              <a:t>处看到了路灯的像．图中</a:t>
            </a:r>
            <a:r>
              <a:rPr lang="en-US" sz="2400" i="1" dirty="0">
                <a:latin typeface="Times New Roman" panose="02020603050405020304" pitchFamily="18" charset="0"/>
                <a:ea typeface="宋体" panose="02010600030101010101" pitchFamily="2" charset="-122"/>
              </a:rPr>
              <a:t>A</a:t>
            </a:r>
            <a:r>
              <a:rPr lang="zh-CN" sz="2400" dirty="0">
                <a:ea typeface="宋体" panose="02010600030101010101" pitchFamily="2" charset="-122"/>
              </a:rPr>
              <a:t>、</a:t>
            </a:r>
            <a:r>
              <a:rPr lang="en-US" sz="2400" i="1" dirty="0">
                <a:latin typeface="Times New Roman" panose="02020603050405020304" pitchFamily="18" charset="0"/>
                <a:ea typeface="宋体" panose="02010600030101010101" pitchFamily="2" charset="-122"/>
              </a:rPr>
              <a:t>B</a:t>
            </a:r>
            <a:r>
              <a:rPr lang="zh-CN" sz="2400" dirty="0">
                <a:ea typeface="宋体" panose="02010600030101010101" pitchFamily="2" charset="-122"/>
              </a:rPr>
              <a:t>两点其中一点是路灯的发光点，另一点是路灯的像点．请你区分发光点、像点，在图中画出水下</a:t>
            </a:r>
            <a:r>
              <a:rPr lang="en-US" sz="2400" i="1" dirty="0">
                <a:latin typeface="Times New Roman" panose="02020603050405020304" pitchFamily="18" charset="0"/>
                <a:ea typeface="宋体" panose="02010600030101010101" pitchFamily="2" charset="-122"/>
              </a:rPr>
              <a:t>E</a:t>
            </a:r>
            <a:r>
              <a:rPr lang="zh-CN" sz="2400" dirty="0">
                <a:ea typeface="宋体" panose="02010600030101010101" pitchFamily="2" charset="-122"/>
              </a:rPr>
              <a:t>处的潜水员看到路灯的光路图．</a:t>
            </a:r>
            <a:endParaRPr lang="zh-CN" altLang="en-US" sz="2400" dirty="0"/>
          </a:p>
        </p:txBody>
      </p:sp>
      <p:pic>
        <p:nvPicPr>
          <p:cNvPr id="2" name="图片 -2147482460"/>
          <p:cNvPicPr>
            <a:picLocks noChangeAspect="1"/>
          </p:cNvPicPr>
          <p:nvPr/>
        </p:nvPicPr>
        <p:blipFill>
          <a:blip r:embed="rId2" cstate="print"/>
          <a:stretch>
            <a:fillRect/>
          </a:stretch>
        </p:blipFill>
        <p:spPr>
          <a:xfrm>
            <a:off x="3233682" y="3946579"/>
            <a:ext cx="2677350" cy="2479675"/>
          </a:xfrm>
          <a:prstGeom prst="rect">
            <a:avLst/>
          </a:prstGeom>
          <a:noFill/>
          <a:ln w="9525">
            <a:noFill/>
          </a:ln>
        </p:spPr>
      </p:pic>
      <p:sp>
        <p:nvSpPr>
          <p:cNvPr id="3" name="文本框 2"/>
          <p:cNvSpPr txBox="1"/>
          <p:nvPr/>
        </p:nvSpPr>
        <p:spPr>
          <a:xfrm>
            <a:off x="4272998" y="6416726"/>
            <a:ext cx="1370575" cy="369332"/>
          </a:xfrm>
          <a:prstGeom prst="rect">
            <a:avLst/>
          </a:prstGeom>
          <a:noFill/>
          <a:ln w="9525">
            <a:noFill/>
          </a:ln>
        </p:spPr>
        <p:txBody>
          <a:bodyPr wrap="square">
            <a:spAutoFit/>
          </a:bodyPr>
          <a:lstStyle/>
          <a:p>
            <a:r>
              <a:rPr lang="zh-CN" sz="1800" dirty="0">
                <a:cs typeface="楷体_GB2312" charset="0"/>
              </a:rPr>
              <a:t>第</a:t>
            </a:r>
            <a:r>
              <a:rPr lang="en-US" sz="1800" dirty="0">
                <a:latin typeface="Times New Roman" panose="02020603050405020304" pitchFamily="18" charset="0"/>
                <a:cs typeface="楷体_GB2312" charset="0"/>
              </a:rPr>
              <a:t>8</a:t>
            </a:r>
            <a:r>
              <a:rPr lang="zh-CN" sz="1800" dirty="0">
                <a:cs typeface="楷体_GB2312" charset="0"/>
              </a:rPr>
              <a:t>题图</a:t>
            </a:r>
            <a:endParaRPr lang="zh-CN" altLang="en-US" sz="1800" dirty="0"/>
          </a:p>
        </p:txBody>
      </p:sp>
      <p:cxnSp>
        <p:nvCxnSpPr>
          <p:cNvPr id="11" name="直接连接符 10"/>
          <p:cNvCxnSpPr>
            <a:endCxn id="9" idx="0"/>
          </p:cNvCxnSpPr>
          <p:nvPr/>
        </p:nvCxnSpPr>
        <p:spPr>
          <a:xfrm flipH="1">
            <a:off x="3970787" y="4127553"/>
            <a:ext cx="1317709" cy="1804101"/>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4539254" y="4524428"/>
            <a:ext cx="18576" cy="1266191"/>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8" name="组合 9"/>
          <p:cNvGrpSpPr/>
          <p:nvPr/>
        </p:nvGrpSpPr>
        <p:grpSpPr>
          <a:xfrm rot="8568853" flipH="1">
            <a:off x="4468597" y="4795122"/>
            <a:ext cx="1118780" cy="114037"/>
            <a:chOff x="5550" y="3044"/>
            <a:chExt cx="156" cy="587"/>
          </a:xfrm>
        </p:grpSpPr>
        <p:sp>
          <p:nvSpPr>
            <p:cNvPr id="12" name="直接连接符 43034"/>
            <p:cNvSpPr/>
            <p:nvPr/>
          </p:nvSpPr>
          <p:spPr>
            <a:xfrm flipV="1">
              <a:off x="5550" y="3044"/>
              <a:ext cx="156" cy="587"/>
            </a:xfrm>
            <a:prstGeom prst="line">
              <a:avLst/>
            </a:prstGeom>
            <a:ln w="38100" cap="flat" cmpd="sng">
              <a:solidFill>
                <a:srgbClr val="FF0000"/>
              </a:solidFill>
              <a:prstDash val="solid"/>
              <a:round/>
              <a:headEnd type="none" w="med" len="med"/>
              <a:tailEnd type="none" w="med" len="med"/>
            </a:ln>
          </p:spPr>
        </p:sp>
        <p:sp>
          <p:nvSpPr>
            <p:cNvPr id="13" name="直接连接符 43036"/>
            <p:cNvSpPr/>
            <p:nvPr/>
          </p:nvSpPr>
          <p:spPr>
            <a:xfrm flipV="1">
              <a:off x="5630" y="3266"/>
              <a:ext cx="15" cy="76"/>
            </a:xfrm>
            <a:prstGeom prst="line">
              <a:avLst/>
            </a:prstGeom>
            <a:ln w="38100" cap="flat" cmpd="sng">
              <a:solidFill>
                <a:srgbClr val="FF0000"/>
              </a:solidFill>
              <a:prstDash val="solid"/>
              <a:round/>
              <a:headEnd type="arrow" w="med" len="med"/>
              <a:tailEnd type="none" w="lg" len="lg"/>
            </a:ln>
          </p:spPr>
        </p:sp>
      </p:grpSp>
      <p:grpSp>
        <p:nvGrpSpPr>
          <p:cNvPr id="10" name="组合 7"/>
          <p:cNvGrpSpPr/>
          <p:nvPr/>
        </p:nvGrpSpPr>
        <p:grpSpPr>
          <a:xfrm rot="9071249" flipH="1" flipV="1">
            <a:off x="3830977" y="5387395"/>
            <a:ext cx="842120" cy="363855"/>
            <a:chOff x="5550" y="3044"/>
            <a:chExt cx="156" cy="587"/>
          </a:xfrm>
        </p:grpSpPr>
        <p:sp>
          <p:nvSpPr>
            <p:cNvPr id="9" name="直接连接符 43034"/>
            <p:cNvSpPr/>
            <p:nvPr/>
          </p:nvSpPr>
          <p:spPr>
            <a:xfrm flipV="1">
              <a:off x="5550" y="3044"/>
              <a:ext cx="156" cy="587"/>
            </a:xfrm>
            <a:prstGeom prst="line">
              <a:avLst/>
            </a:prstGeom>
            <a:ln w="38100" cap="flat" cmpd="sng">
              <a:solidFill>
                <a:srgbClr val="FF0000"/>
              </a:solidFill>
              <a:prstDash val="solid"/>
              <a:round/>
              <a:headEnd type="none" w="med" len="med"/>
              <a:tailEnd type="none" w="med" len="med"/>
            </a:ln>
          </p:spPr>
        </p:sp>
        <p:sp>
          <p:nvSpPr>
            <p:cNvPr id="14" name="直接连接符 43036"/>
            <p:cNvSpPr/>
            <p:nvPr/>
          </p:nvSpPr>
          <p:spPr>
            <a:xfrm flipV="1">
              <a:off x="5630" y="3266"/>
              <a:ext cx="15" cy="76"/>
            </a:xfrm>
            <a:prstGeom prst="line">
              <a:avLst/>
            </a:prstGeom>
            <a:ln w="38100" cap="flat" cmpd="sng">
              <a:solidFill>
                <a:srgbClr val="FF0000"/>
              </a:solidFill>
              <a:prstDash val="solid"/>
              <a:round/>
              <a:headEnd type="arrow" w="med" len="med"/>
              <a:tailEnd type="none" w="lg" len="lg"/>
            </a:ln>
          </p:spPr>
        </p:sp>
      </p:grpSp>
      <p:grpSp>
        <p:nvGrpSpPr>
          <p:cNvPr id="26" name="组合 25"/>
          <p:cNvGrpSpPr/>
          <p:nvPr/>
        </p:nvGrpSpPr>
        <p:grpSpPr>
          <a:xfrm rot="16200000">
            <a:off x="4427984" y="4991519"/>
            <a:ext cx="144016" cy="144016"/>
            <a:chOff x="1835696" y="4437112"/>
            <a:chExt cx="144016" cy="144016"/>
          </a:xfrm>
        </p:grpSpPr>
        <p:cxnSp>
          <p:nvCxnSpPr>
            <p:cNvPr id="22" name="直接连接符 21"/>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556792"/>
            <a:ext cx="9144000" cy="1569660"/>
          </a:xfrm>
          <a:prstGeom prst="rect">
            <a:avLst/>
          </a:prstGeom>
          <a:noFill/>
        </p:spPr>
        <p:txBody>
          <a:bodyPr wrap="square" rtlCol="0">
            <a:spAutoFit/>
          </a:bodyPr>
          <a:lstStyle/>
          <a:p>
            <a:r>
              <a:rPr lang="zh-CN" altLang="en-US" sz="3200" b="1" dirty="0" smtClean="0"/>
              <a:t>易错点：</a:t>
            </a:r>
            <a:r>
              <a:rPr lang="en-US" altLang="zh-CN" sz="3200" b="1" dirty="0" smtClean="0"/>
              <a:t>1.</a:t>
            </a:r>
            <a:r>
              <a:rPr lang="zh-CN" altLang="en-US" sz="3200" b="1" dirty="0" smtClean="0"/>
              <a:t>人眼会发光，方向易标反</a:t>
            </a:r>
            <a:endParaRPr lang="en-US" altLang="zh-CN" sz="3200" b="1" dirty="0" smtClean="0"/>
          </a:p>
          <a:p>
            <a:r>
              <a:rPr lang="en-US" altLang="zh-CN" sz="3200" b="1" dirty="0" smtClean="0"/>
              <a:t>                  2.</a:t>
            </a:r>
            <a:r>
              <a:rPr lang="zh-CN" altLang="en-US" sz="3200" b="1" dirty="0" smtClean="0"/>
              <a:t>虚实不分（虚线实线）</a:t>
            </a:r>
            <a:endParaRPr lang="en-US" altLang="zh-CN" sz="3200" b="1" dirty="0" smtClean="0"/>
          </a:p>
          <a:p>
            <a:r>
              <a:rPr lang="en-US" altLang="zh-CN" sz="3200" b="1" dirty="0" smtClean="0"/>
              <a:t>                  3.</a:t>
            </a:r>
            <a:r>
              <a:rPr lang="zh-CN" altLang="en-US" sz="3200" b="1" dirty="0" smtClean="0"/>
              <a:t>大小角弄反（入射角折射角）</a:t>
            </a:r>
            <a:endParaRPr lang="zh-CN" altLang="en-US" sz="3200" b="1" dirty="0"/>
          </a:p>
        </p:txBody>
      </p:sp>
      <p:sp>
        <p:nvSpPr>
          <p:cNvPr id="3" name="TextBox 2"/>
          <p:cNvSpPr txBox="1"/>
          <p:nvPr/>
        </p:nvSpPr>
        <p:spPr>
          <a:xfrm>
            <a:off x="467547" y="3573018"/>
            <a:ext cx="8395247" cy="2062103"/>
          </a:xfrm>
          <a:prstGeom prst="rect">
            <a:avLst/>
          </a:prstGeom>
          <a:noFill/>
        </p:spPr>
        <p:txBody>
          <a:bodyPr wrap="none" rtlCol="0">
            <a:spAutoFit/>
          </a:bodyPr>
          <a:lstStyle/>
          <a:p>
            <a:r>
              <a:rPr lang="zh-CN" altLang="en-US" sz="3200" b="1" dirty="0" smtClean="0"/>
              <a:t>技巧：</a:t>
            </a:r>
            <a:r>
              <a:rPr lang="en-US" altLang="zh-CN" sz="3200" b="1" dirty="0" smtClean="0"/>
              <a:t>1.</a:t>
            </a:r>
            <a:r>
              <a:rPr lang="zh-CN" altLang="en-US" sz="3200" b="1" dirty="0" smtClean="0"/>
              <a:t>确定光源发光，坚信眼睛接收光线</a:t>
            </a:r>
            <a:endParaRPr lang="en-US" altLang="zh-CN" sz="3200" b="1" dirty="0" smtClean="0"/>
          </a:p>
          <a:p>
            <a:r>
              <a:rPr lang="en-US" altLang="zh-CN" sz="3200" b="1" dirty="0" smtClean="0"/>
              <a:t>              2.</a:t>
            </a:r>
            <a:r>
              <a:rPr lang="zh-CN" altLang="en-US" sz="3200" b="1" dirty="0" smtClean="0"/>
              <a:t>真实光线用实线；反向延长线用虚线</a:t>
            </a:r>
            <a:endParaRPr lang="en-US" altLang="zh-CN" sz="3200" b="1" dirty="0" smtClean="0"/>
          </a:p>
          <a:p>
            <a:r>
              <a:rPr lang="en-US" altLang="zh-CN" sz="3200" b="1" dirty="0" smtClean="0"/>
              <a:t>              3.</a:t>
            </a:r>
            <a:r>
              <a:rPr lang="zh-CN" altLang="en-US" sz="3200" b="1" dirty="0" smtClean="0"/>
              <a:t>口诀：折射现象中空气角最大。</a:t>
            </a:r>
            <a:endParaRPr lang="en-US" altLang="zh-CN" sz="3200" b="1" dirty="0" smtClean="0"/>
          </a:p>
          <a:p>
            <a:r>
              <a:rPr lang="en-US" altLang="zh-CN" sz="3200" b="1" dirty="0" smtClean="0"/>
              <a:t>                       </a:t>
            </a:r>
            <a:endParaRPr lang="zh-CN" altLang="en-US" sz="3200" b="1" dirty="0"/>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6658" y="1136054"/>
            <a:ext cx="6457024" cy="461665"/>
          </a:xfrm>
          <a:prstGeom prst="rect">
            <a:avLst/>
          </a:prstGeom>
        </p:spPr>
        <p:txBody>
          <a:bodyPr wrap="none">
            <a:spAutoFit/>
          </a:bodyPr>
          <a:lstStyle/>
          <a:p>
            <a:pPr algn="l"/>
            <a:r>
              <a:rPr lang="zh-CN" altLang="zh-CN" sz="2400" dirty="0">
                <a:latin typeface="Times New Roman" panose="02020603050405020304" pitchFamily="18" charset="0"/>
                <a:ea typeface="黑体" panose="02010609060101010101" pitchFamily="49" charset="-122"/>
                <a:cs typeface="Times New Roman" panose="02020603050405020304" pitchFamily="18" charset="0"/>
              </a:rPr>
              <a:t>类</a:t>
            </a:r>
            <a:r>
              <a:rPr lang="zh-CN" altLang="zh-CN" sz="2400" dirty="0" smtClean="0">
                <a:latin typeface="Times New Roman" panose="02020603050405020304" pitchFamily="18" charset="0"/>
                <a:ea typeface="黑体" panose="02010609060101010101" pitchFamily="49" charset="-122"/>
                <a:cs typeface="Times New Roman" panose="02020603050405020304" pitchFamily="18" charset="0"/>
              </a:rPr>
              <a:t>型</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三</a:t>
            </a:r>
            <a:r>
              <a:rPr lang="zh-CN" altLang="zh-CN" sz="2400" dirty="0">
                <a:latin typeface="Times New Roman" panose="02020603050405020304" pitchFamily="18" charset="0"/>
                <a:ea typeface="黑体" panose="02010609060101010101" pitchFamily="49" charset="-122"/>
                <a:cs typeface="Times New Roman" panose="02020603050405020304" pitchFamily="18" charset="0"/>
              </a:rPr>
              <a:t>　平面镜成像特点作图</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sym typeface="+mn-ea"/>
              </a:rPr>
              <a:t>(2016.15,2011.18)</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791092" y="1700810"/>
            <a:ext cx="7615837" cy="1753235"/>
          </a:xfrm>
          <a:prstGeom prst="rect">
            <a:avLst/>
          </a:prstGeom>
        </p:spPr>
        <p:txBody>
          <a:bodyPr wrap="square">
            <a:spAutoFit/>
          </a:bodyPr>
          <a:lstStyle/>
          <a:p>
            <a:pPr>
              <a:lnSpc>
                <a:spcPct val="150000"/>
              </a:lnSpc>
            </a:pPr>
            <a:r>
              <a:rPr lang="en-US" altLang="zh-CN" sz="2400" dirty="0" smtClean="0">
                <a:latin typeface="Times New Roman" panose="02020603050405020304" pitchFamily="18" charset="0"/>
                <a:cs typeface="Times New Roman" panose="02020603050405020304" pitchFamily="18" charset="0"/>
              </a:rPr>
              <a:t>9. </a:t>
            </a:r>
            <a:r>
              <a:rPr lang="en-US" altLang="zh-CN" sz="2400" dirty="0">
                <a:latin typeface="Times New Roman" panose="02020603050405020304" pitchFamily="18" charset="0"/>
                <a:cs typeface="Times New Roman" panose="02020603050405020304" pitchFamily="18" charset="0"/>
              </a:rPr>
              <a:t>(2019</a:t>
            </a:r>
            <a:r>
              <a:rPr lang="zh-CN" altLang="zh-CN" sz="2400" dirty="0">
                <a:latin typeface="Times New Roman" panose="02020603050405020304" pitchFamily="18" charset="0"/>
                <a:cs typeface="Times New Roman" panose="02020603050405020304" pitchFamily="18" charset="0"/>
              </a:rPr>
              <a:t>连云港</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如图所示，小明在房间的</a:t>
            </a:r>
            <a:r>
              <a:rPr lang="en-US" altLang="zh-CN" sz="2400" i="1" dirty="0">
                <a:solidFill>
                  <a:srgbClr val="FF0000"/>
                </a:solidFill>
                <a:latin typeface="Times New Roman" panose="02020603050405020304" pitchFamily="18" charset="0"/>
                <a:cs typeface="Times New Roman" panose="02020603050405020304" pitchFamily="18" charset="0"/>
              </a:rPr>
              <a:t>A</a:t>
            </a:r>
            <a:r>
              <a:rPr lang="zh-CN" altLang="zh-CN" sz="2400" dirty="0">
                <a:solidFill>
                  <a:srgbClr val="FF0000"/>
                </a:solidFill>
                <a:latin typeface="Times New Roman" panose="02020603050405020304" pitchFamily="18" charset="0"/>
                <a:cs typeface="Times New Roman" panose="02020603050405020304" pitchFamily="18" charset="0"/>
              </a:rPr>
              <a:t>点</a:t>
            </a:r>
            <a:r>
              <a:rPr lang="zh-CN" altLang="zh-CN" sz="2400" dirty="0">
                <a:latin typeface="Times New Roman" panose="02020603050405020304" pitchFamily="18" charset="0"/>
                <a:cs typeface="Times New Roman" panose="02020603050405020304" pitchFamily="18" charset="0"/>
              </a:rPr>
              <a:t>通过平面镜看到了坐在客厅沙发上</a:t>
            </a:r>
            <a:r>
              <a:rPr lang="en-US" altLang="zh-CN" sz="2400" i="1" dirty="0">
                <a:latin typeface="Times New Roman" panose="02020603050405020304" pitchFamily="18" charset="0"/>
                <a:cs typeface="Times New Roman" panose="02020603050405020304" pitchFamily="18" charset="0"/>
              </a:rPr>
              <a:t>B</a:t>
            </a:r>
            <a:r>
              <a:rPr lang="zh-CN" altLang="zh-CN" sz="2400" dirty="0">
                <a:latin typeface="Times New Roman" panose="02020603050405020304" pitchFamily="18" charset="0"/>
                <a:cs typeface="Times New Roman" panose="02020603050405020304" pitchFamily="18" charset="0"/>
              </a:rPr>
              <a:t>点的爸爸，请画出此现象的光路图</a:t>
            </a:r>
            <a:r>
              <a:rPr lang="zh-CN" altLang="zh-CN" dirty="0"/>
              <a:t>．</a:t>
            </a:r>
            <a:endParaRPr lang="zh-CN" altLang="zh-CN" dirty="0"/>
          </a:p>
        </p:txBody>
      </p:sp>
      <p:pic>
        <p:nvPicPr>
          <p:cNvPr id="15362" name="Picture 2" descr="C:\Documents and Settings\Administrator\桌面\2020河南试题研究物理\H75.TIF"/>
          <p:cNvPicPr>
            <a:picLocks noChangeAspect="1" noChangeArrowheads="1"/>
          </p:cNvPicPr>
          <p:nvPr/>
        </p:nvPicPr>
        <p:blipFill>
          <a:blip r:embed="rId1" r:link="rId2" cstate="print">
            <a:extLst>
              <a:ext uri="{28A0092B-C50C-407E-A947-70E740481C1C}">
                <a14:useLocalDpi xmlns:a14="http://schemas.microsoft.com/office/drawing/2010/main" val="0"/>
              </a:ext>
            </a:extLst>
          </a:blip>
          <a:srcRect/>
          <a:stretch>
            <a:fillRect/>
          </a:stretch>
        </p:blipFill>
        <p:spPr bwMode="auto">
          <a:xfrm>
            <a:off x="3113648" y="3212977"/>
            <a:ext cx="1339356" cy="232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080140" y="5949280"/>
            <a:ext cx="1107996" cy="369332"/>
          </a:xfrm>
          <a:prstGeom prst="rect">
            <a:avLst/>
          </a:prstGeom>
        </p:spPr>
        <p:txBody>
          <a:bodyPr wrap="none">
            <a:spAutoFit/>
          </a:bodyPr>
          <a:lstStyle/>
          <a:p>
            <a:r>
              <a:rPr lang="zh-CN" altLang="zh-CN" dirty="0" smtClean="0"/>
              <a:t>第</a:t>
            </a:r>
            <a:r>
              <a:rPr lang="en-US" altLang="zh-CN" dirty="0" smtClean="0">
                <a:latin typeface="Times New Roman" panose="02020603050405020304" pitchFamily="18" charset="0"/>
                <a:cs typeface="Times New Roman" panose="02020603050405020304" pitchFamily="18" charset="0"/>
              </a:rPr>
              <a:t>10</a:t>
            </a:r>
            <a:r>
              <a:rPr lang="zh-CN" altLang="zh-CN" dirty="0" smtClean="0"/>
              <a:t>题</a:t>
            </a:r>
            <a:r>
              <a:rPr lang="zh-CN" altLang="zh-CN" dirty="0"/>
              <a:t>图</a:t>
            </a:r>
            <a:endParaRPr lang="zh-CN" altLang="en-US" dirty="0"/>
          </a:p>
        </p:txBody>
      </p:sp>
      <p:cxnSp>
        <p:nvCxnSpPr>
          <p:cNvPr id="6" name="直接连接符 5"/>
          <p:cNvCxnSpPr/>
          <p:nvPr/>
        </p:nvCxnSpPr>
        <p:spPr>
          <a:xfrm>
            <a:off x="3383717" y="3645024"/>
            <a:ext cx="2052495" cy="0"/>
          </a:xfrm>
          <a:prstGeom prst="line">
            <a:avLst/>
          </a:prstGeom>
          <a:ln w="38100">
            <a:solidFill>
              <a:srgbClr val="FF00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490221" y="3356996"/>
            <a:ext cx="432104" cy="461665"/>
          </a:xfrm>
          <a:prstGeom prst="rect">
            <a:avLst/>
          </a:prstGeom>
          <a:noFill/>
        </p:spPr>
        <p:txBody>
          <a:bodyPr wrap="square" rtlCol="0">
            <a:spAutoFit/>
          </a:bodyPr>
          <a:lstStyle/>
          <a:p>
            <a:r>
              <a:rPr lang="en-US" altLang="zh-CN" sz="2400" i="1" dirty="0" smtClean="0">
                <a:solidFill>
                  <a:srgbClr val="FF0000"/>
                </a:solidFill>
                <a:latin typeface="Times New Roman" panose="02020603050405020304" pitchFamily="18" charset="0"/>
                <a:cs typeface="Times New Roman" panose="02020603050405020304" pitchFamily="18" charset="0"/>
              </a:rPr>
              <a:t>B’</a:t>
            </a:r>
            <a:endParaRPr lang="zh-CN" altLang="en-US" sz="2400" i="1" dirty="0">
              <a:solidFill>
                <a:srgbClr val="FF0000"/>
              </a:solidFill>
              <a:latin typeface="Times New Roman" panose="02020603050405020304" pitchFamily="18" charset="0"/>
              <a:cs typeface="Times New Roman" panose="02020603050405020304" pitchFamily="18" charset="0"/>
            </a:endParaRPr>
          </a:p>
        </p:txBody>
      </p:sp>
      <p:cxnSp>
        <p:nvCxnSpPr>
          <p:cNvPr id="11" name="直接连接符 10"/>
          <p:cNvCxnSpPr/>
          <p:nvPr/>
        </p:nvCxnSpPr>
        <p:spPr>
          <a:xfrm flipH="1">
            <a:off x="3869830" y="3645024"/>
            <a:ext cx="1566378" cy="1296144"/>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 name="组合 13"/>
          <p:cNvGrpSpPr/>
          <p:nvPr/>
        </p:nvGrpSpPr>
        <p:grpSpPr>
          <a:xfrm rot="9071249" flipH="1">
            <a:off x="3595614" y="3409389"/>
            <a:ext cx="525937" cy="1352403"/>
            <a:chOff x="5546" y="3030"/>
            <a:chExt cx="183" cy="635"/>
          </a:xfrm>
        </p:grpSpPr>
        <p:sp>
          <p:nvSpPr>
            <p:cNvPr id="15" name="直接连接符 43034"/>
            <p:cNvSpPr/>
            <p:nvPr/>
          </p:nvSpPr>
          <p:spPr>
            <a:xfrm flipV="1">
              <a:off x="5547" y="3030"/>
              <a:ext cx="182" cy="635"/>
            </a:xfrm>
            <a:prstGeom prst="line">
              <a:avLst/>
            </a:prstGeom>
            <a:ln w="38100" cap="flat" cmpd="sng">
              <a:solidFill>
                <a:srgbClr val="FF0000"/>
              </a:solidFill>
              <a:prstDash val="solid"/>
              <a:round/>
              <a:headEnd type="none" w="med" len="med"/>
              <a:tailEnd type="none" w="med" len="med"/>
            </a:ln>
          </p:spPr>
        </p:sp>
        <p:sp>
          <p:nvSpPr>
            <p:cNvPr id="16" name="直接连接符 43036"/>
            <p:cNvSpPr/>
            <p:nvPr/>
          </p:nvSpPr>
          <p:spPr>
            <a:xfrm flipV="1">
              <a:off x="5546" y="3204"/>
              <a:ext cx="137" cy="453"/>
            </a:xfrm>
            <a:prstGeom prst="line">
              <a:avLst/>
            </a:prstGeom>
            <a:ln w="38100" cap="flat" cmpd="sng">
              <a:solidFill>
                <a:srgbClr val="FF0000"/>
              </a:solidFill>
              <a:prstDash val="solid"/>
              <a:round/>
              <a:headEnd type="none" w="lg" len="lg"/>
              <a:tailEnd type="stealth" w="lg" len="lg"/>
            </a:ln>
          </p:spPr>
        </p:sp>
      </p:grpSp>
      <p:grpSp>
        <p:nvGrpSpPr>
          <p:cNvPr id="7" name="组合 16"/>
          <p:cNvGrpSpPr/>
          <p:nvPr/>
        </p:nvGrpSpPr>
        <p:grpSpPr>
          <a:xfrm rot="16200000" flipH="1">
            <a:off x="3878712" y="4496621"/>
            <a:ext cx="468457" cy="519892"/>
            <a:chOff x="5546" y="3030"/>
            <a:chExt cx="183" cy="635"/>
          </a:xfrm>
        </p:grpSpPr>
        <p:sp>
          <p:nvSpPr>
            <p:cNvPr id="18" name="直接连接符 43034"/>
            <p:cNvSpPr/>
            <p:nvPr/>
          </p:nvSpPr>
          <p:spPr>
            <a:xfrm flipV="1">
              <a:off x="5547" y="3030"/>
              <a:ext cx="182" cy="635"/>
            </a:xfrm>
            <a:prstGeom prst="line">
              <a:avLst/>
            </a:prstGeom>
            <a:ln w="38100" cap="flat" cmpd="sng">
              <a:solidFill>
                <a:srgbClr val="FF0000"/>
              </a:solidFill>
              <a:prstDash val="solid"/>
              <a:round/>
              <a:headEnd type="none" w="med" len="med"/>
              <a:tailEnd type="none" w="med" len="med"/>
            </a:ln>
          </p:spPr>
        </p:sp>
        <p:sp>
          <p:nvSpPr>
            <p:cNvPr id="19" name="直接连接符 43036"/>
            <p:cNvSpPr/>
            <p:nvPr/>
          </p:nvSpPr>
          <p:spPr>
            <a:xfrm flipV="1">
              <a:off x="5546" y="3204"/>
              <a:ext cx="137" cy="453"/>
            </a:xfrm>
            <a:prstGeom prst="line">
              <a:avLst/>
            </a:prstGeom>
            <a:ln w="38100" cap="flat" cmpd="sng">
              <a:solidFill>
                <a:srgbClr val="FF0000"/>
              </a:solidFill>
              <a:prstDash val="solid"/>
              <a:round/>
              <a:headEnd type="none" w="lg" len="lg"/>
              <a:tailEnd type="stealth" w="lg" len="lg"/>
            </a:ln>
          </p:spPr>
        </p:sp>
      </p:grpSp>
      <p:grpSp>
        <p:nvGrpSpPr>
          <p:cNvPr id="17" name="组合 16"/>
          <p:cNvGrpSpPr/>
          <p:nvPr/>
        </p:nvGrpSpPr>
        <p:grpSpPr>
          <a:xfrm rot="16200000">
            <a:off x="4211960" y="3501008"/>
            <a:ext cx="144016" cy="144016"/>
            <a:chOff x="1835696" y="4437112"/>
            <a:chExt cx="144016" cy="144016"/>
          </a:xfrm>
        </p:grpSpPr>
        <p:cxnSp>
          <p:nvCxnSpPr>
            <p:cNvPr id="20" name="直接连接符 19"/>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4282" y="1571615"/>
            <a:ext cx="8286808" cy="4585871"/>
          </a:xfrm>
          <a:prstGeom prst="rect">
            <a:avLst/>
          </a:prstGeom>
          <a:noFill/>
        </p:spPr>
        <p:txBody>
          <a:bodyPr wrap="square" rtlCol="0">
            <a:spAutoFit/>
          </a:bodyPr>
          <a:lstStyle/>
          <a:p>
            <a:r>
              <a:rPr lang="zh-CN" altLang="en-US" sz="3600" dirty="0" smtClean="0">
                <a:solidFill>
                  <a:srgbClr val="FF0000"/>
                </a:solidFill>
              </a:rPr>
              <a:t>什么时候用平面镜成像作图</a:t>
            </a:r>
            <a:r>
              <a:rPr lang="zh-CN" altLang="en-US" sz="3600" dirty="0" smtClean="0"/>
              <a:t>？</a:t>
            </a:r>
            <a:endParaRPr lang="en-US" altLang="zh-CN" sz="3600" dirty="0" smtClean="0"/>
          </a:p>
          <a:p>
            <a:r>
              <a:rPr lang="en-US" altLang="zh-CN" sz="3600" dirty="0" smtClean="0"/>
              <a:t>1.</a:t>
            </a:r>
            <a:r>
              <a:rPr lang="zh-CN" altLang="en-US" sz="3600" dirty="0" smtClean="0"/>
              <a:t>题中有平面镜或者有类似的反光平面。</a:t>
            </a:r>
            <a:endParaRPr lang="en-US" altLang="zh-CN" sz="3600" dirty="0" smtClean="0"/>
          </a:p>
          <a:p>
            <a:endParaRPr lang="en-US" altLang="zh-CN" sz="3600" dirty="0" smtClean="0"/>
          </a:p>
          <a:p>
            <a:r>
              <a:rPr lang="en-US" altLang="zh-CN" sz="3600" dirty="0" smtClean="0"/>
              <a:t>2.</a:t>
            </a:r>
            <a:r>
              <a:rPr lang="zh-CN" altLang="en-US" sz="3600" dirty="0" smtClean="0"/>
              <a:t>当题中没有确定入射光线的方向，但是却要求反射光线必过某点，指定了反射光线传播方向的。</a:t>
            </a:r>
            <a:endParaRPr lang="zh-CN" altLang="en-US" sz="3600" dirty="0" smtClean="0"/>
          </a:p>
          <a:p>
            <a:endParaRPr lang="en-US" altLang="zh-CN" sz="3600" dirty="0" smtClean="0"/>
          </a:p>
          <a:p>
            <a:r>
              <a:rPr lang="en-US" altLang="zh-CN" sz="4000" dirty="0" smtClean="0"/>
              <a:t>                       </a:t>
            </a:r>
            <a:endParaRPr lang="zh-CN" altLang="en-US" sz="4000" dirty="0"/>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 y="1571615"/>
            <a:ext cx="9485289" cy="3477875"/>
          </a:xfrm>
          <a:prstGeom prst="rect">
            <a:avLst/>
          </a:prstGeom>
          <a:noFill/>
        </p:spPr>
        <p:txBody>
          <a:bodyPr wrap="square" rtlCol="0">
            <a:spAutoFit/>
          </a:bodyPr>
          <a:lstStyle/>
          <a:p>
            <a:endParaRPr lang="en-US" altLang="zh-CN" sz="3600" dirty="0" smtClean="0"/>
          </a:p>
          <a:p>
            <a:r>
              <a:rPr lang="zh-CN" altLang="en-US" sz="3600" dirty="0" smtClean="0"/>
              <a:t>             平面镜成像作图技巧：“三步曲”</a:t>
            </a:r>
            <a:endParaRPr lang="en-US" altLang="zh-CN" sz="3600" dirty="0" smtClean="0"/>
          </a:p>
          <a:p>
            <a:r>
              <a:rPr lang="en-US" altLang="zh-CN" sz="3600" dirty="0" smtClean="0"/>
              <a:t>              1.</a:t>
            </a:r>
            <a:r>
              <a:rPr lang="zh-CN" altLang="en-US" sz="3600" dirty="0" smtClean="0"/>
              <a:t>找对称点（找到虚像）</a:t>
            </a:r>
            <a:endParaRPr lang="en-US" altLang="zh-CN" sz="3600" dirty="0" smtClean="0"/>
          </a:p>
          <a:p>
            <a:r>
              <a:rPr lang="en-US" altLang="zh-CN" sz="3600" dirty="0" smtClean="0"/>
              <a:t>              2.</a:t>
            </a:r>
            <a:r>
              <a:rPr lang="zh-CN" altLang="en-US" sz="3600" dirty="0" smtClean="0"/>
              <a:t>像眼相连（找到反射光线）</a:t>
            </a:r>
            <a:endParaRPr lang="en-US" altLang="zh-CN" sz="3600" dirty="0" smtClean="0"/>
          </a:p>
          <a:p>
            <a:r>
              <a:rPr lang="en-US" altLang="zh-CN" sz="3600" dirty="0" smtClean="0"/>
              <a:t>              3.</a:t>
            </a:r>
            <a:r>
              <a:rPr lang="zh-CN" altLang="en-US" sz="3600" dirty="0" smtClean="0"/>
              <a:t>交点就是入射点（确定入射光线）</a:t>
            </a:r>
            <a:endParaRPr lang="en-US" altLang="zh-CN" sz="3600" dirty="0" smtClean="0"/>
          </a:p>
          <a:p>
            <a:r>
              <a:rPr lang="en-US" altLang="zh-CN" sz="4000" dirty="0" smtClean="0"/>
              <a:t>                       </a:t>
            </a:r>
            <a:endParaRPr lang="zh-CN" altLang="en-US" sz="4000" dirty="0"/>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2914" y="1281509"/>
            <a:ext cx="7744833" cy="1753235"/>
          </a:xfrm>
          <a:prstGeom prst="rect">
            <a:avLst/>
          </a:prstGeom>
        </p:spPr>
        <p:txBody>
          <a:bodyPr wrap="square">
            <a:spAutoFit/>
          </a:bodyPr>
          <a:lstStyle/>
          <a:p>
            <a:pPr>
              <a:lnSpc>
                <a:spcPct val="150000"/>
              </a:lnSpc>
            </a:pPr>
            <a:r>
              <a:rPr lang="en-US" altLang="zh-CN" sz="2400" dirty="0" smtClean="0">
                <a:latin typeface="Times New Roman" panose="02020603050405020304" pitchFamily="18" charset="0"/>
                <a:cs typeface="Times New Roman" panose="02020603050405020304" pitchFamily="18" charset="0"/>
              </a:rPr>
              <a:t>10. </a:t>
            </a:r>
            <a:r>
              <a:rPr lang="zh-CN" altLang="en-US" sz="2400" dirty="0" smtClean="0">
                <a:solidFill>
                  <a:srgbClr val="FF0000"/>
                </a:solidFill>
                <a:latin typeface="Times New Roman" panose="02020603050405020304" pitchFamily="18" charset="0"/>
                <a:cs typeface="Times New Roman" panose="02020603050405020304" pitchFamily="18" charset="0"/>
              </a:rPr>
              <a:t>练一个</a:t>
            </a:r>
            <a:r>
              <a:rPr lang="en-US" altLang="zh-CN" sz="2400" dirty="0" smtClean="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2019</a:t>
            </a:r>
            <a:r>
              <a:rPr lang="zh-CN" altLang="zh-CN" sz="2400" dirty="0">
                <a:latin typeface="Times New Roman" panose="02020603050405020304" pitchFamily="18" charset="0"/>
                <a:cs typeface="Times New Roman" panose="02020603050405020304" pitchFamily="18" charset="0"/>
              </a:rPr>
              <a:t>商丘二模</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雨后晴朗的夜晚，为了不踩到路上的积水，人们根据生活经验判断：迎着月光走，地上发亮的是水．请在图中通过作图说明此现象．</a:t>
            </a:r>
            <a:endParaRPr lang="zh-CN" altLang="zh-CN" sz="2400" dirty="0">
              <a:latin typeface="Times New Roman" panose="02020603050405020304" pitchFamily="18" charset="0"/>
              <a:cs typeface="Times New Roman" panose="02020603050405020304" pitchFamily="18" charset="0"/>
            </a:endParaRPr>
          </a:p>
        </p:txBody>
      </p:sp>
      <p:pic>
        <p:nvPicPr>
          <p:cNvPr id="16386" name="Picture 2" descr="C:\Documents and Settings\Administrator\桌面\2020河南试题研究物理\H76.TIF"/>
          <p:cNvPicPr>
            <a:picLocks noChangeAspect="1" noChangeArrowheads="1"/>
          </p:cNvPicPr>
          <p:nvPr/>
        </p:nvPicPr>
        <p:blipFill>
          <a:blip r:embed="rId1" r:link="rId2" cstate="print">
            <a:extLst>
              <a:ext uri="{28A0092B-C50C-407E-A947-70E740481C1C}">
                <a14:useLocalDpi xmlns:a14="http://schemas.microsoft.com/office/drawing/2010/main" val="0"/>
              </a:ext>
            </a:extLst>
          </a:blip>
          <a:srcRect/>
          <a:stretch>
            <a:fillRect/>
          </a:stretch>
        </p:blipFill>
        <p:spPr bwMode="auto">
          <a:xfrm>
            <a:off x="3221294" y="2928484"/>
            <a:ext cx="3024730" cy="1993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552688" y="6372036"/>
            <a:ext cx="1099404" cy="369332"/>
          </a:xfrm>
          <a:prstGeom prst="rect">
            <a:avLst/>
          </a:prstGeom>
        </p:spPr>
        <p:txBody>
          <a:bodyPr wrap="none">
            <a:spAutoFit/>
          </a:bodyPr>
          <a:lstStyle/>
          <a:p>
            <a:r>
              <a:rPr lang="zh-CN" altLang="zh-CN" dirty="0" smtClean="0"/>
              <a:t>第</a:t>
            </a:r>
            <a:r>
              <a:rPr lang="en-US" altLang="zh-CN" dirty="0" smtClean="0">
                <a:latin typeface="Times New Roman" panose="02020603050405020304" pitchFamily="18" charset="0"/>
                <a:cs typeface="Times New Roman" panose="02020603050405020304" pitchFamily="18" charset="0"/>
              </a:rPr>
              <a:t>11</a:t>
            </a:r>
            <a:r>
              <a:rPr lang="zh-CN" altLang="zh-CN" dirty="0" smtClean="0"/>
              <a:t>题</a:t>
            </a:r>
            <a:r>
              <a:rPr lang="zh-CN" altLang="zh-CN" dirty="0"/>
              <a:t>图</a:t>
            </a:r>
            <a:endParaRPr lang="zh-CN" altLang="en-US" dirty="0"/>
          </a:p>
        </p:txBody>
      </p:sp>
      <p:cxnSp>
        <p:nvCxnSpPr>
          <p:cNvPr id="23" name="直接连接符 22"/>
          <p:cNvCxnSpPr/>
          <p:nvPr/>
        </p:nvCxnSpPr>
        <p:spPr>
          <a:xfrm flipH="1">
            <a:off x="3221297" y="4142320"/>
            <a:ext cx="1404339" cy="1543527"/>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654708" y="4544029"/>
            <a:ext cx="2268674" cy="0"/>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 name="组合 5"/>
          <p:cNvGrpSpPr/>
          <p:nvPr/>
        </p:nvGrpSpPr>
        <p:grpSpPr>
          <a:xfrm>
            <a:off x="6427" y="3385920"/>
            <a:ext cx="3214873" cy="2268220"/>
            <a:chOff x="6423" y="4214"/>
            <a:chExt cx="3214873" cy="3572"/>
          </a:xfrm>
        </p:grpSpPr>
        <p:cxnSp>
          <p:nvCxnSpPr>
            <p:cNvPr id="5" name="直接连接符 4"/>
            <p:cNvCxnSpPr/>
            <p:nvPr/>
          </p:nvCxnSpPr>
          <p:spPr>
            <a:xfrm>
              <a:off x="3221296" y="4214"/>
              <a:ext cx="0" cy="3572"/>
            </a:xfrm>
            <a:prstGeom prst="line">
              <a:avLst/>
            </a:prstGeom>
            <a:ln w="38100">
              <a:solidFill>
                <a:srgbClr val="FF000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423" y="5732"/>
              <a:ext cx="340" cy="582"/>
            </a:xfrm>
            <a:prstGeom prst="rect">
              <a:avLst/>
            </a:prstGeom>
            <a:noFill/>
            <a:ln w="28575">
              <a:solidFill>
                <a:srgbClr val="FF0000"/>
              </a:solidFill>
              <a:prstDash val="sysDash"/>
            </a:ln>
          </p:spPr>
          <p:txBody>
            <a:bodyPr wrap="square" rtlCol="0">
              <a:spAutoFit/>
            </a:bodyPr>
            <a:lstStyle/>
            <a:p>
              <a:endParaRPr lang="zh-CN" altLang="en-US" dirty="0"/>
            </a:p>
          </p:txBody>
        </p:sp>
      </p:grpSp>
      <p:sp>
        <p:nvSpPr>
          <p:cNvPr id="24" name="TextBox 23"/>
          <p:cNvSpPr txBox="1"/>
          <p:nvPr/>
        </p:nvSpPr>
        <p:spPr>
          <a:xfrm>
            <a:off x="2789287" y="5708752"/>
            <a:ext cx="1296521" cy="830997"/>
          </a:xfrm>
          <a:prstGeom prst="rect">
            <a:avLst/>
          </a:prstGeom>
          <a:noFill/>
        </p:spPr>
        <p:txBody>
          <a:bodyPr wrap="square" rtlCol="0">
            <a:spAutoFit/>
          </a:bodyPr>
          <a:lstStyle/>
          <a:p>
            <a:r>
              <a:rPr lang="zh-CN" altLang="en-US" sz="2400" dirty="0" smtClean="0">
                <a:solidFill>
                  <a:srgbClr val="FF0000"/>
                </a:solidFill>
              </a:rPr>
              <a:t>月亮的像</a:t>
            </a:r>
            <a:endParaRPr lang="zh-CN" altLang="en-US" sz="2400" dirty="0">
              <a:solidFill>
                <a:srgbClr val="FF0000"/>
              </a:solidFill>
            </a:endParaRPr>
          </a:p>
        </p:txBody>
      </p:sp>
      <p:grpSp>
        <p:nvGrpSpPr>
          <p:cNvPr id="6" name="组合 25"/>
          <p:cNvGrpSpPr/>
          <p:nvPr/>
        </p:nvGrpSpPr>
        <p:grpSpPr>
          <a:xfrm rot="9071249" flipH="1">
            <a:off x="3620553" y="3265490"/>
            <a:ext cx="328046" cy="1476000"/>
            <a:chOff x="5546" y="3030"/>
            <a:chExt cx="183" cy="635"/>
          </a:xfrm>
        </p:grpSpPr>
        <p:sp>
          <p:nvSpPr>
            <p:cNvPr id="27" name="直接连接符 43034"/>
            <p:cNvSpPr/>
            <p:nvPr/>
          </p:nvSpPr>
          <p:spPr>
            <a:xfrm flipV="1">
              <a:off x="5547" y="3030"/>
              <a:ext cx="182" cy="635"/>
            </a:xfrm>
            <a:prstGeom prst="line">
              <a:avLst/>
            </a:prstGeom>
            <a:ln w="38100" cap="flat" cmpd="sng">
              <a:solidFill>
                <a:srgbClr val="FF0000"/>
              </a:solidFill>
              <a:prstDash val="solid"/>
              <a:round/>
              <a:headEnd type="none" w="med" len="med"/>
              <a:tailEnd type="none" w="med" len="med"/>
            </a:ln>
          </p:spPr>
        </p:sp>
        <p:sp>
          <p:nvSpPr>
            <p:cNvPr id="28" name="直接连接符 43036"/>
            <p:cNvSpPr/>
            <p:nvPr/>
          </p:nvSpPr>
          <p:spPr>
            <a:xfrm flipV="1">
              <a:off x="5546" y="3204"/>
              <a:ext cx="137" cy="453"/>
            </a:xfrm>
            <a:prstGeom prst="line">
              <a:avLst/>
            </a:prstGeom>
            <a:ln w="38100" cap="flat" cmpd="sng">
              <a:solidFill>
                <a:srgbClr val="FF0000"/>
              </a:solidFill>
              <a:prstDash val="solid"/>
              <a:round/>
              <a:headEnd type="none" w="lg" len="lg"/>
              <a:tailEnd type="stealth" w="lg" len="lg"/>
            </a:ln>
          </p:spPr>
        </p:sp>
      </p:grpSp>
      <p:grpSp>
        <p:nvGrpSpPr>
          <p:cNvPr id="7" name="组合 28"/>
          <p:cNvGrpSpPr/>
          <p:nvPr/>
        </p:nvGrpSpPr>
        <p:grpSpPr>
          <a:xfrm rot="4354375" flipH="1">
            <a:off x="4313853" y="4092994"/>
            <a:ext cx="267155" cy="505875"/>
            <a:chOff x="5546" y="3030"/>
            <a:chExt cx="183" cy="635"/>
          </a:xfrm>
        </p:grpSpPr>
        <p:sp>
          <p:nvSpPr>
            <p:cNvPr id="30" name="直接连接符 43034"/>
            <p:cNvSpPr/>
            <p:nvPr/>
          </p:nvSpPr>
          <p:spPr>
            <a:xfrm flipV="1">
              <a:off x="5547" y="3030"/>
              <a:ext cx="182" cy="635"/>
            </a:xfrm>
            <a:prstGeom prst="line">
              <a:avLst/>
            </a:prstGeom>
            <a:ln w="38100" cap="flat" cmpd="sng">
              <a:solidFill>
                <a:srgbClr val="FF0000"/>
              </a:solidFill>
              <a:prstDash val="solid"/>
              <a:round/>
              <a:headEnd type="none" w="med" len="med"/>
              <a:tailEnd type="none" w="med" len="med"/>
            </a:ln>
          </p:spPr>
        </p:sp>
        <p:sp>
          <p:nvSpPr>
            <p:cNvPr id="31" name="直接连接符 43036"/>
            <p:cNvSpPr/>
            <p:nvPr/>
          </p:nvSpPr>
          <p:spPr>
            <a:xfrm flipV="1">
              <a:off x="5546" y="3204"/>
              <a:ext cx="137" cy="453"/>
            </a:xfrm>
            <a:prstGeom prst="line">
              <a:avLst/>
            </a:prstGeom>
            <a:ln w="38100" cap="flat" cmpd="sng">
              <a:solidFill>
                <a:srgbClr val="FF0000"/>
              </a:solidFill>
              <a:prstDash val="solid"/>
              <a:round/>
              <a:headEnd type="none" w="lg" len="lg"/>
              <a:tailEnd type="stealth" w="lg" len="lg"/>
            </a:ln>
          </p:spPr>
        </p:sp>
      </p:grpSp>
      <p:grpSp>
        <p:nvGrpSpPr>
          <p:cNvPr id="17" name="组合 16"/>
          <p:cNvGrpSpPr/>
          <p:nvPr/>
        </p:nvGrpSpPr>
        <p:grpSpPr>
          <a:xfrm rot="16200000">
            <a:off x="3059832" y="4382029"/>
            <a:ext cx="144016" cy="144016"/>
            <a:chOff x="1835696" y="4437112"/>
            <a:chExt cx="144016" cy="144016"/>
          </a:xfrm>
        </p:grpSpPr>
        <p:cxnSp>
          <p:nvCxnSpPr>
            <p:cNvPr id="18" name="直接连接符 17"/>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24445" y="1260476"/>
            <a:ext cx="7681960" cy="2306955"/>
          </a:xfrm>
          <a:prstGeom prst="rect">
            <a:avLst/>
          </a:prstGeom>
          <a:noFill/>
          <a:ln w="9525">
            <a:noFill/>
          </a:ln>
        </p:spPr>
        <p:txBody>
          <a:bodyPr wrap="square">
            <a:spAutoFit/>
          </a:bodyPr>
          <a:lstStyle/>
          <a:p>
            <a:pPr>
              <a:lnSpc>
                <a:spcPct val="150000"/>
              </a:lnSpc>
            </a:pPr>
            <a:r>
              <a:rPr lang="en-US" sz="2400" dirty="0" smtClean="0">
                <a:latin typeface="Times New Roman" panose="02020603050405020304" pitchFamily="18" charset="0"/>
                <a:ea typeface="宋体" panose="02010600030101010101" pitchFamily="2" charset="-122"/>
              </a:rPr>
              <a:t>11. </a:t>
            </a:r>
            <a:r>
              <a:rPr lang="en-US" sz="2400" dirty="0">
                <a:latin typeface="Times New Roman" panose="02020603050405020304" pitchFamily="18" charset="0"/>
                <a:cs typeface="楷体_GB2312" charset="0"/>
              </a:rPr>
              <a:t>(2016</a:t>
            </a:r>
            <a:r>
              <a:rPr lang="zh-CN" sz="2400" dirty="0">
                <a:cs typeface="楷体_GB2312" charset="0"/>
              </a:rPr>
              <a:t>河南</a:t>
            </a:r>
            <a:r>
              <a:rPr lang="en-US" sz="2400" dirty="0">
                <a:latin typeface="Times New Roman" panose="02020603050405020304" pitchFamily="18" charset="0"/>
                <a:cs typeface="楷体_GB2312" charset="0"/>
              </a:rPr>
              <a:t>15</a:t>
            </a:r>
            <a:r>
              <a:rPr lang="zh-CN" sz="2400" dirty="0">
                <a:cs typeface="楷体_GB2312" charset="0"/>
              </a:rPr>
              <a:t>题</a:t>
            </a:r>
            <a:r>
              <a:rPr lang="en-US" sz="2400" dirty="0">
                <a:latin typeface="Times New Roman" panose="02020603050405020304" pitchFamily="18" charset="0"/>
                <a:cs typeface="楷体_GB2312" charset="0"/>
              </a:rPr>
              <a:t>2</a:t>
            </a:r>
            <a:r>
              <a:rPr lang="zh-CN" sz="2400" dirty="0">
                <a:cs typeface="楷体_GB2312" charset="0"/>
              </a:rPr>
              <a:t>分</a:t>
            </a:r>
            <a:r>
              <a:rPr lang="en-US" sz="2400" dirty="0">
                <a:latin typeface="Times New Roman" panose="02020603050405020304" pitchFamily="18" charset="0"/>
                <a:cs typeface="楷体_GB2312" charset="0"/>
              </a:rPr>
              <a:t>)</a:t>
            </a:r>
            <a:r>
              <a:rPr lang="zh-CN" sz="2400" dirty="0">
                <a:ea typeface="宋体" panose="02010600030101010101" pitchFamily="2" charset="-122"/>
              </a:rPr>
              <a:t>如图所示，在某房间的天花板上装有平面镜</a:t>
            </a:r>
            <a:r>
              <a:rPr lang="en-US" sz="2400" i="1" dirty="0">
                <a:latin typeface="Times New Roman" panose="02020603050405020304" pitchFamily="18" charset="0"/>
                <a:ea typeface="宋体" panose="02010600030101010101" pitchFamily="2" charset="-122"/>
              </a:rPr>
              <a:t>M</a:t>
            </a:r>
            <a:r>
              <a:rPr lang="zh-CN" sz="2400" dirty="0">
                <a:ea typeface="宋体" panose="02010600030101010101" pitchFamily="2" charset="-122"/>
              </a:rPr>
              <a:t>，</a:t>
            </a:r>
            <a:r>
              <a:rPr lang="en-US" sz="2400" i="1" dirty="0">
                <a:latin typeface="Times New Roman" panose="02020603050405020304" pitchFamily="18" charset="0"/>
                <a:ea typeface="宋体" panose="02010600030101010101" pitchFamily="2" charset="-122"/>
              </a:rPr>
              <a:t>S</a:t>
            </a:r>
            <a:r>
              <a:rPr lang="zh-CN" sz="2400" dirty="0">
                <a:ea typeface="宋体" panose="02010600030101010101" pitchFamily="2" charset="-122"/>
              </a:rPr>
              <a:t>为一灯泡，</a:t>
            </a:r>
            <a:r>
              <a:rPr lang="en-US" sz="2400" i="1" dirty="0">
                <a:latin typeface="Times New Roman" panose="02020603050405020304" pitchFamily="18" charset="0"/>
                <a:ea typeface="宋体" panose="02010600030101010101" pitchFamily="2" charset="-122"/>
              </a:rPr>
              <a:t>P</a:t>
            </a:r>
            <a:r>
              <a:rPr lang="zh-CN" sz="2400" dirty="0">
                <a:ea typeface="宋体" panose="02010600030101010101" pitchFamily="2" charset="-122"/>
              </a:rPr>
              <a:t>为不透明的墙．请画出灯泡发出的光经平面镜反射后，能够照亮</a:t>
            </a:r>
            <a:r>
              <a:rPr lang="en-US" sz="2400" i="1" dirty="0">
                <a:latin typeface="Times New Roman" panose="02020603050405020304" pitchFamily="18" charset="0"/>
                <a:ea typeface="宋体" panose="02010600030101010101" pitchFamily="2" charset="-122"/>
              </a:rPr>
              <a:t>P</a:t>
            </a:r>
            <a:r>
              <a:rPr lang="zh-CN" sz="2400" dirty="0">
                <a:ea typeface="宋体" panose="02010600030101010101" pitchFamily="2" charset="-122"/>
              </a:rPr>
              <a:t>墙右侧区域的光路图．</a:t>
            </a:r>
            <a:endParaRPr lang="zh-CN" altLang="en-US" sz="2400" dirty="0"/>
          </a:p>
        </p:txBody>
      </p:sp>
      <p:pic>
        <p:nvPicPr>
          <p:cNvPr id="2" name="图片 -2147482457"/>
          <p:cNvPicPr>
            <a:picLocks noChangeAspect="1"/>
          </p:cNvPicPr>
          <p:nvPr/>
        </p:nvPicPr>
        <p:blipFill>
          <a:blip r:embed="rId1" cstate="print"/>
          <a:stretch>
            <a:fillRect/>
          </a:stretch>
        </p:blipFill>
        <p:spPr>
          <a:xfrm>
            <a:off x="2267744" y="4036067"/>
            <a:ext cx="4896544" cy="1588135"/>
          </a:xfrm>
          <a:prstGeom prst="rect">
            <a:avLst/>
          </a:prstGeom>
          <a:noFill/>
          <a:ln w="9525">
            <a:noFill/>
          </a:ln>
        </p:spPr>
      </p:pic>
      <p:sp>
        <p:nvSpPr>
          <p:cNvPr id="3" name="文本框 2"/>
          <p:cNvSpPr txBox="1"/>
          <p:nvPr/>
        </p:nvSpPr>
        <p:spPr>
          <a:xfrm>
            <a:off x="4173922" y="5939159"/>
            <a:ext cx="1550206" cy="369332"/>
          </a:xfrm>
          <a:prstGeom prst="rect">
            <a:avLst/>
          </a:prstGeom>
          <a:noFill/>
          <a:ln w="9525">
            <a:noFill/>
          </a:ln>
        </p:spPr>
        <p:txBody>
          <a:bodyPr wrap="square">
            <a:spAutoFit/>
          </a:bodyPr>
          <a:lstStyle/>
          <a:p>
            <a:r>
              <a:rPr lang="zh-CN" sz="1800" dirty="0">
                <a:cs typeface="楷体_GB2312" charset="0"/>
              </a:rPr>
              <a:t>第</a:t>
            </a:r>
            <a:r>
              <a:rPr lang="en-US" sz="1800" dirty="0" smtClean="0">
                <a:latin typeface="Times New Roman" panose="02020603050405020304" pitchFamily="18" charset="0"/>
                <a:cs typeface="楷体_GB2312" charset="0"/>
              </a:rPr>
              <a:t>12</a:t>
            </a:r>
            <a:r>
              <a:rPr lang="zh-CN" sz="1800" dirty="0" smtClean="0">
                <a:cs typeface="楷体_GB2312" charset="0"/>
              </a:rPr>
              <a:t>题</a:t>
            </a:r>
            <a:r>
              <a:rPr lang="zh-CN" sz="1800" dirty="0">
                <a:cs typeface="楷体_GB2312" charset="0"/>
              </a:rPr>
              <a:t>图</a:t>
            </a:r>
            <a:endParaRPr lang="zh-CN" altLang="en-US" sz="1800" dirty="0"/>
          </a:p>
        </p:txBody>
      </p:sp>
      <p:cxnSp>
        <p:nvCxnSpPr>
          <p:cNvPr id="17" name="直接连接符 16"/>
          <p:cNvCxnSpPr/>
          <p:nvPr/>
        </p:nvCxnSpPr>
        <p:spPr>
          <a:xfrm>
            <a:off x="4355976" y="3284985"/>
            <a:ext cx="36676" cy="1722755"/>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TextBox 7"/>
          <p:cNvSpPr txBox="1"/>
          <p:nvPr/>
        </p:nvSpPr>
        <p:spPr>
          <a:xfrm>
            <a:off x="3995936" y="2823322"/>
            <a:ext cx="1187758" cy="461665"/>
          </a:xfrm>
          <a:prstGeom prst="rect">
            <a:avLst/>
          </a:prstGeom>
          <a:noFill/>
        </p:spPr>
        <p:txBody>
          <a:bodyPr wrap="square" rtlCol="0">
            <a:spAutoFit/>
          </a:bodyPr>
          <a:lstStyle/>
          <a:p>
            <a:r>
              <a:rPr lang="en-US" altLang="zh-CN" sz="2400" i="1" dirty="0" smtClean="0">
                <a:solidFill>
                  <a:srgbClr val="FF0000"/>
                </a:solidFill>
                <a:latin typeface="Times New Roman" panose="02020603050405020304" pitchFamily="18" charset="0"/>
                <a:cs typeface="Times New Roman" panose="02020603050405020304" pitchFamily="18" charset="0"/>
              </a:rPr>
              <a:t>S'</a:t>
            </a:r>
            <a:endParaRPr lang="en-US" altLang="zh-CN" sz="2400" i="1" dirty="0" smtClean="0">
              <a:solidFill>
                <a:srgbClr val="FF0000"/>
              </a:solidFill>
              <a:latin typeface="Times New Roman" panose="02020603050405020304" pitchFamily="18" charset="0"/>
              <a:cs typeface="Times New Roman" panose="02020603050405020304" pitchFamily="18" charset="0"/>
            </a:endParaRPr>
          </a:p>
        </p:txBody>
      </p:sp>
      <p:sp>
        <p:nvSpPr>
          <p:cNvPr id="27" name="椭圆 26"/>
          <p:cNvSpPr/>
          <p:nvPr/>
        </p:nvSpPr>
        <p:spPr>
          <a:xfrm>
            <a:off x="4284000" y="3140968"/>
            <a:ext cx="108000" cy="1080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9"/>
          <p:cNvGrpSpPr/>
          <p:nvPr/>
        </p:nvGrpSpPr>
        <p:grpSpPr>
          <a:xfrm rot="9071249">
            <a:off x="4242200" y="4509271"/>
            <a:ext cx="1258133" cy="242207"/>
            <a:chOff x="5550" y="3044"/>
            <a:chExt cx="156" cy="587"/>
          </a:xfrm>
        </p:grpSpPr>
        <p:sp>
          <p:nvSpPr>
            <p:cNvPr id="12" name="直接连接符 43034"/>
            <p:cNvSpPr/>
            <p:nvPr/>
          </p:nvSpPr>
          <p:spPr>
            <a:xfrm flipV="1">
              <a:off x="5550" y="3044"/>
              <a:ext cx="156" cy="587"/>
            </a:xfrm>
            <a:prstGeom prst="line">
              <a:avLst/>
            </a:prstGeom>
            <a:ln w="38100" cap="flat" cmpd="sng">
              <a:solidFill>
                <a:srgbClr val="FF0000"/>
              </a:solidFill>
              <a:prstDash val="solid"/>
              <a:round/>
              <a:headEnd type="none" w="med" len="med"/>
              <a:tailEnd type="none" w="med" len="med"/>
            </a:ln>
          </p:spPr>
        </p:sp>
        <p:sp>
          <p:nvSpPr>
            <p:cNvPr id="13" name="直接连接符 43036"/>
            <p:cNvSpPr/>
            <p:nvPr/>
          </p:nvSpPr>
          <p:spPr>
            <a:xfrm flipV="1">
              <a:off x="5630" y="3266"/>
              <a:ext cx="15" cy="76"/>
            </a:xfrm>
            <a:prstGeom prst="line">
              <a:avLst/>
            </a:prstGeom>
            <a:ln w="38100" cap="flat" cmpd="sng">
              <a:solidFill>
                <a:srgbClr val="FF0000"/>
              </a:solidFill>
              <a:prstDash val="solid"/>
              <a:round/>
              <a:headEnd type="arrow" w="med" len="med"/>
              <a:tailEnd type="none" w="lg" len="lg"/>
            </a:ln>
          </p:spPr>
        </p:sp>
      </p:grpSp>
      <p:cxnSp>
        <p:nvCxnSpPr>
          <p:cNvPr id="4" name="直接连接符 3"/>
          <p:cNvCxnSpPr/>
          <p:nvPr/>
        </p:nvCxnSpPr>
        <p:spPr>
          <a:xfrm flipH="1" flipV="1">
            <a:off x="4355981" y="3212976"/>
            <a:ext cx="2520279" cy="2376264"/>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 name="组合 4"/>
          <p:cNvGrpSpPr/>
          <p:nvPr/>
        </p:nvGrpSpPr>
        <p:grpSpPr>
          <a:xfrm rot="9071249" flipV="1">
            <a:off x="5799455" y="3894360"/>
            <a:ext cx="641432" cy="1971483"/>
            <a:chOff x="5550" y="3044"/>
            <a:chExt cx="156" cy="587"/>
          </a:xfrm>
        </p:grpSpPr>
        <p:sp>
          <p:nvSpPr>
            <p:cNvPr id="6" name="直接连接符 43034"/>
            <p:cNvSpPr/>
            <p:nvPr/>
          </p:nvSpPr>
          <p:spPr>
            <a:xfrm flipV="1">
              <a:off x="5550" y="3044"/>
              <a:ext cx="156" cy="587"/>
            </a:xfrm>
            <a:prstGeom prst="line">
              <a:avLst/>
            </a:prstGeom>
            <a:ln w="38100" cap="flat" cmpd="sng">
              <a:solidFill>
                <a:srgbClr val="FF0000"/>
              </a:solidFill>
              <a:prstDash val="solid"/>
              <a:round/>
              <a:headEnd type="none" w="med" len="med"/>
              <a:tailEnd type="none" w="med" len="med"/>
            </a:ln>
          </p:spPr>
        </p:sp>
        <p:sp>
          <p:nvSpPr>
            <p:cNvPr id="7" name="直接连接符 43036"/>
            <p:cNvSpPr/>
            <p:nvPr/>
          </p:nvSpPr>
          <p:spPr>
            <a:xfrm flipV="1">
              <a:off x="5630" y="3266"/>
              <a:ext cx="15" cy="76"/>
            </a:xfrm>
            <a:prstGeom prst="line">
              <a:avLst/>
            </a:prstGeom>
            <a:ln w="38100" cap="flat" cmpd="sng">
              <a:solidFill>
                <a:srgbClr val="FF0000"/>
              </a:solidFill>
              <a:prstDash val="solid"/>
              <a:round/>
              <a:headEnd type="arrow" w="med" len="med"/>
              <a:tailEnd type="none" w="lg" len="lg"/>
            </a:ln>
          </p:spPr>
        </p:sp>
      </p:grpSp>
      <p:cxnSp>
        <p:nvCxnSpPr>
          <p:cNvPr id="8" name="直接连接符 7"/>
          <p:cNvCxnSpPr/>
          <p:nvPr/>
        </p:nvCxnSpPr>
        <p:spPr>
          <a:xfrm flipH="1" flipV="1">
            <a:off x="4356000" y="3213200"/>
            <a:ext cx="1080000" cy="2376040"/>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 name="组合 8"/>
          <p:cNvGrpSpPr/>
          <p:nvPr/>
        </p:nvGrpSpPr>
        <p:grpSpPr>
          <a:xfrm rot="9071249">
            <a:off x="4239681" y="4361946"/>
            <a:ext cx="709973" cy="488351"/>
            <a:chOff x="5550" y="3044"/>
            <a:chExt cx="156" cy="587"/>
          </a:xfrm>
        </p:grpSpPr>
        <p:sp>
          <p:nvSpPr>
            <p:cNvPr id="14" name="直接连接符 43034"/>
            <p:cNvSpPr/>
            <p:nvPr/>
          </p:nvSpPr>
          <p:spPr>
            <a:xfrm flipV="1">
              <a:off x="5550" y="3044"/>
              <a:ext cx="156" cy="587"/>
            </a:xfrm>
            <a:prstGeom prst="line">
              <a:avLst/>
            </a:prstGeom>
            <a:ln w="38100" cap="flat" cmpd="sng">
              <a:solidFill>
                <a:srgbClr val="FF0000"/>
              </a:solidFill>
              <a:prstDash val="solid"/>
              <a:round/>
              <a:headEnd type="none" w="med" len="med"/>
              <a:tailEnd type="none" w="med" len="med"/>
            </a:ln>
          </p:spPr>
        </p:sp>
        <p:sp>
          <p:nvSpPr>
            <p:cNvPr id="15" name="直接连接符 43036"/>
            <p:cNvSpPr/>
            <p:nvPr/>
          </p:nvSpPr>
          <p:spPr>
            <a:xfrm flipV="1">
              <a:off x="5630" y="3266"/>
              <a:ext cx="15" cy="76"/>
            </a:xfrm>
            <a:prstGeom prst="line">
              <a:avLst/>
            </a:prstGeom>
            <a:ln w="38100" cap="flat" cmpd="sng">
              <a:solidFill>
                <a:srgbClr val="FF0000"/>
              </a:solidFill>
              <a:prstDash val="solid"/>
              <a:round/>
              <a:headEnd type="arrow" w="med" len="med"/>
              <a:tailEnd type="none" w="lg" len="lg"/>
            </a:ln>
          </p:spPr>
        </p:sp>
      </p:grpSp>
      <p:grpSp>
        <p:nvGrpSpPr>
          <p:cNvPr id="11" name="组合 15"/>
          <p:cNvGrpSpPr/>
          <p:nvPr/>
        </p:nvGrpSpPr>
        <p:grpSpPr>
          <a:xfrm rot="9071249" flipH="1" flipV="1">
            <a:off x="5040000" y="4101563"/>
            <a:ext cx="136802" cy="1544223"/>
            <a:chOff x="5550" y="3044"/>
            <a:chExt cx="156" cy="587"/>
          </a:xfrm>
        </p:grpSpPr>
        <p:sp>
          <p:nvSpPr>
            <p:cNvPr id="19" name="直接连接符 43034"/>
            <p:cNvSpPr/>
            <p:nvPr/>
          </p:nvSpPr>
          <p:spPr>
            <a:xfrm flipV="1">
              <a:off x="5550" y="3044"/>
              <a:ext cx="156" cy="587"/>
            </a:xfrm>
            <a:prstGeom prst="line">
              <a:avLst/>
            </a:prstGeom>
            <a:ln w="38100" cap="flat" cmpd="sng">
              <a:solidFill>
                <a:srgbClr val="FF0000"/>
              </a:solidFill>
              <a:prstDash val="solid"/>
              <a:round/>
              <a:headEnd type="none" w="med" len="med"/>
              <a:tailEnd type="none" w="med" len="med"/>
            </a:ln>
          </p:spPr>
        </p:sp>
        <p:sp>
          <p:nvSpPr>
            <p:cNvPr id="20" name="直接连接符 43036"/>
            <p:cNvSpPr/>
            <p:nvPr/>
          </p:nvSpPr>
          <p:spPr>
            <a:xfrm flipV="1">
              <a:off x="5630" y="3266"/>
              <a:ext cx="15" cy="76"/>
            </a:xfrm>
            <a:prstGeom prst="line">
              <a:avLst/>
            </a:prstGeom>
            <a:ln w="38100" cap="flat" cmpd="sng">
              <a:solidFill>
                <a:srgbClr val="FF0000"/>
              </a:solidFill>
              <a:prstDash val="solid"/>
              <a:round/>
              <a:headEnd type="arrow" w="med" len="med"/>
              <a:tailEnd type="none" w="lg" len="lg"/>
            </a:ln>
          </p:spPr>
        </p:sp>
      </p:grpSp>
      <p:grpSp>
        <p:nvGrpSpPr>
          <p:cNvPr id="30" name="组合 29"/>
          <p:cNvGrpSpPr/>
          <p:nvPr/>
        </p:nvGrpSpPr>
        <p:grpSpPr>
          <a:xfrm rot="16200000">
            <a:off x="4211960" y="4077072"/>
            <a:ext cx="144016" cy="144016"/>
            <a:chOff x="1835696" y="4437112"/>
            <a:chExt cx="144016" cy="144016"/>
          </a:xfrm>
        </p:grpSpPr>
        <p:cxnSp>
          <p:nvCxnSpPr>
            <p:cNvPr id="31" name="直接连接符 30"/>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linds(horizontal)">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blinds(horizontal)">
                                      <p:cBhvr>
                                        <p:cTn id="18" dur="500"/>
                                        <p:tgtEl>
                                          <p:spTgt spid="3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linds(horizontal)">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linds(horizontal)">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linds(horizontal)">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linds(horizontal)">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blinds(horizontal)">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7" grpId="0" bldLvl="0" animBg="1"/>
      <p:bldP spid="27"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54457" y="1216027"/>
            <a:ext cx="7894395" cy="2306955"/>
          </a:xfrm>
          <a:prstGeom prst="rect">
            <a:avLst/>
          </a:prstGeom>
          <a:noFill/>
          <a:ln w="9525">
            <a:noFill/>
          </a:ln>
        </p:spPr>
        <p:txBody>
          <a:bodyPr wrap="square">
            <a:spAutoFit/>
          </a:bodyPr>
          <a:lstStyle/>
          <a:p>
            <a:pPr>
              <a:lnSpc>
                <a:spcPct val="150000"/>
              </a:lnSpc>
            </a:pPr>
            <a:r>
              <a:rPr lang="en-US" sz="2400" dirty="0" smtClean="0">
                <a:latin typeface="Times New Roman" panose="02020603050405020304" pitchFamily="18" charset="0"/>
                <a:ea typeface="宋体" panose="02010600030101010101" pitchFamily="2" charset="-122"/>
              </a:rPr>
              <a:t>12. </a:t>
            </a:r>
            <a:r>
              <a:rPr lang="zh-CN" sz="2400" dirty="0">
                <a:ea typeface="宋体" panose="02010600030101010101" pitchFamily="2" charset="-122"/>
              </a:rPr>
              <a:t>小明为改善房间照明情况，想要在房间里安装一块平面镜，使从窗口</a:t>
            </a:r>
            <a:r>
              <a:rPr lang="en-US" sz="2400" i="1" dirty="0">
                <a:latin typeface="Times New Roman" panose="02020603050405020304" pitchFamily="18" charset="0"/>
                <a:ea typeface="宋体" panose="02010600030101010101" pitchFamily="2" charset="-122"/>
              </a:rPr>
              <a:t>A</a:t>
            </a:r>
            <a:r>
              <a:rPr lang="zh-CN" sz="2400" dirty="0">
                <a:ea typeface="宋体" panose="02010600030101010101" pitchFamily="2" charset="-122"/>
              </a:rPr>
              <a:t>点照射进来的太阳光恰好经过门的右边框照到</a:t>
            </a:r>
            <a:r>
              <a:rPr lang="en-US" sz="2400" i="1" dirty="0">
                <a:latin typeface="Times New Roman" panose="02020603050405020304" pitchFamily="18" charset="0"/>
                <a:ea typeface="宋体" panose="02010600030101010101" pitchFamily="2" charset="-122"/>
              </a:rPr>
              <a:t>B</a:t>
            </a:r>
            <a:r>
              <a:rPr lang="zh-CN" sz="2400" dirty="0">
                <a:ea typeface="宋体" panose="02010600030101010101" pitchFamily="2" charset="-122"/>
              </a:rPr>
              <a:t>点的花草．请你用作图的方式</a:t>
            </a:r>
            <a:r>
              <a:rPr lang="zh-CN" sz="2400" dirty="0">
                <a:solidFill>
                  <a:srgbClr val="FF0000"/>
                </a:solidFill>
                <a:ea typeface="宋体" panose="02010600030101010101" pitchFamily="2" charset="-122"/>
              </a:rPr>
              <a:t>确</a:t>
            </a:r>
            <a:r>
              <a:rPr lang="zh-CN" sz="2400" dirty="0">
                <a:solidFill>
                  <a:srgbClr val="FF0000"/>
                </a:solidFill>
                <a:latin typeface="Times New Roman" panose="02020603050405020304" pitchFamily="18" charset="0"/>
                <a:ea typeface="宋体" panose="02010600030101010101" pitchFamily="2" charset="-122"/>
              </a:rPr>
              <a:t>定平面镜的位置</a:t>
            </a:r>
            <a:r>
              <a:rPr lang="zh-CN" sz="2400" dirty="0">
                <a:latin typeface="Times New Roman" panose="02020603050405020304" pitchFamily="18" charset="0"/>
                <a:ea typeface="宋体" panose="02010600030101010101" pitchFamily="2" charset="-122"/>
              </a:rPr>
              <a:t>，保留作图痕迹．</a:t>
            </a:r>
            <a:endParaRPr lang="zh-CN" altLang="en-US" sz="2400" dirty="0"/>
          </a:p>
        </p:txBody>
      </p:sp>
      <p:pic>
        <p:nvPicPr>
          <p:cNvPr id="2" name="图片 -2147482464"/>
          <p:cNvPicPr>
            <a:picLocks noChangeAspect="1"/>
          </p:cNvPicPr>
          <p:nvPr/>
        </p:nvPicPr>
        <p:blipFill>
          <a:blip r:embed="rId1" cstate="print"/>
          <a:stretch>
            <a:fillRect/>
          </a:stretch>
        </p:blipFill>
        <p:spPr>
          <a:xfrm>
            <a:off x="3186528" y="3096896"/>
            <a:ext cx="2830722" cy="2305051"/>
          </a:xfrm>
          <a:prstGeom prst="rect">
            <a:avLst/>
          </a:prstGeom>
          <a:noFill/>
          <a:ln w="9525">
            <a:noFill/>
          </a:ln>
        </p:spPr>
      </p:pic>
      <p:sp>
        <p:nvSpPr>
          <p:cNvPr id="3" name="文本框 2"/>
          <p:cNvSpPr txBox="1"/>
          <p:nvPr/>
        </p:nvSpPr>
        <p:spPr>
          <a:xfrm>
            <a:off x="3500430" y="5857892"/>
            <a:ext cx="1306317" cy="369332"/>
          </a:xfrm>
          <a:prstGeom prst="rect">
            <a:avLst/>
          </a:prstGeom>
          <a:noFill/>
          <a:ln w="9525">
            <a:noFill/>
          </a:ln>
        </p:spPr>
        <p:txBody>
          <a:bodyPr wrap="square">
            <a:spAutoFit/>
          </a:bodyPr>
          <a:lstStyle/>
          <a:p>
            <a:r>
              <a:rPr lang="zh-CN" sz="1800" dirty="0" smtClean="0">
                <a:cs typeface="楷体_GB2312" charset="0"/>
              </a:rPr>
              <a:t>第</a:t>
            </a:r>
            <a:r>
              <a:rPr lang="en-US" altLang="zh-CN" dirty="0" smtClean="0">
                <a:latin typeface="Times New Roman" panose="02020603050405020304" pitchFamily="18" charset="0"/>
                <a:cs typeface="楷体_GB2312" charset="0"/>
              </a:rPr>
              <a:t>14</a:t>
            </a:r>
            <a:r>
              <a:rPr lang="zh-CN" sz="1800" dirty="0" smtClean="0">
                <a:cs typeface="楷体_GB2312" charset="0"/>
              </a:rPr>
              <a:t>题</a:t>
            </a:r>
            <a:r>
              <a:rPr lang="zh-CN" sz="1800" dirty="0">
                <a:cs typeface="楷体_GB2312" charset="0"/>
              </a:rPr>
              <a:t>图</a:t>
            </a:r>
            <a:endParaRPr lang="zh-CN" altLang="en-US" sz="1800" dirty="0"/>
          </a:p>
        </p:txBody>
      </p:sp>
      <p:grpSp>
        <p:nvGrpSpPr>
          <p:cNvPr id="5" name="组合 9"/>
          <p:cNvGrpSpPr/>
          <p:nvPr/>
        </p:nvGrpSpPr>
        <p:grpSpPr>
          <a:xfrm rot="9071249" flipH="1">
            <a:off x="4678763" y="4368508"/>
            <a:ext cx="157708" cy="1034754"/>
            <a:chOff x="5550" y="3044"/>
            <a:chExt cx="156" cy="587"/>
          </a:xfrm>
        </p:grpSpPr>
        <p:sp>
          <p:nvSpPr>
            <p:cNvPr id="12" name="直接连接符 43034"/>
            <p:cNvSpPr/>
            <p:nvPr/>
          </p:nvSpPr>
          <p:spPr>
            <a:xfrm flipV="1">
              <a:off x="5550" y="3044"/>
              <a:ext cx="156" cy="587"/>
            </a:xfrm>
            <a:prstGeom prst="line">
              <a:avLst/>
            </a:prstGeom>
            <a:ln w="38100" cap="flat" cmpd="sng">
              <a:solidFill>
                <a:srgbClr val="FF0000"/>
              </a:solidFill>
              <a:prstDash val="solid"/>
              <a:round/>
              <a:headEnd type="none" w="med" len="med"/>
              <a:tailEnd type="none" w="med" len="med"/>
            </a:ln>
          </p:spPr>
        </p:sp>
        <p:sp>
          <p:nvSpPr>
            <p:cNvPr id="13" name="直接连接符 43036"/>
            <p:cNvSpPr/>
            <p:nvPr/>
          </p:nvSpPr>
          <p:spPr>
            <a:xfrm flipV="1">
              <a:off x="5630" y="3266"/>
              <a:ext cx="15" cy="76"/>
            </a:xfrm>
            <a:prstGeom prst="line">
              <a:avLst/>
            </a:prstGeom>
            <a:ln w="38100" cap="flat" cmpd="sng">
              <a:solidFill>
                <a:srgbClr val="FF0000"/>
              </a:solidFill>
              <a:prstDash val="solid"/>
              <a:round/>
              <a:headEnd type="none" w="med" len="med"/>
              <a:tailEnd type="arrow" w="med" len="med"/>
            </a:ln>
          </p:spPr>
        </p:sp>
      </p:grpSp>
      <p:cxnSp>
        <p:nvCxnSpPr>
          <p:cNvPr id="11" name="直接连接符 10"/>
          <p:cNvCxnSpPr>
            <a:endCxn id="12" idx="0"/>
          </p:cNvCxnSpPr>
          <p:nvPr/>
        </p:nvCxnSpPr>
        <p:spPr>
          <a:xfrm flipH="1">
            <a:off x="4439178" y="4176001"/>
            <a:ext cx="290124" cy="294561"/>
          </a:xfrm>
          <a:prstGeom prst="line">
            <a:avLst/>
          </a:prstGeom>
          <a:ln w="38100">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4068000" y="4464000"/>
            <a:ext cx="941193" cy="0"/>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rot="300000">
            <a:off x="4283992" y="3789219"/>
            <a:ext cx="283368" cy="1284619"/>
            <a:chOff x="1709768" y="3875151"/>
            <a:chExt cx="283368" cy="1284618"/>
          </a:xfrm>
        </p:grpSpPr>
        <p:grpSp>
          <p:nvGrpSpPr>
            <p:cNvPr id="7" name="组合 18"/>
            <p:cNvGrpSpPr/>
            <p:nvPr/>
          </p:nvGrpSpPr>
          <p:grpSpPr>
            <a:xfrm rot="9900000">
              <a:off x="1709768" y="3875151"/>
              <a:ext cx="242919" cy="1284618"/>
              <a:chOff x="14737" y="5075"/>
              <a:chExt cx="1008" cy="1983"/>
            </a:xfrm>
          </p:grpSpPr>
          <p:cxnSp>
            <p:nvCxnSpPr>
              <p:cNvPr id="31" name="直接连接符 30"/>
              <p:cNvCxnSpPr/>
              <p:nvPr/>
            </p:nvCxnSpPr>
            <p:spPr>
              <a:xfrm flipV="1">
                <a:off x="14737" y="5075"/>
                <a:ext cx="768" cy="1836"/>
              </a:xfrm>
              <a:prstGeom prst="line">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343" name="直接连接符 14342"/>
              <p:cNvCxnSpPr/>
              <p:nvPr/>
            </p:nvCxnSpPr>
            <p:spPr>
              <a:xfrm>
                <a:off x="15461" y="5222"/>
                <a:ext cx="283" cy="227"/>
              </a:xfrm>
              <a:prstGeom prst="line">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5319" y="5510"/>
                <a:ext cx="283" cy="227"/>
              </a:xfrm>
              <a:prstGeom prst="line">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5178" y="5886"/>
                <a:ext cx="283" cy="227"/>
              </a:xfrm>
              <a:prstGeom prst="line">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5052" y="6171"/>
                <a:ext cx="283" cy="227"/>
              </a:xfrm>
              <a:prstGeom prst="line">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4915" y="6519"/>
                <a:ext cx="283" cy="227"/>
              </a:xfrm>
              <a:prstGeom prst="line">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4798" y="6831"/>
                <a:ext cx="283" cy="227"/>
              </a:xfrm>
              <a:prstGeom prst="line">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rot="-480000">
              <a:off x="1849120" y="4399591"/>
              <a:ext cx="144016" cy="147869"/>
              <a:chOff x="1833393" y="4481046"/>
              <a:chExt cx="144016" cy="147869"/>
            </a:xfrm>
          </p:grpSpPr>
          <p:cxnSp>
            <p:nvCxnSpPr>
              <p:cNvPr id="22" name="直接连接符 21"/>
              <p:cNvCxnSpPr/>
              <p:nvPr/>
            </p:nvCxnSpPr>
            <p:spPr>
              <a:xfrm>
                <a:off x="1833393" y="4481046"/>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640000">
                <a:off x="1905200" y="4556907"/>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6" name="文本框 5"/>
          <p:cNvSpPr txBox="1"/>
          <p:nvPr/>
        </p:nvSpPr>
        <p:spPr>
          <a:xfrm>
            <a:off x="1204595" y="442595"/>
            <a:ext cx="7477125" cy="1383665"/>
          </a:xfrm>
          <a:prstGeom prst="rect">
            <a:avLst/>
          </a:prstGeom>
          <a:noFill/>
        </p:spPr>
        <p:txBody>
          <a:bodyPr wrap="square" rtlCol="0">
            <a:spAutoFit/>
          </a:bodyPr>
          <a:lstStyle/>
          <a:p>
            <a:r>
              <a:rPr lang="zh-CN" altLang="zh-CN" sz="2800" dirty="0" smtClean="0">
                <a:latin typeface="Times New Roman" panose="02020603050405020304" pitchFamily="18" charset="0"/>
                <a:ea typeface="黑体" panose="02010609060101010101" pitchFamily="49" charset="-122"/>
                <a:cs typeface="Times New Roman" panose="02020603050405020304" pitchFamily="18" charset="0"/>
                <a:sym typeface="+mn-ea"/>
              </a:rPr>
              <a:t>类型四：光</a:t>
            </a:r>
            <a:r>
              <a:rPr lang="zh-CN" altLang="zh-CN" sz="2800" dirty="0">
                <a:latin typeface="Times New Roman" panose="02020603050405020304" pitchFamily="18" charset="0"/>
                <a:ea typeface="黑体" panose="02010609060101010101" pitchFamily="49" charset="-122"/>
                <a:cs typeface="Times New Roman" panose="02020603050405020304" pitchFamily="18" charset="0"/>
                <a:sym typeface="+mn-ea"/>
              </a:rPr>
              <a:t>的反射作图</a:t>
            </a:r>
            <a:r>
              <a:rPr lang="zh-CN"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确定平面镜的位置</a:t>
            </a:r>
            <a:r>
              <a:rPr lang="en-US" altLang="zh-CN" sz="2800" dirty="0">
                <a:latin typeface="Times New Roman" panose="02020603050405020304" pitchFamily="18" charset="0"/>
                <a:ea typeface="黑体" panose="02010609060101010101" pitchFamily="49" charset="-122"/>
                <a:cs typeface="Times New Roman" panose="02020603050405020304" pitchFamily="18" charset="0"/>
                <a:sym typeface="+mn-ea"/>
              </a:rPr>
              <a:t>(2012.16</a:t>
            </a:r>
            <a:r>
              <a:rPr lang="en-US" altLang="zh-CN" sz="2800" dirty="0" smtClean="0">
                <a:latin typeface="Times New Roman" panose="02020603050405020304" pitchFamily="18" charset="0"/>
                <a:ea typeface="黑体" panose="02010609060101010101" pitchFamily="49" charset="-122"/>
                <a:cs typeface="Times New Roman" panose="02020603050405020304" pitchFamily="18" charset="0"/>
                <a:sym typeface="+mn-ea"/>
              </a:rPr>
              <a:t>, 2010.17</a:t>
            </a:r>
            <a:r>
              <a:rPr lang="en-US" altLang="zh-CN" sz="2800" dirty="0">
                <a:latin typeface="Times New Roman" panose="02020603050405020304" pitchFamily="18" charset="0"/>
                <a:ea typeface="黑体" panose="02010609060101010101" pitchFamily="49" charset="-122"/>
                <a:cs typeface="Times New Roman" panose="02020603050405020304" pitchFamily="18" charset="0"/>
                <a:sym typeface="+mn-ea"/>
              </a:rPr>
              <a:t>)</a:t>
            </a:r>
            <a:endParaRPr lang="en-US" altLang="zh-CN" sz="2800" dirty="0">
              <a:latin typeface="Times New Roman" panose="02020603050405020304" pitchFamily="18" charset="0"/>
              <a:ea typeface="黑体" panose="02010609060101010101" pitchFamily="49" charset="-122"/>
              <a:cs typeface="Times New Roman" panose="02020603050405020304" pitchFamily="18" charset="0"/>
            </a:endParaRPr>
          </a:p>
          <a:p>
            <a:endParaRPr lang="zh-CN" altLang="en-US" sz="28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linds(horizontal)">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8"/>
          <p:cNvSpPr>
            <a:spLocks noChangeArrowheads="1"/>
          </p:cNvSpPr>
          <p:nvPr/>
        </p:nvSpPr>
        <p:spPr bwMode="auto">
          <a:xfrm>
            <a:off x="1071538" y="2285992"/>
            <a:ext cx="8280400" cy="4154984"/>
          </a:xfrm>
          <a:prstGeom prst="rect">
            <a:avLst/>
          </a:prstGeom>
          <a:noFill/>
          <a:ln w="9525">
            <a:noFill/>
            <a:miter lim="800000"/>
          </a:ln>
          <a:effectLst/>
        </p:spPr>
        <p:txBody>
          <a:bodyPr anchor="ctr">
            <a:spAutoFit/>
          </a:bodyPr>
          <a:lstStyle/>
          <a:p>
            <a:pPr>
              <a:lnSpc>
                <a:spcPct val="150000"/>
              </a:lnSpc>
            </a:pPr>
            <a:r>
              <a:rPr lang="en-US" altLang="zh-CN" sz="2800" b="1" dirty="0" smtClean="0">
                <a:ea typeface="黑体" panose="02010609060101010101" pitchFamily="49" charset="-122"/>
                <a:cs typeface="Times New Roman" panose="02020603050405020304" pitchFamily="18" charset="0"/>
              </a:rPr>
              <a:t>1.</a:t>
            </a:r>
            <a:r>
              <a:rPr lang="zh-CN" altLang="en-US" sz="2800" b="1" dirty="0" smtClean="0">
                <a:ea typeface="黑体" panose="02010609060101010101" pitchFamily="49" charset="-122"/>
                <a:cs typeface="Times New Roman" panose="02020603050405020304" pitchFamily="18" charset="0"/>
              </a:rPr>
              <a:t>光在同种均匀介质中沿直线传播</a:t>
            </a:r>
            <a:endParaRPr lang="en-US" altLang="zh-CN" sz="2800" b="1" dirty="0" smtClean="0">
              <a:ea typeface="黑体" panose="02010609060101010101" pitchFamily="49" charset="-122"/>
              <a:cs typeface="Times New Roman" panose="02020603050405020304" pitchFamily="18" charset="0"/>
            </a:endParaRPr>
          </a:p>
          <a:p>
            <a:pPr>
              <a:lnSpc>
                <a:spcPct val="150000"/>
              </a:lnSpc>
            </a:pPr>
            <a:r>
              <a:rPr lang="en-US" altLang="zh-CN" sz="2800" b="1" dirty="0" smtClean="0">
                <a:ea typeface="黑体" panose="02010609060101010101" pitchFamily="49" charset="-122"/>
                <a:cs typeface="Times New Roman" panose="02020603050405020304" pitchFamily="18" charset="0"/>
              </a:rPr>
              <a:t>2.</a:t>
            </a:r>
            <a:r>
              <a:rPr lang="zh-CN" altLang="en-US" sz="2800" b="1" dirty="0" smtClean="0">
                <a:ea typeface="黑体" panose="02010609060101010101" pitchFamily="49" charset="-122"/>
                <a:cs typeface="Times New Roman" panose="02020603050405020304" pitchFamily="18" charset="0"/>
              </a:rPr>
              <a:t>光的反射现象</a:t>
            </a:r>
            <a:r>
              <a:rPr lang="en-US" altLang="zh-CN" sz="2800" b="1" dirty="0" smtClean="0">
                <a:ea typeface="黑体" panose="02010609060101010101" pitchFamily="49" charset="-122"/>
                <a:cs typeface="Times New Roman" panose="02020603050405020304" pitchFamily="18" charset="0"/>
              </a:rPr>
              <a:t>,</a:t>
            </a:r>
            <a:r>
              <a:rPr lang="zh-CN" altLang="en-US" sz="2800" b="1" dirty="0" smtClean="0">
                <a:ea typeface="黑体" panose="02010609060101010101" pitchFamily="49" charset="-122"/>
                <a:cs typeface="Times New Roman" panose="02020603050405020304" pitchFamily="18" charset="0"/>
              </a:rPr>
              <a:t>反射定律</a:t>
            </a:r>
            <a:endParaRPr lang="en-US" altLang="zh-CN" sz="2800" b="1" dirty="0" smtClean="0">
              <a:ea typeface="黑体" panose="02010609060101010101" pitchFamily="49" charset="-122"/>
              <a:cs typeface="Times New Roman" panose="02020603050405020304" pitchFamily="18" charset="0"/>
            </a:endParaRPr>
          </a:p>
          <a:p>
            <a:pPr>
              <a:lnSpc>
                <a:spcPct val="150000"/>
              </a:lnSpc>
            </a:pPr>
            <a:r>
              <a:rPr lang="en-US" altLang="zh-CN" sz="2800" b="1" dirty="0" smtClean="0">
                <a:ea typeface="黑体" panose="02010609060101010101" pitchFamily="49" charset="-122"/>
                <a:cs typeface="Times New Roman" panose="02020603050405020304" pitchFamily="18" charset="0"/>
              </a:rPr>
              <a:t>3.</a:t>
            </a:r>
            <a:r>
              <a:rPr lang="zh-CN" altLang="en-US" sz="2800" b="1" dirty="0" smtClean="0">
                <a:ea typeface="黑体" panose="02010609060101010101" pitchFamily="49" charset="-122"/>
                <a:cs typeface="Times New Roman" panose="02020603050405020304" pitchFamily="18" charset="0"/>
              </a:rPr>
              <a:t>平面镜成像的特点</a:t>
            </a:r>
            <a:endParaRPr lang="en-US" altLang="zh-CN" sz="2800" b="1" dirty="0" smtClean="0">
              <a:ea typeface="黑体" panose="02010609060101010101" pitchFamily="49" charset="-122"/>
              <a:cs typeface="Times New Roman" panose="02020603050405020304" pitchFamily="18" charset="0"/>
            </a:endParaRPr>
          </a:p>
          <a:p>
            <a:pPr>
              <a:lnSpc>
                <a:spcPct val="150000"/>
              </a:lnSpc>
            </a:pPr>
            <a:r>
              <a:rPr lang="en-US" altLang="zh-CN" sz="2800" b="1" dirty="0" smtClean="0">
                <a:ea typeface="黑体" panose="02010609060101010101" pitchFamily="49" charset="-122"/>
                <a:cs typeface="Times New Roman" panose="02020603050405020304" pitchFamily="18" charset="0"/>
              </a:rPr>
              <a:t>4.</a:t>
            </a:r>
            <a:r>
              <a:rPr lang="zh-CN" altLang="en-US" sz="2800" b="1" dirty="0" smtClean="0">
                <a:ea typeface="黑体" panose="02010609060101010101" pitchFamily="49" charset="-122"/>
                <a:cs typeface="Times New Roman" panose="02020603050405020304" pitchFamily="18" charset="0"/>
              </a:rPr>
              <a:t>光的折射现象，折射规律</a:t>
            </a:r>
            <a:endParaRPr lang="en-US" altLang="zh-CN" sz="2800" b="1" dirty="0" smtClean="0">
              <a:ea typeface="黑体" panose="02010609060101010101" pitchFamily="49" charset="-122"/>
              <a:cs typeface="Times New Roman" panose="02020603050405020304" pitchFamily="18" charset="0"/>
            </a:endParaRPr>
          </a:p>
          <a:p>
            <a:pPr>
              <a:lnSpc>
                <a:spcPct val="150000"/>
              </a:lnSpc>
            </a:pPr>
            <a:r>
              <a:rPr lang="en-US" altLang="zh-CN" sz="2800" b="1" dirty="0" smtClean="0">
                <a:ea typeface="黑体" panose="02010609060101010101" pitchFamily="49" charset="-122"/>
                <a:cs typeface="Times New Roman" panose="02020603050405020304" pitchFamily="18" charset="0"/>
              </a:rPr>
              <a:t>5.</a:t>
            </a:r>
            <a:r>
              <a:rPr lang="zh-CN" altLang="en-US" sz="2800" b="1" dirty="0" smtClean="0">
                <a:ea typeface="黑体" panose="02010609060101010101" pitchFamily="49" charset="-122"/>
                <a:cs typeface="Times New Roman" panose="02020603050405020304" pitchFamily="18" charset="0"/>
              </a:rPr>
              <a:t>透镜的三条特殊光线</a:t>
            </a:r>
            <a:endParaRPr lang="en-US" altLang="zh-CN" sz="2800" b="1" dirty="0" smtClean="0">
              <a:ea typeface="黑体" panose="02010609060101010101" pitchFamily="49" charset="-122"/>
              <a:cs typeface="Times New Roman" panose="02020603050405020304" pitchFamily="18" charset="0"/>
            </a:endParaRPr>
          </a:p>
          <a:p>
            <a:pPr>
              <a:lnSpc>
                <a:spcPct val="150000"/>
              </a:lnSpc>
            </a:pPr>
            <a:endParaRPr lang="en-US" altLang="zh-CN" dirty="0">
              <a:ea typeface="楷体_GB2312"/>
              <a:cs typeface="楷体_GB2312"/>
            </a:endParaRPr>
          </a:p>
          <a:p>
            <a:pPr>
              <a:lnSpc>
                <a:spcPct val="150000"/>
              </a:lnSpc>
            </a:pPr>
            <a:r>
              <a:rPr lang="en-US" altLang="zh-CN" dirty="0">
                <a:ea typeface="楷体_GB2312"/>
                <a:cs typeface="楷体_GB2312"/>
              </a:rPr>
              <a:t>              </a:t>
            </a:r>
            <a:endParaRPr lang="en-US" altLang="zh-CN" baseline="-25000" dirty="0">
              <a:ea typeface="楷体_GB2312"/>
              <a:cs typeface="楷体_GB2312"/>
            </a:endParaRPr>
          </a:p>
        </p:txBody>
      </p:sp>
      <p:sp>
        <p:nvSpPr>
          <p:cNvPr id="3" name="TextBox 2"/>
          <p:cNvSpPr txBox="1"/>
          <p:nvPr/>
        </p:nvSpPr>
        <p:spPr>
          <a:xfrm>
            <a:off x="1000100" y="1285860"/>
            <a:ext cx="4857784" cy="1077218"/>
          </a:xfrm>
          <a:prstGeom prst="rect">
            <a:avLst/>
          </a:prstGeom>
          <a:noFill/>
        </p:spPr>
        <p:txBody>
          <a:bodyPr wrap="square" rtlCol="0">
            <a:spAutoFit/>
          </a:bodyPr>
          <a:lstStyle/>
          <a:p>
            <a:r>
              <a:rPr lang="zh-CN" altLang="en-US" sz="3200" dirty="0" smtClean="0"/>
              <a:t>知识准备     </a:t>
            </a:r>
            <a:r>
              <a:rPr lang="zh-CN" altLang="en-US" sz="3200" dirty="0" smtClean="0">
                <a:latin typeface="黑体" panose="02010609060101010101" pitchFamily="49" charset="-122"/>
                <a:ea typeface="黑体" panose="02010609060101010101" pitchFamily="49" charset="-122"/>
                <a:cs typeface="Times New Roman" panose="02020603050405020304" pitchFamily="18" charset="0"/>
              </a:rPr>
              <a:t>熟记规律：</a:t>
            </a:r>
            <a:endParaRPr lang="zh-CN" altLang="en-US" sz="3200" dirty="0" smtClean="0">
              <a:ea typeface="黑体" panose="02010609060101010101" pitchFamily="49" charset="-122"/>
              <a:cs typeface="Times New Roman" panose="02020603050405020304" pitchFamily="18" charset="0"/>
            </a:endParaRPr>
          </a:p>
          <a:p>
            <a:endParaRPr lang="zh-CN" altLang="en-US" sz="3200" dirty="0"/>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00232" y="928673"/>
            <a:ext cx="309880" cy="460375"/>
          </a:xfrm>
          <a:prstGeom prst="rect">
            <a:avLst/>
          </a:prstGeom>
        </p:spPr>
        <p:txBody>
          <a:bodyPr wrap="none">
            <a:spAutoFit/>
          </a:bodyPr>
          <a:lstStyle/>
          <a:p>
            <a:endParaRPr lang="en-US" altLang="zh-CN" sz="24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 name="矩形 2"/>
          <p:cNvSpPr/>
          <p:nvPr/>
        </p:nvSpPr>
        <p:spPr>
          <a:xfrm>
            <a:off x="571472" y="1357299"/>
            <a:ext cx="7669850" cy="2306955"/>
          </a:xfrm>
          <a:prstGeom prst="rect">
            <a:avLst/>
          </a:prstGeom>
        </p:spPr>
        <p:txBody>
          <a:bodyPr wrap="square">
            <a:spAutoFit/>
          </a:bodyPr>
          <a:lstStyle/>
          <a:p>
            <a:pPr>
              <a:lnSpc>
                <a:spcPct val="150000"/>
              </a:lnSpc>
            </a:pPr>
            <a:r>
              <a:rPr lang="en-US" altLang="zh-CN" sz="2400" dirty="0" smtClean="0">
                <a:latin typeface="Times New Roman" panose="02020603050405020304" pitchFamily="18" charset="0"/>
                <a:cs typeface="Times New Roman" panose="02020603050405020304" pitchFamily="18" charset="0"/>
              </a:rPr>
              <a:t>13. </a:t>
            </a:r>
            <a:r>
              <a:rPr lang="zh-CN" altLang="zh-CN" sz="2400" dirty="0">
                <a:latin typeface="Times New Roman" panose="02020603050405020304" pitchFamily="18" charset="0"/>
                <a:cs typeface="Times New Roman" panose="02020603050405020304" pitchFamily="18" charset="0"/>
              </a:rPr>
              <a:t>在商场试穿鞋子时常常用到如图甲所示的试鞋镜进行观察，假设镜子立在地面上的</a:t>
            </a:r>
            <a:r>
              <a:rPr lang="en-US" altLang="zh-CN" sz="2400" i="1" dirty="0">
                <a:latin typeface="Times New Roman" panose="02020603050405020304" pitchFamily="18" charset="0"/>
                <a:cs typeface="Times New Roman" panose="02020603050405020304" pitchFamily="18" charset="0"/>
              </a:rPr>
              <a:t>A</a:t>
            </a:r>
            <a:r>
              <a:rPr lang="zh-CN" altLang="zh-CN" sz="2400" dirty="0">
                <a:latin typeface="Times New Roman" panose="02020603050405020304" pitchFamily="18" charset="0"/>
                <a:cs typeface="Times New Roman" panose="02020603050405020304" pitchFamily="18" charset="0"/>
              </a:rPr>
              <a:t>点，请在图乙中画出人眼恰好通过镜面下沿看到鞋子</a:t>
            </a:r>
            <a:r>
              <a:rPr lang="en-US" altLang="zh-CN" sz="2400" dirty="0">
                <a:latin typeface="Times New Roman" panose="02020603050405020304" pitchFamily="18" charset="0"/>
                <a:cs typeface="Times New Roman" panose="02020603050405020304" pitchFamily="18" charset="0"/>
              </a:rPr>
              <a:t>(</a:t>
            </a:r>
            <a:r>
              <a:rPr lang="en-US" altLang="zh-CN" sz="2400" i="1" dirty="0">
                <a:latin typeface="Times New Roman" panose="02020603050405020304" pitchFamily="18" charset="0"/>
                <a:cs typeface="Times New Roman" panose="02020603050405020304" pitchFamily="18" charset="0"/>
              </a:rPr>
              <a:t>S</a:t>
            </a:r>
            <a:r>
              <a:rPr lang="zh-CN" altLang="zh-CN" sz="2400" dirty="0">
                <a:latin typeface="Times New Roman" panose="02020603050405020304" pitchFamily="18" charset="0"/>
                <a:cs typeface="Times New Roman" panose="02020603050405020304" pitchFamily="18" charset="0"/>
              </a:rPr>
              <a:t>点</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的像时</a:t>
            </a:r>
            <a:r>
              <a:rPr lang="zh-CN" altLang="zh-CN" sz="2400" dirty="0">
                <a:solidFill>
                  <a:srgbClr val="FF0000"/>
                </a:solidFill>
                <a:latin typeface="Times New Roman" panose="02020603050405020304" pitchFamily="18" charset="0"/>
                <a:cs typeface="Times New Roman" panose="02020603050405020304" pitchFamily="18" charset="0"/>
              </a:rPr>
              <a:t>镜面的位置</a:t>
            </a:r>
            <a:r>
              <a:rPr lang="zh-CN" altLang="zh-CN" sz="2400" dirty="0">
                <a:latin typeface="Times New Roman" panose="02020603050405020304" pitchFamily="18" charset="0"/>
                <a:cs typeface="Times New Roman" panose="02020603050405020304" pitchFamily="18" charset="0"/>
              </a:rPr>
              <a:t>和光路，并标出入射角</a:t>
            </a:r>
            <a:r>
              <a:rPr lang="zh-CN" altLang="zh-CN" sz="2400" i="1" dirty="0">
                <a:latin typeface="Times New Roman" panose="02020603050405020304" pitchFamily="18" charset="0"/>
                <a:cs typeface="Times New Roman" panose="02020603050405020304" pitchFamily="18" charset="0"/>
              </a:rPr>
              <a:t>α</a:t>
            </a:r>
            <a:r>
              <a:rPr lang="en-US" altLang="zh-CN" sz="2400" dirty="0">
                <a:latin typeface="Times New Roman" panose="02020603050405020304" pitchFamily="18" charset="0"/>
                <a:cs typeface="Times New Roman" panose="02020603050405020304" pitchFamily="18" charset="0"/>
              </a:rPr>
              <a:t>.</a:t>
            </a:r>
            <a:endParaRPr lang="zh-CN" altLang="zh-CN" sz="2400" dirty="0">
              <a:latin typeface="Times New Roman" panose="02020603050405020304" pitchFamily="18" charset="0"/>
              <a:cs typeface="Times New Roman" panose="02020603050405020304" pitchFamily="18" charset="0"/>
            </a:endParaRPr>
          </a:p>
        </p:txBody>
      </p:sp>
      <p:pic>
        <p:nvPicPr>
          <p:cNvPr id="14338" name="Picture 2" descr="C:\Documents and Settings\Administrator\桌面\2020河南试题研究物理\H74.TIF"/>
          <p:cNvPicPr>
            <a:picLocks noChangeAspect="1" noChangeArrowheads="1"/>
          </p:cNvPicPr>
          <p:nvPr/>
        </p:nvPicPr>
        <p:blipFill>
          <a:blip r:embed="rId1" r:link="rId2" cstate="print">
            <a:extLst>
              <a:ext uri="{28A0092B-C50C-407E-A947-70E740481C1C}">
                <a14:useLocalDpi xmlns:a14="http://schemas.microsoft.com/office/drawing/2010/main" val="0"/>
              </a:ext>
            </a:extLst>
          </a:blip>
          <a:srcRect/>
          <a:stretch>
            <a:fillRect/>
          </a:stretch>
        </p:blipFill>
        <p:spPr bwMode="auto">
          <a:xfrm>
            <a:off x="1655296" y="3789040"/>
            <a:ext cx="3579708" cy="2058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072287" y="5949280"/>
            <a:ext cx="1107996" cy="369332"/>
          </a:xfrm>
          <a:prstGeom prst="rect">
            <a:avLst/>
          </a:prstGeom>
        </p:spPr>
        <p:txBody>
          <a:bodyPr wrap="none">
            <a:spAutoFit/>
          </a:bodyPr>
          <a:lstStyle/>
          <a:p>
            <a:r>
              <a:rPr lang="zh-CN" altLang="zh-CN" dirty="0"/>
              <a:t>第</a:t>
            </a:r>
            <a:r>
              <a:rPr lang="en-US" altLang="zh-CN" dirty="0" smtClean="0">
                <a:latin typeface="Times New Roman" panose="02020603050405020304" pitchFamily="18" charset="0"/>
                <a:cs typeface="Times New Roman" panose="02020603050405020304" pitchFamily="18" charset="0"/>
              </a:rPr>
              <a:t>15</a:t>
            </a:r>
            <a:r>
              <a:rPr lang="zh-CN" altLang="zh-CN" dirty="0" smtClean="0"/>
              <a:t>题</a:t>
            </a:r>
            <a:r>
              <a:rPr lang="zh-CN" altLang="zh-CN" dirty="0"/>
              <a:t>图</a:t>
            </a:r>
            <a:endParaRPr lang="zh-CN" altLang="en-US" dirty="0"/>
          </a:p>
        </p:txBody>
      </p:sp>
      <p:grpSp>
        <p:nvGrpSpPr>
          <p:cNvPr id="15" name="组合 15"/>
          <p:cNvGrpSpPr/>
          <p:nvPr/>
        </p:nvGrpSpPr>
        <p:grpSpPr>
          <a:xfrm rot="7774720" flipH="1">
            <a:off x="3788424" y="4833216"/>
            <a:ext cx="559047" cy="658978"/>
            <a:chOff x="5546" y="3030"/>
            <a:chExt cx="183" cy="635"/>
          </a:xfrm>
        </p:grpSpPr>
        <p:sp>
          <p:nvSpPr>
            <p:cNvPr id="17" name="直接连接符 43034"/>
            <p:cNvSpPr/>
            <p:nvPr/>
          </p:nvSpPr>
          <p:spPr>
            <a:xfrm flipV="1">
              <a:off x="5547" y="3030"/>
              <a:ext cx="182" cy="635"/>
            </a:xfrm>
            <a:prstGeom prst="line">
              <a:avLst/>
            </a:prstGeom>
            <a:ln w="19050" cap="flat" cmpd="sng">
              <a:solidFill>
                <a:srgbClr val="FF0000"/>
              </a:solidFill>
              <a:prstDash val="solid"/>
              <a:round/>
              <a:headEnd type="none" w="med" len="med"/>
              <a:tailEnd type="none" w="med" len="med"/>
            </a:ln>
          </p:spPr>
        </p:sp>
        <p:sp>
          <p:nvSpPr>
            <p:cNvPr id="18" name="直接连接符 43036"/>
            <p:cNvSpPr/>
            <p:nvPr/>
          </p:nvSpPr>
          <p:spPr>
            <a:xfrm flipV="1">
              <a:off x="5546" y="3204"/>
              <a:ext cx="137" cy="453"/>
            </a:xfrm>
            <a:prstGeom prst="line">
              <a:avLst/>
            </a:prstGeom>
            <a:ln w="19050" cap="flat" cmpd="sng">
              <a:solidFill>
                <a:srgbClr val="FF0000"/>
              </a:solidFill>
              <a:prstDash val="solid"/>
              <a:round/>
              <a:headEnd type="none" w="lg" len="lg"/>
              <a:tailEnd type="stealth" w="lg" len="lg"/>
            </a:ln>
          </p:spPr>
        </p:sp>
      </p:grpSp>
      <p:grpSp>
        <p:nvGrpSpPr>
          <p:cNvPr id="16" name="组合 18"/>
          <p:cNvGrpSpPr/>
          <p:nvPr/>
        </p:nvGrpSpPr>
        <p:grpSpPr>
          <a:xfrm rot="20833874" flipH="1">
            <a:off x="3638466" y="3847125"/>
            <a:ext cx="714940" cy="1406467"/>
            <a:chOff x="5546" y="3030"/>
            <a:chExt cx="183" cy="635"/>
          </a:xfrm>
        </p:grpSpPr>
        <p:sp>
          <p:nvSpPr>
            <p:cNvPr id="20" name="直接连接符 43034"/>
            <p:cNvSpPr/>
            <p:nvPr/>
          </p:nvSpPr>
          <p:spPr>
            <a:xfrm flipV="1">
              <a:off x="5547" y="3030"/>
              <a:ext cx="182" cy="635"/>
            </a:xfrm>
            <a:prstGeom prst="line">
              <a:avLst/>
            </a:prstGeom>
            <a:ln w="19050" cap="flat" cmpd="sng">
              <a:solidFill>
                <a:srgbClr val="FF0000"/>
              </a:solidFill>
              <a:prstDash val="solid"/>
              <a:round/>
              <a:headEnd type="none" w="med" len="med"/>
              <a:tailEnd type="none" w="med" len="med"/>
            </a:ln>
          </p:spPr>
        </p:sp>
        <p:sp>
          <p:nvSpPr>
            <p:cNvPr id="21" name="直接连接符 43036"/>
            <p:cNvSpPr/>
            <p:nvPr/>
          </p:nvSpPr>
          <p:spPr>
            <a:xfrm flipV="1">
              <a:off x="5546" y="3204"/>
              <a:ext cx="137" cy="453"/>
            </a:xfrm>
            <a:prstGeom prst="line">
              <a:avLst/>
            </a:prstGeom>
            <a:ln w="19050" cap="flat" cmpd="sng">
              <a:solidFill>
                <a:srgbClr val="FF0000"/>
              </a:solidFill>
              <a:prstDash val="solid"/>
              <a:round/>
              <a:headEnd type="none" w="lg" len="lg"/>
              <a:tailEnd type="stealth" w="lg" len="lg"/>
            </a:ln>
          </p:spPr>
        </p:sp>
      </p:grpSp>
      <p:cxnSp>
        <p:nvCxnSpPr>
          <p:cNvPr id="25" name="直接连接符 24"/>
          <p:cNvCxnSpPr/>
          <p:nvPr/>
        </p:nvCxnSpPr>
        <p:spPr>
          <a:xfrm>
            <a:off x="3635896" y="4752001"/>
            <a:ext cx="862298" cy="418387"/>
          </a:xfrm>
          <a:prstGeom prst="line">
            <a:avLst/>
          </a:prstGeom>
          <a:ln w="28575">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7" name="弧形 26"/>
          <p:cNvSpPr/>
          <p:nvPr/>
        </p:nvSpPr>
        <p:spPr>
          <a:xfrm rot="15663713">
            <a:off x="4110518" y="5000800"/>
            <a:ext cx="180809" cy="240781"/>
          </a:xfrm>
          <a:prstGeom prst="arc">
            <a:avLst>
              <a:gd name="adj1" fmla="val 15688710"/>
              <a:gd name="adj2" fmla="val 21307745"/>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TextBox 27"/>
          <p:cNvSpPr txBox="1"/>
          <p:nvPr/>
        </p:nvSpPr>
        <p:spPr>
          <a:xfrm>
            <a:off x="3635900" y="4725146"/>
            <a:ext cx="486117" cy="461665"/>
          </a:xfrm>
          <a:prstGeom prst="rect">
            <a:avLst/>
          </a:prstGeom>
          <a:noFill/>
        </p:spPr>
        <p:txBody>
          <a:bodyPr wrap="square" rtlCol="0">
            <a:spAutoFit/>
          </a:bodyPr>
          <a:lstStyle/>
          <a:p>
            <a:r>
              <a:rPr lang="zh-CN" altLang="zh-CN" sz="2400" i="1" dirty="0" smtClean="0">
                <a:solidFill>
                  <a:srgbClr val="FF0000"/>
                </a:solidFill>
                <a:latin typeface="Times New Roman" panose="02020603050405020304" pitchFamily="18" charset="0"/>
                <a:cs typeface="Times New Roman" panose="02020603050405020304" pitchFamily="18" charset="0"/>
              </a:rPr>
              <a:t>α</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grpSp>
        <p:nvGrpSpPr>
          <p:cNvPr id="23" name="组合 22"/>
          <p:cNvGrpSpPr/>
          <p:nvPr/>
        </p:nvGrpSpPr>
        <p:grpSpPr>
          <a:xfrm rot="420000">
            <a:off x="4572004" y="4005066"/>
            <a:ext cx="373075" cy="1212465"/>
            <a:chOff x="7943341" y="3789040"/>
            <a:chExt cx="373075" cy="1212465"/>
          </a:xfrm>
        </p:grpSpPr>
        <p:cxnSp>
          <p:nvCxnSpPr>
            <p:cNvPr id="31" name="直接连接符 30"/>
            <p:cNvCxnSpPr/>
            <p:nvPr/>
          </p:nvCxnSpPr>
          <p:spPr>
            <a:xfrm flipV="1">
              <a:off x="7943341" y="3789042"/>
              <a:ext cx="238042" cy="1212463"/>
            </a:xfrm>
            <a:prstGeom prst="line">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343" name="直接连接符 14342"/>
            <p:cNvCxnSpPr/>
            <p:nvPr/>
          </p:nvCxnSpPr>
          <p:spPr>
            <a:xfrm>
              <a:off x="8181383" y="3789040"/>
              <a:ext cx="135033" cy="144016"/>
            </a:xfrm>
            <a:prstGeom prst="line">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8136000" y="3972191"/>
              <a:ext cx="135033" cy="144016"/>
            </a:xfrm>
            <a:prstGeom prst="line">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109375" y="4210380"/>
              <a:ext cx="135033" cy="144016"/>
            </a:xfrm>
            <a:prstGeom prst="line">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8064000" y="4391514"/>
              <a:ext cx="135033" cy="144016"/>
            </a:xfrm>
            <a:prstGeom prst="line">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8037367" y="4612356"/>
              <a:ext cx="135033" cy="144016"/>
            </a:xfrm>
            <a:prstGeom prst="line">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992000" y="4824000"/>
              <a:ext cx="135033" cy="144016"/>
            </a:xfrm>
            <a:prstGeom prst="line">
              <a:avLst/>
            </a:prstGeom>
            <a:ln w="28575">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rot="17580000">
            <a:off x="4405572" y="4990764"/>
            <a:ext cx="144016" cy="144016"/>
            <a:chOff x="1835696" y="4437112"/>
            <a:chExt cx="144016" cy="144016"/>
          </a:xfrm>
        </p:grpSpPr>
        <p:cxnSp>
          <p:nvCxnSpPr>
            <p:cNvPr id="30" name="直接连接符 29"/>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linds(horizontal)">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linds(horizontal)">
                                      <p:cBhvr>
                                        <p:cTn id="22" dur="500"/>
                                        <p:tgtEl>
                                          <p:spTgt spid="27"/>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blinds(horizontal)">
                                      <p:cBhvr>
                                        <p:cTn id="25" dur="500"/>
                                        <p:tgtEl>
                                          <p:spTgt spid="28"/>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blinds(horizontal)">
                                      <p:cBhvr>
                                        <p:cTn id="30" dur="5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linds(horizontal)">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42043" y="2023110"/>
            <a:ext cx="5080344" cy="3969385"/>
          </a:xfrm>
          <a:prstGeom prst="rect">
            <a:avLst/>
          </a:prstGeom>
          <a:noFill/>
          <a:ln w="9525">
            <a:noFill/>
          </a:ln>
        </p:spPr>
        <p:txBody>
          <a:bodyPr wrap="square">
            <a:spAutoFit/>
          </a:bodyPr>
          <a:lstStyle/>
          <a:p>
            <a:pPr>
              <a:lnSpc>
                <a:spcPct val="150000"/>
              </a:lnSpc>
            </a:pPr>
            <a:r>
              <a:rPr lang="en-US" sz="2400" dirty="0" smtClean="0">
                <a:latin typeface="Times New Roman" panose="02020603050405020304" pitchFamily="18" charset="0"/>
                <a:ea typeface="宋体" panose="02010600030101010101" pitchFamily="2" charset="-122"/>
              </a:rPr>
              <a:t>14. </a:t>
            </a:r>
            <a:r>
              <a:rPr lang="en-US" sz="2400" dirty="0">
                <a:latin typeface="Times New Roman" panose="02020603050405020304" pitchFamily="18" charset="0"/>
                <a:cs typeface="楷体_GB2312" charset="0"/>
              </a:rPr>
              <a:t>(2018</a:t>
            </a:r>
            <a:r>
              <a:rPr lang="zh-CN" sz="2400" dirty="0">
                <a:cs typeface="楷体_GB2312" charset="0"/>
              </a:rPr>
              <a:t>备用卷</a:t>
            </a:r>
            <a:r>
              <a:rPr lang="en-US" sz="2400" dirty="0">
                <a:latin typeface="Times New Roman" panose="02020603050405020304" pitchFamily="18" charset="0"/>
                <a:cs typeface="楷体_GB2312" charset="0"/>
              </a:rPr>
              <a:t>16</a:t>
            </a:r>
            <a:r>
              <a:rPr lang="zh-CN" sz="2400" dirty="0">
                <a:cs typeface="楷体_GB2312" charset="0"/>
              </a:rPr>
              <a:t>题</a:t>
            </a:r>
            <a:r>
              <a:rPr lang="en-US" sz="2400" dirty="0">
                <a:latin typeface="Times New Roman" panose="02020603050405020304" pitchFamily="18" charset="0"/>
                <a:cs typeface="楷体_GB2312" charset="0"/>
              </a:rPr>
              <a:t>2</a:t>
            </a:r>
            <a:r>
              <a:rPr lang="zh-CN" sz="2400" dirty="0">
                <a:cs typeface="楷体_GB2312" charset="0"/>
              </a:rPr>
              <a:t>分</a:t>
            </a:r>
            <a:r>
              <a:rPr lang="en-US" sz="2400" dirty="0">
                <a:latin typeface="Times New Roman" panose="02020603050405020304" pitchFamily="18" charset="0"/>
                <a:cs typeface="楷体_GB2312" charset="0"/>
              </a:rPr>
              <a:t>)</a:t>
            </a:r>
            <a:r>
              <a:rPr lang="zh-CN" sz="2400" dirty="0">
                <a:ea typeface="宋体" panose="02010600030101010101" pitchFamily="2" charset="-122"/>
              </a:rPr>
              <a:t>如图所示，水平地面上有一直角三棱镜</a:t>
            </a:r>
            <a:r>
              <a:rPr lang="en-US" sz="2400" i="1" dirty="0">
                <a:latin typeface="Times New Roman" panose="02020603050405020304" pitchFamily="18" charset="0"/>
                <a:ea typeface="宋体" panose="02010600030101010101" pitchFamily="2" charset="-122"/>
              </a:rPr>
              <a:t>ABC</a:t>
            </a:r>
            <a:r>
              <a:rPr lang="zh-CN" sz="2400" dirty="0">
                <a:ea typeface="宋体" panose="02010600030101010101" pitchFamily="2" charset="-122"/>
              </a:rPr>
              <a:t>，其右侧地面上有一平面镜，一光屏与平面镜垂直．一束绿光垂直于</a:t>
            </a:r>
            <a:r>
              <a:rPr lang="en-US" sz="2400" i="1" dirty="0">
                <a:latin typeface="Times New Roman" panose="02020603050405020304" pitchFamily="18" charset="0"/>
                <a:ea typeface="宋体" panose="02010600030101010101" pitchFamily="2" charset="-122"/>
              </a:rPr>
              <a:t>AB</a:t>
            </a:r>
            <a:r>
              <a:rPr lang="zh-CN" sz="2400" dirty="0">
                <a:ea typeface="宋体" panose="02010600030101010101" pitchFamily="2" charset="-122"/>
              </a:rPr>
              <a:t>面射向三棱镜，经三棱镜折射、平面镜反射后，恰好射到光屏上的</a:t>
            </a:r>
            <a:r>
              <a:rPr lang="en-US" sz="2400" i="1" dirty="0">
                <a:latin typeface="Times New Roman" panose="02020603050405020304" pitchFamily="18" charset="0"/>
                <a:ea typeface="宋体" panose="02010600030101010101" pitchFamily="2" charset="-122"/>
              </a:rPr>
              <a:t>P</a:t>
            </a:r>
            <a:r>
              <a:rPr lang="zh-CN" sz="2400" dirty="0">
                <a:ea typeface="宋体" panose="02010600030101010101" pitchFamily="2" charset="-122"/>
              </a:rPr>
              <a:t>点，请画出这个传播过程的光路图．</a:t>
            </a:r>
            <a:endParaRPr lang="zh-CN" altLang="en-US" sz="2400" dirty="0"/>
          </a:p>
        </p:txBody>
      </p:sp>
      <p:pic>
        <p:nvPicPr>
          <p:cNvPr id="2" name="图片 -2147482453"/>
          <p:cNvPicPr>
            <a:picLocks noChangeAspect="1"/>
          </p:cNvPicPr>
          <p:nvPr/>
        </p:nvPicPr>
        <p:blipFill>
          <a:blip r:embed="rId1" cstate="print"/>
          <a:stretch>
            <a:fillRect/>
          </a:stretch>
        </p:blipFill>
        <p:spPr>
          <a:xfrm>
            <a:off x="6176338" y="2162176"/>
            <a:ext cx="2076244" cy="2173605"/>
          </a:xfrm>
          <a:prstGeom prst="rect">
            <a:avLst/>
          </a:prstGeom>
          <a:noFill/>
          <a:ln w="9525">
            <a:noFill/>
          </a:ln>
        </p:spPr>
      </p:pic>
      <p:sp>
        <p:nvSpPr>
          <p:cNvPr id="3" name="文本框 2"/>
          <p:cNvSpPr txBox="1"/>
          <p:nvPr/>
        </p:nvSpPr>
        <p:spPr>
          <a:xfrm>
            <a:off x="6715140" y="5500702"/>
            <a:ext cx="1499330" cy="369332"/>
          </a:xfrm>
          <a:prstGeom prst="rect">
            <a:avLst/>
          </a:prstGeom>
          <a:noFill/>
          <a:ln w="9525">
            <a:noFill/>
          </a:ln>
        </p:spPr>
        <p:txBody>
          <a:bodyPr wrap="square">
            <a:spAutoFit/>
          </a:bodyPr>
          <a:lstStyle/>
          <a:p>
            <a:r>
              <a:rPr lang="zh-CN" sz="1800" dirty="0" smtClean="0">
                <a:cs typeface="楷体_GB2312" charset="0"/>
              </a:rPr>
              <a:t>第</a:t>
            </a:r>
            <a:r>
              <a:rPr lang="en-US" altLang="zh-CN" dirty="0" smtClean="0">
                <a:latin typeface="Times New Roman" panose="02020603050405020304" pitchFamily="18" charset="0"/>
                <a:cs typeface="楷体_GB2312" charset="0"/>
              </a:rPr>
              <a:t>18</a:t>
            </a:r>
            <a:r>
              <a:rPr lang="zh-CN" sz="1800" dirty="0" smtClean="0">
                <a:cs typeface="楷体_GB2312" charset="0"/>
              </a:rPr>
              <a:t>题</a:t>
            </a:r>
            <a:r>
              <a:rPr lang="zh-CN" sz="1800" dirty="0">
                <a:cs typeface="楷体_GB2312" charset="0"/>
              </a:rPr>
              <a:t>图</a:t>
            </a:r>
            <a:endParaRPr lang="zh-CN" altLang="en-US" sz="1800" dirty="0"/>
          </a:p>
        </p:txBody>
      </p:sp>
      <p:grpSp>
        <p:nvGrpSpPr>
          <p:cNvPr id="5" name="组合 4"/>
          <p:cNvGrpSpPr/>
          <p:nvPr/>
        </p:nvGrpSpPr>
        <p:grpSpPr>
          <a:xfrm rot="9071249" flipH="1">
            <a:off x="6792690" y="3168653"/>
            <a:ext cx="218627" cy="473075"/>
            <a:chOff x="5550" y="3044"/>
            <a:chExt cx="156" cy="587"/>
          </a:xfrm>
        </p:grpSpPr>
        <p:sp>
          <p:nvSpPr>
            <p:cNvPr id="6" name="直接连接符 43034"/>
            <p:cNvSpPr/>
            <p:nvPr/>
          </p:nvSpPr>
          <p:spPr>
            <a:xfrm flipV="1">
              <a:off x="5550" y="3044"/>
              <a:ext cx="156" cy="587"/>
            </a:xfrm>
            <a:prstGeom prst="line">
              <a:avLst/>
            </a:prstGeom>
            <a:ln w="38100" cap="flat" cmpd="sng">
              <a:solidFill>
                <a:srgbClr val="FF0000"/>
              </a:solidFill>
              <a:prstDash val="solid"/>
              <a:round/>
              <a:headEnd type="none" w="med" len="med"/>
              <a:tailEnd type="none" w="med" len="med"/>
            </a:ln>
          </p:spPr>
        </p:sp>
        <p:sp>
          <p:nvSpPr>
            <p:cNvPr id="7" name="直接连接符 43036"/>
            <p:cNvSpPr/>
            <p:nvPr/>
          </p:nvSpPr>
          <p:spPr>
            <a:xfrm flipV="1">
              <a:off x="5630" y="3266"/>
              <a:ext cx="15" cy="76"/>
            </a:xfrm>
            <a:prstGeom prst="line">
              <a:avLst/>
            </a:prstGeom>
            <a:ln w="38100" cap="flat" cmpd="sng">
              <a:solidFill>
                <a:srgbClr val="FF0000"/>
              </a:solidFill>
              <a:prstDash val="solid"/>
              <a:round/>
              <a:headEnd type="none" w="med" len="med"/>
              <a:tailEnd type="arrow" w="med" len="med"/>
            </a:ln>
          </p:spPr>
        </p:sp>
      </p:grpSp>
      <p:cxnSp>
        <p:nvCxnSpPr>
          <p:cNvPr id="17" name="直接连接符 16"/>
          <p:cNvCxnSpPr/>
          <p:nvPr/>
        </p:nvCxnSpPr>
        <p:spPr>
          <a:xfrm>
            <a:off x="7068951" y="3501394"/>
            <a:ext cx="41439" cy="1439545"/>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8" name="TextBox 7"/>
          <p:cNvSpPr txBox="1"/>
          <p:nvPr/>
        </p:nvSpPr>
        <p:spPr>
          <a:xfrm>
            <a:off x="6715140" y="4714884"/>
            <a:ext cx="1224053" cy="830997"/>
          </a:xfrm>
          <a:prstGeom prst="rect">
            <a:avLst/>
          </a:prstGeom>
          <a:noFill/>
        </p:spPr>
        <p:txBody>
          <a:bodyPr wrap="square" rtlCol="0">
            <a:spAutoFit/>
          </a:bodyPr>
          <a:lstStyle/>
          <a:p>
            <a:r>
              <a:rPr lang="en-US" altLang="zh-CN" sz="2400" i="1" dirty="0" smtClean="0">
                <a:solidFill>
                  <a:srgbClr val="FF0000"/>
                </a:solidFill>
                <a:latin typeface="Times New Roman" panose="02020603050405020304" pitchFamily="18" charset="0"/>
                <a:cs typeface="Times New Roman" panose="02020603050405020304" pitchFamily="18" charset="0"/>
              </a:rPr>
              <a:t>S'</a:t>
            </a:r>
            <a:endParaRPr lang="en-US" altLang="zh-CN" sz="2400" i="1" dirty="0" smtClean="0">
              <a:solidFill>
                <a:srgbClr val="FF0000"/>
              </a:solidFill>
              <a:latin typeface="Times New Roman" panose="02020603050405020304" pitchFamily="18" charset="0"/>
              <a:cs typeface="Times New Roman" panose="02020603050405020304" pitchFamily="18" charset="0"/>
            </a:endParaRPr>
          </a:p>
          <a:p>
            <a:endParaRPr lang="en-US" altLang="zh-CN" sz="2400" i="1" dirty="0" smtClean="0">
              <a:solidFill>
                <a:srgbClr val="FF0000"/>
              </a:solidFill>
              <a:latin typeface="Times New Roman" panose="02020603050405020304" pitchFamily="18" charset="0"/>
              <a:cs typeface="Times New Roman" panose="02020603050405020304" pitchFamily="18" charset="0"/>
            </a:endParaRPr>
          </a:p>
        </p:txBody>
      </p:sp>
      <p:sp>
        <p:nvSpPr>
          <p:cNvPr id="27" name="椭圆 26"/>
          <p:cNvSpPr/>
          <p:nvPr/>
        </p:nvSpPr>
        <p:spPr>
          <a:xfrm>
            <a:off x="7075139" y="4931412"/>
            <a:ext cx="56681" cy="7556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7"/>
          <p:cNvSpPr txBox="1"/>
          <p:nvPr/>
        </p:nvSpPr>
        <p:spPr>
          <a:xfrm>
            <a:off x="7033704" y="3080389"/>
            <a:ext cx="373905" cy="461665"/>
          </a:xfrm>
          <a:prstGeom prst="rect">
            <a:avLst/>
          </a:prstGeom>
          <a:noFill/>
        </p:spPr>
        <p:txBody>
          <a:bodyPr wrap="square" rtlCol="0">
            <a:spAutoFit/>
          </a:bodyPr>
          <a:lstStyle/>
          <a:p>
            <a:r>
              <a:rPr lang="en-US" altLang="zh-CN" sz="2400" i="1" dirty="0" smtClean="0">
                <a:solidFill>
                  <a:srgbClr val="FF0000"/>
                </a:solidFill>
                <a:latin typeface="Times New Roman" panose="02020603050405020304" pitchFamily="18" charset="0"/>
                <a:cs typeface="Times New Roman" panose="02020603050405020304" pitchFamily="18" charset="0"/>
              </a:rPr>
              <a:t>S</a:t>
            </a:r>
            <a:endParaRPr lang="en-US" altLang="zh-CN" sz="2400" i="1" dirty="0" smtClean="0">
              <a:solidFill>
                <a:srgbClr val="FF0000"/>
              </a:solidFill>
              <a:latin typeface="Times New Roman" panose="02020603050405020304" pitchFamily="18" charset="0"/>
              <a:cs typeface="Times New Roman" panose="02020603050405020304" pitchFamily="18" charset="0"/>
            </a:endParaRPr>
          </a:p>
        </p:txBody>
      </p:sp>
      <p:cxnSp>
        <p:nvCxnSpPr>
          <p:cNvPr id="8" name="直接连接符 7"/>
          <p:cNvCxnSpPr/>
          <p:nvPr/>
        </p:nvCxnSpPr>
        <p:spPr>
          <a:xfrm>
            <a:off x="6692188" y="3564000"/>
            <a:ext cx="754955" cy="15240"/>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7123722" y="3068956"/>
            <a:ext cx="851170" cy="1873251"/>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rot="9071249" flipH="1">
            <a:off x="7231373" y="3470277"/>
            <a:ext cx="57157" cy="819151"/>
            <a:chOff x="5550" y="3044"/>
            <a:chExt cx="156" cy="587"/>
          </a:xfrm>
        </p:grpSpPr>
        <p:sp>
          <p:nvSpPr>
            <p:cNvPr id="11" name="直接连接符 43034"/>
            <p:cNvSpPr/>
            <p:nvPr/>
          </p:nvSpPr>
          <p:spPr>
            <a:xfrm flipV="1">
              <a:off x="5550" y="3044"/>
              <a:ext cx="156" cy="587"/>
            </a:xfrm>
            <a:prstGeom prst="line">
              <a:avLst/>
            </a:prstGeom>
            <a:ln w="38100" cap="flat" cmpd="sng">
              <a:solidFill>
                <a:srgbClr val="FF0000"/>
              </a:solidFill>
              <a:prstDash val="solid"/>
              <a:round/>
              <a:headEnd type="none" w="med" len="med"/>
              <a:tailEnd type="none" w="med" len="med"/>
            </a:ln>
          </p:spPr>
        </p:sp>
        <p:sp>
          <p:nvSpPr>
            <p:cNvPr id="12" name="直接连接符 43036"/>
            <p:cNvSpPr/>
            <p:nvPr/>
          </p:nvSpPr>
          <p:spPr>
            <a:xfrm flipV="1">
              <a:off x="5630" y="3266"/>
              <a:ext cx="15" cy="76"/>
            </a:xfrm>
            <a:prstGeom prst="line">
              <a:avLst/>
            </a:prstGeom>
            <a:ln w="38100" cap="flat" cmpd="sng">
              <a:solidFill>
                <a:srgbClr val="FF0000"/>
              </a:solidFill>
              <a:prstDash val="solid"/>
              <a:round/>
              <a:headEnd type="none" w="med" len="med"/>
              <a:tailEnd type="arrow" w="med" len="med"/>
            </a:ln>
          </p:spPr>
        </p:sp>
      </p:grpSp>
      <p:grpSp>
        <p:nvGrpSpPr>
          <p:cNvPr id="13" name="组合 12"/>
          <p:cNvGrpSpPr/>
          <p:nvPr/>
        </p:nvGrpSpPr>
        <p:grpSpPr>
          <a:xfrm rot="8951249" flipH="1" flipV="1">
            <a:off x="7270903" y="3307719"/>
            <a:ext cx="891656" cy="643255"/>
            <a:chOff x="5550" y="3044"/>
            <a:chExt cx="156" cy="587"/>
          </a:xfrm>
        </p:grpSpPr>
        <p:sp>
          <p:nvSpPr>
            <p:cNvPr id="14" name="直接连接符 43034"/>
            <p:cNvSpPr/>
            <p:nvPr/>
          </p:nvSpPr>
          <p:spPr>
            <a:xfrm flipV="1">
              <a:off x="5550" y="3044"/>
              <a:ext cx="156" cy="587"/>
            </a:xfrm>
            <a:prstGeom prst="line">
              <a:avLst/>
            </a:prstGeom>
            <a:ln w="38100" cap="flat" cmpd="sng">
              <a:solidFill>
                <a:srgbClr val="FF0000"/>
              </a:solidFill>
              <a:prstDash val="solid"/>
              <a:round/>
              <a:headEnd type="none" w="med" len="med"/>
              <a:tailEnd type="none" w="med" len="med"/>
            </a:ln>
          </p:spPr>
        </p:sp>
        <p:sp>
          <p:nvSpPr>
            <p:cNvPr id="15" name="直接连接符 43036"/>
            <p:cNvSpPr/>
            <p:nvPr/>
          </p:nvSpPr>
          <p:spPr>
            <a:xfrm flipV="1">
              <a:off x="5630" y="3266"/>
              <a:ext cx="15" cy="76"/>
            </a:xfrm>
            <a:prstGeom prst="line">
              <a:avLst/>
            </a:prstGeom>
            <a:ln w="38100" cap="flat" cmpd="sng">
              <a:solidFill>
                <a:srgbClr val="FF0000"/>
              </a:solidFill>
              <a:prstDash val="solid"/>
              <a:round/>
              <a:headEnd type="none" w="med" len="med"/>
              <a:tailEnd type="arrow" w="med" len="med"/>
            </a:ln>
          </p:spPr>
        </p:sp>
      </p:grpSp>
      <p:grpSp>
        <p:nvGrpSpPr>
          <p:cNvPr id="21" name="组合 20"/>
          <p:cNvGrpSpPr/>
          <p:nvPr/>
        </p:nvGrpSpPr>
        <p:grpSpPr>
          <a:xfrm rot="-10800000">
            <a:off x="6948263" y="3573016"/>
            <a:ext cx="144016" cy="144016"/>
            <a:chOff x="1835696" y="4437112"/>
            <a:chExt cx="144016" cy="144016"/>
          </a:xfrm>
        </p:grpSpPr>
        <p:cxnSp>
          <p:nvCxnSpPr>
            <p:cNvPr id="22" name="直接连接符 21"/>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571472" y="1500174"/>
            <a:ext cx="6357982" cy="798830"/>
          </a:xfrm>
          <a:prstGeom prst="rect">
            <a:avLst/>
          </a:prstGeom>
          <a:noFill/>
        </p:spPr>
        <p:txBody>
          <a:bodyPr wrap="square" rtlCol="0">
            <a:spAutoFit/>
          </a:bodyPr>
          <a:lstStyle/>
          <a:p>
            <a:r>
              <a:rPr lang="zh-CN" altLang="zh-CN" sz="2800" dirty="0" smtClean="0">
                <a:ea typeface="黑体" panose="02010609060101010101" pitchFamily="49" charset="-122"/>
              </a:rPr>
              <a:t>类型五　光现象综合作图</a:t>
            </a:r>
            <a:r>
              <a:rPr lang="en-US" altLang="zh-CN" sz="2800" dirty="0" smtClean="0">
                <a:latin typeface="Times New Roman" panose="02020603050405020304" pitchFamily="18" charset="0"/>
                <a:cs typeface="仿宋_GB2312" charset="0"/>
              </a:rPr>
              <a:t>(2018.16)</a:t>
            </a:r>
            <a:endParaRPr lang="zh-CN" altLang="en-US" sz="2800" dirty="0" smtClean="0"/>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blinds(horizontal)">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linds(horizontal)">
                                      <p:cBhvr>
                                        <p:cTn id="28" dur="500"/>
                                        <p:tgtEl>
                                          <p:spTgt spid="18"/>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blinds(horizontal)">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linds(horizontal)">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linds(horizontal)">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linds(horizontal)">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7" grpId="0" bldLvl="0" animBg="1"/>
      <p:bldP spid="27" grpId="1" animBg="1"/>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Oval 3"/>
          <p:cNvSpPr>
            <a:spLocks noChangeArrowheads="1"/>
          </p:cNvSpPr>
          <p:nvPr/>
        </p:nvSpPr>
        <p:spPr bwMode="auto">
          <a:xfrm>
            <a:off x="1752600" y="1295400"/>
            <a:ext cx="304800" cy="1981200"/>
          </a:xfrm>
          <a:prstGeom prst="ellipse">
            <a:avLst/>
          </a:prstGeom>
          <a:gradFill rotWithShape="0">
            <a:gsLst>
              <a:gs pos="0">
                <a:schemeClr val="accent1"/>
              </a:gs>
              <a:gs pos="100000">
                <a:schemeClr val="accent1">
                  <a:gamma/>
                  <a:shade val="76471"/>
                  <a:invGamma/>
                </a:schemeClr>
              </a:gs>
            </a:gsLst>
            <a:path path="shape">
              <a:fillToRect l="50000" t="50000" r="50000" b="50000"/>
            </a:path>
          </a:gradFill>
          <a:ln w="9525">
            <a:solidFill>
              <a:srgbClr val="339966"/>
            </a:solidFill>
            <a:miter lim="800000"/>
          </a:ln>
          <a:effectLst/>
        </p:spPr>
        <p:txBody>
          <a:bodyPr wrap="none" anchor="ctr"/>
          <a:lstStyle/>
          <a:p>
            <a:endParaRPr lang="zh-CN" altLang="en-US"/>
          </a:p>
        </p:txBody>
      </p:sp>
      <p:graphicFrame>
        <p:nvGraphicFramePr>
          <p:cNvPr id="62477" name="Object 13"/>
          <p:cNvGraphicFramePr>
            <a:graphicFrameLocks noChangeAspect="1"/>
          </p:cNvGraphicFramePr>
          <p:nvPr/>
        </p:nvGraphicFramePr>
        <p:xfrm>
          <a:off x="6324600" y="1371600"/>
          <a:ext cx="657225" cy="1828800"/>
        </p:xfrm>
        <a:graphic>
          <a:graphicData uri="http://schemas.openxmlformats.org/presentationml/2006/ole">
            <mc:AlternateContent xmlns:mc="http://schemas.openxmlformats.org/markup-compatibility/2006">
              <mc:Choice xmlns:v="urn:schemas-microsoft-com:vml" Requires="v">
                <p:oleObj spid="_x0000_s2049" name="BMP 图象" r:id="rId1" imgW="657225" imgH="1276350" progId="PBrush">
                  <p:embed/>
                </p:oleObj>
              </mc:Choice>
              <mc:Fallback>
                <p:oleObj name="BMP 图象" r:id="rId1" imgW="657225" imgH="1276350" progId="PBrush">
                  <p:embed/>
                  <p:pic>
                    <p:nvPicPr>
                      <p:cNvPr id="0" name="图片 2048" descr="image20"/>
                      <p:cNvPicPr>
                        <a:picLocks noChangeAspect="1"/>
                      </p:cNvPicPr>
                      <p:nvPr/>
                    </p:nvPicPr>
                    <p:blipFill>
                      <a:blip r:embed="rId2"/>
                      <a:stretch>
                        <a:fillRect/>
                      </a:stretch>
                    </p:blipFill>
                    <p:spPr>
                      <a:xfrm>
                        <a:off x="6324600" y="1371600"/>
                        <a:ext cx="657225" cy="1828800"/>
                      </a:xfrm>
                      <a:prstGeom prst="rect">
                        <a:avLst/>
                      </a:prstGeom>
                      <a:noFill/>
                      <a:ln w="9525">
                        <a:noFill/>
                      </a:ln>
                    </p:spPr>
                  </p:pic>
                </p:oleObj>
              </mc:Fallback>
            </mc:AlternateContent>
          </a:graphicData>
        </a:graphic>
      </p:graphicFrame>
      <p:sp>
        <p:nvSpPr>
          <p:cNvPr id="62468" name="Line 4"/>
          <p:cNvSpPr>
            <a:spLocks noChangeShapeType="1"/>
          </p:cNvSpPr>
          <p:nvPr/>
        </p:nvSpPr>
        <p:spPr bwMode="auto">
          <a:xfrm>
            <a:off x="228600" y="2286000"/>
            <a:ext cx="4114800" cy="0"/>
          </a:xfrm>
          <a:prstGeom prst="line">
            <a:avLst/>
          </a:prstGeom>
          <a:noFill/>
          <a:ln w="25400">
            <a:solidFill>
              <a:schemeClr val="tx1"/>
            </a:solidFill>
            <a:prstDash val="lgDashDot"/>
            <a:miter lim="800000"/>
          </a:ln>
          <a:effectLst/>
        </p:spPr>
        <p:txBody>
          <a:bodyPr wrap="none"/>
          <a:lstStyle/>
          <a:p>
            <a:endParaRPr lang="zh-CN" altLang="en-US"/>
          </a:p>
        </p:txBody>
      </p:sp>
      <p:grpSp>
        <p:nvGrpSpPr>
          <p:cNvPr id="2" name="Group 49"/>
          <p:cNvGrpSpPr/>
          <p:nvPr/>
        </p:nvGrpSpPr>
        <p:grpSpPr bwMode="auto">
          <a:xfrm>
            <a:off x="5148263" y="1412875"/>
            <a:ext cx="2743200" cy="1600200"/>
            <a:chOff x="2208" y="2736"/>
            <a:chExt cx="1728" cy="1008"/>
          </a:xfrm>
        </p:grpSpPr>
        <p:sp>
          <p:nvSpPr>
            <p:cNvPr id="62511" name="Line 47"/>
            <p:cNvSpPr>
              <a:spLocks noChangeShapeType="1"/>
            </p:cNvSpPr>
            <p:nvPr/>
          </p:nvSpPr>
          <p:spPr bwMode="auto">
            <a:xfrm>
              <a:off x="2208" y="2736"/>
              <a:ext cx="912" cy="528"/>
            </a:xfrm>
            <a:prstGeom prst="line">
              <a:avLst/>
            </a:prstGeom>
            <a:noFill/>
            <a:ln w="28575">
              <a:solidFill>
                <a:srgbClr val="FF33CC"/>
              </a:solidFill>
              <a:miter lim="800000"/>
              <a:tailEnd type="stealth" w="lg" len="lg"/>
            </a:ln>
            <a:effectLst/>
          </p:spPr>
          <p:txBody>
            <a:bodyPr wrap="none"/>
            <a:lstStyle/>
            <a:p>
              <a:endParaRPr lang="zh-CN" altLang="en-US"/>
            </a:p>
          </p:txBody>
        </p:sp>
        <p:sp>
          <p:nvSpPr>
            <p:cNvPr id="62512" name="Line 48"/>
            <p:cNvSpPr>
              <a:spLocks noChangeShapeType="1"/>
            </p:cNvSpPr>
            <p:nvPr/>
          </p:nvSpPr>
          <p:spPr bwMode="auto">
            <a:xfrm>
              <a:off x="3024" y="3216"/>
              <a:ext cx="912" cy="528"/>
            </a:xfrm>
            <a:prstGeom prst="line">
              <a:avLst/>
            </a:prstGeom>
            <a:noFill/>
            <a:ln w="28575">
              <a:solidFill>
                <a:srgbClr val="FF33CC"/>
              </a:solidFill>
              <a:miter lim="800000"/>
              <a:tailEnd type="stealth" w="lg" len="lg"/>
            </a:ln>
            <a:effectLst/>
          </p:spPr>
          <p:txBody>
            <a:bodyPr wrap="none"/>
            <a:lstStyle/>
            <a:p>
              <a:endParaRPr lang="zh-CN" altLang="en-US"/>
            </a:p>
          </p:txBody>
        </p:sp>
      </p:grpSp>
      <p:grpSp>
        <p:nvGrpSpPr>
          <p:cNvPr id="3" name="Group 50"/>
          <p:cNvGrpSpPr/>
          <p:nvPr/>
        </p:nvGrpSpPr>
        <p:grpSpPr bwMode="auto">
          <a:xfrm>
            <a:off x="323850" y="1341438"/>
            <a:ext cx="2743200" cy="1600200"/>
            <a:chOff x="2208" y="2736"/>
            <a:chExt cx="1728" cy="1008"/>
          </a:xfrm>
        </p:grpSpPr>
        <p:sp>
          <p:nvSpPr>
            <p:cNvPr id="62515" name="Line 51"/>
            <p:cNvSpPr>
              <a:spLocks noChangeShapeType="1"/>
            </p:cNvSpPr>
            <p:nvPr/>
          </p:nvSpPr>
          <p:spPr bwMode="auto">
            <a:xfrm>
              <a:off x="2208" y="2736"/>
              <a:ext cx="912" cy="528"/>
            </a:xfrm>
            <a:prstGeom prst="line">
              <a:avLst/>
            </a:prstGeom>
            <a:noFill/>
            <a:ln w="28575">
              <a:solidFill>
                <a:srgbClr val="FF33CC"/>
              </a:solidFill>
              <a:miter lim="800000"/>
              <a:tailEnd type="stealth" w="lg" len="lg"/>
            </a:ln>
            <a:effectLst/>
          </p:spPr>
          <p:txBody>
            <a:bodyPr wrap="none"/>
            <a:lstStyle/>
            <a:p>
              <a:endParaRPr lang="zh-CN" altLang="en-US"/>
            </a:p>
          </p:txBody>
        </p:sp>
        <p:sp>
          <p:nvSpPr>
            <p:cNvPr id="62516" name="Line 52"/>
            <p:cNvSpPr>
              <a:spLocks noChangeShapeType="1"/>
            </p:cNvSpPr>
            <p:nvPr/>
          </p:nvSpPr>
          <p:spPr bwMode="auto">
            <a:xfrm>
              <a:off x="3024" y="3216"/>
              <a:ext cx="912" cy="528"/>
            </a:xfrm>
            <a:prstGeom prst="line">
              <a:avLst/>
            </a:prstGeom>
            <a:noFill/>
            <a:ln w="28575">
              <a:solidFill>
                <a:srgbClr val="FF33CC"/>
              </a:solidFill>
              <a:miter lim="800000"/>
              <a:tailEnd type="stealth" w="lg" len="lg"/>
            </a:ln>
            <a:effectLst/>
          </p:spPr>
          <p:txBody>
            <a:bodyPr wrap="none"/>
            <a:lstStyle/>
            <a:p>
              <a:endParaRPr lang="zh-CN" altLang="en-US"/>
            </a:p>
          </p:txBody>
        </p:sp>
      </p:grpSp>
      <p:sp>
        <p:nvSpPr>
          <p:cNvPr id="62518" name="Text Box 54"/>
          <p:cNvSpPr txBox="1">
            <a:spLocks noChangeArrowheads="1"/>
          </p:cNvSpPr>
          <p:nvPr/>
        </p:nvSpPr>
        <p:spPr bwMode="auto">
          <a:xfrm>
            <a:off x="2667000" y="2362200"/>
            <a:ext cx="457200" cy="457200"/>
          </a:xfrm>
          <a:prstGeom prst="rect">
            <a:avLst/>
          </a:prstGeom>
          <a:noFill/>
          <a:ln w="9525">
            <a:noFill/>
            <a:miter lim="800000"/>
          </a:ln>
          <a:effectLst/>
        </p:spPr>
        <p:txBody>
          <a:bodyPr>
            <a:spAutoFit/>
          </a:bodyPr>
          <a:lstStyle/>
          <a:p>
            <a:pPr>
              <a:spcBef>
                <a:spcPct val="50000"/>
              </a:spcBef>
            </a:pPr>
            <a:r>
              <a:rPr lang="en-US" altLang="zh-CN" sz="2400"/>
              <a:t>F</a:t>
            </a:r>
            <a:endParaRPr lang="en-US" altLang="zh-CN" sz="2400"/>
          </a:p>
        </p:txBody>
      </p:sp>
      <p:sp>
        <p:nvSpPr>
          <p:cNvPr id="62519" name="Text Box 55"/>
          <p:cNvSpPr txBox="1">
            <a:spLocks noChangeArrowheads="1"/>
          </p:cNvSpPr>
          <p:nvPr/>
        </p:nvSpPr>
        <p:spPr bwMode="auto">
          <a:xfrm>
            <a:off x="5562600" y="2286000"/>
            <a:ext cx="457200" cy="457200"/>
          </a:xfrm>
          <a:prstGeom prst="rect">
            <a:avLst/>
          </a:prstGeom>
          <a:noFill/>
          <a:ln w="9525">
            <a:noFill/>
            <a:miter lim="800000"/>
          </a:ln>
          <a:effectLst/>
        </p:spPr>
        <p:txBody>
          <a:bodyPr>
            <a:spAutoFit/>
          </a:bodyPr>
          <a:lstStyle/>
          <a:p>
            <a:pPr>
              <a:spcBef>
                <a:spcPct val="50000"/>
              </a:spcBef>
            </a:pPr>
            <a:r>
              <a:rPr lang="en-US" altLang="zh-CN" sz="2400"/>
              <a:t>F</a:t>
            </a:r>
            <a:endParaRPr lang="en-US" altLang="zh-CN" sz="2400"/>
          </a:p>
        </p:txBody>
      </p:sp>
      <p:sp>
        <p:nvSpPr>
          <p:cNvPr id="62520" name="Text Box 56"/>
          <p:cNvSpPr txBox="1">
            <a:spLocks noChangeArrowheads="1"/>
          </p:cNvSpPr>
          <p:nvPr/>
        </p:nvSpPr>
        <p:spPr bwMode="auto">
          <a:xfrm>
            <a:off x="7391400" y="2286000"/>
            <a:ext cx="457200" cy="457200"/>
          </a:xfrm>
          <a:prstGeom prst="rect">
            <a:avLst/>
          </a:prstGeom>
          <a:noFill/>
          <a:ln w="9525">
            <a:noFill/>
            <a:miter lim="800000"/>
          </a:ln>
          <a:effectLst/>
        </p:spPr>
        <p:txBody>
          <a:bodyPr>
            <a:spAutoFit/>
          </a:bodyPr>
          <a:lstStyle/>
          <a:p>
            <a:pPr>
              <a:spcBef>
                <a:spcPct val="50000"/>
              </a:spcBef>
            </a:pPr>
            <a:r>
              <a:rPr lang="en-US" altLang="zh-CN" sz="2400"/>
              <a:t>F</a:t>
            </a:r>
            <a:endParaRPr lang="en-US" altLang="zh-CN" sz="2400"/>
          </a:p>
        </p:txBody>
      </p:sp>
      <p:sp>
        <p:nvSpPr>
          <p:cNvPr id="62521" name="Text Box 57"/>
          <p:cNvSpPr txBox="1">
            <a:spLocks noChangeArrowheads="1"/>
          </p:cNvSpPr>
          <p:nvPr/>
        </p:nvSpPr>
        <p:spPr bwMode="auto">
          <a:xfrm>
            <a:off x="762000" y="2362200"/>
            <a:ext cx="457200" cy="457200"/>
          </a:xfrm>
          <a:prstGeom prst="rect">
            <a:avLst/>
          </a:prstGeom>
          <a:noFill/>
          <a:ln w="9525">
            <a:noFill/>
            <a:miter lim="800000"/>
          </a:ln>
          <a:effectLst/>
        </p:spPr>
        <p:txBody>
          <a:bodyPr>
            <a:spAutoFit/>
          </a:bodyPr>
          <a:lstStyle/>
          <a:p>
            <a:pPr>
              <a:spcBef>
                <a:spcPct val="50000"/>
              </a:spcBef>
            </a:pPr>
            <a:r>
              <a:rPr lang="en-US" altLang="zh-CN" sz="2400"/>
              <a:t>F</a:t>
            </a:r>
            <a:endParaRPr lang="en-US" altLang="zh-CN" sz="2400"/>
          </a:p>
        </p:txBody>
      </p:sp>
      <p:sp>
        <p:nvSpPr>
          <p:cNvPr id="62522" name="Text Box 58"/>
          <p:cNvSpPr txBox="1">
            <a:spLocks noChangeArrowheads="1"/>
          </p:cNvSpPr>
          <p:nvPr/>
        </p:nvSpPr>
        <p:spPr bwMode="auto">
          <a:xfrm>
            <a:off x="1447800" y="4191000"/>
            <a:ext cx="4800600" cy="579438"/>
          </a:xfrm>
          <a:prstGeom prst="rect">
            <a:avLst/>
          </a:prstGeom>
          <a:noFill/>
          <a:ln w="9525">
            <a:noFill/>
            <a:miter lim="800000"/>
          </a:ln>
          <a:effectLst/>
        </p:spPr>
        <p:txBody>
          <a:bodyPr>
            <a:spAutoFit/>
          </a:bodyPr>
          <a:lstStyle/>
          <a:p>
            <a:pPr>
              <a:spcBef>
                <a:spcPct val="50000"/>
              </a:spcBef>
            </a:pPr>
            <a:endParaRPr lang="zh-CN" altLang="zh-CN"/>
          </a:p>
        </p:txBody>
      </p:sp>
      <p:sp>
        <p:nvSpPr>
          <p:cNvPr id="62523" name="Text Box 59"/>
          <p:cNvSpPr txBox="1">
            <a:spLocks noChangeArrowheads="1"/>
          </p:cNvSpPr>
          <p:nvPr/>
        </p:nvSpPr>
        <p:spPr bwMode="auto">
          <a:xfrm>
            <a:off x="838200" y="3733800"/>
            <a:ext cx="5678488" cy="457200"/>
          </a:xfrm>
          <a:prstGeom prst="rect">
            <a:avLst/>
          </a:prstGeom>
          <a:noFill/>
          <a:ln w="9525">
            <a:noFill/>
            <a:miter lim="800000"/>
          </a:ln>
          <a:effectLst/>
        </p:spPr>
        <p:txBody>
          <a:bodyPr>
            <a:spAutoFit/>
          </a:bodyPr>
          <a:lstStyle/>
          <a:p>
            <a:r>
              <a:rPr lang="en-US" altLang="zh-CN" sz="2400" b="1"/>
              <a:t>1</a:t>
            </a:r>
            <a:r>
              <a:rPr lang="zh-CN" altLang="en-US" sz="2400" b="1"/>
              <a:t>、 </a:t>
            </a:r>
            <a:r>
              <a:rPr lang="zh-CN" altLang="en-US" sz="2400" b="1">
                <a:solidFill>
                  <a:srgbClr val="FF0000"/>
                </a:solidFill>
              </a:rPr>
              <a:t>通过光心的光线</a:t>
            </a:r>
            <a:r>
              <a:rPr lang="zh-CN" altLang="en-US" sz="2400" b="1">
                <a:solidFill>
                  <a:srgbClr val="FF3399"/>
                </a:solidFill>
              </a:rPr>
              <a:t> </a:t>
            </a:r>
            <a:r>
              <a:rPr lang="zh-CN" altLang="en-US" sz="2400" b="1"/>
              <a:t>传播方向不改变。</a:t>
            </a:r>
            <a:endParaRPr lang="zh-CN" altLang="en-US" sz="2400" b="1"/>
          </a:p>
        </p:txBody>
      </p:sp>
      <p:sp>
        <p:nvSpPr>
          <p:cNvPr id="62524" name="Line 60"/>
          <p:cNvSpPr>
            <a:spLocks noChangeShapeType="1"/>
          </p:cNvSpPr>
          <p:nvPr/>
        </p:nvSpPr>
        <p:spPr bwMode="auto">
          <a:xfrm>
            <a:off x="0" y="2852738"/>
            <a:ext cx="1828800" cy="0"/>
          </a:xfrm>
          <a:prstGeom prst="line">
            <a:avLst/>
          </a:prstGeom>
          <a:noFill/>
          <a:ln w="28575">
            <a:solidFill>
              <a:srgbClr val="FF6600"/>
            </a:solidFill>
            <a:miter lim="800000"/>
            <a:tailEnd type="stealth" w="lg" len="lg"/>
          </a:ln>
          <a:effectLst/>
        </p:spPr>
        <p:txBody>
          <a:bodyPr wrap="none"/>
          <a:lstStyle/>
          <a:p>
            <a:endParaRPr lang="zh-CN" altLang="en-US"/>
          </a:p>
        </p:txBody>
      </p:sp>
      <p:sp>
        <p:nvSpPr>
          <p:cNvPr id="62525" name="Line 61"/>
          <p:cNvSpPr>
            <a:spLocks noChangeShapeType="1"/>
          </p:cNvSpPr>
          <p:nvPr/>
        </p:nvSpPr>
        <p:spPr bwMode="auto">
          <a:xfrm>
            <a:off x="4787900" y="2781300"/>
            <a:ext cx="1828800" cy="0"/>
          </a:xfrm>
          <a:prstGeom prst="line">
            <a:avLst/>
          </a:prstGeom>
          <a:noFill/>
          <a:ln w="28575">
            <a:solidFill>
              <a:srgbClr val="FF6600"/>
            </a:solidFill>
            <a:miter lim="800000"/>
            <a:tailEnd type="stealth" w="lg" len="lg"/>
          </a:ln>
          <a:effectLst/>
        </p:spPr>
        <p:txBody>
          <a:bodyPr wrap="none"/>
          <a:lstStyle/>
          <a:p>
            <a:endParaRPr lang="zh-CN" altLang="en-US"/>
          </a:p>
        </p:txBody>
      </p:sp>
      <p:sp>
        <p:nvSpPr>
          <p:cNvPr id="62526" name="Line 62"/>
          <p:cNvSpPr>
            <a:spLocks noChangeShapeType="1"/>
          </p:cNvSpPr>
          <p:nvPr/>
        </p:nvSpPr>
        <p:spPr bwMode="auto">
          <a:xfrm rot="21330363" flipV="1">
            <a:off x="1763713" y="1916113"/>
            <a:ext cx="2016125" cy="796925"/>
          </a:xfrm>
          <a:prstGeom prst="line">
            <a:avLst/>
          </a:prstGeom>
          <a:noFill/>
          <a:ln w="28575">
            <a:solidFill>
              <a:srgbClr val="FF6600"/>
            </a:solidFill>
            <a:miter lim="800000"/>
            <a:tailEnd type="stealth" w="lg" len="lg"/>
          </a:ln>
          <a:effectLst/>
        </p:spPr>
        <p:txBody>
          <a:bodyPr wrap="none"/>
          <a:lstStyle/>
          <a:p>
            <a:endParaRPr lang="zh-CN" altLang="en-US"/>
          </a:p>
        </p:txBody>
      </p:sp>
      <p:sp>
        <p:nvSpPr>
          <p:cNvPr id="62527" name="Line 63"/>
          <p:cNvSpPr>
            <a:spLocks noChangeShapeType="1"/>
          </p:cNvSpPr>
          <p:nvPr/>
        </p:nvSpPr>
        <p:spPr bwMode="auto">
          <a:xfrm>
            <a:off x="6588125" y="2781300"/>
            <a:ext cx="1676400" cy="914400"/>
          </a:xfrm>
          <a:prstGeom prst="line">
            <a:avLst/>
          </a:prstGeom>
          <a:noFill/>
          <a:ln w="28575">
            <a:solidFill>
              <a:srgbClr val="FF6600"/>
            </a:solidFill>
            <a:miter lim="800000"/>
            <a:tailEnd type="stealth" w="lg" len="lg"/>
          </a:ln>
          <a:effectLst/>
        </p:spPr>
        <p:txBody>
          <a:bodyPr wrap="none"/>
          <a:lstStyle/>
          <a:p>
            <a:endParaRPr lang="zh-CN" altLang="en-US"/>
          </a:p>
        </p:txBody>
      </p:sp>
      <p:sp>
        <p:nvSpPr>
          <p:cNvPr id="62528" name="Line 64"/>
          <p:cNvSpPr>
            <a:spLocks noChangeShapeType="1"/>
          </p:cNvSpPr>
          <p:nvPr/>
        </p:nvSpPr>
        <p:spPr bwMode="auto">
          <a:xfrm rot="-311695">
            <a:off x="5580063" y="2205038"/>
            <a:ext cx="990600" cy="609600"/>
          </a:xfrm>
          <a:prstGeom prst="line">
            <a:avLst/>
          </a:prstGeom>
          <a:noFill/>
          <a:ln w="25400">
            <a:solidFill>
              <a:srgbClr val="FF6600"/>
            </a:solidFill>
            <a:prstDash val="sysDot"/>
            <a:miter lim="800000"/>
          </a:ln>
          <a:effectLst/>
        </p:spPr>
        <p:txBody>
          <a:bodyPr wrap="none"/>
          <a:lstStyle/>
          <a:p>
            <a:endParaRPr lang="zh-CN" altLang="en-US"/>
          </a:p>
        </p:txBody>
      </p:sp>
      <p:sp>
        <p:nvSpPr>
          <p:cNvPr id="62529" name="Text Box 65"/>
          <p:cNvSpPr txBox="1">
            <a:spLocks noChangeArrowheads="1"/>
          </p:cNvSpPr>
          <p:nvPr/>
        </p:nvSpPr>
        <p:spPr bwMode="auto">
          <a:xfrm>
            <a:off x="838200" y="4267200"/>
            <a:ext cx="7405688" cy="1187450"/>
          </a:xfrm>
          <a:prstGeom prst="rect">
            <a:avLst/>
          </a:prstGeom>
          <a:noFill/>
          <a:ln w="9525">
            <a:noFill/>
            <a:miter lim="800000"/>
          </a:ln>
          <a:effectLst/>
        </p:spPr>
        <p:txBody>
          <a:bodyPr>
            <a:spAutoFit/>
          </a:bodyPr>
          <a:lstStyle/>
          <a:p>
            <a:r>
              <a:rPr lang="en-US" altLang="zh-CN" sz="2400" b="1"/>
              <a:t>2</a:t>
            </a:r>
            <a:r>
              <a:rPr lang="zh-CN" altLang="en-US" sz="2400" b="1"/>
              <a:t>、</a:t>
            </a:r>
            <a:r>
              <a:rPr lang="zh-CN" altLang="en-US" sz="2400" b="1">
                <a:solidFill>
                  <a:srgbClr val="FF0000"/>
                </a:solidFill>
              </a:rPr>
              <a:t>平行于主光轴的光线</a:t>
            </a:r>
            <a:r>
              <a:rPr lang="zh-CN" altLang="en-US" sz="2400" b="1">
                <a:solidFill>
                  <a:srgbClr val="FF3399"/>
                </a:solidFill>
              </a:rPr>
              <a:t> </a:t>
            </a:r>
            <a:r>
              <a:rPr lang="zh-CN" altLang="en-US" sz="2400" b="1"/>
              <a:t>经凸透镜折射后通过焦点，</a:t>
            </a:r>
            <a:endParaRPr lang="zh-CN" altLang="en-US" sz="2400" b="1"/>
          </a:p>
          <a:p>
            <a:r>
              <a:rPr lang="zh-CN" altLang="en-US" sz="2400" b="1"/>
              <a:t>       经凹透镜折射后发散，发散光线的反向延长线</a:t>
            </a:r>
            <a:endParaRPr lang="zh-CN" altLang="en-US" sz="2400" b="1"/>
          </a:p>
          <a:p>
            <a:r>
              <a:rPr lang="zh-CN" altLang="en-US" sz="2400" b="1"/>
              <a:t>       通过虚焦点。</a:t>
            </a:r>
            <a:endParaRPr lang="zh-CN" altLang="en-US" sz="2400" b="1"/>
          </a:p>
        </p:txBody>
      </p:sp>
      <p:sp>
        <p:nvSpPr>
          <p:cNvPr id="62530" name="Line 66"/>
          <p:cNvSpPr>
            <a:spLocks noChangeShapeType="1"/>
          </p:cNvSpPr>
          <p:nvPr/>
        </p:nvSpPr>
        <p:spPr bwMode="auto">
          <a:xfrm rot="21330363" flipV="1">
            <a:off x="287338" y="1744663"/>
            <a:ext cx="1597025" cy="914400"/>
          </a:xfrm>
          <a:prstGeom prst="line">
            <a:avLst/>
          </a:prstGeom>
          <a:noFill/>
          <a:ln w="28575">
            <a:solidFill>
              <a:srgbClr val="0000FF"/>
            </a:solidFill>
            <a:miter lim="800000"/>
            <a:tailEnd type="stealth" w="lg" len="lg"/>
          </a:ln>
          <a:effectLst/>
        </p:spPr>
        <p:txBody>
          <a:bodyPr wrap="none"/>
          <a:lstStyle/>
          <a:p>
            <a:endParaRPr lang="zh-CN" altLang="en-US"/>
          </a:p>
        </p:txBody>
      </p:sp>
      <p:sp>
        <p:nvSpPr>
          <p:cNvPr id="62531" name="Line 67"/>
          <p:cNvSpPr>
            <a:spLocks noChangeShapeType="1"/>
          </p:cNvSpPr>
          <p:nvPr/>
        </p:nvSpPr>
        <p:spPr bwMode="auto">
          <a:xfrm>
            <a:off x="1835150" y="1700213"/>
            <a:ext cx="1828800" cy="0"/>
          </a:xfrm>
          <a:prstGeom prst="line">
            <a:avLst/>
          </a:prstGeom>
          <a:noFill/>
          <a:ln w="28575">
            <a:solidFill>
              <a:srgbClr val="0000FF"/>
            </a:solidFill>
            <a:miter lim="800000"/>
            <a:tailEnd type="stealth" w="lg" len="lg"/>
          </a:ln>
          <a:effectLst/>
        </p:spPr>
        <p:txBody>
          <a:bodyPr wrap="none"/>
          <a:lstStyle/>
          <a:p>
            <a:endParaRPr lang="zh-CN" altLang="en-US"/>
          </a:p>
        </p:txBody>
      </p:sp>
      <p:sp>
        <p:nvSpPr>
          <p:cNvPr id="62532" name="Text Box 68"/>
          <p:cNvSpPr txBox="1">
            <a:spLocks noChangeArrowheads="1"/>
          </p:cNvSpPr>
          <p:nvPr/>
        </p:nvSpPr>
        <p:spPr bwMode="auto">
          <a:xfrm>
            <a:off x="838200" y="5562600"/>
            <a:ext cx="7910513" cy="1187450"/>
          </a:xfrm>
          <a:prstGeom prst="rect">
            <a:avLst/>
          </a:prstGeom>
          <a:noFill/>
          <a:ln w="9525">
            <a:noFill/>
            <a:miter lim="800000"/>
          </a:ln>
          <a:effectLst/>
        </p:spPr>
        <p:txBody>
          <a:bodyPr>
            <a:spAutoFit/>
          </a:bodyPr>
          <a:lstStyle/>
          <a:p>
            <a:r>
              <a:rPr lang="en-US" altLang="zh-CN" sz="2400" b="1"/>
              <a:t>3</a:t>
            </a:r>
            <a:r>
              <a:rPr lang="zh-CN" altLang="en-US" sz="2400" b="1"/>
              <a:t>、</a:t>
            </a:r>
            <a:r>
              <a:rPr lang="zh-CN" altLang="en-US" sz="2400" b="1">
                <a:solidFill>
                  <a:srgbClr val="FF0000"/>
                </a:solidFill>
              </a:rPr>
              <a:t>经过凸透镜焦点的光线</a:t>
            </a:r>
            <a:r>
              <a:rPr lang="zh-CN" altLang="en-US" sz="2400" b="1">
                <a:solidFill>
                  <a:srgbClr val="FF3399"/>
                </a:solidFill>
              </a:rPr>
              <a:t> </a:t>
            </a:r>
            <a:r>
              <a:rPr lang="zh-CN" altLang="en-US" sz="2400" b="1"/>
              <a:t>折射后平行于主光轴射出。</a:t>
            </a:r>
            <a:endParaRPr lang="zh-CN" altLang="en-US" sz="2400" b="1"/>
          </a:p>
          <a:p>
            <a:r>
              <a:rPr lang="zh-CN" altLang="en-US" sz="2400" b="1"/>
              <a:t>      </a:t>
            </a:r>
            <a:r>
              <a:rPr lang="zh-CN" altLang="en-US" sz="2400" b="1">
                <a:solidFill>
                  <a:srgbClr val="FF0000"/>
                </a:solidFill>
              </a:rPr>
              <a:t>对着凹透镜异侧虚焦点入射的光线</a:t>
            </a:r>
            <a:r>
              <a:rPr lang="zh-CN" altLang="en-US" sz="2400" b="1">
                <a:solidFill>
                  <a:srgbClr val="FF3399"/>
                </a:solidFill>
              </a:rPr>
              <a:t> </a:t>
            </a:r>
            <a:r>
              <a:rPr lang="zh-CN" altLang="en-US" sz="2400" b="1"/>
              <a:t>折射后平行于</a:t>
            </a:r>
            <a:endParaRPr lang="zh-CN" altLang="en-US" sz="2400" b="1"/>
          </a:p>
          <a:p>
            <a:r>
              <a:rPr lang="zh-CN" altLang="en-US" sz="2400" b="1"/>
              <a:t>     主光轴射出 。</a:t>
            </a:r>
            <a:endParaRPr lang="zh-CN" altLang="en-US" sz="2400" b="1"/>
          </a:p>
        </p:txBody>
      </p:sp>
      <p:sp>
        <p:nvSpPr>
          <p:cNvPr id="62533" name="Rectangle 69"/>
          <p:cNvSpPr>
            <a:spLocks noGrp="1" noChangeArrowheads="1"/>
          </p:cNvSpPr>
          <p:nvPr>
            <p:ph type="title"/>
          </p:nvPr>
        </p:nvSpPr>
        <p:spPr>
          <a:xfrm>
            <a:off x="1358265" y="372113"/>
            <a:ext cx="7886700" cy="1325563"/>
          </a:xfrm>
          <a:prstGeom prst="rect">
            <a:avLst/>
          </a:prstGeom>
        </p:spPr>
        <p:txBody>
          <a:bodyPr/>
          <a:lstStyle/>
          <a:p>
            <a:r>
              <a:rPr lang="zh-CN" altLang="en-US" sz="3200" dirty="0" smtClean="0">
                <a:solidFill>
                  <a:srgbClr val="0000FF"/>
                </a:solidFill>
                <a:ea typeface="华文行楷" panose="02010800040101010101" pitchFamily="2" charset="-122"/>
              </a:rPr>
              <a:t>类型六、透镜的三</a:t>
            </a:r>
            <a:r>
              <a:rPr lang="zh-CN" altLang="en-US" sz="3200" dirty="0">
                <a:solidFill>
                  <a:srgbClr val="0000FF"/>
                </a:solidFill>
                <a:ea typeface="华文行楷" panose="02010800040101010101" pitchFamily="2" charset="-122"/>
              </a:rPr>
              <a:t>条特殊光线</a:t>
            </a:r>
            <a:endParaRPr lang="zh-CN" altLang="en-US" sz="3200" dirty="0">
              <a:solidFill>
                <a:srgbClr val="0000FF"/>
              </a:solidFill>
              <a:ea typeface="华文行楷" panose="02010800040101010101" pitchFamily="2" charset="-122"/>
            </a:endParaRPr>
          </a:p>
        </p:txBody>
      </p:sp>
      <p:sp>
        <p:nvSpPr>
          <p:cNvPr id="62478" name="Line 14"/>
          <p:cNvSpPr>
            <a:spLocks noChangeShapeType="1"/>
          </p:cNvSpPr>
          <p:nvPr/>
        </p:nvSpPr>
        <p:spPr bwMode="auto">
          <a:xfrm>
            <a:off x="4876800" y="2286000"/>
            <a:ext cx="3886200" cy="0"/>
          </a:xfrm>
          <a:prstGeom prst="line">
            <a:avLst/>
          </a:prstGeom>
          <a:noFill/>
          <a:ln w="25400">
            <a:solidFill>
              <a:schemeClr val="tx1"/>
            </a:solidFill>
            <a:prstDash val="lgDashDot"/>
            <a:miter lim="800000"/>
          </a:ln>
          <a:effectLst/>
        </p:spPr>
        <p:txBody>
          <a:bodyPr wrap="none"/>
          <a:lstStyle/>
          <a:p>
            <a:endParaRPr lang="zh-CN" altLang="en-US"/>
          </a:p>
        </p:txBody>
      </p:sp>
      <p:sp>
        <p:nvSpPr>
          <p:cNvPr id="62535" name="Line 71"/>
          <p:cNvSpPr>
            <a:spLocks noChangeShapeType="1"/>
          </p:cNvSpPr>
          <p:nvPr/>
        </p:nvSpPr>
        <p:spPr bwMode="auto">
          <a:xfrm>
            <a:off x="4859338" y="765175"/>
            <a:ext cx="1676400" cy="914400"/>
          </a:xfrm>
          <a:prstGeom prst="line">
            <a:avLst/>
          </a:prstGeom>
          <a:noFill/>
          <a:ln w="28575">
            <a:solidFill>
              <a:srgbClr val="0000FF"/>
            </a:solidFill>
            <a:miter lim="800000"/>
            <a:tailEnd type="stealth" w="lg" len="lg"/>
          </a:ln>
          <a:effectLst/>
        </p:spPr>
        <p:txBody>
          <a:bodyPr wrap="none"/>
          <a:lstStyle/>
          <a:p>
            <a:endParaRPr lang="zh-CN" altLang="en-US"/>
          </a:p>
        </p:txBody>
      </p:sp>
      <p:sp>
        <p:nvSpPr>
          <p:cNvPr id="62536" name="Line 72"/>
          <p:cNvSpPr>
            <a:spLocks noChangeShapeType="1"/>
          </p:cNvSpPr>
          <p:nvPr/>
        </p:nvSpPr>
        <p:spPr bwMode="auto">
          <a:xfrm rot="-311695">
            <a:off x="6553200" y="1676400"/>
            <a:ext cx="990600" cy="609600"/>
          </a:xfrm>
          <a:prstGeom prst="line">
            <a:avLst/>
          </a:prstGeom>
          <a:noFill/>
          <a:ln w="25400">
            <a:solidFill>
              <a:srgbClr val="3366FF"/>
            </a:solidFill>
            <a:prstDash val="sysDot"/>
            <a:miter lim="800000"/>
          </a:ln>
          <a:effectLst/>
        </p:spPr>
        <p:txBody>
          <a:bodyPr wrap="none"/>
          <a:lstStyle/>
          <a:p>
            <a:endParaRPr lang="zh-CN" altLang="en-US"/>
          </a:p>
        </p:txBody>
      </p:sp>
      <p:sp>
        <p:nvSpPr>
          <p:cNvPr id="62537" name="Line 73"/>
          <p:cNvSpPr>
            <a:spLocks noChangeShapeType="1"/>
          </p:cNvSpPr>
          <p:nvPr/>
        </p:nvSpPr>
        <p:spPr bwMode="auto">
          <a:xfrm>
            <a:off x="6516688" y="1700213"/>
            <a:ext cx="1828800" cy="0"/>
          </a:xfrm>
          <a:prstGeom prst="line">
            <a:avLst/>
          </a:prstGeom>
          <a:noFill/>
          <a:ln w="28575">
            <a:solidFill>
              <a:srgbClr val="0000FF"/>
            </a:solidFill>
            <a:miter lim="800000"/>
            <a:tailEnd type="stealth" w="lg" len="lg"/>
          </a:ln>
          <a:effectLst/>
        </p:spPr>
        <p:txBody>
          <a:bodyPr wrap="none"/>
          <a:lstStyle/>
          <a:p>
            <a:endParaRPr lang="zh-CN" altLang="en-US"/>
          </a:p>
        </p:txBody>
      </p:sp>
      <p:sp>
        <p:nvSpPr>
          <p:cNvPr id="62538" name="Oval 74"/>
          <p:cNvSpPr>
            <a:spLocks noChangeArrowheads="1"/>
          </p:cNvSpPr>
          <p:nvPr/>
        </p:nvSpPr>
        <p:spPr bwMode="auto">
          <a:xfrm>
            <a:off x="1852613" y="2230438"/>
            <a:ext cx="90487" cy="90487"/>
          </a:xfrm>
          <a:prstGeom prst="ellipse">
            <a:avLst/>
          </a:prstGeom>
          <a:gradFill rotWithShape="0">
            <a:gsLst>
              <a:gs pos="0">
                <a:srgbClr val="A50021"/>
              </a:gs>
              <a:gs pos="100000">
                <a:srgbClr val="A50021">
                  <a:gamma/>
                  <a:shade val="46275"/>
                  <a:invGamma/>
                </a:srgbClr>
              </a:gs>
            </a:gsLst>
            <a:path path="shape">
              <a:fillToRect l="50000" t="50000" r="50000" b="50000"/>
            </a:path>
          </a:gradFill>
          <a:ln w="12700">
            <a:solidFill>
              <a:srgbClr val="800000"/>
            </a:solidFill>
            <a:miter lim="800000"/>
          </a:ln>
          <a:effectLst/>
        </p:spPr>
        <p:txBody>
          <a:bodyPr wrap="none" anchor="ctr"/>
          <a:lstStyle/>
          <a:p>
            <a:endParaRPr lang="zh-CN" altLang="en-US"/>
          </a:p>
        </p:txBody>
      </p:sp>
      <p:sp>
        <p:nvSpPr>
          <p:cNvPr id="62539" name="Oval 75"/>
          <p:cNvSpPr>
            <a:spLocks noChangeArrowheads="1"/>
          </p:cNvSpPr>
          <p:nvPr/>
        </p:nvSpPr>
        <p:spPr bwMode="auto">
          <a:xfrm>
            <a:off x="2787650" y="2230438"/>
            <a:ext cx="90488" cy="90487"/>
          </a:xfrm>
          <a:prstGeom prst="ellipse">
            <a:avLst/>
          </a:prstGeom>
          <a:gradFill rotWithShape="0">
            <a:gsLst>
              <a:gs pos="0">
                <a:srgbClr val="A50021"/>
              </a:gs>
              <a:gs pos="100000">
                <a:srgbClr val="A50021">
                  <a:gamma/>
                  <a:shade val="46275"/>
                  <a:invGamma/>
                </a:srgbClr>
              </a:gs>
            </a:gsLst>
            <a:path path="shape">
              <a:fillToRect l="50000" t="50000" r="50000" b="50000"/>
            </a:path>
          </a:gradFill>
          <a:ln w="12700">
            <a:solidFill>
              <a:srgbClr val="A50021"/>
            </a:solidFill>
            <a:miter lim="800000"/>
          </a:ln>
          <a:effectLst/>
        </p:spPr>
        <p:txBody>
          <a:bodyPr wrap="none" anchor="ctr"/>
          <a:lstStyle/>
          <a:p>
            <a:endParaRPr lang="zh-CN" altLang="en-US"/>
          </a:p>
        </p:txBody>
      </p:sp>
      <p:sp>
        <p:nvSpPr>
          <p:cNvPr id="62540" name="Oval 76"/>
          <p:cNvSpPr>
            <a:spLocks noChangeArrowheads="1"/>
          </p:cNvSpPr>
          <p:nvPr/>
        </p:nvSpPr>
        <p:spPr bwMode="auto">
          <a:xfrm>
            <a:off x="914400" y="2230438"/>
            <a:ext cx="90488" cy="90487"/>
          </a:xfrm>
          <a:prstGeom prst="ellipse">
            <a:avLst/>
          </a:prstGeom>
          <a:gradFill rotWithShape="0">
            <a:gsLst>
              <a:gs pos="0">
                <a:srgbClr val="800000"/>
              </a:gs>
              <a:gs pos="100000">
                <a:srgbClr val="800000">
                  <a:gamma/>
                  <a:shade val="46275"/>
                  <a:invGamma/>
                </a:srgbClr>
              </a:gs>
            </a:gsLst>
            <a:path path="shape">
              <a:fillToRect l="50000" t="50000" r="50000" b="50000"/>
            </a:path>
          </a:gradFill>
          <a:ln w="12700">
            <a:solidFill>
              <a:srgbClr val="800000"/>
            </a:solidFill>
            <a:miter lim="800000"/>
          </a:ln>
          <a:effectLst/>
        </p:spPr>
        <p:txBody>
          <a:bodyPr wrap="none" anchor="ctr"/>
          <a:lstStyle/>
          <a:p>
            <a:endParaRPr lang="zh-CN" altLang="en-US"/>
          </a:p>
        </p:txBody>
      </p:sp>
      <p:sp>
        <p:nvSpPr>
          <p:cNvPr id="62545" name="Oval 81"/>
          <p:cNvSpPr>
            <a:spLocks noChangeArrowheads="1"/>
          </p:cNvSpPr>
          <p:nvPr/>
        </p:nvSpPr>
        <p:spPr bwMode="auto">
          <a:xfrm>
            <a:off x="6621463" y="2247900"/>
            <a:ext cx="71437" cy="71438"/>
          </a:xfrm>
          <a:prstGeom prst="ellipse">
            <a:avLst/>
          </a:prstGeom>
          <a:gradFill rotWithShape="0">
            <a:gsLst>
              <a:gs pos="0">
                <a:srgbClr val="000000"/>
              </a:gs>
              <a:gs pos="100000">
                <a:srgbClr val="000000">
                  <a:gamma/>
                  <a:shade val="50196"/>
                  <a:invGamma/>
                </a:srgbClr>
              </a:gs>
            </a:gsLst>
            <a:path path="shape">
              <a:fillToRect l="50000" t="50000" r="50000" b="50000"/>
            </a:path>
          </a:gradFill>
          <a:ln w="0">
            <a:solidFill>
              <a:srgbClr val="800000"/>
            </a:solidFill>
            <a:miter lim="800000"/>
          </a:ln>
          <a:effectLst/>
        </p:spPr>
        <p:txBody>
          <a:bodyPr wrap="none" anchor="ctr"/>
          <a:lstStyle/>
          <a:p>
            <a:endParaRPr lang="zh-CN" altLang="en-US"/>
          </a:p>
        </p:txBody>
      </p:sp>
      <p:sp>
        <p:nvSpPr>
          <p:cNvPr id="62546" name="Oval 82"/>
          <p:cNvSpPr>
            <a:spLocks noChangeArrowheads="1"/>
          </p:cNvSpPr>
          <p:nvPr/>
        </p:nvSpPr>
        <p:spPr bwMode="auto">
          <a:xfrm>
            <a:off x="7624763" y="2247900"/>
            <a:ext cx="71437" cy="71438"/>
          </a:xfrm>
          <a:prstGeom prst="ellipse">
            <a:avLst/>
          </a:prstGeom>
          <a:gradFill rotWithShape="0">
            <a:gsLst>
              <a:gs pos="0">
                <a:srgbClr val="000000"/>
              </a:gs>
              <a:gs pos="100000">
                <a:srgbClr val="000000">
                  <a:gamma/>
                  <a:shade val="50196"/>
                  <a:invGamma/>
                </a:srgbClr>
              </a:gs>
            </a:gsLst>
            <a:path path="shape">
              <a:fillToRect l="50000" t="50000" r="50000" b="50000"/>
            </a:path>
          </a:gradFill>
          <a:ln w="0">
            <a:solidFill>
              <a:srgbClr val="800000"/>
            </a:solidFill>
            <a:miter lim="800000"/>
          </a:ln>
          <a:effectLst/>
        </p:spPr>
        <p:txBody>
          <a:bodyPr wrap="none" anchor="ctr"/>
          <a:lstStyle/>
          <a:p>
            <a:endParaRPr lang="zh-CN" altLang="en-US"/>
          </a:p>
        </p:txBody>
      </p:sp>
      <p:sp>
        <p:nvSpPr>
          <p:cNvPr id="62547" name="Oval 83"/>
          <p:cNvSpPr>
            <a:spLocks noChangeArrowheads="1"/>
          </p:cNvSpPr>
          <p:nvPr/>
        </p:nvSpPr>
        <p:spPr bwMode="auto">
          <a:xfrm>
            <a:off x="5562600" y="2247900"/>
            <a:ext cx="71438" cy="71438"/>
          </a:xfrm>
          <a:prstGeom prst="ellipse">
            <a:avLst/>
          </a:prstGeom>
          <a:gradFill rotWithShape="0">
            <a:gsLst>
              <a:gs pos="0">
                <a:srgbClr val="000000"/>
              </a:gs>
              <a:gs pos="100000">
                <a:srgbClr val="000000">
                  <a:gamma/>
                  <a:shade val="50196"/>
                  <a:invGamma/>
                </a:srgbClr>
              </a:gs>
            </a:gsLst>
            <a:path path="shape">
              <a:fillToRect l="50000" t="50000" r="50000" b="50000"/>
            </a:path>
          </a:gradFill>
          <a:ln w="0">
            <a:solidFill>
              <a:srgbClr val="800000"/>
            </a:solidFill>
            <a:miter lim="800000"/>
          </a:ln>
          <a:effectLst/>
        </p:spPr>
        <p:txBody>
          <a:bodyPr wrap="none" anchor="ctr"/>
          <a:lstStyle/>
          <a:p>
            <a:endParaRPr lang="zh-CN" altLang="en-US"/>
          </a:p>
        </p:txBody>
      </p:sp>
      <p:grpSp>
        <p:nvGrpSpPr>
          <p:cNvPr id="4" name="Group 2"/>
          <p:cNvGrpSpPr/>
          <p:nvPr/>
        </p:nvGrpSpPr>
        <p:grpSpPr bwMode="auto">
          <a:xfrm flipV="1">
            <a:off x="0" y="1484313"/>
            <a:ext cx="3419475" cy="1800225"/>
            <a:chOff x="2208" y="2736"/>
            <a:chExt cx="1728" cy="1008"/>
          </a:xfrm>
        </p:grpSpPr>
        <p:sp>
          <p:nvSpPr>
            <p:cNvPr id="130051" name="Line 3"/>
            <p:cNvSpPr>
              <a:spLocks noChangeShapeType="1"/>
            </p:cNvSpPr>
            <p:nvPr/>
          </p:nvSpPr>
          <p:spPr bwMode="auto">
            <a:xfrm>
              <a:off x="2208" y="2736"/>
              <a:ext cx="912" cy="528"/>
            </a:xfrm>
            <a:prstGeom prst="line">
              <a:avLst/>
            </a:prstGeom>
            <a:noFill/>
            <a:ln w="28575">
              <a:solidFill>
                <a:srgbClr val="FF33CC"/>
              </a:solidFill>
              <a:miter lim="800000"/>
              <a:tailEnd type="stealth" w="lg" len="lg"/>
            </a:ln>
            <a:effectLst/>
          </p:spPr>
          <p:txBody>
            <a:bodyPr wrap="none"/>
            <a:lstStyle/>
            <a:p>
              <a:endParaRPr lang="zh-CN" altLang="en-US"/>
            </a:p>
          </p:txBody>
        </p:sp>
        <p:sp>
          <p:nvSpPr>
            <p:cNvPr id="130052" name="Line 4"/>
            <p:cNvSpPr>
              <a:spLocks noChangeShapeType="1"/>
            </p:cNvSpPr>
            <p:nvPr/>
          </p:nvSpPr>
          <p:spPr bwMode="auto">
            <a:xfrm>
              <a:off x="3024" y="3216"/>
              <a:ext cx="912" cy="528"/>
            </a:xfrm>
            <a:prstGeom prst="line">
              <a:avLst/>
            </a:prstGeom>
            <a:noFill/>
            <a:ln w="28575">
              <a:solidFill>
                <a:srgbClr val="FF33CC"/>
              </a:solidFill>
              <a:miter lim="800000"/>
              <a:tailEnd type="stealth" w="lg" len="lg"/>
            </a:ln>
            <a:effectLst/>
          </p:spPr>
          <p:txBody>
            <a:bodyPr wrap="none"/>
            <a:lstStyle/>
            <a:p>
              <a:endParaRPr lang="zh-CN" altLang="en-US"/>
            </a:p>
          </p:txBody>
        </p:sp>
      </p:grpSp>
      <p:grpSp>
        <p:nvGrpSpPr>
          <p:cNvPr id="5" name="Group 5"/>
          <p:cNvGrpSpPr/>
          <p:nvPr/>
        </p:nvGrpSpPr>
        <p:grpSpPr bwMode="auto">
          <a:xfrm flipV="1">
            <a:off x="4572000" y="1700213"/>
            <a:ext cx="3816350" cy="1296987"/>
            <a:chOff x="2208" y="2736"/>
            <a:chExt cx="1728" cy="1008"/>
          </a:xfrm>
        </p:grpSpPr>
        <p:sp>
          <p:nvSpPr>
            <p:cNvPr id="130054" name="Line 6"/>
            <p:cNvSpPr>
              <a:spLocks noChangeShapeType="1"/>
            </p:cNvSpPr>
            <p:nvPr/>
          </p:nvSpPr>
          <p:spPr bwMode="auto">
            <a:xfrm>
              <a:off x="2208" y="2736"/>
              <a:ext cx="912" cy="528"/>
            </a:xfrm>
            <a:prstGeom prst="line">
              <a:avLst/>
            </a:prstGeom>
            <a:noFill/>
            <a:ln w="28575">
              <a:solidFill>
                <a:srgbClr val="FF33CC"/>
              </a:solidFill>
              <a:miter lim="800000"/>
              <a:tailEnd type="stealth" w="lg" len="lg"/>
            </a:ln>
            <a:effectLst/>
          </p:spPr>
          <p:txBody>
            <a:bodyPr wrap="none"/>
            <a:lstStyle/>
            <a:p>
              <a:endParaRPr lang="zh-CN" altLang="en-US"/>
            </a:p>
          </p:txBody>
        </p:sp>
        <p:sp>
          <p:nvSpPr>
            <p:cNvPr id="130055" name="Line 7"/>
            <p:cNvSpPr>
              <a:spLocks noChangeShapeType="1"/>
            </p:cNvSpPr>
            <p:nvPr/>
          </p:nvSpPr>
          <p:spPr bwMode="auto">
            <a:xfrm>
              <a:off x="3024" y="3216"/>
              <a:ext cx="912" cy="528"/>
            </a:xfrm>
            <a:prstGeom prst="line">
              <a:avLst/>
            </a:prstGeom>
            <a:noFill/>
            <a:ln w="28575">
              <a:solidFill>
                <a:srgbClr val="FF33CC"/>
              </a:solidFill>
              <a:miter lim="800000"/>
              <a:tailEnd type="stealth" w="lg" len="lg"/>
            </a:ln>
            <a:effectLst/>
          </p:spPr>
          <p:txBody>
            <a:bodyPr wrap="none"/>
            <a:lstStyle/>
            <a:p>
              <a:endParaRPr lang="zh-CN" altLang="en-US"/>
            </a:p>
          </p:txBody>
        </p:sp>
      </p:grpSp>
      <p:sp>
        <p:nvSpPr>
          <p:cNvPr id="130056" name="Line 8"/>
          <p:cNvSpPr>
            <a:spLocks noChangeShapeType="1"/>
          </p:cNvSpPr>
          <p:nvPr/>
        </p:nvSpPr>
        <p:spPr bwMode="auto">
          <a:xfrm>
            <a:off x="0" y="1916113"/>
            <a:ext cx="1828800" cy="0"/>
          </a:xfrm>
          <a:prstGeom prst="line">
            <a:avLst/>
          </a:prstGeom>
          <a:noFill/>
          <a:ln w="28575">
            <a:solidFill>
              <a:srgbClr val="FF6600"/>
            </a:solidFill>
            <a:miter lim="800000"/>
            <a:tailEnd type="stealth" w="lg" len="lg"/>
          </a:ln>
          <a:effectLst/>
        </p:spPr>
        <p:txBody>
          <a:bodyPr wrap="none"/>
          <a:lstStyle/>
          <a:p>
            <a:endParaRPr lang="zh-CN" altLang="en-US"/>
          </a:p>
        </p:txBody>
      </p:sp>
      <p:sp>
        <p:nvSpPr>
          <p:cNvPr id="130057" name="Line 9"/>
          <p:cNvSpPr>
            <a:spLocks noChangeShapeType="1"/>
          </p:cNvSpPr>
          <p:nvPr/>
        </p:nvSpPr>
        <p:spPr bwMode="auto">
          <a:xfrm rot="-269637">
            <a:off x="1835150" y="1844675"/>
            <a:ext cx="1871663" cy="787400"/>
          </a:xfrm>
          <a:prstGeom prst="line">
            <a:avLst/>
          </a:prstGeom>
          <a:noFill/>
          <a:ln w="28575">
            <a:solidFill>
              <a:srgbClr val="FF6600"/>
            </a:solidFill>
            <a:miter lim="800000"/>
            <a:tailEnd type="stealth" w="lg" len="lg"/>
          </a:ln>
          <a:effectLst/>
        </p:spPr>
        <p:txBody>
          <a:bodyPr wrap="none"/>
          <a:lstStyle/>
          <a:p>
            <a:endParaRPr lang="zh-CN" altLang="en-US"/>
          </a:p>
        </p:txBody>
      </p:sp>
      <p:sp>
        <p:nvSpPr>
          <p:cNvPr id="130058" name="Line 10"/>
          <p:cNvSpPr>
            <a:spLocks noChangeShapeType="1"/>
          </p:cNvSpPr>
          <p:nvPr/>
        </p:nvSpPr>
        <p:spPr bwMode="auto">
          <a:xfrm>
            <a:off x="4787900" y="1916113"/>
            <a:ext cx="1828800" cy="0"/>
          </a:xfrm>
          <a:prstGeom prst="line">
            <a:avLst/>
          </a:prstGeom>
          <a:noFill/>
          <a:ln w="28575">
            <a:solidFill>
              <a:srgbClr val="FF6600"/>
            </a:solidFill>
            <a:miter lim="800000"/>
            <a:tailEnd type="stealth" w="lg" len="lg"/>
          </a:ln>
          <a:effectLst/>
        </p:spPr>
        <p:txBody>
          <a:bodyPr wrap="none"/>
          <a:lstStyle/>
          <a:p>
            <a:endParaRPr lang="zh-CN" altLang="en-US"/>
          </a:p>
        </p:txBody>
      </p:sp>
      <p:sp>
        <p:nvSpPr>
          <p:cNvPr id="130059" name="Line 11"/>
          <p:cNvSpPr>
            <a:spLocks noChangeShapeType="1"/>
          </p:cNvSpPr>
          <p:nvPr/>
        </p:nvSpPr>
        <p:spPr bwMode="auto">
          <a:xfrm flipV="1">
            <a:off x="6588125" y="1341438"/>
            <a:ext cx="1728788" cy="574675"/>
          </a:xfrm>
          <a:prstGeom prst="line">
            <a:avLst/>
          </a:prstGeom>
          <a:noFill/>
          <a:ln w="28575">
            <a:solidFill>
              <a:srgbClr val="FF6600"/>
            </a:solidFill>
            <a:miter lim="800000"/>
            <a:tailEnd type="stealth" w="lg" len="lg"/>
          </a:ln>
          <a:effectLst/>
        </p:spPr>
        <p:txBody>
          <a:bodyPr wrap="none"/>
          <a:lstStyle/>
          <a:p>
            <a:endParaRPr lang="zh-CN" altLang="en-US"/>
          </a:p>
        </p:txBody>
      </p:sp>
      <p:sp>
        <p:nvSpPr>
          <p:cNvPr id="130060" name="Line 12"/>
          <p:cNvSpPr>
            <a:spLocks noChangeShapeType="1"/>
          </p:cNvSpPr>
          <p:nvPr/>
        </p:nvSpPr>
        <p:spPr bwMode="auto">
          <a:xfrm rot="21288305" flipV="1">
            <a:off x="5580063" y="1916113"/>
            <a:ext cx="1079500" cy="288925"/>
          </a:xfrm>
          <a:prstGeom prst="line">
            <a:avLst/>
          </a:prstGeom>
          <a:noFill/>
          <a:ln w="25400">
            <a:solidFill>
              <a:srgbClr val="FF6600"/>
            </a:solidFill>
            <a:prstDash val="sysDot"/>
            <a:miter lim="800000"/>
          </a:ln>
          <a:effectLst/>
        </p:spPr>
        <p:txBody>
          <a:bodyPr wrap="none"/>
          <a:lstStyle/>
          <a:p>
            <a:endParaRPr lang="zh-CN" altLang="en-US"/>
          </a:p>
        </p:txBody>
      </p:sp>
      <p:sp>
        <p:nvSpPr>
          <p:cNvPr id="130061" name="Line 13"/>
          <p:cNvSpPr>
            <a:spLocks noChangeShapeType="1"/>
          </p:cNvSpPr>
          <p:nvPr/>
        </p:nvSpPr>
        <p:spPr bwMode="auto">
          <a:xfrm rot="-269637">
            <a:off x="327025" y="1752600"/>
            <a:ext cx="1438275" cy="1096963"/>
          </a:xfrm>
          <a:prstGeom prst="line">
            <a:avLst/>
          </a:prstGeom>
          <a:noFill/>
          <a:ln w="28575">
            <a:solidFill>
              <a:srgbClr val="0000FF"/>
            </a:solidFill>
            <a:miter lim="800000"/>
            <a:tailEnd type="stealth" w="lg" len="lg"/>
          </a:ln>
          <a:effectLst/>
        </p:spPr>
        <p:txBody>
          <a:bodyPr wrap="none"/>
          <a:lstStyle/>
          <a:p>
            <a:endParaRPr lang="zh-CN" altLang="en-US"/>
          </a:p>
        </p:txBody>
      </p:sp>
      <p:sp>
        <p:nvSpPr>
          <p:cNvPr id="130062" name="Line 14"/>
          <p:cNvSpPr>
            <a:spLocks noChangeShapeType="1"/>
          </p:cNvSpPr>
          <p:nvPr/>
        </p:nvSpPr>
        <p:spPr bwMode="auto">
          <a:xfrm>
            <a:off x="1835150" y="2781300"/>
            <a:ext cx="1828800" cy="0"/>
          </a:xfrm>
          <a:prstGeom prst="line">
            <a:avLst/>
          </a:prstGeom>
          <a:noFill/>
          <a:ln w="28575">
            <a:solidFill>
              <a:srgbClr val="0000FF"/>
            </a:solidFill>
            <a:miter lim="800000"/>
            <a:tailEnd type="stealth" w="lg" len="lg"/>
          </a:ln>
          <a:effectLst/>
        </p:spPr>
        <p:txBody>
          <a:bodyPr wrap="none"/>
          <a:lstStyle/>
          <a:p>
            <a:endParaRPr lang="zh-CN" altLang="en-US"/>
          </a:p>
        </p:txBody>
      </p:sp>
      <p:sp>
        <p:nvSpPr>
          <p:cNvPr id="130063" name="Line 15"/>
          <p:cNvSpPr>
            <a:spLocks noChangeShapeType="1"/>
          </p:cNvSpPr>
          <p:nvPr/>
        </p:nvSpPr>
        <p:spPr bwMode="auto">
          <a:xfrm flipV="1">
            <a:off x="4932363" y="2781300"/>
            <a:ext cx="1603375" cy="792163"/>
          </a:xfrm>
          <a:prstGeom prst="line">
            <a:avLst/>
          </a:prstGeom>
          <a:noFill/>
          <a:ln w="28575">
            <a:solidFill>
              <a:srgbClr val="0000FF"/>
            </a:solidFill>
            <a:miter lim="800000"/>
            <a:tailEnd type="stealth" w="lg" len="lg"/>
          </a:ln>
          <a:effectLst/>
        </p:spPr>
        <p:txBody>
          <a:bodyPr wrap="none"/>
          <a:lstStyle/>
          <a:p>
            <a:endParaRPr lang="zh-CN" altLang="en-US"/>
          </a:p>
        </p:txBody>
      </p:sp>
      <p:sp>
        <p:nvSpPr>
          <p:cNvPr id="130064" name="Line 16"/>
          <p:cNvSpPr>
            <a:spLocks noChangeShapeType="1"/>
          </p:cNvSpPr>
          <p:nvPr/>
        </p:nvSpPr>
        <p:spPr bwMode="auto">
          <a:xfrm>
            <a:off x="6588125" y="2781300"/>
            <a:ext cx="1828800" cy="0"/>
          </a:xfrm>
          <a:prstGeom prst="line">
            <a:avLst/>
          </a:prstGeom>
          <a:noFill/>
          <a:ln w="28575">
            <a:solidFill>
              <a:srgbClr val="0000FF"/>
            </a:solidFill>
            <a:miter lim="800000"/>
            <a:tailEnd type="stealth" w="lg" len="lg"/>
          </a:ln>
          <a:effectLst/>
        </p:spPr>
        <p:txBody>
          <a:bodyPr wrap="none"/>
          <a:lstStyle/>
          <a:p>
            <a:endParaRPr lang="zh-CN" altLang="en-US"/>
          </a:p>
        </p:txBody>
      </p:sp>
      <p:sp>
        <p:nvSpPr>
          <p:cNvPr id="130065" name="Line 17"/>
          <p:cNvSpPr>
            <a:spLocks noChangeShapeType="1"/>
          </p:cNvSpPr>
          <p:nvPr/>
        </p:nvSpPr>
        <p:spPr bwMode="auto">
          <a:xfrm rot="21288305" flipV="1">
            <a:off x="6543675" y="2343150"/>
            <a:ext cx="1152525" cy="358775"/>
          </a:xfrm>
          <a:prstGeom prst="line">
            <a:avLst/>
          </a:prstGeom>
          <a:noFill/>
          <a:ln w="25400">
            <a:solidFill>
              <a:srgbClr val="3366FF"/>
            </a:solidFill>
            <a:prstDash val="sysDot"/>
            <a:miter lim="800000"/>
          </a:ln>
          <a:effectLst/>
        </p:spPr>
        <p:txBody>
          <a:bodyPr wrap="none"/>
          <a:lstStyle/>
          <a:p>
            <a:endParaRPr lang="zh-CN" altLang="en-US"/>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childTnLst>
                          </p:cTn>
                        </p:par>
                        <p:par>
                          <p:cTn id="8" fill="hold">
                            <p:stCondLst>
                              <p:cond delay="500"/>
                            </p:stCondLst>
                            <p:childTnLst>
                              <p:par>
                                <p:cTn id="9" presetID="18" presetClass="entr" presetSubtype="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trips(downRight)">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6"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trips(downRight)">
                                      <p:cBhvr>
                                        <p:cTn id="16" dur="500"/>
                                        <p:tgtEl>
                                          <p:spTgt spid="4"/>
                                        </p:tgtEl>
                                      </p:cBhvr>
                                    </p:animEffect>
                                  </p:childTnLst>
                                </p:cTn>
                              </p:par>
                            </p:childTnLst>
                          </p:cTn>
                        </p:par>
                        <p:par>
                          <p:cTn id="17" fill="hold">
                            <p:stCondLst>
                              <p:cond delay="500"/>
                            </p:stCondLst>
                            <p:childTnLst>
                              <p:par>
                                <p:cTn id="18" presetID="18" presetClass="entr" presetSubtype="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downRigh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nodeType="clickEffect">
                                  <p:stCondLst>
                                    <p:cond delay="0"/>
                                  </p:stCondLst>
                                  <p:childTnLst>
                                    <p:set>
                                      <p:cBhvr>
                                        <p:cTn id="24" dur="1" fill="hold">
                                          <p:stCondLst>
                                            <p:cond delay="0"/>
                                          </p:stCondLst>
                                        </p:cTn>
                                        <p:tgtEl>
                                          <p:spTgt spid="62523"/>
                                        </p:tgtEl>
                                        <p:attrNameLst>
                                          <p:attrName>style.visibility</p:attrName>
                                        </p:attrNameLst>
                                      </p:cBhvr>
                                      <p:to>
                                        <p:strVal val="visible"/>
                                      </p:to>
                                    </p:set>
                                    <p:animEffect transition="in" filter="barn(outVertical)">
                                      <p:cBhvr>
                                        <p:cTn id="25" dur="500"/>
                                        <p:tgtEl>
                                          <p:spTgt spid="62523"/>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3"/>
                                        </p:tgtEl>
                                        <p:attrNameLst>
                                          <p:attrName>ppt_x</p:attrName>
                                        </p:attrNameLst>
                                      </p:cBhvr>
                                      <p:tavLst>
                                        <p:tav tm="0">
                                          <p:val>
                                            <p:strVal val="ppt_x"/>
                                          </p:val>
                                        </p:tav>
                                        <p:tav tm="100000">
                                          <p:val>
                                            <p:strVal val="ppt_x"/>
                                          </p:val>
                                        </p:tav>
                                      </p:tavLst>
                                    </p:anim>
                                    <p:anim calcmode="lin" valueType="num">
                                      <p:cBhvr additive="base">
                                        <p:cTn id="30" dur="500"/>
                                        <p:tgtEl>
                                          <p:spTgt spid="3"/>
                                        </p:tgtEl>
                                        <p:attrNameLst>
                                          <p:attrName>ppt_y</p:attrName>
                                        </p:attrNameLst>
                                      </p:cBhvr>
                                      <p:tavLst>
                                        <p:tav tm="0">
                                          <p:val>
                                            <p:strVal val="ppt_y"/>
                                          </p:val>
                                        </p:tav>
                                        <p:tav tm="100000">
                                          <p:val>
                                            <p:strVal val="1+ppt_h/2"/>
                                          </p:val>
                                        </p:tav>
                                      </p:tavLst>
                                    </p:anim>
                                    <p:set>
                                      <p:cBhvr>
                                        <p:cTn id="31" dur="1" fill="hold">
                                          <p:stCondLst>
                                            <p:cond delay="499"/>
                                          </p:stCondLst>
                                        </p:cTn>
                                        <p:tgtEl>
                                          <p:spTgt spid="3"/>
                                        </p:tgtEl>
                                        <p:attrNameLst>
                                          <p:attrName>style.visibility</p:attrName>
                                        </p:attrNameLst>
                                      </p:cBhvr>
                                      <p:to>
                                        <p:strVal val="hidden"/>
                                      </p:to>
                                    </p:set>
                                  </p:childTnLst>
                                </p:cTn>
                              </p:par>
                            </p:childTnLst>
                          </p:cTn>
                        </p:par>
                        <p:par>
                          <p:cTn id="32" fill="hold">
                            <p:stCondLst>
                              <p:cond delay="500"/>
                            </p:stCondLst>
                            <p:childTnLst>
                              <p:par>
                                <p:cTn id="33" presetID="2" presetClass="exit" presetSubtype="4" fill="hold" nodeType="afterEffect">
                                  <p:stCondLst>
                                    <p:cond delay="0"/>
                                  </p:stCondLst>
                                  <p:childTnLst>
                                    <p:anim calcmode="lin" valueType="num">
                                      <p:cBhvr additive="base">
                                        <p:cTn id="34" dur="500"/>
                                        <p:tgtEl>
                                          <p:spTgt spid="4"/>
                                        </p:tgtEl>
                                        <p:attrNameLst>
                                          <p:attrName>ppt_x</p:attrName>
                                        </p:attrNameLst>
                                      </p:cBhvr>
                                      <p:tavLst>
                                        <p:tav tm="0">
                                          <p:val>
                                            <p:strVal val="ppt_x"/>
                                          </p:val>
                                        </p:tav>
                                        <p:tav tm="100000">
                                          <p:val>
                                            <p:strVal val="ppt_x"/>
                                          </p:val>
                                        </p:tav>
                                      </p:tavLst>
                                    </p:anim>
                                    <p:anim calcmode="lin" valueType="num">
                                      <p:cBhvr additive="base">
                                        <p:cTn id="35" dur="500"/>
                                        <p:tgtEl>
                                          <p:spTgt spid="4"/>
                                        </p:tgtEl>
                                        <p:attrNameLst>
                                          <p:attrName>ppt_y</p:attrName>
                                        </p:attrNameLst>
                                      </p:cBhvr>
                                      <p:tavLst>
                                        <p:tav tm="0">
                                          <p:val>
                                            <p:strVal val="ppt_y"/>
                                          </p:val>
                                        </p:tav>
                                        <p:tav tm="100000">
                                          <p:val>
                                            <p:strVal val="1+ppt_h/2"/>
                                          </p:val>
                                        </p:tav>
                                      </p:tavLst>
                                    </p:anim>
                                    <p:set>
                                      <p:cBhvr>
                                        <p:cTn id="36" dur="1" fill="hold">
                                          <p:stCondLst>
                                            <p:cond delay="499"/>
                                          </p:stCondLst>
                                        </p:cTn>
                                        <p:tgtEl>
                                          <p:spTgt spid="4"/>
                                        </p:tgtEl>
                                        <p:attrNameLst>
                                          <p:attrName>style.visibility</p:attrName>
                                        </p:attrNameLst>
                                      </p:cBhvr>
                                      <p:to>
                                        <p:strVal val="hidden"/>
                                      </p:to>
                                    </p:set>
                                  </p:childTnLst>
                                </p:cTn>
                              </p:par>
                            </p:childTnLst>
                          </p:cTn>
                        </p:par>
                        <p:par>
                          <p:cTn id="37" fill="hold">
                            <p:stCondLst>
                              <p:cond delay="1000"/>
                            </p:stCondLst>
                            <p:childTnLst>
                              <p:par>
                                <p:cTn id="38" presetID="2" presetClass="exit" presetSubtype="4" fill="hold" nodeType="afterEffect">
                                  <p:stCondLst>
                                    <p:cond delay="0"/>
                                  </p:stCondLst>
                                  <p:childTnLst>
                                    <p:anim calcmode="lin" valueType="num">
                                      <p:cBhvr additive="base">
                                        <p:cTn id="39" dur="500"/>
                                        <p:tgtEl>
                                          <p:spTgt spid="2"/>
                                        </p:tgtEl>
                                        <p:attrNameLst>
                                          <p:attrName>ppt_x</p:attrName>
                                        </p:attrNameLst>
                                      </p:cBhvr>
                                      <p:tavLst>
                                        <p:tav tm="0">
                                          <p:val>
                                            <p:strVal val="ppt_x"/>
                                          </p:val>
                                        </p:tav>
                                        <p:tav tm="100000">
                                          <p:val>
                                            <p:strVal val="ppt_x"/>
                                          </p:val>
                                        </p:tav>
                                      </p:tavLst>
                                    </p:anim>
                                    <p:anim calcmode="lin" valueType="num">
                                      <p:cBhvr additive="base">
                                        <p:cTn id="40" dur="500"/>
                                        <p:tgtEl>
                                          <p:spTgt spid="2"/>
                                        </p:tgtEl>
                                        <p:attrNameLst>
                                          <p:attrName>ppt_y</p:attrName>
                                        </p:attrNameLst>
                                      </p:cBhvr>
                                      <p:tavLst>
                                        <p:tav tm="0">
                                          <p:val>
                                            <p:strVal val="ppt_y"/>
                                          </p:val>
                                        </p:tav>
                                        <p:tav tm="100000">
                                          <p:val>
                                            <p:strVal val="1+ppt_h/2"/>
                                          </p:val>
                                        </p:tav>
                                      </p:tavLst>
                                    </p:anim>
                                    <p:set>
                                      <p:cBhvr>
                                        <p:cTn id="41" dur="1" fill="hold">
                                          <p:stCondLst>
                                            <p:cond delay="499"/>
                                          </p:stCondLst>
                                        </p:cTn>
                                        <p:tgtEl>
                                          <p:spTgt spid="2"/>
                                        </p:tgtEl>
                                        <p:attrNameLst>
                                          <p:attrName>style.visibility</p:attrName>
                                        </p:attrNameLst>
                                      </p:cBhvr>
                                      <p:to>
                                        <p:strVal val="hidden"/>
                                      </p:to>
                                    </p:set>
                                  </p:childTnLst>
                                </p:cTn>
                              </p:par>
                            </p:childTnLst>
                          </p:cTn>
                        </p:par>
                        <p:par>
                          <p:cTn id="42" fill="hold">
                            <p:stCondLst>
                              <p:cond delay="1500"/>
                            </p:stCondLst>
                            <p:childTnLst>
                              <p:par>
                                <p:cTn id="43" presetID="2" presetClass="exit" presetSubtype="4" fill="hold" nodeType="afterEffect">
                                  <p:stCondLst>
                                    <p:cond delay="0"/>
                                  </p:stCondLst>
                                  <p:childTnLst>
                                    <p:anim calcmode="lin" valueType="num">
                                      <p:cBhvr additive="base">
                                        <p:cTn id="44" dur="500"/>
                                        <p:tgtEl>
                                          <p:spTgt spid="5"/>
                                        </p:tgtEl>
                                        <p:attrNameLst>
                                          <p:attrName>ppt_x</p:attrName>
                                        </p:attrNameLst>
                                      </p:cBhvr>
                                      <p:tavLst>
                                        <p:tav tm="0">
                                          <p:val>
                                            <p:strVal val="ppt_x"/>
                                          </p:val>
                                        </p:tav>
                                        <p:tav tm="100000">
                                          <p:val>
                                            <p:strVal val="ppt_x"/>
                                          </p:val>
                                        </p:tav>
                                      </p:tavLst>
                                    </p:anim>
                                    <p:anim calcmode="lin" valueType="num">
                                      <p:cBhvr additive="base">
                                        <p:cTn id="45" dur="500"/>
                                        <p:tgtEl>
                                          <p:spTgt spid="5"/>
                                        </p:tgtEl>
                                        <p:attrNameLst>
                                          <p:attrName>ppt_y</p:attrName>
                                        </p:attrNameLst>
                                      </p:cBhvr>
                                      <p:tavLst>
                                        <p:tav tm="0">
                                          <p:val>
                                            <p:strVal val="ppt_y"/>
                                          </p:val>
                                        </p:tav>
                                        <p:tav tm="100000">
                                          <p:val>
                                            <p:strVal val="1+ppt_h/2"/>
                                          </p:val>
                                        </p:tav>
                                      </p:tavLst>
                                    </p:anim>
                                    <p:set>
                                      <p:cBhvr>
                                        <p:cTn id="46" dur="1" fill="hold">
                                          <p:stCondLst>
                                            <p:cond delay="499"/>
                                          </p:stCondLst>
                                        </p:cTn>
                                        <p:tgtEl>
                                          <p:spTgt spid="5"/>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7" presetClass="entr" presetSubtype="8" fill="hold" grpId="0" nodeType="clickEffect">
                                  <p:stCondLst>
                                    <p:cond delay="0"/>
                                  </p:stCondLst>
                                  <p:childTnLst>
                                    <p:set>
                                      <p:cBhvr>
                                        <p:cTn id="50" dur="1" fill="hold">
                                          <p:stCondLst>
                                            <p:cond delay="0"/>
                                          </p:stCondLst>
                                        </p:cTn>
                                        <p:tgtEl>
                                          <p:spTgt spid="62524"/>
                                        </p:tgtEl>
                                        <p:attrNameLst>
                                          <p:attrName>style.visibility</p:attrName>
                                        </p:attrNameLst>
                                      </p:cBhvr>
                                      <p:to>
                                        <p:strVal val="visible"/>
                                      </p:to>
                                    </p:set>
                                    <p:anim calcmode="lin" valueType="num">
                                      <p:cBhvr>
                                        <p:cTn id="51" dur="500" fill="hold"/>
                                        <p:tgtEl>
                                          <p:spTgt spid="62524"/>
                                        </p:tgtEl>
                                        <p:attrNameLst>
                                          <p:attrName>ppt_x</p:attrName>
                                        </p:attrNameLst>
                                      </p:cBhvr>
                                      <p:tavLst>
                                        <p:tav tm="0">
                                          <p:val>
                                            <p:strVal val="#ppt_x-#ppt_w/2"/>
                                          </p:val>
                                        </p:tav>
                                        <p:tav tm="100000">
                                          <p:val>
                                            <p:strVal val="#ppt_x"/>
                                          </p:val>
                                        </p:tav>
                                      </p:tavLst>
                                    </p:anim>
                                    <p:anim calcmode="lin" valueType="num">
                                      <p:cBhvr>
                                        <p:cTn id="52" dur="500" fill="hold"/>
                                        <p:tgtEl>
                                          <p:spTgt spid="62524"/>
                                        </p:tgtEl>
                                        <p:attrNameLst>
                                          <p:attrName>ppt_y</p:attrName>
                                        </p:attrNameLst>
                                      </p:cBhvr>
                                      <p:tavLst>
                                        <p:tav tm="0">
                                          <p:val>
                                            <p:strVal val="#ppt_y"/>
                                          </p:val>
                                        </p:tav>
                                        <p:tav tm="100000">
                                          <p:val>
                                            <p:strVal val="#ppt_y"/>
                                          </p:val>
                                        </p:tav>
                                      </p:tavLst>
                                    </p:anim>
                                    <p:anim calcmode="lin" valueType="num">
                                      <p:cBhvr>
                                        <p:cTn id="53" dur="500" fill="hold"/>
                                        <p:tgtEl>
                                          <p:spTgt spid="62524"/>
                                        </p:tgtEl>
                                        <p:attrNameLst>
                                          <p:attrName>ppt_w</p:attrName>
                                        </p:attrNameLst>
                                      </p:cBhvr>
                                      <p:tavLst>
                                        <p:tav tm="0">
                                          <p:val>
                                            <p:fltVal val="0"/>
                                          </p:val>
                                        </p:tav>
                                        <p:tav tm="100000">
                                          <p:val>
                                            <p:strVal val="#ppt_w"/>
                                          </p:val>
                                        </p:tav>
                                      </p:tavLst>
                                    </p:anim>
                                    <p:anim calcmode="lin" valueType="num">
                                      <p:cBhvr>
                                        <p:cTn id="54" dur="500" fill="hold"/>
                                        <p:tgtEl>
                                          <p:spTgt spid="62524"/>
                                        </p:tgtEl>
                                        <p:attrNameLst>
                                          <p:attrName>ppt_h</p:attrName>
                                        </p:attrNameLst>
                                      </p:cBhvr>
                                      <p:tavLst>
                                        <p:tav tm="0">
                                          <p:val>
                                            <p:strVal val="#ppt_h"/>
                                          </p:val>
                                        </p:tav>
                                        <p:tav tm="100000">
                                          <p:val>
                                            <p:strVal val="#ppt_h"/>
                                          </p:val>
                                        </p:tav>
                                      </p:tavLst>
                                    </p:anim>
                                  </p:childTnLst>
                                </p:cTn>
                              </p:par>
                            </p:childTnLst>
                          </p:cTn>
                        </p:par>
                        <p:par>
                          <p:cTn id="55" fill="hold">
                            <p:stCondLst>
                              <p:cond delay="500"/>
                            </p:stCondLst>
                            <p:childTnLst>
                              <p:par>
                                <p:cTn id="56" presetID="17" presetClass="entr" presetSubtype="8" fill="hold" grpId="0" nodeType="afterEffect">
                                  <p:stCondLst>
                                    <p:cond delay="0"/>
                                  </p:stCondLst>
                                  <p:childTnLst>
                                    <p:set>
                                      <p:cBhvr>
                                        <p:cTn id="57" dur="1" fill="hold">
                                          <p:stCondLst>
                                            <p:cond delay="0"/>
                                          </p:stCondLst>
                                        </p:cTn>
                                        <p:tgtEl>
                                          <p:spTgt spid="130056"/>
                                        </p:tgtEl>
                                        <p:attrNameLst>
                                          <p:attrName>style.visibility</p:attrName>
                                        </p:attrNameLst>
                                      </p:cBhvr>
                                      <p:to>
                                        <p:strVal val="visible"/>
                                      </p:to>
                                    </p:set>
                                    <p:anim calcmode="lin" valueType="num">
                                      <p:cBhvr>
                                        <p:cTn id="58" dur="500" fill="hold"/>
                                        <p:tgtEl>
                                          <p:spTgt spid="130056"/>
                                        </p:tgtEl>
                                        <p:attrNameLst>
                                          <p:attrName>ppt_x</p:attrName>
                                        </p:attrNameLst>
                                      </p:cBhvr>
                                      <p:tavLst>
                                        <p:tav tm="0">
                                          <p:val>
                                            <p:strVal val="#ppt_x-#ppt_w/2"/>
                                          </p:val>
                                        </p:tav>
                                        <p:tav tm="100000">
                                          <p:val>
                                            <p:strVal val="#ppt_x"/>
                                          </p:val>
                                        </p:tav>
                                      </p:tavLst>
                                    </p:anim>
                                    <p:anim calcmode="lin" valueType="num">
                                      <p:cBhvr>
                                        <p:cTn id="59" dur="500" fill="hold"/>
                                        <p:tgtEl>
                                          <p:spTgt spid="130056"/>
                                        </p:tgtEl>
                                        <p:attrNameLst>
                                          <p:attrName>ppt_y</p:attrName>
                                        </p:attrNameLst>
                                      </p:cBhvr>
                                      <p:tavLst>
                                        <p:tav tm="0">
                                          <p:val>
                                            <p:strVal val="#ppt_y"/>
                                          </p:val>
                                        </p:tav>
                                        <p:tav tm="100000">
                                          <p:val>
                                            <p:strVal val="#ppt_y"/>
                                          </p:val>
                                        </p:tav>
                                      </p:tavLst>
                                    </p:anim>
                                    <p:anim calcmode="lin" valueType="num">
                                      <p:cBhvr>
                                        <p:cTn id="60" dur="500" fill="hold"/>
                                        <p:tgtEl>
                                          <p:spTgt spid="130056"/>
                                        </p:tgtEl>
                                        <p:attrNameLst>
                                          <p:attrName>ppt_w</p:attrName>
                                        </p:attrNameLst>
                                      </p:cBhvr>
                                      <p:tavLst>
                                        <p:tav tm="0">
                                          <p:val>
                                            <p:fltVal val="0"/>
                                          </p:val>
                                        </p:tav>
                                        <p:tav tm="100000">
                                          <p:val>
                                            <p:strVal val="#ppt_w"/>
                                          </p:val>
                                        </p:tav>
                                      </p:tavLst>
                                    </p:anim>
                                    <p:anim calcmode="lin" valueType="num">
                                      <p:cBhvr>
                                        <p:cTn id="61" dur="500" fill="hold"/>
                                        <p:tgtEl>
                                          <p:spTgt spid="130056"/>
                                        </p:tgtEl>
                                        <p:attrNameLst>
                                          <p:attrName>ppt_h</p:attrName>
                                        </p:attrNameLst>
                                      </p:cBhvr>
                                      <p:tavLst>
                                        <p:tav tm="0">
                                          <p:val>
                                            <p:strVal val="#ppt_h"/>
                                          </p:val>
                                        </p:tav>
                                        <p:tav tm="100000">
                                          <p:val>
                                            <p:strVal val="#ppt_h"/>
                                          </p:val>
                                        </p:tav>
                                      </p:tavLst>
                                    </p:anim>
                                  </p:childTnLst>
                                </p:cTn>
                              </p:par>
                            </p:childTnLst>
                          </p:cTn>
                        </p:par>
                        <p:par>
                          <p:cTn id="62" fill="hold">
                            <p:stCondLst>
                              <p:cond delay="1000"/>
                            </p:stCondLst>
                            <p:childTnLst>
                              <p:par>
                                <p:cTn id="63" presetID="17" presetClass="entr" presetSubtype="8" fill="hold" grpId="0" nodeType="afterEffect">
                                  <p:stCondLst>
                                    <p:cond delay="0"/>
                                  </p:stCondLst>
                                  <p:childTnLst>
                                    <p:set>
                                      <p:cBhvr>
                                        <p:cTn id="64" dur="1" fill="hold">
                                          <p:stCondLst>
                                            <p:cond delay="0"/>
                                          </p:stCondLst>
                                        </p:cTn>
                                        <p:tgtEl>
                                          <p:spTgt spid="62525"/>
                                        </p:tgtEl>
                                        <p:attrNameLst>
                                          <p:attrName>style.visibility</p:attrName>
                                        </p:attrNameLst>
                                      </p:cBhvr>
                                      <p:to>
                                        <p:strVal val="visible"/>
                                      </p:to>
                                    </p:set>
                                    <p:anim calcmode="lin" valueType="num">
                                      <p:cBhvr>
                                        <p:cTn id="65" dur="500" fill="hold"/>
                                        <p:tgtEl>
                                          <p:spTgt spid="62525"/>
                                        </p:tgtEl>
                                        <p:attrNameLst>
                                          <p:attrName>ppt_x</p:attrName>
                                        </p:attrNameLst>
                                      </p:cBhvr>
                                      <p:tavLst>
                                        <p:tav tm="0">
                                          <p:val>
                                            <p:strVal val="#ppt_x-#ppt_w/2"/>
                                          </p:val>
                                        </p:tav>
                                        <p:tav tm="100000">
                                          <p:val>
                                            <p:strVal val="#ppt_x"/>
                                          </p:val>
                                        </p:tav>
                                      </p:tavLst>
                                    </p:anim>
                                    <p:anim calcmode="lin" valueType="num">
                                      <p:cBhvr>
                                        <p:cTn id="66" dur="500" fill="hold"/>
                                        <p:tgtEl>
                                          <p:spTgt spid="62525"/>
                                        </p:tgtEl>
                                        <p:attrNameLst>
                                          <p:attrName>ppt_y</p:attrName>
                                        </p:attrNameLst>
                                      </p:cBhvr>
                                      <p:tavLst>
                                        <p:tav tm="0">
                                          <p:val>
                                            <p:strVal val="#ppt_y"/>
                                          </p:val>
                                        </p:tav>
                                        <p:tav tm="100000">
                                          <p:val>
                                            <p:strVal val="#ppt_y"/>
                                          </p:val>
                                        </p:tav>
                                      </p:tavLst>
                                    </p:anim>
                                    <p:anim calcmode="lin" valueType="num">
                                      <p:cBhvr>
                                        <p:cTn id="67" dur="500" fill="hold"/>
                                        <p:tgtEl>
                                          <p:spTgt spid="62525"/>
                                        </p:tgtEl>
                                        <p:attrNameLst>
                                          <p:attrName>ppt_w</p:attrName>
                                        </p:attrNameLst>
                                      </p:cBhvr>
                                      <p:tavLst>
                                        <p:tav tm="0">
                                          <p:val>
                                            <p:fltVal val="0"/>
                                          </p:val>
                                        </p:tav>
                                        <p:tav tm="100000">
                                          <p:val>
                                            <p:strVal val="#ppt_w"/>
                                          </p:val>
                                        </p:tav>
                                      </p:tavLst>
                                    </p:anim>
                                    <p:anim calcmode="lin" valueType="num">
                                      <p:cBhvr>
                                        <p:cTn id="68" dur="500" fill="hold"/>
                                        <p:tgtEl>
                                          <p:spTgt spid="62525"/>
                                        </p:tgtEl>
                                        <p:attrNameLst>
                                          <p:attrName>ppt_h</p:attrName>
                                        </p:attrNameLst>
                                      </p:cBhvr>
                                      <p:tavLst>
                                        <p:tav tm="0">
                                          <p:val>
                                            <p:strVal val="#ppt_h"/>
                                          </p:val>
                                        </p:tav>
                                        <p:tav tm="100000">
                                          <p:val>
                                            <p:strVal val="#ppt_h"/>
                                          </p:val>
                                        </p:tav>
                                      </p:tavLst>
                                    </p:anim>
                                  </p:childTnLst>
                                </p:cTn>
                              </p:par>
                            </p:childTnLst>
                          </p:cTn>
                        </p:par>
                        <p:par>
                          <p:cTn id="69" fill="hold">
                            <p:stCondLst>
                              <p:cond delay="1500"/>
                            </p:stCondLst>
                            <p:childTnLst>
                              <p:par>
                                <p:cTn id="70" presetID="17" presetClass="entr" presetSubtype="8" fill="hold" grpId="0" nodeType="afterEffect">
                                  <p:stCondLst>
                                    <p:cond delay="0"/>
                                  </p:stCondLst>
                                  <p:childTnLst>
                                    <p:set>
                                      <p:cBhvr>
                                        <p:cTn id="71" dur="1" fill="hold">
                                          <p:stCondLst>
                                            <p:cond delay="0"/>
                                          </p:stCondLst>
                                        </p:cTn>
                                        <p:tgtEl>
                                          <p:spTgt spid="130058"/>
                                        </p:tgtEl>
                                        <p:attrNameLst>
                                          <p:attrName>style.visibility</p:attrName>
                                        </p:attrNameLst>
                                      </p:cBhvr>
                                      <p:to>
                                        <p:strVal val="visible"/>
                                      </p:to>
                                    </p:set>
                                    <p:anim calcmode="lin" valueType="num">
                                      <p:cBhvr>
                                        <p:cTn id="72" dur="500" fill="hold"/>
                                        <p:tgtEl>
                                          <p:spTgt spid="130058"/>
                                        </p:tgtEl>
                                        <p:attrNameLst>
                                          <p:attrName>ppt_x</p:attrName>
                                        </p:attrNameLst>
                                      </p:cBhvr>
                                      <p:tavLst>
                                        <p:tav tm="0">
                                          <p:val>
                                            <p:strVal val="#ppt_x-#ppt_w/2"/>
                                          </p:val>
                                        </p:tav>
                                        <p:tav tm="100000">
                                          <p:val>
                                            <p:strVal val="#ppt_x"/>
                                          </p:val>
                                        </p:tav>
                                      </p:tavLst>
                                    </p:anim>
                                    <p:anim calcmode="lin" valueType="num">
                                      <p:cBhvr>
                                        <p:cTn id="73" dur="500" fill="hold"/>
                                        <p:tgtEl>
                                          <p:spTgt spid="130058"/>
                                        </p:tgtEl>
                                        <p:attrNameLst>
                                          <p:attrName>ppt_y</p:attrName>
                                        </p:attrNameLst>
                                      </p:cBhvr>
                                      <p:tavLst>
                                        <p:tav tm="0">
                                          <p:val>
                                            <p:strVal val="#ppt_y"/>
                                          </p:val>
                                        </p:tav>
                                        <p:tav tm="100000">
                                          <p:val>
                                            <p:strVal val="#ppt_y"/>
                                          </p:val>
                                        </p:tav>
                                      </p:tavLst>
                                    </p:anim>
                                    <p:anim calcmode="lin" valueType="num">
                                      <p:cBhvr>
                                        <p:cTn id="74" dur="500" fill="hold"/>
                                        <p:tgtEl>
                                          <p:spTgt spid="130058"/>
                                        </p:tgtEl>
                                        <p:attrNameLst>
                                          <p:attrName>ppt_w</p:attrName>
                                        </p:attrNameLst>
                                      </p:cBhvr>
                                      <p:tavLst>
                                        <p:tav tm="0">
                                          <p:val>
                                            <p:fltVal val="0"/>
                                          </p:val>
                                        </p:tav>
                                        <p:tav tm="100000">
                                          <p:val>
                                            <p:strVal val="#ppt_w"/>
                                          </p:val>
                                        </p:tav>
                                      </p:tavLst>
                                    </p:anim>
                                    <p:anim calcmode="lin" valueType="num">
                                      <p:cBhvr>
                                        <p:cTn id="75" dur="500" fill="hold"/>
                                        <p:tgtEl>
                                          <p:spTgt spid="130058"/>
                                        </p:tgtEl>
                                        <p:attrNameLst>
                                          <p:attrName>ppt_h</p:attrName>
                                        </p:attrNameLst>
                                      </p:cBhvr>
                                      <p:tavLst>
                                        <p:tav tm="0">
                                          <p:val>
                                            <p:strVal val="#ppt_h"/>
                                          </p:val>
                                        </p:tav>
                                        <p:tav tm="100000">
                                          <p:val>
                                            <p:strVal val="#ppt_h"/>
                                          </p:val>
                                        </p:tav>
                                      </p:tavLst>
                                    </p:anim>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62526"/>
                                        </p:tgtEl>
                                        <p:attrNameLst>
                                          <p:attrName>style.visibility</p:attrName>
                                        </p:attrNameLst>
                                      </p:cBhvr>
                                      <p:to>
                                        <p:strVal val="visible"/>
                                      </p:to>
                                    </p:set>
                                    <p:animEffect transition="in" filter="wipe(down)">
                                      <p:cBhvr>
                                        <p:cTn id="80" dur="500"/>
                                        <p:tgtEl>
                                          <p:spTgt spid="62526"/>
                                        </p:tgtEl>
                                      </p:cBhvr>
                                    </p:animEffect>
                                  </p:childTnLst>
                                </p:cTn>
                              </p:par>
                            </p:childTnLst>
                          </p:cTn>
                        </p:par>
                        <p:par>
                          <p:cTn id="81" fill="hold">
                            <p:stCondLst>
                              <p:cond delay="500"/>
                            </p:stCondLst>
                            <p:childTnLst>
                              <p:par>
                                <p:cTn id="82" presetID="22" presetClass="entr" presetSubtype="4" fill="hold" grpId="0" nodeType="afterEffect">
                                  <p:stCondLst>
                                    <p:cond delay="0"/>
                                  </p:stCondLst>
                                  <p:childTnLst>
                                    <p:set>
                                      <p:cBhvr>
                                        <p:cTn id="83" dur="1" fill="hold">
                                          <p:stCondLst>
                                            <p:cond delay="0"/>
                                          </p:stCondLst>
                                        </p:cTn>
                                        <p:tgtEl>
                                          <p:spTgt spid="130057"/>
                                        </p:tgtEl>
                                        <p:attrNameLst>
                                          <p:attrName>style.visibility</p:attrName>
                                        </p:attrNameLst>
                                      </p:cBhvr>
                                      <p:to>
                                        <p:strVal val="visible"/>
                                      </p:to>
                                    </p:set>
                                    <p:animEffect transition="in" filter="wipe(down)">
                                      <p:cBhvr>
                                        <p:cTn id="84" dur="500"/>
                                        <p:tgtEl>
                                          <p:spTgt spid="130057"/>
                                        </p:tgtEl>
                                      </p:cBhvr>
                                    </p:animEffect>
                                  </p:childTnLst>
                                </p:cTn>
                              </p:par>
                            </p:childTnLst>
                          </p:cTn>
                        </p:par>
                        <p:par>
                          <p:cTn id="85" fill="hold">
                            <p:stCondLst>
                              <p:cond delay="1000"/>
                            </p:stCondLst>
                            <p:childTnLst>
                              <p:par>
                                <p:cTn id="86" presetID="22" presetClass="entr" presetSubtype="1" fill="hold" grpId="0" nodeType="afterEffect">
                                  <p:stCondLst>
                                    <p:cond delay="0"/>
                                  </p:stCondLst>
                                  <p:childTnLst>
                                    <p:set>
                                      <p:cBhvr>
                                        <p:cTn id="87" dur="1" fill="hold">
                                          <p:stCondLst>
                                            <p:cond delay="0"/>
                                          </p:stCondLst>
                                        </p:cTn>
                                        <p:tgtEl>
                                          <p:spTgt spid="62527"/>
                                        </p:tgtEl>
                                        <p:attrNameLst>
                                          <p:attrName>style.visibility</p:attrName>
                                        </p:attrNameLst>
                                      </p:cBhvr>
                                      <p:to>
                                        <p:strVal val="visible"/>
                                      </p:to>
                                    </p:set>
                                    <p:animEffect transition="in" filter="wipe(up)">
                                      <p:cBhvr>
                                        <p:cTn id="88" dur="500"/>
                                        <p:tgtEl>
                                          <p:spTgt spid="62527"/>
                                        </p:tgtEl>
                                      </p:cBhvr>
                                    </p:animEffect>
                                  </p:childTnLst>
                                </p:cTn>
                              </p:par>
                            </p:childTnLst>
                          </p:cTn>
                        </p:par>
                        <p:par>
                          <p:cTn id="89" fill="hold">
                            <p:stCondLst>
                              <p:cond delay="1500"/>
                            </p:stCondLst>
                            <p:childTnLst>
                              <p:par>
                                <p:cTn id="90" presetID="18" presetClass="entr" presetSubtype="9" fill="hold" grpId="0" nodeType="afterEffect">
                                  <p:stCondLst>
                                    <p:cond delay="0"/>
                                  </p:stCondLst>
                                  <p:childTnLst>
                                    <p:set>
                                      <p:cBhvr>
                                        <p:cTn id="91" dur="1" fill="hold">
                                          <p:stCondLst>
                                            <p:cond delay="0"/>
                                          </p:stCondLst>
                                        </p:cTn>
                                        <p:tgtEl>
                                          <p:spTgt spid="62528"/>
                                        </p:tgtEl>
                                        <p:attrNameLst>
                                          <p:attrName>style.visibility</p:attrName>
                                        </p:attrNameLst>
                                      </p:cBhvr>
                                      <p:to>
                                        <p:strVal val="visible"/>
                                      </p:to>
                                    </p:set>
                                    <p:animEffect transition="in" filter="strips(upLeft)">
                                      <p:cBhvr>
                                        <p:cTn id="92" dur="500"/>
                                        <p:tgtEl>
                                          <p:spTgt spid="62528"/>
                                        </p:tgtEl>
                                      </p:cBhvr>
                                    </p:animEffect>
                                  </p:childTnLst>
                                </p:cTn>
                              </p:par>
                            </p:childTnLst>
                          </p:cTn>
                        </p:par>
                        <p:par>
                          <p:cTn id="93" fill="hold">
                            <p:stCondLst>
                              <p:cond delay="2000"/>
                            </p:stCondLst>
                            <p:childTnLst>
                              <p:par>
                                <p:cTn id="94" presetID="22" presetClass="entr" presetSubtype="1" fill="hold" grpId="0" nodeType="afterEffect">
                                  <p:stCondLst>
                                    <p:cond delay="0"/>
                                  </p:stCondLst>
                                  <p:childTnLst>
                                    <p:set>
                                      <p:cBhvr>
                                        <p:cTn id="95" dur="1" fill="hold">
                                          <p:stCondLst>
                                            <p:cond delay="0"/>
                                          </p:stCondLst>
                                        </p:cTn>
                                        <p:tgtEl>
                                          <p:spTgt spid="130059"/>
                                        </p:tgtEl>
                                        <p:attrNameLst>
                                          <p:attrName>style.visibility</p:attrName>
                                        </p:attrNameLst>
                                      </p:cBhvr>
                                      <p:to>
                                        <p:strVal val="visible"/>
                                      </p:to>
                                    </p:set>
                                    <p:animEffect transition="in" filter="wipe(up)">
                                      <p:cBhvr>
                                        <p:cTn id="96" dur="500"/>
                                        <p:tgtEl>
                                          <p:spTgt spid="130059"/>
                                        </p:tgtEl>
                                      </p:cBhvr>
                                    </p:animEffect>
                                  </p:childTnLst>
                                </p:cTn>
                              </p:par>
                            </p:childTnLst>
                          </p:cTn>
                        </p:par>
                        <p:par>
                          <p:cTn id="97" fill="hold">
                            <p:stCondLst>
                              <p:cond delay="2500"/>
                            </p:stCondLst>
                            <p:childTnLst>
                              <p:par>
                                <p:cTn id="98" presetID="18" presetClass="entr" presetSubtype="9" fill="hold" grpId="0" nodeType="afterEffect">
                                  <p:stCondLst>
                                    <p:cond delay="0"/>
                                  </p:stCondLst>
                                  <p:childTnLst>
                                    <p:set>
                                      <p:cBhvr>
                                        <p:cTn id="99" dur="1" fill="hold">
                                          <p:stCondLst>
                                            <p:cond delay="0"/>
                                          </p:stCondLst>
                                        </p:cTn>
                                        <p:tgtEl>
                                          <p:spTgt spid="130060"/>
                                        </p:tgtEl>
                                        <p:attrNameLst>
                                          <p:attrName>style.visibility</p:attrName>
                                        </p:attrNameLst>
                                      </p:cBhvr>
                                      <p:to>
                                        <p:strVal val="visible"/>
                                      </p:to>
                                    </p:set>
                                    <p:animEffect transition="in" filter="strips(upLeft)">
                                      <p:cBhvr>
                                        <p:cTn id="100" dur="500"/>
                                        <p:tgtEl>
                                          <p:spTgt spid="130060"/>
                                        </p:tgtEl>
                                      </p:cBhvr>
                                    </p:animEffect>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62529"/>
                                        </p:tgtEl>
                                        <p:attrNameLst>
                                          <p:attrName>style.visibility</p:attrName>
                                        </p:attrNameLst>
                                      </p:cBhvr>
                                      <p:to>
                                        <p:strVal val="visible"/>
                                      </p:to>
                                    </p:set>
                                    <p:anim calcmode="lin" valueType="num">
                                      <p:cBhvr additive="base">
                                        <p:cTn id="105" dur="500" fill="hold"/>
                                        <p:tgtEl>
                                          <p:spTgt spid="62529"/>
                                        </p:tgtEl>
                                        <p:attrNameLst>
                                          <p:attrName>ppt_x</p:attrName>
                                        </p:attrNameLst>
                                      </p:cBhvr>
                                      <p:tavLst>
                                        <p:tav tm="0">
                                          <p:val>
                                            <p:strVal val="#ppt_x"/>
                                          </p:val>
                                        </p:tav>
                                        <p:tav tm="100000">
                                          <p:val>
                                            <p:strVal val="#ppt_x"/>
                                          </p:val>
                                        </p:tav>
                                      </p:tavLst>
                                    </p:anim>
                                    <p:anim calcmode="lin" valueType="num">
                                      <p:cBhvr additive="base">
                                        <p:cTn id="106" dur="500" fill="hold"/>
                                        <p:tgtEl>
                                          <p:spTgt spid="62529"/>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xit" presetSubtype="4" fill="hold" grpId="1" nodeType="clickEffect">
                                  <p:stCondLst>
                                    <p:cond delay="0"/>
                                  </p:stCondLst>
                                  <p:childTnLst>
                                    <p:anim calcmode="lin" valueType="num">
                                      <p:cBhvr additive="base">
                                        <p:cTn id="110" dur="500"/>
                                        <p:tgtEl>
                                          <p:spTgt spid="62524"/>
                                        </p:tgtEl>
                                        <p:attrNameLst>
                                          <p:attrName>ppt_x</p:attrName>
                                        </p:attrNameLst>
                                      </p:cBhvr>
                                      <p:tavLst>
                                        <p:tav tm="0">
                                          <p:val>
                                            <p:strVal val="ppt_x"/>
                                          </p:val>
                                        </p:tav>
                                        <p:tav tm="100000">
                                          <p:val>
                                            <p:strVal val="ppt_x"/>
                                          </p:val>
                                        </p:tav>
                                      </p:tavLst>
                                    </p:anim>
                                    <p:anim calcmode="lin" valueType="num">
                                      <p:cBhvr additive="base">
                                        <p:cTn id="111" dur="500"/>
                                        <p:tgtEl>
                                          <p:spTgt spid="62524"/>
                                        </p:tgtEl>
                                        <p:attrNameLst>
                                          <p:attrName>ppt_y</p:attrName>
                                        </p:attrNameLst>
                                      </p:cBhvr>
                                      <p:tavLst>
                                        <p:tav tm="0">
                                          <p:val>
                                            <p:strVal val="ppt_y"/>
                                          </p:val>
                                        </p:tav>
                                        <p:tav tm="100000">
                                          <p:val>
                                            <p:strVal val="1+ppt_h/2"/>
                                          </p:val>
                                        </p:tav>
                                      </p:tavLst>
                                    </p:anim>
                                    <p:set>
                                      <p:cBhvr>
                                        <p:cTn id="112" dur="1" fill="hold">
                                          <p:stCondLst>
                                            <p:cond delay="499"/>
                                          </p:stCondLst>
                                        </p:cTn>
                                        <p:tgtEl>
                                          <p:spTgt spid="62524"/>
                                        </p:tgtEl>
                                        <p:attrNameLst>
                                          <p:attrName>style.visibility</p:attrName>
                                        </p:attrNameLst>
                                      </p:cBhvr>
                                      <p:to>
                                        <p:strVal val="hidden"/>
                                      </p:to>
                                    </p:set>
                                  </p:childTnLst>
                                </p:cTn>
                              </p:par>
                            </p:childTnLst>
                          </p:cTn>
                        </p:par>
                        <p:par>
                          <p:cTn id="113" fill="hold">
                            <p:stCondLst>
                              <p:cond delay="500"/>
                            </p:stCondLst>
                            <p:childTnLst>
                              <p:par>
                                <p:cTn id="114" presetID="2" presetClass="exit" presetSubtype="4" fill="hold" grpId="1" nodeType="afterEffect">
                                  <p:stCondLst>
                                    <p:cond delay="0"/>
                                  </p:stCondLst>
                                  <p:childTnLst>
                                    <p:anim calcmode="lin" valueType="num">
                                      <p:cBhvr additive="base">
                                        <p:cTn id="115" dur="500"/>
                                        <p:tgtEl>
                                          <p:spTgt spid="62526"/>
                                        </p:tgtEl>
                                        <p:attrNameLst>
                                          <p:attrName>ppt_x</p:attrName>
                                        </p:attrNameLst>
                                      </p:cBhvr>
                                      <p:tavLst>
                                        <p:tav tm="0">
                                          <p:val>
                                            <p:strVal val="ppt_x"/>
                                          </p:val>
                                        </p:tav>
                                        <p:tav tm="100000">
                                          <p:val>
                                            <p:strVal val="ppt_x"/>
                                          </p:val>
                                        </p:tav>
                                      </p:tavLst>
                                    </p:anim>
                                    <p:anim calcmode="lin" valueType="num">
                                      <p:cBhvr additive="base">
                                        <p:cTn id="116" dur="500"/>
                                        <p:tgtEl>
                                          <p:spTgt spid="62526"/>
                                        </p:tgtEl>
                                        <p:attrNameLst>
                                          <p:attrName>ppt_y</p:attrName>
                                        </p:attrNameLst>
                                      </p:cBhvr>
                                      <p:tavLst>
                                        <p:tav tm="0">
                                          <p:val>
                                            <p:strVal val="ppt_y"/>
                                          </p:val>
                                        </p:tav>
                                        <p:tav tm="100000">
                                          <p:val>
                                            <p:strVal val="1+ppt_h/2"/>
                                          </p:val>
                                        </p:tav>
                                      </p:tavLst>
                                    </p:anim>
                                    <p:set>
                                      <p:cBhvr>
                                        <p:cTn id="117" dur="1" fill="hold">
                                          <p:stCondLst>
                                            <p:cond delay="499"/>
                                          </p:stCondLst>
                                        </p:cTn>
                                        <p:tgtEl>
                                          <p:spTgt spid="62526"/>
                                        </p:tgtEl>
                                        <p:attrNameLst>
                                          <p:attrName>style.visibility</p:attrName>
                                        </p:attrNameLst>
                                      </p:cBhvr>
                                      <p:to>
                                        <p:strVal val="hidden"/>
                                      </p:to>
                                    </p:set>
                                  </p:childTnLst>
                                </p:cTn>
                              </p:par>
                            </p:childTnLst>
                          </p:cTn>
                        </p:par>
                        <p:par>
                          <p:cTn id="118" fill="hold">
                            <p:stCondLst>
                              <p:cond delay="1000"/>
                            </p:stCondLst>
                            <p:childTnLst>
                              <p:par>
                                <p:cTn id="119" presetID="2" presetClass="exit" presetSubtype="4" fill="hold" grpId="1" nodeType="afterEffect">
                                  <p:stCondLst>
                                    <p:cond delay="0"/>
                                  </p:stCondLst>
                                  <p:childTnLst>
                                    <p:anim calcmode="lin" valueType="num">
                                      <p:cBhvr additive="base">
                                        <p:cTn id="120" dur="500"/>
                                        <p:tgtEl>
                                          <p:spTgt spid="130056"/>
                                        </p:tgtEl>
                                        <p:attrNameLst>
                                          <p:attrName>ppt_x</p:attrName>
                                        </p:attrNameLst>
                                      </p:cBhvr>
                                      <p:tavLst>
                                        <p:tav tm="0">
                                          <p:val>
                                            <p:strVal val="ppt_x"/>
                                          </p:val>
                                        </p:tav>
                                        <p:tav tm="100000">
                                          <p:val>
                                            <p:strVal val="ppt_x"/>
                                          </p:val>
                                        </p:tav>
                                      </p:tavLst>
                                    </p:anim>
                                    <p:anim calcmode="lin" valueType="num">
                                      <p:cBhvr additive="base">
                                        <p:cTn id="121" dur="500"/>
                                        <p:tgtEl>
                                          <p:spTgt spid="130056"/>
                                        </p:tgtEl>
                                        <p:attrNameLst>
                                          <p:attrName>ppt_y</p:attrName>
                                        </p:attrNameLst>
                                      </p:cBhvr>
                                      <p:tavLst>
                                        <p:tav tm="0">
                                          <p:val>
                                            <p:strVal val="ppt_y"/>
                                          </p:val>
                                        </p:tav>
                                        <p:tav tm="100000">
                                          <p:val>
                                            <p:strVal val="1+ppt_h/2"/>
                                          </p:val>
                                        </p:tav>
                                      </p:tavLst>
                                    </p:anim>
                                    <p:set>
                                      <p:cBhvr>
                                        <p:cTn id="122" dur="1" fill="hold">
                                          <p:stCondLst>
                                            <p:cond delay="499"/>
                                          </p:stCondLst>
                                        </p:cTn>
                                        <p:tgtEl>
                                          <p:spTgt spid="130056"/>
                                        </p:tgtEl>
                                        <p:attrNameLst>
                                          <p:attrName>style.visibility</p:attrName>
                                        </p:attrNameLst>
                                      </p:cBhvr>
                                      <p:to>
                                        <p:strVal val="hidden"/>
                                      </p:to>
                                    </p:set>
                                  </p:childTnLst>
                                </p:cTn>
                              </p:par>
                            </p:childTnLst>
                          </p:cTn>
                        </p:par>
                        <p:par>
                          <p:cTn id="123" fill="hold">
                            <p:stCondLst>
                              <p:cond delay="1500"/>
                            </p:stCondLst>
                            <p:childTnLst>
                              <p:par>
                                <p:cTn id="124" presetID="2" presetClass="exit" presetSubtype="4" fill="hold" grpId="1" nodeType="afterEffect">
                                  <p:stCondLst>
                                    <p:cond delay="0"/>
                                  </p:stCondLst>
                                  <p:childTnLst>
                                    <p:anim calcmode="lin" valueType="num">
                                      <p:cBhvr additive="base">
                                        <p:cTn id="125" dur="500"/>
                                        <p:tgtEl>
                                          <p:spTgt spid="130057"/>
                                        </p:tgtEl>
                                        <p:attrNameLst>
                                          <p:attrName>ppt_x</p:attrName>
                                        </p:attrNameLst>
                                      </p:cBhvr>
                                      <p:tavLst>
                                        <p:tav tm="0">
                                          <p:val>
                                            <p:strVal val="ppt_x"/>
                                          </p:val>
                                        </p:tav>
                                        <p:tav tm="100000">
                                          <p:val>
                                            <p:strVal val="ppt_x"/>
                                          </p:val>
                                        </p:tav>
                                      </p:tavLst>
                                    </p:anim>
                                    <p:anim calcmode="lin" valueType="num">
                                      <p:cBhvr additive="base">
                                        <p:cTn id="126" dur="500"/>
                                        <p:tgtEl>
                                          <p:spTgt spid="130057"/>
                                        </p:tgtEl>
                                        <p:attrNameLst>
                                          <p:attrName>ppt_y</p:attrName>
                                        </p:attrNameLst>
                                      </p:cBhvr>
                                      <p:tavLst>
                                        <p:tav tm="0">
                                          <p:val>
                                            <p:strVal val="ppt_y"/>
                                          </p:val>
                                        </p:tav>
                                        <p:tav tm="100000">
                                          <p:val>
                                            <p:strVal val="1+ppt_h/2"/>
                                          </p:val>
                                        </p:tav>
                                      </p:tavLst>
                                    </p:anim>
                                    <p:set>
                                      <p:cBhvr>
                                        <p:cTn id="127" dur="1" fill="hold">
                                          <p:stCondLst>
                                            <p:cond delay="499"/>
                                          </p:stCondLst>
                                        </p:cTn>
                                        <p:tgtEl>
                                          <p:spTgt spid="130057"/>
                                        </p:tgtEl>
                                        <p:attrNameLst>
                                          <p:attrName>style.visibility</p:attrName>
                                        </p:attrNameLst>
                                      </p:cBhvr>
                                      <p:to>
                                        <p:strVal val="hidden"/>
                                      </p:to>
                                    </p:set>
                                  </p:childTnLst>
                                </p:cTn>
                              </p:par>
                            </p:childTnLst>
                          </p:cTn>
                        </p:par>
                        <p:par>
                          <p:cTn id="128" fill="hold">
                            <p:stCondLst>
                              <p:cond delay="2000"/>
                            </p:stCondLst>
                            <p:childTnLst>
                              <p:par>
                                <p:cTn id="129" presetID="2" presetClass="exit" presetSubtype="4" fill="hold" grpId="1" nodeType="afterEffect">
                                  <p:stCondLst>
                                    <p:cond delay="0"/>
                                  </p:stCondLst>
                                  <p:childTnLst>
                                    <p:anim calcmode="lin" valueType="num">
                                      <p:cBhvr additive="base">
                                        <p:cTn id="130" dur="500"/>
                                        <p:tgtEl>
                                          <p:spTgt spid="62525"/>
                                        </p:tgtEl>
                                        <p:attrNameLst>
                                          <p:attrName>ppt_x</p:attrName>
                                        </p:attrNameLst>
                                      </p:cBhvr>
                                      <p:tavLst>
                                        <p:tav tm="0">
                                          <p:val>
                                            <p:strVal val="ppt_x"/>
                                          </p:val>
                                        </p:tav>
                                        <p:tav tm="100000">
                                          <p:val>
                                            <p:strVal val="ppt_x"/>
                                          </p:val>
                                        </p:tav>
                                      </p:tavLst>
                                    </p:anim>
                                    <p:anim calcmode="lin" valueType="num">
                                      <p:cBhvr additive="base">
                                        <p:cTn id="131" dur="500"/>
                                        <p:tgtEl>
                                          <p:spTgt spid="62525"/>
                                        </p:tgtEl>
                                        <p:attrNameLst>
                                          <p:attrName>ppt_y</p:attrName>
                                        </p:attrNameLst>
                                      </p:cBhvr>
                                      <p:tavLst>
                                        <p:tav tm="0">
                                          <p:val>
                                            <p:strVal val="ppt_y"/>
                                          </p:val>
                                        </p:tav>
                                        <p:tav tm="100000">
                                          <p:val>
                                            <p:strVal val="1+ppt_h/2"/>
                                          </p:val>
                                        </p:tav>
                                      </p:tavLst>
                                    </p:anim>
                                    <p:set>
                                      <p:cBhvr>
                                        <p:cTn id="132" dur="1" fill="hold">
                                          <p:stCondLst>
                                            <p:cond delay="499"/>
                                          </p:stCondLst>
                                        </p:cTn>
                                        <p:tgtEl>
                                          <p:spTgt spid="62525"/>
                                        </p:tgtEl>
                                        <p:attrNameLst>
                                          <p:attrName>style.visibility</p:attrName>
                                        </p:attrNameLst>
                                      </p:cBhvr>
                                      <p:to>
                                        <p:strVal val="hidden"/>
                                      </p:to>
                                    </p:set>
                                  </p:childTnLst>
                                </p:cTn>
                              </p:par>
                            </p:childTnLst>
                          </p:cTn>
                        </p:par>
                        <p:par>
                          <p:cTn id="133" fill="hold">
                            <p:stCondLst>
                              <p:cond delay="2500"/>
                            </p:stCondLst>
                            <p:childTnLst>
                              <p:par>
                                <p:cTn id="134" presetID="2" presetClass="exit" presetSubtype="4" fill="hold" grpId="1" nodeType="afterEffect">
                                  <p:stCondLst>
                                    <p:cond delay="0"/>
                                  </p:stCondLst>
                                  <p:childTnLst>
                                    <p:anim calcmode="lin" valueType="num">
                                      <p:cBhvr additive="base">
                                        <p:cTn id="135" dur="500"/>
                                        <p:tgtEl>
                                          <p:spTgt spid="62527"/>
                                        </p:tgtEl>
                                        <p:attrNameLst>
                                          <p:attrName>ppt_x</p:attrName>
                                        </p:attrNameLst>
                                      </p:cBhvr>
                                      <p:tavLst>
                                        <p:tav tm="0">
                                          <p:val>
                                            <p:strVal val="ppt_x"/>
                                          </p:val>
                                        </p:tav>
                                        <p:tav tm="100000">
                                          <p:val>
                                            <p:strVal val="ppt_x"/>
                                          </p:val>
                                        </p:tav>
                                      </p:tavLst>
                                    </p:anim>
                                    <p:anim calcmode="lin" valueType="num">
                                      <p:cBhvr additive="base">
                                        <p:cTn id="136" dur="500"/>
                                        <p:tgtEl>
                                          <p:spTgt spid="62527"/>
                                        </p:tgtEl>
                                        <p:attrNameLst>
                                          <p:attrName>ppt_y</p:attrName>
                                        </p:attrNameLst>
                                      </p:cBhvr>
                                      <p:tavLst>
                                        <p:tav tm="0">
                                          <p:val>
                                            <p:strVal val="ppt_y"/>
                                          </p:val>
                                        </p:tav>
                                        <p:tav tm="100000">
                                          <p:val>
                                            <p:strVal val="1+ppt_h/2"/>
                                          </p:val>
                                        </p:tav>
                                      </p:tavLst>
                                    </p:anim>
                                    <p:set>
                                      <p:cBhvr>
                                        <p:cTn id="137" dur="1" fill="hold">
                                          <p:stCondLst>
                                            <p:cond delay="499"/>
                                          </p:stCondLst>
                                        </p:cTn>
                                        <p:tgtEl>
                                          <p:spTgt spid="62527"/>
                                        </p:tgtEl>
                                        <p:attrNameLst>
                                          <p:attrName>style.visibility</p:attrName>
                                        </p:attrNameLst>
                                      </p:cBhvr>
                                      <p:to>
                                        <p:strVal val="hidden"/>
                                      </p:to>
                                    </p:set>
                                  </p:childTnLst>
                                </p:cTn>
                              </p:par>
                            </p:childTnLst>
                          </p:cTn>
                        </p:par>
                        <p:par>
                          <p:cTn id="138" fill="hold">
                            <p:stCondLst>
                              <p:cond delay="3000"/>
                            </p:stCondLst>
                            <p:childTnLst>
                              <p:par>
                                <p:cTn id="139" presetID="2" presetClass="exit" presetSubtype="4" fill="hold" grpId="1" nodeType="afterEffect">
                                  <p:stCondLst>
                                    <p:cond delay="0"/>
                                  </p:stCondLst>
                                  <p:childTnLst>
                                    <p:anim calcmode="lin" valueType="num">
                                      <p:cBhvr additive="base">
                                        <p:cTn id="140" dur="500"/>
                                        <p:tgtEl>
                                          <p:spTgt spid="62528"/>
                                        </p:tgtEl>
                                        <p:attrNameLst>
                                          <p:attrName>ppt_x</p:attrName>
                                        </p:attrNameLst>
                                      </p:cBhvr>
                                      <p:tavLst>
                                        <p:tav tm="0">
                                          <p:val>
                                            <p:strVal val="ppt_x"/>
                                          </p:val>
                                        </p:tav>
                                        <p:tav tm="100000">
                                          <p:val>
                                            <p:strVal val="ppt_x"/>
                                          </p:val>
                                        </p:tav>
                                      </p:tavLst>
                                    </p:anim>
                                    <p:anim calcmode="lin" valueType="num">
                                      <p:cBhvr additive="base">
                                        <p:cTn id="141" dur="500"/>
                                        <p:tgtEl>
                                          <p:spTgt spid="62528"/>
                                        </p:tgtEl>
                                        <p:attrNameLst>
                                          <p:attrName>ppt_y</p:attrName>
                                        </p:attrNameLst>
                                      </p:cBhvr>
                                      <p:tavLst>
                                        <p:tav tm="0">
                                          <p:val>
                                            <p:strVal val="ppt_y"/>
                                          </p:val>
                                        </p:tav>
                                        <p:tav tm="100000">
                                          <p:val>
                                            <p:strVal val="1+ppt_h/2"/>
                                          </p:val>
                                        </p:tav>
                                      </p:tavLst>
                                    </p:anim>
                                    <p:set>
                                      <p:cBhvr>
                                        <p:cTn id="142" dur="1" fill="hold">
                                          <p:stCondLst>
                                            <p:cond delay="499"/>
                                          </p:stCondLst>
                                        </p:cTn>
                                        <p:tgtEl>
                                          <p:spTgt spid="62528"/>
                                        </p:tgtEl>
                                        <p:attrNameLst>
                                          <p:attrName>style.visibility</p:attrName>
                                        </p:attrNameLst>
                                      </p:cBhvr>
                                      <p:to>
                                        <p:strVal val="hidden"/>
                                      </p:to>
                                    </p:set>
                                  </p:childTnLst>
                                </p:cTn>
                              </p:par>
                            </p:childTnLst>
                          </p:cTn>
                        </p:par>
                        <p:par>
                          <p:cTn id="143" fill="hold">
                            <p:stCondLst>
                              <p:cond delay="3500"/>
                            </p:stCondLst>
                            <p:childTnLst>
                              <p:par>
                                <p:cTn id="144" presetID="2" presetClass="exit" presetSubtype="4" fill="hold" grpId="1" nodeType="afterEffect">
                                  <p:stCondLst>
                                    <p:cond delay="0"/>
                                  </p:stCondLst>
                                  <p:childTnLst>
                                    <p:anim calcmode="lin" valueType="num">
                                      <p:cBhvr additive="base">
                                        <p:cTn id="145" dur="500"/>
                                        <p:tgtEl>
                                          <p:spTgt spid="130058"/>
                                        </p:tgtEl>
                                        <p:attrNameLst>
                                          <p:attrName>ppt_x</p:attrName>
                                        </p:attrNameLst>
                                      </p:cBhvr>
                                      <p:tavLst>
                                        <p:tav tm="0">
                                          <p:val>
                                            <p:strVal val="ppt_x"/>
                                          </p:val>
                                        </p:tav>
                                        <p:tav tm="100000">
                                          <p:val>
                                            <p:strVal val="ppt_x"/>
                                          </p:val>
                                        </p:tav>
                                      </p:tavLst>
                                    </p:anim>
                                    <p:anim calcmode="lin" valueType="num">
                                      <p:cBhvr additive="base">
                                        <p:cTn id="146" dur="500"/>
                                        <p:tgtEl>
                                          <p:spTgt spid="130058"/>
                                        </p:tgtEl>
                                        <p:attrNameLst>
                                          <p:attrName>ppt_y</p:attrName>
                                        </p:attrNameLst>
                                      </p:cBhvr>
                                      <p:tavLst>
                                        <p:tav tm="0">
                                          <p:val>
                                            <p:strVal val="ppt_y"/>
                                          </p:val>
                                        </p:tav>
                                        <p:tav tm="100000">
                                          <p:val>
                                            <p:strVal val="1+ppt_h/2"/>
                                          </p:val>
                                        </p:tav>
                                      </p:tavLst>
                                    </p:anim>
                                    <p:set>
                                      <p:cBhvr>
                                        <p:cTn id="147" dur="1" fill="hold">
                                          <p:stCondLst>
                                            <p:cond delay="499"/>
                                          </p:stCondLst>
                                        </p:cTn>
                                        <p:tgtEl>
                                          <p:spTgt spid="130058"/>
                                        </p:tgtEl>
                                        <p:attrNameLst>
                                          <p:attrName>style.visibility</p:attrName>
                                        </p:attrNameLst>
                                      </p:cBhvr>
                                      <p:to>
                                        <p:strVal val="hidden"/>
                                      </p:to>
                                    </p:set>
                                  </p:childTnLst>
                                </p:cTn>
                              </p:par>
                            </p:childTnLst>
                          </p:cTn>
                        </p:par>
                        <p:par>
                          <p:cTn id="148" fill="hold">
                            <p:stCondLst>
                              <p:cond delay="4000"/>
                            </p:stCondLst>
                            <p:childTnLst>
                              <p:par>
                                <p:cTn id="149" presetID="2" presetClass="exit" presetSubtype="4" fill="hold" grpId="1" nodeType="afterEffect">
                                  <p:stCondLst>
                                    <p:cond delay="0"/>
                                  </p:stCondLst>
                                  <p:childTnLst>
                                    <p:anim calcmode="lin" valueType="num">
                                      <p:cBhvr additive="base">
                                        <p:cTn id="150" dur="500"/>
                                        <p:tgtEl>
                                          <p:spTgt spid="130059"/>
                                        </p:tgtEl>
                                        <p:attrNameLst>
                                          <p:attrName>ppt_x</p:attrName>
                                        </p:attrNameLst>
                                      </p:cBhvr>
                                      <p:tavLst>
                                        <p:tav tm="0">
                                          <p:val>
                                            <p:strVal val="ppt_x"/>
                                          </p:val>
                                        </p:tav>
                                        <p:tav tm="100000">
                                          <p:val>
                                            <p:strVal val="ppt_x"/>
                                          </p:val>
                                        </p:tav>
                                      </p:tavLst>
                                    </p:anim>
                                    <p:anim calcmode="lin" valueType="num">
                                      <p:cBhvr additive="base">
                                        <p:cTn id="151" dur="500"/>
                                        <p:tgtEl>
                                          <p:spTgt spid="130059"/>
                                        </p:tgtEl>
                                        <p:attrNameLst>
                                          <p:attrName>ppt_y</p:attrName>
                                        </p:attrNameLst>
                                      </p:cBhvr>
                                      <p:tavLst>
                                        <p:tav tm="0">
                                          <p:val>
                                            <p:strVal val="ppt_y"/>
                                          </p:val>
                                        </p:tav>
                                        <p:tav tm="100000">
                                          <p:val>
                                            <p:strVal val="1+ppt_h/2"/>
                                          </p:val>
                                        </p:tav>
                                      </p:tavLst>
                                    </p:anim>
                                    <p:set>
                                      <p:cBhvr>
                                        <p:cTn id="152" dur="1" fill="hold">
                                          <p:stCondLst>
                                            <p:cond delay="499"/>
                                          </p:stCondLst>
                                        </p:cTn>
                                        <p:tgtEl>
                                          <p:spTgt spid="130059"/>
                                        </p:tgtEl>
                                        <p:attrNameLst>
                                          <p:attrName>style.visibility</p:attrName>
                                        </p:attrNameLst>
                                      </p:cBhvr>
                                      <p:to>
                                        <p:strVal val="hidden"/>
                                      </p:to>
                                    </p:set>
                                  </p:childTnLst>
                                </p:cTn>
                              </p:par>
                            </p:childTnLst>
                          </p:cTn>
                        </p:par>
                        <p:par>
                          <p:cTn id="153" fill="hold">
                            <p:stCondLst>
                              <p:cond delay="4500"/>
                            </p:stCondLst>
                            <p:childTnLst>
                              <p:par>
                                <p:cTn id="154" presetID="2" presetClass="exit" presetSubtype="4" fill="hold" grpId="1" nodeType="afterEffect">
                                  <p:stCondLst>
                                    <p:cond delay="0"/>
                                  </p:stCondLst>
                                  <p:childTnLst>
                                    <p:anim calcmode="lin" valueType="num">
                                      <p:cBhvr additive="base">
                                        <p:cTn id="155" dur="500"/>
                                        <p:tgtEl>
                                          <p:spTgt spid="130060"/>
                                        </p:tgtEl>
                                        <p:attrNameLst>
                                          <p:attrName>ppt_x</p:attrName>
                                        </p:attrNameLst>
                                      </p:cBhvr>
                                      <p:tavLst>
                                        <p:tav tm="0">
                                          <p:val>
                                            <p:strVal val="ppt_x"/>
                                          </p:val>
                                        </p:tav>
                                        <p:tav tm="100000">
                                          <p:val>
                                            <p:strVal val="ppt_x"/>
                                          </p:val>
                                        </p:tav>
                                      </p:tavLst>
                                    </p:anim>
                                    <p:anim calcmode="lin" valueType="num">
                                      <p:cBhvr additive="base">
                                        <p:cTn id="156" dur="500"/>
                                        <p:tgtEl>
                                          <p:spTgt spid="130060"/>
                                        </p:tgtEl>
                                        <p:attrNameLst>
                                          <p:attrName>ppt_y</p:attrName>
                                        </p:attrNameLst>
                                      </p:cBhvr>
                                      <p:tavLst>
                                        <p:tav tm="0">
                                          <p:val>
                                            <p:strVal val="ppt_y"/>
                                          </p:val>
                                        </p:tav>
                                        <p:tav tm="100000">
                                          <p:val>
                                            <p:strVal val="1+ppt_h/2"/>
                                          </p:val>
                                        </p:tav>
                                      </p:tavLst>
                                    </p:anim>
                                    <p:set>
                                      <p:cBhvr>
                                        <p:cTn id="157" dur="1" fill="hold">
                                          <p:stCondLst>
                                            <p:cond delay="499"/>
                                          </p:stCondLst>
                                        </p:cTn>
                                        <p:tgtEl>
                                          <p:spTgt spid="130060"/>
                                        </p:tgtEl>
                                        <p:attrNameLst>
                                          <p:attrName>style.visibility</p:attrName>
                                        </p:attrNameLst>
                                      </p:cBhvr>
                                      <p:to>
                                        <p:strVal val="hidden"/>
                                      </p:to>
                                    </p:set>
                                  </p:childTnLst>
                                </p:cTn>
                              </p:par>
                            </p:childTnLst>
                          </p:cTn>
                        </p:par>
                      </p:childTnLst>
                    </p:cTn>
                  </p:par>
                  <p:par>
                    <p:cTn id="158" fill="hold">
                      <p:stCondLst>
                        <p:cond delay="indefinite"/>
                      </p:stCondLst>
                      <p:childTnLst>
                        <p:par>
                          <p:cTn id="159" fill="hold">
                            <p:stCondLst>
                              <p:cond delay="0"/>
                            </p:stCondLst>
                            <p:childTnLst>
                              <p:par>
                                <p:cTn id="160" presetID="22" presetClass="entr" presetSubtype="4" fill="hold" grpId="0" nodeType="clickEffect">
                                  <p:stCondLst>
                                    <p:cond delay="0"/>
                                  </p:stCondLst>
                                  <p:childTnLst>
                                    <p:set>
                                      <p:cBhvr>
                                        <p:cTn id="161" dur="1" fill="hold">
                                          <p:stCondLst>
                                            <p:cond delay="0"/>
                                          </p:stCondLst>
                                        </p:cTn>
                                        <p:tgtEl>
                                          <p:spTgt spid="62530"/>
                                        </p:tgtEl>
                                        <p:attrNameLst>
                                          <p:attrName>style.visibility</p:attrName>
                                        </p:attrNameLst>
                                      </p:cBhvr>
                                      <p:to>
                                        <p:strVal val="visible"/>
                                      </p:to>
                                    </p:set>
                                    <p:animEffect transition="in" filter="wipe(down)">
                                      <p:cBhvr>
                                        <p:cTn id="162" dur="500"/>
                                        <p:tgtEl>
                                          <p:spTgt spid="62530"/>
                                        </p:tgtEl>
                                      </p:cBhvr>
                                    </p:animEffect>
                                  </p:childTnLst>
                                </p:cTn>
                              </p:par>
                            </p:childTnLst>
                          </p:cTn>
                        </p:par>
                        <p:par>
                          <p:cTn id="163" fill="hold">
                            <p:stCondLst>
                              <p:cond delay="500"/>
                            </p:stCondLst>
                            <p:childTnLst>
                              <p:par>
                                <p:cTn id="164" presetID="22" presetClass="entr" presetSubtype="4" fill="hold" grpId="0" nodeType="afterEffect">
                                  <p:stCondLst>
                                    <p:cond delay="0"/>
                                  </p:stCondLst>
                                  <p:childTnLst>
                                    <p:set>
                                      <p:cBhvr>
                                        <p:cTn id="165" dur="1" fill="hold">
                                          <p:stCondLst>
                                            <p:cond delay="0"/>
                                          </p:stCondLst>
                                        </p:cTn>
                                        <p:tgtEl>
                                          <p:spTgt spid="130061"/>
                                        </p:tgtEl>
                                        <p:attrNameLst>
                                          <p:attrName>style.visibility</p:attrName>
                                        </p:attrNameLst>
                                      </p:cBhvr>
                                      <p:to>
                                        <p:strVal val="visible"/>
                                      </p:to>
                                    </p:set>
                                    <p:animEffect transition="in" filter="wipe(down)">
                                      <p:cBhvr>
                                        <p:cTn id="166" dur="500"/>
                                        <p:tgtEl>
                                          <p:spTgt spid="130061"/>
                                        </p:tgtEl>
                                      </p:cBhvr>
                                    </p:animEffect>
                                  </p:childTnLst>
                                </p:cTn>
                              </p:par>
                            </p:childTnLst>
                          </p:cTn>
                        </p:par>
                        <p:par>
                          <p:cTn id="167" fill="hold">
                            <p:stCondLst>
                              <p:cond delay="1000"/>
                            </p:stCondLst>
                            <p:childTnLst>
                              <p:par>
                                <p:cTn id="168" presetID="22" presetClass="entr" presetSubtype="1" fill="hold" grpId="0" nodeType="afterEffect">
                                  <p:stCondLst>
                                    <p:cond delay="0"/>
                                  </p:stCondLst>
                                  <p:childTnLst>
                                    <p:set>
                                      <p:cBhvr>
                                        <p:cTn id="169" dur="1" fill="hold">
                                          <p:stCondLst>
                                            <p:cond delay="0"/>
                                          </p:stCondLst>
                                        </p:cTn>
                                        <p:tgtEl>
                                          <p:spTgt spid="62535"/>
                                        </p:tgtEl>
                                        <p:attrNameLst>
                                          <p:attrName>style.visibility</p:attrName>
                                        </p:attrNameLst>
                                      </p:cBhvr>
                                      <p:to>
                                        <p:strVal val="visible"/>
                                      </p:to>
                                    </p:set>
                                    <p:animEffect transition="in" filter="wipe(up)">
                                      <p:cBhvr>
                                        <p:cTn id="170" dur="500"/>
                                        <p:tgtEl>
                                          <p:spTgt spid="62535"/>
                                        </p:tgtEl>
                                      </p:cBhvr>
                                    </p:animEffect>
                                  </p:childTnLst>
                                </p:cTn>
                              </p:par>
                            </p:childTnLst>
                          </p:cTn>
                        </p:par>
                        <p:par>
                          <p:cTn id="171" fill="hold">
                            <p:stCondLst>
                              <p:cond delay="1500"/>
                            </p:stCondLst>
                            <p:childTnLst>
                              <p:par>
                                <p:cTn id="172" presetID="18" presetClass="entr" presetSubtype="6" fill="hold" grpId="0" nodeType="afterEffect">
                                  <p:stCondLst>
                                    <p:cond delay="0"/>
                                  </p:stCondLst>
                                  <p:childTnLst>
                                    <p:set>
                                      <p:cBhvr>
                                        <p:cTn id="173" dur="1" fill="hold">
                                          <p:stCondLst>
                                            <p:cond delay="0"/>
                                          </p:stCondLst>
                                        </p:cTn>
                                        <p:tgtEl>
                                          <p:spTgt spid="62536"/>
                                        </p:tgtEl>
                                        <p:attrNameLst>
                                          <p:attrName>style.visibility</p:attrName>
                                        </p:attrNameLst>
                                      </p:cBhvr>
                                      <p:to>
                                        <p:strVal val="visible"/>
                                      </p:to>
                                    </p:set>
                                    <p:animEffect transition="in" filter="strips(downRight)">
                                      <p:cBhvr>
                                        <p:cTn id="174" dur="500"/>
                                        <p:tgtEl>
                                          <p:spTgt spid="62536"/>
                                        </p:tgtEl>
                                      </p:cBhvr>
                                    </p:animEffect>
                                  </p:childTnLst>
                                </p:cTn>
                              </p:par>
                            </p:childTnLst>
                          </p:cTn>
                        </p:par>
                        <p:par>
                          <p:cTn id="175" fill="hold">
                            <p:stCondLst>
                              <p:cond delay="2000"/>
                            </p:stCondLst>
                            <p:childTnLst>
                              <p:par>
                                <p:cTn id="176" presetID="22" presetClass="entr" presetSubtype="1" fill="hold" grpId="0" nodeType="afterEffect">
                                  <p:stCondLst>
                                    <p:cond delay="0"/>
                                  </p:stCondLst>
                                  <p:childTnLst>
                                    <p:set>
                                      <p:cBhvr>
                                        <p:cTn id="177" dur="1" fill="hold">
                                          <p:stCondLst>
                                            <p:cond delay="0"/>
                                          </p:stCondLst>
                                        </p:cTn>
                                        <p:tgtEl>
                                          <p:spTgt spid="130063"/>
                                        </p:tgtEl>
                                        <p:attrNameLst>
                                          <p:attrName>style.visibility</p:attrName>
                                        </p:attrNameLst>
                                      </p:cBhvr>
                                      <p:to>
                                        <p:strVal val="visible"/>
                                      </p:to>
                                    </p:set>
                                    <p:animEffect transition="in" filter="wipe(up)">
                                      <p:cBhvr>
                                        <p:cTn id="178" dur="500"/>
                                        <p:tgtEl>
                                          <p:spTgt spid="130063"/>
                                        </p:tgtEl>
                                      </p:cBhvr>
                                    </p:animEffect>
                                  </p:childTnLst>
                                </p:cTn>
                              </p:par>
                            </p:childTnLst>
                          </p:cTn>
                        </p:par>
                        <p:par>
                          <p:cTn id="179" fill="hold">
                            <p:stCondLst>
                              <p:cond delay="2500"/>
                            </p:stCondLst>
                            <p:childTnLst>
                              <p:par>
                                <p:cTn id="180" presetID="18" presetClass="entr" presetSubtype="6" fill="hold" grpId="0" nodeType="afterEffect">
                                  <p:stCondLst>
                                    <p:cond delay="0"/>
                                  </p:stCondLst>
                                  <p:childTnLst>
                                    <p:set>
                                      <p:cBhvr>
                                        <p:cTn id="181" dur="1" fill="hold">
                                          <p:stCondLst>
                                            <p:cond delay="0"/>
                                          </p:stCondLst>
                                        </p:cTn>
                                        <p:tgtEl>
                                          <p:spTgt spid="130065"/>
                                        </p:tgtEl>
                                        <p:attrNameLst>
                                          <p:attrName>style.visibility</p:attrName>
                                        </p:attrNameLst>
                                      </p:cBhvr>
                                      <p:to>
                                        <p:strVal val="visible"/>
                                      </p:to>
                                    </p:set>
                                    <p:animEffect transition="in" filter="strips(downRight)">
                                      <p:cBhvr>
                                        <p:cTn id="182" dur="500"/>
                                        <p:tgtEl>
                                          <p:spTgt spid="130065"/>
                                        </p:tgtEl>
                                      </p:cBhvr>
                                    </p:animEffect>
                                  </p:childTnLst>
                                </p:cTn>
                              </p:par>
                            </p:childTnLst>
                          </p:cTn>
                        </p:par>
                      </p:childTnLst>
                    </p:cTn>
                  </p:par>
                  <p:par>
                    <p:cTn id="183" fill="hold">
                      <p:stCondLst>
                        <p:cond delay="indefinite"/>
                      </p:stCondLst>
                      <p:childTnLst>
                        <p:par>
                          <p:cTn id="184" fill="hold">
                            <p:stCondLst>
                              <p:cond delay="0"/>
                            </p:stCondLst>
                            <p:childTnLst>
                              <p:par>
                                <p:cTn id="185" presetID="22" presetClass="entr" presetSubtype="4" fill="hold" grpId="0" nodeType="clickEffect">
                                  <p:stCondLst>
                                    <p:cond delay="0"/>
                                  </p:stCondLst>
                                  <p:childTnLst>
                                    <p:set>
                                      <p:cBhvr>
                                        <p:cTn id="186" dur="1" fill="hold">
                                          <p:stCondLst>
                                            <p:cond delay="0"/>
                                          </p:stCondLst>
                                        </p:cTn>
                                        <p:tgtEl>
                                          <p:spTgt spid="62531"/>
                                        </p:tgtEl>
                                        <p:attrNameLst>
                                          <p:attrName>style.visibility</p:attrName>
                                        </p:attrNameLst>
                                      </p:cBhvr>
                                      <p:to>
                                        <p:strVal val="visible"/>
                                      </p:to>
                                    </p:set>
                                    <p:animEffect transition="in" filter="wipe(down)">
                                      <p:cBhvr>
                                        <p:cTn id="187" dur="500"/>
                                        <p:tgtEl>
                                          <p:spTgt spid="62531"/>
                                        </p:tgtEl>
                                      </p:cBhvr>
                                    </p:animEffect>
                                  </p:childTnLst>
                                </p:cTn>
                              </p:par>
                            </p:childTnLst>
                          </p:cTn>
                        </p:par>
                        <p:par>
                          <p:cTn id="188" fill="hold">
                            <p:stCondLst>
                              <p:cond delay="500"/>
                            </p:stCondLst>
                            <p:childTnLst>
                              <p:par>
                                <p:cTn id="189" presetID="22" presetClass="entr" presetSubtype="4" fill="hold" grpId="0" nodeType="afterEffect">
                                  <p:stCondLst>
                                    <p:cond delay="0"/>
                                  </p:stCondLst>
                                  <p:childTnLst>
                                    <p:set>
                                      <p:cBhvr>
                                        <p:cTn id="190" dur="1" fill="hold">
                                          <p:stCondLst>
                                            <p:cond delay="0"/>
                                          </p:stCondLst>
                                        </p:cTn>
                                        <p:tgtEl>
                                          <p:spTgt spid="130062"/>
                                        </p:tgtEl>
                                        <p:attrNameLst>
                                          <p:attrName>style.visibility</p:attrName>
                                        </p:attrNameLst>
                                      </p:cBhvr>
                                      <p:to>
                                        <p:strVal val="visible"/>
                                      </p:to>
                                    </p:set>
                                    <p:animEffect transition="in" filter="wipe(down)">
                                      <p:cBhvr>
                                        <p:cTn id="191" dur="500"/>
                                        <p:tgtEl>
                                          <p:spTgt spid="130062"/>
                                        </p:tgtEl>
                                      </p:cBhvr>
                                    </p:animEffect>
                                  </p:childTnLst>
                                </p:cTn>
                              </p:par>
                            </p:childTnLst>
                          </p:cTn>
                        </p:par>
                        <p:par>
                          <p:cTn id="192" fill="hold">
                            <p:stCondLst>
                              <p:cond delay="1000"/>
                            </p:stCondLst>
                            <p:childTnLst>
                              <p:par>
                                <p:cTn id="193" presetID="17" presetClass="entr" presetSubtype="8" fill="hold" grpId="0" nodeType="afterEffect">
                                  <p:stCondLst>
                                    <p:cond delay="0"/>
                                  </p:stCondLst>
                                  <p:childTnLst>
                                    <p:set>
                                      <p:cBhvr>
                                        <p:cTn id="194" dur="1" fill="hold">
                                          <p:stCondLst>
                                            <p:cond delay="0"/>
                                          </p:stCondLst>
                                        </p:cTn>
                                        <p:tgtEl>
                                          <p:spTgt spid="62537"/>
                                        </p:tgtEl>
                                        <p:attrNameLst>
                                          <p:attrName>style.visibility</p:attrName>
                                        </p:attrNameLst>
                                      </p:cBhvr>
                                      <p:to>
                                        <p:strVal val="visible"/>
                                      </p:to>
                                    </p:set>
                                    <p:anim calcmode="lin" valueType="num">
                                      <p:cBhvr>
                                        <p:cTn id="195" dur="500" fill="hold"/>
                                        <p:tgtEl>
                                          <p:spTgt spid="62537"/>
                                        </p:tgtEl>
                                        <p:attrNameLst>
                                          <p:attrName>ppt_x</p:attrName>
                                        </p:attrNameLst>
                                      </p:cBhvr>
                                      <p:tavLst>
                                        <p:tav tm="0">
                                          <p:val>
                                            <p:strVal val="#ppt_x-#ppt_w/2"/>
                                          </p:val>
                                        </p:tav>
                                        <p:tav tm="100000">
                                          <p:val>
                                            <p:strVal val="#ppt_x"/>
                                          </p:val>
                                        </p:tav>
                                      </p:tavLst>
                                    </p:anim>
                                    <p:anim calcmode="lin" valueType="num">
                                      <p:cBhvr>
                                        <p:cTn id="196" dur="500" fill="hold"/>
                                        <p:tgtEl>
                                          <p:spTgt spid="62537"/>
                                        </p:tgtEl>
                                        <p:attrNameLst>
                                          <p:attrName>ppt_y</p:attrName>
                                        </p:attrNameLst>
                                      </p:cBhvr>
                                      <p:tavLst>
                                        <p:tav tm="0">
                                          <p:val>
                                            <p:strVal val="#ppt_y"/>
                                          </p:val>
                                        </p:tav>
                                        <p:tav tm="100000">
                                          <p:val>
                                            <p:strVal val="#ppt_y"/>
                                          </p:val>
                                        </p:tav>
                                      </p:tavLst>
                                    </p:anim>
                                    <p:anim calcmode="lin" valueType="num">
                                      <p:cBhvr>
                                        <p:cTn id="197" dur="500" fill="hold"/>
                                        <p:tgtEl>
                                          <p:spTgt spid="62537"/>
                                        </p:tgtEl>
                                        <p:attrNameLst>
                                          <p:attrName>ppt_w</p:attrName>
                                        </p:attrNameLst>
                                      </p:cBhvr>
                                      <p:tavLst>
                                        <p:tav tm="0">
                                          <p:val>
                                            <p:fltVal val="0"/>
                                          </p:val>
                                        </p:tav>
                                        <p:tav tm="100000">
                                          <p:val>
                                            <p:strVal val="#ppt_w"/>
                                          </p:val>
                                        </p:tav>
                                      </p:tavLst>
                                    </p:anim>
                                    <p:anim calcmode="lin" valueType="num">
                                      <p:cBhvr>
                                        <p:cTn id="198" dur="500" fill="hold"/>
                                        <p:tgtEl>
                                          <p:spTgt spid="62537"/>
                                        </p:tgtEl>
                                        <p:attrNameLst>
                                          <p:attrName>ppt_h</p:attrName>
                                        </p:attrNameLst>
                                      </p:cBhvr>
                                      <p:tavLst>
                                        <p:tav tm="0">
                                          <p:val>
                                            <p:strVal val="#ppt_h"/>
                                          </p:val>
                                        </p:tav>
                                        <p:tav tm="100000">
                                          <p:val>
                                            <p:strVal val="#ppt_h"/>
                                          </p:val>
                                        </p:tav>
                                      </p:tavLst>
                                    </p:anim>
                                  </p:childTnLst>
                                </p:cTn>
                              </p:par>
                            </p:childTnLst>
                          </p:cTn>
                        </p:par>
                        <p:par>
                          <p:cTn id="199" fill="hold">
                            <p:stCondLst>
                              <p:cond delay="1500"/>
                            </p:stCondLst>
                            <p:childTnLst>
                              <p:par>
                                <p:cTn id="200" presetID="17" presetClass="entr" presetSubtype="8" fill="hold" grpId="0" nodeType="afterEffect">
                                  <p:stCondLst>
                                    <p:cond delay="0"/>
                                  </p:stCondLst>
                                  <p:childTnLst>
                                    <p:set>
                                      <p:cBhvr>
                                        <p:cTn id="201" dur="1" fill="hold">
                                          <p:stCondLst>
                                            <p:cond delay="0"/>
                                          </p:stCondLst>
                                        </p:cTn>
                                        <p:tgtEl>
                                          <p:spTgt spid="130064"/>
                                        </p:tgtEl>
                                        <p:attrNameLst>
                                          <p:attrName>style.visibility</p:attrName>
                                        </p:attrNameLst>
                                      </p:cBhvr>
                                      <p:to>
                                        <p:strVal val="visible"/>
                                      </p:to>
                                    </p:set>
                                    <p:anim calcmode="lin" valueType="num">
                                      <p:cBhvr>
                                        <p:cTn id="202" dur="500" fill="hold"/>
                                        <p:tgtEl>
                                          <p:spTgt spid="130064"/>
                                        </p:tgtEl>
                                        <p:attrNameLst>
                                          <p:attrName>ppt_x</p:attrName>
                                        </p:attrNameLst>
                                      </p:cBhvr>
                                      <p:tavLst>
                                        <p:tav tm="0">
                                          <p:val>
                                            <p:strVal val="#ppt_x-#ppt_w/2"/>
                                          </p:val>
                                        </p:tav>
                                        <p:tav tm="100000">
                                          <p:val>
                                            <p:strVal val="#ppt_x"/>
                                          </p:val>
                                        </p:tav>
                                      </p:tavLst>
                                    </p:anim>
                                    <p:anim calcmode="lin" valueType="num">
                                      <p:cBhvr>
                                        <p:cTn id="203" dur="500" fill="hold"/>
                                        <p:tgtEl>
                                          <p:spTgt spid="130064"/>
                                        </p:tgtEl>
                                        <p:attrNameLst>
                                          <p:attrName>ppt_y</p:attrName>
                                        </p:attrNameLst>
                                      </p:cBhvr>
                                      <p:tavLst>
                                        <p:tav tm="0">
                                          <p:val>
                                            <p:strVal val="#ppt_y"/>
                                          </p:val>
                                        </p:tav>
                                        <p:tav tm="100000">
                                          <p:val>
                                            <p:strVal val="#ppt_y"/>
                                          </p:val>
                                        </p:tav>
                                      </p:tavLst>
                                    </p:anim>
                                    <p:anim calcmode="lin" valueType="num">
                                      <p:cBhvr>
                                        <p:cTn id="204" dur="500" fill="hold"/>
                                        <p:tgtEl>
                                          <p:spTgt spid="130064"/>
                                        </p:tgtEl>
                                        <p:attrNameLst>
                                          <p:attrName>ppt_w</p:attrName>
                                        </p:attrNameLst>
                                      </p:cBhvr>
                                      <p:tavLst>
                                        <p:tav tm="0">
                                          <p:val>
                                            <p:fltVal val="0"/>
                                          </p:val>
                                        </p:tav>
                                        <p:tav tm="100000">
                                          <p:val>
                                            <p:strVal val="#ppt_w"/>
                                          </p:val>
                                        </p:tav>
                                      </p:tavLst>
                                    </p:anim>
                                    <p:anim calcmode="lin" valueType="num">
                                      <p:cBhvr>
                                        <p:cTn id="205" dur="500" fill="hold"/>
                                        <p:tgtEl>
                                          <p:spTgt spid="130064"/>
                                        </p:tgtEl>
                                        <p:attrNameLst>
                                          <p:attrName>ppt_h</p:attrName>
                                        </p:attrNameLst>
                                      </p:cBhvr>
                                      <p:tavLst>
                                        <p:tav tm="0">
                                          <p:val>
                                            <p:strVal val="#ppt_h"/>
                                          </p:val>
                                        </p:tav>
                                        <p:tav tm="100000">
                                          <p:val>
                                            <p:strVal val="#ppt_h"/>
                                          </p:val>
                                        </p:tav>
                                      </p:tavLst>
                                    </p:anim>
                                  </p:childTnLst>
                                </p:cTn>
                              </p:par>
                            </p:childTnLst>
                          </p:cTn>
                        </p:par>
                      </p:childTnLst>
                    </p:cTn>
                  </p:par>
                  <p:par>
                    <p:cTn id="206" fill="hold">
                      <p:stCondLst>
                        <p:cond delay="indefinite"/>
                      </p:stCondLst>
                      <p:childTnLst>
                        <p:par>
                          <p:cTn id="207" fill="hold">
                            <p:stCondLst>
                              <p:cond delay="0"/>
                            </p:stCondLst>
                            <p:childTnLst>
                              <p:par>
                                <p:cTn id="208" presetID="16" presetClass="entr" presetSubtype="37" fill="hold" grpId="0" nodeType="clickEffect">
                                  <p:stCondLst>
                                    <p:cond delay="0"/>
                                  </p:stCondLst>
                                  <p:childTnLst>
                                    <p:set>
                                      <p:cBhvr>
                                        <p:cTn id="209" dur="1" fill="hold">
                                          <p:stCondLst>
                                            <p:cond delay="0"/>
                                          </p:stCondLst>
                                        </p:cTn>
                                        <p:tgtEl>
                                          <p:spTgt spid="62532"/>
                                        </p:tgtEl>
                                        <p:attrNameLst>
                                          <p:attrName>style.visibility</p:attrName>
                                        </p:attrNameLst>
                                      </p:cBhvr>
                                      <p:to>
                                        <p:strVal val="visible"/>
                                      </p:to>
                                    </p:set>
                                    <p:animEffect transition="in" filter="barn(outVertical)">
                                      <p:cBhvr>
                                        <p:cTn id="210" dur="500"/>
                                        <p:tgtEl>
                                          <p:spTgt spid="6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24" grpId="0" animBg="1"/>
      <p:bldP spid="62524" grpId="1" animBg="1"/>
      <p:bldP spid="62525" grpId="0" animBg="1"/>
      <p:bldP spid="62525" grpId="1" animBg="1"/>
      <p:bldP spid="62526" grpId="0" animBg="1"/>
      <p:bldP spid="62526" grpId="1" animBg="1"/>
      <p:bldP spid="62527" grpId="0" animBg="1"/>
      <p:bldP spid="62527" grpId="1" animBg="1"/>
      <p:bldP spid="62528" grpId="0" animBg="1"/>
      <p:bldP spid="62528" grpId="1" animBg="1"/>
      <p:bldP spid="62529" grpId="0" autoUpdateAnimBg="0"/>
      <p:bldP spid="62530" grpId="0" animBg="1"/>
      <p:bldP spid="62531" grpId="0" animBg="1"/>
      <p:bldP spid="62532" grpId="0" autoUpdateAnimBg="0"/>
      <p:bldP spid="62535" grpId="0" animBg="1"/>
      <p:bldP spid="62536" grpId="0" animBg="1"/>
      <p:bldP spid="62537" grpId="0" animBg="1"/>
      <p:bldP spid="130056" grpId="0" animBg="1"/>
      <p:bldP spid="130056" grpId="1" animBg="1"/>
      <p:bldP spid="130057" grpId="0" animBg="1"/>
      <p:bldP spid="130057" grpId="1" animBg="1"/>
      <p:bldP spid="130058" grpId="0" animBg="1"/>
      <p:bldP spid="130058" grpId="1" animBg="1"/>
      <p:bldP spid="130059" grpId="0" animBg="1"/>
      <p:bldP spid="130059" grpId="1" animBg="1"/>
      <p:bldP spid="130060" grpId="0" animBg="1"/>
      <p:bldP spid="130060" grpId="1" animBg="1"/>
      <p:bldP spid="130061" grpId="0" animBg="1"/>
      <p:bldP spid="130062" grpId="0" animBg="1"/>
      <p:bldP spid="130063" grpId="0" animBg="1"/>
      <p:bldP spid="130064" grpId="0" animBg="1"/>
      <p:bldP spid="13006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TextBox 2"/>
          <p:cNvSpPr txBox="1">
            <a:spLocks noChangeArrowheads="1"/>
          </p:cNvSpPr>
          <p:nvPr/>
        </p:nvSpPr>
        <p:spPr bwMode="auto">
          <a:xfrm>
            <a:off x="792163" y="1509713"/>
            <a:ext cx="7596187" cy="1169551"/>
          </a:xfrm>
          <a:prstGeom prst="rect">
            <a:avLst/>
          </a:prstGeom>
          <a:noFill/>
          <a:ln w="9525">
            <a:noFill/>
            <a:miter lim="800000"/>
          </a:ln>
        </p:spPr>
        <p:txBody>
          <a:bodyPr>
            <a:spAutoFit/>
          </a:bodyPr>
          <a:lstStyle/>
          <a:p>
            <a:pPr>
              <a:lnSpc>
                <a:spcPct val="125000"/>
              </a:lnSpc>
            </a:pPr>
            <a:r>
              <a:rPr lang="zh-CN" altLang="en-US" sz="2800" dirty="0">
                <a:solidFill>
                  <a:schemeClr val="tx2"/>
                </a:solidFill>
              </a:rPr>
              <a:t>　　</a:t>
            </a:r>
            <a:r>
              <a:rPr lang="en-US" altLang="zh-CN" sz="2800" dirty="0" smtClean="0">
                <a:solidFill>
                  <a:schemeClr val="tx2"/>
                </a:solidFill>
              </a:rPr>
              <a:t>19</a:t>
            </a:r>
            <a:r>
              <a:rPr lang="zh-CN" altLang="en-US" dirty="0" smtClean="0">
                <a:solidFill>
                  <a:schemeClr val="tx2"/>
                </a:solidFill>
              </a:rPr>
              <a:t>．</a:t>
            </a:r>
            <a:r>
              <a:rPr lang="zh-CN" altLang="zh-CN" sz="2800" dirty="0">
                <a:solidFill>
                  <a:schemeClr val="tx2"/>
                </a:solidFill>
              </a:rPr>
              <a:t>图中划出的两条折射光线，哪条是平行主光轴的入射光线的折射光线？</a:t>
            </a:r>
            <a:endParaRPr lang="zh-CN" altLang="en-US" sz="2800" dirty="0">
              <a:solidFill>
                <a:schemeClr val="tx2"/>
              </a:solidFill>
            </a:endParaRPr>
          </a:p>
        </p:txBody>
      </p:sp>
      <p:sp>
        <p:nvSpPr>
          <p:cNvPr id="3" name="TextBox 2"/>
          <p:cNvSpPr txBox="1">
            <a:spLocks noChangeArrowheads="1"/>
          </p:cNvSpPr>
          <p:nvPr/>
        </p:nvSpPr>
        <p:spPr bwMode="auto">
          <a:xfrm>
            <a:off x="684213" y="5578475"/>
            <a:ext cx="7740650" cy="946150"/>
          </a:xfrm>
          <a:prstGeom prst="rect">
            <a:avLst/>
          </a:prstGeom>
          <a:noFill/>
          <a:ln w="9525">
            <a:noFill/>
            <a:miter lim="800000"/>
          </a:ln>
        </p:spPr>
        <p:txBody>
          <a:bodyPr>
            <a:spAutoFit/>
          </a:bodyPr>
          <a:lstStyle/>
          <a:p>
            <a:r>
              <a:rPr lang="zh-CN" altLang="en-US" sz="2800">
                <a:solidFill>
                  <a:schemeClr val="tx2"/>
                </a:solidFill>
              </a:rPr>
              <a:t>　　</a:t>
            </a:r>
            <a:r>
              <a:rPr lang="zh-CN" altLang="zh-CN" sz="2800">
                <a:solidFill>
                  <a:schemeClr val="tx2"/>
                </a:solidFill>
              </a:rPr>
              <a:t>折射光线反向延长，通过焦点的是正确的折射光线</a:t>
            </a:r>
            <a:r>
              <a:rPr lang="zh-CN" altLang="en-US" sz="2800">
                <a:solidFill>
                  <a:schemeClr val="tx2"/>
                </a:solidFill>
              </a:rPr>
              <a:t>。</a:t>
            </a:r>
            <a:endParaRPr lang="zh-CN" altLang="zh-CN" sz="2800">
              <a:solidFill>
                <a:schemeClr val="tx2"/>
              </a:solidFill>
            </a:endParaRPr>
          </a:p>
        </p:txBody>
      </p:sp>
      <p:sp>
        <p:nvSpPr>
          <p:cNvPr id="44039" name="Line 7"/>
          <p:cNvSpPr>
            <a:spLocks noChangeShapeType="1"/>
          </p:cNvSpPr>
          <p:nvPr/>
        </p:nvSpPr>
        <p:spPr bwMode="auto">
          <a:xfrm flipH="1">
            <a:off x="2303463" y="3633788"/>
            <a:ext cx="2016125" cy="649287"/>
          </a:xfrm>
          <a:prstGeom prst="line">
            <a:avLst/>
          </a:prstGeom>
          <a:noFill/>
          <a:ln w="28575">
            <a:solidFill>
              <a:srgbClr val="CC0000"/>
            </a:solidFill>
            <a:prstDash val="dash"/>
            <a:round/>
          </a:ln>
          <a:effectLst/>
        </p:spPr>
        <p:txBody>
          <a:bodyPr/>
          <a:lstStyle/>
          <a:p>
            <a:endParaRPr lang="zh-CN" altLang="en-US"/>
          </a:p>
        </p:txBody>
      </p:sp>
      <p:grpSp>
        <p:nvGrpSpPr>
          <p:cNvPr id="5" name="Group 26"/>
          <p:cNvGrpSpPr/>
          <p:nvPr/>
        </p:nvGrpSpPr>
        <p:grpSpPr bwMode="auto">
          <a:xfrm>
            <a:off x="1511300" y="2698750"/>
            <a:ext cx="5759450" cy="2592388"/>
            <a:chOff x="952" y="1616"/>
            <a:chExt cx="3628" cy="1633"/>
          </a:xfrm>
        </p:grpSpPr>
        <p:sp>
          <p:nvSpPr>
            <p:cNvPr id="2" name="Line 3"/>
            <p:cNvSpPr>
              <a:spLocks noChangeShapeType="1"/>
            </p:cNvSpPr>
            <p:nvPr/>
          </p:nvSpPr>
          <p:spPr bwMode="auto">
            <a:xfrm>
              <a:off x="952" y="2622"/>
              <a:ext cx="3628" cy="0"/>
            </a:xfrm>
            <a:prstGeom prst="line">
              <a:avLst/>
            </a:prstGeom>
            <a:noFill/>
            <a:ln w="28575">
              <a:solidFill>
                <a:schemeClr val="tx2"/>
              </a:solidFill>
              <a:prstDash val="lgDashDot"/>
              <a:miter lim="800000"/>
            </a:ln>
          </p:spPr>
          <p:txBody>
            <a:bodyPr wrap="none"/>
            <a:lstStyle/>
            <a:p>
              <a:endParaRPr lang="zh-CN" altLang="en-US"/>
            </a:p>
          </p:txBody>
        </p:sp>
        <p:sp>
          <p:nvSpPr>
            <p:cNvPr id="44042" name="xjhgx3"/>
            <p:cNvSpPr/>
            <p:nvPr/>
          </p:nvSpPr>
          <p:spPr bwMode="auto">
            <a:xfrm>
              <a:off x="2586" y="1979"/>
              <a:ext cx="249" cy="1270"/>
            </a:xfrm>
            <a:custGeom>
              <a:avLst/>
              <a:gdLst/>
              <a:ahLst/>
              <a:cxnLst>
                <a:cxn ang="0">
                  <a:pos x="980" y="0"/>
                </a:cxn>
                <a:cxn ang="0">
                  <a:pos x="907" y="270"/>
                </a:cxn>
                <a:cxn ang="0">
                  <a:pos x="845" y="542"/>
                </a:cxn>
                <a:cxn ang="0">
                  <a:pos x="791" y="816"/>
                </a:cxn>
                <a:cxn ang="0">
                  <a:pos x="748" y="1091"/>
                </a:cxn>
                <a:cxn ang="0">
                  <a:pos x="714" y="1368"/>
                </a:cxn>
                <a:cxn ang="0">
                  <a:pos x="689" y="1646"/>
                </a:cxn>
                <a:cxn ang="0">
                  <a:pos x="675" y="1925"/>
                </a:cxn>
                <a:cxn ang="0">
                  <a:pos x="670" y="2204"/>
                </a:cxn>
                <a:cxn ang="0">
                  <a:pos x="675" y="2483"/>
                </a:cxn>
                <a:cxn ang="0">
                  <a:pos x="689" y="2762"/>
                </a:cxn>
                <a:cxn ang="0">
                  <a:pos x="714" y="3040"/>
                </a:cxn>
                <a:cxn ang="0">
                  <a:pos x="748" y="3317"/>
                </a:cxn>
                <a:cxn ang="0">
                  <a:pos x="791" y="3592"/>
                </a:cxn>
                <a:cxn ang="0">
                  <a:pos x="845" y="3866"/>
                </a:cxn>
                <a:cxn ang="0">
                  <a:pos x="907" y="4138"/>
                </a:cxn>
                <a:cxn ang="0">
                  <a:pos x="980" y="4408"/>
                </a:cxn>
                <a:cxn ang="0">
                  <a:pos x="0" y="4408"/>
                </a:cxn>
                <a:cxn ang="0">
                  <a:pos x="73" y="4138"/>
                </a:cxn>
                <a:cxn ang="0">
                  <a:pos x="135" y="3866"/>
                </a:cxn>
                <a:cxn ang="0">
                  <a:pos x="189" y="3592"/>
                </a:cxn>
                <a:cxn ang="0">
                  <a:pos x="232" y="3317"/>
                </a:cxn>
                <a:cxn ang="0">
                  <a:pos x="266" y="3040"/>
                </a:cxn>
                <a:cxn ang="0">
                  <a:pos x="291" y="2762"/>
                </a:cxn>
                <a:cxn ang="0">
                  <a:pos x="305" y="2483"/>
                </a:cxn>
                <a:cxn ang="0">
                  <a:pos x="310" y="2204"/>
                </a:cxn>
                <a:cxn ang="0">
                  <a:pos x="305" y="1925"/>
                </a:cxn>
                <a:cxn ang="0">
                  <a:pos x="291" y="1646"/>
                </a:cxn>
                <a:cxn ang="0">
                  <a:pos x="266" y="1368"/>
                </a:cxn>
                <a:cxn ang="0">
                  <a:pos x="232" y="1091"/>
                </a:cxn>
                <a:cxn ang="0">
                  <a:pos x="189" y="816"/>
                </a:cxn>
                <a:cxn ang="0">
                  <a:pos x="135" y="542"/>
                </a:cxn>
                <a:cxn ang="0">
                  <a:pos x="73" y="270"/>
                </a:cxn>
                <a:cxn ang="0">
                  <a:pos x="0" y="0"/>
                </a:cxn>
                <a:cxn ang="0">
                  <a:pos x="980" y="0"/>
                </a:cxn>
              </a:cxnLst>
              <a:rect l="0" t="0" r="r" b="b"/>
              <a:pathLst>
                <a:path w="980" h="4408">
                  <a:moveTo>
                    <a:pt x="980" y="0"/>
                  </a:moveTo>
                  <a:lnTo>
                    <a:pt x="907" y="270"/>
                  </a:lnTo>
                  <a:lnTo>
                    <a:pt x="845" y="542"/>
                  </a:lnTo>
                  <a:lnTo>
                    <a:pt x="791" y="816"/>
                  </a:lnTo>
                  <a:lnTo>
                    <a:pt x="748" y="1091"/>
                  </a:lnTo>
                  <a:lnTo>
                    <a:pt x="714" y="1368"/>
                  </a:lnTo>
                  <a:lnTo>
                    <a:pt x="689" y="1646"/>
                  </a:lnTo>
                  <a:lnTo>
                    <a:pt x="675" y="1925"/>
                  </a:lnTo>
                  <a:lnTo>
                    <a:pt x="670" y="2204"/>
                  </a:lnTo>
                  <a:lnTo>
                    <a:pt x="675" y="2483"/>
                  </a:lnTo>
                  <a:lnTo>
                    <a:pt x="689" y="2762"/>
                  </a:lnTo>
                  <a:lnTo>
                    <a:pt x="714" y="3040"/>
                  </a:lnTo>
                  <a:lnTo>
                    <a:pt x="748" y="3317"/>
                  </a:lnTo>
                  <a:lnTo>
                    <a:pt x="791" y="3592"/>
                  </a:lnTo>
                  <a:lnTo>
                    <a:pt x="845" y="3866"/>
                  </a:lnTo>
                  <a:lnTo>
                    <a:pt x="907" y="4138"/>
                  </a:lnTo>
                  <a:lnTo>
                    <a:pt x="980" y="4408"/>
                  </a:lnTo>
                  <a:lnTo>
                    <a:pt x="0" y="4408"/>
                  </a:lnTo>
                  <a:lnTo>
                    <a:pt x="73" y="4138"/>
                  </a:lnTo>
                  <a:lnTo>
                    <a:pt x="135" y="3866"/>
                  </a:lnTo>
                  <a:lnTo>
                    <a:pt x="189" y="3592"/>
                  </a:lnTo>
                  <a:lnTo>
                    <a:pt x="232" y="3317"/>
                  </a:lnTo>
                  <a:lnTo>
                    <a:pt x="266" y="3040"/>
                  </a:lnTo>
                  <a:lnTo>
                    <a:pt x="291" y="2762"/>
                  </a:lnTo>
                  <a:lnTo>
                    <a:pt x="305" y="2483"/>
                  </a:lnTo>
                  <a:lnTo>
                    <a:pt x="310" y="2204"/>
                  </a:lnTo>
                  <a:lnTo>
                    <a:pt x="305" y="1925"/>
                  </a:lnTo>
                  <a:lnTo>
                    <a:pt x="291" y="1646"/>
                  </a:lnTo>
                  <a:lnTo>
                    <a:pt x="266" y="1368"/>
                  </a:lnTo>
                  <a:lnTo>
                    <a:pt x="232" y="1091"/>
                  </a:lnTo>
                  <a:lnTo>
                    <a:pt x="189" y="816"/>
                  </a:lnTo>
                  <a:lnTo>
                    <a:pt x="135" y="542"/>
                  </a:lnTo>
                  <a:lnTo>
                    <a:pt x="73" y="270"/>
                  </a:lnTo>
                  <a:lnTo>
                    <a:pt x="0" y="0"/>
                  </a:lnTo>
                  <a:lnTo>
                    <a:pt x="980" y="0"/>
                  </a:lnTo>
                  <a:close/>
                </a:path>
              </a:pathLst>
            </a:custGeom>
            <a:gradFill rotWithShape="1">
              <a:gsLst>
                <a:gs pos="0">
                  <a:srgbClr val="D5FFFF"/>
                </a:gs>
                <a:gs pos="50000">
                  <a:srgbClr val="47FFFF"/>
                </a:gs>
                <a:gs pos="100000">
                  <a:srgbClr val="D5FFFF"/>
                </a:gs>
              </a:gsLst>
              <a:lin ang="5400000" scaled="1"/>
            </a:gradFill>
            <a:ln w="28575" cmpd="sng">
              <a:solidFill>
                <a:srgbClr val="2D5FFF"/>
              </a:solidFill>
              <a:round/>
            </a:ln>
          </p:spPr>
          <p:txBody>
            <a:bodyPr/>
            <a:lstStyle/>
            <a:p>
              <a:endParaRPr lang="zh-CN" altLang="en-US"/>
            </a:p>
          </p:txBody>
        </p:sp>
        <p:sp>
          <p:nvSpPr>
            <p:cNvPr id="76839" name="Oval 39"/>
            <p:cNvSpPr>
              <a:spLocks noChangeArrowheads="1"/>
            </p:cNvSpPr>
            <p:nvPr/>
          </p:nvSpPr>
          <p:spPr bwMode="auto">
            <a:xfrm>
              <a:off x="1406" y="2591"/>
              <a:ext cx="68" cy="68"/>
            </a:xfrm>
            <a:prstGeom prst="ellipse">
              <a:avLst/>
            </a:prstGeom>
            <a:solidFill>
              <a:schemeClr val="tx2"/>
            </a:solidFill>
            <a:ln w="9525" algn="ctr">
              <a:solidFill>
                <a:schemeClr val="tx2"/>
              </a:solidFill>
              <a:round/>
            </a:ln>
          </p:spPr>
          <p:txBody>
            <a:bodyPr wrap="none" anchor="ctr"/>
            <a:lstStyle/>
            <a:p>
              <a:pPr>
                <a:defRPr/>
              </a:pPr>
              <a:endParaRPr lang="zh-CN" altLang="en-US" sz="2800">
                <a:latin typeface="+mn-ea"/>
                <a:ea typeface="+mn-ea"/>
              </a:endParaRPr>
            </a:p>
          </p:txBody>
        </p:sp>
        <p:grpSp>
          <p:nvGrpSpPr>
            <p:cNvPr id="6" name="Group 20"/>
            <p:cNvGrpSpPr/>
            <p:nvPr/>
          </p:nvGrpSpPr>
          <p:grpSpPr bwMode="auto">
            <a:xfrm>
              <a:off x="1270" y="2205"/>
              <a:ext cx="1429" cy="0"/>
              <a:chOff x="1292" y="2205"/>
              <a:chExt cx="1429" cy="0"/>
            </a:xfrm>
          </p:grpSpPr>
          <p:sp>
            <p:nvSpPr>
              <p:cNvPr id="44046" name="Line 14"/>
              <p:cNvSpPr>
                <a:spLocks noChangeShapeType="1"/>
              </p:cNvSpPr>
              <p:nvPr/>
            </p:nvSpPr>
            <p:spPr bwMode="auto">
              <a:xfrm>
                <a:off x="1292" y="2205"/>
                <a:ext cx="1429" cy="0"/>
              </a:xfrm>
              <a:prstGeom prst="line">
                <a:avLst/>
              </a:prstGeom>
              <a:noFill/>
              <a:ln w="28575">
                <a:solidFill>
                  <a:schemeClr val="tx2"/>
                </a:solidFill>
                <a:round/>
              </a:ln>
              <a:effectLst/>
            </p:spPr>
            <p:txBody>
              <a:bodyPr/>
              <a:lstStyle/>
              <a:p>
                <a:endParaRPr lang="zh-CN" altLang="en-US"/>
              </a:p>
            </p:txBody>
          </p:sp>
          <p:sp>
            <p:nvSpPr>
              <p:cNvPr id="44049" name="Line 17"/>
              <p:cNvSpPr>
                <a:spLocks noChangeShapeType="1"/>
              </p:cNvSpPr>
              <p:nvPr/>
            </p:nvSpPr>
            <p:spPr bwMode="auto">
              <a:xfrm>
                <a:off x="1814" y="2205"/>
                <a:ext cx="136" cy="0"/>
              </a:xfrm>
              <a:prstGeom prst="line">
                <a:avLst/>
              </a:prstGeom>
              <a:noFill/>
              <a:ln w="28575">
                <a:solidFill>
                  <a:schemeClr val="tx2"/>
                </a:solidFill>
                <a:round/>
                <a:tailEnd type="triangle" w="med" len="lg"/>
              </a:ln>
              <a:effectLst/>
            </p:spPr>
            <p:txBody>
              <a:bodyPr/>
              <a:lstStyle/>
              <a:p>
                <a:endParaRPr lang="zh-CN" altLang="en-US"/>
              </a:p>
            </p:txBody>
          </p:sp>
        </p:grpSp>
        <p:grpSp>
          <p:nvGrpSpPr>
            <p:cNvPr id="7" name="Group 19"/>
            <p:cNvGrpSpPr/>
            <p:nvPr/>
          </p:nvGrpSpPr>
          <p:grpSpPr bwMode="auto">
            <a:xfrm>
              <a:off x="2699" y="1616"/>
              <a:ext cx="1021" cy="589"/>
              <a:chOff x="2721" y="1616"/>
              <a:chExt cx="1021" cy="589"/>
            </a:xfrm>
          </p:grpSpPr>
          <p:sp>
            <p:nvSpPr>
              <p:cNvPr id="44047" name="Line 15"/>
              <p:cNvSpPr>
                <a:spLocks noChangeShapeType="1"/>
              </p:cNvSpPr>
              <p:nvPr/>
            </p:nvSpPr>
            <p:spPr bwMode="auto">
              <a:xfrm flipV="1">
                <a:off x="2721" y="1616"/>
                <a:ext cx="1021" cy="589"/>
              </a:xfrm>
              <a:prstGeom prst="line">
                <a:avLst/>
              </a:prstGeom>
              <a:noFill/>
              <a:ln w="28575">
                <a:solidFill>
                  <a:schemeClr val="tx1"/>
                </a:solidFill>
                <a:round/>
              </a:ln>
              <a:effectLst/>
            </p:spPr>
            <p:txBody>
              <a:bodyPr/>
              <a:lstStyle/>
              <a:p>
                <a:endParaRPr lang="zh-CN" altLang="en-US"/>
              </a:p>
            </p:txBody>
          </p:sp>
          <p:sp>
            <p:nvSpPr>
              <p:cNvPr id="44050" name="Line 18"/>
              <p:cNvSpPr>
                <a:spLocks noChangeShapeType="1"/>
              </p:cNvSpPr>
              <p:nvPr/>
            </p:nvSpPr>
            <p:spPr bwMode="auto">
              <a:xfrm flipV="1">
                <a:off x="3039" y="1979"/>
                <a:ext cx="90" cy="45"/>
              </a:xfrm>
              <a:prstGeom prst="line">
                <a:avLst/>
              </a:prstGeom>
              <a:noFill/>
              <a:ln w="28575">
                <a:solidFill>
                  <a:schemeClr val="tx1"/>
                </a:solidFill>
                <a:round/>
                <a:tailEnd type="triangle" w="med" len="lg"/>
              </a:ln>
              <a:effectLst/>
            </p:spPr>
            <p:txBody>
              <a:bodyPr/>
              <a:lstStyle/>
              <a:p>
                <a:endParaRPr lang="zh-CN" altLang="en-US"/>
              </a:p>
            </p:txBody>
          </p:sp>
        </p:grpSp>
        <p:grpSp>
          <p:nvGrpSpPr>
            <p:cNvPr id="8" name="Group 23"/>
            <p:cNvGrpSpPr/>
            <p:nvPr/>
          </p:nvGrpSpPr>
          <p:grpSpPr bwMode="auto">
            <a:xfrm>
              <a:off x="2699" y="1797"/>
              <a:ext cx="1202" cy="408"/>
              <a:chOff x="2699" y="1797"/>
              <a:chExt cx="1202" cy="408"/>
            </a:xfrm>
          </p:grpSpPr>
          <p:sp>
            <p:nvSpPr>
              <p:cNvPr id="44053" name="Line 21"/>
              <p:cNvSpPr>
                <a:spLocks noChangeShapeType="1"/>
              </p:cNvSpPr>
              <p:nvPr/>
            </p:nvSpPr>
            <p:spPr bwMode="auto">
              <a:xfrm flipV="1">
                <a:off x="2699" y="1797"/>
                <a:ext cx="1202" cy="408"/>
              </a:xfrm>
              <a:prstGeom prst="line">
                <a:avLst/>
              </a:prstGeom>
              <a:noFill/>
              <a:ln w="28575">
                <a:solidFill>
                  <a:srgbClr val="CC0000"/>
                </a:solidFill>
                <a:round/>
              </a:ln>
              <a:effectLst/>
            </p:spPr>
            <p:txBody>
              <a:bodyPr/>
              <a:lstStyle/>
              <a:p>
                <a:endParaRPr lang="zh-CN" altLang="en-US"/>
              </a:p>
            </p:txBody>
          </p:sp>
          <p:sp>
            <p:nvSpPr>
              <p:cNvPr id="44054" name="Line 22"/>
              <p:cNvSpPr>
                <a:spLocks noChangeShapeType="1"/>
              </p:cNvSpPr>
              <p:nvPr/>
            </p:nvSpPr>
            <p:spPr bwMode="auto">
              <a:xfrm flipV="1">
                <a:off x="3175" y="2001"/>
                <a:ext cx="113" cy="46"/>
              </a:xfrm>
              <a:prstGeom prst="line">
                <a:avLst/>
              </a:prstGeom>
              <a:noFill/>
              <a:ln w="28575">
                <a:solidFill>
                  <a:srgbClr val="CC0000"/>
                </a:solidFill>
                <a:round/>
                <a:tailEnd type="triangle" w="med" len="lg"/>
              </a:ln>
              <a:effectLst/>
            </p:spPr>
            <p:txBody>
              <a:bodyPr/>
              <a:lstStyle/>
              <a:p>
                <a:endParaRPr lang="zh-CN" altLang="en-US"/>
              </a:p>
            </p:txBody>
          </p:sp>
        </p:grpSp>
      </p:grpSp>
      <p:sp>
        <p:nvSpPr>
          <p:cNvPr id="44045" name="Line 13"/>
          <p:cNvSpPr>
            <a:spLocks noChangeShapeType="1"/>
          </p:cNvSpPr>
          <p:nvPr/>
        </p:nvSpPr>
        <p:spPr bwMode="auto">
          <a:xfrm flipH="1">
            <a:off x="3059113" y="3598863"/>
            <a:ext cx="1260475" cy="684212"/>
          </a:xfrm>
          <a:prstGeom prst="line">
            <a:avLst/>
          </a:prstGeom>
          <a:noFill/>
          <a:ln w="28575">
            <a:solidFill>
              <a:schemeClr val="tx1"/>
            </a:solidFill>
            <a:prstDash val="dash"/>
            <a:round/>
          </a:ln>
          <a:effectLst/>
        </p:spPr>
        <p:txBody>
          <a:bodyPr/>
          <a:lstStyle/>
          <a:p>
            <a:endParaRPr lang="zh-CN" altLang="en-US"/>
          </a:p>
        </p:txBody>
      </p:sp>
      <p:pic>
        <p:nvPicPr>
          <p:cNvPr id="44059" name="Picture 9" descr="E:\李燃\教师教学用书\2012人教教师用书项目\ppt\物理\图标.png"/>
          <p:cNvPicPr>
            <a:picLocks noChangeAspect="1" noChangeArrowheads="1"/>
          </p:cNvPicPr>
          <p:nvPr/>
        </p:nvPicPr>
        <p:blipFill>
          <a:blip r:embed="rId1" cstate="print"/>
          <a:srcRect/>
          <a:stretch>
            <a:fillRect/>
          </a:stretch>
        </p:blipFill>
        <p:spPr bwMode="auto">
          <a:xfrm>
            <a:off x="8143875" y="142875"/>
            <a:ext cx="882650" cy="731838"/>
          </a:xfrm>
          <a:prstGeom prst="rect">
            <a:avLst/>
          </a:prstGeom>
          <a:noFill/>
          <a:ln w="9525">
            <a:noFill/>
            <a:miter lim="800000"/>
            <a:headEnd/>
            <a:tailEnd/>
          </a:ln>
        </p:spPr>
      </p:pic>
      <p:sp>
        <p:nvSpPr>
          <p:cNvPr id="4" name="Text Box 4"/>
          <p:cNvSpPr txBox="1">
            <a:spLocks noChangeArrowheads="1"/>
          </p:cNvSpPr>
          <p:nvPr/>
        </p:nvSpPr>
        <p:spPr bwMode="auto">
          <a:xfrm>
            <a:off x="1694815" y="875030"/>
            <a:ext cx="1763713" cy="650875"/>
          </a:xfrm>
          <a:prstGeom prst="rect">
            <a:avLst/>
          </a:prstGeom>
          <a:solidFill>
            <a:srgbClr val="BBE0E3">
              <a:alpha val="62000"/>
            </a:srgbClr>
          </a:solidFill>
          <a:ln w="9525" algn="ctr">
            <a:solidFill>
              <a:srgbClr val="3D8F95"/>
            </a:solidFill>
            <a:miter lim="800000"/>
          </a:ln>
        </p:spPr>
        <p:txBody>
          <a:bodyPr>
            <a:spAutoFit/>
          </a:bodyPr>
          <a:lstStyle/>
          <a:p>
            <a:pPr algn="ctr">
              <a:spcBef>
                <a:spcPct val="50000"/>
              </a:spcBef>
            </a:pPr>
            <a:r>
              <a:rPr kumimoji="0" lang="zh-CN" altLang="en-US" sz="3600">
                <a:solidFill>
                  <a:srgbClr val="0066CC"/>
                </a:solidFill>
                <a:latin typeface="宋体" panose="02010600030101010101" pitchFamily="2" charset="-122"/>
              </a:rPr>
              <a:t>想一想</a:t>
            </a:r>
            <a:endParaRPr kumimoji="0" lang="zh-CN" altLang="en-US" sz="3600">
              <a:solidFill>
                <a:srgbClr val="0066CC"/>
              </a:solidFill>
              <a:latin typeface="宋体" panose="02010600030101010101" pitchFamily="2"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0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40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4039" grpId="0" animBg="1"/>
      <p:bldP spid="4404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8884" y="1115452"/>
            <a:ext cx="7777876" cy="2862322"/>
          </a:xfrm>
          <a:prstGeom prst="rect">
            <a:avLst/>
          </a:prstGeom>
        </p:spPr>
        <p:txBody>
          <a:bodyPr wrap="square">
            <a:sp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9</a:t>
            </a:r>
            <a:r>
              <a:rPr lang="en-US" altLang="zh-CN" sz="2400" dirty="0" smtClean="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井底之蛙</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常用来形容</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目光短浅</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，如图所示</a:t>
            </a:r>
            <a:r>
              <a:rPr lang="en-US" altLang="zh-CN" sz="2400" i="1" dirty="0">
                <a:latin typeface="Times New Roman" panose="02020603050405020304" pitchFamily="18" charset="0"/>
                <a:cs typeface="Times New Roman" panose="02020603050405020304" pitchFamily="18" charset="0"/>
              </a:rPr>
              <a:t>M</a:t>
            </a:r>
            <a:r>
              <a:rPr lang="zh-CN" altLang="zh-CN" sz="2400" dirty="0">
                <a:latin typeface="Times New Roman" panose="02020603050405020304" pitchFamily="18" charset="0"/>
                <a:cs typeface="Times New Roman" panose="02020603050405020304" pitchFamily="18" charset="0"/>
              </a:rPr>
              <a:t>、</a:t>
            </a:r>
            <a:r>
              <a:rPr lang="en-US" altLang="zh-CN" sz="2400" i="1" dirty="0">
                <a:latin typeface="Times New Roman" panose="02020603050405020304" pitchFamily="18" charset="0"/>
                <a:cs typeface="Times New Roman" panose="02020603050405020304" pitchFamily="18" charset="0"/>
              </a:rPr>
              <a:t>N</a:t>
            </a:r>
            <a:r>
              <a:rPr lang="zh-CN" altLang="zh-CN" sz="2400" dirty="0">
                <a:latin typeface="Times New Roman" panose="02020603050405020304" pitchFamily="18" charset="0"/>
                <a:cs typeface="Times New Roman" panose="02020603050405020304" pitchFamily="18" charset="0"/>
              </a:rPr>
              <a:t>之间表示在枯井底</a:t>
            </a:r>
            <a:r>
              <a:rPr lang="en-US" altLang="zh-CN" sz="2400" i="1" dirty="0">
                <a:latin typeface="Times New Roman" panose="02020603050405020304" pitchFamily="18" charset="0"/>
                <a:cs typeface="Times New Roman" panose="02020603050405020304" pitchFamily="18" charset="0"/>
              </a:rPr>
              <a:t>O</a:t>
            </a:r>
            <a:r>
              <a:rPr lang="zh-CN" altLang="zh-CN" sz="2400" dirty="0">
                <a:latin typeface="Times New Roman" panose="02020603050405020304" pitchFamily="18" charset="0"/>
                <a:cs typeface="Times New Roman" panose="02020603050405020304" pitchFamily="18" charset="0"/>
              </a:rPr>
              <a:t>点趴着一只青蛙可以观察到井外的视野范围．一场大雨过后，井被灌满水，青蛙的视野范围发生变化．请用作图的方法确定井中灌满水后青蛙的视野范围</a:t>
            </a:r>
            <a:r>
              <a:rPr lang="en-US" altLang="zh-CN" sz="2400" i="1" dirty="0">
                <a:latin typeface="Times New Roman" panose="02020603050405020304" pitchFamily="18" charset="0"/>
                <a:cs typeface="Times New Roman" panose="02020603050405020304" pitchFamily="18" charset="0"/>
              </a:rPr>
              <a:t>M</a:t>
            </a:r>
            <a:r>
              <a:rPr lang="en-US" altLang="zh-CN" sz="2400" dirty="0">
                <a:latin typeface="Times New Roman" panose="02020603050405020304" pitchFamily="18" charset="0"/>
                <a:cs typeface="Times New Roman" panose="02020603050405020304" pitchFamily="18" charset="0"/>
              </a:rPr>
              <a:t>′</a:t>
            </a:r>
            <a:r>
              <a:rPr lang="en-US" altLang="zh-CN" sz="2400" i="1" dirty="0">
                <a:latin typeface="Times New Roman" panose="02020603050405020304" pitchFamily="18" charset="0"/>
                <a:cs typeface="Times New Roman" panose="02020603050405020304" pitchFamily="18" charset="0"/>
              </a:rPr>
              <a:t>N</a:t>
            </a:r>
            <a:r>
              <a:rPr lang="en-US" altLang="zh-CN" sz="2400" dirty="0">
                <a:latin typeface="Times New Roman" panose="02020603050405020304" pitchFamily="18" charset="0"/>
                <a:cs typeface="Times New Roman" panose="02020603050405020304" pitchFamily="18" charset="0"/>
              </a:rPr>
              <a:t>′</a:t>
            </a:r>
            <a:r>
              <a:rPr lang="zh-CN" altLang="zh-CN" sz="2400" dirty="0">
                <a:latin typeface="Times New Roman" panose="02020603050405020304" pitchFamily="18" charset="0"/>
                <a:cs typeface="Times New Roman" panose="02020603050405020304" pitchFamily="18" charset="0"/>
              </a:rPr>
              <a:t>，保留作图痕迹．</a:t>
            </a:r>
            <a:endParaRPr lang="zh-CN" altLang="zh-CN" sz="2400" dirty="0">
              <a:latin typeface="Times New Roman" panose="02020603050405020304" pitchFamily="18" charset="0"/>
              <a:cs typeface="Times New Roman" panose="02020603050405020304" pitchFamily="18" charset="0"/>
            </a:endParaRPr>
          </a:p>
        </p:txBody>
      </p:sp>
      <p:pic>
        <p:nvPicPr>
          <p:cNvPr id="18434" name="Picture 2" descr="C:\Documents and Settings\Administrator\桌面\2020河南试题研究物理\H77.TIF"/>
          <p:cNvPicPr>
            <a:picLocks noChangeAspect="1" noChangeArrowheads="1"/>
          </p:cNvPicPr>
          <p:nvPr/>
        </p:nvPicPr>
        <p:blipFill>
          <a:blip r:embed="rId1" r:link="rId2" cstate="print">
            <a:extLst>
              <a:ext uri="{28A0092B-C50C-407E-A947-70E740481C1C}">
                <a14:useLocalDpi xmlns:a14="http://schemas.microsoft.com/office/drawing/2010/main" val="0"/>
              </a:ext>
            </a:extLst>
          </a:blip>
          <a:srcRect/>
          <a:stretch>
            <a:fillRect/>
          </a:stretch>
        </p:blipFill>
        <p:spPr bwMode="auto">
          <a:xfrm>
            <a:off x="5602632" y="3453243"/>
            <a:ext cx="1674404" cy="2570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070554" y="6228020"/>
            <a:ext cx="992579" cy="369332"/>
          </a:xfrm>
          <a:prstGeom prst="rect">
            <a:avLst/>
          </a:prstGeom>
        </p:spPr>
        <p:txBody>
          <a:bodyPr wrap="none">
            <a:spAutoFit/>
          </a:bodyPr>
          <a:lstStyle/>
          <a:p>
            <a:r>
              <a:rPr lang="zh-CN" altLang="zh-CN" dirty="0" smtClean="0"/>
              <a:t>第</a:t>
            </a:r>
            <a:r>
              <a:rPr lang="en-US" altLang="zh-CN" dirty="0" smtClean="0">
                <a:latin typeface="Times New Roman" panose="02020603050405020304" pitchFamily="18" charset="0"/>
                <a:cs typeface="Times New Roman" panose="02020603050405020304" pitchFamily="18" charset="0"/>
              </a:rPr>
              <a:t>9</a:t>
            </a:r>
            <a:r>
              <a:rPr lang="zh-CN" altLang="zh-CN" dirty="0" smtClean="0"/>
              <a:t>题</a:t>
            </a:r>
            <a:r>
              <a:rPr lang="zh-CN" altLang="zh-CN" dirty="0"/>
              <a:t>图</a:t>
            </a:r>
            <a:endParaRPr lang="zh-CN" altLang="en-US" dirty="0"/>
          </a:p>
        </p:txBody>
      </p:sp>
      <p:cxnSp>
        <p:nvCxnSpPr>
          <p:cNvPr id="5" name="直接连接符 4"/>
          <p:cNvCxnSpPr/>
          <p:nvPr/>
        </p:nvCxnSpPr>
        <p:spPr>
          <a:xfrm flipV="1">
            <a:off x="5964540" y="3491716"/>
            <a:ext cx="0" cy="1512168"/>
          </a:xfrm>
          <a:prstGeom prst="line">
            <a:avLst/>
          </a:prstGeom>
          <a:ln w="38100">
            <a:solidFill>
              <a:srgbClr val="FF0000"/>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rot="9799294" flipH="1">
            <a:off x="5563633" y="3287247"/>
            <a:ext cx="301992" cy="922181"/>
            <a:chOff x="5546" y="3030"/>
            <a:chExt cx="183" cy="635"/>
          </a:xfrm>
        </p:grpSpPr>
        <p:sp>
          <p:nvSpPr>
            <p:cNvPr id="8" name="直接连接符 43034"/>
            <p:cNvSpPr/>
            <p:nvPr/>
          </p:nvSpPr>
          <p:spPr>
            <a:xfrm flipV="1">
              <a:off x="5547" y="3030"/>
              <a:ext cx="182" cy="635"/>
            </a:xfrm>
            <a:prstGeom prst="line">
              <a:avLst/>
            </a:prstGeom>
            <a:ln w="38100" cap="flat" cmpd="sng">
              <a:solidFill>
                <a:srgbClr val="FF0000"/>
              </a:solidFill>
              <a:prstDash val="solid"/>
              <a:round/>
              <a:headEnd type="none" w="med" len="med"/>
              <a:tailEnd type="none" w="med" len="med"/>
            </a:ln>
          </p:spPr>
        </p:sp>
        <p:sp>
          <p:nvSpPr>
            <p:cNvPr id="9" name="直接连接符 43036"/>
            <p:cNvSpPr/>
            <p:nvPr/>
          </p:nvSpPr>
          <p:spPr>
            <a:xfrm flipV="1">
              <a:off x="5546" y="3204"/>
              <a:ext cx="137" cy="453"/>
            </a:xfrm>
            <a:prstGeom prst="line">
              <a:avLst/>
            </a:prstGeom>
            <a:ln w="38100" cap="flat" cmpd="sng">
              <a:solidFill>
                <a:srgbClr val="FF0000"/>
              </a:solidFill>
              <a:prstDash val="solid"/>
              <a:round/>
              <a:headEnd type="none" w="lg" len="lg"/>
              <a:tailEnd type="stealth" w="lg" len="lg"/>
            </a:ln>
          </p:spPr>
        </p:sp>
      </p:grpSp>
      <p:cxnSp>
        <p:nvCxnSpPr>
          <p:cNvPr id="10" name="直接连接符 9"/>
          <p:cNvCxnSpPr/>
          <p:nvPr/>
        </p:nvCxnSpPr>
        <p:spPr>
          <a:xfrm flipV="1">
            <a:off x="6845802" y="3491087"/>
            <a:ext cx="0" cy="1512168"/>
          </a:xfrm>
          <a:prstGeom prst="line">
            <a:avLst/>
          </a:prstGeom>
          <a:ln w="38100">
            <a:solidFill>
              <a:srgbClr val="FF0000"/>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rot="14318402" flipH="1">
            <a:off x="6924473" y="3346709"/>
            <a:ext cx="362853" cy="802625"/>
            <a:chOff x="5546" y="3030"/>
            <a:chExt cx="183" cy="635"/>
          </a:xfrm>
        </p:grpSpPr>
        <p:sp>
          <p:nvSpPr>
            <p:cNvPr id="13" name="直接连接符 43034"/>
            <p:cNvSpPr/>
            <p:nvPr/>
          </p:nvSpPr>
          <p:spPr>
            <a:xfrm flipV="1">
              <a:off x="5547" y="3030"/>
              <a:ext cx="182" cy="635"/>
            </a:xfrm>
            <a:prstGeom prst="line">
              <a:avLst/>
            </a:prstGeom>
            <a:ln w="38100" cap="flat" cmpd="sng">
              <a:solidFill>
                <a:srgbClr val="FF0000"/>
              </a:solidFill>
              <a:prstDash val="solid"/>
              <a:round/>
              <a:headEnd type="none" w="med" len="med"/>
              <a:tailEnd type="none" w="med" len="med"/>
            </a:ln>
          </p:spPr>
        </p:sp>
        <p:sp>
          <p:nvSpPr>
            <p:cNvPr id="14" name="直接连接符 43036"/>
            <p:cNvSpPr/>
            <p:nvPr/>
          </p:nvSpPr>
          <p:spPr>
            <a:xfrm flipV="1">
              <a:off x="5546" y="3204"/>
              <a:ext cx="137" cy="453"/>
            </a:xfrm>
            <a:prstGeom prst="line">
              <a:avLst/>
            </a:prstGeom>
            <a:ln w="38100" cap="flat" cmpd="sng">
              <a:solidFill>
                <a:srgbClr val="FF0000"/>
              </a:solidFill>
              <a:prstDash val="solid"/>
              <a:round/>
              <a:headEnd type="none" w="lg" len="lg"/>
              <a:tailEnd type="stealth" w="lg" len="lg"/>
            </a:ln>
          </p:spPr>
        </p:sp>
      </p:grpSp>
      <p:sp>
        <p:nvSpPr>
          <p:cNvPr id="4" name="TextBox 3"/>
          <p:cNvSpPr txBox="1"/>
          <p:nvPr/>
        </p:nvSpPr>
        <p:spPr>
          <a:xfrm>
            <a:off x="4905987" y="3292600"/>
            <a:ext cx="594143" cy="461665"/>
          </a:xfrm>
          <a:prstGeom prst="rect">
            <a:avLst/>
          </a:prstGeom>
          <a:noFill/>
        </p:spPr>
        <p:txBody>
          <a:bodyPr wrap="square" rtlCol="0">
            <a:spAutoFit/>
          </a:bodyPr>
          <a:lstStyle/>
          <a:p>
            <a:r>
              <a:rPr lang="en-US" altLang="zh-CN" sz="2400" i="1" dirty="0" smtClean="0">
                <a:solidFill>
                  <a:srgbClr val="FF0000"/>
                </a:solidFill>
                <a:latin typeface="Times New Roman" panose="02020603050405020304" pitchFamily="18" charset="0"/>
                <a:cs typeface="Times New Roman" panose="02020603050405020304" pitchFamily="18" charset="0"/>
              </a:rPr>
              <a:t>M </a:t>
            </a:r>
            <a:r>
              <a:rPr lang="en-US" altLang="zh-CN" sz="2400" dirty="0" smtClean="0">
                <a:solidFill>
                  <a:srgbClr val="FF0000"/>
                </a:solidFill>
                <a:latin typeface="Times New Roman" panose="02020603050405020304" pitchFamily="18" charset="0"/>
                <a:cs typeface="Times New Roman" panose="02020603050405020304" pitchFamily="18" charset="0"/>
              </a:rPr>
              <a:t>'</a:t>
            </a:r>
            <a:endParaRPr lang="en-US" altLang="zh-CN" sz="2400" dirty="0" smtClean="0">
              <a:solidFill>
                <a:srgbClr val="FF0000"/>
              </a:solidFill>
              <a:latin typeface="Times New Roman" panose="02020603050405020304" pitchFamily="18" charset="0"/>
              <a:cs typeface="Times New Roman" panose="02020603050405020304" pitchFamily="18" charset="0"/>
            </a:endParaRPr>
          </a:p>
        </p:txBody>
      </p:sp>
      <p:sp>
        <p:nvSpPr>
          <p:cNvPr id="16" name="TextBox 15"/>
          <p:cNvSpPr txBox="1"/>
          <p:nvPr/>
        </p:nvSpPr>
        <p:spPr>
          <a:xfrm>
            <a:off x="7362237" y="3222414"/>
            <a:ext cx="594143" cy="461665"/>
          </a:xfrm>
          <a:prstGeom prst="rect">
            <a:avLst/>
          </a:prstGeom>
          <a:noFill/>
        </p:spPr>
        <p:txBody>
          <a:bodyPr wrap="square" rtlCol="0">
            <a:spAutoFit/>
          </a:bodyPr>
          <a:lstStyle/>
          <a:p>
            <a:r>
              <a:rPr lang="en-US" altLang="zh-CN" sz="2400" i="1" dirty="0">
                <a:solidFill>
                  <a:srgbClr val="FF0000"/>
                </a:solidFill>
                <a:latin typeface="Times New Roman" panose="02020603050405020304" pitchFamily="18" charset="0"/>
                <a:cs typeface="Times New Roman" panose="02020603050405020304" pitchFamily="18" charset="0"/>
              </a:rPr>
              <a:t>N '</a:t>
            </a:r>
            <a:endParaRPr lang="zh-CN" altLang="en-US" sz="2400" i="1" dirty="0">
              <a:solidFill>
                <a:srgbClr val="FF0000"/>
              </a:solidFill>
              <a:latin typeface="Times New Roman" panose="02020603050405020304" pitchFamily="18" charset="0"/>
              <a:cs typeface="Times New Roman" panose="02020603050405020304" pitchFamily="18" charset="0"/>
            </a:endParaRPr>
          </a:p>
        </p:txBody>
      </p:sp>
      <p:grpSp>
        <p:nvGrpSpPr>
          <p:cNvPr id="17" name="组合 16"/>
          <p:cNvGrpSpPr/>
          <p:nvPr/>
        </p:nvGrpSpPr>
        <p:grpSpPr>
          <a:xfrm>
            <a:off x="5940152" y="3995772"/>
            <a:ext cx="144016" cy="144016"/>
            <a:chOff x="1835696" y="4437112"/>
            <a:chExt cx="144016" cy="144016"/>
          </a:xfrm>
        </p:grpSpPr>
        <p:cxnSp>
          <p:nvCxnSpPr>
            <p:cNvPr id="18" name="直接连接符 17"/>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16200000">
            <a:off x="6732240" y="3986740"/>
            <a:ext cx="144016" cy="144016"/>
            <a:chOff x="1835696" y="4437112"/>
            <a:chExt cx="144016" cy="144016"/>
          </a:xfrm>
        </p:grpSpPr>
        <p:cxnSp>
          <p:nvCxnSpPr>
            <p:cNvPr id="21" name="直接连接符 20"/>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linds(horizontal)">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54453" y="1224920"/>
            <a:ext cx="3810496" cy="461665"/>
          </a:xfrm>
          <a:prstGeom prst="rect">
            <a:avLst/>
          </a:prstGeom>
          <a:noFill/>
          <a:ln w="9525">
            <a:noFill/>
          </a:ln>
        </p:spPr>
        <p:txBody>
          <a:bodyPr>
            <a:spAutoFit/>
          </a:bodyPr>
          <a:lstStyle/>
          <a:p>
            <a:r>
              <a:rPr lang="zh-CN" sz="2400" dirty="0">
                <a:ea typeface="黑体" panose="02010609060101010101" pitchFamily="49" charset="-122"/>
              </a:rPr>
              <a:t>类</a:t>
            </a:r>
            <a:r>
              <a:rPr lang="zh-CN" sz="2400" dirty="0" smtClean="0">
                <a:ea typeface="黑体" panose="02010609060101010101" pitchFamily="49" charset="-122"/>
              </a:rPr>
              <a:t>型</a:t>
            </a:r>
            <a:r>
              <a:rPr lang="zh-CN" altLang="en-US" sz="2400" dirty="0" smtClean="0">
                <a:latin typeface="Times New Roman" panose="02020603050405020304" pitchFamily="18" charset="0"/>
                <a:ea typeface="黑体" panose="02010609060101010101" pitchFamily="49" charset="-122"/>
              </a:rPr>
              <a:t>四</a:t>
            </a:r>
            <a:r>
              <a:rPr lang="zh-CN" sz="2400" dirty="0">
                <a:ea typeface="黑体" panose="02010609060101010101" pitchFamily="49" charset="-122"/>
              </a:rPr>
              <a:t>　 光的反射作图</a:t>
            </a:r>
            <a:endParaRPr lang="zh-CN" altLang="en-US" sz="2400" dirty="0"/>
          </a:p>
        </p:txBody>
      </p:sp>
      <p:grpSp>
        <p:nvGrpSpPr>
          <p:cNvPr id="5" name="组合 4"/>
          <p:cNvGrpSpPr/>
          <p:nvPr/>
        </p:nvGrpSpPr>
        <p:grpSpPr>
          <a:xfrm>
            <a:off x="735430" y="1856738"/>
            <a:ext cx="2193417" cy="475614"/>
            <a:chOff x="1318" y="2359"/>
            <a:chExt cx="4605" cy="749"/>
          </a:xfrm>
        </p:grpSpPr>
        <p:pic>
          <p:nvPicPr>
            <p:cNvPr id="4" name="图片 3" descr="三级标"/>
            <p:cNvPicPr>
              <a:picLocks noChangeAspect="1"/>
            </p:cNvPicPr>
            <p:nvPr/>
          </p:nvPicPr>
          <p:blipFill>
            <a:blip r:embed="rId1" cstate="print"/>
            <a:stretch>
              <a:fillRect/>
            </a:stretch>
          </p:blipFill>
          <p:spPr>
            <a:xfrm>
              <a:off x="1318" y="2359"/>
              <a:ext cx="2896" cy="714"/>
            </a:xfrm>
            <a:prstGeom prst="rect">
              <a:avLst/>
            </a:prstGeom>
          </p:spPr>
        </p:pic>
        <p:sp>
          <p:nvSpPr>
            <p:cNvPr id="6" name="文本框 5"/>
            <p:cNvSpPr txBox="1"/>
            <p:nvPr/>
          </p:nvSpPr>
          <p:spPr>
            <a:xfrm>
              <a:off x="1517" y="2381"/>
              <a:ext cx="4406" cy="727"/>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rPr>
                <a:t>拓展训练</a:t>
              </a:r>
              <a:endParaRPr lang="zh-CN" altLang="en-US" sz="2400" b="1" dirty="0">
                <a:latin typeface="黑体" panose="02010609060101010101" pitchFamily="49" charset="-122"/>
                <a:ea typeface="黑体" panose="02010609060101010101" pitchFamily="49" charset="-122"/>
              </a:endParaRPr>
            </a:p>
          </p:txBody>
        </p:sp>
      </p:grpSp>
      <p:sp>
        <p:nvSpPr>
          <p:cNvPr id="2" name="文本框 1"/>
          <p:cNvSpPr txBox="1"/>
          <p:nvPr/>
        </p:nvSpPr>
        <p:spPr>
          <a:xfrm>
            <a:off x="668746" y="2395222"/>
            <a:ext cx="7787701" cy="1200329"/>
          </a:xfrm>
          <a:prstGeom prst="rect">
            <a:avLst/>
          </a:prstGeom>
          <a:noFill/>
          <a:ln w="9525">
            <a:noFill/>
          </a:ln>
        </p:spPr>
        <p:txBody>
          <a:bodyPr wrap="square">
            <a:spAutoFit/>
          </a:bodyPr>
          <a:lstStyle/>
          <a:p>
            <a:pPr>
              <a:lnSpc>
                <a:spcPct val="150000"/>
              </a:lnSpc>
            </a:pPr>
            <a:r>
              <a:rPr lang="en-US" sz="2400" dirty="0" smtClean="0">
                <a:latin typeface="Times New Roman" panose="02020603050405020304" pitchFamily="18" charset="0"/>
                <a:ea typeface="宋体" panose="02010600030101010101" pitchFamily="2" charset="-122"/>
              </a:rPr>
              <a:t>13. </a:t>
            </a:r>
            <a:r>
              <a:rPr lang="en-US" sz="2400" dirty="0">
                <a:latin typeface="Times New Roman" panose="02020603050405020304" pitchFamily="18" charset="0"/>
                <a:cs typeface="楷体_GB2312" charset="0"/>
              </a:rPr>
              <a:t>(2019</a:t>
            </a:r>
            <a:r>
              <a:rPr lang="zh-CN" sz="2400" dirty="0">
                <a:cs typeface="楷体_GB2312" charset="0"/>
              </a:rPr>
              <a:t>上海</a:t>
            </a:r>
            <a:r>
              <a:rPr lang="en-US" sz="2400" dirty="0">
                <a:latin typeface="Times New Roman" panose="02020603050405020304" pitchFamily="18" charset="0"/>
                <a:cs typeface="楷体_GB2312" charset="0"/>
              </a:rPr>
              <a:t>)</a:t>
            </a:r>
            <a:r>
              <a:rPr lang="zh-CN" sz="2400" dirty="0">
                <a:ea typeface="宋体" panose="02010600030101010101" pitchFamily="2" charset="-122"/>
              </a:rPr>
              <a:t>在图中，根据给出的入射光线</a:t>
            </a:r>
            <a:r>
              <a:rPr lang="en-US" sz="2400" i="1" dirty="0">
                <a:latin typeface="Times New Roman" panose="02020603050405020304" pitchFamily="18" charset="0"/>
                <a:ea typeface="宋体" panose="02010600030101010101" pitchFamily="2" charset="-122"/>
              </a:rPr>
              <a:t>AO</a:t>
            </a:r>
            <a:r>
              <a:rPr lang="zh-CN" sz="2400" dirty="0">
                <a:ea typeface="宋体" panose="02010600030101010101" pitchFamily="2" charset="-122"/>
              </a:rPr>
              <a:t>画出反射光线</a:t>
            </a:r>
            <a:r>
              <a:rPr lang="en-US" sz="2400" i="1" dirty="0">
                <a:latin typeface="Times New Roman" panose="02020603050405020304" pitchFamily="18" charset="0"/>
                <a:ea typeface="宋体" panose="02010600030101010101" pitchFamily="2" charset="-122"/>
              </a:rPr>
              <a:t>OB</a:t>
            </a:r>
            <a:r>
              <a:rPr lang="zh-CN" sz="2400" dirty="0">
                <a:ea typeface="宋体" panose="02010600030101010101" pitchFamily="2" charset="-122"/>
              </a:rPr>
              <a:t>，并标出反射角的大小．</a:t>
            </a:r>
            <a:endParaRPr lang="zh-CN" altLang="en-US" sz="2400" dirty="0"/>
          </a:p>
        </p:txBody>
      </p:sp>
      <p:pic>
        <p:nvPicPr>
          <p:cNvPr id="3" name="图片 -2147482465"/>
          <p:cNvPicPr>
            <a:picLocks noChangeAspect="1"/>
          </p:cNvPicPr>
          <p:nvPr/>
        </p:nvPicPr>
        <p:blipFill>
          <a:blip r:embed="rId2" cstate="print"/>
          <a:stretch>
            <a:fillRect/>
          </a:stretch>
        </p:blipFill>
        <p:spPr>
          <a:xfrm>
            <a:off x="3214678" y="3429001"/>
            <a:ext cx="2176746" cy="1995171"/>
          </a:xfrm>
          <a:prstGeom prst="rect">
            <a:avLst/>
          </a:prstGeom>
          <a:noFill/>
          <a:ln w="9525">
            <a:noFill/>
          </a:ln>
        </p:spPr>
      </p:pic>
      <p:sp>
        <p:nvSpPr>
          <p:cNvPr id="7" name="文本框 6"/>
          <p:cNvSpPr txBox="1"/>
          <p:nvPr/>
        </p:nvSpPr>
        <p:spPr>
          <a:xfrm>
            <a:off x="3714744" y="5715016"/>
            <a:ext cx="1297263" cy="369332"/>
          </a:xfrm>
          <a:prstGeom prst="rect">
            <a:avLst/>
          </a:prstGeom>
          <a:noFill/>
          <a:ln w="9525">
            <a:noFill/>
          </a:ln>
        </p:spPr>
        <p:txBody>
          <a:bodyPr wrap="square">
            <a:spAutoFit/>
          </a:bodyPr>
          <a:lstStyle/>
          <a:p>
            <a:r>
              <a:rPr lang="zh-CN" sz="1800" dirty="0" smtClean="0">
                <a:cs typeface="楷体_GB2312" charset="0"/>
              </a:rPr>
              <a:t>第</a:t>
            </a:r>
            <a:r>
              <a:rPr lang="en-US" altLang="zh-CN" dirty="0" smtClean="0">
                <a:latin typeface="Times New Roman" panose="02020603050405020304" pitchFamily="18" charset="0"/>
                <a:cs typeface="楷体_GB2312" charset="0"/>
              </a:rPr>
              <a:t>13</a:t>
            </a:r>
            <a:r>
              <a:rPr lang="zh-CN" sz="1800" dirty="0" smtClean="0">
                <a:cs typeface="楷体_GB2312" charset="0"/>
              </a:rPr>
              <a:t>题</a:t>
            </a:r>
            <a:r>
              <a:rPr lang="zh-CN" sz="1800" dirty="0">
                <a:cs typeface="楷体_GB2312" charset="0"/>
              </a:rPr>
              <a:t>图</a:t>
            </a:r>
            <a:endParaRPr lang="zh-CN" altLang="en-US" sz="1800" dirty="0"/>
          </a:p>
        </p:txBody>
      </p:sp>
      <p:grpSp>
        <p:nvGrpSpPr>
          <p:cNvPr id="10" name="组合 9"/>
          <p:cNvGrpSpPr/>
          <p:nvPr/>
        </p:nvGrpSpPr>
        <p:grpSpPr>
          <a:xfrm rot="8386290" flipV="1">
            <a:off x="4180256" y="4653379"/>
            <a:ext cx="1152675" cy="100965"/>
            <a:chOff x="5550" y="3044"/>
            <a:chExt cx="156" cy="587"/>
          </a:xfrm>
        </p:grpSpPr>
        <p:sp>
          <p:nvSpPr>
            <p:cNvPr id="12" name="直接连接符 43034"/>
            <p:cNvSpPr/>
            <p:nvPr/>
          </p:nvSpPr>
          <p:spPr>
            <a:xfrm flipV="1">
              <a:off x="5550" y="3044"/>
              <a:ext cx="156" cy="587"/>
            </a:xfrm>
            <a:prstGeom prst="line">
              <a:avLst/>
            </a:prstGeom>
            <a:ln w="38100" cap="flat" cmpd="sng">
              <a:solidFill>
                <a:srgbClr val="FF0000"/>
              </a:solidFill>
              <a:prstDash val="solid"/>
              <a:round/>
              <a:headEnd type="none" w="med" len="med"/>
              <a:tailEnd type="none" w="med" len="med"/>
            </a:ln>
          </p:spPr>
        </p:sp>
        <p:sp>
          <p:nvSpPr>
            <p:cNvPr id="13" name="直接连接符 43036"/>
            <p:cNvSpPr/>
            <p:nvPr/>
          </p:nvSpPr>
          <p:spPr>
            <a:xfrm flipV="1">
              <a:off x="5630" y="3266"/>
              <a:ext cx="15" cy="76"/>
            </a:xfrm>
            <a:prstGeom prst="line">
              <a:avLst/>
            </a:prstGeom>
            <a:ln w="38100" cap="flat" cmpd="sng">
              <a:solidFill>
                <a:srgbClr val="FF0000"/>
              </a:solidFill>
              <a:prstDash val="solid"/>
              <a:round/>
              <a:headEnd type="arrow" w="med" len="med"/>
              <a:tailEnd type="none" w="lg" len="lg"/>
            </a:ln>
          </p:spPr>
        </p:sp>
      </p:grpSp>
      <p:sp>
        <p:nvSpPr>
          <p:cNvPr id="8" name="任意多边形 7"/>
          <p:cNvSpPr/>
          <p:nvPr/>
        </p:nvSpPr>
        <p:spPr>
          <a:xfrm rot="1440000">
            <a:off x="4295005" y="4825886"/>
            <a:ext cx="160041" cy="88265"/>
          </a:xfrm>
          <a:custGeom>
            <a:avLst/>
            <a:gdLst>
              <a:gd name="connisteX0" fmla="*/ 0 w 213657"/>
              <a:gd name="connsiteY0" fmla="*/ 78700 h 88225"/>
              <a:gd name="connisteX1" fmla="*/ 106680 w 213657"/>
              <a:gd name="connsiteY1" fmla="*/ 595 h 88225"/>
              <a:gd name="connisteX2" fmla="*/ 204470 w 213657"/>
              <a:gd name="connsiteY2" fmla="*/ 49490 h 88225"/>
              <a:gd name="connisteX3" fmla="*/ 204470 w 213657"/>
              <a:gd name="connsiteY3" fmla="*/ 88225 h 88225"/>
            </a:gdLst>
            <a:ahLst/>
            <a:cxnLst>
              <a:cxn ang="0">
                <a:pos x="connisteX0" y="connsiteY0"/>
              </a:cxn>
              <a:cxn ang="0">
                <a:pos x="connisteX1" y="connsiteY1"/>
              </a:cxn>
              <a:cxn ang="0">
                <a:pos x="connisteX2" y="connsiteY2"/>
              </a:cxn>
              <a:cxn ang="0">
                <a:pos x="connisteX3" y="connsiteY3"/>
              </a:cxn>
            </a:cxnLst>
            <a:rect l="l" t="t" r="r" b="b"/>
            <a:pathLst>
              <a:path w="213658" h="88226">
                <a:moveTo>
                  <a:pt x="0" y="78701"/>
                </a:moveTo>
                <a:cubicBezTo>
                  <a:pt x="19685" y="62191"/>
                  <a:pt x="66040" y="6311"/>
                  <a:pt x="106680" y="596"/>
                </a:cubicBezTo>
                <a:cubicBezTo>
                  <a:pt x="147320" y="-5119"/>
                  <a:pt x="184785" y="31711"/>
                  <a:pt x="204470" y="49491"/>
                </a:cubicBezTo>
                <a:cubicBezTo>
                  <a:pt x="224155" y="67271"/>
                  <a:pt x="206375" y="81241"/>
                  <a:pt x="204470" y="88226"/>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7"/>
          <p:cNvSpPr txBox="1"/>
          <p:nvPr/>
        </p:nvSpPr>
        <p:spPr>
          <a:xfrm>
            <a:off x="4283968" y="4397041"/>
            <a:ext cx="1651610" cy="400110"/>
          </a:xfrm>
          <a:prstGeom prst="rect">
            <a:avLst/>
          </a:prstGeom>
          <a:noFill/>
        </p:spPr>
        <p:txBody>
          <a:bodyPr wrap="square" rtlCol="0">
            <a:spAutoFit/>
          </a:bodyPr>
          <a:lstStyle/>
          <a:p>
            <a:r>
              <a:rPr lang="en-US" altLang="zh-CN" sz="2000" b="1" dirty="0" smtClean="0">
                <a:solidFill>
                  <a:srgbClr val="FF0000"/>
                </a:solidFill>
                <a:latin typeface="Times New Roman" panose="02020603050405020304" pitchFamily="18" charset="0"/>
                <a:cs typeface="Times New Roman" panose="02020603050405020304" pitchFamily="18" charset="0"/>
              </a:rPr>
              <a:t>60</a:t>
            </a:r>
            <a:r>
              <a:rPr lang="zh-CN" altLang="en-US" sz="2000" b="1" dirty="0" smtClean="0">
                <a:solidFill>
                  <a:srgbClr val="FF0000"/>
                </a:solidFill>
                <a:latin typeface="Times New Roman" panose="02020603050405020304" pitchFamily="18" charset="0"/>
                <a:cs typeface="Times New Roman" panose="02020603050405020304" pitchFamily="18" charset="0"/>
              </a:rPr>
              <a:t>°</a:t>
            </a:r>
            <a:endParaRPr lang="zh-CN" altLang="en-US" sz="2000" b="1" dirty="0" smtClean="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82559" y="1355729"/>
            <a:ext cx="7175593" cy="461665"/>
          </a:xfrm>
          <a:prstGeom prst="rect">
            <a:avLst/>
          </a:prstGeom>
          <a:noFill/>
          <a:ln w="9525">
            <a:noFill/>
          </a:ln>
        </p:spPr>
        <p:txBody>
          <a:bodyPr wrap="square">
            <a:spAutoFit/>
          </a:bodyPr>
          <a:lstStyle/>
          <a:p>
            <a:r>
              <a:rPr lang="zh-CN" sz="2400" dirty="0">
                <a:ea typeface="黑体" panose="02010609060101010101" pitchFamily="49" charset="-122"/>
              </a:rPr>
              <a:t>类</a:t>
            </a:r>
            <a:r>
              <a:rPr lang="zh-CN" sz="2400" dirty="0" smtClean="0">
                <a:ea typeface="黑体" panose="02010609060101010101" pitchFamily="49" charset="-122"/>
              </a:rPr>
              <a:t>型</a:t>
            </a:r>
            <a:r>
              <a:rPr lang="zh-CN" altLang="en-US" sz="2400" dirty="0">
                <a:latin typeface="Times New Roman" panose="02020603050405020304" pitchFamily="18" charset="0"/>
                <a:ea typeface="黑体" panose="02010609060101010101" pitchFamily="49" charset="-122"/>
              </a:rPr>
              <a:t>五</a:t>
            </a:r>
            <a:r>
              <a:rPr lang="zh-CN" sz="2400" dirty="0">
                <a:ea typeface="黑体" panose="02010609060101010101" pitchFamily="49" charset="-122"/>
              </a:rPr>
              <a:t>　</a:t>
            </a:r>
            <a:r>
              <a:rPr lang="zh-CN" altLang="en-US" sz="2400" dirty="0" smtClean="0">
                <a:ea typeface="黑体" panose="02010609060101010101" pitchFamily="49" charset="-122"/>
              </a:rPr>
              <a:t>  </a:t>
            </a:r>
            <a:r>
              <a:rPr lang="zh-CN" sz="2400" dirty="0" smtClean="0">
                <a:ea typeface="黑体" panose="02010609060101010101" pitchFamily="49" charset="-122"/>
              </a:rPr>
              <a:t>光</a:t>
            </a:r>
            <a:r>
              <a:rPr lang="zh-CN" sz="2400" dirty="0">
                <a:ea typeface="黑体" panose="02010609060101010101" pitchFamily="49" charset="-122"/>
              </a:rPr>
              <a:t>的折射作图</a:t>
            </a:r>
            <a:r>
              <a:rPr lang="en-US" sz="2400" dirty="0">
                <a:latin typeface="Times New Roman" panose="02020603050405020304" pitchFamily="18" charset="0"/>
                <a:cs typeface="仿宋_GB2312" charset="0"/>
              </a:rPr>
              <a:t>(2015.16</a:t>
            </a:r>
            <a:r>
              <a:rPr lang="zh-CN" sz="2400" dirty="0" smtClean="0">
                <a:cs typeface="仿宋_GB2312" charset="0"/>
              </a:rPr>
              <a:t>，</a:t>
            </a:r>
            <a:r>
              <a:rPr lang="en-US" sz="2400" dirty="0" smtClean="0">
                <a:latin typeface="Times New Roman" panose="02020603050405020304" pitchFamily="18" charset="0"/>
                <a:cs typeface="仿宋_GB2312" charset="0"/>
              </a:rPr>
              <a:t>2014.16</a:t>
            </a:r>
            <a:r>
              <a:rPr lang="en-US" sz="2400" dirty="0">
                <a:latin typeface="Times New Roman" panose="02020603050405020304" pitchFamily="18" charset="0"/>
                <a:cs typeface="仿宋_GB2312" charset="0"/>
              </a:rPr>
              <a:t>)</a:t>
            </a:r>
            <a:endParaRPr lang="zh-CN" altLang="en-US" sz="2400" dirty="0"/>
          </a:p>
        </p:txBody>
      </p:sp>
      <p:sp>
        <p:nvSpPr>
          <p:cNvPr id="2" name="文本框 1"/>
          <p:cNvSpPr txBox="1"/>
          <p:nvPr/>
        </p:nvSpPr>
        <p:spPr>
          <a:xfrm>
            <a:off x="678273" y="1804670"/>
            <a:ext cx="7787225" cy="1754326"/>
          </a:xfrm>
          <a:prstGeom prst="rect">
            <a:avLst/>
          </a:prstGeom>
          <a:noFill/>
          <a:ln w="9525">
            <a:noFill/>
          </a:ln>
        </p:spPr>
        <p:txBody>
          <a:bodyPr wrap="square">
            <a:spAutoFit/>
          </a:bodyPr>
          <a:lstStyle/>
          <a:p>
            <a:pPr>
              <a:lnSpc>
                <a:spcPct val="150000"/>
              </a:lnSpc>
            </a:pPr>
            <a:r>
              <a:rPr lang="en-US" sz="2400" dirty="0" smtClean="0">
                <a:latin typeface="Times New Roman" panose="02020603050405020304" pitchFamily="18" charset="0"/>
                <a:ea typeface="宋体" panose="02010600030101010101" pitchFamily="2" charset="-122"/>
              </a:rPr>
              <a:t>16.</a:t>
            </a:r>
            <a:r>
              <a:rPr lang="zh-CN" altLang="en-US" sz="2400" dirty="0" smtClean="0">
                <a:ea typeface="黑体" panose="02010609060101010101" pitchFamily="49" charset="-122"/>
              </a:rPr>
              <a:t>三棱镜题</a:t>
            </a:r>
            <a:r>
              <a:rPr lang="en-US" sz="2400" dirty="0" smtClean="0">
                <a:latin typeface="Times New Roman" panose="02020603050405020304" pitchFamily="18" charset="0"/>
                <a:cs typeface="楷体_GB2312" charset="0"/>
              </a:rPr>
              <a:t>(</a:t>
            </a:r>
            <a:r>
              <a:rPr lang="en-US" sz="2400" dirty="0">
                <a:latin typeface="Times New Roman" panose="02020603050405020304" pitchFamily="18" charset="0"/>
                <a:cs typeface="楷体_GB2312" charset="0"/>
              </a:rPr>
              <a:t>2014</a:t>
            </a:r>
            <a:r>
              <a:rPr lang="zh-CN" sz="2400" dirty="0">
                <a:cs typeface="楷体_GB2312" charset="0"/>
              </a:rPr>
              <a:t>河南</a:t>
            </a:r>
            <a:r>
              <a:rPr lang="en-US" sz="2400" dirty="0">
                <a:latin typeface="Times New Roman" panose="02020603050405020304" pitchFamily="18" charset="0"/>
                <a:cs typeface="楷体_GB2312" charset="0"/>
              </a:rPr>
              <a:t>16</a:t>
            </a:r>
            <a:r>
              <a:rPr lang="zh-CN" sz="2400" dirty="0">
                <a:cs typeface="楷体_GB2312" charset="0"/>
              </a:rPr>
              <a:t>题</a:t>
            </a:r>
            <a:r>
              <a:rPr lang="en-US" sz="2400" dirty="0">
                <a:latin typeface="Times New Roman" panose="02020603050405020304" pitchFamily="18" charset="0"/>
                <a:cs typeface="楷体_GB2312" charset="0"/>
              </a:rPr>
              <a:t>2</a:t>
            </a:r>
            <a:r>
              <a:rPr lang="zh-CN" sz="2400" dirty="0">
                <a:cs typeface="楷体_GB2312" charset="0"/>
              </a:rPr>
              <a:t>分</a:t>
            </a:r>
            <a:r>
              <a:rPr lang="en-US" sz="2400" dirty="0">
                <a:latin typeface="Times New Roman" panose="02020603050405020304" pitchFamily="18" charset="0"/>
                <a:cs typeface="楷体_GB2312" charset="0"/>
              </a:rPr>
              <a:t>)</a:t>
            </a:r>
            <a:r>
              <a:rPr lang="zh-CN" sz="2400" dirty="0">
                <a:ea typeface="宋体" panose="02010600030101010101" pitchFamily="2" charset="-122"/>
              </a:rPr>
              <a:t>如图所示，一束光从玻璃砖</a:t>
            </a:r>
            <a:r>
              <a:rPr lang="en-US" sz="2400" i="1" dirty="0">
                <a:latin typeface="Times New Roman" panose="02020603050405020304" pitchFamily="18" charset="0"/>
                <a:ea typeface="宋体" panose="02010600030101010101" pitchFamily="2" charset="-122"/>
              </a:rPr>
              <a:t>AB</a:t>
            </a:r>
            <a:r>
              <a:rPr lang="zh-CN" sz="2400" dirty="0">
                <a:ea typeface="宋体" panose="02010600030101010101" pitchFamily="2" charset="-122"/>
              </a:rPr>
              <a:t>面垂直射入，折射后从玻璃砖</a:t>
            </a:r>
            <a:r>
              <a:rPr lang="en-US" sz="2400" i="1" dirty="0">
                <a:latin typeface="Times New Roman" panose="02020603050405020304" pitchFamily="18" charset="0"/>
                <a:ea typeface="宋体" panose="02010600030101010101" pitchFamily="2" charset="-122"/>
              </a:rPr>
              <a:t>AC</a:t>
            </a:r>
            <a:r>
              <a:rPr lang="zh-CN" sz="2400" dirty="0">
                <a:ea typeface="宋体" panose="02010600030101010101" pitchFamily="2" charset="-122"/>
              </a:rPr>
              <a:t>面射出．请画出</a:t>
            </a:r>
            <a:r>
              <a:rPr lang="zh-CN" sz="2400" dirty="0" smtClean="0">
                <a:ea typeface="宋体" panose="02010600030101010101" pitchFamily="2" charset="-122"/>
              </a:rPr>
              <a:t>这束</a:t>
            </a:r>
            <a:r>
              <a:rPr lang="zh-CN" sz="2400" dirty="0">
                <a:ea typeface="宋体" panose="02010600030101010101" pitchFamily="2" charset="-122"/>
              </a:rPr>
              <a:t>光在</a:t>
            </a:r>
            <a:r>
              <a:rPr lang="en-US" sz="2400" i="1" dirty="0">
                <a:latin typeface="Times New Roman" panose="02020603050405020304" pitchFamily="18" charset="0"/>
                <a:ea typeface="宋体" panose="02010600030101010101" pitchFamily="2" charset="-122"/>
              </a:rPr>
              <a:t>AC</a:t>
            </a:r>
            <a:r>
              <a:rPr lang="zh-CN" sz="2400" dirty="0">
                <a:ea typeface="宋体" panose="02010600030101010101" pitchFamily="2" charset="-122"/>
              </a:rPr>
              <a:t>面发生折射的光路图．</a:t>
            </a:r>
            <a:endParaRPr lang="zh-CN" altLang="en-US" sz="2400" dirty="0"/>
          </a:p>
        </p:txBody>
      </p:sp>
      <p:pic>
        <p:nvPicPr>
          <p:cNvPr id="3" name="图片 -2147482463"/>
          <p:cNvPicPr>
            <a:picLocks noChangeAspect="1"/>
          </p:cNvPicPr>
          <p:nvPr/>
        </p:nvPicPr>
        <p:blipFill>
          <a:blip r:embed="rId1" cstate="print"/>
          <a:stretch>
            <a:fillRect/>
          </a:stretch>
        </p:blipFill>
        <p:spPr>
          <a:xfrm>
            <a:off x="3836697" y="3129916"/>
            <a:ext cx="1644229" cy="2076451"/>
          </a:xfrm>
          <a:prstGeom prst="rect">
            <a:avLst/>
          </a:prstGeom>
          <a:noFill/>
          <a:ln w="9525">
            <a:noFill/>
          </a:ln>
        </p:spPr>
      </p:pic>
      <p:sp>
        <p:nvSpPr>
          <p:cNvPr id="4" name="文本框 3"/>
          <p:cNvSpPr txBox="1"/>
          <p:nvPr/>
        </p:nvSpPr>
        <p:spPr>
          <a:xfrm>
            <a:off x="4214810" y="5643578"/>
            <a:ext cx="1796662" cy="369332"/>
          </a:xfrm>
          <a:prstGeom prst="rect">
            <a:avLst/>
          </a:prstGeom>
          <a:noFill/>
          <a:ln w="9525">
            <a:noFill/>
          </a:ln>
        </p:spPr>
        <p:txBody>
          <a:bodyPr wrap="square">
            <a:spAutoFit/>
          </a:bodyPr>
          <a:lstStyle/>
          <a:p>
            <a:r>
              <a:rPr lang="zh-CN" sz="1800" dirty="0" smtClean="0">
                <a:cs typeface="楷体_GB2312" charset="0"/>
              </a:rPr>
              <a:t>第</a:t>
            </a:r>
            <a:r>
              <a:rPr lang="en-US" altLang="zh-CN" sz="1800" dirty="0" smtClean="0">
                <a:cs typeface="楷体_GB2312" charset="0"/>
              </a:rPr>
              <a:t>1</a:t>
            </a:r>
            <a:r>
              <a:rPr lang="en-US" sz="1800" dirty="0" smtClean="0">
                <a:latin typeface="Times New Roman" panose="02020603050405020304" pitchFamily="18" charset="0"/>
                <a:cs typeface="楷体_GB2312" charset="0"/>
              </a:rPr>
              <a:t>6</a:t>
            </a:r>
            <a:r>
              <a:rPr lang="zh-CN" sz="1800" dirty="0">
                <a:cs typeface="楷体_GB2312" charset="0"/>
              </a:rPr>
              <a:t>题图</a:t>
            </a:r>
            <a:endParaRPr lang="zh-CN" altLang="en-US" sz="1800" dirty="0"/>
          </a:p>
        </p:txBody>
      </p:sp>
      <p:cxnSp>
        <p:nvCxnSpPr>
          <p:cNvPr id="11" name="直接连接符 10"/>
          <p:cNvCxnSpPr/>
          <p:nvPr/>
        </p:nvCxnSpPr>
        <p:spPr>
          <a:xfrm rot="840000" flipH="1">
            <a:off x="4550689" y="3923669"/>
            <a:ext cx="730663" cy="575945"/>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 name="组合 9"/>
          <p:cNvGrpSpPr/>
          <p:nvPr/>
        </p:nvGrpSpPr>
        <p:grpSpPr>
          <a:xfrm rot="9071249" flipH="1">
            <a:off x="5029859" y="4068002"/>
            <a:ext cx="489649" cy="687705"/>
            <a:chOff x="5550" y="3044"/>
            <a:chExt cx="156" cy="587"/>
          </a:xfrm>
        </p:grpSpPr>
        <p:sp>
          <p:nvSpPr>
            <p:cNvPr id="12" name="直接连接符 43034"/>
            <p:cNvSpPr/>
            <p:nvPr/>
          </p:nvSpPr>
          <p:spPr>
            <a:xfrm flipV="1">
              <a:off x="5550" y="3044"/>
              <a:ext cx="156" cy="587"/>
            </a:xfrm>
            <a:prstGeom prst="line">
              <a:avLst/>
            </a:prstGeom>
            <a:ln w="38100" cap="flat" cmpd="sng">
              <a:solidFill>
                <a:srgbClr val="FF0000"/>
              </a:solidFill>
              <a:prstDash val="solid"/>
              <a:round/>
              <a:headEnd type="none" w="med" len="med"/>
              <a:tailEnd type="none" w="med" len="med"/>
            </a:ln>
          </p:spPr>
        </p:sp>
        <p:sp>
          <p:nvSpPr>
            <p:cNvPr id="13" name="直接连接符 43036"/>
            <p:cNvSpPr/>
            <p:nvPr/>
          </p:nvSpPr>
          <p:spPr>
            <a:xfrm flipV="1">
              <a:off x="5630" y="3266"/>
              <a:ext cx="15" cy="76"/>
            </a:xfrm>
            <a:prstGeom prst="line">
              <a:avLst/>
            </a:prstGeom>
            <a:ln w="38100" cap="flat" cmpd="sng">
              <a:solidFill>
                <a:srgbClr val="FF0000"/>
              </a:solidFill>
              <a:prstDash val="solid"/>
              <a:round/>
              <a:headEnd type="none" w="med" len="med"/>
              <a:tailEnd type="arrow" w="med" len="med"/>
            </a:ln>
          </p:spPr>
        </p:sp>
      </p:grpSp>
      <p:grpSp>
        <p:nvGrpSpPr>
          <p:cNvPr id="14" name="组合 13"/>
          <p:cNvGrpSpPr/>
          <p:nvPr/>
        </p:nvGrpSpPr>
        <p:grpSpPr>
          <a:xfrm rot="-1440000">
            <a:off x="4860000" y="4033344"/>
            <a:ext cx="144016" cy="144016"/>
            <a:chOff x="1835696" y="4437112"/>
            <a:chExt cx="144016" cy="144016"/>
          </a:xfrm>
        </p:grpSpPr>
        <p:cxnSp>
          <p:nvCxnSpPr>
            <p:cNvPr id="15" name="直接连接符 14"/>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矩形 1"/>
          <p:cNvSpPr>
            <a:spLocks noChangeArrowheads="1"/>
          </p:cNvSpPr>
          <p:nvPr/>
        </p:nvSpPr>
        <p:spPr bwMode="auto">
          <a:xfrm>
            <a:off x="1428728" y="1428738"/>
            <a:ext cx="6215106" cy="461665"/>
          </a:xfrm>
          <a:prstGeom prst="rect">
            <a:avLst/>
          </a:prstGeom>
          <a:noFill/>
          <a:ln w="9525">
            <a:noFill/>
            <a:miter lim="800000"/>
          </a:ln>
        </p:spPr>
        <p:txBody>
          <a:bodyPr wrap="square">
            <a:spAutoFit/>
          </a:bodyPr>
          <a:lstStyle/>
          <a:p>
            <a:r>
              <a:rPr lang="zh-CN" altLang="en-US" sz="2400" dirty="0" smtClean="0">
                <a:latin typeface="Times New Roman" panose="02020603050405020304" pitchFamily="18" charset="0"/>
                <a:ea typeface="黑体" panose="02010609060101010101" pitchFamily="49" charset="-122"/>
              </a:rPr>
              <a:t>玻璃砖题</a:t>
            </a:r>
            <a:r>
              <a:rPr lang="zh-CN" altLang="zh-CN" sz="2400" dirty="0">
                <a:latin typeface="Times New Roman" panose="02020603050405020304" pitchFamily="18" charset="0"/>
                <a:ea typeface="黑体" panose="02010609060101010101" pitchFamily="49" charset="-122"/>
              </a:rPr>
              <a:t>　光的折射作图</a:t>
            </a:r>
            <a:r>
              <a:rPr lang="en-US" altLang="zh-CN" sz="2400" dirty="0">
                <a:latin typeface="Times New Roman" panose="02020603050405020304" pitchFamily="18" charset="0"/>
                <a:ea typeface="黑体" panose="02010609060101010101" pitchFamily="49" charset="-122"/>
                <a:sym typeface="宋体" panose="02010600030101010101" pitchFamily="2" charset="-122"/>
              </a:rPr>
              <a:t>(2015.16</a:t>
            </a:r>
            <a:r>
              <a:rPr lang="en-US" altLang="zh-CN" sz="2400" dirty="0" smtClean="0">
                <a:latin typeface="Times New Roman" panose="02020603050405020304" pitchFamily="18" charset="0"/>
                <a:ea typeface="黑体" panose="02010609060101010101" pitchFamily="49" charset="-122"/>
                <a:sym typeface="宋体" panose="02010600030101010101" pitchFamily="2" charset="-122"/>
              </a:rPr>
              <a:t>,   2014.16</a:t>
            </a:r>
            <a:r>
              <a:rPr lang="en-US" altLang="zh-CN" dirty="0">
                <a:latin typeface="Times New Roman" panose="02020603050405020304" pitchFamily="18" charset="0"/>
                <a:ea typeface="黑体" panose="02010609060101010101" pitchFamily="49" charset="-122"/>
                <a:sym typeface="宋体" panose="02010600030101010101" pitchFamily="2" charset="-122"/>
              </a:rPr>
              <a:t>)</a:t>
            </a:r>
            <a:endParaRPr lang="zh-CN" altLang="en-US" dirty="0">
              <a:latin typeface="Times New Roman" panose="02020603050405020304" pitchFamily="18" charset="0"/>
              <a:ea typeface="黑体" panose="02010609060101010101" pitchFamily="49" charset="-122"/>
            </a:endParaRPr>
          </a:p>
        </p:txBody>
      </p:sp>
      <p:sp>
        <p:nvSpPr>
          <p:cNvPr id="62466" name="矩形 2"/>
          <p:cNvSpPr>
            <a:spLocks noChangeArrowheads="1"/>
          </p:cNvSpPr>
          <p:nvPr/>
        </p:nvSpPr>
        <p:spPr bwMode="auto">
          <a:xfrm>
            <a:off x="571472" y="1857365"/>
            <a:ext cx="7669212" cy="1477328"/>
          </a:xfrm>
          <a:prstGeom prst="rect">
            <a:avLst/>
          </a:prstGeom>
          <a:noFill/>
          <a:ln w="9525">
            <a:noFill/>
            <a:miter lim="800000"/>
          </a:ln>
        </p:spPr>
        <p:txBody>
          <a:bodyPr>
            <a:spAutoFit/>
          </a:bodyPr>
          <a:lstStyle/>
          <a:p>
            <a:pPr>
              <a:lnSpc>
                <a:spcPct val="150000"/>
              </a:lnSpc>
            </a:pPr>
            <a:r>
              <a:rPr lang="en-US" altLang="zh-CN" sz="2000" dirty="0" smtClean="0">
                <a:latin typeface="Times New Roman" panose="02020603050405020304" pitchFamily="18" charset="0"/>
              </a:rPr>
              <a:t>17. </a:t>
            </a:r>
            <a:r>
              <a:rPr lang="zh-CN" altLang="zh-CN" sz="2000" dirty="0">
                <a:latin typeface="Times New Roman" panose="02020603050405020304" pitchFamily="18" charset="0"/>
              </a:rPr>
              <a:t>如图所示，从空气中的发光点</a:t>
            </a:r>
            <a:r>
              <a:rPr lang="en-US" altLang="zh-CN" sz="2000" i="1" dirty="0">
                <a:latin typeface="Times New Roman" panose="02020603050405020304" pitchFamily="18" charset="0"/>
              </a:rPr>
              <a:t>S</a:t>
            </a:r>
            <a:r>
              <a:rPr lang="zh-CN" altLang="zh-CN" sz="2000" dirty="0">
                <a:latin typeface="Times New Roman" panose="02020603050405020304" pitchFamily="18" charset="0"/>
              </a:rPr>
              <a:t>发出的一束光斜射到等厚玻璃板的</a:t>
            </a:r>
            <a:r>
              <a:rPr lang="en-US" altLang="zh-CN" sz="2000" i="1" dirty="0">
                <a:latin typeface="Times New Roman" panose="02020603050405020304" pitchFamily="18" charset="0"/>
              </a:rPr>
              <a:t>A</a:t>
            </a:r>
            <a:r>
              <a:rPr lang="zh-CN" altLang="zh-CN" sz="2000" dirty="0">
                <a:latin typeface="Times New Roman" panose="02020603050405020304" pitchFamily="18" charset="0"/>
              </a:rPr>
              <a:t>侧，从</a:t>
            </a:r>
            <a:r>
              <a:rPr lang="en-US" altLang="zh-CN" sz="2000" i="1" dirty="0">
                <a:latin typeface="Times New Roman" panose="02020603050405020304" pitchFamily="18" charset="0"/>
              </a:rPr>
              <a:t>B</a:t>
            </a:r>
            <a:r>
              <a:rPr lang="zh-CN" altLang="zh-CN" sz="2000" dirty="0">
                <a:latin typeface="Times New Roman" panose="02020603050405020304" pitchFamily="18" charset="0"/>
              </a:rPr>
              <a:t>侧射出．请在图中画出光进入玻璃板到射入空气中的光路图</a:t>
            </a:r>
            <a:r>
              <a:rPr lang="zh-CN" altLang="zh-CN" sz="2000" dirty="0" smtClean="0">
                <a:latin typeface="Times New Roman" panose="02020603050405020304" pitchFamily="18" charset="0"/>
              </a:rPr>
              <a:t>．</a:t>
            </a:r>
            <a:r>
              <a:rPr lang="zh-CN" altLang="en-US" sz="2000" dirty="0" smtClean="0">
                <a:latin typeface="Times New Roman" panose="02020603050405020304" pitchFamily="18" charset="0"/>
              </a:rPr>
              <a:t>口诀：</a:t>
            </a:r>
            <a:r>
              <a:rPr lang="zh-CN" altLang="en-US" sz="2000" dirty="0" smtClean="0">
                <a:solidFill>
                  <a:srgbClr val="FF0000"/>
                </a:solidFill>
                <a:latin typeface="Times New Roman" panose="02020603050405020304" pitchFamily="18" charset="0"/>
              </a:rPr>
              <a:t>空气角大，玻璃角小。</a:t>
            </a:r>
            <a:endParaRPr lang="zh-CN" altLang="zh-CN" sz="2000" dirty="0">
              <a:solidFill>
                <a:srgbClr val="FF0000"/>
              </a:solidFill>
              <a:latin typeface="Times New Roman" panose="02020603050405020304" pitchFamily="18" charset="0"/>
            </a:endParaRPr>
          </a:p>
        </p:txBody>
      </p:sp>
      <p:pic>
        <p:nvPicPr>
          <p:cNvPr id="62467" name="Picture 2" descr="C:\Documents and Settings\Administrator\桌面\2020河南试题研究物理\H78.TIF"/>
          <p:cNvPicPr>
            <a:picLocks noChangeAspect="1" noChangeArrowheads="1"/>
          </p:cNvPicPr>
          <p:nvPr/>
        </p:nvPicPr>
        <p:blipFill>
          <a:blip r:embed="rId1" r:link="rId2" cstate="print"/>
          <a:srcRect/>
          <a:stretch>
            <a:fillRect/>
          </a:stretch>
        </p:blipFill>
        <p:spPr bwMode="auto">
          <a:xfrm>
            <a:off x="3275017" y="3267076"/>
            <a:ext cx="2486025" cy="1568451"/>
          </a:xfrm>
          <a:prstGeom prst="rect">
            <a:avLst/>
          </a:prstGeom>
          <a:noFill/>
          <a:ln w="9525">
            <a:noFill/>
            <a:miter lim="800000"/>
            <a:headEnd/>
            <a:tailEnd/>
          </a:ln>
        </p:spPr>
      </p:pic>
      <p:sp>
        <p:nvSpPr>
          <p:cNvPr id="62468" name="矩形 3"/>
          <p:cNvSpPr>
            <a:spLocks noChangeArrowheads="1"/>
          </p:cNvSpPr>
          <p:nvPr/>
        </p:nvSpPr>
        <p:spPr bwMode="auto">
          <a:xfrm>
            <a:off x="4144964" y="5265738"/>
            <a:ext cx="229550" cy="107722"/>
          </a:xfrm>
          <a:prstGeom prst="rect">
            <a:avLst/>
          </a:prstGeom>
          <a:noFill/>
          <a:ln w="9525">
            <a:noFill/>
            <a:miter lim="800000"/>
          </a:ln>
        </p:spPr>
        <p:txBody>
          <a:bodyPr wrap="none">
            <a:spAutoFit/>
          </a:bodyPr>
          <a:lstStyle/>
          <a:p>
            <a:r>
              <a:rPr lang="zh-CN" altLang="zh-CN" sz="100"/>
              <a:t>第</a:t>
            </a:r>
            <a:r>
              <a:rPr lang="en-US" altLang="zh-CN" sz="100">
                <a:latin typeface="Times New Roman" panose="02020603050405020304" pitchFamily="18" charset="0"/>
              </a:rPr>
              <a:t>4</a:t>
            </a:r>
            <a:r>
              <a:rPr lang="zh-CN" altLang="zh-CN" sz="100"/>
              <a:t>题图</a:t>
            </a:r>
            <a:endParaRPr lang="zh-CN" altLang="en-US" sz="100"/>
          </a:p>
        </p:txBody>
      </p:sp>
      <p:cxnSp>
        <p:nvCxnSpPr>
          <p:cNvPr id="12" name="直接连接符 11"/>
          <p:cNvCxnSpPr/>
          <p:nvPr/>
        </p:nvCxnSpPr>
        <p:spPr>
          <a:xfrm flipH="1" flipV="1">
            <a:off x="4356104" y="3914778"/>
            <a:ext cx="377825" cy="485775"/>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 name="组合 14"/>
          <p:cNvGrpSpPr/>
          <p:nvPr/>
        </p:nvGrpSpPr>
        <p:grpSpPr bwMode="auto">
          <a:xfrm rot="10512613" flipH="1">
            <a:off x="4403729" y="3940177"/>
            <a:ext cx="301625" cy="690563"/>
            <a:chOff x="5546" y="3030"/>
            <a:chExt cx="183" cy="635"/>
          </a:xfrm>
        </p:grpSpPr>
        <p:sp>
          <p:nvSpPr>
            <p:cNvPr id="62471" name="直接连接符 43034"/>
            <p:cNvSpPr>
              <a:spLocks noChangeShapeType="1"/>
            </p:cNvSpPr>
            <p:nvPr/>
          </p:nvSpPr>
          <p:spPr bwMode="auto">
            <a:xfrm flipV="1">
              <a:off x="5547" y="3030"/>
              <a:ext cx="182" cy="635"/>
            </a:xfrm>
            <a:prstGeom prst="line">
              <a:avLst/>
            </a:prstGeom>
            <a:noFill/>
            <a:ln w="38100">
              <a:solidFill>
                <a:srgbClr val="FF0000"/>
              </a:solidFill>
              <a:prstDash val="solid"/>
              <a:round/>
            </a:ln>
          </p:spPr>
          <p:txBody>
            <a:bodyPr/>
            <a:lstStyle/>
            <a:p>
              <a:endParaRPr lang="zh-CN" altLang="en-US"/>
            </a:p>
          </p:txBody>
        </p:sp>
        <p:sp>
          <p:nvSpPr>
            <p:cNvPr id="62472" name="直接连接符 43036"/>
            <p:cNvSpPr>
              <a:spLocks noChangeShapeType="1"/>
            </p:cNvSpPr>
            <p:nvPr/>
          </p:nvSpPr>
          <p:spPr bwMode="auto">
            <a:xfrm flipV="1">
              <a:off x="5546" y="3204"/>
              <a:ext cx="137" cy="453"/>
            </a:xfrm>
            <a:prstGeom prst="line">
              <a:avLst/>
            </a:prstGeom>
            <a:noFill/>
            <a:ln w="38100">
              <a:solidFill>
                <a:srgbClr val="FF0000"/>
              </a:solidFill>
              <a:prstDash val="solid"/>
              <a:round/>
              <a:headEnd type="none" w="lg" len="lg"/>
              <a:tailEnd type="stealth" w="lg" len="lg"/>
            </a:ln>
          </p:spPr>
          <p:txBody>
            <a:bodyPr/>
            <a:lstStyle/>
            <a:p>
              <a:endParaRPr lang="zh-CN" altLang="en-US"/>
            </a:p>
          </p:txBody>
        </p:sp>
      </p:grpSp>
      <p:cxnSp>
        <p:nvCxnSpPr>
          <p:cNvPr id="20" name="直接连接符 19"/>
          <p:cNvCxnSpPr/>
          <p:nvPr/>
        </p:nvCxnSpPr>
        <p:spPr>
          <a:xfrm flipH="1" flipV="1">
            <a:off x="4733929" y="4641853"/>
            <a:ext cx="485775" cy="900113"/>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 name="组合 23"/>
          <p:cNvGrpSpPr/>
          <p:nvPr/>
        </p:nvGrpSpPr>
        <p:grpSpPr bwMode="auto">
          <a:xfrm rot="9057063" flipH="1">
            <a:off x="4916492" y="4508502"/>
            <a:ext cx="230187" cy="809625"/>
            <a:chOff x="5546" y="3030"/>
            <a:chExt cx="183" cy="635"/>
          </a:xfrm>
        </p:grpSpPr>
        <p:sp>
          <p:nvSpPr>
            <p:cNvPr id="62475" name="直接连接符 43034"/>
            <p:cNvSpPr>
              <a:spLocks noChangeShapeType="1"/>
            </p:cNvSpPr>
            <p:nvPr/>
          </p:nvSpPr>
          <p:spPr bwMode="auto">
            <a:xfrm flipV="1">
              <a:off x="5547" y="3030"/>
              <a:ext cx="182" cy="635"/>
            </a:xfrm>
            <a:prstGeom prst="line">
              <a:avLst/>
            </a:prstGeom>
            <a:noFill/>
            <a:ln w="38100">
              <a:solidFill>
                <a:srgbClr val="FF0000"/>
              </a:solidFill>
              <a:round/>
            </a:ln>
          </p:spPr>
          <p:txBody>
            <a:bodyPr/>
            <a:lstStyle/>
            <a:p>
              <a:endParaRPr lang="zh-CN" altLang="en-US"/>
            </a:p>
          </p:txBody>
        </p:sp>
        <p:sp>
          <p:nvSpPr>
            <p:cNvPr id="62476" name="直接连接符 43036"/>
            <p:cNvSpPr>
              <a:spLocks noChangeShapeType="1"/>
            </p:cNvSpPr>
            <p:nvPr/>
          </p:nvSpPr>
          <p:spPr bwMode="auto">
            <a:xfrm flipV="1">
              <a:off x="5546" y="3204"/>
              <a:ext cx="137" cy="453"/>
            </a:xfrm>
            <a:prstGeom prst="line">
              <a:avLst/>
            </a:prstGeom>
            <a:noFill/>
            <a:ln w="38100">
              <a:solidFill>
                <a:srgbClr val="FF0000"/>
              </a:solidFill>
              <a:round/>
              <a:headEnd type="none" w="lg" len="lg"/>
              <a:tailEnd type="stealth" w="lg" len="lg"/>
            </a:ln>
          </p:spPr>
          <p:txBody>
            <a:bodyPr/>
            <a:lstStyle/>
            <a:p>
              <a:endParaRPr lang="zh-CN" altLang="en-US"/>
            </a:p>
          </p:txBody>
        </p:sp>
      </p:grpSp>
      <p:grpSp>
        <p:nvGrpSpPr>
          <p:cNvPr id="24" name="组合 23"/>
          <p:cNvGrpSpPr/>
          <p:nvPr/>
        </p:nvGrpSpPr>
        <p:grpSpPr>
          <a:xfrm>
            <a:off x="4355976" y="3312001"/>
            <a:ext cx="144016" cy="1133475"/>
            <a:chOff x="2771800" y="3312000"/>
            <a:chExt cx="144016" cy="1133475"/>
          </a:xfrm>
        </p:grpSpPr>
        <p:cxnSp>
          <p:nvCxnSpPr>
            <p:cNvPr id="6" name="直接连接符 5"/>
            <p:cNvCxnSpPr/>
            <p:nvPr/>
          </p:nvCxnSpPr>
          <p:spPr bwMode="auto">
            <a:xfrm flipV="1">
              <a:off x="2771800" y="3312000"/>
              <a:ext cx="0" cy="1133475"/>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2771800" y="3789040"/>
              <a:ext cx="144016" cy="144016"/>
              <a:chOff x="1835696" y="4437112"/>
              <a:chExt cx="144016" cy="144016"/>
            </a:xfrm>
          </p:grpSpPr>
          <p:cxnSp>
            <p:nvCxnSpPr>
              <p:cNvPr id="22" name="直接连接符 21"/>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28" name="组合 27"/>
          <p:cNvGrpSpPr/>
          <p:nvPr/>
        </p:nvGrpSpPr>
        <p:grpSpPr>
          <a:xfrm>
            <a:off x="4716020" y="4068003"/>
            <a:ext cx="161925" cy="1135063"/>
            <a:chOff x="6858347" y="4094137"/>
            <a:chExt cx="161925" cy="1135063"/>
          </a:xfrm>
        </p:grpSpPr>
        <p:cxnSp>
          <p:nvCxnSpPr>
            <p:cNvPr id="19" name="直接连接符 18"/>
            <p:cNvCxnSpPr/>
            <p:nvPr/>
          </p:nvCxnSpPr>
          <p:spPr bwMode="auto">
            <a:xfrm flipV="1">
              <a:off x="6858347" y="4094137"/>
              <a:ext cx="0" cy="1135063"/>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6876256" y="4509120"/>
              <a:ext cx="144016" cy="144016"/>
              <a:chOff x="1835696" y="4437112"/>
              <a:chExt cx="144016" cy="144016"/>
            </a:xfrm>
          </p:grpSpPr>
          <p:cxnSp>
            <p:nvCxnSpPr>
              <p:cNvPr id="26" name="直接连接符 25"/>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29" name="TextBox 28"/>
          <p:cNvSpPr txBox="1"/>
          <p:nvPr/>
        </p:nvSpPr>
        <p:spPr>
          <a:xfrm>
            <a:off x="4000496" y="5715016"/>
            <a:ext cx="1428760" cy="646331"/>
          </a:xfrm>
          <a:prstGeom prst="rect">
            <a:avLst/>
          </a:prstGeom>
          <a:noFill/>
        </p:spPr>
        <p:txBody>
          <a:bodyPr wrap="square" rtlCol="0">
            <a:spAutoFit/>
          </a:bodyPr>
          <a:lstStyle/>
          <a:p>
            <a:r>
              <a:rPr lang="zh-CN" altLang="zh-CN" dirty="0" smtClean="0">
                <a:cs typeface="楷体_GB2312" charset="0"/>
              </a:rPr>
              <a:t>第</a:t>
            </a:r>
            <a:r>
              <a:rPr lang="en-US" altLang="zh-CN" dirty="0" smtClean="0">
                <a:cs typeface="楷体_GB2312" charset="0"/>
              </a:rPr>
              <a:t>1</a:t>
            </a:r>
            <a:r>
              <a:rPr lang="en-US" altLang="zh-CN" dirty="0" smtClean="0">
                <a:latin typeface="Times New Roman" panose="02020603050405020304" pitchFamily="18" charset="0"/>
                <a:cs typeface="楷体_GB2312" charset="0"/>
              </a:rPr>
              <a:t>7</a:t>
            </a:r>
            <a:r>
              <a:rPr lang="zh-CN" altLang="zh-CN" dirty="0" smtClean="0">
                <a:cs typeface="楷体_GB2312" charset="0"/>
              </a:rPr>
              <a:t>题图</a:t>
            </a:r>
            <a:endParaRPr lang="zh-CN" altLang="en-US" dirty="0" smtClean="0"/>
          </a:p>
          <a:p>
            <a:endParaRPr lang="zh-CN" altLang="en-US" dirty="0"/>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linds(horizontal)">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linds(horizontal)">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linds(horizontal)">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0"/>
          <p:cNvGrpSpPr/>
          <p:nvPr/>
        </p:nvGrpSpPr>
        <p:grpSpPr>
          <a:xfrm>
            <a:off x="2629352" y="418763"/>
            <a:ext cx="4868815" cy="819785"/>
            <a:chOff x="273" y="3243"/>
            <a:chExt cx="8017" cy="1291"/>
          </a:xfrm>
        </p:grpSpPr>
        <p:sp>
          <p:nvSpPr>
            <p:cNvPr id="22" name="文本框 4"/>
            <p:cNvSpPr txBox="1"/>
            <p:nvPr/>
          </p:nvSpPr>
          <p:spPr>
            <a:xfrm>
              <a:off x="531" y="3371"/>
              <a:ext cx="7759" cy="1163"/>
            </a:xfrm>
            <a:prstGeom prst="rect">
              <a:avLst/>
            </a:prstGeom>
            <a:noFill/>
            <a:ln w="9525">
              <a:noFill/>
            </a:ln>
          </p:spPr>
          <p:txBody>
            <a:bodyPr wrap="square" anchor="t">
              <a:spAutoFit/>
            </a:bodyPr>
            <a:lstStyle/>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光现象作图</a:t>
              </a:r>
              <a:r>
                <a:rPr sz="2400" dirty="0">
                  <a:latin typeface="Times New Roman" panose="02020603050405020304" pitchFamily="18" charset="0"/>
                  <a:cs typeface="Times New Roman" panose="02020603050405020304" pitchFamily="18" charset="0"/>
                </a:rPr>
                <a:t>(6年4考)</a:t>
              </a:r>
              <a:endParaRPr sz="2400" dirty="0">
                <a:latin typeface="Times New Roman" panose="02020603050405020304" pitchFamily="18" charset="0"/>
                <a:cs typeface="Times New Roman" panose="02020603050405020304" pitchFamily="18" charset="0"/>
              </a:endParaRPr>
            </a:p>
          </p:txBody>
        </p:sp>
        <p:sp>
          <p:nvSpPr>
            <p:cNvPr id="24" name="文本框 10"/>
            <p:cNvSpPr txBox="1"/>
            <p:nvPr/>
          </p:nvSpPr>
          <p:spPr>
            <a:xfrm>
              <a:off x="273" y="3243"/>
              <a:ext cx="2355" cy="824"/>
            </a:xfrm>
            <a:prstGeom prst="rect">
              <a:avLst/>
            </a:prstGeom>
            <a:noFill/>
            <a:ln w="9525">
              <a:noFill/>
            </a:ln>
          </p:spPr>
          <p:txBody>
            <a:bodyPr wrap="square" anchor="t">
              <a:spAutoFit/>
            </a:bodyPr>
            <a:lstStyle/>
            <a:p>
              <a:endParaRPr lang="zh-CN" altLang="en-US" sz="2800" b="1" dirty="0">
                <a:latin typeface="Times New Roman" panose="02020603050405020304" pitchFamily="18" charset="0"/>
                <a:ea typeface="黑体" panose="02010609060101010101" pitchFamily="49" charset="-122"/>
              </a:endParaRPr>
            </a:p>
          </p:txBody>
        </p:sp>
      </p:grpSp>
      <p:pic>
        <p:nvPicPr>
          <p:cNvPr id="4" name="图片 3" descr="三级标"/>
          <p:cNvPicPr>
            <a:picLocks noChangeAspect="1"/>
          </p:cNvPicPr>
          <p:nvPr/>
        </p:nvPicPr>
        <p:blipFill>
          <a:blip r:embed="rId1" cstate="print"/>
          <a:stretch>
            <a:fillRect/>
          </a:stretch>
        </p:blipFill>
        <p:spPr>
          <a:xfrm>
            <a:off x="896620" y="1647825"/>
            <a:ext cx="1987550" cy="453390"/>
          </a:xfrm>
          <a:prstGeom prst="rect">
            <a:avLst/>
          </a:prstGeom>
        </p:spPr>
      </p:pic>
      <p:sp>
        <p:nvSpPr>
          <p:cNvPr id="6" name="文本框 5"/>
          <p:cNvSpPr txBox="1"/>
          <p:nvPr/>
        </p:nvSpPr>
        <p:spPr>
          <a:xfrm>
            <a:off x="991870" y="1661795"/>
            <a:ext cx="2531110" cy="460375"/>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rPr>
              <a:t>作图规范</a:t>
            </a:r>
            <a:endParaRPr lang="zh-CN" altLang="en-US" sz="2400" b="1" dirty="0">
              <a:latin typeface="黑体" panose="02010609060101010101" pitchFamily="49" charset="-122"/>
              <a:ea typeface="黑体" panose="02010609060101010101" pitchFamily="49" charset="-122"/>
            </a:endParaRPr>
          </a:p>
        </p:txBody>
      </p:sp>
      <p:sp>
        <p:nvSpPr>
          <p:cNvPr id="100" name="文本框 99"/>
          <p:cNvSpPr txBox="1"/>
          <p:nvPr/>
        </p:nvSpPr>
        <p:spPr>
          <a:xfrm>
            <a:off x="857228" y="2096459"/>
            <a:ext cx="8035255" cy="3231654"/>
          </a:xfrm>
          <a:prstGeom prst="rect">
            <a:avLst/>
          </a:prstGeom>
          <a:noFill/>
          <a:ln w="9525">
            <a:noFill/>
          </a:ln>
        </p:spPr>
        <p:txBody>
          <a:bodyPr wrap="square">
            <a:spAutoFit/>
          </a:bodyPr>
          <a:lstStyle/>
          <a:p>
            <a:pPr>
              <a:lnSpc>
                <a:spcPct val="150000"/>
              </a:lnSpc>
            </a:pPr>
            <a:r>
              <a:rPr lang="en-US" sz="2400" dirty="0">
                <a:solidFill>
                  <a:schemeClr val="tx1"/>
                </a:solidFill>
                <a:latin typeface="Times New Roman" panose="02020603050405020304" pitchFamily="18" charset="0"/>
                <a:ea typeface="宋体" panose="02010600030101010101" pitchFamily="2" charset="-122"/>
              </a:rPr>
              <a:t>(1)</a:t>
            </a:r>
            <a:r>
              <a:rPr lang="zh-CN" sz="2400" dirty="0">
                <a:solidFill>
                  <a:schemeClr val="tx1"/>
                </a:solidFill>
                <a:ea typeface="宋体" panose="02010600030101010101" pitchFamily="2" charset="-122"/>
              </a:rPr>
              <a:t>借助工具作图，线条横平竖直；</a:t>
            </a:r>
            <a:endParaRPr lang="en-US" sz="2400" dirty="0">
              <a:solidFill>
                <a:schemeClr val="tx1"/>
              </a:solidFill>
              <a:latin typeface="Times New Roman" panose="02020603050405020304" pitchFamily="18" charset="0"/>
              <a:ea typeface="宋体" panose="02010600030101010101" pitchFamily="2" charset="-122"/>
            </a:endParaRPr>
          </a:p>
          <a:p>
            <a:r>
              <a:rPr lang="en-US" sz="2400" dirty="0">
                <a:solidFill>
                  <a:schemeClr val="tx1"/>
                </a:solidFill>
                <a:latin typeface="Times New Roman" panose="02020603050405020304" pitchFamily="18" charset="0"/>
                <a:ea typeface="宋体" panose="02010600030101010101" pitchFamily="2" charset="-122"/>
              </a:rPr>
              <a:t>(2</a:t>
            </a:r>
            <a:r>
              <a:rPr lang="en-US" sz="2400" dirty="0" smtClean="0">
                <a:solidFill>
                  <a:schemeClr val="tx1"/>
                </a:solidFill>
                <a:latin typeface="Times New Roman" panose="02020603050405020304" pitchFamily="18" charset="0"/>
                <a:ea typeface="宋体" panose="02010600030101010101" pitchFamily="2" charset="-122"/>
              </a:rPr>
              <a:t>)</a:t>
            </a:r>
            <a:r>
              <a:rPr lang="zh-CN" sz="2400" dirty="0" smtClean="0">
                <a:solidFill>
                  <a:schemeClr val="tx1"/>
                </a:solidFill>
                <a:ea typeface="宋体" panose="02010600030101010101" pitchFamily="2" charset="-122"/>
              </a:rPr>
              <a:t>实</a:t>
            </a:r>
            <a:r>
              <a:rPr lang="zh-CN" sz="2400" dirty="0">
                <a:solidFill>
                  <a:schemeClr val="tx1"/>
                </a:solidFill>
                <a:ea typeface="宋体" panose="02010600030101010101" pitchFamily="2" charset="-122"/>
              </a:rPr>
              <a:t>际光线画实线，虚像、光线的反向延长线、辅助线、法线画虚线；</a:t>
            </a:r>
            <a:endParaRPr lang="en-US" sz="2400" dirty="0">
              <a:solidFill>
                <a:schemeClr val="tx1"/>
              </a:solidFill>
              <a:latin typeface="Times New Roman" panose="02020603050405020304" pitchFamily="18" charset="0"/>
              <a:cs typeface="Times New Roman" panose="02020603050405020304" pitchFamily="18" charset="0"/>
            </a:endParaRPr>
          </a:p>
          <a:p>
            <a:r>
              <a:rPr lang="en-US" sz="2400" dirty="0">
                <a:solidFill>
                  <a:schemeClr val="tx1"/>
                </a:solidFill>
                <a:latin typeface="Times New Roman" panose="02020603050405020304" pitchFamily="18" charset="0"/>
                <a:cs typeface="Times New Roman" panose="02020603050405020304" pitchFamily="18" charset="0"/>
              </a:rPr>
              <a:t>(</a:t>
            </a:r>
            <a:r>
              <a:rPr lang="en-US" sz="2400" dirty="0">
                <a:solidFill>
                  <a:schemeClr val="tx1"/>
                </a:solidFill>
                <a:latin typeface="Times New Roman" panose="02020603050405020304" pitchFamily="18" charset="0"/>
                <a:ea typeface="宋体" panose="02010600030101010101" pitchFamily="2" charset="-122"/>
              </a:rPr>
              <a:t>3)</a:t>
            </a:r>
            <a:r>
              <a:rPr lang="zh-CN" sz="2400" dirty="0">
                <a:solidFill>
                  <a:schemeClr val="tx1"/>
                </a:solidFill>
                <a:ea typeface="宋体" panose="02010600030101010101" pitchFamily="2" charset="-122"/>
              </a:rPr>
              <a:t>光线一定要带箭头，且不能断开；</a:t>
            </a:r>
            <a:endParaRPr lang="en-US" sz="2400" dirty="0">
              <a:solidFill>
                <a:schemeClr val="tx1"/>
              </a:solidFill>
              <a:latin typeface="Times New Roman" panose="02020603050405020304" pitchFamily="18" charset="0"/>
              <a:ea typeface="宋体" panose="02010600030101010101" pitchFamily="2" charset="-122"/>
            </a:endParaRPr>
          </a:p>
          <a:p>
            <a:r>
              <a:rPr lang="en-US" sz="2400" dirty="0">
                <a:solidFill>
                  <a:schemeClr val="tx1"/>
                </a:solidFill>
                <a:latin typeface="Times New Roman" panose="02020603050405020304" pitchFamily="18" charset="0"/>
                <a:ea typeface="宋体" panose="02010600030101010101" pitchFamily="2" charset="-122"/>
              </a:rPr>
              <a:t>(4)</a:t>
            </a:r>
            <a:r>
              <a:rPr lang="zh-CN" sz="2400" dirty="0">
                <a:solidFill>
                  <a:schemeClr val="tx1"/>
                </a:solidFill>
                <a:ea typeface="宋体" panose="02010600030101010101" pitchFamily="2" charset="-122"/>
              </a:rPr>
              <a:t>法线与反射面</a:t>
            </a:r>
            <a:r>
              <a:rPr lang="en-US" sz="2400" dirty="0">
                <a:solidFill>
                  <a:schemeClr val="tx1"/>
                </a:solidFill>
                <a:latin typeface="Times New Roman" panose="02020603050405020304" pitchFamily="18" charset="0"/>
                <a:ea typeface="宋体" panose="02010600030101010101" pitchFamily="2" charset="-122"/>
              </a:rPr>
              <a:t>(</a:t>
            </a:r>
            <a:r>
              <a:rPr lang="zh-CN" sz="2400" dirty="0">
                <a:solidFill>
                  <a:schemeClr val="tx1"/>
                </a:solidFill>
                <a:ea typeface="宋体" panose="02010600030101010101" pitchFamily="2" charset="-122"/>
              </a:rPr>
              <a:t>界面</a:t>
            </a:r>
            <a:r>
              <a:rPr lang="en-US" sz="2400" dirty="0">
                <a:solidFill>
                  <a:schemeClr val="tx1"/>
                </a:solidFill>
                <a:latin typeface="Times New Roman" panose="02020603050405020304" pitchFamily="18" charset="0"/>
                <a:ea typeface="宋体" panose="02010600030101010101" pitchFamily="2" charset="-122"/>
              </a:rPr>
              <a:t>)</a:t>
            </a:r>
            <a:r>
              <a:rPr lang="zh-CN" sz="2400" dirty="0">
                <a:solidFill>
                  <a:schemeClr val="tx1"/>
                </a:solidFill>
                <a:ea typeface="宋体" panose="02010600030101010101" pitchFamily="2" charset="-122"/>
              </a:rPr>
              <a:t>垂直，标注垂直符号</a:t>
            </a:r>
            <a:r>
              <a:rPr lang="zh-CN" sz="2400" dirty="0" smtClean="0">
                <a:solidFill>
                  <a:schemeClr val="tx1"/>
                </a:solidFill>
                <a:ea typeface="宋体" panose="02010600030101010101" pitchFamily="2" charset="-122"/>
              </a:rPr>
              <a:t>；</a:t>
            </a:r>
            <a:endParaRPr lang="en-US" altLang="zh-CN" sz="2400" dirty="0" smtClean="0">
              <a:solidFill>
                <a:schemeClr val="tx1"/>
              </a:solidFill>
              <a:ea typeface="宋体" panose="02010600030101010101" pitchFamily="2" charset="-122"/>
            </a:endParaRPr>
          </a:p>
          <a:p>
            <a:r>
              <a:rPr lang="en-US" altLang="zh-CN" sz="2400" dirty="0" smtClean="0">
                <a:solidFill>
                  <a:schemeClr val="tx1"/>
                </a:solidFill>
                <a:latin typeface="Times New Roman" panose="02020603050405020304" pitchFamily="18" charset="0"/>
                <a:ea typeface="宋体" panose="02010600030101010101" pitchFamily="2" charset="-122"/>
              </a:rPr>
              <a:t>(5)</a:t>
            </a:r>
            <a:r>
              <a:rPr lang="zh-CN" altLang="zh-CN" sz="2400" dirty="0" smtClean="0">
                <a:solidFill>
                  <a:schemeClr val="tx1"/>
                </a:solidFill>
                <a:latin typeface="Times New Roman" panose="02020603050405020304" pitchFamily="18" charset="0"/>
                <a:cs typeface="Times New Roman" panose="02020603050405020304" pitchFamily="18" charset="0"/>
              </a:rPr>
              <a:t>平面镜的反射面与非反射面不能混淆，平面镜的非反射面要画上斜短线</a:t>
            </a:r>
            <a:r>
              <a:rPr lang="zh-CN" altLang="en-US" sz="2400" dirty="0" smtClean="0">
                <a:solidFill>
                  <a:schemeClr val="tx1"/>
                </a:solidFill>
                <a:latin typeface="Times New Roman" panose="02020603050405020304" pitchFamily="18" charset="0"/>
                <a:cs typeface="Times New Roman" panose="02020603050405020304" pitchFamily="18" charset="0"/>
              </a:rPr>
              <a:t>。</a:t>
            </a:r>
            <a:endParaRPr lang="en-US" sz="2400" dirty="0">
              <a:solidFill>
                <a:schemeClr val="tx1"/>
              </a:solidFill>
              <a:latin typeface="Times New Roman" panose="02020603050405020304" pitchFamily="18" charset="0"/>
              <a:ea typeface="宋体" panose="02010600030101010101" pitchFamily="2" charset="-122"/>
            </a:endParaRPr>
          </a:p>
          <a:p>
            <a:r>
              <a:rPr lang="en-US" sz="2400" dirty="0" smtClean="0">
                <a:solidFill>
                  <a:schemeClr val="tx1"/>
                </a:solidFill>
                <a:latin typeface="Times New Roman" panose="02020603050405020304" pitchFamily="18" charset="0"/>
                <a:ea typeface="宋体" panose="02010600030101010101" pitchFamily="2" charset="-122"/>
              </a:rPr>
              <a:t>(6)</a:t>
            </a:r>
            <a:r>
              <a:rPr lang="zh-CN" sz="2400" dirty="0">
                <a:solidFill>
                  <a:schemeClr val="tx1"/>
                </a:solidFill>
                <a:ea typeface="宋体" panose="02010600030101010101" pitchFamily="2" charset="-122"/>
              </a:rPr>
              <a:t>反射角等于入射角；折射现象中斜射时空气中的角大．</a:t>
            </a:r>
            <a:endParaRPr lang="zh-CN" altLang="en-US" sz="2400" dirty="0">
              <a:solidFill>
                <a:schemeClr val="tx1"/>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67544" y="2132858"/>
            <a:ext cx="7772400" cy="1470025"/>
          </a:xfrm>
        </p:spPr>
        <p:txBody>
          <a:bodyPr/>
          <a:lstStyle/>
          <a:p>
            <a:r>
              <a:rPr lang="zh-CN" altLang="en-US" dirty="0" smtClean="0"/>
              <a:t>               </a:t>
            </a:r>
            <a:r>
              <a:rPr lang="zh-CN" altLang="en-US" dirty="0" smtClean="0">
                <a:latin typeface="+mj-ea"/>
              </a:rPr>
              <a:t>人眼为什么能看见物体？</a:t>
            </a:r>
            <a:br>
              <a:rPr lang="en-US" altLang="zh-CN" dirty="0" smtClean="0">
                <a:latin typeface="+mj-ea"/>
              </a:rPr>
            </a:br>
            <a:endParaRPr lang="zh-CN" altLang="en-US" dirty="0">
              <a:latin typeface="+mj-ea"/>
            </a:endParaRPr>
          </a:p>
        </p:txBody>
      </p:sp>
      <p:sp>
        <p:nvSpPr>
          <p:cNvPr id="3" name="副标题 2"/>
          <p:cNvSpPr>
            <a:spLocks noGrp="1"/>
          </p:cNvSpPr>
          <p:nvPr>
            <p:ph type="subTitle" idx="4294967295"/>
          </p:nvPr>
        </p:nvSpPr>
        <p:spPr>
          <a:xfrm>
            <a:off x="611560" y="3933056"/>
            <a:ext cx="6400800" cy="1752600"/>
          </a:xfrm>
          <a:prstGeom prst="rect">
            <a:avLst/>
          </a:prstGeom>
        </p:spPr>
        <p:txBody>
          <a:bodyPr/>
          <a:lstStyle/>
          <a:p>
            <a:pPr>
              <a:buNone/>
            </a:pPr>
            <a:r>
              <a:rPr lang="zh-CN" altLang="en-US" dirty="0" smtClean="0">
                <a:solidFill>
                  <a:schemeClr val="tx1"/>
                </a:solidFill>
              </a:rPr>
              <a:t>                      请注意：眼睛是接收光线的。</a:t>
            </a:r>
            <a:endParaRPr lang="en-US" altLang="zh-CN" dirty="0" smtClean="0">
              <a:solidFill>
                <a:schemeClr val="tx1"/>
              </a:solidFill>
            </a:endParaRPr>
          </a:p>
          <a:p>
            <a:endParaRPr lang="zh-CN" altLang="en-US" dirty="0"/>
          </a:p>
        </p:txBody>
      </p:sp>
    </p:spTree>
  </p:cSld>
  <p:clrMapOvr>
    <a:masterClrMapping/>
  </p:clrMapOvr>
  <p:transition>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18"/>
          <p:cNvGrpSpPr/>
          <p:nvPr/>
        </p:nvGrpSpPr>
        <p:grpSpPr>
          <a:xfrm>
            <a:off x="357158" y="1313518"/>
            <a:ext cx="8360949" cy="1211471"/>
            <a:chOff x="87" y="3247"/>
            <a:chExt cx="16412" cy="1907"/>
          </a:xfrm>
        </p:grpSpPr>
        <p:pic>
          <p:nvPicPr>
            <p:cNvPr id="20" name="图片 19" descr="考点3字"/>
            <p:cNvPicPr>
              <a:picLocks noChangeAspect="1"/>
            </p:cNvPicPr>
            <p:nvPr/>
          </p:nvPicPr>
          <p:blipFill>
            <a:blip r:embed="rId1" cstate="print"/>
            <a:stretch>
              <a:fillRect/>
            </a:stretch>
          </p:blipFill>
          <p:spPr>
            <a:xfrm>
              <a:off x="87" y="3275"/>
              <a:ext cx="3418" cy="761"/>
            </a:xfrm>
            <a:prstGeom prst="rect">
              <a:avLst/>
            </a:prstGeom>
          </p:spPr>
        </p:pic>
        <p:grpSp>
          <p:nvGrpSpPr>
            <p:cNvPr id="8" name="组合 20"/>
            <p:cNvGrpSpPr/>
            <p:nvPr/>
          </p:nvGrpSpPr>
          <p:grpSpPr>
            <a:xfrm>
              <a:off x="87" y="3247"/>
              <a:ext cx="16412" cy="1907"/>
              <a:chOff x="200" y="3247"/>
              <a:chExt cx="16412" cy="1907"/>
            </a:xfrm>
          </p:grpSpPr>
          <p:sp>
            <p:nvSpPr>
              <p:cNvPr id="22" name="文本框 4"/>
              <p:cNvSpPr txBox="1"/>
              <p:nvPr/>
            </p:nvSpPr>
            <p:spPr>
              <a:xfrm>
                <a:off x="200" y="3991"/>
                <a:ext cx="16412" cy="1163"/>
              </a:xfrm>
              <a:prstGeom prst="rect">
                <a:avLst/>
              </a:prstGeom>
              <a:noFill/>
              <a:ln w="9525">
                <a:noFill/>
              </a:ln>
            </p:spPr>
            <p:txBody>
              <a:bodyPr wrap="square" anchor="t">
                <a:spAutoFit/>
              </a:bodyPr>
              <a:lstStyle/>
              <a:p>
                <a:pPr>
                  <a:lnSpc>
                    <a:spcPct val="150000"/>
                  </a:lnSpc>
                </a:pPr>
                <a:r>
                  <a:rPr lang="en-US" altLang="zh-CN" sz="28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1.</a:t>
                </a:r>
                <a:r>
                  <a:rPr lang="zh-CN" altLang="en-US" sz="28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人眼能看见不发光的物体</a:t>
                </a:r>
                <a:r>
                  <a:rPr lang="zh-CN" altLang="en-US" sz="24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400" dirty="0" smtClean="0">
                    <a:latin typeface="黑体" panose="02010609060101010101" pitchFamily="49" charset="-122"/>
                    <a:ea typeface="黑体" panose="02010609060101010101" pitchFamily="49" charset="-122"/>
                    <a:cs typeface="Times New Roman" panose="02020603050405020304" pitchFamily="18" charset="0"/>
                  </a:rPr>
                  <a:t>光现象辨识及解释</a:t>
                </a:r>
                <a:r>
                  <a:rPr lang="en-US" altLang="zh-CN" sz="2400" dirty="0" smtClean="0">
                    <a:latin typeface="Times New Roman" panose="02020603050405020304" pitchFamily="18" charset="0"/>
                    <a:cs typeface="Times New Roman" panose="02020603050405020304" pitchFamily="18" charset="0"/>
                  </a:rPr>
                  <a:t>6</a:t>
                </a:r>
                <a:r>
                  <a:rPr lang="zh-CN" altLang="en-US" sz="2400" dirty="0" smtClean="0">
                    <a:latin typeface="Times New Roman" panose="02020603050405020304" pitchFamily="18" charset="0"/>
                    <a:cs typeface="Times New Roman" panose="02020603050405020304" pitchFamily="18" charset="0"/>
                  </a:rPr>
                  <a:t>年</a:t>
                </a:r>
                <a:r>
                  <a:rPr lang="en-US" altLang="zh-CN" sz="2400" dirty="0" smtClean="0">
                    <a:latin typeface="Times New Roman" panose="02020603050405020304" pitchFamily="18" charset="0"/>
                    <a:cs typeface="Times New Roman" panose="02020603050405020304" pitchFamily="18" charset="0"/>
                  </a:rPr>
                  <a:t>3</a:t>
                </a:r>
                <a:r>
                  <a:rPr lang="zh-CN" altLang="en-US" sz="2400" dirty="0" smtClean="0">
                    <a:latin typeface="Times New Roman" panose="02020603050405020304" pitchFamily="18" charset="0"/>
                    <a:cs typeface="Times New Roman" panose="02020603050405020304" pitchFamily="18" charset="0"/>
                  </a:rPr>
                  <a:t>考</a:t>
                </a:r>
                <a:r>
                  <a:rPr lang="zh-CN" altLang="en-US" sz="24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endParaRPr sz="2400" dirty="0">
                  <a:latin typeface="Times New Roman" panose="02020603050405020304" pitchFamily="18" charset="0"/>
                  <a:cs typeface="Times New Roman" panose="02020603050405020304" pitchFamily="18" charset="0"/>
                </a:endParaRPr>
              </a:p>
            </p:txBody>
          </p:sp>
          <p:grpSp>
            <p:nvGrpSpPr>
              <p:cNvPr id="9" name="组合 13"/>
              <p:cNvGrpSpPr/>
              <p:nvPr/>
            </p:nvGrpSpPr>
            <p:grpSpPr>
              <a:xfrm>
                <a:off x="273" y="3247"/>
                <a:ext cx="3125" cy="824"/>
                <a:chOff x="6025" y="8866"/>
                <a:chExt cx="3326" cy="879"/>
              </a:xfrm>
            </p:grpSpPr>
            <p:sp>
              <p:nvSpPr>
                <p:cNvPr id="24" name="文本框 10"/>
                <p:cNvSpPr txBox="1"/>
                <p:nvPr/>
              </p:nvSpPr>
              <p:spPr>
                <a:xfrm>
                  <a:off x="6025" y="8867"/>
                  <a:ext cx="3326" cy="878"/>
                </a:xfrm>
                <a:prstGeom prst="rect">
                  <a:avLst/>
                </a:prstGeom>
                <a:noFill/>
                <a:ln w="9525">
                  <a:noFill/>
                </a:ln>
              </p:spPr>
              <p:txBody>
                <a:bodyPr wrap="square" anchor="t">
                  <a:spAutoFit/>
                </a:bodyPr>
                <a:lstStyle/>
                <a:p>
                  <a:r>
                    <a:rPr lang="zh-CN" altLang="en-US" sz="2800" b="1" dirty="0">
                      <a:latin typeface="Times New Roman" panose="02020603050405020304" pitchFamily="18" charset="0"/>
                      <a:ea typeface="黑体" panose="02010609060101010101" pitchFamily="49" charset="-122"/>
                    </a:rPr>
                    <a:t>命</a:t>
                  </a:r>
                  <a:r>
                    <a:rPr lang="zh-CN" altLang="en-US" sz="2800" b="1" dirty="0" smtClean="0">
                      <a:latin typeface="Times New Roman" panose="02020603050405020304" pitchFamily="18" charset="0"/>
                      <a:ea typeface="黑体" panose="02010609060101010101" pitchFamily="49" charset="-122"/>
                    </a:rPr>
                    <a:t>题点</a:t>
                  </a:r>
                  <a:endParaRPr lang="zh-CN" altLang="en-US" sz="2800" b="1" dirty="0">
                    <a:latin typeface="Times New Roman" panose="02020603050405020304" pitchFamily="18" charset="0"/>
                    <a:ea typeface="黑体" panose="02010609060101010101" pitchFamily="49" charset="-122"/>
                  </a:endParaRPr>
                </a:p>
              </p:txBody>
            </p:sp>
            <p:sp>
              <p:nvSpPr>
                <p:cNvPr id="25" name="文本框 11"/>
                <p:cNvSpPr txBox="1"/>
                <p:nvPr/>
              </p:nvSpPr>
              <p:spPr>
                <a:xfrm rot="10800000" flipV="1">
                  <a:off x="8667" y="8866"/>
                  <a:ext cx="668" cy="878"/>
                </a:xfrm>
                <a:prstGeom prst="rect">
                  <a:avLst/>
                </a:prstGeom>
                <a:noFill/>
                <a:ln w="9525">
                  <a:noFill/>
                </a:ln>
              </p:spPr>
              <p:txBody>
                <a:bodyPr anchor="t">
                  <a:spAutoFit/>
                </a:bodyPr>
                <a:lstStyle/>
                <a:p>
                  <a:r>
                    <a:rPr lang="zh-CN" altLang="en-US" sz="2800" b="1" dirty="0" smtClean="0">
                      <a:latin typeface="Times New Roman" panose="02020603050405020304" pitchFamily="18" charset="0"/>
                      <a:ea typeface="黑体" panose="02010609060101010101" pitchFamily="49" charset="-122"/>
                      <a:cs typeface="Times New Roman" panose="02020603050405020304" pitchFamily="18" charset="0"/>
                    </a:rPr>
                    <a:t>一</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100" name="文本框 99"/>
          <p:cNvSpPr txBox="1"/>
          <p:nvPr/>
        </p:nvSpPr>
        <p:spPr>
          <a:xfrm>
            <a:off x="642914" y="2571744"/>
            <a:ext cx="4757197" cy="3416320"/>
          </a:xfrm>
          <a:prstGeom prst="rect">
            <a:avLst/>
          </a:prstGeom>
          <a:noFill/>
          <a:ln w="9525">
            <a:noFill/>
          </a:ln>
        </p:spPr>
        <p:txBody>
          <a:bodyPr wrap="square">
            <a:spAutoFit/>
          </a:bodyPr>
          <a:lstStyle/>
          <a:p>
            <a:pPr>
              <a:lnSpc>
                <a:spcPct val="150000"/>
              </a:lnSpc>
            </a:pPr>
            <a:r>
              <a:rPr lang="en-US" sz="2400" dirty="0" smtClean="0">
                <a:latin typeface="Times New Roman" panose="02020603050405020304" pitchFamily="18" charset="0"/>
                <a:cs typeface="Times New Roman" panose="02020603050405020304" pitchFamily="18" charset="0"/>
              </a:rPr>
              <a:t>(2015</a:t>
            </a:r>
            <a:r>
              <a:rPr lang="zh-CN" sz="2400" dirty="0">
                <a:latin typeface="Times New Roman" panose="02020603050405020304" pitchFamily="18" charset="0"/>
                <a:cs typeface="Times New Roman" panose="02020603050405020304" pitchFamily="18" charset="0"/>
              </a:rPr>
              <a:t>河南</a:t>
            </a:r>
            <a:r>
              <a:rPr lang="en-US" sz="2400" dirty="0">
                <a:latin typeface="Times New Roman" panose="02020603050405020304" pitchFamily="18" charset="0"/>
                <a:cs typeface="Times New Roman" panose="02020603050405020304" pitchFamily="18" charset="0"/>
              </a:rPr>
              <a:t>3</a:t>
            </a:r>
            <a:r>
              <a:rPr lang="zh-CN" sz="2400" dirty="0">
                <a:latin typeface="Times New Roman" panose="02020603050405020304" pitchFamily="18" charset="0"/>
                <a:cs typeface="Times New Roman" panose="02020603050405020304" pitchFamily="18" charset="0"/>
              </a:rPr>
              <a:t>题</a:t>
            </a:r>
            <a:r>
              <a:rPr lang="en-US" sz="2400" dirty="0">
                <a:latin typeface="Times New Roman" panose="02020603050405020304" pitchFamily="18" charset="0"/>
                <a:cs typeface="Times New Roman" panose="02020603050405020304" pitchFamily="18" charset="0"/>
              </a:rPr>
              <a:t>2</a:t>
            </a:r>
            <a:r>
              <a:rPr lang="zh-CN" sz="2400" dirty="0">
                <a:latin typeface="Times New Roman" panose="02020603050405020304" pitchFamily="18" charset="0"/>
                <a:cs typeface="Times New Roman" panose="02020603050405020304" pitchFamily="18" charset="0"/>
              </a:rPr>
              <a:t>分</a:t>
            </a:r>
            <a:r>
              <a:rPr lang="en-US" sz="2400" dirty="0">
                <a:latin typeface="Times New Roman" panose="02020603050405020304" pitchFamily="18" charset="0"/>
                <a:cs typeface="Times New Roman" panose="02020603050405020304" pitchFamily="18" charset="0"/>
              </a:rPr>
              <a:t>)</a:t>
            </a:r>
            <a:r>
              <a:rPr lang="zh-CN" sz="2400" dirty="0">
                <a:latin typeface="Times New Roman" panose="02020603050405020304" pitchFamily="18" charset="0"/>
                <a:cs typeface="Times New Roman" panose="02020603050405020304" pitchFamily="18" charset="0"/>
              </a:rPr>
              <a:t>如图所示，小红和小明都能看到掉在地上的课本，这是由于太阳光射到课本上时发生了</a:t>
            </a:r>
            <a:r>
              <a:rPr lang="en-US" sz="2400" dirty="0">
                <a:latin typeface="Times New Roman" panose="02020603050405020304" pitchFamily="18" charset="0"/>
                <a:cs typeface="Times New Roman" panose="02020603050405020304" pitchFamily="18" charset="0"/>
              </a:rPr>
              <a:t>________</a:t>
            </a:r>
            <a:r>
              <a:rPr lang="zh-CN" sz="2400" dirty="0">
                <a:latin typeface="Times New Roman" panose="02020603050405020304" pitchFamily="18" charset="0"/>
                <a:cs typeface="Times New Roman" panose="02020603050405020304" pitchFamily="18" charset="0"/>
              </a:rPr>
              <a:t>现象．太阳能属于</a:t>
            </a:r>
            <a:r>
              <a:rPr lang="en-US" sz="2400" dirty="0">
                <a:latin typeface="Times New Roman" panose="02020603050405020304" pitchFamily="18" charset="0"/>
                <a:cs typeface="Times New Roman" panose="02020603050405020304" pitchFamily="18" charset="0"/>
              </a:rPr>
              <a:t>________(</a:t>
            </a:r>
            <a:r>
              <a:rPr lang="zh-CN" sz="2400" dirty="0">
                <a:latin typeface="Times New Roman" panose="02020603050405020304" pitchFamily="18" charset="0"/>
                <a:cs typeface="Times New Roman" panose="02020603050405020304" pitchFamily="18" charset="0"/>
              </a:rPr>
              <a:t>选填</a:t>
            </a:r>
            <a:r>
              <a:rPr lang="en-US" sz="2400" dirty="0">
                <a:latin typeface="Times New Roman" panose="02020603050405020304" pitchFamily="18" charset="0"/>
                <a:cs typeface="Times New Roman" panose="02020603050405020304" pitchFamily="18" charset="0"/>
              </a:rPr>
              <a:t>“</a:t>
            </a:r>
            <a:r>
              <a:rPr lang="zh-CN" sz="2400" dirty="0">
                <a:latin typeface="Times New Roman" panose="02020603050405020304" pitchFamily="18" charset="0"/>
                <a:cs typeface="Times New Roman" panose="02020603050405020304" pitchFamily="18" charset="0"/>
              </a:rPr>
              <a:t>可再生</a:t>
            </a:r>
            <a:r>
              <a:rPr lang="en-US" sz="2400" dirty="0">
                <a:latin typeface="Times New Roman" panose="02020603050405020304" pitchFamily="18" charset="0"/>
                <a:cs typeface="Times New Roman" panose="02020603050405020304" pitchFamily="18" charset="0"/>
              </a:rPr>
              <a:t>”</a:t>
            </a:r>
            <a:r>
              <a:rPr lang="zh-CN" sz="2400" dirty="0">
                <a:latin typeface="Times New Roman" panose="02020603050405020304" pitchFamily="18" charset="0"/>
                <a:cs typeface="Times New Roman" panose="02020603050405020304" pitchFamily="18" charset="0"/>
              </a:rPr>
              <a:t>或</a:t>
            </a:r>
            <a:r>
              <a:rPr lang="en-US" sz="2400" dirty="0">
                <a:latin typeface="Times New Roman" panose="02020603050405020304" pitchFamily="18" charset="0"/>
                <a:cs typeface="Times New Roman" panose="02020603050405020304" pitchFamily="18" charset="0"/>
              </a:rPr>
              <a:t>“</a:t>
            </a:r>
            <a:r>
              <a:rPr lang="zh-CN" sz="2400" dirty="0">
                <a:latin typeface="Times New Roman" panose="02020603050405020304" pitchFamily="18" charset="0"/>
                <a:cs typeface="Times New Roman" panose="02020603050405020304" pitchFamily="18" charset="0"/>
              </a:rPr>
              <a:t>不可再生</a:t>
            </a:r>
            <a:r>
              <a:rPr lang="en-US" sz="2400" dirty="0">
                <a:latin typeface="Times New Roman" panose="02020603050405020304" pitchFamily="18" charset="0"/>
                <a:cs typeface="Times New Roman" panose="02020603050405020304" pitchFamily="18" charset="0"/>
              </a:rPr>
              <a:t>”)</a:t>
            </a:r>
            <a:r>
              <a:rPr lang="zh-CN" sz="2400" dirty="0">
                <a:latin typeface="Times New Roman" panose="02020603050405020304" pitchFamily="18" charset="0"/>
                <a:cs typeface="Times New Roman" panose="02020603050405020304" pitchFamily="18" charset="0"/>
              </a:rPr>
              <a:t>能源．</a:t>
            </a:r>
            <a:endParaRPr lang="zh-CN" altLang="en-US" sz="2400" dirty="0">
              <a:latin typeface="Times New Roman" panose="02020603050405020304" pitchFamily="18" charset="0"/>
              <a:cs typeface="Times New Roman" panose="02020603050405020304" pitchFamily="18" charset="0"/>
            </a:endParaRPr>
          </a:p>
        </p:txBody>
      </p:sp>
      <p:pic>
        <p:nvPicPr>
          <p:cNvPr id="2" name="图片 -2147482473"/>
          <p:cNvPicPr>
            <a:picLocks noChangeAspect="1"/>
          </p:cNvPicPr>
          <p:nvPr/>
        </p:nvPicPr>
        <p:blipFill>
          <a:blip r:embed="rId2" cstate="print"/>
          <a:stretch>
            <a:fillRect/>
          </a:stretch>
        </p:blipFill>
        <p:spPr>
          <a:xfrm>
            <a:off x="5500694" y="2857496"/>
            <a:ext cx="2785246" cy="2357452"/>
          </a:xfrm>
          <a:prstGeom prst="rect">
            <a:avLst/>
          </a:prstGeom>
          <a:noFill/>
          <a:ln w="9525">
            <a:noFill/>
          </a:ln>
        </p:spPr>
      </p:pic>
      <p:sp>
        <p:nvSpPr>
          <p:cNvPr id="3" name="文本框 2"/>
          <p:cNvSpPr txBox="1"/>
          <p:nvPr/>
        </p:nvSpPr>
        <p:spPr>
          <a:xfrm>
            <a:off x="6430689" y="5443855"/>
            <a:ext cx="1044552" cy="369332"/>
          </a:xfrm>
          <a:prstGeom prst="rect">
            <a:avLst/>
          </a:prstGeom>
          <a:noFill/>
          <a:ln w="9525">
            <a:noFill/>
          </a:ln>
        </p:spPr>
        <p:txBody>
          <a:bodyPr wrap="square">
            <a:spAutoFit/>
          </a:bodyPr>
          <a:lstStyle/>
          <a:p>
            <a:pPr algn="ctr"/>
            <a:r>
              <a:rPr lang="zh-CN" sz="1800">
                <a:cs typeface="楷体_GB2312" charset="0"/>
              </a:rPr>
              <a:t>第</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sp>
        <p:nvSpPr>
          <p:cNvPr id="4" name="文本框 3"/>
          <p:cNvSpPr txBox="1"/>
          <p:nvPr/>
        </p:nvSpPr>
        <p:spPr>
          <a:xfrm>
            <a:off x="1000100" y="4286256"/>
            <a:ext cx="1357322" cy="46166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漫反射</a:t>
            </a:r>
            <a:endParaRPr lang="zh-CN" altLang="en-US" dirty="0"/>
          </a:p>
        </p:txBody>
      </p:sp>
      <p:sp>
        <p:nvSpPr>
          <p:cNvPr id="5" name="文本框 4"/>
          <p:cNvSpPr txBox="1"/>
          <p:nvPr/>
        </p:nvSpPr>
        <p:spPr>
          <a:xfrm>
            <a:off x="857224" y="4857760"/>
            <a:ext cx="1428760" cy="46166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可再生</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01"/>
          <p:cNvSpPr>
            <a:spLocks noGrp="1" noChangeArrowheads="1"/>
          </p:cNvSpPr>
          <p:nvPr>
            <p:ph type="title"/>
          </p:nvPr>
        </p:nvSpPr>
        <p:spPr>
          <a:xfrm>
            <a:off x="179512" y="1028972"/>
            <a:ext cx="4379913" cy="854075"/>
          </a:xfrm>
        </p:spPr>
        <p:txBody>
          <a:bodyPr/>
          <a:lstStyle/>
          <a:p>
            <a:pPr algn="l"/>
            <a:r>
              <a:rPr lang="en-US" altLang="zh-CN" sz="3600" b="1" dirty="0" smtClean="0">
                <a:solidFill>
                  <a:srgbClr val="0066CC"/>
                </a:solidFill>
                <a:latin typeface="宋体" panose="02010600030101010101" pitchFamily="2" charset="-122"/>
              </a:rPr>
              <a:t>2</a:t>
            </a:r>
            <a:r>
              <a:rPr lang="zh-CN" altLang="en-US" sz="3600" b="1" dirty="0" smtClean="0">
                <a:solidFill>
                  <a:srgbClr val="0066CC"/>
                </a:solidFill>
                <a:latin typeface="宋体" panose="02010600030101010101" pitchFamily="2" charset="-122"/>
              </a:rPr>
              <a:t>、看见光源和虚像</a:t>
            </a:r>
            <a:endParaRPr lang="zh-CN" altLang="en-US" sz="3600" b="1" dirty="0" smtClean="0">
              <a:solidFill>
                <a:srgbClr val="0066CC"/>
              </a:solidFill>
              <a:latin typeface="宋体" panose="02010600030101010101" pitchFamily="2" charset="-122"/>
            </a:endParaRPr>
          </a:p>
        </p:txBody>
      </p:sp>
      <p:grpSp>
        <p:nvGrpSpPr>
          <p:cNvPr id="2" name="Group 128"/>
          <p:cNvGrpSpPr/>
          <p:nvPr/>
        </p:nvGrpSpPr>
        <p:grpSpPr bwMode="auto">
          <a:xfrm>
            <a:off x="5931025" y="3622946"/>
            <a:ext cx="1106487" cy="1100139"/>
            <a:chOff x="3532" y="1842"/>
            <a:chExt cx="697" cy="693"/>
          </a:xfrm>
        </p:grpSpPr>
        <p:sp>
          <p:nvSpPr>
            <p:cNvPr id="40964" name="Line 129"/>
            <p:cNvSpPr>
              <a:spLocks noChangeShapeType="1"/>
            </p:cNvSpPr>
            <p:nvPr/>
          </p:nvSpPr>
          <p:spPr bwMode="auto">
            <a:xfrm flipV="1">
              <a:off x="3532" y="1842"/>
              <a:ext cx="697" cy="693"/>
            </a:xfrm>
            <a:prstGeom prst="line">
              <a:avLst/>
            </a:prstGeom>
            <a:noFill/>
            <a:ln w="28575">
              <a:solidFill>
                <a:srgbClr val="FF0000"/>
              </a:solidFill>
              <a:round/>
            </a:ln>
          </p:spPr>
          <p:txBody>
            <a:bodyPr/>
            <a:lstStyle/>
            <a:p>
              <a:endParaRPr lang="zh-CN" altLang="en-US"/>
            </a:p>
          </p:txBody>
        </p:sp>
        <p:sp>
          <p:nvSpPr>
            <p:cNvPr id="40965" name="Line 130"/>
            <p:cNvSpPr>
              <a:spLocks noChangeShapeType="1"/>
            </p:cNvSpPr>
            <p:nvPr/>
          </p:nvSpPr>
          <p:spPr bwMode="auto">
            <a:xfrm flipV="1">
              <a:off x="3567" y="2177"/>
              <a:ext cx="651" cy="335"/>
            </a:xfrm>
            <a:prstGeom prst="line">
              <a:avLst/>
            </a:prstGeom>
            <a:noFill/>
            <a:ln w="28575">
              <a:solidFill>
                <a:srgbClr val="FF0000"/>
              </a:solidFill>
              <a:round/>
            </a:ln>
          </p:spPr>
          <p:txBody>
            <a:bodyPr/>
            <a:lstStyle/>
            <a:p>
              <a:endParaRPr lang="zh-CN" altLang="en-US"/>
            </a:p>
          </p:txBody>
        </p:sp>
        <p:grpSp>
          <p:nvGrpSpPr>
            <p:cNvPr id="3" name="Group 131"/>
            <p:cNvGrpSpPr/>
            <p:nvPr/>
          </p:nvGrpSpPr>
          <p:grpSpPr bwMode="auto">
            <a:xfrm>
              <a:off x="3764" y="2198"/>
              <a:ext cx="108" cy="110"/>
              <a:chOff x="0" y="0"/>
              <a:chExt cx="108" cy="110"/>
            </a:xfrm>
          </p:grpSpPr>
          <p:sp>
            <p:nvSpPr>
              <p:cNvPr id="40967" name="Line 132"/>
              <p:cNvSpPr>
                <a:spLocks noChangeShapeType="1"/>
              </p:cNvSpPr>
              <p:nvPr/>
            </p:nvSpPr>
            <p:spPr bwMode="auto">
              <a:xfrm flipV="1">
                <a:off x="0" y="0"/>
                <a:ext cx="108" cy="36"/>
              </a:xfrm>
              <a:prstGeom prst="line">
                <a:avLst/>
              </a:prstGeom>
              <a:noFill/>
              <a:ln w="28575">
                <a:solidFill>
                  <a:srgbClr val="FF0000"/>
                </a:solidFill>
                <a:round/>
              </a:ln>
            </p:spPr>
            <p:txBody>
              <a:bodyPr/>
              <a:lstStyle/>
              <a:p>
                <a:endParaRPr lang="zh-CN" altLang="en-US"/>
              </a:p>
            </p:txBody>
          </p:sp>
          <p:sp>
            <p:nvSpPr>
              <p:cNvPr id="40968" name="Line 133"/>
              <p:cNvSpPr>
                <a:spLocks noChangeShapeType="1"/>
              </p:cNvSpPr>
              <p:nvPr/>
            </p:nvSpPr>
            <p:spPr bwMode="auto">
              <a:xfrm flipH="1">
                <a:off x="78" y="36"/>
                <a:ext cx="6" cy="74"/>
              </a:xfrm>
              <a:prstGeom prst="line">
                <a:avLst/>
              </a:prstGeom>
              <a:noFill/>
              <a:ln w="28575">
                <a:solidFill>
                  <a:srgbClr val="FF0000"/>
                </a:solidFill>
                <a:round/>
              </a:ln>
            </p:spPr>
            <p:txBody>
              <a:bodyPr/>
              <a:lstStyle/>
              <a:p>
                <a:endParaRPr lang="zh-CN" altLang="en-US"/>
              </a:p>
            </p:txBody>
          </p:sp>
        </p:grpSp>
        <p:sp>
          <p:nvSpPr>
            <p:cNvPr id="40969" name="Line 134"/>
            <p:cNvSpPr>
              <a:spLocks noChangeShapeType="1"/>
            </p:cNvSpPr>
            <p:nvPr/>
          </p:nvSpPr>
          <p:spPr bwMode="auto">
            <a:xfrm>
              <a:off x="3901" y="2285"/>
              <a:ext cx="82" cy="0"/>
            </a:xfrm>
            <a:prstGeom prst="line">
              <a:avLst/>
            </a:prstGeom>
            <a:noFill/>
            <a:ln w="28575">
              <a:solidFill>
                <a:srgbClr val="FF0000"/>
              </a:solidFill>
              <a:round/>
            </a:ln>
          </p:spPr>
          <p:txBody>
            <a:bodyPr/>
            <a:lstStyle/>
            <a:p>
              <a:endParaRPr lang="zh-CN" altLang="en-US"/>
            </a:p>
          </p:txBody>
        </p:sp>
        <p:sp>
          <p:nvSpPr>
            <p:cNvPr id="40970" name="Line 135"/>
            <p:cNvSpPr>
              <a:spLocks noChangeShapeType="1"/>
            </p:cNvSpPr>
            <p:nvPr/>
          </p:nvSpPr>
          <p:spPr bwMode="auto">
            <a:xfrm flipH="1">
              <a:off x="3963" y="2296"/>
              <a:ext cx="6" cy="82"/>
            </a:xfrm>
            <a:prstGeom prst="line">
              <a:avLst/>
            </a:prstGeom>
            <a:noFill/>
            <a:ln w="28575">
              <a:solidFill>
                <a:srgbClr val="FF0000"/>
              </a:solidFill>
              <a:round/>
            </a:ln>
          </p:spPr>
          <p:txBody>
            <a:bodyPr/>
            <a:lstStyle/>
            <a:p>
              <a:endParaRPr lang="zh-CN" altLang="en-US"/>
            </a:p>
          </p:txBody>
        </p:sp>
      </p:grpSp>
      <p:grpSp>
        <p:nvGrpSpPr>
          <p:cNvPr id="4" name="Group 136"/>
          <p:cNvGrpSpPr/>
          <p:nvPr/>
        </p:nvGrpSpPr>
        <p:grpSpPr bwMode="auto">
          <a:xfrm>
            <a:off x="7010525" y="3641997"/>
            <a:ext cx="1025525" cy="1122363"/>
            <a:chOff x="4212" y="1842"/>
            <a:chExt cx="646" cy="707"/>
          </a:xfrm>
        </p:grpSpPr>
        <p:sp>
          <p:nvSpPr>
            <p:cNvPr id="40972" name="Line 137"/>
            <p:cNvSpPr>
              <a:spLocks noChangeShapeType="1"/>
            </p:cNvSpPr>
            <p:nvPr/>
          </p:nvSpPr>
          <p:spPr bwMode="auto">
            <a:xfrm flipH="1" flipV="1">
              <a:off x="4212" y="1842"/>
              <a:ext cx="645" cy="707"/>
            </a:xfrm>
            <a:prstGeom prst="line">
              <a:avLst/>
            </a:prstGeom>
            <a:noFill/>
            <a:ln w="28575">
              <a:solidFill>
                <a:srgbClr val="FF0000"/>
              </a:solidFill>
              <a:prstDash val="dash"/>
              <a:round/>
            </a:ln>
          </p:spPr>
          <p:txBody>
            <a:bodyPr/>
            <a:lstStyle/>
            <a:p>
              <a:endParaRPr lang="zh-CN" altLang="en-US"/>
            </a:p>
          </p:txBody>
        </p:sp>
        <p:sp>
          <p:nvSpPr>
            <p:cNvPr id="40973" name="Line 138"/>
            <p:cNvSpPr>
              <a:spLocks noChangeShapeType="1"/>
            </p:cNvSpPr>
            <p:nvPr/>
          </p:nvSpPr>
          <p:spPr bwMode="auto">
            <a:xfrm flipH="1" flipV="1">
              <a:off x="4258" y="2205"/>
              <a:ext cx="600" cy="344"/>
            </a:xfrm>
            <a:prstGeom prst="line">
              <a:avLst/>
            </a:prstGeom>
            <a:noFill/>
            <a:ln w="28575">
              <a:solidFill>
                <a:srgbClr val="FF0000"/>
              </a:solidFill>
              <a:prstDash val="dash"/>
              <a:round/>
            </a:ln>
          </p:spPr>
          <p:txBody>
            <a:bodyPr/>
            <a:lstStyle/>
            <a:p>
              <a:endParaRPr lang="zh-CN" altLang="en-US"/>
            </a:p>
          </p:txBody>
        </p:sp>
      </p:grpSp>
      <p:grpSp>
        <p:nvGrpSpPr>
          <p:cNvPr id="5" name="Group 139"/>
          <p:cNvGrpSpPr/>
          <p:nvPr/>
        </p:nvGrpSpPr>
        <p:grpSpPr bwMode="auto">
          <a:xfrm>
            <a:off x="5210298" y="2778396"/>
            <a:ext cx="1866900" cy="1417639"/>
            <a:chOff x="3078" y="1298"/>
            <a:chExt cx="1176" cy="893"/>
          </a:xfrm>
        </p:grpSpPr>
        <p:sp>
          <p:nvSpPr>
            <p:cNvPr id="40975" name="Line 140"/>
            <p:cNvSpPr>
              <a:spLocks noChangeShapeType="1"/>
            </p:cNvSpPr>
            <p:nvPr/>
          </p:nvSpPr>
          <p:spPr bwMode="auto">
            <a:xfrm flipH="1" flipV="1">
              <a:off x="3671" y="1298"/>
              <a:ext cx="560" cy="566"/>
            </a:xfrm>
            <a:prstGeom prst="line">
              <a:avLst/>
            </a:prstGeom>
            <a:noFill/>
            <a:ln w="28575">
              <a:solidFill>
                <a:srgbClr val="FF0000"/>
              </a:solidFill>
              <a:round/>
            </a:ln>
          </p:spPr>
          <p:txBody>
            <a:bodyPr/>
            <a:lstStyle/>
            <a:p>
              <a:endParaRPr lang="zh-CN" altLang="en-US"/>
            </a:p>
          </p:txBody>
        </p:sp>
        <p:sp>
          <p:nvSpPr>
            <p:cNvPr id="40976" name="Line 141"/>
            <p:cNvSpPr>
              <a:spLocks noChangeShapeType="1"/>
            </p:cNvSpPr>
            <p:nvPr/>
          </p:nvSpPr>
          <p:spPr bwMode="auto">
            <a:xfrm flipH="1" flipV="1">
              <a:off x="3078" y="1550"/>
              <a:ext cx="1176" cy="641"/>
            </a:xfrm>
            <a:prstGeom prst="line">
              <a:avLst/>
            </a:prstGeom>
            <a:noFill/>
            <a:ln w="28575">
              <a:solidFill>
                <a:srgbClr val="FF0000"/>
              </a:solidFill>
              <a:round/>
            </a:ln>
          </p:spPr>
          <p:txBody>
            <a:bodyPr/>
            <a:lstStyle/>
            <a:p>
              <a:endParaRPr lang="zh-CN" altLang="en-US"/>
            </a:p>
          </p:txBody>
        </p:sp>
        <p:sp>
          <p:nvSpPr>
            <p:cNvPr id="40977" name="Line 142"/>
            <p:cNvSpPr>
              <a:spLocks noChangeShapeType="1"/>
            </p:cNvSpPr>
            <p:nvPr/>
          </p:nvSpPr>
          <p:spPr bwMode="auto">
            <a:xfrm rot="5976151" flipV="1">
              <a:off x="3945" y="1453"/>
              <a:ext cx="4" cy="136"/>
            </a:xfrm>
            <a:prstGeom prst="line">
              <a:avLst/>
            </a:prstGeom>
            <a:noFill/>
            <a:ln w="28575">
              <a:solidFill>
                <a:srgbClr val="FF0000"/>
              </a:solidFill>
              <a:round/>
            </a:ln>
          </p:spPr>
          <p:txBody>
            <a:bodyPr/>
            <a:lstStyle/>
            <a:p>
              <a:endParaRPr lang="zh-CN" altLang="en-US"/>
            </a:p>
          </p:txBody>
        </p:sp>
        <p:sp>
          <p:nvSpPr>
            <p:cNvPr id="40978" name="Line 143"/>
            <p:cNvSpPr>
              <a:spLocks noChangeShapeType="1"/>
            </p:cNvSpPr>
            <p:nvPr/>
          </p:nvSpPr>
          <p:spPr bwMode="auto">
            <a:xfrm rot="16138519" flipV="1">
              <a:off x="3818" y="1575"/>
              <a:ext cx="122" cy="11"/>
            </a:xfrm>
            <a:prstGeom prst="line">
              <a:avLst/>
            </a:prstGeom>
            <a:noFill/>
            <a:ln w="28575">
              <a:solidFill>
                <a:srgbClr val="FF0000"/>
              </a:solidFill>
              <a:round/>
            </a:ln>
          </p:spPr>
          <p:txBody>
            <a:bodyPr/>
            <a:lstStyle/>
            <a:p>
              <a:endParaRPr lang="zh-CN" altLang="en-US"/>
            </a:p>
          </p:txBody>
        </p:sp>
        <p:sp>
          <p:nvSpPr>
            <p:cNvPr id="40979" name="Line 144"/>
            <p:cNvSpPr>
              <a:spLocks noChangeShapeType="1"/>
            </p:cNvSpPr>
            <p:nvPr/>
          </p:nvSpPr>
          <p:spPr bwMode="auto">
            <a:xfrm rot="16138519" flipV="1">
              <a:off x="3507" y="1840"/>
              <a:ext cx="131" cy="36"/>
            </a:xfrm>
            <a:prstGeom prst="line">
              <a:avLst/>
            </a:prstGeom>
            <a:noFill/>
            <a:ln w="28575">
              <a:solidFill>
                <a:srgbClr val="FF0000"/>
              </a:solidFill>
              <a:round/>
            </a:ln>
          </p:spPr>
          <p:txBody>
            <a:bodyPr/>
            <a:lstStyle/>
            <a:p>
              <a:endParaRPr lang="zh-CN" altLang="en-US"/>
            </a:p>
          </p:txBody>
        </p:sp>
        <p:sp>
          <p:nvSpPr>
            <p:cNvPr id="40980" name="Line 145"/>
            <p:cNvSpPr>
              <a:spLocks noChangeShapeType="1"/>
            </p:cNvSpPr>
            <p:nvPr/>
          </p:nvSpPr>
          <p:spPr bwMode="auto">
            <a:xfrm rot="5976151">
              <a:off x="3617" y="1734"/>
              <a:ext cx="15" cy="131"/>
            </a:xfrm>
            <a:prstGeom prst="line">
              <a:avLst/>
            </a:prstGeom>
            <a:noFill/>
            <a:ln w="28575">
              <a:solidFill>
                <a:srgbClr val="FF0000"/>
              </a:solidFill>
              <a:round/>
            </a:ln>
          </p:spPr>
          <p:txBody>
            <a:bodyPr/>
            <a:lstStyle/>
            <a:p>
              <a:endParaRPr lang="zh-CN" altLang="en-US"/>
            </a:p>
          </p:txBody>
        </p:sp>
      </p:grpSp>
      <p:sp>
        <p:nvSpPr>
          <p:cNvPr id="28818" name="Text Box 146"/>
          <p:cNvSpPr txBox="1">
            <a:spLocks noChangeArrowheads="1"/>
          </p:cNvSpPr>
          <p:nvPr/>
        </p:nvSpPr>
        <p:spPr bwMode="auto">
          <a:xfrm>
            <a:off x="5472235" y="4434160"/>
            <a:ext cx="382588" cy="707886"/>
          </a:xfrm>
          <a:prstGeom prst="rect">
            <a:avLst/>
          </a:prstGeom>
          <a:noFill/>
          <a:ln w="9525">
            <a:noFill/>
            <a:miter lim="800000"/>
          </a:ln>
        </p:spPr>
        <p:txBody>
          <a:bodyPr>
            <a:spAutoFit/>
          </a:bodyPr>
          <a:lstStyle/>
          <a:p>
            <a:pPr>
              <a:spcBef>
                <a:spcPct val="50000"/>
              </a:spcBef>
            </a:pPr>
            <a:r>
              <a:rPr lang="en-US" altLang="zh-CN" sz="4000">
                <a:latin typeface="Times New Roman" panose="02020603050405020304" pitchFamily="18" charset="0"/>
              </a:rPr>
              <a:t>s</a:t>
            </a:r>
            <a:endParaRPr lang="en-US" altLang="zh-CN" sz="4000">
              <a:latin typeface="Times New Roman" panose="02020603050405020304" pitchFamily="18" charset="0"/>
            </a:endParaRPr>
          </a:p>
        </p:txBody>
      </p:sp>
      <p:sp>
        <p:nvSpPr>
          <p:cNvPr id="28819" name="Text Box 147"/>
          <p:cNvSpPr txBox="1">
            <a:spLocks noChangeArrowheads="1"/>
          </p:cNvSpPr>
          <p:nvPr/>
        </p:nvSpPr>
        <p:spPr bwMode="auto">
          <a:xfrm>
            <a:off x="8172575" y="4572009"/>
            <a:ext cx="757143" cy="1077218"/>
          </a:xfrm>
          <a:prstGeom prst="rect">
            <a:avLst/>
          </a:prstGeom>
          <a:noFill/>
          <a:ln w="9525">
            <a:noFill/>
            <a:miter lim="800000"/>
          </a:ln>
        </p:spPr>
        <p:txBody>
          <a:bodyPr wrap="square">
            <a:spAutoFit/>
          </a:bodyPr>
          <a:lstStyle/>
          <a:p>
            <a:pPr>
              <a:spcBef>
                <a:spcPct val="50000"/>
              </a:spcBef>
            </a:pPr>
            <a:r>
              <a:rPr lang="en-US" altLang="zh-CN" sz="2800" i="1" dirty="0" smtClean="0">
                <a:solidFill>
                  <a:srgbClr val="FF0000"/>
                </a:solidFill>
                <a:latin typeface="Times New Roman" panose="02020603050405020304" pitchFamily="18" charset="0"/>
                <a:cs typeface="Times New Roman" panose="02020603050405020304" pitchFamily="18" charset="0"/>
              </a:rPr>
              <a:t>S'</a:t>
            </a:r>
            <a:endParaRPr lang="en-US" altLang="zh-CN" sz="2800" i="1" dirty="0" smtClean="0">
              <a:solidFill>
                <a:srgbClr val="FF0000"/>
              </a:solidFill>
              <a:latin typeface="Times New Roman" panose="02020603050405020304" pitchFamily="18" charset="0"/>
              <a:cs typeface="Times New Roman" panose="02020603050405020304" pitchFamily="18" charset="0"/>
            </a:endParaRPr>
          </a:p>
          <a:p>
            <a:pPr>
              <a:spcBef>
                <a:spcPct val="50000"/>
              </a:spcBef>
            </a:pPr>
            <a:endParaRPr lang="en-US" altLang="zh-CN" sz="3600" baseline="30000" dirty="0">
              <a:latin typeface="Times New Roman" panose="02020603050405020304" pitchFamily="18" charset="0"/>
            </a:endParaRPr>
          </a:p>
        </p:txBody>
      </p:sp>
      <p:grpSp>
        <p:nvGrpSpPr>
          <p:cNvPr id="6" name="Group 148"/>
          <p:cNvGrpSpPr/>
          <p:nvPr/>
        </p:nvGrpSpPr>
        <p:grpSpPr bwMode="auto">
          <a:xfrm>
            <a:off x="5865935" y="4672284"/>
            <a:ext cx="254000" cy="1130300"/>
            <a:chOff x="3488" y="2523"/>
            <a:chExt cx="134" cy="806"/>
          </a:xfrm>
        </p:grpSpPr>
        <p:sp>
          <p:nvSpPr>
            <p:cNvPr id="40984" name="Rectangle 149"/>
            <p:cNvSpPr>
              <a:spLocks noChangeArrowheads="1"/>
            </p:cNvSpPr>
            <p:nvPr/>
          </p:nvSpPr>
          <p:spPr bwMode="auto">
            <a:xfrm>
              <a:off x="3488" y="2766"/>
              <a:ext cx="134" cy="563"/>
            </a:xfrm>
            <a:prstGeom prst="rect">
              <a:avLst/>
            </a:prstGeom>
            <a:gradFill rotWithShape="1">
              <a:gsLst>
                <a:gs pos="0">
                  <a:srgbClr val="FFCCCC"/>
                </a:gs>
                <a:gs pos="100000">
                  <a:srgbClr val="765E5E"/>
                </a:gs>
              </a:gsLst>
              <a:lin ang="5400000" scaled="1"/>
            </a:gradFill>
            <a:ln w="28575">
              <a:solidFill>
                <a:srgbClr val="000000"/>
              </a:solidFill>
              <a:miter lim="800000"/>
            </a:ln>
          </p:spPr>
          <p:txBody>
            <a:bodyPr wrap="none" anchor="ctr"/>
            <a:lstStyle/>
            <a:p>
              <a:endParaRPr lang="zh-CN" altLang="en-US">
                <a:latin typeface="Times New Roman" panose="02020603050405020304" pitchFamily="18" charset="0"/>
              </a:endParaRPr>
            </a:p>
          </p:txBody>
        </p:sp>
        <p:sp>
          <p:nvSpPr>
            <p:cNvPr id="40985" name="Oval 150"/>
            <p:cNvSpPr>
              <a:spLocks noChangeArrowheads="1"/>
            </p:cNvSpPr>
            <p:nvPr/>
          </p:nvSpPr>
          <p:spPr bwMode="auto">
            <a:xfrm>
              <a:off x="3515" y="2523"/>
              <a:ext cx="85" cy="242"/>
            </a:xfrm>
            <a:prstGeom prst="ellipse">
              <a:avLst/>
            </a:prstGeom>
            <a:solidFill>
              <a:srgbClr val="FF0000"/>
            </a:solidFill>
            <a:ln w="28575">
              <a:solidFill>
                <a:srgbClr val="000000"/>
              </a:solidFill>
              <a:round/>
            </a:ln>
          </p:spPr>
          <p:txBody>
            <a:bodyPr wrap="none" anchor="ctr"/>
            <a:lstStyle/>
            <a:p>
              <a:endParaRPr lang="zh-CN" altLang="en-US">
                <a:latin typeface="Times New Roman" panose="02020603050405020304" pitchFamily="18" charset="0"/>
              </a:endParaRPr>
            </a:p>
          </p:txBody>
        </p:sp>
        <p:sp>
          <p:nvSpPr>
            <p:cNvPr id="40986" name="Oval 151"/>
            <p:cNvSpPr>
              <a:spLocks noChangeArrowheads="1"/>
            </p:cNvSpPr>
            <p:nvPr/>
          </p:nvSpPr>
          <p:spPr bwMode="auto">
            <a:xfrm>
              <a:off x="3544" y="2531"/>
              <a:ext cx="45" cy="46"/>
            </a:xfrm>
            <a:prstGeom prst="ellipse">
              <a:avLst/>
            </a:prstGeom>
            <a:solidFill>
              <a:schemeClr val="accent1"/>
            </a:solidFill>
            <a:ln w="28575">
              <a:solidFill>
                <a:srgbClr val="000000"/>
              </a:solidFill>
              <a:round/>
            </a:ln>
          </p:spPr>
          <p:txBody>
            <a:bodyPr wrap="none" anchor="ctr"/>
            <a:lstStyle/>
            <a:p>
              <a:endParaRPr lang="zh-CN" altLang="en-US">
                <a:latin typeface="Times New Roman" panose="02020603050405020304" pitchFamily="18" charset="0"/>
              </a:endParaRPr>
            </a:p>
          </p:txBody>
        </p:sp>
        <p:sp>
          <p:nvSpPr>
            <p:cNvPr id="40987" name="Oval 152"/>
            <p:cNvSpPr>
              <a:spLocks noChangeArrowheads="1"/>
            </p:cNvSpPr>
            <p:nvPr/>
          </p:nvSpPr>
          <p:spPr bwMode="auto">
            <a:xfrm>
              <a:off x="3561" y="2630"/>
              <a:ext cx="45" cy="46"/>
            </a:xfrm>
            <a:prstGeom prst="ellipse">
              <a:avLst/>
            </a:prstGeom>
            <a:solidFill>
              <a:schemeClr val="accent1"/>
            </a:solidFill>
            <a:ln w="28575">
              <a:solidFill>
                <a:srgbClr val="000000"/>
              </a:solidFill>
              <a:round/>
            </a:ln>
          </p:spPr>
          <p:txBody>
            <a:bodyPr wrap="none" anchor="ctr"/>
            <a:lstStyle/>
            <a:p>
              <a:endParaRPr lang="zh-CN" altLang="en-US">
                <a:latin typeface="Times New Roman" panose="02020603050405020304" pitchFamily="18" charset="0"/>
              </a:endParaRPr>
            </a:p>
          </p:txBody>
        </p:sp>
        <p:sp>
          <p:nvSpPr>
            <p:cNvPr id="40988" name="Oval 153"/>
            <p:cNvSpPr>
              <a:spLocks noChangeArrowheads="1"/>
            </p:cNvSpPr>
            <p:nvPr/>
          </p:nvSpPr>
          <p:spPr bwMode="auto">
            <a:xfrm>
              <a:off x="3523" y="2704"/>
              <a:ext cx="45" cy="46"/>
            </a:xfrm>
            <a:prstGeom prst="ellipse">
              <a:avLst/>
            </a:prstGeom>
            <a:solidFill>
              <a:schemeClr val="accent1"/>
            </a:solidFill>
            <a:ln w="28575">
              <a:solidFill>
                <a:srgbClr val="000000"/>
              </a:solidFill>
              <a:round/>
            </a:ln>
          </p:spPr>
          <p:txBody>
            <a:bodyPr wrap="none" anchor="ctr"/>
            <a:lstStyle/>
            <a:p>
              <a:endParaRPr lang="zh-CN" altLang="en-US">
                <a:latin typeface="Times New Roman" panose="02020603050405020304" pitchFamily="18" charset="0"/>
              </a:endParaRPr>
            </a:p>
          </p:txBody>
        </p:sp>
      </p:grpSp>
      <p:grpSp>
        <p:nvGrpSpPr>
          <p:cNvPr id="7" name="Group 154"/>
          <p:cNvGrpSpPr/>
          <p:nvPr/>
        </p:nvGrpSpPr>
        <p:grpSpPr bwMode="auto">
          <a:xfrm>
            <a:off x="7956675" y="4761184"/>
            <a:ext cx="250825" cy="1054100"/>
            <a:chOff x="4808" y="2539"/>
            <a:chExt cx="137" cy="798"/>
          </a:xfrm>
        </p:grpSpPr>
        <p:grpSp>
          <p:nvGrpSpPr>
            <p:cNvPr id="8" name="Group 155"/>
            <p:cNvGrpSpPr/>
            <p:nvPr/>
          </p:nvGrpSpPr>
          <p:grpSpPr bwMode="auto">
            <a:xfrm>
              <a:off x="4808" y="2539"/>
              <a:ext cx="137" cy="798"/>
              <a:chOff x="0" y="0"/>
              <a:chExt cx="144" cy="767"/>
            </a:xfrm>
          </p:grpSpPr>
          <p:sp>
            <p:nvSpPr>
              <p:cNvPr id="40991" name="Oval 156"/>
              <p:cNvSpPr>
                <a:spLocks noChangeArrowheads="1"/>
              </p:cNvSpPr>
              <p:nvPr/>
            </p:nvSpPr>
            <p:spPr bwMode="auto">
              <a:xfrm>
                <a:off x="36" y="0"/>
                <a:ext cx="85" cy="242"/>
              </a:xfrm>
              <a:prstGeom prst="ellipse">
                <a:avLst/>
              </a:prstGeom>
              <a:solidFill>
                <a:srgbClr val="FF0000"/>
              </a:solidFill>
              <a:ln w="28575">
                <a:solidFill>
                  <a:srgbClr val="000000"/>
                </a:solidFill>
                <a:prstDash val="sysDot"/>
                <a:round/>
              </a:ln>
            </p:spPr>
            <p:txBody>
              <a:bodyPr wrap="none" anchor="ctr"/>
              <a:lstStyle/>
              <a:p>
                <a:endParaRPr lang="zh-CN" altLang="en-US">
                  <a:latin typeface="Times New Roman" panose="02020603050405020304" pitchFamily="18" charset="0"/>
                </a:endParaRPr>
              </a:p>
            </p:txBody>
          </p:sp>
          <p:sp>
            <p:nvSpPr>
              <p:cNvPr id="40992" name="Rectangle 157"/>
              <p:cNvSpPr>
                <a:spLocks noChangeArrowheads="1"/>
              </p:cNvSpPr>
              <p:nvPr/>
            </p:nvSpPr>
            <p:spPr bwMode="auto">
              <a:xfrm>
                <a:off x="0" y="204"/>
                <a:ext cx="144" cy="563"/>
              </a:xfrm>
              <a:prstGeom prst="rect">
                <a:avLst/>
              </a:prstGeom>
              <a:gradFill rotWithShape="1">
                <a:gsLst>
                  <a:gs pos="0">
                    <a:srgbClr val="FFCCCC"/>
                  </a:gs>
                  <a:gs pos="100000">
                    <a:srgbClr val="765E5E"/>
                  </a:gs>
                </a:gsLst>
                <a:lin ang="5400000" scaled="1"/>
              </a:gradFill>
              <a:ln w="28575">
                <a:solidFill>
                  <a:srgbClr val="000000"/>
                </a:solidFill>
                <a:prstDash val="dash"/>
                <a:miter lim="800000"/>
              </a:ln>
            </p:spPr>
            <p:txBody>
              <a:bodyPr wrap="none" anchor="ctr"/>
              <a:lstStyle/>
              <a:p>
                <a:endParaRPr lang="zh-CN" altLang="en-US">
                  <a:latin typeface="Times New Roman" panose="02020603050405020304" pitchFamily="18" charset="0"/>
                </a:endParaRPr>
              </a:p>
            </p:txBody>
          </p:sp>
        </p:grpSp>
        <p:sp>
          <p:nvSpPr>
            <p:cNvPr id="40993" name="Oval 158"/>
            <p:cNvSpPr>
              <a:spLocks noChangeArrowheads="1"/>
            </p:cNvSpPr>
            <p:nvPr/>
          </p:nvSpPr>
          <p:spPr bwMode="auto">
            <a:xfrm>
              <a:off x="4863" y="2547"/>
              <a:ext cx="44" cy="48"/>
            </a:xfrm>
            <a:prstGeom prst="ellipse">
              <a:avLst/>
            </a:prstGeom>
            <a:solidFill>
              <a:schemeClr val="accent1"/>
            </a:solidFill>
            <a:ln w="28575" cap="rnd">
              <a:solidFill>
                <a:schemeClr val="tx2"/>
              </a:solidFill>
              <a:prstDash val="sysDot"/>
              <a:round/>
            </a:ln>
          </p:spPr>
          <p:txBody>
            <a:bodyPr wrap="none" anchor="ctr"/>
            <a:lstStyle/>
            <a:p>
              <a:endParaRPr lang="zh-CN" altLang="en-US">
                <a:latin typeface="Times New Roman" panose="02020603050405020304" pitchFamily="18" charset="0"/>
              </a:endParaRPr>
            </a:p>
          </p:txBody>
        </p:sp>
        <p:sp>
          <p:nvSpPr>
            <p:cNvPr id="40994" name="Oval 159"/>
            <p:cNvSpPr>
              <a:spLocks noChangeArrowheads="1"/>
            </p:cNvSpPr>
            <p:nvPr/>
          </p:nvSpPr>
          <p:spPr bwMode="auto">
            <a:xfrm>
              <a:off x="4863" y="2699"/>
              <a:ext cx="44" cy="48"/>
            </a:xfrm>
            <a:prstGeom prst="ellipse">
              <a:avLst/>
            </a:prstGeom>
            <a:solidFill>
              <a:schemeClr val="accent1"/>
            </a:solidFill>
            <a:ln w="28575" cap="rnd">
              <a:solidFill>
                <a:schemeClr val="tx2"/>
              </a:solidFill>
              <a:prstDash val="sysDot"/>
              <a:round/>
            </a:ln>
          </p:spPr>
          <p:txBody>
            <a:bodyPr wrap="none" anchor="ctr"/>
            <a:lstStyle/>
            <a:p>
              <a:endParaRPr lang="zh-CN" altLang="en-US">
                <a:latin typeface="Times New Roman" panose="02020603050405020304" pitchFamily="18" charset="0"/>
              </a:endParaRPr>
            </a:p>
          </p:txBody>
        </p:sp>
        <p:sp>
          <p:nvSpPr>
            <p:cNvPr id="40995" name="Oval 160"/>
            <p:cNvSpPr>
              <a:spLocks noChangeArrowheads="1"/>
            </p:cNvSpPr>
            <p:nvPr/>
          </p:nvSpPr>
          <p:spPr bwMode="auto">
            <a:xfrm>
              <a:off x="4845" y="2627"/>
              <a:ext cx="44" cy="48"/>
            </a:xfrm>
            <a:prstGeom prst="ellipse">
              <a:avLst/>
            </a:prstGeom>
            <a:solidFill>
              <a:schemeClr val="accent1"/>
            </a:solidFill>
            <a:ln w="28575" cap="rnd">
              <a:solidFill>
                <a:schemeClr val="tx2"/>
              </a:solidFill>
              <a:prstDash val="sysDot"/>
              <a:round/>
            </a:ln>
          </p:spPr>
          <p:txBody>
            <a:bodyPr wrap="none" anchor="ctr"/>
            <a:lstStyle/>
            <a:p>
              <a:endParaRPr lang="zh-CN" altLang="en-US">
                <a:latin typeface="Times New Roman" panose="02020603050405020304" pitchFamily="18" charset="0"/>
              </a:endParaRPr>
            </a:p>
          </p:txBody>
        </p:sp>
      </p:grpSp>
      <p:grpSp>
        <p:nvGrpSpPr>
          <p:cNvPr id="9" name="Group 161"/>
          <p:cNvGrpSpPr/>
          <p:nvPr/>
        </p:nvGrpSpPr>
        <p:grpSpPr bwMode="auto">
          <a:xfrm>
            <a:off x="4607050" y="2130696"/>
            <a:ext cx="935037" cy="757239"/>
            <a:chOff x="2698" y="890"/>
            <a:chExt cx="589" cy="477"/>
          </a:xfrm>
        </p:grpSpPr>
        <p:grpSp>
          <p:nvGrpSpPr>
            <p:cNvPr id="10" name="Group 162"/>
            <p:cNvGrpSpPr/>
            <p:nvPr/>
          </p:nvGrpSpPr>
          <p:grpSpPr bwMode="auto">
            <a:xfrm rot="1062425" flipH="1">
              <a:off x="2869" y="1057"/>
              <a:ext cx="418" cy="310"/>
              <a:chOff x="1672" y="960"/>
              <a:chExt cx="1496" cy="1749"/>
            </a:xfrm>
          </p:grpSpPr>
          <p:sp>
            <p:nvSpPr>
              <p:cNvPr id="40998" name="Freeform 163"/>
              <p:cNvSpPr>
                <a:spLocks noChangeArrowheads="1"/>
              </p:cNvSpPr>
              <p:nvPr/>
            </p:nvSpPr>
            <p:spPr bwMode="auto">
              <a:xfrm rot="1749268">
                <a:off x="1968" y="1488"/>
                <a:ext cx="1104" cy="400"/>
              </a:xfrm>
              <a:custGeom>
                <a:avLst/>
                <a:gdLst/>
                <a:ahLst/>
                <a:cxnLst>
                  <a:cxn ang="0">
                    <a:pos x="0" y="0"/>
                  </a:cxn>
                  <a:cxn ang="0">
                    <a:pos x="480" y="336"/>
                  </a:cxn>
                  <a:cxn ang="0">
                    <a:pos x="1104" y="384"/>
                  </a:cxn>
                </a:cxnLst>
                <a:rect l="0" t="0" r="r" b="b"/>
                <a:pathLst>
                  <a:path w="1104" h="400">
                    <a:moveTo>
                      <a:pt x="0" y="0"/>
                    </a:moveTo>
                    <a:cubicBezTo>
                      <a:pt x="148" y="136"/>
                      <a:pt x="296" y="272"/>
                      <a:pt x="480" y="336"/>
                    </a:cubicBezTo>
                    <a:cubicBezTo>
                      <a:pt x="664" y="400"/>
                      <a:pt x="884" y="392"/>
                      <a:pt x="1104" y="384"/>
                    </a:cubicBezTo>
                  </a:path>
                </a:pathLst>
              </a:custGeom>
              <a:noFill/>
              <a:ln w="38100">
                <a:solidFill>
                  <a:srgbClr val="000000"/>
                </a:solidFill>
                <a:round/>
              </a:ln>
            </p:spPr>
            <p:txBody>
              <a:bodyPr/>
              <a:lstStyle/>
              <a:p>
                <a:endParaRPr lang="zh-CN" altLang="en-US"/>
              </a:p>
            </p:txBody>
          </p:sp>
          <p:sp>
            <p:nvSpPr>
              <p:cNvPr id="40999" name="Freeform 164"/>
              <p:cNvSpPr>
                <a:spLocks noChangeArrowheads="1"/>
              </p:cNvSpPr>
              <p:nvPr/>
            </p:nvSpPr>
            <p:spPr bwMode="auto">
              <a:xfrm rot="20715126" flipV="1">
                <a:off x="1872" y="2256"/>
                <a:ext cx="1104" cy="400"/>
              </a:xfrm>
              <a:custGeom>
                <a:avLst/>
                <a:gdLst/>
                <a:ahLst/>
                <a:cxnLst>
                  <a:cxn ang="0">
                    <a:pos x="0" y="0"/>
                  </a:cxn>
                  <a:cxn ang="0">
                    <a:pos x="480" y="336"/>
                  </a:cxn>
                  <a:cxn ang="0">
                    <a:pos x="1104" y="384"/>
                  </a:cxn>
                </a:cxnLst>
                <a:rect l="0" t="0" r="r" b="b"/>
                <a:pathLst>
                  <a:path w="1104" h="400">
                    <a:moveTo>
                      <a:pt x="0" y="0"/>
                    </a:moveTo>
                    <a:cubicBezTo>
                      <a:pt x="148" y="136"/>
                      <a:pt x="296" y="272"/>
                      <a:pt x="480" y="336"/>
                    </a:cubicBezTo>
                    <a:cubicBezTo>
                      <a:pt x="664" y="400"/>
                      <a:pt x="884" y="392"/>
                      <a:pt x="1104" y="384"/>
                    </a:cubicBezTo>
                  </a:path>
                </a:pathLst>
              </a:custGeom>
              <a:noFill/>
              <a:ln w="38100">
                <a:solidFill>
                  <a:srgbClr val="000000"/>
                </a:solidFill>
                <a:round/>
              </a:ln>
            </p:spPr>
            <p:txBody>
              <a:bodyPr/>
              <a:lstStyle/>
              <a:p>
                <a:endParaRPr lang="zh-CN" altLang="en-US"/>
              </a:p>
            </p:txBody>
          </p:sp>
          <p:sp>
            <p:nvSpPr>
              <p:cNvPr id="41000" name="Freeform 165"/>
              <p:cNvSpPr>
                <a:spLocks noChangeArrowheads="1"/>
              </p:cNvSpPr>
              <p:nvPr/>
            </p:nvSpPr>
            <p:spPr bwMode="auto">
              <a:xfrm rot="18111863" flipV="1">
                <a:off x="1324" y="1702"/>
                <a:ext cx="1345" cy="660"/>
              </a:xfrm>
              <a:custGeom>
                <a:avLst/>
                <a:gdLst/>
                <a:ahLst/>
                <a:cxnLst>
                  <a:cxn ang="0">
                    <a:pos x="0" y="0"/>
                  </a:cxn>
                  <a:cxn ang="0">
                    <a:pos x="480" y="336"/>
                  </a:cxn>
                  <a:cxn ang="0">
                    <a:pos x="1104" y="384"/>
                  </a:cxn>
                </a:cxnLst>
                <a:rect l="0" t="0" r="r" b="b"/>
                <a:pathLst>
                  <a:path w="1104" h="400">
                    <a:moveTo>
                      <a:pt x="0" y="0"/>
                    </a:moveTo>
                    <a:cubicBezTo>
                      <a:pt x="148" y="136"/>
                      <a:pt x="296" y="272"/>
                      <a:pt x="480" y="336"/>
                    </a:cubicBezTo>
                    <a:cubicBezTo>
                      <a:pt x="664" y="400"/>
                      <a:pt x="884" y="392"/>
                      <a:pt x="1104" y="384"/>
                    </a:cubicBezTo>
                  </a:path>
                </a:pathLst>
              </a:custGeom>
              <a:noFill/>
              <a:ln w="38100">
                <a:solidFill>
                  <a:srgbClr val="000000"/>
                </a:solidFill>
                <a:round/>
              </a:ln>
            </p:spPr>
            <p:txBody>
              <a:bodyPr/>
              <a:lstStyle/>
              <a:p>
                <a:endParaRPr lang="zh-CN" altLang="en-US"/>
              </a:p>
            </p:txBody>
          </p:sp>
          <p:sp>
            <p:nvSpPr>
              <p:cNvPr id="41001" name="Freeform 166"/>
              <p:cNvSpPr>
                <a:spLocks noChangeArrowheads="1"/>
              </p:cNvSpPr>
              <p:nvPr/>
            </p:nvSpPr>
            <p:spPr bwMode="auto">
              <a:xfrm rot="1749268">
                <a:off x="2064" y="1440"/>
                <a:ext cx="1104" cy="400"/>
              </a:xfrm>
              <a:custGeom>
                <a:avLst/>
                <a:gdLst/>
                <a:ahLst/>
                <a:cxnLst>
                  <a:cxn ang="0">
                    <a:pos x="0" y="0"/>
                  </a:cxn>
                  <a:cxn ang="0">
                    <a:pos x="480" y="336"/>
                  </a:cxn>
                  <a:cxn ang="0">
                    <a:pos x="1104" y="384"/>
                  </a:cxn>
                </a:cxnLst>
                <a:rect l="0" t="0" r="r" b="b"/>
                <a:pathLst>
                  <a:path w="1104" h="400">
                    <a:moveTo>
                      <a:pt x="0" y="0"/>
                    </a:moveTo>
                    <a:cubicBezTo>
                      <a:pt x="148" y="136"/>
                      <a:pt x="296" y="272"/>
                      <a:pt x="480" y="336"/>
                    </a:cubicBezTo>
                    <a:cubicBezTo>
                      <a:pt x="664" y="400"/>
                      <a:pt x="884" y="392"/>
                      <a:pt x="1104" y="384"/>
                    </a:cubicBezTo>
                  </a:path>
                </a:pathLst>
              </a:custGeom>
              <a:noFill/>
              <a:ln w="38100">
                <a:solidFill>
                  <a:srgbClr val="000000"/>
                </a:solidFill>
                <a:round/>
              </a:ln>
            </p:spPr>
            <p:txBody>
              <a:bodyPr/>
              <a:lstStyle/>
              <a:p>
                <a:endParaRPr lang="zh-CN" altLang="en-US"/>
              </a:p>
            </p:txBody>
          </p:sp>
          <p:sp>
            <p:nvSpPr>
              <p:cNvPr id="41002" name="Oval 167"/>
              <p:cNvSpPr>
                <a:spLocks noChangeArrowheads="1"/>
              </p:cNvSpPr>
              <p:nvPr/>
            </p:nvSpPr>
            <p:spPr bwMode="auto">
              <a:xfrm rot="812068">
                <a:off x="1719" y="1350"/>
                <a:ext cx="480" cy="1248"/>
              </a:xfrm>
              <a:prstGeom prst="ellipse">
                <a:avLst/>
              </a:prstGeom>
              <a:solidFill>
                <a:srgbClr val="000000"/>
              </a:solidFill>
              <a:ln w="9525">
                <a:solidFill>
                  <a:srgbClr val="000000"/>
                </a:solidFill>
                <a:round/>
              </a:ln>
            </p:spPr>
            <p:txBody>
              <a:bodyPr wrap="none" anchor="ctr"/>
              <a:lstStyle/>
              <a:p>
                <a:endParaRPr lang="zh-CN" altLang="en-US">
                  <a:latin typeface="Times New Roman" panose="02020603050405020304" pitchFamily="18" charset="0"/>
                </a:endParaRPr>
              </a:p>
            </p:txBody>
          </p:sp>
          <p:sp>
            <p:nvSpPr>
              <p:cNvPr id="41003" name="Freeform 168"/>
              <p:cNvSpPr>
                <a:spLocks noChangeArrowheads="1"/>
              </p:cNvSpPr>
              <p:nvPr/>
            </p:nvSpPr>
            <p:spPr bwMode="auto">
              <a:xfrm>
                <a:off x="2064" y="960"/>
                <a:ext cx="144" cy="312"/>
              </a:xfrm>
              <a:custGeom>
                <a:avLst/>
                <a:gdLst/>
                <a:ahLst/>
                <a:cxnLst>
                  <a:cxn ang="0">
                    <a:pos x="48" y="0"/>
                  </a:cxn>
                  <a:cxn ang="0">
                    <a:pos x="0" y="144"/>
                  </a:cxn>
                  <a:cxn ang="0">
                    <a:pos x="48" y="288"/>
                  </a:cxn>
                  <a:cxn ang="0">
                    <a:pos x="144" y="288"/>
                  </a:cxn>
                </a:cxnLst>
                <a:rect l="0" t="0" r="r" b="b"/>
                <a:pathLst>
                  <a:path w="144" h="312">
                    <a:moveTo>
                      <a:pt x="48" y="0"/>
                    </a:moveTo>
                    <a:cubicBezTo>
                      <a:pt x="24" y="48"/>
                      <a:pt x="0" y="96"/>
                      <a:pt x="0" y="144"/>
                    </a:cubicBezTo>
                    <a:cubicBezTo>
                      <a:pt x="0" y="192"/>
                      <a:pt x="24" y="264"/>
                      <a:pt x="48" y="288"/>
                    </a:cubicBezTo>
                    <a:cubicBezTo>
                      <a:pt x="72" y="312"/>
                      <a:pt x="108" y="300"/>
                      <a:pt x="144" y="288"/>
                    </a:cubicBezTo>
                  </a:path>
                </a:pathLst>
              </a:custGeom>
              <a:noFill/>
              <a:ln w="28575">
                <a:solidFill>
                  <a:srgbClr val="000000"/>
                </a:solidFill>
                <a:round/>
              </a:ln>
            </p:spPr>
            <p:txBody>
              <a:bodyPr/>
              <a:lstStyle/>
              <a:p>
                <a:endParaRPr lang="zh-CN" altLang="en-US"/>
              </a:p>
            </p:txBody>
          </p:sp>
        </p:grpSp>
        <p:sp>
          <p:nvSpPr>
            <p:cNvPr id="41004" name="Freeform 169"/>
            <p:cNvSpPr>
              <a:spLocks noChangeArrowheads="1"/>
            </p:cNvSpPr>
            <p:nvPr/>
          </p:nvSpPr>
          <p:spPr bwMode="auto">
            <a:xfrm flipH="1">
              <a:off x="2698" y="890"/>
              <a:ext cx="540" cy="187"/>
            </a:xfrm>
            <a:custGeom>
              <a:avLst/>
              <a:gdLst/>
              <a:ahLst/>
              <a:cxnLst>
                <a:cxn ang="0">
                  <a:pos x="0" y="96"/>
                </a:cxn>
                <a:cxn ang="0">
                  <a:pos x="48" y="192"/>
                </a:cxn>
                <a:cxn ang="0">
                  <a:pos x="192" y="288"/>
                </a:cxn>
                <a:cxn ang="0">
                  <a:pos x="432" y="384"/>
                </a:cxn>
                <a:cxn ang="0">
                  <a:pos x="672" y="432"/>
                </a:cxn>
                <a:cxn ang="0">
                  <a:pos x="432" y="240"/>
                </a:cxn>
                <a:cxn ang="0">
                  <a:pos x="192" y="144"/>
                </a:cxn>
                <a:cxn ang="0">
                  <a:pos x="96" y="48"/>
                </a:cxn>
                <a:cxn ang="0">
                  <a:pos x="0" y="0"/>
                </a:cxn>
                <a:cxn ang="0">
                  <a:pos x="0" y="96"/>
                </a:cxn>
              </a:cxnLst>
              <a:rect l="0" t="0" r="r" b="b"/>
              <a:pathLst>
                <a:path w="672" h="432">
                  <a:moveTo>
                    <a:pt x="0" y="96"/>
                  </a:moveTo>
                  <a:lnTo>
                    <a:pt x="48" y="192"/>
                  </a:lnTo>
                  <a:lnTo>
                    <a:pt x="192" y="288"/>
                  </a:lnTo>
                  <a:lnTo>
                    <a:pt x="432" y="384"/>
                  </a:lnTo>
                  <a:lnTo>
                    <a:pt x="672" y="432"/>
                  </a:lnTo>
                  <a:lnTo>
                    <a:pt x="432" y="240"/>
                  </a:lnTo>
                  <a:lnTo>
                    <a:pt x="192" y="144"/>
                  </a:lnTo>
                  <a:lnTo>
                    <a:pt x="96" y="48"/>
                  </a:lnTo>
                  <a:lnTo>
                    <a:pt x="0" y="0"/>
                  </a:lnTo>
                  <a:lnTo>
                    <a:pt x="0" y="96"/>
                  </a:lnTo>
                  <a:close/>
                </a:path>
              </a:pathLst>
            </a:custGeom>
            <a:solidFill>
              <a:srgbClr val="000000"/>
            </a:solidFill>
            <a:ln w="9525">
              <a:solidFill>
                <a:srgbClr val="000000"/>
              </a:solidFill>
              <a:round/>
            </a:ln>
          </p:spPr>
          <p:txBody>
            <a:bodyPr/>
            <a:lstStyle/>
            <a:p>
              <a:endParaRPr lang="zh-CN" altLang="en-US"/>
            </a:p>
          </p:txBody>
        </p:sp>
      </p:grpSp>
      <p:grpSp>
        <p:nvGrpSpPr>
          <p:cNvPr id="11" name="Group 170"/>
          <p:cNvGrpSpPr/>
          <p:nvPr/>
        </p:nvGrpSpPr>
        <p:grpSpPr bwMode="auto">
          <a:xfrm>
            <a:off x="7045448" y="2049735"/>
            <a:ext cx="188912" cy="3616325"/>
            <a:chOff x="4234" y="839"/>
            <a:chExt cx="119" cy="2278"/>
          </a:xfrm>
        </p:grpSpPr>
        <p:sp>
          <p:nvSpPr>
            <p:cNvPr id="41006" name="Line 171"/>
            <p:cNvSpPr>
              <a:spLocks noChangeShapeType="1"/>
            </p:cNvSpPr>
            <p:nvPr/>
          </p:nvSpPr>
          <p:spPr bwMode="auto">
            <a:xfrm>
              <a:off x="4234" y="839"/>
              <a:ext cx="1" cy="2278"/>
            </a:xfrm>
            <a:prstGeom prst="line">
              <a:avLst/>
            </a:prstGeom>
            <a:noFill/>
            <a:ln w="28575">
              <a:solidFill>
                <a:schemeClr val="tx1"/>
              </a:solidFill>
              <a:round/>
            </a:ln>
          </p:spPr>
          <p:txBody>
            <a:bodyPr/>
            <a:lstStyle/>
            <a:p>
              <a:endParaRPr lang="zh-CN" altLang="en-US"/>
            </a:p>
          </p:txBody>
        </p:sp>
        <p:sp>
          <p:nvSpPr>
            <p:cNvPr id="41007" name="Line 172"/>
            <p:cNvSpPr>
              <a:spLocks noChangeShapeType="1"/>
            </p:cNvSpPr>
            <p:nvPr/>
          </p:nvSpPr>
          <p:spPr bwMode="auto">
            <a:xfrm flipV="1">
              <a:off x="4247" y="1163"/>
              <a:ext cx="106" cy="50"/>
            </a:xfrm>
            <a:prstGeom prst="line">
              <a:avLst/>
            </a:prstGeom>
            <a:noFill/>
            <a:ln w="28575">
              <a:solidFill>
                <a:schemeClr val="tx1"/>
              </a:solidFill>
              <a:round/>
            </a:ln>
          </p:spPr>
          <p:txBody>
            <a:bodyPr/>
            <a:lstStyle/>
            <a:p>
              <a:endParaRPr lang="zh-CN" altLang="en-US"/>
            </a:p>
          </p:txBody>
        </p:sp>
        <p:sp>
          <p:nvSpPr>
            <p:cNvPr id="41008" name="Line 173"/>
            <p:cNvSpPr>
              <a:spLocks noChangeShapeType="1"/>
            </p:cNvSpPr>
            <p:nvPr/>
          </p:nvSpPr>
          <p:spPr bwMode="auto">
            <a:xfrm flipV="1">
              <a:off x="4234" y="1247"/>
              <a:ext cx="106" cy="50"/>
            </a:xfrm>
            <a:prstGeom prst="line">
              <a:avLst/>
            </a:prstGeom>
            <a:noFill/>
            <a:ln w="28575">
              <a:solidFill>
                <a:schemeClr val="tx1"/>
              </a:solidFill>
              <a:round/>
            </a:ln>
          </p:spPr>
          <p:txBody>
            <a:bodyPr/>
            <a:lstStyle/>
            <a:p>
              <a:endParaRPr lang="zh-CN" altLang="en-US"/>
            </a:p>
          </p:txBody>
        </p:sp>
        <p:sp>
          <p:nvSpPr>
            <p:cNvPr id="41009" name="Line 174"/>
            <p:cNvSpPr>
              <a:spLocks noChangeShapeType="1"/>
            </p:cNvSpPr>
            <p:nvPr/>
          </p:nvSpPr>
          <p:spPr bwMode="auto">
            <a:xfrm flipV="1">
              <a:off x="4234" y="1337"/>
              <a:ext cx="106" cy="50"/>
            </a:xfrm>
            <a:prstGeom prst="line">
              <a:avLst/>
            </a:prstGeom>
            <a:noFill/>
            <a:ln w="28575">
              <a:solidFill>
                <a:schemeClr val="tx1"/>
              </a:solidFill>
              <a:round/>
            </a:ln>
          </p:spPr>
          <p:txBody>
            <a:bodyPr/>
            <a:lstStyle/>
            <a:p>
              <a:endParaRPr lang="zh-CN" altLang="en-US"/>
            </a:p>
          </p:txBody>
        </p:sp>
        <p:sp>
          <p:nvSpPr>
            <p:cNvPr id="41010" name="Line 175"/>
            <p:cNvSpPr>
              <a:spLocks noChangeShapeType="1"/>
            </p:cNvSpPr>
            <p:nvPr/>
          </p:nvSpPr>
          <p:spPr bwMode="auto">
            <a:xfrm flipV="1">
              <a:off x="4234" y="1972"/>
              <a:ext cx="106" cy="50"/>
            </a:xfrm>
            <a:prstGeom prst="line">
              <a:avLst/>
            </a:prstGeom>
            <a:noFill/>
            <a:ln w="28575">
              <a:solidFill>
                <a:schemeClr val="tx1"/>
              </a:solidFill>
              <a:round/>
            </a:ln>
          </p:spPr>
          <p:txBody>
            <a:bodyPr/>
            <a:lstStyle/>
            <a:p>
              <a:endParaRPr lang="zh-CN" altLang="en-US"/>
            </a:p>
          </p:txBody>
        </p:sp>
        <p:sp>
          <p:nvSpPr>
            <p:cNvPr id="41011" name="Line 176"/>
            <p:cNvSpPr>
              <a:spLocks noChangeShapeType="1"/>
            </p:cNvSpPr>
            <p:nvPr/>
          </p:nvSpPr>
          <p:spPr bwMode="auto">
            <a:xfrm flipV="1">
              <a:off x="4234" y="1428"/>
              <a:ext cx="96" cy="50"/>
            </a:xfrm>
            <a:prstGeom prst="line">
              <a:avLst/>
            </a:prstGeom>
            <a:noFill/>
            <a:ln w="28575">
              <a:solidFill>
                <a:schemeClr val="tx1"/>
              </a:solidFill>
              <a:round/>
            </a:ln>
          </p:spPr>
          <p:txBody>
            <a:bodyPr/>
            <a:lstStyle/>
            <a:p>
              <a:endParaRPr lang="zh-CN" altLang="en-US"/>
            </a:p>
          </p:txBody>
        </p:sp>
        <p:sp>
          <p:nvSpPr>
            <p:cNvPr id="41012" name="Line 177"/>
            <p:cNvSpPr>
              <a:spLocks noChangeShapeType="1"/>
            </p:cNvSpPr>
            <p:nvPr/>
          </p:nvSpPr>
          <p:spPr bwMode="auto">
            <a:xfrm flipV="1">
              <a:off x="4234" y="1519"/>
              <a:ext cx="106" cy="50"/>
            </a:xfrm>
            <a:prstGeom prst="line">
              <a:avLst/>
            </a:prstGeom>
            <a:noFill/>
            <a:ln w="28575">
              <a:solidFill>
                <a:schemeClr val="tx1"/>
              </a:solidFill>
              <a:round/>
            </a:ln>
          </p:spPr>
          <p:txBody>
            <a:bodyPr/>
            <a:lstStyle/>
            <a:p>
              <a:endParaRPr lang="zh-CN" altLang="en-US"/>
            </a:p>
          </p:txBody>
        </p:sp>
        <p:sp>
          <p:nvSpPr>
            <p:cNvPr id="41013" name="Line 178"/>
            <p:cNvSpPr>
              <a:spLocks noChangeShapeType="1"/>
            </p:cNvSpPr>
            <p:nvPr/>
          </p:nvSpPr>
          <p:spPr bwMode="auto">
            <a:xfrm flipV="1">
              <a:off x="4234" y="1610"/>
              <a:ext cx="106" cy="50"/>
            </a:xfrm>
            <a:prstGeom prst="line">
              <a:avLst/>
            </a:prstGeom>
            <a:noFill/>
            <a:ln w="28575">
              <a:solidFill>
                <a:schemeClr val="tx1"/>
              </a:solidFill>
              <a:round/>
            </a:ln>
          </p:spPr>
          <p:txBody>
            <a:bodyPr/>
            <a:lstStyle/>
            <a:p>
              <a:endParaRPr lang="zh-CN" altLang="en-US"/>
            </a:p>
          </p:txBody>
        </p:sp>
        <p:sp>
          <p:nvSpPr>
            <p:cNvPr id="41014" name="Line 179"/>
            <p:cNvSpPr>
              <a:spLocks noChangeShapeType="1"/>
            </p:cNvSpPr>
            <p:nvPr/>
          </p:nvSpPr>
          <p:spPr bwMode="auto">
            <a:xfrm flipV="1">
              <a:off x="4234" y="2245"/>
              <a:ext cx="106" cy="50"/>
            </a:xfrm>
            <a:prstGeom prst="line">
              <a:avLst/>
            </a:prstGeom>
            <a:noFill/>
            <a:ln w="28575">
              <a:solidFill>
                <a:schemeClr val="tx1"/>
              </a:solidFill>
              <a:round/>
            </a:ln>
          </p:spPr>
          <p:txBody>
            <a:bodyPr/>
            <a:lstStyle/>
            <a:p>
              <a:endParaRPr lang="zh-CN" altLang="en-US"/>
            </a:p>
          </p:txBody>
        </p:sp>
        <p:sp>
          <p:nvSpPr>
            <p:cNvPr id="41015" name="Line 180"/>
            <p:cNvSpPr>
              <a:spLocks noChangeShapeType="1"/>
            </p:cNvSpPr>
            <p:nvPr/>
          </p:nvSpPr>
          <p:spPr bwMode="auto">
            <a:xfrm flipV="1">
              <a:off x="4234" y="2154"/>
              <a:ext cx="106" cy="50"/>
            </a:xfrm>
            <a:prstGeom prst="line">
              <a:avLst/>
            </a:prstGeom>
            <a:noFill/>
            <a:ln w="28575">
              <a:solidFill>
                <a:schemeClr val="tx1"/>
              </a:solidFill>
              <a:round/>
            </a:ln>
          </p:spPr>
          <p:txBody>
            <a:bodyPr/>
            <a:lstStyle/>
            <a:p>
              <a:endParaRPr lang="zh-CN" altLang="en-US"/>
            </a:p>
          </p:txBody>
        </p:sp>
        <p:sp>
          <p:nvSpPr>
            <p:cNvPr id="41016" name="Line 181"/>
            <p:cNvSpPr>
              <a:spLocks noChangeShapeType="1"/>
            </p:cNvSpPr>
            <p:nvPr/>
          </p:nvSpPr>
          <p:spPr bwMode="auto">
            <a:xfrm flipV="1">
              <a:off x="4234" y="1700"/>
              <a:ext cx="106" cy="50"/>
            </a:xfrm>
            <a:prstGeom prst="line">
              <a:avLst/>
            </a:prstGeom>
            <a:noFill/>
            <a:ln w="28575">
              <a:solidFill>
                <a:schemeClr val="tx1"/>
              </a:solidFill>
              <a:round/>
            </a:ln>
          </p:spPr>
          <p:txBody>
            <a:bodyPr/>
            <a:lstStyle/>
            <a:p>
              <a:endParaRPr lang="zh-CN" altLang="en-US"/>
            </a:p>
          </p:txBody>
        </p:sp>
        <p:sp>
          <p:nvSpPr>
            <p:cNvPr id="41017" name="Line 182"/>
            <p:cNvSpPr>
              <a:spLocks noChangeShapeType="1"/>
            </p:cNvSpPr>
            <p:nvPr/>
          </p:nvSpPr>
          <p:spPr bwMode="auto">
            <a:xfrm flipV="1">
              <a:off x="4234" y="2335"/>
              <a:ext cx="106" cy="50"/>
            </a:xfrm>
            <a:prstGeom prst="line">
              <a:avLst/>
            </a:prstGeom>
            <a:noFill/>
            <a:ln w="28575">
              <a:solidFill>
                <a:schemeClr val="tx1"/>
              </a:solidFill>
              <a:round/>
            </a:ln>
          </p:spPr>
          <p:txBody>
            <a:bodyPr/>
            <a:lstStyle/>
            <a:p>
              <a:endParaRPr lang="zh-CN" altLang="en-US"/>
            </a:p>
          </p:txBody>
        </p:sp>
        <p:sp>
          <p:nvSpPr>
            <p:cNvPr id="41018" name="Line 183"/>
            <p:cNvSpPr>
              <a:spLocks noChangeShapeType="1"/>
            </p:cNvSpPr>
            <p:nvPr/>
          </p:nvSpPr>
          <p:spPr bwMode="auto">
            <a:xfrm flipV="1">
              <a:off x="4234" y="2426"/>
              <a:ext cx="106" cy="50"/>
            </a:xfrm>
            <a:prstGeom prst="line">
              <a:avLst/>
            </a:prstGeom>
            <a:noFill/>
            <a:ln w="28575">
              <a:solidFill>
                <a:schemeClr val="tx1"/>
              </a:solidFill>
              <a:round/>
            </a:ln>
          </p:spPr>
          <p:txBody>
            <a:bodyPr/>
            <a:lstStyle/>
            <a:p>
              <a:endParaRPr lang="zh-CN" altLang="en-US"/>
            </a:p>
          </p:txBody>
        </p:sp>
        <p:sp>
          <p:nvSpPr>
            <p:cNvPr id="41019" name="Line 184"/>
            <p:cNvSpPr>
              <a:spLocks noChangeShapeType="1"/>
            </p:cNvSpPr>
            <p:nvPr/>
          </p:nvSpPr>
          <p:spPr bwMode="auto">
            <a:xfrm flipV="1">
              <a:off x="4234" y="2517"/>
              <a:ext cx="106" cy="50"/>
            </a:xfrm>
            <a:prstGeom prst="line">
              <a:avLst/>
            </a:prstGeom>
            <a:noFill/>
            <a:ln w="28575">
              <a:solidFill>
                <a:schemeClr val="tx1"/>
              </a:solidFill>
              <a:round/>
            </a:ln>
          </p:spPr>
          <p:txBody>
            <a:bodyPr/>
            <a:lstStyle/>
            <a:p>
              <a:endParaRPr lang="zh-CN" altLang="en-US"/>
            </a:p>
          </p:txBody>
        </p:sp>
        <p:sp>
          <p:nvSpPr>
            <p:cNvPr id="41020" name="Line 185"/>
            <p:cNvSpPr>
              <a:spLocks noChangeShapeType="1"/>
            </p:cNvSpPr>
            <p:nvPr/>
          </p:nvSpPr>
          <p:spPr bwMode="auto">
            <a:xfrm flipV="1">
              <a:off x="4234" y="2608"/>
              <a:ext cx="106" cy="50"/>
            </a:xfrm>
            <a:prstGeom prst="line">
              <a:avLst/>
            </a:prstGeom>
            <a:noFill/>
            <a:ln w="28575">
              <a:solidFill>
                <a:schemeClr val="tx1"/>
              </a:solidFill>
              <a:round/>
            </a:ln>
          </p:spPr>
          <p:txBody>
            <a:bodyPr/>
            <a:lstStyle/>
            <a:p>
              <a:endParaRPr lang="zh-CN" altLang="en-US"/>
            </a:p>
          </p:txBody>
        </p:sp>
        <p:sp>
          <p:nvSpPr>
            <p:cNvPr id="41021" name="Line 186"/>
            <p:cNvSpPr>
              <a:spLocks noChangeShapeType="1"/>
            </p:cNvSpPr>
            <p:nvPr/>
          </p:nvSpPr>
          <p:spPr bwMode="auto">
            <a:xfrm flipV="1">
              <a:off x="4234" y="2698"/>
              <a:ext cx="106" cy="50"/>
            </a:xfrm>
            <a:prstGeom prst="line">
              <a:avLst/>
            </a:prstGeom>
            <a:noFill/>
            <a:ln w="28575">
              <a:solidFill>
                <a:schemeClr val="tx1"/>
              </a:solidFill>
              <a:round/>
            </a:ln>
          </p:spPr>
          <p:txBody>
            <a:bodyPr/>
            <a:lstStyle/>
            <a:p>
              <a:endParaRPr lang="zh-CN" altLang="en-US"/>
            </a:p>
          </p:txBody>
        </p:sp>
        <p:sp>
          <p:nvSpPr>
            <p:cNvPr id="41022" name="Line 187"/>
            <p:cNvSpPr>
              <a:spLocks noChangeShapeType="1"/>
            </p:cNvSpPr>
            <p:nvPr/>
          </p:nvSpPr>
          <p:spPr bwMode="auto">
            <a:xfrm flipV="1">
              <a:off x="4246" y="2859"/>
              <a:ext cx="106" cy="50"/>
            </a:xfrm>
            <a:prstGeom prst="line">
              <a:avLst/>
            </a:prstGeom>
            <a:noFill/>
            <a:ln w="28575">
              <a:solidFill>
                <a:schemeClr val="tx1"/>
              </a:solidFill>
              <a:round/>
            </a:ln>
          </p:spPr>
          <p:txBody>
            <a:bodyPr/>
            <a:lstStyle/>
            <a:p>
              <a:endParaRPr lang="zh-CN" altLang="en-US"/>
            </a:p>
          </p:txBody>
        </p:sp>
        <p:sp>
          <p:nvSpPr>
            <p:cNvPr id="41023" name="Line 188"/>
            <p:cNvSpPr>
              <a:spLocks noChangeShapeType="1"/>
            </p:cNvSpPr>
            <p:nvPr/>
          </p:nvSpPr>
          <p:spPr bwMode="auto">
            <a:xfrm flipV="1">
              <a:off x="4234" y="1882"/>
              <a:ext cx="106" cy="50"/>
            </a:xfrm>
            <a:prstGeom prst="line">
              <a:avLst/>
            </a:prstGeom>
            <a:noFill/>
            <a:ln w="28575">
              <a:solidFill>
                <a:schemeClr val="tx1"/>
              </a:solidFill>
              <a:round/>
            </a:ln>
          </p:spPr>
          <p:txBody>
            <a:bodyPr/>
            <a:lstStyle/>
            <a:p>
              <a:endParaRPr lang="zh-CN" altLang="en-US"/>
            </a:p>
          </p:txBody>
        </p:sp>
        <p:sp>
          <p:nvSpPr>
            <p:cNvPr id="41024" name="Line 189"/>
            <p:cNvSpPr>
              <a:spLocks noChangeShapeType="1"/>
            </p:cNvSpPr>
            <p:nvPr/>
          </p:nvSpPr>
          <p:spPr bwMode="auto">
            <a:xfrm flipV="1">
              <a:off x="4234" y="1791"/>
              <a:ext cx="106" cy="50"/>
            </a:xfrm>
            <a:prstGeom prst="line">
              <a:avLst/>
            </a:prstGeom>
            <a:noFill/>
            <a:ln w="28575">
              <a:solidFill>
                <a:schemeClr val="tx1"/>
              </a:solidFill>
              <a:round/>
            </a:ln>
          </p:spPr>
          <p:txBody>
            <a:bodyPr/>
            <a:lstStyle/>
            <a:p>
              <a:endParaRPr lang="zh-CN" altLang="en-US"/>
            </a:p>
          </p:txBody>
        </p:sp>
        <p:sp>
          <p:nvSpPr>
            <p:cNvPr id="41025" name="Line 190"/>
            <p:cNvSpPr>
              <a:spLocks noChangeShapeType="1"/>
            </p:cNvSpPr>
            <p:nvPr/>
          </p:nvSpPr>
          <p:spPr bwMode="auto">
            <a:xfrm flipV="1">
              <a:off x="4234" y="2063"/>
              <a:ext cx="106" cy="50"/>
            </a:xfrm>
            <a:prstGeom prst="line">
              <a:avLst/>
            </a:prstGeom>
            <a:noFill/>
            <a:ln w="28575">
              <a:solidFill>
                <a:schemeClr val="tx1"/>
              </a:solidFill>
              <a:round/>
            </a:ln>
          </p:spPr>
          <p:txBody>
            <a:bodyPr/>
            <a:lstStyle/>
            <a:p>
              <a:endParaRPr lang="zh-CN" altLang="en-US"/>
            </a:p>
          </p:txBody>
        </p:sp>
        <p:sp>
          <p:nvSpPr>
            <p:cNvPr id="41026" name="Line 191"/>
            <p:cNvSpPr>
              <a:spLocks noChangeShapeType="1"/>
            </p:cNvSpPr>
            <p:nvPr/>
          </p:nvSpPr>
          <p:spPr bwMode="auto">
            <a:xfrm flipV="1">
              <a:off x="4234" y="2789"/>
              <a:ext cx="106" cy="50"/>
            </a:xfrm>
            <a:prstGeom prst="line">
              <a:avLst/>
            </a:prstGeom>
            <a:noFill/>
            <a:ln w="28575">
              <a:solidFill>
                <a:schemeClr val="tx1"/>
              </a:solidFill>
              <a:round/>
            </a:ln>
          </p:spPr>
          <p:txBody>
            <a:bodyPr/>
            <a:lstStyle/>
            <a:p>
              <a:endParaRPr lang="zh-CN" altLang="en-US"/>
            </a:p>
          </p:txBody>
        </p:sp>
        <p:sp>
          <p:nvSpPr>
            <p:cNvPr id="41027" name="Line 192"/>
            <p:cNvSpPr>
              <a:spLocks noChangeShapeType="1"/>
            </p:cNvSpPr>
            <p:nvPr/>
          </p:nvSpPr>
          <p:spPr bwMode="auto">
            <a:xfrm flipV="1">
              <a:off x="4234" y="2970"/>
              <a:ext cx="106" cy="50"/>
            </a:xfrm>
            <a:prstGeom prst="line">
              <a:avLst/>
            </a:prstGeom>
            <a:noFill/>
            <a:ln w="28575">
              <a:solidFill>
                <a:schemeClr val="tx1"/>
              </a:solidFill>
              <a:round/>
            </a:ln>
          </p:spPr>
          <p:txBody>
            <a:bodyPr/>
            <a:lstStyle/>
            <a:p>
              <a:endParaRPr lang="zh-CN" altLang="en-US"/>
            </a:p>
          </p:txBody>
        </p:sp>
      </p:grpSp>
      <p:grpSp>
        <p:nvGrpSpPr>
          <p:cNvPr id="12" name="Group 193"/>
          <p:cNvGrpSpPr/>
          <p:nvPr/>
        </p:nvGrpSpPr>
        <p:grpSpPr bwMode="auto">
          <a:xfrm>
            <a:off x="6407273" y="3641996"/>
            <a:ext cx="590550" cy="539751"/>
            <a:chOff x="3832" y="1842"/>
            <a:chExt cx="372" cy="340"/>
          </a:xfrm>
        </p:grpSpPr>
        <p:sp>
          <p:nvSpPr>
            <p:cNvPr id="41029" name="Line 194"/>
            <p:cNvSpPr>
              <a:spLocks noChangeShapeType="1"/>
            </p:cNvSpPr>
            <p:nvPr/>
          </p:nvSpPr>
          <p:spPr bwMode="auto">
            <a:xfrm flipH="1" flipV="1">
              <a:off x="3832" y="1842"/>
              <a:ext cx="364" cy="0"/>
            </a:xfrm>
            <a:prstGeom prst="line">
              <a:avLst/>
            </a:prstGeom>
            <a:noFill/>
            <a:ln w="28575">
              <a:solidFill>
                <a:srgbClr val="0000FF"/>
              </a:solidFill>
              <a:prstDash val="dash"/>
              <a:round/>
            </a:ln>
          </p:spPr>
          <p:txBody>
            <a:bodyPr/>
            <a:lstStyle/>
            <a:p>
              <a:endParaRPr lang="zh-CN" altLang="en-US"/>
            </a:p>
          </p:txBody>
        </p:sp>
        <p:sp>
          <p:nvSpPr>
            <p:cNvPr id="41030" name="Line 195"/>
            <p:cNvSpPr>
              <a:spLocks noChangeShapeType="1"/>
            </p:cNvSpPr>
            <p:nvPr/>
          </p:nvSpPr>
          <p:spPr bwMode="auto">
            <a:xfrm flipH="1" flipV="1">
              <a:off x="3947" y="2181"/>
              <a:ext cx="257" cy="1"/>
            </a:xfrm>
            <a:prstGeom prst="line">
              <a:avLst/>
            </a:prstGeom>
            <a:noFill/>
            <a:ln w="28575">
              <a:solidFill>
                <a:srgbClr val="0000FF"/>
              </a:solidFill>
              <a:prstDash val="dash"/>
              <a:round/>
            </a:ln>
          </p:spPr>
          <p:txBody>
            <a:bodyPr/>
            <a:lstStyle/>
            <a:p>
              <a:endParaRPr lang="zh-CN" altLang="en-US"/>
            </a:p>
          </p:txBody>
        </p:sp>
      </p:grpSp>
      <p:sp>
        <p:nvSpPr>
          <p:cNvPr id="28868" name="AutoShape 196"/>
          <p:cNvSpPr>
            <a:spLocks noChangeArrowheads="1"/>
          </p:cNvSpPr>
          <p:nvPr/>
        </p:nvSpPr>
        <p:spPr bwMode="auto">
          <a:xfrm>
            <a:off x="6623173" y="6162946"/>
            <a:ext cx="1728737" cy="504155"/>
          </a:xfrm>
          <a:prstGeom prst="wedgeEllipseCallout">
            <a:avLst>
              <a:gd name="adj1" fmla="val 28222"/>
              <a:gd name="adj2" fmla="val -97894"/>
            </a:avLst>
          </a:prstGeom>
          <a:solidFill>
            <a:srgbClr val="BBE0E3"/>
          </a:solidFill>
          <a:ln w="9525" algn="ctr">
            <a:solidFill>
              <a:srgbClr val="3D8F95"/>
            </a:solidFill>
            <a:miter lim="800000"/>
          </a:ln>
          <a:effectLst>
            <a:outerShdw dist="107763" dir="18900000" algn="ctr" rotWithShape="0">
              <a:srgbClr val="808080">
                <a:alpha val="50000"/>
              </a:srgbClr>
            </a:outerShdw>
          </a:effectLst>
        </p:spPr>
        <p:txBody>
          <a:bodyPr anchor="ctr"/>
          <a:lstStyle/>
          <a:p>
            <a:pPr algn="ctr">
              <a:buFontTx/>
              <a:buNone/>
              <a:defRPr/>
            </a:pPr>
            <a:r>
              <a:rPr lang="zh-CN" altLang="en-US" sz="1600" dirty="0">
                <a:solidFill>
                  <a:schemeClr val="tx2"/>
                </a:solidFill>
              </a:rPr>
              <a:t>虚像用虚线</a:t>
            </a:r>
            <a:endParaRPr lang="zh-CN" altLang="en-US" sz="1600" dirty="0">
              <a:solidFill>
                <a:schemeClr val="tx2"/>
              </a:solidFill>
            </a:endParaRPr>
          </a:p>
        </p:txBody>
      </p:sp>
      <p:grpSp>
        <p:nvGrpSpPr>
          <p:cNvPr id="13" name="Group 197"/>
          <p:cNvGrpSpPr/>
          <p:nvPr/>
        </p:nvGrpSpPr>
        <p:grpSpPr bwMode="auto">
          <a:xfrm>
            <a:off x="1443162" y="2581547"/>
            <a:ext cx="2130425" cy="1936751"/>
            <a:chOff x="796" y="1174"/>
            <a:chExt cx="1342" cy="1220"/>
          </a:xfrm>
        </p:grpSpPr>
        <p:sp>
          <p:nvSpPr>
            <p:cNvPr id="41033" name="Line 198"/>
            <p:cNvSpPr>
              <a:spLocks noChangeShapeType="1"/>
            </p:cNvSpPr>
            <p:nvPr/>
          </p:nvSpPr>
          <p:spPr bwMode="auto">
            <a:xfrm flipH="1" flipV="1">
              <a:off x="1115" y="1174"/>
              <a:ext cx="1018" cy="1220"/>
            </a:xfrm>
            <a:prstGeom prst="line">
              <a:avLst/>
            </a:prstGeom>
            <a:noFill/>
            <a:ln w="28575">
              <a:solidFill>
                <a:srgbClr val="FF0000"/>
              </a:solidFill>
              <a:round/>
            </a:ln>
          </p:spPr>
          <p:txBody>
            <a:bodyPr/>
            <a:lstStyle/>
            <a:p>
              <a:endParaRPr lang="zh-CN" altLang="en-US"/>
            </a:p>
          </p:txBody>
        </p:sp>
        <p:sp>
          <p:nvSpPr>
            <p:cNvPr id="41034" name="Line 199"/>
            <p:cNvSpPr>
              <a:spLocks noChangeShapeType="1"/>
            </p:cNvSpPr>
            <p:nvPr/>
          </p:nvSpPr>
          <p:spPr bwMode="auto">
            <a:xfrm flipH="1" flipV="1">
              <a:off x="796" y="1504"/>
              <a:ext cx="1342" cy="890"/>
            </a:xfrm>
            <a:prstGeom prst="line">
              <a:avLst/>
            </a:prstGeom>
            <a:noFill/>
            <a:ln w="28575">
              <a:solidFill>
                <a:srgbClr val="FF0000"/>
              </a:solidFill>
              <a:round/>
            </a:ln>
          </p:spPr>
          <p:txBody>
            <a:bodyPr/>
            <a:lstStyle/>
            <a:p>
              <a:endParaRPr lang="zh-CN" altLang="en-US"/>
            </a:p>
          </p:txBody>
        </p:sp>
        <p:sp>
          <p:nvSpPr>
            <p:cNvPr id="41035" name="Line 200"/>
            <p:cNvSpPr>
              <a:spLocks noChangeShapeType="1"/>
            </p:cNvSpPr>
            <p:nvPr/>
          </p:nvSpPr>
          <p:spPr bwMode="auto">
            <a:xfrm rot="5976151">
              <a:off x="1428" y="1416"/>
              <a:ext cx="1" cy="111"/>
            </a:xfrm>
            <a:prstGeom prst="line">
              <a:avLst/>
            </a:prstGeom>
            <a:noFill/>
            <a:ln w="28575">
              <a:solidFill>
                <a:srgbClr val="FF0000"/>
              </a:solidFill>
              <a:round/>
            </a:ln>
          </p:spPr>
          <p:txBody>
            <a:bodyPr/>
            <a:lstStyle/>
            <a:p>
              <a:endParaRPr lang="zh-CN" altLang="en-US"/>
            </a:p>
          </p:txBody>
        </p:sp>
        <p:sp>
          <p:nvSpPr>
            <p:cNvPr id="41036" name="Line 201"/>
            <p:cNvSpPr>
              <a:spLocks noChangeShapeType="1"/>
            </p:cNvSpPr>
            <p:nvPr/>
          </p:nvSpPr>
          <p:spPr bwMode="auto">
            <a:xfrm rot="16138519" flipV="1">
              <a:off x="1315" y="1517"/>
              <a:ext cx="111" cy="8"/>
            </a:xfrm>
            <a:prstGeom prst="line">
              <a:avLst/>
            </a:prstGeom>
            <a:noFill/>
            <a:ln w="28575">
              <a:solidFill>
                <a:srgbClr val="FF0000"/>
              </a:solidFill>
              <a:round/>
            </a:ln>
          </p:spPr>
          <p:txBody>
            <a:bodyPr/>
            <a:lstStyle/>
            <a:p>
              <a:endParaRPr lang="zh-CN" altLang="en-US"/>
            </a:p>
          </p:txBody>
        </p:sp>
        <p:sp>
          <p:nvSpPr>
            <p:cNvPr id="41037" name="Line 202"/>
            <p:cNvSpPr>
              <a:spLocks noChangeShapeType="1"/>
            </p:cNvSpPr>
            <p:nvPr/>
          </p:nvSpPr>
          <p:spPr bwMode="auto">
            <a:xfrm rot="16138519" flipV="1">
              <a:off x="1059" y="1756"/>
              <a:ext cx="111" cy="9"/>
            </a:xfrm>
            <a:prstGeom prst="line">
              <a:avLst/>
            </a:prstGeom>
            <a:noFill/>
            <a:ln w="28575">
              <a:solidFill>
                <a:srgbClr val="FF0000"/>
              </a:solidFill>
              <a:round/>
            </a:ln>
          </p:spPr>
          <p:txBody>
            <a:bodyPr/>
            <a:lstStyle/>
            <a:p>
              <a:endParaRPr lang="zh-CN" altLang="en-US"/>
            </a:p>
          </p:txBody>
        </p:sp>
        <p:sp>
          <p:nvSpPr>
            <p:cNvPr id="41038" name="Line 203"/>
            <p:cNvSpPr>
              <a:spLocks noChangeShapeType="1"/>
            </p:cNvSpPr>
            <p:nvPr/>
          </p:nvSpPr>
          <p:spPr bwMode="auto">
            <a:xfrm rot="5976151">
              <a:off x="1149" y="1657"/>
              <a:ext cx="1" cy="111"/>
            </a:xfrm>
            <a:prstGeom prst="line">
              <a:avLst/>
            </a:prstGeom>
            <a:noFill/>
            <a:ln w="28575">
              <a:solidFill>
                <a:srgbClr val="FF0000"/>
              </a:solidFill>
              <a:round/>
            </a:ln>
          </p:spPr>
          <p:txBody>
            <a:bodyPr/>
            <a:lstStyle/>
            <a:p>
              <a:endParaRPr lang="zh-CN" altLang="en-US"/>
            </a:p>
          </p:txBody>
        </p:sp>
      </p:grpSp>
      <p:sp>
        <p:nvSpPr>
          <p:cNvPr id="41039" name="Text Box 204"/>
          <p:cNvSpPr txBox="1">
            <a:spLocks noChangeArrowheads="1"/>
          </p:cNvSpPr>
          <p:nvPr/>
        </p:nvSpPr>
        <p:spPr bwMode="auto">
          <a:xfrm>
            <a:off x="3743450" y="4291284"/>
            <a:ext cx="471487" cy="646331"/>
          </a:xfrm>
          <a:prstGeom prst="rect">
            <a:avLst/>
          </a:prstGeom>
          <a:noFill/>
          <a:ln w="9525">
            <a:noFill/>
            <a:miter lim="800000"/>
          </a:ln>
        </p:spPr>
        <p:txBody>
          <a:bodyPr>
            <a:spAutoFit/>
          </a:bodyPr>
          <a:lstStyle/>
          <a:p>
            <a:pPr>
              <a:spcBef>
                <a:spcPct val="50000"/>
              </a:spcBef>
            </a:pPr>
            <a:r>
              <a:rPr lang="en-US" altLang="zh-CN" sz="3600">
                <a:latin typeface="Times New Roman" panose="02020603050405020304" pitchFamily="18" charset="0"/>
              </a:rPr>
              <a:t>s</a:t>
            </a:r>
            <a:endParaRPr lang="en-US" altLang="zh-CN" sz="3600" baseline="-25000">
              <a:latin typeface="Times New Roman" panose="02020603050405020304" pitchFamily="18" charset="0"/>
            </a:endParaRPr>
          </a:p>
        </p:txBody>
      </p:sp>
      <p:grpSp>
        <p:nvGrpSpPr>
          <p:cNvPr id="14" name="Group 205"/>
          <p:cNvGrpSpPr/>
          <p:nvPr/>
        </p:nvGrpSpPr>
        <p:grpSpPr bwMode="auto">
          <a:xfrm>
            <a:off x="3473573" y="4511947"/>
            <a:ext cx="228600" cy="1211263"/>
            <a:chOff x="2075" y="2390"/>
            <a:chExt cx="144" cy="763"/>
          </a:xfrm>
        </p:grpSpPr>
        <p:grpSp>
          <p:nvGrpSpPr>
            <p:cNvPr id="15" name="Group 206"/>
            <p:cNvGrpSpPr/>
            <p:nvPr/>
          </p:nvGrpSpPr>
          <p:grpSpPr bwMode="auto">
            <a:xfrm>
              <a:off x="2075" y="2390"/>
              <a:ext cx="144" cy="763"/>
              <a:chOff x="2699" y="2486"/>
              <a:chExt cx="144" cy="763"/>
            </a:xfrm>
          </p:grpSpPr>
          <p:sp>
            <p:nvSpPr>
              <p:cNvPr id="41042" name="Rectangle 207"/>
              <p:cNvSpPr>
                <a:spLocks noChangeArrowheads="1"/>
              </p:cNvSpPr>
              <p:nvPr/>
            </p:nvSpPr>
            <p:spPr bwMode="auto">
              <a:xfrm>
                <a:off x="2699" y="2727"/>
                <a:ext cx="144" cy="522"/>
              </a:xfrm>
              <a:prstGeom prst="rect">
                <a:avLst/>
              </a:prstGeom>
              <a:gradFill rotWithShape="1">
                <a:gsLst>
                  <a:gs pos="0">
                    <a:srgbClr val="FFCCCC"/>
                  </a:gs>
                  <a:gs pos="100000">
                    <a:srgbClr val="765E5E"/>
                  </a:gs>
                </a:gsLst>
                <a:lin ang="5400000" scaled="1"/>
              </a:gradFill>
              <a:ln w="28575">
                <a:solidFill>
                  <a:srgbClr val="000000"/>
                </a:solidFill>
                <a:miter lim="800000"/>
              </a:ln>
            </p:spPr>
            <p:txBody>
              <a:bodyPr wrap="none" anchor="ctr"/>
              <a:lstStyle/>
              <a:p>
                <a:endParaRPr lang="zh-CN" altLang="en-US">
                  <a:latin typeface="Times New Roman" panose="02020603050405020304" pitchFamily="18" charset="0"/>
                </a:endParaRPr>
              </a:p>
            </p:txBody>
          </p:sp>
          <p:sp>
            <p:nvSpPr>
              <p:cNvPr id="41043" name="Oval 208"/>
              <p:cNvSpPr>
                <a:spLocks noChangeArrowheads="1"/>
              </p:cNvSpPr>
              <p:nvPr/>
            </p:nvSpPr>
            <p:spPr bwMode="auto">
              <a:xfrm>
                <a:off x="2723" y="2486"/>
                <a:ext cx="85" cy="242"/>
              </a:xfrm>
              <a:prstGeom prst="ellipse">
                <a:avLst/>
              </a:prstGeom>
              <a:solidFill>
                <a:srgbClr val="FF0000"/>
              </a:solidFill>
              <a:ln w="28575">
                <a:solidFill>
                  <a:srgbClr val="000000"/>
                </a:solidFill>
                <a:round/>
              </a:ln>
            </p:spPr>
            <p:txBody>
              <a:bodyPr wrap="none" anchor="ctr"/>
              <a:lstStyle/>
              <a:p>
                <a:endParaRPr lang="zh-CN" altLang="en-US">
                  <a:latin typeface="Times New Roman" panose="02020603050405020304" pitchFamily="18" charset="0"/>
                </a:endParaRPr>
              </a:p>
            </p:txBody>
          </p:sp>
        </p:grpSp>
        <p:sp>
          <p:nvSpPr>
            <p:cNvPr id="41044" name="Oval 209"/>
            <p:cNvSpPr>
              <a:spLocks noChangeArrowheads="1"/>
            </p:cNvSpPr>
            <p:nvPr/>
          </p:nvSpPr>
          <p:spPr bwMode="auto">
            <a:xfrm>
              <a:off x="2111" y="2415"/>
              <a:ext cx="65" cy="220"/>
            </a:xfrm>
            <a:prstGeom prst="ellipse">
              <a:avLst/>
            </a:prstGeom>
            <a:solidFill>
              <a:srgbClr val="FF0000"/>
            </a:solidFill>
            <a:ln w="28575">
              <a:solidFill>
                <a:schemeClr val="tx1"/>
              </a:solidFill>
              <a:round/>
            </a:ln>
          </p:spPr>
          <p:txBody>
            <a:bodyPr wrap="none" anchor="ctr"/>
            <a:lstStyle/>
            <a:p>
              <a:endParaRPr lang="zh-CN" altLang="en-US">
                <a:latin typeface="Times New Roman" panose="02020603050405020304" pitchFamily="18" charset="0"/>
              </a:endParaRPr>
            </a:p>
          </p:txBody>
        </p:sp>
        <p:sp>
          <p:nvSpPr>
            <p:cNvPr id="41045" name="Oval 210"/>
            <p:cNvSpPr>
              <a:spLocks noChangeArrowheads="1"/>
            </p:cNvSpPr>
            <p:nvPr/>
          </p:nvSpPr>
          <p:spPr bwMode="auto">
            <a:xfrm>
              <a:off x="2114" y="2411"/>
              <a:ext cx="35" cy="42"/>
            </a:xfrm>
            <a:prstGeom prst="ellipse">
              <a:avLst/>
            </a:prstGeom>
            <a:solidFill>
              <a:schemeClr val="accent1"/>
            </a:solidFill>
            <a:ln w="28575">
              <a:solidFill>
                <a:schemeClr val="tx2"/>
              </a:solidFill>
              <a:round/>
            </a:ln>
          </p:spPr>
          <p:txBody>
            <a:bodyPr wrap="none" anchor="ctr"/>
            <a:lstStyle/>
            <a:p>
              <a:endParaRPr lang="zh-CN" altLang="en-US">
                <a:latin typeface="Times New Roman" panose="02020603050405020304" pitchFamily="18" charset="0"/>
              </a:endParaRPr>
            </a:p>
          </p:txBody>
        </p:sp>
        <p:sp>
          <p:nvSpPr>
            <p:cNvPr id="41046" name="Oval 211"/>
            <p:cNvSpPr>
              <a:spLocks noChangeArrowheads="1"/>
            </p:cNvSpPr>
            <p:nvPr/>
          </p:nvSpPr>
          <p:spPr bwMode="auto">
            <a:xfrm>
              <a:off x="2114" y="2534"/>
              <a:ext cx="35" cy="42"/>
            </a:xfrm>
            <a:prstGeom prst="ellipse">
              <a:avLst/>
            </a:prstGeom>
            <a:solidFill>
              <a:schemeClr val="accent1"/>
            </a:solidFill>
            <a:ln w="28575">
              <a:solidFill>
                <a:schemeClr val="tx1"/>
              </a:solidFill>
              <a:round/>
            </a:ln>
          </p:spPr>
          <p:txBody>
            <a:bodyPr wrap="none" anchor="ctr"/>
            <a:lstStyle/>
            <a:p>
              <a:endParaRPr lang="zh-CN" altLang="en-US">
                <a:latin typeface="Times New Roman" panose="02020603050405020304" pitchFamily="18" charset="0"/>
              </a:endParaRPr>
            </a:p>
          </p:txBody>
        </p:sp>
        <p:sp>
          <p:nvSpPr>
            <p:cNvPr id="41047" name="Oval 212"/>
            <p:cNvSpPr>
              <a:spLocks noChangeArrowheads="1"/>
            </p:cNvSpPr>
            <p:nvPr/>
          </p:nvSpPr>
          <p:spPr bwMode="auto">
            <a:xfrm>
              <a:off x="2114" y="2494"/>
              <a:ext cx="35" cy="41"/>
            </a:xfrm>
            <a:prstGeom prst="ellipse">
              <a:avLst/>
            </a:prstGeom>
            <a:solidFill>
              <a:schemeClr val="accent1"/>
            </a:solidFill>
            <a:ln w="28575">
              <a:solidFill>
                <a:srgbClr val="000000"/>
              </a:solidFill>
              <a:round/>
            </a:ln>
          </p:spPr>
          <p:txBody>
            <a:bodyPr wrap="none" anchor="ctr"/>
            <a:lstStyle/>
            <a:p>
              <a:endParaRPr lang="zh-CN" altLang="en-US">
                <a:latin typeface="Times New Roman" panose="02020603050405020304" pitchFamily="18" charset="0"/>
              </a:endParaRPr>
            </a:p>
          </p:txBody>
        </p:sp>
        <p:sp>
          <p:nvSpPr>
            <p:cNvPr id="41048" name="Oval 213"/>
            <p:cNvSpPr>
              <a:spLocks noChangeArrowheads="1"/>
            </p:cNvSpPr>
            <p:nvPr/>
          </p:nvSpPr>
          <p:spPr bwMode="auto">
            <a:xfrm>
              <a:off x="2149" y="2534"/>
              <a:ext cx="35" cy="42"/>
            </a:xfrm>
            <a:prstGeom prst="ellipse">
              <a:avLst/>
            </a:prstGeom>
            <a:solidFill>
              <a:schemeClr val="accent1"/>
            </a:solidFill>
            <a:ln w="28575">
              <a:solidFill>
                <a:srgbClr val="000000"/>
              </a:solidFill>
              <a:round/>
            </a:ln>
          </p:spPr>
          <p:txBody>
            <a:bodyPr wrap="none" anchor="ctr"/>
            <a:lstStyle/>
            <a:p>
              <a:endParaRPr lang="zh-CN" altLang="en-US">
                <a:latin typeface="Times New Roman" panose="02020603050405020304" pitchFamily="18" charset="0"/>
              </a:endParaRPr>
            </a:p>
          </p:txBody>
        </p:sp>
        <p:sp>
          <p:nvSpPr>
            <p:cNvPr id="41049" name="Oval 214"/>
            <p:cNvSpPr>
              <a:spLocks noChangeArrowheads="1"/>
            </p:cNvSpPr>
            <p:nvPr/>
          </p:nvSpPr>
          <p:spPr bwMode="auto">
            <a:xfrm>
              <a:off x="2149" y="2452"/>
              <a:ext cx="35" cy="42"/>
            </a:xfrm>
            <a:prstGeom prst="ellipse">
              <a:avLst/>
            </a:prstGeom>
            <a:solidFill>
              <a:schemeClr val="accent1"/>
            </a:solidFill>
            <a:ln w="28575">
              <a:solidFill>
                <a:schemeClr val="tx2"/>
              </a:solidFill>
              <a:round/>
            </a:ln>
          </p:spPr>
          <p:txBody>
            <a:bodyPr wrap="none" anchor="ctr"/>
            <a:lstStyle/>
            <a:p>
              <a:endParaRPr lang="zh-CN" altLang="en-US">
                <a:latin typeface="Times New Roman" panose="02020603050405020304" pitchFamily="18" charset="0"/>
              </a:endParaRPr>
            </a:p>
          </p:txBody>
        </p:sp>
      </p:grpSp>
      <p:grpSp>
        <p:nvGrpSpPr>
          <p:cNvPr id="16" name="Group 215"/>
          <p:cNvGrpSpPr/>
          <p:nvPr/>
        </p:nvGrpSpPr>
        <p:grpSpPr bwMode="auto">
          <a:xfrm>
            <a:off x="935162" y="2130698"/>
            <a:ext cx="722313" cy="688975"/>
            <a:chOff x="476" y="890"/>
            <a:chExt cx="455" cy="434"/>
          </a:xfrm>
        </p:grpSpPr>
        <p:grpSp>
          <p:nvGrpSpPr>
            <p:cNvPr id="17" name="Group 216"/>
            <p:cNvGrpSpPr/>
            <p:nvPr/>
          </p:nvGrpSpPr>
          <p:grpSpPr bwMode="auto">
            <a:xfrm rot="1158205" flipH="1">
              <a:off x="608" y="1042"/>
              <a:ext cx="323" cy="282"/>
              <a:chOff x="1672" y="960"/>
              <a:chExt cx="1496" cy="1749"/>
            </a:xfrm>
          </p:grpSpPr>
          <p:sp>
            <p:nvSpPr>
              <p:cNvPr id="41052" name="Freeform 217"/>
              <p:cNvSpPr>
                <a:spLocks noChangeArrowheads="1"/>
              </p:cNvSpPr>
              <p:nvPr/>
            </p:nvSpPr>
            <p:spPr bwMode="auto">
              <a:xfrm rot="1749268">
                <a:off x="1968" y="1488"/>
                <a:ext cx="1104" cy="400"/>
              </a:xfrm>
              <a:custGeom>
                <a:avLst/>
                <a:gdLst/>
                <a:ahLst/>
                <a:cxnLst>
                  <a:cxn ang="0">
                    <a:pos x="0" y="0"/>
                  </a:cxn>
                  <a:cxn ang="0">
                    <a:pos x="480" y="336"/>
                  </a:cxn>
                  <a:cxn ang="0">
                    <a:pos x="1104" y="384"/>
                  </a:cxn>
                </a:cxnLst>
                <a:rect l="0" t="0" r="r" b="b"/>
                <a:pathLst>
                  <a:path w="1104" h="400">
                    <a:moveTo>
                      <a:pt x="0" y="0"/>
                    </a:moveTo>
                    <a:cubicBezTo>
                      <a:pt x="148" y="136"/>
                      <a:pt x="296" y="272"/>
                      <a:pt x="480" y="336"/>
                    </a:cubicBezTo>
                    <a:cubicBezTo>
                      <a:pt x="664" y="400"/>
                      <a:pt x="884" y="392"/>
                      <a:pt x="1104" y="384"/>
                    </a:cubicBezTo>
                  </a:path>
                </a:pathLst>
              </a:custGeom>
              <a:noFill/>
              <a:ln w="38100">
                <a:solidFill>
                  <a:schemeClr val="tx1"/>
                </a:solidFill>
                <a:round/>
              </a:ln>
            </p:spPr>
            <p:txBody>
              <a:bodyPr/>
              <a:lstStyle/>
              <a:p>
                <a:endParaRPr lang="zh-CN" altLang="en-US"/>
              </a:p>
            </p:txBody>
          </p:sp>
          <p:sp>
            <p:nvSpPr>
              <p:cNvPr id="41053" name="Freeform 218"/>
              <p:cNvSpPr>
                <a:spLocks noChangeArrowheads="1"/>
              </p:cNvSpPr>
              <p:nvPr/>
            </p:nvSpPr>
            <p:spPr bwMode="auto">
              <a:xfrm rot="20715126" flipV="1">
                <a:off x="1872" y="2256"/>
                <a:ext cx="1104" cy="400"/>
              </a:xfrm>
              <a:custGeom>
                <a:avLst/>
                <a:gdLst/>
                <a:ahLst/>
                <a:cxnLst>
                  <a:cxn ang="0">
                    <a:pos x="0" y="0"/>
                  </a:cxn>
                  <a:cxn ang="0">
                    <a:pos x="480" y="336"/>
                  </a:cxn>
                  <a:cxn ang="0">
                    <a:pos x="1104" y="384"/>
                  </a:cxn>
                </a:cxnLst>
                <a:rect l="0" t="0" r="r" b="b"/>
                <a:pathLst>
                  <a:path w="1104" h="400">
                    <a:moveTo>
                      <a:pt x="0" y="0"/>
                    </a:moveTo>
                    <a:cubicBezTo>
                      <a:pt x="148" y="136"/>
                      <a:pt x="296" y="272"/>
                      <a:pt x="480" y="336"/>
                    </a:cubicBezTo>
                    <a:cubicBezTo>
                      <a:pt x="664" y="400"/>
                      <a:pt x="884" y="392"/>
                      <a:pt x="1104" y="384"/>
                    </a:cubicBezTo>
                  </a:path>
                </a:pathLst>
              </a:custGeom>
              <a:noFill/>
              <a:ln w="38100">
                <a:solidFill>
                  <a:schemeClr val="tx2"/>
                </a:solidFill>
                <a:round/>
              </a:ln>
            </p:spPr>
            <p:txBody>
              <a:bodyPr/>
              <a:lstStyle/>
              <a:p>
                <a:endParaRPr lang="zh-CN" altLang="en-US"/>
              </a:p>
            </p:txBody>
          </p:sp>
          <p:sp>
            <p:nvSpPr>
              <p:cNvPr id="41054" name="Freeform 219"/>
              <p:cNvSpPr>
                <a:spLocks noChangeArrowheads="1"/>
              </p:cNvSpPr>
              <p:nvPr/>
            </p:nvSpPr>
            <p:spPr bwMode="auto">
              <a:xfrm rot="18111863" flipV="1">
                <a:off x="1324" y="1702"/>
                <a:ext cx="1345" cy="660"/>
              </a:xfrm>
              <a:custGeom>
                <a:avLst/>
                <a:gdLst/>
                <a:ahLst/>
                <a:cxnLst>
                  <a:cxn ang="0">
                    <a:pos x="0" y="0"/>
                  </a:cxn>
                  <a:cxn ang="0">
                    <a:pos x="480" y="336"/>
                  </a:cxn>
                  <a:cxn ang="0">
                    <a:pos x="1104" y="384"/>
                  </a:cxn>
                </a:cxnLst>
                <a:rect l="0" t="0" r="r" b="b"/>
                <a:pathLst>
                  <a:path w="1104" h="400">
                    <a:moveTo>
                      <a:pt x="0" y="0"/>
                    </a:moveTo>
                    <a:cubicBezTo>
                      <a:pt x="148" y="136"/>
                      <a:pt x="296" y="272"/>
                      <a:pt x="480" y="336"/>
                    </a:cubicBezTo>
                    <a:cubicBezTo>
                      <a:pt x="664" y="400"/>
                      <a:pt x="884" y="392"/>
                      <a:pt x="1104" y="384"/>
                    </a:cubicBezTo>
                  </a:path>
                </a:pathLst>
              </a:custGeom>
              <a:noFill/>
              <a:ln w="38100">
                <a:solidFill>
                  <a:srgbClr val="000000"/>
                </a:solidFill>
                <a:round/>
              </a:ln>
            </p:spPr>
            <p:txBody>
              <a:bodyPr/>
              <a:lstStyle/>
              <a:p>
                <a:endParaRPr lang="zh-CN" altLang="en-US"/>
              </a:p>
            </p:txBody>
          </p:sp>
          <p:sp>
            <p:nvSpPr>
              <p:cNvPr id="41055" name="Freeform 220"/>
              <p:cNvSpPr>
                <a:spLocks noChangeArrowheads="1"/>
              </p:cNvSpPr>
              <p:nvPr/>
            </p:nvSpPr>
            <p:spPr bwMode="auto">
              <a:xfrm rot="1749268">
                <a:off x="2064" y="1440"/>
                <a:ext cx="1104" cy="400"/>
              </a:xfrm>
              <a:custGeom>
                <a:avLst/>
                <a:gdLst/>
                <a:ahLst/>
                <a:cxnLst>
                  <a:cxn ang="0">
                    <a:pos x="0" y="0"/>
                  </a:cxn>
                  <a:cxn ang="0">
                    <a:pos x="480" y="336"/>
                  </a:cxn>
                  <a:cxn ang="0">
                    <a:pos x="1104" y="384"/>
                  </a:cxn>
                </a:cxnLst>
                <a:rect l="0" t="0" r="r" b="b"/>
                <a:pathLst>
                  <a:path w="1104" h="400">
                    <a:moveTo>
                      <a:pt x="0" y="0"/>
                    </a:moveTo>
                    <a:cubicBezTo>
                      <a:pt x="148" y="136"/>
                      <a:pt x="296" y="272"/>
                      <a:pt x="480" y="336"/>
                    </a:cubicBezTo>
                    <a:cubicBezTo>
                      <a:pt x="664" y="400"/>
                      <a:pt x="884" y="392"/>
                      <a:pt x="1104" y="384"/>
                    </a:cubicBezTo>
                  </a:path>
                </a:pathLst>
              </a:custGeom>
              <a:solidFill>
                <a:srgbClr val="000000"/>
              </a:solidFill>
              <a:ln w="38100">
                <a:solidFill>
                  <a:srgbClr val="000000"/>
                </a:solidFill>
                <a:round/>
              </a:ln>
            </p:spPr>
            <p:txBody>
              <a:bodyPr/>
              <a:lstStyle/>
              <a:p>
                <a:endParaRPr lang="zh-CN" altLang="en-US"/>
              </a:p>
            </p:txBody>
          </p:sp>
          <p:sp>
            <p:nvSpPr>
              <p:cNvPr id="41056" name="Oval 221"/>
              <p:cNvSpPr>
                <a:spLocks noChangeArrowheads="1"/>
              </p:cNvSpPr>
              <p:nvPr/>
            </p:nvSpPr>
            <p:spPr bwMode="auto">
              <a:xfrm rot="812068">
                <a:off x="1719" y="1350"/>
                <a:ext cx="480" cy="1248"/>
              </a:xfrm>
              <a:prstGeom prst="ellipse">
                <a:avLst/>
              </a:prstGeom>
              <a:solidFill>
                <a:schemeClr val="tx2"/>
              </a:solidFill>
              <a:ln w="9525">
                <a:solidFill>
                  <a:srgbClr val="000000"/>
                </a:solidFill>
                <a:round/>
              </a:ln>
            </p:spPr>
            <p:txBody>
              <a:bodyPr wrap="none" anchor="ctr"/>
              <a:lstStyle/>
              <a:p>
                <a:endParaRPr lang="zh-CN" altLang="en-US">
                  <a:latin typeface="Times New Roman" panose="02020603050405020304" pitchFamily="18" charset="0"/>
                </a:endParaRPr>
              </a:p>
            </p:txBody>
          </p:sp>
          <p:sp>
            <p:nvSpPr>
              <p:cNvPr id="41057" name="Freeform 222"/>
              <p:cNvSpPr>
                <a:spLocks noChangeArrowheads="1"/>
              </p:cNvSpPr>
              <p:nvPr/>
            </p:nvSpPr>
            <p:spPr bwMode="auto">
              <a:xfrm>
                <a:off x="2064" y="960"/>
                <a:ext cx="144" cy="312"/>
              </a:xfrm>
              <a:custGeom>
                <a:avLst/>
                <a:gdLst/>
                <a:ahLst/>
                <a:cxnLst>
                  <a:cxn ang="0">
                    <a:pos x="48" y="0"/>
                  </a:cxn>
                  <a:cxn ang="0">
                    <a:pos x="0" y="144"/>
                  </a:cxn>
                  <a:cxn ang="0">
                    <a:pos x="48" y="288"/>
                  </a:cxn>
                  <a:cxn ang="0">
                    <a:pos x="144" y="288"/>
                  </a:cxn>
                </a:cxnLst>
                <a:rect l="0" t="0" r="r" b="b"/>
                <a:pathLst>
                  <a:path w="144" h="312">
                    <a:moveTo>
                      <a:pt x="48" y="0"/>
                    </a:moveTo>
                    <a:cubicBezTo>
                      <a:pt x="24" y="48"/>
                      <a:pt x="0" y="96"/>
                      <a:pt x="0" y="144"/>
                    </a:cubicBezTo>
                    <a:cubicBezTo>
                      <a:pt x="0" y="192"/>
                      <a:pt x="24" y="264"/>
                      <a:pt x="48" y="288"/>
                    </a:cubicBezTo>
                    <a:cubicBezTo>
                      <a:pt x="72" y="312"/>
                      <a:pt x="108" y="300"/>
                      <a:pt x="144" y="288"/>
                    </a:cubicBezTo>
                  </a:path>
                </a:pathLst>
              </a:custGeom>
              <a:noFill/>
              <a:ln w="28575">
                <a:solidFill>
                  <a:srgbClr val="000000"/>
                </a:solidFill>
                <a:round/>
              </a:ln>
            </p:spPr>
            <p:txBody>
              <a:bodyPr/>
              <a:lstStyle/>
              <a:p>
                <a:endParaRPr lang="zh-CN" altLang="en-US"/>
              </a:p>
            </p:txBody>
          </p:sp>
        </p:grpSp>
        <p:sp>
          <p:nvSpPr>
            <p:cNvPr id="41058" name="Freeform 223"/>
            <p:cNvSpPr>
              <a:spLocks noChangeArrowheads="1"/>
            </p:cNvSpPr>
            <p:nvPr/>
          </p:nvSpPr>
          <p:spPr bwMode="auto">
            <a:xfrm flipH="1">
              <a:off x="476" y="890"/>
              <a:ext cx="417" cy="170"/>
            </a:xfrm>
            <a:custGeom>
              <a:avLst/>
              <a:gdLst/>
              <a:ahLst/>
              <a:cxnLst>
                <a:cxn ang="0">
                  <a:pos x="0" y="96"/>
                </a:cxn>
                <a:cxn ang="0">
                  <a:pos x="48" y="192"/>
                </a:cxn>
                <a:cxn ang="0">
                  <a:pos x="192" y="288"/>
                </a:cxn>
                <a:cxn ang="0">
                  <a:pos x="432" y="384"/>
                </a:cxn>
                <a:cxn ang="0">
                  <a:pos x="672" y="432"/>
                </a:cxn>
                <a:cxn ang="0">
                  <a:pos x="432" y="240"/>
                </a:cxn>
                <a:cxn ang="0">
                  <a:pos x="192" y="144"/>
                </a:cxn>
                <a:cxn ang="0">
                  <a:pos x="96" y="48"/>
                </a:cxn>
                <a:cxn ang="0">
                  <a:pos x="0" y="0"/>
                </a:cxn>
                <a:cxn ang="0">
                  <a:pos x="0" y="96"/>
                </a:cxn>
              </a:cxnLst>
              <a:rect l="0" t="0" r="r" b="b"/>
              <a:pathLst>
                <a:path w="672" h="432">
                  <a:moveTo>
                    <a:pt x="0" y="96"/>
                  </a:moveTo>
                  <a:lnTo>
                    <a:pt x="48" y="192"/>
                  </a:lnTo>
                  <a:lnTo>
                    <a:pt x="192" y="288"/>
                  </a:lnTo>
                  <a:lnTo>
                    <a:pt x="432" y="384"/>
                  </a:lnTo>
                  <a:lnTo>
                    <a:pt x="672" y="432"/>
                  </a:lnTo>
                  <a:lnTo>
                    <a:pt x="432" y="240"/>
                  </a:lnTo>
                  <a:lnTo>
                    <a:pt x="192" y="144"/>
                  </a:lnTo>
                  <a:lnTo>
                    <a:pt x="96" y="48"/>
                  </a:lnTo>
                  <a:lnTo>
                    <a:pt x="0" y="0"/>
                  </a:lnTo>
                  <a:lnTo>
                    <a:pt x="0" y="96"/>
                  </a:lnTo>
                  <a:close/>
                </a:path>
              </a:pathLst>
            </a:custGeom>
            <a:solidFill>
              <a:srgbClr val="000000"/>
            </a:solidFill>
            <a:ln w="9525">
              <a:solidFill>
                <a:srgbClr val="000000"/>
              </a:solidFill>
              <a:round/>
            </a:ln>
          </p:spPr>
          <p:txBody>
            <a:bodyPr/>
            <a:lstStyle/>
            <a:p>
              <a:endParaRPr lang="zh-CN" altLang="en-US"/>
            </a:p>
          </p:txBody>
        </p:sp>
      </p:grpSp>
      <p:sp>
        <p:nvSpPr>
          <p:cNvPr id="41060" name="Text Box 63"/>
          <p:cNvSpPr txBox="1">
            <a:spLocks noChangeArrowheads="1"/>
          </p:cNvSpPr>
          <p:nvPr/>
        </p:nvSpPr>
        <p:spPr bwMode="auto">
          <a:xfrm>
            <a:off x="2251180" y="1717929"/>
            <a:ext cx="4572032" cy="523220"/>
          </a:xfrm>
          <a:prstGeom prst="rect">
            <a:avLst/>
          </a:prstGeom>
          <a:noFill/>
          <a:ln w="9525">
            <a:noFill/>
            <a:miter lim="800000"/>
          </a:ln>
        </p:spPr>
        <p:txBody>
          <a:bodyPr wrap="square">
            <a:spAutoFit/>
          </a:bodyPr>
          <a:lstStyle/>
          <a:p>
            <a:pPr eaLnBrk="0" hangingPunct="0"/>
            <a:r>
              <a:rPr lang="zh-CN" altLang="en-US" sz="2800" dirty="0" smtClean="0">
                <a:solidFill>
                  <a:srgbClr val="FF0000"/>
                </a:solidFill>
                <a:latin typeface="Times New Roman" panose="02020603050405020304" pitchFamily="18" charset="0"/>
              </a:rPr>
              <a:t>平面镜成像原理是光</a:t>
            </a:r>
            <a:r>
              <a:rPr lang="zh-CN" altLang="en-US" sz="2800" dirty="0">
                <a:solidFill>
                  <a:srgbClr val="FF0000"/>
                </a:solidFill>
                <a:latin typeface="Times New Roman" panose="02020603050405020304" pitchFamily="18" charset="0"/>
              </a:rPr>
              <a:t>的反射</a:t>
            </a:r>
            <a:endParaRPr lang="zh-CN" altLang="en-US" sz="2800" dirty="0">
              <a:solidFill>
                <a:srgbClr val="FF0000"/>
              </a:solidFill>
              <a:latin typeface="Times New Roman" panose="02020603050405020304" pitchFamily="18" charset="0"/>
            </a:endParaRPr>
          </a:p>
        </p:txBody>
      </p:sp>
      <p:sp>
        <p:nvSpPr>
          <p:cNvPr id="18495" name="Text Box 64"/>
          <p:cNvSpPr txBox="1">
            <a:spLocks noChangeArrowheads="1"/>
          </p:cNvSpPr>
          <p:nvPr/>
        </p:nvSpPr>
        <p:spPr bwMode="auto">
          <a:xfrm>
            <a:off x="4861048" y="1052784"/>
            <a:ext cx="4267200" cy="830997"/>
          </a:xfrm>
          <a:prstGeom prst="rect">
            <a:avLst/>
          </a:prstGeom>
          <a:noFill/>
          <a:ln w="9525">
            <a:noFill/>
            <a:miter lim="800000"/>
          </a:ln>
        </p:spPr>
        <p:txBody>
          <a:bodyPr>
            <a:spAutoFit/>
          </a:bodyPr>
          <a:lstStyle/>
          <a:p>
            <a:pPr eaLnBrk="0" hangingPunct="0"/>
            <a:r>
              <a:rPr lang="zh-CN" altLang="en-US" sz="2400" dirty="0">
                <a:solidFill>
                  <a:srgbClr val="0000FF"/>
                </a:solidFill>
                <a:latin typeface="Times New Roman" panose="02020603050405020304" pitchFamily="18" charset="0"/>
              </a:rPr>
              <a:t>是不是由实际光线会聚而成？</a:t>
            </a:r>
            <a:endParaRPr lang="zh-CN" altLang="en-US" sz="2400" dirty="0">
              <a:solidFill>
                <a:srgbClr val="0000FF"/>
              </a:solidFill>
              <a:latin typeface="Times New Roman" panose="02020603050405020304" pitchFamily="18" charset="0"/>
            </a:endParaRPr>
          </a:p>
          <a:p>
            <a:pPr eaLnBrk="0" hangingPunct="0"/>
            <a:endParaRPr lang="zh-CN" altLang="en-US" sz="2400" dirty="0">
              <a:solidFill>
                <a:srgbClr val="0000FF"/>
              </a:solidFill>
              <a:latin typeface="Times New Roman" panose="02020603050405020304" pitchFamily="18" charset="0"/>
            </a:endParaRPr>
          </a:p>
        </p:txBody>
      </p:sp>
      <p:grpSp>
        <p:nvGrpSpPr>
          <p:cNvPr id="21" name="组合 20"/>
          <p:cNvGrpSpPr/>
          <p:nvPr/>
        </p:nvGrpSpPr>
        <p:grpSpPr>
          <a:xfrm rot="16200000">
            <a:off x="6894959" y="3511969"/>
            <a:ext cx="144016" cy="144016"/>
            <a:chOff x="1835696" y="4437112"/>
            <a:chExt cx="144016" cy="144016"/>
          </a:xfrm>
        </p:grpSpPr>
        <p:cxnSp>
          <p:nvCxnSpPr>
            <p:cNvPr id="23" name="直接连接符 22"/>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rot="16200000">
            <a:off x="6894959" y="4010444"/>
            <a:ext cx="144016" cy="144016"/>
            <a:chOff x="1835696" y="4437112"/>
            <a:chExt cx="144016" cy="144016"/>
          </a:xfrm>
        </p:grpSpPr>
        <p:cxnSp>
          <p:nvCxnSpPr>
            <p:cNvPr id="28" name="直接连接符 27"/>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8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linds(horizontal)">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blinds(horizontal)">
                                      <p:cBhvr>
                                        <p:cTn id="28" dur="500"/>
                                        <p:tgtEl>
                                          <p:spTgt spid="27"/>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88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886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12"/>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nodeType="clickEffect">
                                  <p:stCondLst>
                                    <p:cond delay="0"/>
                                  </p:stCondLst>
                                  <p:childTnLst>
                                    <p:set>
                                      <p:cBhvr>
                                        <p:cTn id="56" dur="1" fill="hold">
                                          <p:stCondLst>
                                            <p:cond delay="0"/>
                                          </p:stCondLst>
                                        </p:cTn>
                                        <p:tgtEl>
                                          <p:spTgt spid="2"/>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nodeType="clickEffect">
                                  <p:stCondLst>
                                    <p:cond delay="0"/>
                                  </p:stCondLst>
                                  <p:childTnLst>
                                    <p:set>
                                      <p:cBhvr>
                                        <p:cTn id="60"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18" grpId="0"/>
      <p:bldP spid="28819" grpId="0"/>
      <p:bldP spid="2886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AutoShape 3"/>
          <p:cNvSpPr>
            <a:spLocks noChangeArrowheads="1"/>
          </p:cNvSpPr>
          <p:nvPr/>
        </p:nvSpPr>
        <p:spPr bwMode="auto">
          <a:xfrm>
            <a:off x="3505200" y="3048000"/>
            <a:ext cx="3429000" cy="2667000"/>
          </a:xfrm>
          <a:custGeom>
            <a:avLst/>
            <a:gdLst/>
            <a:ahLst/>
            <a:cxnLst>
              <a:cxn ang="0">
                <a:pos x="0" y="0"/>
              </a:cxn>
              <a:cxn ang="0">
                <a:pos x="5400" y="21600"/>
              </a:cxn>
              <a:cxn ang="0">
                <a:pos x="16200" y="21600"/>
              </a:cxn>
              <a:cxn ang="0">
                <a:pos x="21600" y="0"/>
              </a:cxn>
            </a:cxnLst>
            <a:rect l="0" t="0" r="r" b="b"/>
            <a:pathLst>
              <a:path w="21600" h="21600">
                <a:moveTo>
                  <a:pt x="0" y="0"/>
                </a:moveTo>
                <a:lnTo>
                  <a:pt x="5400" y="21600"/>
                </a:lnTo>
                <a:lnTo>
                  <a:pt x="16200" y="21600"/>
                </a:lnTo>
                <a:lnTo>
                  <a:pt x="21600" y="0"/>
                </a:lnTo>
                <a:close/>
              </a:path>
            </a:pathLst>
          </a:custGeom>
          <a:solidFill>
            <a:srgbClr val="66FFFF"/>
          </a:solidFill>
          <a:ln w="9525">
            <a:solidFill>
              <a:schemeClr val="tx1"/>
            </a:solidFill>
            <a:miter lim="800000"/>
          </a:ln>
        </p:spPr>
        <p:txBody>
          <a:bodyPr/>
          <a:lstStyle/>
          <a:p>
            <a:endParaRPr lang="zh-CN" altLang="en-US"/>
          </a:p>
        </p:txBody>
      </p:sp>
      <p:sp>
        <p:nvSpPr>
          <p:cNvPr id="33796" name="Text Box 4"/>
          <p:cNvSpPr txBox="1">
            <a:spLocks noChangeArrowheads="1"/>
          </p:cNvSpPr>
          <p:nvPr/>
        </p:nvSpPr>
        <p:spPr bwMode="auto">
          <a:xfrm>
            <a:off x="3505200" y="2133602"/>
            <a:ext cx="914400" cy="461665"/>
          </a:xfrm>
          <a:prstGeom prst="rect">
            <a:avLst/>
          </a:prstGeom>
          <a:noFill/>
          <a:ln w="9525">
            <a:noFill/>
            <a:miter lim="800000"/>
          </a:ln>
        </p:spPr>
        <p:txBody>
          <a:bodyPr>
            <a:spAutoFit/>
          </a:bodyPr>
          <a:lstStyle/>
          <a:p>
            <a:pPr>
              <a:spcBef>
                <a:spcPct val="50000"/>
              </a:spcBef>
            </a:pPr>
            <a:r>
              <a:rPr lang="zh-CN" altLang="en-US" sz="2400">
                <a:latin typeface="Times New Roman" panose="02020603050405020304" pitchFamily="18" charset="0"/>
              </a:rPr>
              <a:t>空气</a:t>
            </a:r>
            <a:endParaRPr lang="zh-CN" altLang="en-US" sz="2400">
              <a:latin typeface="Times New Roman" panose="02020603050405020304" pitchFamily="18" charset="0"/>
            </a:endParaRPr>
          </a:p>
        </p:txBody>
      </p:sp>
      <p:sp>
        <p:nvSpPr>
          <p:cNvPr id="33797" name="Text Box 5"/>
          <p:cNvSpPr txBox="1">
            <a:spLocks noChangeArrowheads="1"/>
          </p:cNvSpPr>
          <p:nvPr/>
        </p:nvSpPr>
        <p:spPr bwMode="auto">
          <a:xfrm>
            <a:off x="3810000" y="3200402"/>
            <a:ext cx="609600" cy="461665"/>
          </a:xfrm>
          <a:prstGeom prst="rect">
            <a:avLst/>
          </a:prstGeom>
          <a:noFill/>
          <a:ln w="9525">
            <a:noFill/>
            <a:miter lim="800000"/>
          </a:ln>
        </p:spPr>
        <p:txBody>
          <a:bodyPr>
            <a:spAutoFit/>
          </a:bodyPr>
          <a:lstStyle/>
          <a:p>
            <a:pPr>
              <a:spcBef>
                <a:spcPct val="50000"/>
              </a:spcBef>
            </a:pPr>
            <a:r>
              <a:rPr lang="zh-CN" altLang="en-US" sz="2400">
                <a:latin typeface="Times New Roman" panose="02020603050405020304" pitchFamily="18" charset="0"/>
              </a:rPr>
              <a:t>水</a:t>
            </a:r>
            <a:endParaRPr lang="zh-CN" altLang="en-US" sz="2400">
              <a:latin typeface="Times New Roman" panose="02020603050405020304" pitchFamily="18" charset="0"/>
            </a:endParaRPr>
          </a:p>
        </p:txBody>
      </p:sp>
      <p:sp>
        <p:nvSpPr>
          <p:cNvPr id="33798" name="Oval 6"/>
          <p:cNvSpPr>
            <a:spLocks noChangeArrowheads="1"/>
          </p:cNvSpPr>
          <p:nvPr/>
        </p:nvSpPr>
        <p:spPr bwMode="auto">
          <a:xfrm>
            <a:off x="4724400" y="5638800"/>
            <a:ext cx="152400" cy="76200"/>
          </a:xfrm>
          <a:prstGeom prst="ellipse">
            <a:avLst/>
          </a:prstGeom>
          <a:solidFill>
            <a:srgbClr val="FF0000"/>
          </a:solidFill>
          <a:ln w="9525">
            <a:solidFill>
              <a:schemeClr val="tx1"/>
            </a:solidFill>
            <a:round/>
          </a:ln>
        </p:spPr>
        <p:txBody>
          <a:bodyPr wrap="none" anchor="ctr"/>
          <a:lstStyle/>
          <a:p>
            <a:pPr algn="ctr"/>
            <a:endParaRPr lang="zh-CN" altLang="en-US" sz="2400">
              <a:solidFill>
                <a:srgbClr val="FF0000"/>
              </a:solidFill>
              <a:latin typeface="Times New Roman" panose="02020603050405020304" pitchFamily="18" charset="0"/>
            </a:endParaRPr>
          </a:p>
        </p:txBody>
      </p:sp>
      <p:grpSp>
        <p:nvGrpSpPr>
          <p:cNvPr id="2" name="Group 7"/>
          <p:cNvGrpSpPr/>
          <p:nvPr/>
        </p:nvGrpSpPr>
        <p:grpSpPr bwMode="auto">
          <a:xfrm>
            <a:off x="4800600" y="3048000"/>
            <a:ext cx="1447800" cy="2667000"/>
            <a:chOff x="3024" y="1920"/>
            <a:chExt cx="912" cy="1680"/>
          </a:xfrm>
        </p:grpSpPr>
        <p:sp>
          <p:nvSpPr>
            <p:cNvPr id="64518" name="Line 8"/>
            <p:cNvSpPr>
              <a:spLocks noChangeShapeType="1"/>
            </p:cNvSpPr>
            <p:nvPr/>
          </p:nvSpPr>
          <p:spPr bwMode="auto">
            <a:xfrm flipV="1">
              <a:off x="3024" y="1920"/>
              <a:ext cx="912" cy="1680"/>
            </a:xfrm>
            <a:prstGeom prst="line">
              <a:avLst/>
            </a:prstGeom>
            <a:noFill/>
            <a:ln w="38100">
              <a:solidFill>
                <a:srgbClr val="FF0000"/>
              </a:solidFill>
              <a:round/>
              <a:tailEnd type="triangle" w="med" len="med"/>
            </a:ln>
          </p:spPr>
          <p:txBody>
            <a:bodyPr/>
            <a:lstStyle/>
            <a:p>
              <a:endParaRPr lang="zh-CN" altLang="en-US"/>
            </a:p>
          </p:txBody>
        </p:sp>
        <p:sp>
          <p:nvSpPr>
            <p:cNvPr id="64519" name="Line 9"/>
            <p:cNvSpPr>
              <a:spLocks noChangeShapeType="1"/>
            </p:cNvSpPr>
            <p:nvPr/>
          </p:nvSpPr>
          <p:spPr bwMode="auto">
            <a:xfrm flipV="1">
              <a:off x="3024" y="1920"/>
              <a:ext cx="672" cy="1680"/>
            </a:xfrm>
            <a:prstGeom prst="line">
              <a:avLst/>
            </a:prstGeom>
            <a:noFill/>
            <a:ln w="38100">
              <a:solidFill>
                <a:srgbClr val="FF0000"/>
              </a:solidFill>
              <a:round/>
              <a:tailEnd type="triangle" w="med" len="med"/>
            </a:ln>
          </p:spPr>
          <p:txBody>
            <a:bodyPr/>
            <a:lstStyle/>
            <a:p>
              <a:endParaRPr lang="zh-CN" altLang="en-US"/>
            </a:p>
          </p:txBody>
        </p:sp>
      </p:grpSp>
      <p:grpSp>
        <p:nvGrpSpPr>
          <p:cNvPr id="3" name="Group 10"/>
          <p:cNvGrpSpPr/>
          <p:nvPr/>
        </p:nvGrpSpPr>
        <p:grpSpPr bwMode="auto">
          <a:xfrm>
            <a:off x="4876800" y="3048000"/>
            <a:ext cx="1371600" cy="1143000"/>
            <a:chOff x="3072" y="1920"/>
            <a:chExt cx="864" cy="720"/>
          </a:xfrm>
        </p:grpSpPr>
        <p:sp>
          <p:nvSpPr>
            <p:cNvPr id="64521" name="Line 11"/>
            <p:cNvSpPr>
              <a:spLocks noChangeShapeType="1"/>
            </p:cNvSpPr>
            <p:nvPr/>
          </p:nvSpPr>
          <p:spPr bwMode="auto">
            <a:xfrm flipH="1">
              <a:off x="3072" y="1920"/>
              <a:ext cx="624" cy="720"/>
            </a:xfrm>
            <a:prstGeom prst="line">
              <a:avLst/>
            </a:prstGeom>
            <a:noFill/>
            <a:ln w="57150">
              <a:solidFill>
                <a:srgbClr val="0000CC"/>
              </a:solidFill>
              <a:prstDash val="sysDot"/>
              <a:round/>
            </a:ln>
          </p:spPr>
          <p:txBody>
            <a:bodyPr/>
            <a:lstStyle/>
            <a:p>
              <a:endParaRPr lang="zh-CN" altLang="en-US"/>
            </a:p>
          </p:txBody>
        </p:sp>
        <p:sp>
          <p:nvSpPr>
            <p:cNvPr id="64522" name="Line 12"/>
            <p:cNvSpPr>
              <a:spLocks noChangeShapeType="1"/>
            </p:cNvSpPr>
            <p:nvPr/>
          </p:nvSpPr>
          <p:spPr bwMode="auto">
            <a:xfrm flipH="1">
              <a:off x="3072" y="1920"/>
              <a:ext cx="864" cy="720"/>
            </a:xfrm>
            <a:prstGeom prst="line">
              <a:avLst/>
            </a:prstGeom>
            <a:noFill/>
            <a:ln w="57150">
              <a:solidFill>
                <a:srgbClr val="0000CC"/>
              </a:solidFill>
              <a:prstDash val="sysDot"/>
              <a:round/>
            </a:ln>
          </p:spPr>
          <p:txBody>
            <a:bodyPr/>
            <a:lstStyle/>
            <a:p>
              <a:endParaRPr lang="zh-CN" altLang="en-US"/>
            </a:p>
          </p:txBody>
        </p:sp>
      </p:grpSp>
      <p:grpSp>
        <p:nvGrpSpPr>
          <p:cNvPr id="4" name="Group 13"/>
          <p:cNvGrpSpPr/>
          <p:nvPr/>
        </p:nvGrpSpPr>
        <p:grpSpPr bwMode="auto">
          <a:xfrm>
            <a:off x="5867400" y="1066800"/>
            <a:ext cx="1905000" cy="1981200"/>
            <a:chOff x="3696" y="672"/>
            <a:chExt cx="1200" cy="1248"/>
          </a:xfrm>
        </p:grpSpPr>
        <p:sp>
          <p:nvSpPr>
            <p:cNvPr id="64524" name="Line 14"/>
            <p:cNvSpPr>
              <a:spLocks noChangeShapeType="1"/>
            </p:cNvSpPr>
            <p:nvPr/>
          </p:nvSpPr>
          <p:spPr bwMode="auto">
            <a:xfrm flipV="1">
              <a:off x="3696" y="672"/>
              <a:ext cx="1104" cy="1248"/>
            </a:xfrm>
            <a:prstGeom prst="line">
              <a:avLst/>
            </a:prstGeom>
            <a:noFill/>
            <a:ln w="38100">
              <a:solidFill>
                <a:srgbClr val="FF0000"/>
              </a:solidFill>
              <a:round/>
              <a:tailEnd type="triangle" w="med" len="med"/>
            </a:ln>
          </p:spPr>
          <p:txBody>
            <a:bodyPr/>
            <a:lstStyle/>
            <a:p>
              <a:endParaRPr lang="zh-CN" altLang="en-US"/>
            </a:p>
          </p:txBody>
        </p:sp>
        <p:sp>
          <p:nvSpPr>
            <p:cNvPr id="64525" name="Line 15"/>
            <p:cNvSpPr>
              <a:spLocks noChangeShapeType="1"/>
            </p:cNvSpPr>
            <p:nvPr/>
          </p:nvSpPr>
          <p:spPr bwMode="auto">
            <a:xfrm flipV="1">
              <a:off x="3936" y="1152"/>
              <a:ext cx="960" cy="768"/>
            </a:xfrm>
            <a:prstGeom prst="line">
              <a:avLst/>
            </a:prstGeom>
            <a:noFill/>
            <a:ln w="38100">
              <a:solidFill>
                <a:srgbClr val="FF0000"/>
              </a:solidFill>
              <a:round/>
              <a:tailEnd type="triangle" w="med" len="med"/>
            </a:ln>
          </p:spPr>
          <p:txBody>
            <a:bodyPr/>
            <a:lstStyle/>
            <a:p>
              <a:endParaRPr lang="zh-CN" altLang="en-US"/>
            </a:p>
          </p:txBody>
        </p:sp>
      </p:grpSp>
      <p:sp>
        <p:nvSpPr>
          <p:cNvPr id="33808" name="Oval 16"/>
          <p:cNvSpPr>
            <a:spLocks noChangeArrowheads="1"/>
          </p:cNvSpPr>
          <p:nvPr/>
        </p:nvSpPr>
        <p:spPr bwMode="auto">
          <a:xfrm>
            <a:off x="4876800" y="4114800"/>
            <a:ext cx="76200" cy="76200"/>
          </a:xfrm>
          <a:prstGeom prst="ellipse">
            <a:avLst/>
          </a:prstGeom>
          <a:solidFill>
            <a:srgbClr val="FF0000"/>
          </a:solidFill>
          <a:ln w="9525" cap="rnd">
            <a:solidFill>
              <a:schemeClr val="tx1"/>
            </a:solidFill>
            <a:prstDash val="sysDot"/>
            <a:round/>
          </a:ln>
        </p:spPr>
        <p:txBody>
          <a:bodyPr wrap="none" anchor="ctr"/>
          <a:lstStyle/>
          <a:p>
            <a:endParaRPr lang="zh-CN" altLang="en-US"/>
          </a:p>
        </p:txBody>
      </p:sp>
      <p:sp>
        <p:nvSpPr>
          <p:cNvPr id="33809" name="Text Box 17"/>
          <p:cNvSpPr txBox="1">
            <a:spLocks noChangeArrowheads="1"/>
          </p:cNvSpPr>
          <p:nvPr/>
        </p:nvSpPr>
        <p:spPr bwMode="auto">
          <a:xfrm>
            <a:off x="4343400" y="3962402"/>
            <a:ext cx="533400" cy="1015663"/>
          </a:xfrm>
          <a:prstGeom prst="rect">
            <a:avLst/>
          </a:prstGeom>
          <a:noFill/>
          <a:ln w="9525">
            <a:noFill/>
            <a:miter lim="800000"/>
          </a:ln>
        </p:spPr>
        <p:txBody>
          <a:bodyPr>
            <a:spAutoFit/>
          </a:bodyPr>
          <a:lstStyle/>
          <a:p>
            <a:pPr algn="just"/>
            <a:r>
              <a:rPr lang="en-US" altLang="zh-CN" sz="2400" i="1">
                <a:latin typeface="Times New Roman" panose="02020603050405020304" pitchFamily="18" charset="0"/>
              </a:rPr>
              <a:t>S</a:t>
            </a:r>
            <a:r>
              <a:rPr lang="en-US" altLang="zh-CN" sz="2400" i="1" baseline="30000">
                <a:latin typeface="Times New Roman" panose="02020603050405020304" pitchFamily="18" charset="0"/>
              </a:rPr>
              <a:t>/</a:t>
            </a:r>
            <a:endParaRPr lang="en-US" altLang="zh-CN" sz="2400" i="1" baseline="30000">
              <a:latin typeface="Times New Roman" panose="02020603050405020304" pitchFamily="18" charset="0"/>
            </a:endParaRPr>
          </a:p>
          <a:p>
            <a:pPr>
              <a:spcBef>
                <a:spcPct val="50000"/>
              </a:spcBef>
            </a:pPr>
            <a:endParaRPr lang="zh-CN" altLang="en-US" sz="2400" i="1">
              <a:latin typeface="Times New Roman" panose="02020603050405020304" pitchFamily="18" charset="0"/>
            </a:endParaRPr>
          </a:p>
        </p:txBody>
      </p:sp>
      <p:sp>
        <p:nvSpPr>
          <p:cNvPr id="33810" name="Line 18"/>
          <p:cNvSpPr>
            <a:spLocks noChangeShapeType="1"/>
          </p:cNvSpPr>
          <p:nvPr/>
        </p:nvSpPr>
        <p:spPr bwMode="auto">
          <a:xfrm>
            <a:off x="3505200" y="3048000"/>
            <a:ext cx="3429000" cy="0"/>
          </a:xfrm>
          <a:prstGeom prst="line">
            <a:avLst/>
          </a:prstGeom>
          <a:noFill/>
          <a:ln w="57150">
            <a:solidFill>
              <a:srgbClr val="0000CC"/>
            </a:solidFill>
            <a:round/>
          </a:ln>
        </p:spPr>
        <p:txBody>
          <a:bodyPr/>
          <a:lstStyle/>
          <a:p>
            <a:endParaRPr lang="zh-CN" altLang="en-US"/>
          </a:p>
        </p:txBody>
      </p:sp>
      <p:sp>
        <p:nvSpPr>
          <p:cNvPr id="33812" name="Text Box 20"/>
          <p:cNvSpPr txBox="1">
            <a:spLocks noChangeArrowheads="1"/>
          </p:cNvSpPr>
          <p:nvPr/>
        </p:nvSpPr>
        <p:spPr bwMode="auto">
          <a:xfrm>
            <a:off x="4419600" y="5257802"/>
            <a:ext cx="381000" cy="830997"/>
          </a:xfrm>
          <a:prstGeom prst="rect">
            <a:avLst/>
          </a:prstGeom>
          <a:noFill/>
          <a:ln w="9525">
            <a:noFill/>
            <a:miter lim="800000"/>
          </a:ln>
        </p:spPr>
        <p:txBody>
          <a:bodyPr>
            <a:spAutoFit/>
          </a:bodyPr>
          <a:lstStyle/>
          <a:p>
            <a:pPr>
              <a:spcBef>
                <a:spcPct val="50000"/>
              </a:spcBef>
            </a:pPr>
            <a:r>
              <a:rPr lang="zh-CN" altLang="en-US" sz="2400" i="1">
                <a:latin typeface="Times New Roman" panose="02020603050405020304" pitchFamily="18" charset="0"/>
              </a:rPr>
              <a:t>	</a:t>
            </a:r>
            <a:r>
              <a:rPr lang="en-US" altLang="zh-CN" sz="2400" i="1">
                <a:latin typeface="Times New Roman" panose="02020603050405020304" pitchFamily="18" charset="0"/>
              </a:rPr>
              <a:t>S</a:t>
            </a:r>
            <a:endParaRPr lang="en-US" altLang="zh-CN" sz="2400" i="1">
              <a:latin typeface="Times New Roman" panose="02020603050405020304" pitchFamily="18" charset="0"/>
            </a:endParaRPr>
          </a:p>
        </p:txBody>
      </p:sp>
      <p:pic>
        <p:nvPicPr>
          <p:cNvPr id="33816" name="Picture 24" descr="RY_017"/>
          <p:cNvPicPr>
            <a:picLocks noChangeAspect="1" noChangeArrowheads="1"/>
          </p:cNvPicPr>
          <p:nvPr/>
        </p:nvPicPr>
        <p:blipFill>
          <a:blip r:embed="rId1" cstate="print"/>
          <a:srcRect/>
          <a:stretch>
            <a:fillRect/>
          </a:stretch>
        </p:blipFill>
        <p:spPr bwMode="auto">
          <a:xfrm>
            <a:off x="7620000" y="609600"/>
            <a:ext cx="1219200" cy="1219200"/>
          </a:xfrm>
          <a:prstGeom prst="rect">
            <a:avLst/>
          </a:prstGeom>
          <a:noFill/>
          <a:ln w="9525">
            <a:noFill/>
            <a:miter lim="800000"/>
            <a:headEnd/>
            <a:tailEnd/>
          </a:ln>
        </p:spPr>
      </p:pic>
      <p:sp>
        <p:nvSpPr>
          <p:cNvPr id="64534" name="Rectangle 26"/>
          <p:cNvSpPr>
            <a:spLocks noChangeArrowheads="1"/>
          </p:cNvSpPr>
          <p:nvPr/>
        </p:nvSpPr>
        <p:spPr bwMode="auto">
          <a:xfrm>
            <a:off x="250825" y="4581526"/>
            <a:ext cx="3600450" cy="1754326"/>
          </a:xfrm>
          <a:prstGeom prst="rect">
            <a:avLst/>
          </a:prstGeom>
          <a:noFill/>
          <a:ln w="9525">
            <a:noFill/>
            <a:miter lim="800000"/>
          </a:ln>
        </p:spPr>
        <p:txBody>
          <a:bodyPr>
            <a:spAutoFit/>
          </a:bodyPr>
          <a:lstStyle/>
          <a:p>
            <a:r>
              <a:rPr lang="zh-CN" altLang="en-US" sz="3600" dirty="0" smtClean="0">
                <a:solidFill>
                  <a:srgbClr val="0000FF"/>
                </a:solidFill>
              </a:rPr>
              <a:t>由</a:t>
            </a:r>
            <a:r>
              <a:rPr lang="zh-CN" altLang="en-US" sz="3600" dirty="0">
                <a:solidFill>
                  <a:srgbClr val="0000FF"/>
                </a:solidFill>
              </a:rPr>
              <a:t>于光的折射，池水看起来比实际的浅。</a:t>
            </a:r>
            <a:endParaRPr lang="zh-CN" altLang="en-US" sz="3600" dirty="0">
              <a:solidFill>
                <a:srgbClr val="0000FF"/>
              </a:solidFill>
            </a:endParaRPr>
          </a:p>
        </p:txBody>
      </p:sp>
      <p:sp>
        <p:nvSpPr>
          <p:cNvPr id="64536" name="Text Box 30"/>
          <p:cNvSpPr txBox="1">
            <a:spLocks noChangeArrowheads="1"/>
          </p:cNvSpPr>
          <p:nvPr/>
        </p:nvSpPr>
        <p:spPr bwMode="auto">
          <a:xfrm>
            <a:off x="755576" y="1198493"/>
            <a:ext cx="6840760" cy="646331"/>
          </a:xfrm>
          <a:prstGeom prst="rect">
            <a:avLst/>
          </a:prstGeom>
          <a:noFill/>
          <a:ln w="12700">
            <a:noFill/>
            <a:miter lim="800000"/>
          </a:ln>
        </p:spPr>
        <p:txBody>
          <a:bodyPr wrap="square">
            <a:spAutoFit/>
          </a:bodyPr>
          <a:lstStyle/>
          <a:p>
            <a:pPr>
              <a:spcBef>
                <a:spcPct val="50000"/>
              </a:spcBef>
            </a:pPr>
            <a:r>
              <a:rPr lang="en-US" altLang="zh-CN" sz="3600" dirty="0" smtClean="0"/>
              <a:t>3</a:t>
            </a:r>
            <a:r>
              <a:rPr lang="zh-CN" altLang="en-US" sz="3600" dirty="0" smtClean="0"/>
              <a:t>、</a:t>
            </a:r>
            <a:r>
              <a:rPr lang="zh-CN" altLang="en-US" sz="3600" dirty="0"/>
              <a:t>池水“变浅”，眼睛受骗</a:t>
            </a:r>
            <a:endParaRPr lang="en-US" altLang="zh-CN" sz="3600" dirty="0"/>
          </a:p>
        </p:txBody>
      </p:sp>
      <p:grpSp>
        <p:nvGrpSpPr>
          <p:cNvPr id="26" name="组合 25"/>
          <p:cNvGrpSpPr/>
          <p:nvPr/>
        </p:nvGrpSpPr>
        <p:grpSpPr>
          <a:xfrm rot="16200000">
            <a:off x="5651629" y="2854109"/>
            <a:ext cx="144016" cy="144016"/>
            <a:chOff x="1835696" y="4437112"/>
            <a:chExt cx="144016" cy="144016"/>
          </a:xfrm>
        </p:grpSpPr>
        <p:cxnSp>
          <p:nvCxnSpPr>
            <p:cNvPr id="22" name="直接连接符 21"/>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rot="16200000">
            <a:off x="6104384" y="2925864"/>
            <a:ext cx="144016" cy="144016"/>
            <a:chOff x="1835696" y="4437112"/>
            <a:chExt cx="144016" cy="144016"/>
          </a:xfrm>
        </p:grpSpPr>
        <p:cxnSp>
          <p:nvCxnSpPr>
            <p:cNvPr id="6" name="直接连接符 5"/>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p:nvPr/>
        </p:nvCxnSpPr>
        <p:spPr>
          <a:xfrm flipH="1">
            <a:off x="5795919" y="2221283"/>
            <a:ext cx="18576" cy="1266191"/>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6248674" y="2221283"/>
            <a:ext cx="18576" cy="1266191"/>
          </a:xfrm>
          <a:prstGeom prst="line">
            <a:avLst/>
          </a:prstGeom>
          <a:ln w="38100">
            <a:solidFill>
              <a:srgbClr val="FF0000"/>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dissolve">
                                      <p:cBhvr>
                                        <p:cTn id="7" dur="500"/>
                                        <p:tgtEl>
                                          <p:spTgt spid="33795"/>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3798"/>
                                        </p:tgtEl>
                                        <p:attrNameLst>
                                          <p:attrName>style.visibility</p:attrName>
                                        </p:attrNameLst>
                                      </p:cBhvr>
                                      <p:to>
                                        <p:strVal val="visible"/>
                                      </p:to>
                                    </p:set>
                                    <p:animEffect transition="in" filter="dissolve">
                                      <p:cBhvr>
                                        <p:cTn id="11" dur="500"/>
                                        <p:tgtEl>
                                          <p:spTgt spid="33798"/>
                                        </p:tgtEl>
                                      </p:cBhvr>
                                    </p:animEffect>
                                  </p:childTnLst>
                                  <p:subTnLst>
                                    <p:audio>
                                      <p:cMediaNode>
                                        <p:cTn display="0" masterRel="sameClick">
                                          <p:stCondLst>
                                            <p:cond evt="begin" delay="0">
                                              <p:tn val="9"/>
                                            </p:cond>
                                          </p:stCondLst>
                                          <p:endCondLst>
                                            <p:cond evt="onStopAudio" delay="0">
                                              <p:tgtEl>
                                                <p:sldTgt/>
                                              </p:tgtEl>
                                            </p:cond>
                                          </p:endCondLst>
                                        </p:cTn>
                                        <p:tgtEl>
                                          <p:sndTgt r:embed="rId2" name="chimes.wav"/>
                                        </p:tgtEl>
                                      </p:cMediaNode>
                                    </p:audio>
                                  </p:sub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33796"/>
                                        </p:tgtEl>
                                        <p:attrNameLst>
                                          <p:attrName>style.visibility</p:attrName>
                                        </p:attrNameLst>
                                      </p:cBhvr>
                                      <p:to>
                                        <p:strVal val="visible"/>
                                      </p:to>
                                    </p:set>
                                    <p:anim calcmode="lin" valueType="num">
                                      <p:cBhvr>
                                        <p:cTn id="15" dur="500" fill="hold"/>
                                        <p:tgtEl>
                                          <p:spTgt spid="33796"/>
                                        </p:tgtEl>
                                        <p:attrNameLst>
                                          <p:attrName>ppt_w</p:attrName>
                                        </p:attrNameLst>
                                      </p:cBhvr>
                                      <p:tavLst>
                                        <p:tav tm="0">
                                          <p:val>
                                            <p:fltVal val="0"/>
                                          </p:val>
                                        </p:tav>
                                        <p:tav tm="100000">
                                          <p:val>
                                            <p:strVal val="#ppt_w"/>
                                          </p:val>
                                        </p:tav>
                                      </p:tavLst>
                                    </p:anim>
                                    <p:anim calcmode="lin" valueType="num">
                                      <p:cBhvr>
                                        <p:cTn id="16" dur="500" fill="hold"/>
                                        <p:tgtEl>
                                          <p:spTgt spid="33796"/>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3" presetClass="entr" presetSubtype="16" fill="hold" grpId="0" nodeType="afterEffect">
                                  <p:stCondLst>
                                    <p:cond delay="0"/>
                                  </p:stCondLst>
                                  <p:childTnLst>
                                    <p:set>
                                      <p:cBhvr>
                                        <p:cTn id="19" dur="1" fill="hold">
                                          <p:stCondLst>
                                            <p:cond delay="0"/>
                                          </p:stCondLst>
                                        </p:cTn>
                                        <p:tgtEl>
                                          <p:spTgt spid="33797"/>
                                        </p:tgtEl>
                                        <p:attrNameLst>
                                          <p:attrName>style.visibility</p:attrName>
                                        </p:attrNameLst>
                                      </p:cBhvr>
                                      <p:to>
                                        <p:strVal val="visible"/>
                                      </p:to>
                                    </p:set>
                                    <p:anim calcmode="lin" valueType="num">
                                      <p:cBhvr>
                                        <p:cTn id="20" dur="500" fill="hold"/>
                                        <p:tgtEl>
                                          <p:spTgt spid="33797"/>
                                        </p:tgtEl>
                                        <p:attrNameLst>
                                          <p:attrName>ppt_w</p:attrName>
                                        </p:attrNameLst>
                                      </p:cBhvr>
                                      <p:tavLst>
                                        <p:tav tm="0">
                                          <p:val>
                                            <p:fltVal val="0"/>
                                          </p:val>
                                        </p:tav>
                                        <p:tav tm="100000">
                                          <p:val>
                                            <p:strVal val="#ppt_w"/>
                                          </p:val>
                                        </p:tav>
                                      </p:tavLst>
                                    </p:anim>
                                    <p:anim calcmode="lin" valueType="num">
                                      <p:cBhvr>
                                        <p:cTn id="21" dur="500" fill="hold"/>
                                        <p:tgtEl>
                                          <p:spTgt spid="33797"/>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17" presetClass="entr" presetSubtype="10" fill="hold" grpId="0" nodeType="afterEffect">
                                  <p:stCondLst>
                                    <p:cond delay="0"/>
                                  </p:stCondLst>
                                  <p:childTnLst>
                                    <p:set>
                                      <p:cBhvr>
                                        <p:cTn id="24" dur="1" fill="hold">
                                          <p:stCondLst>
                                            <p:cond delay="0"/>
                                          </p:stCondLst>
                                        </p:cTn>
                                        <p:tgtEl>
                                          <p:spTgt spid="33810"/>
                                        </p:tgtEl>
                                        <p:attrNameLst>
                                          <p:attrName>style.visibility</p:attrName>
                                        </p:attrNameLst>
                                      </p:cBhvr>
                                      <p:to>
                                        <p:strVal val="visible"/>
                                      </p:to>
                                    </p:set>
                                    <p:anim calcmode="lin" valueType="num">
                                      <p:cBhvr>
                                        <p:cTn id="25" dur="500" fill="hold"/>
                                        <p:tgtEl>
                                          <p:spTgt spid="33810"/>
                                        </p:tgtEl>
                                        <p:attrNameLst>
                                          <p:attrName>ppt_w</p:attrName>
                                        </p:attrNameLst>
                                      </p:cBhvr>
                                      <p:tavLst>
                                        <p:tav tm="0">
                                          <p:val>
                                            <p:fltVal val="0"/>
                                          </p:val>
                                        </p:tav>
                                        <p:tav tm="100000">
                                          <p:val>
                                            <p:strVal val="#ppt_w"/>
                                          </p:val>
                                        </p:tav>
                                      </p:tavLst>
                                    </p:anim>
                                    <p:anim calcmode="lin" valueType="num">
                                      <p:cBhvr>
                                        <p:cTn id="26" dur="500" fill="hold"/>
                                        <p:tgtEl>
                                          <p:spTgt spid="33810"/>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23" presetClass="entr" presetSubtype="32" fill="hold" grpId="0" nodeType="afterEffect">
                                  <p:stCondLst>
                                    <p:cond delay="1000"/>
                                  </p:stCondLst>
                                  <p:childTnLst>
                                    <p:set>
                                      <p:cBhvr>
                                        <p:cTn id="29" dur="1" fill="hold">
                                          <p:stCondLst>
                                            <p:cond delay="0"/>
                                          </p:stCondLst>
                                        </p:cTn>
                                        <p:tgtEl>
                                          <p:spTgt spid="33812"/>
                                        </p:tgtEl>
                                        <p:attrNameLst>
                                          <p:attrName>style.visibility</p:attrName>
                                        </p:attrNameLst>
                                      </p:cBhvr>
                                      <p:to>
                                        <p:strVal val="visible"/>
                                      </p:to>
                                    </p:set>
                                    <p:anim calcmode="lin" valueType="num">
                                      <p:cBhvr>
                                        <p:cTn id="30" dur="500" fill="hold"/>
                                        <p:tgtEl>
                                          <p:spTgt spid="33812"/>
                                        </p:tgtEl>
                                        <p:attrNameLst>
                                          <p:attrName>ppt_w</p:attrName>
                                        </p:attrNameLst>
                                      </p:cBhvr>
                                      <p:tavLst>
                                        <p:tav tm="0">
                                          <p:val>
                                            <p:strVal val="4*#ppt_w"/>
                                          </p:val>
                                        </p:tav>
                                        <p:tav tm="100000">
                                          <p:val>
                                            <p:strVal val="#ppt_w"/>
                                          </p:val>
                                        </p:tav>
                                      </p:tavLst>
                                    </p:anim>
                                    <p:anim calcmode="lin" valueType="num">
                                      <p:cBhvr>
                                        <p:cTn id="31" dur="500" fill="hold"/>
                                        <p:tgtEl>
                                          <p:spTgt spid="33812"/>
                                        </p:tgtEl>
                                        <p:attrNameLst>
                                          <p:attrName>ppt_h</p:attrName>
                                        </p:attrNameLst>
                                      </p:cBhvr>
                                      <p:tavLst>
                                        <p:tav tm="0">
                                          <p:val>
                                            <p:strVal val="4*#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down)">
                                      <p:cBhvr>
                                        <p:cTn id="36" dur="500"/>
                                        <p:tgtEl>
                                          <p:spTgt spid="2"/>
                                        </p:tgtEl>
                                      </p:cBhvr>
                                    </p:animEffect>
                                  </p:childTnLst>
                                  <p:subTnLst>
                                    <p:audio>
                                      <p:cMediaNode>
                                        <p:cTn display="0" masterRel="sameClick">
                                          <p:stCondLst>
                                            <p:cond evt="begin" delay="0">
                                              <p:tn val="34"/>
                                            </p:cond>
                                          </p:stCondLst>
                                          <p:endCondLst>
                                            <p:cond evt="onStopAudio" delay="0">
                                              <p:tgtEl>
                                                <p:sldTgt/>
                                              </p:tgtEl>
                                            </p:cond>
                                          </p:endCondLst>
                                        </p:cTn>
                                        <p:tgtEl>
                                          <p:sndTgt r:embed="rId3" name="LASER.WAV"/>
                                        </p:tgtEl>
                                      </p:cMediaNode>
                                    </p:audio>
                                  </p:sub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down)">
                                      <p:cBhvr>
                                        <p:cTn id="41" dur="500"/>
                                        <p:tgtEl>
                                          <p:spTgt spid="4"/>
                                        </p:tgtEl>
                                      </p:cBhvr>
                                    </p:animEffect>
                                  </p:childTnLst>
                                  <p:subTnLst>
                                    <p:audio>
                                      <p:cMediaNode>
                                        <p:cTn display="0" masterRel="sameClick">
                                          <p:stCondLst>
                                            <p:cond evt="begin" delay="0">
                                              <p:tn val="39"/>
                                            </p:cond>
                                          </p:stCondLst>
                                          <p:endCondLst>
                                            <p:cond evt="onStopAudio" delay="0">
                                              <p:tgtEl>
                                                <p:sldTgt/>
                                              </p:tgtEl>
                                            </p:cond>
                                          </p:endCondLst>
                                        </p:cTn>
                                        <p:tgtEl>
                                          <p:sndTgt r:embed="rId3" name="LASER.WAV"/>
                                        </p:tgtEl>
                                      </p:cMediaNode>
                                    </p:audio>
                                  </p:sub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linds(horizontal)">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blinds(horizontal)">
                                      <p:cBhvr>
                                        <p:cTn id="51" dur="500"/>
                                        <p:tgtEl>
                                          <p:spTgt spid="26"/>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blinds(horizontal)">
                                      <p:cBhvr>
                                        <p:cTn id="56" dur="500"/>
                                        <p:tgtEl>
                                          <p:spTgt spid="9"/>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blinds(horizontal)">
                                      <p:cBhvr>
                                        <p:cTn id="61" dur="500"/>
                                        <p:tgtEl>
                                          <p:spTgt spid="5"/>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nodeType="clickEffect">
                                  <p:stCondLst>
                                    <p:cond delay="0"/>
                                  </p:stCondLst>
                                  <p:childTnLst>
                                    <p:set>
                                      <p:cBhvr>
                                        <p:cTn id="65" dur="1" fill="hold">
                                          <p:stCondLst>
                                            <p:cond delay="0"/>
                                          </p:stCondLst>
                                        </p:cTn>
                                        <p:tgtEl>
                                          <p:spTgt spid="33816"/>
                                        </p:tgtEl>
                                        <p:attrNameLst>
                                          <p:attrName>style.visibility</p:attrName>
                                        </p:attrNameLst>
                                      </p:cBhvr>
                                      <p:to>
                                        <p:strVal val="visible"/>
                                      </p:to>
                                    </p:set>
                                    <p:anim calcmode="lin" valueType="num">
                                      <p:cBhvr>
                                        <p:cTn id="66" dur="500" fill="hold"/>
                                        <p:tgtEl>
                                          <p:spTgt spid="33816"/>
                                        </p:tgtEl>
                                        <p:attrNameLst>
                                          <p:attrName>ppt_x</p:attrName>
                                        </p:attrNameLst>
                                      </p:cBhvr>
                                      <p:tavLst>
                                        <p:tav tm="0">
                                          <p:val>
                                            <p:strVal val="1+#ppt_w/2"/>
                                          </p:val>
                                        </p:tav>
                                        <p:tav tm="100000">
                                          <p:val>
                                            <p:strVal val="#ppt_x"/>
                                          </p:val>
                                        </p:tav>
                                      </p:tavLst>
                                    </p:anim>
                                    <p:anim calcmode="lin" valueType="num">
                                      <p:cBhvr>
                                        <p:cTn id="67" dur="500" fill="hold"/>
                                        <p:tgtEl>
                                          <p:spTgt spid="33816"/>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up)">
                                      <p:cBhvr>
                                        <p:cTn id="72" dur="500"/>
                                        <p:tgtEl>
                                          <p:spTgt spid="3"/>
                                        </p:tgtEl>
                                      </p:cBhvr>
                                    </p:animEffect>
                                  </p:childTnLst>
                                  <p:subTnLst>
                                    <p:audio>
                                      <p:cMediaNode>
                                        <p:cTn display="0" masterRel="sameClick">
                                          <p:stCondLst>
                                            <p:cond evt="begin" delay="0">
                                              <p:tn val="70"/>
                                            </p:cond>
                                          </p:stCondLst>
                                          <p:endCondLst>
                                            <p:cond evt="onStopAudio" delay="0">
                                              <p:tgtEl>
                                                <p:sldTgt/>
                                              </p:tgtEl>
                                            </p:cond>
                                          </p:endCondLst>
                                        </p:cTn>
                                        <p:tgtEl>
                                          <p:sndTgt r:embed="rId4" name="TYPE.WAV"/>
                                        </p:tgtEl>
                                      </p:cMediaNode>
                                    </p:audio>
                                  </p:sub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33808"/>
                                        </p:tgtEl>
                                        <p:attrNameLst>
                                          <p:attrName>style.visibility</p:attrName>
                                        </p:attrNameLst>
                                      </p:cBhvr>
                                      <p:to>
                                        <p:strVal val="visible"/>
                                      </p:to>
                                    </p:set>
                                    <p:animEffect transition="in" filter="dissolve">
                                      <p:cBhvr>
                                        <p:cTn id="77" dur="500"/>
                                        <p:tgtEl>
                                          <p:spTgt spid="33808"/>
                                        </p:tgtEl>
                                      </p:cBhvr>
                                    </p:animEffect>
                                  </p:childTnLst>
                                </p:cTn>
                              </p:par>
                            </p:childTnLst>
                          </p:cTn>
                        </p:par>
                        <p:par>
                          <p:cTn id="78" fill="hold">
                            <p:stCondLst>
                              <p:cond delay="500"/>
                            </p:stCondLst>
                            <p:childTnLst>
                              <p:par>
                                <p:cTn id="79" presetID="23" presetClass="entr" presetSubtype="32" fill="hold" grpId="0" nodeType="afterEffect">
                                  <p:stCondLst>
                                    <p:cond delay="2000"/>
                                  </p:stCondLst>
                                  <p:childTnLst>
                                    <p:set>
                                      <p:cBhvr>
                                        <p:cTn id="80" dur="1" fill="hold">
                                          <p:stCondLst>
                                            <p:cond delay="0"/>
                                          </p:stCondLst>
                                        </p:cTn>
                                        <p:tgtEl>
                                          <p:spTgt spid="33809"/>
                                        </p:tgtEl>
                                        <p:attrNameLst>
                                          <p:attrName>style.visibility</p:attrName>
                                        </p:attrNameLst>
                                      </p:cBhvr>
                                      <p:to>
                                        <p:strVal val="visible"/>
                                      </p:to>
                                    </p:set>
                                    <p:anim calcmode="lin" valueType="num">
                                      <p:cBhvr>
                                        <p:cTn id="81" dur="500" fill="hold"/>
                                        <p:tgtEl>
                                          <p:spTgt spid="33809"/>
                                        </p:tgtEl>
                                        <p:attrNameLst>
                                          <p:attrName>ppt_w</p:attrName>
                                        </p:attrNameLst>
                                      </p:cBhvr>
                                      <p:tavLst>
                                        <p:tav tm="0">
                                          <p:val>
                                            <p:strVal val="4*#ppt_w"/>
                                          </p:val>
                                        </p:tav>
                                        <p:tav tm="100000">
                                          <p:val>
                                            <p:strVal val="#ppt_w"/>
                                          </p:val>
                                        </p:tav>
                                      </p:tavLst>
                                    </p:anim>
                                    <p:anim calcmode="lin" valueType="num">
                                      <p:cBhvr>
                                        <p:cTn id="82" dur="500" fill="hold"/>
                                        <p:tgtEl>
                                          <p:spTgt spid="3380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P spid="33797" grpId="0"/>
      <p:bldP spid="33798" grpId="0" bldLvl="0" animBg="1"/>
      <p:bldP spid="33808" grpId="0" bldLvl="0" animBg="1"/>
      <p:bldP spid="33809" grpId="0"/>
      <p:bldP spid="33810" grpId="0" animBg="1"/>
      <p:bldP spid="338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WordArt 3"/>
          <p:cNvSpPr>
            <a:spLocks noChangeArrowheads="1" noChangeShapeType="1" noTextEdit="1"/>
          </p:cNvSpPr>
          <p:nvPr/>
        </p:nvSpPr>
        <p:spPr bwMode="auto">
          <a:xfrm>
            <a:off x="611560" y="1484784"/>
            <a:ext cx="2534816" cy="462880"/>
          </a:xfrm>
          <a:prstGeom prst="rect">
            <a:avLst/>
          </a:prstGeom>
        </p:spPr>
        <p:txBody>
          <a:bodyPr wrap="none" fromWordArt="1">
            <a:prstTxWarp prst="textPlain">
              <a:avLst>
                <a:gd name="adj" fmla="val 50000"/>
              </a:avLst>
            </a:prstTxWarp>
          </a:bodyPr>
          <a:lstStyle/>
          <a:p>
            <a:pPr algn="ctr"/>
            <a:endParaRPr lang="zh-CN" altLang="en-US" sz="3600" kern="10" dirty="0">
              <a:ln w="19050">
                <a:solidFill>
                  <a:srgbClr val="99CCFF"/>
                </a:solidFill>
                <a:round/>
              </a:ln>
              <a:solidFill>
                <a:srgbClr val="0000FF"/>
              </a:solidFill>
              <a:effectLst>
                <a:outerShdw dist="35921" dir="2700000" algn="ctr" rotWithShape="0">
                  <a:srgbClr val="990000"/>
                </a:outerShdw>
              </a:effectLst>
              <a:latin typeface="宋体" panose="02010600030101010101" pitchFamily="2" charset="-122"/>
              <a:ea typeface="宋体" panose="02010600030101010101" pitchFamily="2" charset="-122"/>
            </a:endParaRPr>
          </a:p>
        </p:txBody>
      </p:sp>
      <p:sp>
        <p:nvSpPr>
          <p:cNvPr id="66564" name="Text Box 5"/>
          <p:cNvSpPr txBox="1">
            <a:spLocks noChangeArrowheads="1"/>
          </p:cNvSpPr>
          <p:nvPr/>
        </p:nvSpPr>
        <p:spPr bwMode="auto">
          <a:xfrm>
            <a:off x="1752600" y="3429002"/>
            <a:ext cx="1219200" cy="584775"/>
          </a:xfrm>
          <a:prstGeom prst="rect">
            <a:avLst/>
          </a:prstGeom>
          <a:noFill/>
          <a:ln w="9525">
            <a:noFill/>
            <a:miter lim="800000"/>
          </a:ln>
        </p:spPr>
        <p:txBody>
          <a:bodyPr>
            <a:spAutoFit/>
          </a:bodyPr>
          <a:lstStyle/>
          <a:p>
            <a:pPr algn="ctr"/>
            <a:endParaRPr lang="zh-CN" altLang="en-US" sz="3200" u="sng">
              <a:latin typeface="Times New Roman" panose="02020603050405020304" pitchFamily="18" charset="0"/>
            </a:endParaRPr>
          </a:p>
        </p:txBody>
      </p:sp>
      <p:sp>
        <p:nvSpPr>
          <p:cNvPr id="66565" name="Text Box 6"/>
          <p:cNvSpPr txBox="1">
            <a:spLocks noChangeArrowheads="1"/>
          </p:cNvSpPr>
          <p:nvPr/>
        </p:nvSpPr>
        <p:spPr bwMode="auto">
          <a:xfrm>
            <a:off x="214282" y="1428736"/>
            <a:ext cx="6000792" cy="1200329"/>
          </a:xfrm>
          <a:prstGeom prst="rect">
            <a:avLst/>
          </a:prstGeom>
          <a:noFill/>
          <a:ln w="9525">
            <a:noFill/>
            <a:miter lim="800000"/>
          </a:ln>
        </p:spPr>
        <p:txBody>
          <a:bodyPr wrap="square">
            <a:spAutoFit/>
          </a:bodyPr>
          <a:lstStyle/>
          <a:p>
            <a:pPr algn="ctr"/>
            <a:r>
              <a:rPr lang="en-US" altLang="zh-CN" sz="3600" dirty="0" smtClean="0">
                <a:latin typeface="Times New Roman" panose="02020603050405020304" pitchFamily="18" charset="0"/>
                <a:ea typeface="华文行楷" panose="02010800040101010101" pitchFamily="2" charset="-122"/>
              </a:rPr>
              <a:t>4.</a:t>
            </a:r>
            <a:r>
              <a:rPr lang="zh-CN" altLang="en-US" sz="3600" dirty="0" smtClean="0">
                <a:latin typeface="Times New Roman" panose="02020603050405020304" pitchFamily="18" charset="0"/>
                <a:ea typeface="华文行楷" panose="02010800040101010101" pitchFamily="2" charset="-122"/>
              </a:rPr>
              <a:t>铅笔变弯，水中的那部分看</a:t>
            </a:r>
            <a:r>
              <a:rPr lang="zh-CN" altLang="en-US" sz="3600" dirty="0">
                <a:latin typeface="Times New Roman" panose="02020603050405020304" pitchFamily="18" charset="0"/>
                <a:ea typeface="华文行楷" panose="02010800040101010101" pitchFamily="2" charset="-122"/>
              </a:rPr>
              <a:t>上去为什</a:t>
            </a:r>
            <a:r>
              <a:rPr lang="zh-CN" altLang="en-US" sz="3600" dirty="0" smtClean="0">
                <a:latin typeface="Times New Roman" panose="02020603050405020304" pitchFamily="18" charset="0"/>
                <a:ea typeface="华文行楷" panose="02010800040101010101" pitchFamily="2" charset="-122"/>
              </a:rPr>
              <a:t>么向上</a:t>
            </a:r>
            <a:r>
              <a:rPr lang="zh-CN" altLang="en-US" sz="3600" dirty="0">
                <a:latin typeface="Times New Roman" panose="02020603050405020304" pitchFamily="18" charset="0"/>
                <a:ea typeface="华文行楷" panose="02010800040101010101" pitchFamily="2" charset="-122"/>
              </a:rPr>
              <a:t>偏折？</a:t>
            </a:r>
            <a:endParaRPr lang="zh-CN" altLang="en-US" sz="3600" dirty="0">
              <a:latin typeface="Times New Roman" panose="02020603050405020304" pitchFamily="18" charset="0"/>
              <a:ea typeface="华文行楷" panose="02010800040101010101" pitchFamily="2" charset="-122"/>
            </a:endParaRPr>
          </a:p>
        </p:txBody>
      </p:sp>
      <p:pic>
        <p:nvPicPr>
          <p:cNvPr id="66566" name="Picture 57"/>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7696204" y="1219200"/>
            <a:ext cx="1204913" cy="1600200"/>
          </a:xfrm>
          <a:prstGeom prst="rect">
            <a:avLst/>
          </a:prstGeom>
          <a:noFill/>
          <a:ln w="9525">
            <a:noFill/>
            <a:miter lim="800000"/>
            <a:headEnd/>
            <a:tailEnd/>
          </a:ln>
        </p:spPr>
      </p:pic>
      <p:sp>
        <p:nvSpPr>
          <p:cNvPr id="66567" name="Line 59"/>
          <p:cNvSpPr>
            <a:spLocks noChangeShapeType="1"/>
          </p:cNvSpPr>
          <p:nvPr/>
        </p:nvSpPr>
        <p:spPr bwMode="auto">
          <a:xfrm rot="5400000">
            <a:off x="5638800" y="3733800"/>
            <a:ext cx="0" cy="4267200"/>
          </a:xfrm>
          <a:prstGeom prst="line">
            <a:avLst/>
          </a:prstGeom>
          <a:noFill/>
          <a:ln w="76200">
            <a:solidFill>
              <a:schemeClr val="tx1"/>
            </a:solidFill>
            <a:round/>
          </a:ln>
        </p:spPr>
        <p:txBody>
          <a:bodyPr/>
          <a:lstStyle/>
          <a:p>
            <a:endParaRPr lang="zh-CN" altLang="en-US"/>
          </a:p>
        </p:txBody>
      </p:sp>
      <p:sp>
        <p:nvSpPr>
          <p:cNvPr id="66568" name="Line 60"/>
          <p:cNvSpPr>
            <a:spLocks noChangeShapeType="1"/>
          </p:cNvSpPr>
          <p:nvPr/>
        </p:nvSpPr>
        <p:spPr bwMode="auto">
          <a:xfrm>
            <a:off x="7710488" y="3352800"/>
            <a:ext cx="0" cy="2514600"/>
          </a:xfrm>
          <a:prstGeom prst="line">
            <a:avLst/>
          </a:prstGeom>
          <a:noFill/>
          <a:ln w="76200">
            <a:solidFill>
              <a:schemeClr val="tx1"/>
            </a:solidFill>
            <a:round/>
          </a:ln>
        </p:spPr>
        <p:txBody>
          <a:bodyPr/>
          <a:lstStyle/>
          <a:p>
            <a:endParaRPr lang="zh-CN" altLang="en-US"/>
          </a:p>
        </p:txBody>
      </p:sp>
      <p:sp>
        <p:nvSpPr>
          <p:cNvPr id="66569" name="Rectangle 61"/>
          <p:cNvSpPr>
            <a:spLocks noChangeArrowheads="1"/>
          </p:cNvSpPr>
          <p:nvPr/>
        </p:nvSpPr>
        <p:spPr bwMode="auto">
          <a:xfrm>
            <a:off x="3600000" y="3933272"/>
            <a:ext cx="4104000" cy="1944000"/>
          </a:xfrm>
          <a:prstGeom prst="rect">
            <a:avLst/>
          </a:prstGeom>
          <a:solidFill>
            <a:srgbClr val="CCECFF"/>
          </a:solidFill>
          <a:ln w="9525">
            <a:noFill/>
            <a:miter lim="800000"/>
          </a:ln>
        </p:spPr>
        <p:txBody>
          <a:bodyPr wrap="square" anchor="ctr">
            <a:spAutoFit/>
          </a:bodyPr>
          <a:lstStyle/>
          <a:p>
            <a:endParaRPr lang="zh-CN" altLang="en-US"/>
          </a:p>
        </p:txBody>
      </p:sp>
      <p:grpSp>
        <p:nvGrpSpPr>
          <p:cNvPr id="2" name="Group 63"/>
          <p:cNvGrpSpPr/>
          <p:nvPr/>
        </p:nvGrpSpPr>
        <p:grpSpPr bwMode="auto">
          <a:xfrm rot="19840529" flipV="1">
            <a:off x="5308600" y="4038601"/>
            <a:ext cx="990600" cy="1590675"/>
            <a:chOff x="0" y="0"/>
            <a:chExt cx="1488" cy="2207"/>
          </a:xfrm>
        </p:grpSpPr>
        <p:sp>
          <p:nvSpPr>
            <p:cNvPr id="66571" name="Line 64"/>
            <p:cNvSpPr>
              <a:spLocks noChangeShapeType="1"/>
            </p:cNvSpPr>
            <p:nvPr/>
          </p:nvSpPr>
          <p:spPr bwMode="auto">
            <a:xfrm>
              <a:off x="0" y="0"/>
              <a:ext cx="1104" cy="1104"/>
            </a:xfrm>
            <a:prstGeom prst="line">
              <a:avLst/>
            </a:prstGeom>
            <a:noFill/>
            <a:ln w="38100">
              <a:solidFill>
                <a:schemeClr val="tx2"/>
              </a:solidFill>
              <a:round/>
              <a:tailEnd type="triangle" w="med" len="lg"/>
            </a:ln>
          </p:spPr>
          <p:txBody>
            <a:bodyPr/>
            <a:lstStyle/>
            <a:p>
              <a:endParaRPr lang="zh-CN" altLang="en-US"/>
            </a:p>
          </p:txBody>
        </p:sp>
        <p:sp>
          <p:nvSpPr>
            <p:cNvPr id="66572" name="Line 65"/>
            <p:cNvSpPr>
              <a:spLocks noChangeShapeType="1"/>
            </p:cNvSpPr>
            <p:nvPr/>
          </p:nvSpPr>
          <p:spPr bwMode="auto">
            <a:xfrm rot="2700000">
              <a:off x="768" y="1487"/>
              <a:ext cx="1440" cy="0"/>
            </a:xfrm>
            <a:prstGeom prst="line">
              <a:avLst/>
            </a:prstGeom>
            <a:noFill/>
            <a:ln w="38100">
              <a:solidFill>
                <a:schemeClr val="tx2"/>
              </a:solidFill>
              <a:round/>
            </a:ln>
          </p:spPr>
          <p:txBody>
            <a:bodyPr/>
            <a:lstStyle/>
            <a:p>
              <a:endParaRPr lang="zh-CN" altLang="en-US"/>
            </a:p>
          </p:txBody>
        </p:sp>
      </p:grpSp>
      <p:grpSp>
        <p:nvGrpSpPr>
          <p:cNvPr id="3" name="Group 82"/>
          <p:cNvGrpSpPr/>
          <p:nvPr/>
        </p:nvGrpSpPr>
        <p:grpSpPr bwMode="auto">
          <a:xfrm>
            <a:off x="6186492" y="1925640"/>
            <a:ext cx="1042987" cy="1971675"/>
            <a:chOff x="0" y="0"/>
            <a:chExt cx="657" cy="1242"/>
          </a:xfrm>
        </p:grpSpPr>
        <p:sp>
          <p:nvSpPr>
            <p:cNvPr id="66574" name="Line 67"/>
            <p:cNvSpPr>
              <a:spLocks noChangeShapeType="1"/>
            </p:cNvSpPr>
            <p:nvPr/>
          </p:nvSpPr>
          <p:spPr bwMode="auto">
            <a:xfrm rot="21441672" flipV="1">
              <a:off x="0" y="402"/>
              <a:ext cx="574" cy="840"/>
            </a:xfrm>
            <a:prstGeom prst="line">
              <a:avLst/>
            </a:prstGeom>
            <a:noFill/>
            <a:ln w="38100">
              <a:solidFill>
                <a:schemeClr val="tx2"/>
              </a:solidFill>
              <a:round/>
              <a:tailEnd type="triangle" w="med" len="lg"/>
            </a:ln>
          </p:spPr>
          <p:txBody>
            <a:bodyPr/>
            <a:lstStyle/>
            <a:p>
              <a:endParaRPr lang="zh-CN" altLang="en-US"/>
            </a:p>
          </p:txBody>
        </p:sp>
        <p:sp>
          <p:nvSpPr>
            <p:cNvPr id="66575" name="Line 68"/>
            <p:cNvSpPr>
              <a:spLocks noChangeShapeType="1"/>
            </p:cNvSpPr>
            <p:nvPr/>
          </p:nvSpPr>
          <p:spPr bwMode="auto">
            <a:xfrm rot="18421525" flipV="1">
              <a:off x="338" y="284"/>
              <a:ext cx="591" cy="24"/>
            </a:xfrm>
            <a:prstGeom prst="line">
              <a:avLst/>
            </a:prstGeom>
            <a:noFill/>
            <a:ln w="38100">
              <a:solidFill>
                <a:schemeClr val="tx2"/>
              </a:solidFill>
              <a:round/>
            </a:ln>
          </p:spPr>
          <p:txBody>
            <a:bodyPr/>
            <a:lstStyle/>
            <a:p>
              <a:endParaRPr lang="zh-CN" altLang="en-US"/>
            </a:p>
          </p:txBody>
        </p:sp>
      </p:grpSp>
      <p:grpSp>
        <p:nvGrpSpPr>
          <p:cNvPr id="4" name="Group 83"/>
          <p:cNvGrpSpPr/>
          <p:nvPr/>
        </p:nvGrpSpPr>
        <p:grpSpPr bwMode="auto">
          <a:xfrm>
            <a:off x="6654800" y="3106739"/>
            <a:ext cx="1265238" cy="838200"/>
            <a:chOff x="0" y="0"/>
            <a:chExt cx="797" cy="528"/>
          </a:xfrm>
        </p:grpSpPr>
        <p:sp>
          <p:nvSpPr>
            <p:cNvPr id="66577" name="Line 70"/>
            <p:cNvSpPr>
              <a:spLocks noChangeShapeType="1"/>
            </p:cNvSpPr>
            <p:nvPr/>
          </p:nvSpPr>
          <p:spPr bwMode="auto">
            <a:xfrm rot="222598" flipV="1">
              <a:off x="0" y="0"/>
              <a:ext cx="439" cy="528"/>
            </a:xfrm>
            <a:prstGeom prst="line">
              <a:avLst/>
            </a:prstGeom>
            <a:noFill/>
            <a:ln w="38100">
              <a:solidFill>
                <a:schemeClr val="tx2"/>
              </a:solidFill>
              <a:round/>
              <a:tailEnd type="triangle" w="med" len="lg"/>
            </a:ln>
          </p:spPr>
          <p:txBody>
            <a:bodyPr/>
            <a:lstStyle/>
            <a:p>
              <a:endParaRPr lang="zh-CN" altLang="en-US"/>
            </a:p>
          </p:txBody>
        </p:sp>
        <p:sp>
          <p:nvSpPr>
            <p:cNvPr id="66578" name="Line 71"/>
            <p:cNvSpPr>
              <a:spLocks noChangeShapeType="1"/>
            </p:cNvSpPr>
            <p:nvPr/>
          </p:nvSpPr>
          <p:spPr bwMode="auto">
            <a:xfrm rot="19122597" flipV="1">
              <a:off x="80" y="11"/>
              <a:ext cx="717" cy="71"/>
            </a:xfrm>
            <a:prstGeom prst="line">
              <a:avLst/>
            </a:prstGeom>
            <a:noFill/>
            <a:ln w="38100">
              <a:solidFill>
                <a:schemeClr val="tx2"/>
              </a:solidFill>
              <a:round/>
            </a:ln>
          </p:spPr>
          <p:txBody>
            <a:bodyPr/>
            <a:lstStyle/>
            <a:p>
              <a:endParaRPr lang="zh-CN" altLang="en-US"/>
            </a:p>
          </p:txBody>
        </p:sp>
      </p:grpSp>
      <p:sp>
        <p:nvSpPr>
          <p:cNvPr id="30740" name="Line 72"/>
          <p:cNvSpPr>
            <a:spLocks noChangeShapeType="1"/>
          </p:cNvSpPr>
          <p:nvPr/>
        </p:nvSpPr>
        <p:spPr bwMode="auto">
          <a:xfrm flipH="1">
            <a:off x="5638800" y="3962400"/>
            <a:ext cx="584200" cy="914400"/>
          </a:xfrm>
          <a:prstGeom prst="line">
            <a:avLst/>
          </a:prstGeom>
          <a:noFill/>
          <a:ln w="57150">
            <a:solidFill>
              <a:schemeClr val="tx1"/>
            </a:solidFill>
            <a:prstDash val="sysDash"/>
            <a:round/>
          </a:ln>
        </p:spPr>
        <p:txBody>
          <a:bodyPr/>
          <a:lstStyle/>
          <a:p>
            <a:endParaRPr lang="zh-CN" altLang="en-US"/>
          </a:p>
        </p:txBody>
      </p:sp>
      <p:sp>
        <p:nvSpPr>
          <p:cNvPr id="30741" name="Line 73"/>
          <p:cNvSpPr>
            <a:spLocks noChangeShapeType="1"/>
          </p:cNvSpPr>
          <p:nvPr/>
        </p:nvSpPr>
        <p:spPr bwMode="auto">
          <a:xfrm flipH="1">
            <a:off x="5724128" y="3924302"/>
            <a:ext cx="919560" cy="872850"/>
          </a:xfrm>
          <a:prstGeom prst="line">
            <a:avLst/>
          </a:prstGeom>
          <a:noFill/>
          <a:ln w="57150">
            <a:solidFill>
              <a:schemeClr val="tx1"/>
            </a:solidFill>
            <a:prstDash val="sysDash"/>
            <a:round/>
          </a:ln>
        </p:spPr>
        <p:txBody>
          <a:bodyPr/>
          <a:lstStyle/>
          <a:p>
            <a:endParaRPr lang="zh-CN" altLang="en-US"/>
          </a:p>
        </p:txBody>
      </p:sp>
      <p:grpSp>
        <p:nvGrpSpPr>
          <p:cNvPr id="5" name="Group 75"/>
          <p:cNvGrpSpPr/>
          <p:nvPr/>
        </p:nvGrpSpPr>
        <p:grpSpPr bwMode="auto">
          <a:xfrm rot="20278245" flipV="1">
            <a:off x="5467520" y="4072099"/>
            <a:ext cx="1145304" cy="1488783"/>
            <a:chOff x="0" y="0"/>
            <a:chExt cx="1491" cy="2156"/>
          </a:xfrm>
        </p:grpSpPr>
        <p:sp>
          <p:nvSpPr>
            <p:cNvPr id="66582" name="Line 76"/>
            <p:cNvSpPr>
              <a:spLocks noChangeShapeType="1"/>
            </p:cNvSpPr>
            <p:nvPr/>
          </p:nvSpPr>
          <p:spPr bwMode="auto">
            <a:xfrm>
              <a:off x="0" y="0"/>
              <a:ext cx="1104" cy="1104"/>
            </a:xfrm>
            <a:prstGeom prst="line">
              <a:avLst/>
            </a:prstGeom>
            <a:noFill/>
            <a:ln w="38100">
              <a:solidFill>
                <a:schemeClr val="tx2"/>
              </a:solidFill>
              <a:round/>
              <a:tailEnd type="triangle" w="med" len="lg"/>
            </a:ln>
          </p:spPr>
          <p:txBody>
            <a:bodyPr/>
            <a:lstStyle/>
            <a:p>
              <a:endParaRPr lang="zh-CN" altLang="en-US"/>
            </a:p>
          </p:txBody>
        </p:sp>
        <p:sp>
          <p:nvSpPr>
            <p:cNvPr id="66583" name="Line 77"/>
            <p:cNvSpPr>
              <a:spLocks noChangeShapeType="1"/>
            </p:cNvSpPr>
            <p:nvPr/>
          </p:nvSpPr>
          <p:spPr bwMode="auto">
            <a:xfrm rot="2700000" flipV="1">
              <a:off x="807" y="1471"/>
              <a:ext cx="1314" cy="55"/>
            </a:xfrm>
            <a:prstGeom prst="line">
              <a:avLst/>
            </a:prstGeom>
            <a:noFill/>
            <a:ln w="38100">
              <a:solidFill>
                <a:schemeClr val="tx2"/>
              </a:solidFill>
              <a:round/>
            </a:ln>
          </p:spPr>
          <p:txBody>
            <a:bodyPr/>
            <a:lstStyle/>
            <a:p>
              <a:endParaRPr lang="zh-CN" altLang="en-US"/>
            </a:p>
          </p:txBody>
        </p:sp>
      </p:grpSp>
      <p:sp>
        <p:nvSpPr>
          <p:cNvPr id="30745" name="Line 79"/>
          <p:cNvSpPr>
            <a:spLocks noChangeShapeType="1"/>
          </p:cNvSpPr>
          <p:nvPr/>
        </p:nvSpPr>
        <p:spPr bwMode="auto">
          <a:xfrm>
            <a:off x="6223000" y="3200400"/>
            <a:ext cx="0" cy="1371600"/>
          </a:xfrm>
          <a:prstGeom prst="line">
            <a:avLst/>
          </a:prstGeom>
          <a:noFill/>
          <a:ln w="6350">
            <a:solidFill>
              <a:srgbClr val="FF3300"/>
            </a:solidFill>
            <a:prstDash val="dash"/>
            <a:round/>
          </a:ln>
        </p:spPr>
        <p:txBody>
          <a:bodyPr/>
          <a:lstStyle/>
          <a:p>
            <a:endParaRPr lang="zh-CN" altLang="en-US"/>
          </a:p>
        </p:txBody>
      </p:sp>
      <p:sp>
        <p:nvSpPr>
          <p:cNvPr id="30746" name="Line 80"/>
          <p:cNvSpPr>
            <a:spLocks noChangeShapeType="1"/>
          </p:cNvSpPr>
          <p:nvPr/>
        </p:nvSpPr>
        <p:spPr bwMode="auto">
          <a:xfrm>
            <a:off x="6643053" y="3124200"/>
            <a:ext cx="0" cy="1371600"/>
          </a:xfrm>
          <a:prstGeom prst="line">
            <a:avLst/>
          </a:prstGeom>
          <a:noFill/>
          <a:ln w="6350">
            <a:solidFill>
              <a:srgbClr val="FF3300"/>
            </a:solidFill>
            <a:prstDash val="dash"/>
            <a:round/>
          </a:ln>
        </p:spPr>
        <p:txBody>
          <a:bodyPr/>
          <a:lstStyle/>
          <a:p>
            <a:endParaRPr lang="zh-CN" altLang="en-US"/>
          </a:p>
        </p:txBody>
      </p:sp>
      <p:sp>
        <p:nvSpPr>
          <p:cNvPr id="66586" name="Line 58"/>
          <p:cNvSpPr>
            <a:spLocks noChangeShapeType="1"/>
          </p:cNvSpPr>
          <p:nvPr/>
        </p:nvSpPr>
        <p:spPr bwMode="auto">
          <a:xfrm>
            <a:off x="3581400" y="3429000"/>
            <a:ext cx="0" cy="2514600"/>
          </a:xfrm>
          <a:prstGeom prst="line">
            <a:avLst/>
          </a:prstGeom>
          <a:noFill/>
          <a:ln w="76200">
            <a:solidFill>
              <a:schemeClr val="tx1"/>
            </a:solidFill>
            <a:round/>
          </a:ln>
        </p:spPr>
        <p:txBody>
          <a:bodyPr/>
          <a:lstStyle/>
          <a:p>
            <a:endParaRPr lang="zh-CN" altLang="en-US"/>
          </a:p>
        </p:txBody>
      </p:sp>
      <p:sp>
        <p:nvSpPr>
          <p:cNvPr id="66587" name="Rectangle 31"/>
          <p:cNvSpPr>
            <a:spLocks noChangeArrowheads="1"/>
          </p:cNvSpPr>
          <p:nvPr/>
        </p:nvSpPr>
        <p:spPr bwMode="auto">
          <a:xfrm rot="2884766">
            <a:off x="2099958" y="3990546"/>
            <a:ext cx="4465639" cy="144000"/>
          </a:xfrm>
          <a:prstGeom prst="rect">
            <a:avLst/>
          </a:prstGeom>
          <a:solidFill>
            <a:srgbClr val="FFCC00"/>
          </a:solidFill>
          <a:ln w="57150">
            <a:solidFill>
              <a:srgbClr val="FF9900"/>
            </a:solidFill>
            <a:miter lim="800000"/>
          </a:ln>
        </p:spPr>
        <p:txBody>
          <a:bodyPr anchor="ctr">
            <a:spAutoFit/>
          </a:bodyPr>
          <a:lstStyle/>
          <a:p>
            <a:endParaRPr lang="zh-CN" altLang="en-US"/>
          </a:p>
        </p:txBody>
      </p:sp>
      <p:sp>
        <p:nvSpPr>
          <p:cNvPr id="66588" name="Text Box 78"/>
          <p:cNvSpPr txBox="1">
            <a:spLocks noChangeArrowheads="1"/>
          </p:cNvSpPr>
          <p:nvPr/>
        </p:nvSpPr>
        <p:spPr bwMode="auto">
          <a:xfrm>
            <a:off x="6019800" y="5410200"/>
            <a:ext cx="406400" cy="369332"/>
          </a:xfrm>
          <a:prstGeom prst="rect">
            <a:avLst/>
          </a:prstGeom>
          <a:noFill/>
          <a:ln w="9525">
            <a:noFill/>
            <a:miter lim="800000"/>
          </a:ln>
        </p:spPr>
        <p:txBody>
          <a:bodyPr>
            <a:spAutoFit/>
          </a:bodyPr>
          <a:lstStyle/>
          <a:p>
            <a:r>
              <a:rPr lang="en-US" altLang="zh-CN" b="0">
                <a:solidFill>
                  <a:srgbClr val="FF3300"/>
                </a:solidFill>
                <a:latin typeface="Times New Roman" panose="02020603050405020304" pitchFamily="18" charset="0"/>
              </a:rPr>
              <a:t>P</a:t>
            </a:r>
            <a:endParaRPr lang="en-US" altLang="zh-CN" b="0">
              <a:solidFill>
                <a:srgbClr val="FF3300"/>
              </a:solidFill>
              <a:latin typeface="Times New Roman" panose="02020603050405020304" pitchFamily="18" charset="0"/>
            </a:endParaRPr>
          </a:p>
        </p:txBody>
      </p:sp>
      <p:sp>
        <p:nvSpPr>
          <p:cNvPr id="30750" name="Text Box 81"/>
          <p:cNvSpPr txBox="1">
            <a:spLocks noChangeArrowheads="1"/>
          </p:cNvSpPr>
          <p:nvPr/>
        </p:nvSpPr>
        <p:spPr bwMode="auto">
          <a:xfrm>
            <a:off x="5410200" y="4191000"/>
            <a:ext cx="635000" cy="369332"/>
          </a:xfrm>
          <a:prstGeom prst="rect">
            <a:avLst/>
          </a:prstGeom>
          <a:noFill/>
          <a:ln w="9525">
            <a:noFill/>
            <a:miter lim="800000"/>
          </a:ln>
        </p:spPr>
        <p:txBody>
          <a:bodyPr>
            <a:spAutoFit/>
          </a:bodyPr>
          <a:lstStyle/>
          <a:p>
            <a:r>
              <a:rPr lang="en-US" altLang="zh-CN" b="0">
                <a:solidFill>
                  <a:srgbClr val="FF3300"/>
                </a:solidFill>
                <a:latin typeface="Times New Roman" panose="02020603050405020304" pitchFamily="18" charset="0"/>
              </a:rPr>
              <a:t>P’</a:t>
            </a:r>
            <a:endParaRPr lang="en-US" altLang="zh-CN" b="0">
              <a:solidFill>
                <a:srgbClr val="FF3300"/>
              </a:solidFill>
              <a:latin typeface="Times New Roman" panose="02020603050405020304" pitchFamily="18" charset="0"/>
            </a:endParaRPr>
          </a:p>
        </p:txBody>
      </p:sp>
      <p:sp>
        <p:nvSpPr>
          <p:cNvPr id="30751" name="Rectangle 74"/>
          <p:cNvSpPr>
            <a:spLocks noChangeArrowheads="1"/>
          </p:cNvSpPr>
          <p:nvPr/>
        </p:nvSpPr>
        <p:spPr bwMode="auto">
          <a:xfrm rot="2018716">
            <a:off x="4160956" y="4275262"/>
            <a:ext cx="1656000" cy="144000"/>
          </a:xfrm>
          <a:prstGeom prst="rect">
            <a:avLst/>
          </a:prstGeom>
          <a:solidFill>
            <a:srgbClr val="FFCC00"/>
          </a:solidFill>
          <a:ln w="28575">
            <a:solidFill>
              <a:srgbClr val="FF9900"/>
            </a:solidFill>
            <a:prstDash val="dash"/>
            <a:miter lim="800000"/>
          </a:ln>
        </p:spPr>
        <p:txBody>
          <a:bodyPr wrap="square" anchor="ctr">
            <a:spAutoFit/>
          </a:bodyPr>
          <a:lstStyle/>
          <a:p>
            <a:endParaRPr lang="zh-CN" altLang="en-US"/>
          </a:p>
        </p:txBody>
      </p:sp>
      <p:sp>
        <p:nvSpPr>
          <p:cNvPr id="66591" name="文本框 30751"/>
          <p:cNvSpPr txBox="1">
            <a:spLocks noChangeArrowheads="1"/>
          </p:cNvSpPr>
          <p:nvPr/>
        </p:nvSpPr>
        <p:spPr bwMode="auto">
          <a:xfrm>
            <a:off x="304804" y="6019803"/>
            <a:ext cx="5262979" cy="646331"/>
          </a:xfrm>
          <a:prstGeom prst="rect">
            <a:avLst/>
          </a:prstGeom>
          <a:noFill/>
          <a:ln w="9525">
            <a:noFill/>
            <a:miter lim="800000"/>
          </a:ln>
        </p:spPr>
        <p:txBody>
          <a:bodyPr wrap="none">
            <a:spAutoFit/>
          </a:bodyPr>
          <a:lstStyle/>
          <a:p>
            <a:r>
              <a:rPr lang="zh-CN" altLang="en-US" sz="3600" dirty="0">
                <a:solidFill>
                  <a:srgbClr val="FF0000"/>
                </a:solidFill>
              </a:rPr>
              <a:t>思考</a:t>
            </a:r>
            <a:r>
              <a:rPr lang="zh-CN" altLang="en-US" sz="3600" dirty="0" smtClean="0">
                <a:solidFill>
                  <a:srgbClr val="FF0000"/>
                </a:solidFill>
              </a:rPr>
              <a:t>：和池水变浅一样？</a:t>
            </a:r>
            <a:endParaRPr lang="zh-CN" altLang="en-US" sz="3600" dirty="0">
              <a:solidFill>
                <a:srgbClr val="FF0000"/>
              </a:solidFill>
            </a:endParaRPr>
          </a:p>
        </p:txBody>
      </p:sp>
      <p:grpSp>
        <p:nvGrpSpPr>
          <p:cNvPr id="26" name="组合 25"/>
          <p:cNvGrpSpPr/>
          <p:nvPr/>
        </p:nvGrpSpPr>
        <p:grpSpPr>
          <a:xfrm rot="16200000">
            <a:off x="6084064" y="3809784"/>
            <a:ext cx="144016" cy="144016"/>
            <a:chOff x="1835696" y="4437112"/>
            <a:chExt cx="144016" cy="144016"/>
          </a:xfrm>
        </p:grpSpPr>
        <p:cxnSp>
          <p:nvCxnSpPr>
            <p:cNvPr id="22" name="直接连接符 21"/>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rot="16200000">
            <a:off x="6484114" y="3809784"/>
            <a:ext cx="144016" cy="144016"/>
            <a:chOff x="1835696" y="4437112"/>
            <a:chExt cx="144016" cy="144016"/>
          </a:xfrm>
        </p:grpSpPr>
        <p:cxnSp>
          <p:nvCxnSpPr>
            <p:cNvPr id="7" name="直接连接符 6"/>
            <p:cNvCxnSpPr/>
            <p:nvPr/>
          </p:nvCxnSpPr>
          <p:spPr>
            <a:xfrm>
              <a:off x="1835696" y="4437112"/>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5400000">
              <a:off x="1907704" y="4509120"/>
              <a:ext cx="144016" cy="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0745"/>
                                        </p:tgtEl>
                                        <p:attrNameLst>
                                          <p:attrName>style.visibility</p:attrName>
                                        </p:attrNameLst>
                                      </p:cBhvr>
                                      <p:to>
                                        <p:strVal val="visible"/>
                                      </p:to>
                                    </p:set>
                                    <p:animEffect transition="in" filter="wipe(up)">
                                      <p:cBhvr>
                                        <p:cTn id="17" dur="500"/>
                                        <p:tgtEl>
                                          <p:spTgt spid="3074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linds(horizontal)">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0746"/>
                                        </p:tgtEl>
                                        <p:attrNameLst>
                                          <p:attrName>style.visibility</p:attrName>
                                        </p:attrNameLst>
                                      </p:cBhvr>
                                      <p:to>
                                        <p:strVal val="visible"/>
                                      </p:to>
                                    </p:set>
                                    <p:animEffect transition="in" filter="wipe(up)">
                                      <p:cBhvr>
                                        <p:cTn id="27" dur="500"/>
                                        <p:tgtEl>
                                          <p:spTgt spid="3074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down)">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linds(horizontal)">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0740"/>
                                        </p:tgtEl>
                                        <p:attrNameLst>
                                          <p:attrName>style.visibility</p:attrName>
                                        </p:attrNameLst>
                                      </p:cBhvr>
                                      <p:to>
                                        <p:strVal val="visible"/>
                                      </p:to>
                                    </p:set>
                                    <p:animEffect transition="in" filter="wipe(up)">
                                      <p:cBhvr>
                                        <p:cTn id="47" dur="500"/>
                                        <p:tgtEl>
                                          <p:spTgt spid="3074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0741"/>
                                        </p:tgtEl>
                                        <p:attrNameLst>
                                          <p:attrName>style.visibility</p:attrName>
                                        </p:attrNameLst>
                                      </p:cBhvr>
                                      <p:to>
                                        <p:strVal val="visible"/>
                                      </p:to>
                                    </p:set>
                                    <p:animEffect transition="in" filter="wipe(up)">
                                      <p:cBhvr>
                                        <p:cTn id="52" dur="500"/>
                                        <p:tgtEl>
                                          <p:spTgt spid="3074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0750"/>
                                        </p:tgtEl>
                                        <p:attrNameLst>
                                          <p:attrName>style.visibility</p:attrName>
                                        </p:attrNameLst>
                                      </p:cBhvr>
                                      <p:to>
                                        <p:strVal val="visible"/>
                                      </p:to>
                                    </p:set>
                                    <p:animEffect transition="in" filter="blinds(horizontal)">
                                      <p:cBhvr>
                                        <p:cTn id="57" dur="500"/>
                                        <p:tgtEl>
                                          <p:spTgt spid="30750"/>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499"/>
                                          </p:stCondLst>
                                        </p:cTn>
                                        <p:tgtEl>
                                          <p:spTgt spid="307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0" grpId="0" animBg="1"/>
      <p:bldP spid="30741" grpId="0" animBg="1"/>
      <p:bldP spid="30745" grpId="0" animBg="1"/>
      <p:bldP spid="30746" grpId="0" bldLvl="0" animBg="1"/>
      <p:bldP spid="30750" grpId="0"/>
      <p:bldP spid="3075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ext Box 2"/>
          <p:cNvSpPr txBox="1">
            <a:spLocks noChangeArrowheads="1"/>
          </p:cNvSpPr>
          <p:nvPr/>
        </p:nvSpPr>
        <p:spPr bwMode="auto">
          <a:xfrm>
            <a:off x="809346" y="1407543"/>
            <a:ext cx="7939118" cy="3120854"/>
          </a:xfrm>
          <a:prstGeom prst="rect">
            <a:avLst/>
          </a:prstGeom>
          <a:noFill/>
          <a:ln w="9525">
            <a:noFill/>
            <a:miter lim="800000"/>
          </a:ln>
        </p:spPr>
        <p:txBody>
          <a:bodyPr wrap="square">
            <a:spAutoFit/>
          </a:bodyPr>
          <a:lstStyle/>
          <a:p>
            <a:pPr>
              <a:spcBef>
                <a:spcPct val="50000"/>
              </a:spcBef>
            </a:pPr>
            <a:r>
              <a:rPr lang="en-US" altLang="zh-CN" sz="4000" dirty="0" smtClean="0">
                <a:latin typeface="Times New Roman" panose="02020603050405020304" pitchFamily="18" charset="0"/>
                <a:ea typeface="隶书" panose="02010509060101010101" pitchFamily="49" charset="-122"/>
              </a:rPr>
              <a:t>5.</a:t>
            </a:r>
            <a:r>
              <a:rPr lang="zh-CN" altLang="en-US" sz="4000" dirty="0" smtClean="0">
                <a:latin typeface="Times New Roman" panose="02020603050405020304" pitchFamily="18" charset="0"/>
                <a:ea typeface="隶书" panose="02010509060101010101" pitchFamily="49" charset="-122"/>
              </a:rPr>
              <a:t>水中看树，树变高。</a:t>
            </a:r>
            <a:endParaRPr lang="en-US" altLang="zh-CN" sz="4000" dirty="0" smtClean="0">
              <a:latin typeface="Times New Roman" panose="02020603050405020304" pitchFamily="18" charset="0"/>
              <a:ea typeface="隶书" panose="02010509060101010101" pitchFamily="49" charset="-122"/>
            </a:endParaRPr>
          </a:p>
          <a:p>
            <a:pPr eaLnBrk="0" hangingPunct="0">
              <a:spcBef>
                <a:spcPct val="20000"/>
              </a:spcBef>
            </a:pPr>
            <a:r>
              <a:rPr lang="zh-CN" altLang="en-US" sz="3200" dirty="0" smtClean="0">
                <a:latin typeface="Times New Roman" panose="02020603050405020304" pitchFamily="18" charset="0"/>
                <a:ea typeface="隶书" panose="02010509060101010101" pitchFamily="49" charset="-122"/>
              </a:rPr>
              <a:t>总结：</a:t>
            </a:r>
            <a:r>
              <a:rPr lang="zh-CN" altLang="en-US" sz="3200" dirty="0" smtClean="0">
                <a:solidFill>
                  <a:schemeClr val="tx2"/>
                </a:solidFill>
              </a:rPr>
              <a:t>不管是岸上看水里还是水里看岸上都是</a:t>
            </a:r>
            <a:r>
              <a:rPr lang="en-US" altLang="zh-CN" sz="3200" dirty="0" smtClean="0">
                <a:solidFill>
                  <a:schemeClr val="tx2"/>
                </a:solidFill>
              </a:rPr>
              <a:t>“</a:t>
            </a:r>
            <a:r>
              <a:rPr lang="zh-CN" altLang="en-US" sz="3200" dirty="0" smtClean="0">
                <a:solidFill>
                  <a:schemeClr val="tx2"/>
                </a:solidFill>
              </a:rPr>
              <a:t>升高</a:t>
            </a:r>
            <a:r>
              <a:rPr lang="en-US" altLang="zh-CN" sz="3200" dirty="0" smtClean="0">
                <a:solidFill>
                  <a:schemeClr val="tx2"/>
                </a:solidFill>
              </a:rPr>
              <a:t>”</a:t>
            </a:r>
            <a:r>
              <a:rPr lang="zh-CN" altLang="en-US" sz="3200" dirty="0" smtClean="0">
                <a:sym typeface="宋体" panose="02010600030101010101" pitchFamily="2" charset="-122"/>
              </a:rPr>
              <a:t>了的虚像，</a:t>
            </a:r>
            <a:r>
              <a:rPr lang="zh-CN" altLang="en-US" sz="3200" dirty="0" smtClean="0">
                <a:solidFill>
                  <a:srgbClr val="FF0000"/>
                </a:solidFill>
                <a:sym typeface="宋体" panose="02010600030101010101" pitchFamily="2" charset="-122"/>
              </a:rPr>
              <a:t>虚像都变高</a:t>
            </a:r>
            <a:r>
              <a:rPr lang="zh-CN" altLang="en-US" sz="3200" dirty="0" smtClean="0">
                <a:sym typeface="宋体" panose="02010600030101010101" pitchFamily="2" charset="-122"/>
              </a:rPr>
              <a:t>。</a:t>
            </a:r>
            <a:endParaRPr lang="zh-CN" altLang="en-US" sz="3200" dirty="0" smtClean="0">
              <a:solidFill>
                <a:schemeClr val="tx2"/>
              </a:solidFill>
            </a:endParaRPr>
          </a:p>
          <a:p>
            <a:pPr eaLnBrk="0" hangingPunct="0">
              <a:spcBef>
                <a:spcPct val="20000"/>
              </a:spcBef>
            </a:pPr>
            <a:r>
              <a:rPr lang="zh-CN" altLang="en-US" sz="3200" dirty="0" smtClean="0">
                <a:solidFill>
                  <a:schemeClr val="tx2"/>
                </a:solidFill>
              </a:rPr>
              <a:t>   </a:t>
            </a:r>
            <a:endParaRPr lang="zh-CN" altLang="en-US" sz="3200" dirty="0" smtClean="0">
              <a:solidFill>
                <a:schemeClr val="tx2"/>
              </a:solidFill>
            </a:endParaRPr>
          </a:p>
          <a:p>
            <a:pPr>
              <a:spcBef>
                <a:spcPct val="50000"/>
              </a:spcBef>
            </a:pPr>
            <a:endParaRPr lang="zh-CN" altLang="en-US" sz="3200" dirty="0">
              <a:latin typeface="Times New Roman" panose="02020603050405020304" pitchFamily="18" charset="0"/>
              <a:ea typeface="隶书" panose="02010509060101010101" pitchFamily="49" charset="-122"/>
            </a:endParaRPr>
          </a:p>
        </p:txBody>
      </p:sp>
      <p:pic>
        <p:nvPicPr>
          <p:cNvPr id="67586" name="Picture 3" descr="未命名003"/>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747716" y="3307804"/>
            <a:ext cx="4276725" cy="2857500"/>
          </a:xfrm>
          <a:prstGeom prst="rect">
            <a:avLst/>
          </a:prstGeom>
          <a:noFill/>
          <a:ln w="9525">
            <a:noFill/>
            <a:miter lim="800000"/>
            <a:headEnd/>
            <a:tailEnd/>
          </a:ln>
        </p:spPr>
      </p:pic>
      <p:sp>
        <p:nvSpPr>
          <p:cNvPr id="37892" name="Line 4"/>
          <p:cNvSpPr>
            <a:spLocks noChangeShapeType="1"/>
          </p:cNvSpPr>
          <p:nvPr/>
        </p:nvSpPr>
        <p:spPr bwMode="auto">
          <a:xfrm>
            <a:off x="4652712" y="4793702"/>
            <a:ext cx="0" cy="609600"/>
          </a:xfrm>
          <a:prstGeom prst="line">
            <a:avLst/>
          </a:prstGeom>
          <a:noFill/>
          <a:ln w="12700">
            <a:solidFill>
              <a:schemeClr val="accent2"/>
            </a:solidFill>
            <a:prstDash val="dash"/>
            <a:round/>
          </a:ln>
        </p:spPr>
        <p:txBody>
          <a:bodyPr/>
          <a:lstStyle/>
          <a:p>
            <a:endParaRPr lang="zh-CN" altLang="en-US"/>
          </a:p>
        </p:txBody>
      </p:sp>
      <p:sp>
        <p:nvSpPr>
          <p:cNvPr id="37893" name="Line 5"/>
          <p:cNvSpPr>
            <a:spLocks noChangeShapeType="1"/>
          </p:cNvSpPr>
          <p:nvPr/>
        </p:nvSpPr>
        <p:spPr bwMode="auto">
          <a:xfrm>
            <a:off x="5097336" y="4755602"/>
            <a:ext cx="0" cy="685800"/>
          </a:xfrm>
          <a:prstGeom prst="line">
            <a:avLst/>
          </a:prstGeom>
          <a:noFill/>
          <a:ln w="12700">
            <a:solidFill>
              <a:schemeClr val="accent2"/>
            </a:solidFill>
            <a:prstDash val="dash"/>
            <a:round/>
          </a:ln>
        </p:spPr>
        <p:txBody>
          <a:bodyPr/>
          <a:lstStyle/>
          <a:p>
            <a:endParaRPr lang="zh-CN" altLang="en-US"/>
          </a:p>
        </p:txBody>
      </p:sp>
      <p:sp>
        <p:nvSpPr>
          <p:cNvPr id="37894" name="Line 6"/>
          <p:cNvSpPr>
            <a:spLocks noChangeShapeType="1"/>
          </p:cNvSpPr>
          <p:nvPr/>
        </p:nvSpPr>
        <p:spPr bwMode="auto">
          <a:xfrm>
            <a:off x="3281112" y="3460202"/>
            <a:ext cx="1828800" cy="2209800"/>
          </a:xfrm>
          <a:prstGeom prst="line">
            <a:avLst/>
          </a:prstGeom>
          <a:noFill/>
          <a:ln w="12700">
            <a:solidFill>
              <a:srgbClr val="FF0000"/>
            </a:solidFill>
            <a:prstDash val="lgDash"/>
            <a:round/>
          </a:ln>
        </p:spPr>
        <p:txBody>
          <a:bodyPr/>
          <a:lstStyle/>
          <a:p>
            <a:endParaRPr lang="zh-CN" altLang="en-US"/>
          </a:p>
        </p:txBody>
      </p:sp>
      <p:sp>
        <p:nvSpPr>
          <p:cNvPr id="37895" name="Line 7"/>
          <p:cNvSpPr>
            <a:spLocks noChangeShapeType="1"/>
          </p:cNvSpPr>
          <p:nvPr/>
        </p:nvSpPr>
        <p:spPr bwMode="auto">
          <a:xfrm>
            <a:off x="3281112" y="3422102"/>
            <a:ext cx="2362200" cy="2209800"/>
          </a:xfrm>
          <a:prstGeom prst="line">
            <a:avLst/>
          </a:prstGeom>
          <a:noFill/>
          <a:ln w="12700">
            <a:solidFill>
              <a:srgbClr val="FF0000"/>
            </a:solidFill>
            <a:prstDash val="lgDash"/>
            <a:round/>
          </a:ln>
        </p:spPr>
        <p:txBody>
          <a:bodyPr/>
          <a:lstStyle/>
          <a:p>
            <a:endParaRPr lang="zh-CN" altLang="en-US"/>
          </a:p>
        </p:txBody>
      </p:sp>
      <p:sp>
        <p:nvSpPr>
          <p:cNvPr id="37896" name="Line 8"/>
          <p:cNvSpPr>
            <a:spLocks noChangeShapeType="1"/>
          </p:cNvSpPr>
          <p:nvPr/>
        </p:nvSpPr>
        <p:spPr bwMode="auto">
          <a:xfrm>
            <a:off x="4652712" y="5136602"/>
            <a:ext cx="381000" cy="457200"/>
          </a:xfrm>
          <a:prstGeom prst="line">
            <a:avLst/>
          </a:prstGeom>
          <a:noFill/>
          <a:ln w="19050">
            <a:solidFill>
              <a:srgbClr val="FF0000"/>
            </a:solidFill>
            <a:round/>
            <a:tailEnd type="stealth" w="med" len="med"/>
          </a:ln>
        </p:spPr>
        <p:txBody>
          <a:bodyPr/>
          <a:lstStyle/>
          <a:p>
            <a:endParaRPr lang="zh-CN" altLang="en-US"/>
          </a:p>
        </p:txBody>
      </p:sp>
      <p:sp>
        <p:nvSpPr>
          <p:cNvPr id="37897" name="Line 9"/>
          <p:cNvSpPr>
            <a:spLocks noChangeShapeType="1"/>
          </p:cNvSpPr>
          <p:nvPr/>
        </p:nvSpPr>
        <p:spPr bwMode="auto">
          <a:xfrm>
            <a:off x="5097336" y="5128590"/>
            <a:ext cx="648072" cy="576064"/>
          </a:xfrm>
          <a:prstGeom prst="line">
            <a:avLst/>
          </a:prstGeom>
          <a:noFill/>
          <a:ln w="19050">
            <a:solidFill>
              <a:srgbClr val="FF0000"/>
            </a:solidFill>
            <a:round/>
            <a:tailEnd type="stealth" w="med" len="med"/>
          </a:ln>
        </p:spPr>
        <p:txBody>
          <a:bodyPr/>
          <a:lstStyle/>
          <a:p>
            <a:endParaRPr lang="zh-CN" altLang="en-US"/>
          </a:p>
        </p:txBody>
      </p:sp>
      <p:sp>
        <p:nvSpPr>
          <p:cNvPr id="37898" name="Line 10"/>
          <p:cNvSpPr>
            <a:spLocks noChangeShapeType="1"/>
          </p:cNvSpPr>
          <p:nvPr/>
        </p:nvSpPr>
        <p:spPr bwMode="auto">
          <a:xfrm flipH="1">
            <a:off x="2900112" y="3460202"/>
            <a:ext cx="381000" cy="1219200"/>
          </a:xfrm>
          <a:prstGeom prst="line">
            <a:avLst/>
          </a:prstGeom>
          <a:noFill/>
          <a:ln w="12700">
            <a:solidFill>
              <a:srgbClr val="003300"/>
            </a:solidFill>
            <a:prstDash val="lgDash"/>
            <a:round/>
          </a:ln>
        </p:spPr>
        <p:txBody>
          <a:bodyPr/>
          <a:lstStyle/>
          <a:p>
            <a:endParaRPr lang="zh-CN" altLang="en-US"/>
          </a:p>
        </p:txBody>
      </p:sp>
      <p:sp>
        <p:nvSpPr>
          <p:cNvPr id="37899" name="Line 11"/>
          <p:cNvSpPr>
            <a:spLocks noChangeShapeType="1"/>
          </p:cNvSpPr>
          <p:nvPr/>
        </p:nvSpPr>
        <p:spPr bwMode="auto">
          <a:xfrm>
            <a:off x="3281112" y="3460204"/>
            <a:ext cx="520080" cy="1236340"/>
          </a:xfrm>
          <a:prstGeom prst="line">
            <a:avLst/>
          </a:prstGeom>
          <a:noFill/>
          <a:ln w="12700">
            <a:solidFill>
              <a:srgbClr val="003300"/>
            </a:solidFill>
            <a:prstDash val="lgDash"/>
            <a:round/>
          </a:ln>
        </p:spPr>
        <p:txBody>
          <a:bodyPr/>
          <a:lstStyle/>
          <a:p>
            <a:endParaRPr lang="zh-CN" altLang="en-US"/>
          </a:p>
        </p:txBody>
      </p:sp>
      <p:sp>
        <p:nvSpPr>
          <p:cNvPr id="37900" name="Line 12"/>
          <p:cNvSpPr>
            <a:spLocks noChangeShapeType="1"/>
          </p:cNvSpPr>
          <p:nvPr/>
        </p:nvSpPr>
        <p:spPr bwMode="auto">
          <a:xfrm>
            <a:off x="2900112" y="4679402"/>
            <a:ext cx="914400" cy="0"/>
          </a:xfrm>
          <a:prstGeom prst="line">
            <a:avLst/>
          </a:prstGeom>
          <a:noFill/>
          <a:ln w="12700">
            <a:solidFill>
              <a:srgbClr val="003300"/>
            </a:solidFill>
            <a:prstDash val="lgDash"/>
            <a:round/>
          </a:ln>
        </p:spPr>
        <p:txBody>
          <a:bodyPr/>
          <a:lstStyle/>
          <a:p>
            <a:endParaRPr lang="zh-CN" altLang="en-US"/>
          </a:p>
        </p:txBody>
      </p:sp>
      <p:sp>
        <p:nvSpPr>
          <p:cNvPr id="67596" name="Line 13"/>
          <p:cNvSpPr>
            <a:spLocks noChangeShapeType="1"/>
          </p:cNvSpPr>
          <p:nvPr/>
        </p:nvSpPr>
        <p:spPr bwMode="auto">
          <a:xfrm>
            <a:off x="3281112" y="4679402"/>
            <a:ext cx="0" cy="304800"/>
          </a:xfrm>
          <a:prstGeom prst="line">
            <a:avLst/>
          </a:prstGeom>
          <a:noFill/>
          <a:ln w="12700">
            <a:solidFill>
              <a:srgbClr val="003300"/>
            </a:solidFill>
            <a:prstDash val="lgDash"/>
            <a:round/>
          </a:ln>
        </p:spPr>
        <p:txBody>
          <a:bodyPr/>
          <a:lstStyle/>
          <a:p>
            <a:endParaRPr lang="zh-CN" altLang="en-US"/>
          </a:p>
        </p:txBody>
      </p:sp>
      <p:sp>
        <p:nvSpPr>
          <p:cNvPr id="37902" name="Line 14"/>
          <p:cNvSpPr>
            <a:spLocks noChangeShapeType="1"/>
          </p:cNvSpPr>
          <p:nvPr/>
        </p:nvSpPr>
        <p:spPr bwMode="auto">
          <a:xfrm>
            <a:off x="3433512" y="4679402"/>
            <a:ext cx="0" cy="381000"/>
          </a:xfrm>
          <a:prstGeom prst="line">
            <a:avLst/>
          </a:prstGeom>
          <a:noFill/>
          <a:ln w="12700">
            <a:solidFill>
              <a:srgbClr val="003300"/>
            </a:solidFill>
            <a:prstDash val="dashDot"/>
            <a:round/>
          </a:ln>
        </p:spPr>
        <p:txBody>
          <a:bodyPr/>
          <a:lstStyle/>
          <a:p>
            <a:endParaRPr lang="zh-CN" altLang="en-US"/>
          </a:p>
        </p:txBody>
      </p:sp>
      <p:graphicFrame>
        <p:nvGraphicFramePr>
          <p:cNvPr id="67598" name="Object 15"/>
          <p:cNvGraphicFramePr>
            <a:graphicFrameLocks noChangeAspect="1"/>
          </p:cNvGraphicFramePr>
          <p:nvPr/>
        </p:nvGraphicFramePr>
        <p:xfrm>
          <a:off x="5719516" y="5517604"/>
          <a:ext cx="657225" cy="534988"/>
        </p:xfrm>
        <a:graphic>
          <a:graphicData uri="http://schemas.openxmlformats.org/presentationml/2006/ole">
            <mc:AlternateContent xmlns:mc="http://schemas.openxmlformats.org/markup-compatibility/2006">
              <mc:Choice xmlns:v="urn:schemas-microsoft-com:vml" Requires="v">
                <p:oleObj spid="_x0000_s1025" name="" r:id="rId2" imgW="2409825" imgH="2000250" progId="PBrush">
                  <p:embed/>
                </p:oleObj>
              </mc:Choice>
              <mc:Fallback>
                <p:oleObj name="" r:id="rId2" imgW="2409825" imgH="2000250" progId="PBrush">
                  <p:embed/>
                  <p:pic>
                    <p:nvPicPr>
                      <p:cNvPr id="0" name="Object 15" descr="image10"/>
                      <p:cNvPicPr>
                        <a:picLocks noChangeAspect="1"/>
                      </p:cNvPicPr>
                      <p:nvPr/>
                    </p:nvPicPr>
                    <p:blipFill>
                      <a:blip r:embed="rId3">
                        <a:clrChange>
                          <a:clrFrom>
                            <a:srgbClr val="FFFFFF"/>
                          </a:clrFrom>
                          <a:clrTo>
                            <a:srgbClr val="FFFFFF">
                              <a:alpha val="0"/>
                            </a:srgbClr>
                          </a:clrTo>
                        </a:clrChange>
                      </a:blip>
                      <a:stretch>
                        <a:fillRect/>
                      </a:stretch>
                    </p:blipFill>
                    <p:spPr>
                      <a:xfrm>
                        <a:off x="5719516" y="5517604"/>
                        <a:ext cx="657225" cy="534988"/>
                      </a:xfrm>
                      <a:prstGeom prst="rect">
                        <a:avLst/>
                      </a:prstGeom>
                      <a:noFill/>
                      <a:ln w="38100">
                        <a:noFill/>
                      </a:ln>
                    </p:spPr>
                  </p:pic>
                </p:oleObj>
              </mc:Fallback>
            </mc:AlternateContent>
          </a:graphicData>
        </a:graphic>
      </p:graphicFrame>
      <p:sp>
        <p:nvSpPr>
          <p:cNvPr id="67599" name="Text Box 16"/>
          <p:cNvSpPr txBox="1">
            <a:spLocks noChangeArrowheads="1"/>
          </p:cNvSpPr>
          <p:nvPr/>
        </p:nvSpPr>
        <p:spPr bwMode="auto">
          <a:xfrm>
            <a:off x="2900112" y="3917403"/>
            <a:ext cx="381000" cy="400110"/>
          </a:xfrm>
          <a:prstGeom prst="rect">
            <a:avLst/>
          </a:prstGeom>
          <a:noFill/>
          <a:ln w="9525">
            <a:noFill/>
            <a:miter lim="800000"/>
          </a:ln>
        </p:spPr>
        <p:txBody>
          <a:bodyPr>
            <a:spAutoFit/>
          </a:bodyPr>
          <a:lstStyle/>
          <a:p>
            <a:pPr algn="ctr">
              <a:spcBef>
                <a:spcPct val="50000"/>
              </a:spcBef>
            </a:pPr>
            <a:r>
              <a:rPr lang="en-US" altLang="zh-CN" sz="2000">
                <a:solidFill>
                  <a:schemeClr val="accent2"/>
                </a:solidFill>
                <a:latin typeface="Times New Roman" panose="02020603050405020304" pitchFamily="18" charset="0"/>
              </a:rPr>
              <a:t>A</a:t>
            </a:r>
            <a:endParaRPr lang="en-US" altLang="zh-CN" sz="2000">
              <a:solidFill>
                <a:schemeClr val="accent2"/>
              </a:solidFill>
              <a:latin typeface="Times New Roman" panose="02020603050405020304" pitchFamily="18" charset="0"/>
            </a:endParaRPr>
          </a:p>
        </p:txBody>
      </p:sp>
      <p:sp>
        <p:nvSpPr>
          <p:cNvPr id="37905" name="Text Box 17"/>
          <p:cNvSpPr txBox="1">
            <a:spLocks noChangeArrowheads="1"/>
          </p:cNvSpPr>
          <p:nvPr/>
        </p:nvSpPr>
        <p:spPr bwMode="auto">
          <a:xfrm>
            <a:off x="2952486" y="3050618"/>
            <a:ext cx="609600" cy="400110"/>
          </a:xfrm>
          <a:prstGeom prst="rect">
            <a:avLst/>
          </a:prstGeom>
          <a:noFill/>
          <a:ln w="9525">
            <a:noFill/>
            <a:miter lim="800000"/>
          </a:ln>
        </p:spPr>
        <p:txBody>
          <a:bodyPr>
            <a:spAutoFit/>
          </a:bodyPr>
          <a:lstStyle/>
          <a:p>
            <a:pPr algn="ctr">
              <a:spcBef>
                <a:spcPct val="50000"/>
              </a:spcBef>
            </a:pPr>
            <a:r>
              <a:rPr lang="en-US" altLang="zh-CN" sz="2000" dirty="0">
                <a:solidFill>
                  <a:schemeClr val="accent2"/>
                </a:solidFill>
                <a:latin typeface="Times New Roman" panose="02020603050405020304" pitchFamily="18" charset="0"/>
              </a:rPr>
              <a:t>A1</a:t>
            </a:r>
            <a:endParaRPr lang="en-US" altLang="zh-CN" sz="2000" dirty="0">
              <a:solidFill>
                <a:schemeClr val="accent2"/>
              </a:solidFill>
              <a:latin typeface="Times New Roman" panose="02020603050405020304" pitchFamily="18" charset="0"/>
            </a:endParaRPr>
          </a:p>
        </p:txBody>
      </p:sp>
      <p:grpSp>
        <p:nvGrpSpPr>
          <p:cNvPr id="18" name="组合 17"/>
          <p:cNvGrpSpPr/>
          <p:nvPr/>
        </p:nvGrpSpPr>
        <p:grpSpPr>
          <a:xfrm>
            <a:off x="5112000" y="5013176"/>
            <a:ext cx="108000" cy="108000"/>
            <a:chOff x="1835696" y="4437112"/>
            <a:chExt cx="108000" cy="108000"/>
          </a:xfrm>
        </p:grpSpPr>
        <p:cxnSp>
          <p:nvCxnSpPr>
            <p:cNvPr id="19" name="直接连接符 18"/>
            <p:cNvCxnSpPr/>
            <p:nvPr/>
          </p:nvCxnSpPr>
          <p:spPr>
            <a:xfrm>
              <a:off x="1835696" y="4437112"/>
              <a:ext cx="1080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1871696" y="4491112"/>
              <a:ext cx="1080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4644008" y="5013176"/>
            <a:ext cx="108000" cy="108000"/>
            <a:chOff x="1835696" y="4437112"/>
            <a:chExt cx="108000" cy="108000"/>
          </a:xfrm>
        </p:grpSpPr>
        <p:cxnSp>
          <p:nvCxnSpPr>
            <p:cNvPr id="22" name="直接连接符 21"/>
            <p:cNvCxnSpPr/>
            <p:nvPr/>
          </p:nvCxnSpPr>
          <p:spPr>
            <a:xfrm>
              <a:off x="1835696" y="4437112"/>
              <a:ext cx="1080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1871696" y="4491112"/>
              <a:ext cx="1080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blinds(horizontal)">
                                      <p:cBhvr>
                                        <p:cTn id="7" dur="500"/>
                                        <p:tgtEl>
                                          <p:spTgt spid="3789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7896"/>
                                        </p:tgtEl>
                                        <p:attrNameLst>
                                          <p:attrName>style.visibility</p:attrName>
                                        </p:attrNameLst>
                                      </p:cBhvr>
                                      <p:to>
                                        <p:strVal val="visible"/>
                                      </p:to>
                                    </p:set>
                                    <p:animEffect transition="in" filter="blinds(horizontal)">
                                      <p:cBhvr>
                                        <p:cTn id="17" dur="500"/>
                                        <p:tgtEl>
                                          <p:spTgt spid="3789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7893"/>
                                        </p:tgtEl>
                                        <p:attrNameLst>
                                          <p:attrName>style.visibility</p:attrName>
                                        </p:attrNameLst>
                                      </p:cBhvr>
                                      <p:to>
                                        <p:strVal val="visible"/>
                                      </p:to>
                                    </p:set>
                                    <p:animEffect transition="in" filter="blinds(horizontal)">
                                      <p:cBhvr>
                                        <p:cTn id="22" dur="500"/>
                                        <p:tgtEl>
                                          <p:spTgt spid="3789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7897"/>
                                        </p:tgtEl>
                                        <p:attrNameLst>
                                          <p:attrName>style.visibility</p:attrName>
                                        </p:attrNameLst>
                                      </p:cBhvr>
                                      <p:to>
                                        <p:strVal val="visible"/>
                                      </p:to>
                                    </p:set>
                                    <p:animEffect transition="in" filter="blinds(horizontal)">
                                      <p:cBhvr>
                                        <p:cTn id="32" dur="500"/>
                                        <p:tgtEl>
                                          <p:spTgt spid="3789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7894"/>
                                        </p:tgtEl>
                                        <p:attrNameLst>
                                          <p:attrName>style.visibility</p:attrName>
                                        </p:attrNameLst>
                                      </p:cBhvr>
                                      <p:to>
                                        <p:strVal val="visible"/>
                                      </p:to>
                                    </p:set>
                                    <p:animEffect transition="in" filter="blinds(horizontal)">
                                      <p:cBhvr>
                                        <p:cTn id="37" dur="500"/>
                                        <p:tgtEl>
                                          <p:spTgt spid="3789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7895"/>
                                        </p:tgtEl>
                                        <p:attrNameLst>
                                          <p:attrName>style.visibility</p:attrName>
                                        </p:attrNameLst>
                                      </p:cBhvr>
                                      <p:to>
                                        <p:strVal val="visible"/>
                                      </p:to>
                                    </p:set>
                                    <p:animEffect transition="in" filter="blinds(horizontal)">
                                      <p:cBhvr>
                                        <p:cTn id="42" dur="500"/>
                                        <p:tgtEl>
                                          <p:spTgt spid="3789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7905"/>
                                        </p:tgtEl>
                                        <p:attrNameLst>
                                          <p:attrName>style.visibility</p:attrName>
                                        </p:attrNameLst>
                                      </p:cBhvr>
                                      <p:to>
                                        <p:strVal val="visible"/>
                                      </p:to>
                                    </p:set>
                                    <p:animEffect transition="in" filter="blinds(horizontal)">
                                      <p:cBhvr>
                                        <p:cTn id="47" dur="500"/>
                                        <p:tgtEl>
                                          <p:spTgt spid="3790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7899"/>
                                        </p:tgtEl>
                                        <p:attrNameLst>
                                          <p:attrName>style.visibility</p:attrName>
                                        </p:attrNameLst>
                                      </p:cBhvr>
                                      <p:to>
                                        <p:strVal val="visible"/>
                                      </p:to>
                                    </p:set>
                                    <p:animEffect transition="in" filter="blinds(horizontal)">
                                      <p:cBhvr>
                                        <p:cTn id="52" dur="500"/>
                                        <p:tgtEl>
                                          <p:spTgt spid="3789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7898"/>
                                        </p:tgtEl>
                                        <p:attrNameLst>
                                          <p:attrName>style.visibility</p:attrName>
                                        </p:attrNameLst>
                                      </p:cBhvr>
                                      <p:to>
                                        <p:strVal val="visible"/>
                                      </p:to>
                                    </p:set>
                                    <p:animEffect transition="in" filter="blinds(horizontal)">
                                      <p:cBhvr>
                                        <p:cTn id="57" dur="500"/>
                                        <p:tgtEl>
                                          <p:spTgt spid="3789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7900"/>
                                        </p:tgtEl>
                                        <p:attrNameLst>
                                          <p:attrName>style.visibility</p:attrName>
                                        </p:attrNameLst>
                                      </p:cBhvr>
                                      <p:to>
                                        <p:strVal val="visible"/>
                                      </p:to>
                                    </p:set>
                                    <p:animEffect transition="in" filter="blinds(horizontal)">
                                      <p:cBhvr>
                                        <p:cTn id="62" dur="500"/>
                                        <p:tgtEl>
                                          <p:spTgt spid="37900"/>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37902"/>
                                        </p:tgtEl>
                                        <p:attrNameLst>
                                          <p:attrName>style.visibility</p:attrName>
                                        </p:attrNameLst>
                                      </p:cBhvr>
                                      <p:to>
                                        <p:strVal val="visible"/>
                                      </p:to>
                                    </p:set>
                                    <p:animEffect transition="in" filter="blinds(horizontal)">
                                      <p:cBhvr>
                                        <p:cTn id="67" dur="500"/>
                                        <p:tgtEl>
                                          <p:spTgt spid="379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nimBg="1"/>
      <p:bldP spid="37893" grpId="0" animBg="1"/>
      <p:bldP spid="37894" grpId="0" animBg="1"/>
      <p:bldP spid="37895" grpId="0" animBg="1"/>
      <p:bldP spid="37896" grpId="0" animBg="1"/>
      <p:bldP spid="37897" grpId="0" animBg="1"/>
      <p:bldP spid="37898" grpId="0" animBg="1"/>
      <p:bldP spid="37899" grpId="0" animBg="1"/>
      <p:bldP spid="37900" grpId="0" animBg="1"/>
      <p:bldP spid="37902" grpId="0" animBg="1"/>
      <p:bldP spid="37905" grpId="0"/>
    </p:bldLst>
  </p:timing>
</p:sld>
</file>

<file path=ppt/tags/tag1.xml><?xml version="1.0" encoding="utf-8"?>
<p:tagLst xmlns:p="http://schemas.openxmlformats.org/presentationml/2006/main">
  <p:tag name="KSO_WM_SLIDE_ITEM_CNT" val="1"/>
  <p:tag name="KSO_WM_SLIDE_MODEL_TYPE" val="timeline"/>
</p:tagLst>
</file>

<file path=ppt/theme/theme1.xml><?xml version="1.0" encoding="utf-8"?>
<a:theme xmlns:a="http://schemas.openxmlformats.org/drawingml/2006/main" name="f08f95e9-3fc4-4651-a484-821b558f0c53">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2639</Words>
  <Application>WPS 演示</Application>
  <PresentationFormat>全屏显示(4:3)</PresentationFormat>
  <Paragraphs>240</Paragraphs>
  <Slides>27</Slides>
  <Notes>2</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2</vt:i4>
      </vt:variant>
      <vt:variant>
        <vt:lpstr>幻灯片标题</vt:lpstr>
      </vt:variant>
      <vt:variant>
        <vt:i4>27</vt:i4>
      </vt:variant>
    </vt:vector>
  </HeadingPairs>
  <TitlesOfParts>
    <vt:vector size="46" baseType="lpstr">
      <vt:lpstr>Arial</vt:lpstr>
      <vt:lpstr>宋体</vt:lpstr>
      <vt:lpstr>Wingdings</vt:lpstr>
      <vt:lpstr>微软雅黑</vt:lpstr>
      <vt:lpstr>黑体</vt:lpstr>
      <vt:lpstr>Times New Roman</vt:lpstr>
      <vt:lpstr>楷体_GB2312</vt:lpstr>
      <vt:lpstr>楷体_GB2312</vt:lpstr>
      <vt:lpstr>华文行楷</vt:lpstr>
      <vt:lpstr>隶书</vt:lpstr>
      <vt:lpstr>Calibri</vt:lpstr>
      <vt:lpstr>Arial Unicode MS</vt:lpstr>
      <vt:lpstr>仿宋_GB2312</vt:lpstr>
      <vt:lpstr>Calibri Light</vt:lpstr>
      <vt:lpstr>新宋体</vt:lpstr>
      <vt:lpstr>仿宋</vt:lpstr>
      <vt:lpstr>f08f95e9-3fc4-4651-a484-821b558f0c53</vt:lpstr>
      <vt:lpstr>PBrush</vt:lpstr>
      <vt:lpstr>PBrush</vt:lpstr>
      <vt:lpstr>中考物理 专题复习 </vt:lpstr>
      <vt:lpstr>PowerPoint 演示文稿</vt:lpstr>
      <vt:lpstr>PowerPoint 演示文稿</vt:lpstr>
      <vt:lpstr>               人眼为什么能看见物体？ </vt:lpstr>
      <vt:lpstr>PowerPoint 演示文稿</vt:lpstr>
      <vt:lpstr>2、看见光源和虚像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类型六、透镜的三条特殊光线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YUNAMM</cp:lastModifiedBy>
  <cp:revision>115</cp:revision>
  <dcterms:created xsi:type="dcterms:W3CDTF">2020-02-13T11:06:00Z</dcterms:created>
  <dcterms:modified xsi:type="dcterms:W3CDTF">2020-04-01T11:31:57Z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2052-10.8.2.6837</vt:lpwstr>
  </property>
</Properties>
</file>