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tiff" ContentType="image/tiff"/>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56" r:id="rId3"/>
    <p:sldId id="257" r:id="rId4"/>
    <p:sldId id="258" r:id="rId5"/>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 Type="http://schemas.openxmlformats.org/officeDocument/2006/relationships/slide" Target="slides/slide2.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NULL" TargetMode="Externa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tags" Target="../tags/tag8.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tiff"/></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5" Type="http://schemas.openxmlformats.org/officeDocument/2006/relationships/vmlDrawing" Target="../drawings/vmlDrawing2.vml"/><Relationship Id="rId4" Type="http://schemas.openxmlformats.org/officeDocument/2006/relationships/slideLayout" Target="../slideLayouts/slideLayout7.xml"/><Relationship Id="rId3" Type="http://schemas.openxmlformats.org/officeDocument/2006/relationships/image" Target="../media/image9.wmf"/><Relationship Id="rId2" Type="http://schemas.openxmlformats.org/officeDocument/2006/relationships/oleObject" Target="../embeddings/oleObject2.bin"/><Relationship Id="rId1" Type="http://schemas.openxmlformats.org/officeDocument/2006/relationships/image" Target="../media/image3.tif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4.xml"/><Relationship Id="rId6" Type="http://schemas.openxmlformats.org/officeDocument/2006/relationships/slide" Target="slide18.xml"/><Relationship Id="rId5" Type="http://schemas.openxmlformats.org/officeDocument/2006/relationships/tags" Target="../tags/tag3.xml"/><Relationship Id="rId4" Type="http://schemas.openxmlformats.org/officeDocument/2006/relationships/slide" Target="slide8.xml"/><Relationship Id="rId3" Type="http://schemas.openxmlformats.org/officeDocument/2006/relationships/image" Target="../media/image1.png"/><Relationship Id="rId2" Type="http://schemas.openxmlformats.org/officeDocument/2006/relationships/tags" Target="../tags/tag2.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4" Type="http://schemas.openxmlformats.org/officeDocument/2006/relationships/vmlDrawing" Target="../drawings/vmlDrawing3.vml"/><Relationship Id="rId3" Type="http://schemas.openxmlformats.org/officeDocument/2006/relationships/slideLayout" Target="../slideLayouts/slideLayout7.xml"/><Relationship Id="rId2" Type="http://schemas.openxmlformats.org/officeDocument/2006/relationships/image" Target="../media/image10.wmf"/><Relationship Id="rId1" Type="http://schemas.openxmlformats.org/officeDocument/2006/relationships/oleObject" Target="../embeddings/oleObject3.bin"/></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5.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tiff"/></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xml"/></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image" Target="../media/image2.png"/><Relationship Id="rId2" Type="http://schemas.openxmlformats.org/officeDocument/2006/relationships/image" Target="../media/image2.tiff"/><Relationship Id="rId1" Type="http://schemas.openxmlformats.org/officeDocument/2006/relationships/image" Target="../media/image1.tiff"/></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tags" Target="../tags/tag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tiff"/><Relationship Id="rId1" Type="http://schemas.openxmlformats.org/officeDocument/2006/relationships/image" Target="../media/image1.tiff"/></Relationships>
</file>

<file path=ppt/slides/_rels/slide9.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7.xml"/><Relationship Id="rId2" Type="http://schemas.openxmlformats.org/officeDocument/2006/relationships/image" Target="../media/image4.wmf"/><Relationship Id="rId1" Type="http://schemas.openxmlformats.org/officeDocument/2006/relationships/oleObject" Target="../embeddings/oleObject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1379220" y="3557905"/>
            <a:ext cx="9289415" cy="9010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50000"/>
              </a:lnSpc>
              <a:spcBef>
                <a:spcPct val="0"/>
              </a:spcBef>
              <a:spcAft>
                <a:spcPct val="0"/>
              </a:spcAft>
              <a:buClrTx/>
              <a:buSzTx/>
              <a:buFontTx/>
              <a:buNone/>
            </a:pPr>
            <a:r>
              <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命题点3　探究电流与电压、电阻的关系</a:t>
            </a:r>
            <a:endPar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4" name="矩形 3"/>
          <p:cNvSpPr/>
          <p:nvPr/>
        </p:nvSpPr>
        <p:spPr>
          <a:xfrm>
            <a:off x="1737995" y="1949450"/>
            <a:ext cx="8428990" cy="1246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第15讲　探究电路</a:t>
            </a:r>
            <a:endPar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endParaRPr>
          </a:p>
        </p:txBody>
      </p:sp>
    </p:spTree>
    <p:custDataLst>
      <p:tags r:id="rId1"/>
    </p:custData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 name="文本框 112"/>
          <p:cNvSpPr txBox="1"/>
          <p:nvPr/>
        </p:nvSpPr>
        <p:spPr>
          <a:xfrm>
            <a:off x="742950" y="1076325"/>
            <a:ext cx="10561955" cy="5077460"/>
          </a:xfrm>
          <a:prstGeom prst="rect">
            <a:avLst/>
          </a:prstGeom>
          <a:noFill/>
          <a:ln w="9525">
            <a:noFill/>
          </a:ln>
        </p:spPr>
        <p:txBody>
          <a:bodyPr wrap="square">
            <a:spAutoFit/>
          </a:bodyPr>
          <a:p>
            <a:pPr>
              <a:lnSpc>
                <a:spcPct val="150000"/>
              </a:lnSpc>
            </a:pPr>
            <a:r>
              <a:rPr lang="zh-CN" sz="2400">
                <a:ea typeface="黑体" panose="02010609060101010101" pitchFamily="49" charset="-122"/>
              </a:rPr>
              <a:t>【分析数据，总结结论】</a:t>
            </a:r>
            <a:r>
              <a:rPr lang="en-US" sz="2400">
                <a:latin typeface="Times New Roman" panose="02020603050405020304" pitchFamily="18" charset="0"/>
                <a:ea typeface="宋体" panose="02010600030101010101" pitchFamily="2" charset="-122"/>
              </a:rPr>
              <a:t>9. </a:t>
            </a:r>
            <a:r>
              <a:rPr lang="zh-CN" sz="2400">
                <a:ea typeface="宋体" panose="02010600030101010101" pitchFamily="2" charset="-122"/>
              </a:rPr>
              <a:t>表格数据分析</a:t>
            </a:r>
            <a:r>
              <a:rPr lang="en-US" sz="2400">
                <a:latin typeface="Times New Roman" panose="02020603050405020304" pitchFamily="18" charset="0"/>
                <a:ea typeface="宋体" panose="02010600030101010101" pitchFamily="2" charset="-122"/>
              </a:rPr>
              <a:t>(</a:t>
            </a:r>
            <a:r>
              <a:rPr lang="en-US" sz="2400">
                <a:latin typeface="宋体" panose="02010600030101010101" pitchFamily="2" charset="-122"/>
                <a:cs typeface="Times New Roman" panose="02020603050405020304" pitchFamily="18" charset="0"/>
              </a:rPr>
              <a:t>①</a:t>
            </a:r>
            <a:r>
              <a:rPr lang="zh-CN" sz="2400">
                <a:ea typeface="宋体" panose="02010600030101010101" pitchFamily="2" charset="-122"/>
              </a:rPr>
              <a:t>判断错误数据；</a:t>
            </a:r>
            <a:r>
              <a:rPr lang="en-US" sz="2400">
                <a:latin typeface="宋体" panose="02010600030101010101" pitchFamily="2" charset="-122"/>
                <a:cs typeface="Times New Roman" panose="02020603050405020304" pitchFamily="18" charset="0"/>
              </a:rPr>
              <a:t>②</a:t>
            </a:r>
            <a:r>
              <a:rPr lang="zh-CN" sz="2400">
                <a:ea typeface="宋体" panose="02010600030101010101" pitchFamily="2" charset="-122"/>
              </a:rPr>
              <a:t>根据表格数据描绘</a:t>
            </a:r>
            <a:r>
              <a:rPr lang="en-US" sz="2400" i="1">
                <a:latin typeface="Times New Roman" panose="02020603050405020304" pitchFamily="18" charset="0"/>
                <a:ea typeface="宋体" panose="02010600030101010101" pitchFamily="2" charset="-122"/>
              </a:rPr>
              <a:t>U</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I</a:t>
            </a:r>
            <a:r>
              <a:rPr lang="zh-CN" sz="2400">
                <a:ea typeface="宋体" panose="02010600030101010101" pitchFamily="2" charset="-122"/>
              </a:rPr>
              <a:t>图像；</a:t>
            </a:r>
            <a:r>
              <a:rPr lang="en-US" sz="2400">
                <a:latin typeface="宋体" panose="02010600030101010101" pitchFamily="2" charset="-122"/>
                <a:cs typeface="Times New Roman" panose="02020603050405020304" pitchFamily="18" charset="0"/>
              </a:rPr>
              <a:t>③</a:t>
            </a:r>
            <a:r>
              <a:rPr lang="zh-CN" sz="2400">
                <a:ea typeface="宋体" panose="02010600030101010101" pitchFamily="2" charset="-122"/>
              </a:rPr>
              <a:t>根据表格数据总结实验结论或计算电阻阻</a:t>
            </a:r>
            <a:r>
              <a:rPr lang="zh-CN" sz="2400">
                <a:latin typeface="Times New Roman" panose="02020603050405020304" pitchFamily="18" charset="0"/>
                <a:ea typeface="宋体" panose="02010600030101010101" pitchFamily="2" charset="-122"/>
              </a:rPr>
              <a:t>值</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rPr>
              <a:t>10. </a:t>
            </a:r>
            <a:r>
              <a:rPr lang="en-US" sz="2400" i="1">
                <a:latin typeface="Times New Roman" panose="02020603050405020304" pitchFamily="18" charset="0"/>
                <a:ea typeface="宋体" panose="02010600030101010101" pitchFamily="2" charset="-122"/>
              </a:rPr>
              <a:t>U</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I</a:t>
            </a:r>
            <a:r>
              <a:rPr lang="zh-CN" sz="2400">
                <a:ea typeface="宋体" panose="02010600030101010101" pitchFamily="2" charset="-122"/>
              </a:rPr>
              <a:t>图像的处理</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应用</a:t>
            </a:r>
            <a:r>
              <a:rPr lang="en-US" sz="2400" i="1">
                <a:latin typeface="Times New Roman" panose="02020603050405020304" pitchFamily="18" charset="0"/>
                <a:ea typeface="宋体" panose="02010600030101010101" pitchFamily="2" charset="-122"/>
              </a:rPr>
              <a:t>U</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I</a:t>
            </a:r>
            <a:r>
              <a:rPr lang="zh-CN" sz="2400">
                <a:ea typeface="宋体" panose="02010600030101010101" pitchFamily="2" charset="-122"/>
              </a:rPr>
              <a:t>图像计算电阻阻值或总结结论</a:t>
            </a:r>
            <a:r>
              <a:rPr lang="en-US" sz="2400">
                <a:latin typeface="Times New Roman" panose="02020603050405020304" pitchFamily="18" charset="0"/>
                <a:ea typeface="宋体" panose="02010600030101010101" pitchFamily="2" charset="-122"/>
              </a:rPr>
              <a:t>)</a:t>
            </a:r>
            <a:r>
              <a:rPr lang="zh-CN" sz="2400">
                <a:ea typeface="黑体" panose="02010609060101010101" pitchFamily="49" charset="-122"/>
              </a:rPr>
              <a:t>【交流与反思】</a:t>
            </a:r>
            <a:r>
              <a:rPr lang="en-US" sz="2400">
                <a:latin typeface="Times New Roman" panose="02020603050405020304" pitchFamily="18" charset="0"/>
                <a:ea typeface="宋体" panose="02010600030101010101" pitchFamily="2" charset="-122"/>
              </a:rPr>
              <a:t>11. </a:t>
            </a:r>
            <a:r>
              <a:rPr lang="zh-CN" sz="2400">
                <a:ea typeface="宋体" panose="02010600030101010101" pitchFamily="2" charset="-122"/>
              </a:rPr>
              <a:t>移动滑片，改变定值电阻两端的电压，进行多次测量的目的</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使实验结果具有普遍性</a:t>
            </a:r>
            <a:r>
              <a:rPr lang="en-US" sz="2400">
                <a:latin typeface="Times New Roman" panose="02020603050405020304" pitchFamily="18" charset="0"/>
                <a:ea typeface="宋体" panose="02010600030101010101" pitchFamily="2" charset="-122"/>
              </a:rPr>
              <a:t>)12. </a:t>
            </a:r>
            <a:r>
              <a:rPr lang="zh-CN" sz="2400">
                <a:ea typeface="宋体" panose="02010600030101010101" pitchFamily="2" charset="-122"/>
              </a:rPr>
              <a:t>调节滑动变阻器不能使电压表达到指定示数的原因</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滑动变阻器的最大阻值过</a:t>
            </a:r>
            <a:r>
              <a:rPr lang="en-US" sz="2400">
                <a:latin typeface="Times New Roman" panose="02020603050405020304" pitchFamily="18" charset="0"/>
                <a:ea typeface="宋体" panose="02010600030101010101" pitchFamily="2" charset="-122"/>
              </a:rPr>
              <a:t>________)</a:t>
            </a:r>
            <a:endParaRPr lang="zh-CN" altLang="en-US" sz="2400"/>
          </a:p>
        </p:txBody>
      </p:sp>
      <p:sp>
        <p:nvSpPr>
          <p:cNvPr id="100" name="文本框 99"/>
          <p:cNvSpPr txBox="1"/>
          <p:nvPr/>
        </p:nvSpPr>
        <p:spPr>
          <a:xfrm>
            <a:off x="1535430" y="5605780"/>
            <a:ext cx="73152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小</a:t>
            </a:r>
            <a:endParaRPr lang="zh-CN" altLang="en-US" sz="240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 name="文本框 112"/>
          <p:cNvSpPr txBox="1"/>
          <p:nvPr/>
        </p:nvSpPr>
        <p:spPr>
          <a:xfrm>
            <a:off x="886460" y="1028700"/>
            <a:ext cx="10561955" cy="50774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13. </a:t>
            </a:r>
            <a:r>
              <a:rPr lang="zh-CN" sz="2400">
                <a:ea typeface="宋体" panose="02010600030101010101" pitchFamily="2" charset="-122"/>
              </a:rPr>
              <a:t>实验中，电流随电压增大而减小的原因</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将电压表并联在</a:t>
            </a:r>
            <a:r>
              <a:rPr lang="en-US" sz="2400">
                <a:latin typeface="Times New Roman" panose="02020603050405020304" pitchFamily="18" charset="0"/>
                <a:ea typeface="宋体" panose="02010600030101010101" pitchFamily="2" charset="-122"/>
              </a:rPr>
              <a:t>________________</a:t>
            </a:r>
            <a:r>
              <a:rPr lang="zh-CN" sz="2400">
                <a:ea typeface="宋体" panose="02010600030101010101" pitchFamily="2" charset="-122"/>
              </a:rPr>
              <a:t>两端</a:t>
            </a:r>
            <a:r>
              <a:rPr lang="en-US" sz="2400">
                <a:latin typeface="Times New Roman" panose="02020603050405020304" pitchFamily="18" charset="0"/>
                <a:ea typeface="宋体" panose="02010600030101010101" pitchFamily="2" charset="-122"/>
              </a:rPr>
              <a:t>)14. </a:t>
            </a:r>
            <a:r>
              <a:rPr lang="zh-CN" sz="2400">
                <a:ea typeface="宋体" panose="02010600030101010101" pitchFamily="2" charset="-122"/>
              </a:rPr>
              <a:t>将定值电阻换成小灯泡后，电流与电压不成正比的原因</a:t>
            </a:r>
            <a:r>
              <a:rPr lang="en-US" sz="2400">
                <a:latin typeface="Times New Roman" panose="02020603050405020304" pitchFamily="18" charset="0"/>
                <a:ea typeface="宋体" panose="02010600030101010101" pitchFamily="2" charset="-122"/>
              </a:rPr>
              <a:t>(_______________</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_____________)15. </a:t>
            </a:r>
            <a:r>
              <a:rPr lang="zh-CN" sz="2400">
                <a:ea typeface="宋体" panose="02010600030101010101" pitchFamily="2" charset="-122"/>
              </a:rPr>
              <a:t>实验改进</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若电压表示数不能降低到某一数值</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可减小电源电压、串联一个电阻</a:t>
            </a:r>
            <a:r>
              <a:rPr lang="zh-CN" sz="2400">
                <a:latin typeface="Times New Roman" panose="02020603050405020304" pitchFamily="18" charset="0"/>
                <a:ea typeface="宋体" panose="02010600030101010101" pitchFamily="2" charset="-122"/>
              </a:rPr>
              <a:t>或换用阻值更大的滑动变阻器等</a:t>
            </a:r>
            <a:r>
              <a:rPr lang="en-US" sz="2400">
                <a:latin typeface="Times New Roman" panose="02020603050405020304" pitchFamily="18" charset="0"/>
                <a:cs typeface="Times New Roman" panose="02020603050405020304" pitchFamily="18" charset="0"/>
              </a:rPr>
              <a:t>)(</a:t>
            </a: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若滑动变阻器损坏</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改变电源电压进行多次测量</a:t>
            </a:r>
            <a:r>
              <a:rPr lang="en-US" sz="2400">
                <a:latin typeface="Times New Roman" panose="02020603050405020304" pitchFamily="18" charset="0"/>
                <a:ea typeface="宋体" panose="02010600030101010101" pitchFamily="2" charset="-122"/>
              </a:rPr>
              <a:t>)</a:t>
            </a:r>
            <a:r>
              <a:rPr lang="zh-CN" sz="2400">
                <a:ea typeface="黑体" panose="02010609060101010101" pitchFamily="49" charset="-122"/>
              </a:rPr>
              <a:t>实验结论：</a:t>
            </a:r>
            <a:r>
              <a:rPr lang="zh-CN" sz="2400">
                <a:ea typeface="宋体" panose="02010600030101010101" pitchFamily="2" charset="-122"/>
              </a:rPr>
              <a:t>保持电阻不变时，电流跟电压成</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关系．</a:t>
            </a:r>
            <a:endParaRPr lang="zh-CN" altLang="en-US" sz="2400"/>
          </a:p>
        </p:txBody>
      </p:sp>
      <p:sp>
        <p:nvSpPr>
          <p:cNvPr id="100" name="文本框 99"/>
          <p:cNvSpPr txBox="1"/>
          <p:nvPr/>
        </p:nvSpPr>
        <p:spPr>
          <a:xfrm>
            <a:off x="9059545" y="1103630"/>
            <a:ext cx="214503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滑动变阻器</a:t>
            </a:r>
            <a:endParaRPr lang="zh-CN" altLang="en-US" sz="2400">
              <a:solidFill>
                <a:srgbClr val="FF0000"/>
              </a:solidFill>
              <a:latin typeface="Times New Roman" panose="02020603050405020304" pitchFamily="18" charset="0"/>
              <a:ea typeface="宋体" panose="02010600030101010101" pitchFamily="2" charset="-122"/>
            </a:endParaRPr>
          </a:p>
        </p:txBody>
      </p:sp>
      <p:sp>
        <p:nvSpPr>
          <p:cNvPr id="2" name="文本框 1"/>
          <p:cNvSpPr txBox="1"/>
          <p:nvPr/>
        </p:nvSpPr>
        <p:spPr>
          <a:xfrm>
            <a:off x="886460" y="2093595"/>
            <a:ext cx="10361295" cy="1198880"/>
          </a:xfrm>
          <a:prstGeom prst="rect">
            <a:avLst/>
          </a:prstGeom>
          <a:noFill/>
          <a:ln w="9525">
            <a:noFill/>
          </a:ln>
        </p:spPr>
        <p:txBody>
          <a:bodyPr wrap="square">
            <a:spAutoFit/>
          </a:bodyPr>
          <a:p>
            <a:pPr>
              <a:lnSpc>
                <a:spcPct val="150000"/>
              </a:lnSpc>
            </a:pPr>
            <a:r>
              <a:rPr lang="en-US" sz="2400">
                <a:solidFill>
                  <a:srgbClr val="FF0000"/>
                </a:solidFill>
                <a:latin typeface="Times New Roman" panose="02020603050405020304" pitchFamily="18" charset="0"/>
                <a:ea typeface="宋体" panose="02010600030101010101" pitchFamily="2" charset="-122"/>
              </a:rPr>
              <a:t>                                                                                                         </a:t>
            </a:r>
            <a:r>
              <a:rPr lang="zh-CN" sz="2400">
                <a:solidFill>
                  <a:srgbClr val="FF0000"/>
                </a:solidFill>
                <a:ea typeface="宋体" panose="02010600030101010101" pitchFamily="2" charset="-122"/>
              </a:rPr>
              <a:t>灯丝电阻随温度的</a:t>
            </a:r>
            <a:r>
              <a:rPr lang="zh-CN" sz="2400">
                <a:solidFill>
                  <a:srgbClr val="FF0000"/>
                </a:solidFill>
                <a:latin typeface="Times New Roman" panose="02020603050405020304" pitchFamily="18" charset="0"/>
                <a:ea typeface="宋体" panose="02010600030101010101" pitchFamily="2" charset="-122"/>
              </a:rPr>
              <a:t>升高而增大</a:t>
            </a:r>
            <a:endParaRPr lang="zh-CN" altLang="en-US" sz="2400">
              <a:solidFill>
                <a:srgbClr val="FF0000"/>
              </a:solidFill>
              <a:latin typeface="Times New Roman" panose="02020603050405020304" pitchFamily="18" charset="0"/>
              <a:ea typeface="宋体" panose="02010600030101010101" pitchFamily="2" charset="-122"/>
            </a:endParaRPr>
          </a:p>
        </p:txBody>
      </p:sp>
      <p:sp>
        <p:nvSpPr>
          <p:cNvPr id="3" name="文本框 2"/>
          <p:cNvSpPr txBox="1"/>
          <p:nvPr/>
        </p:nvSpPr>
        <p:spPr>
          <a:xfrm>
            <a:off x="6940550" y="5563235"/>
            <a:ext cx="10795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正比</a:t>
            </a:r>
            <a:endParaRPr lang="zh-CN" altLang="en-US" sz="240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1217930" y="1066165"/>
            <a:ext cx="9739630" cy="622935"/>
            <a:chOff x="1566" y="1660"/>
            <a:chExt cx="15338" cy="981"/>
          </a:xfrm>
        </p:grpSpPr>
        <p:pic>
          <p:nvPicPr>
            <p:cNvPr id="4" name="图片 3" descr="QQ图片20190926151119"/>
            <p:cNvPicPr>
              <a:picLocks noChangeAspect="1"/>
            </p:cNvPicPr>
            <p:nvPr/>
          </p:nvPicPr>
          <p:blipFill>
            <a:blip r:embed="rId1"/>
            <a:stretch>
              <a:fillRect/>
            </a:stretch>
          </p:blipFill>
          <p:spPr>
            <a:xfrm>
              <a:off x="1566" y="1660"/>
              <a:ext cx="15338" cy="920"/>
            </a:xfrm>
            <a:prstGeom prst="rect">
              <a:avLst/>
            </a:prstGeom>
          </p:spPr>
        </p:pic>
        <p:sp>
          <p:nvSpPr>
            <p:cNvPr id="6" name="文本框 5"/>
            <p:cNvSpPr txBox="1"/>
            <p:nvPr/>
          </p:nvSpPr>
          <p:spPr>
            <a:xfrm>
              <a:off x="6768" y="1819"/>
              <a:ext cx="5082" cy="822"/>
            </a:xfrm>
            <a:prstGeom prst="rect">
              <a:avLst/>
            </a:prstGeom>
            <a:noFill/>
          </p:spPr>
          <p:txBody>
            <a:bodyPr wrap="square" rtlCol="0">
              <a:spAutoFit/>
            </a:bodyPr>
            <a:p>
              <a:r>
                <a:rPr lang="zh-CN" altLang="en-US" sz="2800" spc="500">
                  <a:solidFill>
                    <a:schemeClr val="tx1"/>
                  </a:solidFill>
                  <a:uFillTx/>
                  <a:latin typeface="Times New Roman" panose="02020603050405020304" pitchFamily="18" charset="0"/>
                  <a:ea typeface="黑体" panose="02010609060101010101" pitchFamily="49" charset="-122"/>
                </a:rPr>
                <a:t>一题练透一实验</a:t>
              </a:r>
              <a:endParaRPr lang="zh-CN" altLang="en-US" sz="2800" spc="500">
                <a:solidFill>
                  <a:schemeClr val="tx1"/>
                </a:solidFill>
                <a:uFillTx/>
                <a:latin typeface="Times New Roman" panose="02020603050405020304" pitchFamily="18" charset="0"/>
                <a:ea typeface="黑体" panose="02010609060101010101" pitchFamily="49" charset="-122"/>
              </a:endParaRPr>
            </a:p>
          </p:txBody>
        </p:sp>
      </p:grpSp>
      <p:sp>
        <p:nvSpPr>
          <p:cNvPr id="113" name="文本框 112"/>
          <p:cNvSpPr txBox="1"/>
          <p:nvPr/>
        </p:nvSpPr>
        <p:spPr>
          <a:xfrm>
            <a:off x="903605" y="1885315"/>
            <a:ext cx="10686415" cy="1753235"/>
          </a:xfrm>
          <a:prstGeom prst="rect">
            <a:avLst/>
          </a:prstGeom>
          <a:noFill/>
          <a:ln w="9525">
            <a:noFill/>
          </a:ln>
        </p:spPr>
        <p:txBody>
          <a:bodyPr wrap="square">
            <a:spAutoFit/>
          </a:bodyPr>
          <a:p>
            <a:pPr>
              <a:lnSpc>
                <a:spcPct val="150000"/>
              </a:lnSpc>
            </a:pPr>
            <a:r>
              <a:rPr lang="zh-CN" sz="2400">
                <a:latin typeface="Times New Roman" panose="02020603050405020304" pitchFamily="18" charset="0"/>
                <a:cs typeface="Times New Roman" panose="02020603050405020304" pitchFamily="18" charset="0"/>
              </a:rPr>
              <a:t>例</a:t>
            </a:r>
            <a:r>
              <a:rPr lang="en-US" sz="2400">
                <a:latin typeface="Times New Roman" panose="02020603050405020304" pitchFamily="18" charset="0"/>
                <a:cs typeface="Times New Roman" panose="02020603050405020304" pitchFamily="18" charset="0"/>
              </a:rPr>
              <a:t>1</a:t>
            </a:r>
            <a:r>
              <a:rPr lang="zh-CN" sz="2400">
                <a:latin typeface="Times New Roman" panose="02020603050405020304" pitchFamily="18" charset="0"/>
                <a:cs typeface="Times New Roman" panose="02020603050405020304" pitchFamily="18" charset="0"/>
              </a:rPr>
              <a:t>　如图所示，在</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cs typeface="Times New Roman" panose="02020603050405020304" pitchFamily="18" charset="0"/>
              </a:rPr>
              <a:t>探究通过导体的电流与导体两端电压的关系</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cs typeface="Times New Roman" panose="02020603050405020304" pitchFamily="18" charset="0"/>
              </a:rPr>
              <a:t>实验中，某小组选用两节新干电池，规格为</a:t>
            </a:r>
            <a:r>
              <a:rPr lang="en-US" sz="2400">
                <a:latin typeface="Times New Roman" panose="02020603050405020304" pitchFamily="18" charset="0"/>
                <a:cs typeface="Times New Roman" panose="02020603050405020304" pitchFamily="18" charset="0"/>
              </a:rPr>
              <a:t>“20 Ω</a:t>
            </a:r>
            <a:r>
              <a:rPr lang="zh-CN" sz="2400">
                <a:latin typeface="Times New Roman" panose="02020603050405020304" pitchFamily="18" charset="0"/>
                <a:cs typeface="Times New Roman" panose="02020603050405020304" pitchFamily="18" charset="0"/>
              </a:rPr>
              <a:t>　</a:t>
            </a:r>
            <a:r>
              <a:rPr lang="en-US" sz="2400">
                <a:latin typeface="Times New Roman" panose="02020603050405020304" pitchFamily="18" charset="0"/>
                <a:cs typeface="Times New Roman" panose="02020603050405020304" pitchFamily="18" charset="0"/>
              </a:rPr>
              <a:t>1 A”</a:t>
            </a:r>
            <a:r>
              <a:rPr lang="zh-CN" sz="2400">
                <a:latin typeface="Times New Roman" panose="02020603050405020304" pitchFamily="18" charset="0"/>
                <a:cs typeface="Times New Roman" panose="02020603050405020304" pitchFamily="18" charset="0"/>
              </a:rPr>
              <a:t>的滑动变阻器等器材进行实验</a:t>
            </a:r>
            <a:r>
              <a:rPr lang="zh-CN" sz="2400">
                <a:ea typeface="宋体" panose="02010600030101010101" pitchFamily="2" charset="-122"/>
              </a:rPr>
              <a:t>：</a:t>
            </a:r>
            <a:endParaRPr lang="zh-CN" sz="2400">
              <a:ea typeface="宋体" panose="02010600030101010101" pitchFamily="2" charset="-122"/>
            </a:endParaRPr>
          </a:p>
          <a:p>
            <a:pPr>
              <a:lnSpc>
                <a:spcPct val="150000"/>
              </a:lnSpc>
            </a:pPr>
            <a:r>
              <a:rPr lang="en-US" sz="2400">
                <a:latin typeface="Times New Roman" panose="02020603050405020304" pitchFamily="18" charset="0"/>
                <a:sym typeface="+mn-ea"/>
              </a:rPr>
              <a:t>(1)</a:t>
            </a:r>
            <a:r>
              <a:rPr lang="zh-CN" sz="2400">
                <a:sym typeface="+mn-ea"/>
              </a:rPr>
              <a:t>请根据图甲的实物图将图乙的电路图补充完整；</a:t>
            </a:r>
            <a:endParaRPr lang="zh-CN" altLang="en-US" sz="2400"/>
          </a:p>
        </p:txBody>
      </p:sp>
      <p:pic>
        <p:nvPicPr>
          <p:cNvPr id="8" name="图片 -2147481498"/>
          <p:cNvPicPr>
            <a:picLocks noChangeAspect="1"/>
          </p:cNvPicPr>
          <p:nvPr/>
        </p:nvPicPr>
        <p:blipFill>
          <a:blip r:embed="rId2"/>
          <a:srcRect r="59434"/>
          <a:stretch>
            <a:fillRect/>
          </a:stretch>
        </p:blipFill>
        <p:spPr>
          <a:xfrm>
            <a:off x="3231515" y="3665855"/>
            <a:ext cx="2454910" cy="2148840"/>
          </a:xfrm>
          <a:prstGeom prst="rect">
            <a:avLst/>
          </a:prstGeom>
          <a:noFill/>
          <a:ln w="9525">
            <a:noFill/>
          </a:ln>
        </p:spPr>
      </p:pic>
      <p:sp>
        <p:nvSpPr>
          <p:cNvPr id="9" name="文本框 8"/>
          <p:cNvSpPr txBox="1"/>
          <p:nvPr/>
        </p:nvSpPr>
        <p:spPr>
          <a:xfrm>
            <a:off x="5378450" y="5886450"/>
            <a:ext cx="1166495" cy="368300"/>
          </a:xfrm>
          <a:prstGeom prst="rect">
            <a:avLst/>
          </a:prstGeom>
          <a:noFill/>
          <a:ln w="9525">
            <a:noFill/>
          </a:ln>
        </p:spPr>
        <p:txBody>
          <a:bodyPr wrap="square">
            <a:spAutoFit/>
          </a:bodyPr>
          <a:p>
            <a:r>
              <a:rPr lang="zh-CN" sz="1800">
                <a:cs typeface="楷体_GB2312" charset="0"/>
              </a:rPr>
              <a:t>例</a:t>
            </a:r>
            <a:r>
              <a:rPr lang="en-US" sz="1800">
                <a:latin typeface="Times New Roman" panose="02020603050405020304" pitchFamily="18" charset="0"/>
                <a:cs typeface="楷体_GB2312" charset="0"/>
              </a:rPr>
              <a:t>1</a:t>
            </a:r>
            <a:r>
              <a:rPr lang="zh-CN" sz="1800">
                <a:cs typeface="楷体_GB2312" charset="0"/>
              </a:rPr>
              <a:t>题图</a:t>
            </a:r>
            <a:endParaRPr lang="zh-CN" altLang="en-US" sz="1800"/>
          </a:p>
        </p:txBody>
      </p:sp>
      <p:pic>
        <p:nvPicPr>
          <p:cNvPr id="12" name="图片 -2147481498"/>
          <p:cNvPicPr>
            <a:picLocks noChangeAspect="1"/>
          </p:cNvPicPr>
          <p:nvPr/>
        </p:nvPicPr>
        <p:blipFill>
          <a:blip r:embed="rId2"/>
          <a:srcRect l="40147" t="20006" r="33026" b="-4038"/>
          <a:stretch>
            <a:fillRect/>
          </a:stretch>
        </p:blipFill>
        <p:spPr>
          <a:xfrm>
            <a:off x="6553835" y="3682365"/>
            <a:ext cx="1920875" cy="2136775"/>
          </a:xfrm>
          <a:prstGeom prst="rect">
            <a:avLst/>
          </a:prstGeom>
          <a:noFill/>
          <a:ln w="9525">
            <a:noFill/>
          </a:ln>
        </p:spPr>
      </p:pic>
      <p:pic>
        <p:nvPicPr>
          <p:cNvPr id="10" name="图片 122"/>
          <p:cNvPicPr>
            <a:picLocks noChangeAspect="1"/>
          </p:cNvPicPr>
          <p:nvPr/>
        </p:nvPicPr>
        <p:blipFill>
          <a:blip r:embed="rId3" r:link="rId4"/>
          <a:stretch>
            <a:fillRect/>
          </a:stretch>
        </p:blipFill>
        <p:spPr>
          <a:xfrm>
            <a:off x="6574155" y="3606800"/>
            <a:ext cx="1918970" cy="2098675"/>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 name="文本框 112"/>
          <p:cNvSpPr txBox="1"/>
          <p:nvPr/>
        </p:nvSpPr>
        <p:spPr>
          <a:xfrm>
            <a:off x="753745" y="1399540"/>
            <a:ext cx="10668635"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连接电路时开关应该</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，闭合开关前将滑动变阻器的滑片移到阻值</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最大</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最小</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处．闭合开关，发现电压表无示数，电流表有示数但没超出量程，则产生故障的原因可能是电阻</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断路</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短路</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endParaRPr lang="zh-CN" sz="2400">
              <a:ea typeface="宋体" panose="02010600030101010101" pitchFamily="2" charset="-122"/>
            </a:endParaRPr>
          </a:p>
          <a:p>
            <a:pPr>
              <a:lnSpc>
                <a:spcPct val="150000"/>
              </a:lnSpc>
            </a:pPr>
            <a:r>
              <a:rPr lang="en-US" sz="2400">
                <a:latin typeface="Times New Roman" panose="02020603050405020304" pitchFamily="18" charset="0"/>
                <a:sym typeface="+mn-ea"/>
              </a:rPr>
              <a:t> (3)</a:t>
            </a:r>
            <a:r>
              <a:rPr lang="zh-CN" sz="2400">
                <a:sym typeface="+mn-ea"/>
              </a:rPr>
              <a:t>排除故障后，闭合开关，移动滑动变阻器的滑片，</a:t>
            </a:r>
            <a:endParaRPr lang="zh-CN" sz="2400">
              <a:sym typeface="+mn-ea"/>
            </a:endParaRPr>
          </a:p>
          <a:p>
            <a:pPr>
              <a:lnSpc>
                <a:spcPct val="150000"/>
              </a:lnSpc>
            </a:pPr>
            <a:r>
              <a:rPr lang="zh-CN" sz="2400">
                <a:sym typeface="+mn-ea"/>
              </a:rPr>
              <a:t>若电流表的示数如图丙所示，其读数为</a:t>
            </a:r>
            <a:r>
              <a:rPr lang="en-US" sz="2400">
                <a:latin typeface="Times New Roman" panose="02020603050405020304" pitchFamily="18" charset="0"/>
                <a:sym typeface="+mn-ea"/>
              </a:rPr>
              <a:t>________A</a:t>
            </a:r>
            <a:r>
              <a:rPr lang="zh-CN" sz="2400">
                <a:sym typeface="+mn-ea"/>
              </a:rPr>
              <a:t>；</a:t>
            </a:r>
            <a:endParaRPr lang="zh-CN" altLang="en-US" sz="2400"/>
          </a:p>
        </p:txBody>
      </p:sp>
      <p:sp>
        <p:nvSpPr>
          <p:cNvPr id="100" name="文本框 99"/>
          <p:cNvSpPr txBox="1"/>
          <p:nvPr/>
        </p:nvSpPr>
        <p:spPr>
          <a:xfrm>
            <a:off x="4084955" y="1528445"/>
            <a:ext cx="125349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断开</a:t>
            </a:r>
            <a:endParaRPr lang="zh-CN" altLang="en-US" sz="2400">
              <a:solidFill>
                <a:srgbClr val="FF0000"/>
              </a:solidFill>
              <a:latin typeface="Times New Roman" panose="02020603050405020304" pitchFamily="18" charset="0"/>
              <a:ea typeface="宋体" panose="02010600030101010101" pitchFamily="2" charset="-122"/>
            </a:endParaRPr>
          </a:p>
        </p:txBody>
      </p:sp>
      <p:sp>
        <p:nvSpPr>
          <p:cNvPr id="4" name="文本框 3"/>
          <p:cNvSpPr txBox="1"/>
          <p:nvPr/>
        </p:nvSpPr>
        <p:spPr>
          <a:xfrm>
            <a:off x="969645" y="2081530"/>
            <a:ext cx="113792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最大</a:t>
            </a:r>
            <a:endParaRPr lang="zh-CN" altLang="en-US" sz="2400">
              <a:solidFill>
                <a:srgbClr val="FF0000"/>
              </a:solidFill>
              <a:latin typeface="Times New Roman" panose="02020603050405020304" pitchFamily="18" charset="0"/>
              <a:ea typeface="宋体" panose="02010600030101010101" pitchFamily="2" charset="-122"/>
            </a:endParaRPr>
          </a:p>
        </p:txBody>
      </p:sp>
      <p:sp>
        <p:nvSpPr>
          <p:cNvPr id="5" name="文本框 4"/>
          <p:cNvSpPr txBox="1"/>
          <p:nvPr/>
        </p:nvSpPr>
        <p:spPr>
          <a:xfrm>
            <a:off x="8235315" y="2652395"/>
            <a:ext cx="99314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短路</a:t>
            </a:r>
            <a:endParaRPr lang="zh-CN" altLang="en-US" sz="2400">
              <a:solidFill>
                <a:srgbClr val="FF0000"/>
              </a:solidFill>
              <a:latin typeface="Times New Roman" panose="02020603050405020304" pitchFamily="18" charset="0"/>
              <a:ea typeface="宋体" panose="02010600030101010101" pitchFamily="2" charset="-122"/>
            </a:endParaRPr>
          </a:p>
        </p:txBody>
      </p:sp>
      <p:pic>
        <p:nvPicPr>
          <p:cNvPr id="8" name="图片 -2147481498"/>
          <p:cNvPicPr>
            <a:picLocks noChangeAspect="1"/>
          </p:cNvPicPr>
          <p:nvPr>
            <p:custDataLst>
              <p:tags r:id="rId1"/>
            </p:custDataLst>
          </p:nvPr>
        </p:nvPicPr>
        <p:blipFill>
          <a:blip r:embed="rId2">
            <a:clrChange>
              <a:clrFrom>
                <a:srgbClr val="FFFFFF">
                  <a:alpha val="100000"/>
                </a:srgbClr>
              </a:clrFrom>
              <a:clrTo>
                <a:srgbClr val="FFFFFF">
                  <a:alpha val="100000"/>
                  <a:alpha val="0"/>
                </a:srgbClr>
              </a:clrTo>
            </a:clrChange>
          </a:blip>
          <a:srcRect l="66430" t="3237" r="-3201" b="-3325"/>
          <a:stretch>
            <a:fillRect/>
          </a:stretch>
        </p:blipFill>
        <p:spPr>
          <a:xfrm>
            <a:off x="8495030" y="3289300"/>
            <a:ext cx="2519045" cy="2437765"/>
          </a:xfrm>
          <a:prstGeom prst="rect">
            <a:avLst/>
          </a:prstGeom>
          <a:noFill/>
          <a:ln w="9525">
            <a:noFill/>
          </a:ln>
        </p:spPr>
      </p:pic>
      <p:sp>
        <p:nvSpPr>
          <p:cNvPr id="9" name="文本框 8"/>
          <p:cNvSpPr txBox="1"/>
          <p:nvPr/>
        </p:nvSpPr>
        <p:spPr>
          <a:xfrm>
            <a:off x="6341745" y="4275455"/>
            <a:ext cx="87630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0.3</a:t>
            </a:r>
            <a:endParaRPr lang="zh-CN" altLang="en-US" sz="240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P spid="5"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82320" y="758190"/>
            <a:ext cx="10483850" cy="175323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(4)</a:t>
            </a:r>
            <a:r>
              <a:rPr lang="zh-CN" sz="2400">
                <a:ea typeface="宋体" panose="02010600030101010101" pitchFamily="2" charset="-122"/>
              </a:rPr>
              <a:t>改变滑动变阻器滑片的位置，测得多组对应的电压、电流值，如表格所示．根据表中数据可以得出的结论是：当电阻一定时，导体中的电流与电压成正比．由测得数据可知，导体电阻为</a:t>
            </a:r>
            <a:r>
              <a:rPr lang="en-US" sz="2400">
                <a:latin typeface="Times New Roman" panose="02020603050405020304" pitchFamily="18" charset="0"/>
                <a:ea typeface="宋体" panose="02010600030101010101" pitchFamily="2" charset="-122"/>
              </a:rPr>
              <a:t>________Ω(</a:t>
            </a:r>
            <a:r>
              <a:rPr lang="zh-CN" sz="2400">
                <a:ea typeface="宋体" panose="02010600030101010101" pitchFamily="2" charset="-122"/>
              </a:rPr>
              <a:t>结果保留一位小数</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endParaRPr lang="zh-CN" altLang="en-US" sz="2400"/>
          </a:p>
        </p:txBody>
      </p:sp>
      <p:graphicFrame>
        <p:nvGraphicFramePr>
          <p:cNvPr id="3" name="表格 2"/>
          <p:cNvGraphicFramePr/>
          <p:nvPr>
            <p:custDataLst>
              <p:tags r:id="rId1"/>
            </p:custDataLst>
          </p:nvPr>
        </p:nvGraphicFramePr>
        <p:xfrm>
          <a:off x="1266190" y="2677795"/>
          <a:ext cx="9415145" cy="1645920"/>
        </p:xfrm>
        <a:graphic>
          <a:graphicData uri="http://schemas.openxmlformats.org/drawingml/2006/table">
            <a:tbl>
              <a:tblPr firstRow="1" bandRow="1">
                <a:tableStyleId>{5940675A-B579-460E-94D1-54222C63F5DA}</a:tableStyleId>
              </a:tblPr>
              <a:tblGrid>
                <a:gridCol w="2406650"/>
                <a:gridCol w="842010"/>
                <a:gridCol w="840105"/>
                <a:gridCol w="841375"/>
                <a:gridCol w="838200"/>
                <a:gridCol w="842645"/>
                <a:gridCol w="2804160"/>
              </a:tblGrid>
              <a:tr h="440055">
                <a:tc>
                  <a:txBody>
                    <a:bodyPr/>
                    <a:p>
                      <a:pPr indent="0" algn="ctr">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实验次数</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1</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2</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3</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4</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5</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6</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78790">
                <a:tc>
                  <a:txBody>
                    <a:bodyPr/>
                    <a:p>
                      <a:pPr indent="0" algn="ctr">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电压</a:t>
                      </a:r>
                      <a:r>
                        <a:rPr lang="en-US" sz="2400" b="0" i="1">
                          <a:latin typeface="Times New Roman" panose="02020603050405020304" pitchFamily="18" charset="0"/>
                          <a:ea typeface="黑体" panose="02010609060101010101" pitchFamily="49" charset="-122"/>
                          <a:cs typeface="Times New Roman" panose="02020603050405020304" pitchFamily="18" charset="0"/>
                        </a:rPr>
                        <a:t>U</a:t>
                      </a:r>
                      <a:r>
                        <a:rPr lang="en-US" sz="2400" b="0">
                          <a:latin typeface="Times New Roman" panose="02020603050405020304" pitchFamily="18" charset="0"/>
                          <a:ea typeface="黑体" panose="02010609060101010101" pitchFamily="49" charset="-122"/>
                          <a:cs typeface="Times New Roman" panose="02020603050405020304" pitchFamily="18" charset="0"/>
                        </a:rPr>
                        <a:t>/V</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0.6</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1.0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1.5</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2.0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2.4</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2.8</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08000">
                <a:tc>
                  <a:txBody>
                    <a:bodyPr/>
                    <a:p>
                      <a:pPr indent="0" algn="ctr">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电流</a:t>
                      </a:r>
                      <a:r>
                        <a:rPr lang="en-US" sz="2400" b="0" i="1">
                          <a:latin typeface="Times New Roman" panose="02020603050405020304" pitchFamily="18" charset="0"/>
                          <a:ea typeface="黑体" panose="02010609060101010101" pitchFamily="49" charset="-122"/>
                          <a:cs typeface="Times New Roman" panose="02020603050405020304" pitchFamily="18" charset="0"/>
                        </a:rPr>
                        <a:t>I</a:t>
                      </a:r>
                      <a:r>
                        <a:rPr lang="en-US" sz="2400" b="0">
                          <a:latin typeface="Times New Roman" panose="02020603050405020304" pitchFamily="18" charset="0"/>
                          <a:ea typeface="黑体" panose="02010609060101010101" pitchFamily="49" charset="-122"/>
                          <a:cs typeface="Times New Roman" panose="02020603050405020304" pitchFamily="18" charset="0"/>
                        </a:rPr>
                        <a:t>/A</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0.12</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0.20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0.32</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0.38</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0.48</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0.56</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6293485" y="1998980"/>
            <a:ext cx="83756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5.0</a:t>
            </a:r>
            <a:endParaRPr lang="zh-CN" altLang="en-US" sz="2400">
              <a:solidFill>
                <a:srgbClr val="FF0000"/>
              </a:solidFill>
              <a:latin typeface="Times New Roman" panose="02020603050405020304" pitchFamily="18" charset="0"/>
              <a:ea typeface="宋体" panose="02010600030101010101" pitchFamily="2" charset="-122"/>
            </a:endParaRPr>
          </a:p>
        </p:txBody>
      </p:sp>
      <p:sp>
        <p:nvSpPr>
          <p:cNvPr id="113" name="文本框 112"/>
          <p:cNvSpPr txBox="1"/>
          <p:nvPr/>
        </p:nvSpPr>
        <p:spPr>
          <a:xfrm>
            <a:off x="743585" y="4500245"/>
            <a:ext cx="10561320" cy="175323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(5)</a:t>
            </a:r>
            <a:r>
              <a:rPr lang="zh-CN" sz="2400">
                <a:ea typeface="宋体" panose="02010600030101010101" pitchFamily="2" charset="-122"/>
              </a:rPr>
              <a:t>进行实验时，该小组发现：调节滑动变阻器无法使电压表示数为</a:t>
            </a:r>
            <a:r>
              <a:rPr lang="en-US" sz="2400">
                <a:latin typeface="Times New Roman" panose="02020603050405020304" pitchFamily="18" charset="0"/>
                <a:ea typeface="宋体" panose="02010600030101010101" pitchFamily="2" charset="-122"/>
              </a:rPr>
              <a:t>0.5 V</a:t>
            </a:r>
            <a:r>
              <a:rPr lang="zh-CN" sz="2400">
                <a:ea typeface="宋体" panose="02010600030101010101" pitchFamily="2" charset="-122"/>
              </a:rPr>
              <a:t>，为了解决这个问题，可采取的方法是</a:t>
            </a:r>
            <a:r>
              <a:rPr lang="en-US" sz="2400">
                <a:latin typeface="Times New Roman" panose="02020603050405020304" pitchFamily="18" charset="0"/>
                <a:ea typeface="宋体" panose="02010600030101010101" pitchFamily="2" charset="-122"/>
              </a:rPr>
              <a:t>_____________________________________</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____________________________(</a:t>
            </a:r>
            <a:r>
              <a:rPr lang="zh-CN" sz="2400">
                <a:ea typeface="宋体" panose="02010600030101010101" pitchFamily="2" charset="-122"/>
              </a:rPr>
              <a:t>写出一种即可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endParaRPr lang="zh-CN" altLang="en-US" sz="2400"/>
          </a:p>
        </p:txBody>
      </p:sp>
      <p:sp>
        <p:nvSpPr>
          <p:cNvPr id="100" name="文本框 99"/>
          <p:cNvSpPr txBox="1"/>
          <p:nvPr/>
        </p:nvSpPr>
        <p:spPr>
          <a:xfrm>
            <a:off x="879475" y="5011420"/>
            <a:ext cx="9985375" cy="1198880"/>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减小电源电压、串联一个电阻或换用阻值更大的滑动变阻器等</a:t>
            </a:r>
            <a:endParaRPr lang="zh-CN" altLang="en-US" sz="240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additive="base">
                                        <p:cTn id="13" dur="500" fill="hold"/>
                                        <p:tgtEl>
                                          <p:spTgt spid="100"/>
                                        </p:tgtEl>
                                        <p:attrNameLst>
                                          <p:attrName>ppt_x</p:attrName>
                                        </p:attrNameLst>
                                      </p:cBhvr>
                                      <p:tavLst>
                                        <p:tav tm="0">
                                          <p:val>
                                            <p:strVal val="#ppt_x"/>
                                          </p:val>
                                        </p:tav>
                                        <p:tav tm="100000">
                                          <p:val>
                                            <p:strVal val="#ppt_x"/>
                                          </p:val>
                                        </p:tav>
                                      </p:tavLst>
                                    </p:anim>
                                    <p:anim calcmode="lin" valueType="num">
                                      <p:cBhvr additive="base">
                                        <p:cTn id="1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206500" y="2080260"/>
            <a:ext cx="1838960" cy="474345"/>
            <a:chOff x="1318" y="2359"/>
            <a:chExt cx="2896" cy="747"/>
          </a:xfrm>
        </p:grpSpPr>
        <p:pic>
          <p:nvPicPr>
            <p:cNvPr id="3" name="图片 2"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补充设问</a:t>
              </a:r>
              <a:endParaRPr lang="zh-CN" altLang="en-US" sz="2400" b="1">
                <a:latin typeface="黑体" panose="02010609060101010101" pitchFamily="49" charset="-122"/>
                <a:ea typeface="黑体" panose="02010609060101010101" pitchFamily="49" charset="-122"/>
              </a:endParaRPr>
            </a:p>
          </p:txBody>
        </p:sp>
      </p:grpSp>
      <p:sp>
        <p:nvSpPr>
          <p:cNvPr id="113" name="文本框 112"/>
          <p:cNvSpPr txBox="1"/>
          <p:nvPr/>
        </p:nvSpPr>
        <p:spPr>
          <a:xfrm>
            <a:off x="1062990" y="2623820"/>
            <a:ext cx="10242550"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(6)</a:t>
            </a:r>
            <a:r>
              <a:rPr lang="zh-CN" sz="2400">
                <a:ea typeface="宋体" panose="02010600030101010101" pitchFamily="2" charset="-122"/>
              </a:rPr>
              <a:t>在获得第</a:t>
            </a:r>
            <a:r>
              <a:rPr lang="en-US" sz="2400">
                <a:latin typeface="Times New Roman" panose="02020603050405020304" pitchFamily="18" charset="0"/>
                <a:ea typeface="宋体" panose="02010600030101010101" pitchFamily="2" charset="-122"/>
              </a:rPr>
              <a:t>3</a:t>
            </a:r>
            <a:r>
              <a:rPr lang="zh-CN" sz="2400">
                <a:ea typeface="宋体" panose="02010600030101010101" pitchFamily="2" charset="-122"/>
              </a:rPr>
              <a:t>组实验数据后，要想得到第</a:t>
            </a:r>
            <a:r>
              <a:rPr lang="en-US" sz="2400">
                <a:latin typeface="Times New Roman" panose="02020603050405020304" pitchFamily="18" charset="0"/>
                <a:ea typeface="宋体" panose="02010600030101010101" pitchFamily="2" charset="-122"/>
              </a:rPr>
              <a:t>4</a:t>
            </a:r>
            <a:r>
              <a:rPr lang="zh-CN" sz="2400">
                <a:ea typeface="宋体" panose="02010600030101010101" pitchFamily="2" charset="-122"/>
              </a:rPr>
              <a:t>组数据，应将滑片向</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左</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右</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端移动．</a:t>
            </a:r>
            <a:r>
              <a:rPr lang="en-US" sz="2400">
                <a:latin typeface="Times New Roman" panose="02020603050405020304" pitchFamily="18" charset="0"/>
                <a:ea typeface="宋体" panose="02010600030101010101" pitchFamily="2" charset="-122"/>
              </a:rPr>
              <a:t>(7)</a:t>
            </a:r>
            <a:r>
              <a:rPr lang="zh-CN" sz="2400">
                <a:ea typeface="宋体" panose="02010600030101010101" pitchFamily="2" charset="-122"/>
              </a:rPr>
              <a:t>某同学认为将定值电阻换成小灯泡也能得出电流与导体两端电压的规律，他的说法</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正确</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错误</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，原因是</a:t>
            </a:r>
            <a:r>
              <a:rPr lang="en-US" sz="2400">
                <a:latin typeface="Times New Roman" panose="02020603050405020304" pitchFamily="18" charset="0"/>
                <a:ea typeface="宋体" panose="02010600030101010101" pitchFamily="2" charset="-122"/>
              </a:rPr>
              <a:t>____________________</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______________________________________________________.</a:t>
            </a:r>
            <a:endParaRPr lang="zh-CN" altLang="en-US" sz="2400"/>
          </a:p>
        </p:txBody>
      </p:sp>
      <p:sp>
        <p:nvSpPr>
          <p:cNvPr id="100" name="文本框 99"/>
          <p:cNvSpPr txBox="1"/>
          <p:nvPr/>
        </p:nvSpPr>
        <p:spPr>
          <a:xfrm>
            <a:off x="9740265" y="2759710"/>
            <a:ext cx="8477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左</a:t>
            </a:r>
            <a:endParaRPr lang="zh-CN" altLang="en-US" sz="2400">
              <a:solidFill>
                <a:srgbClr val="FF0000"/>
              </a:solidFill>
              <a:latin typeface="Times New Roman" panose="02020603050405020304" pitchFamily="18" charset="0"/>
              <a:ea typeface="宋体" panose="02010600030101010101" pitchFamily="2" charset="-122"/>
            </a:endParaRPr>
          </a:p>
        </p:txBody>
      </p:sp>
      <p:sp>
        <p:nvSpPr>
          <p:cNvPr id="2" name="文本框 1"/>
          <p:cNvSpPr txBox="1"/>
          <p:nvPr/>
        </p:nvSpPr>
        <p:spPr>
          <a:xfrm>
            <a:off x="2393950" y="4396740"/>
            <a:ext cx="116713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错误</a:t>
            </a:r>
            <a:endParaRPr lang="zh-CN" altLang="en-US" sz="2400">
              <a:solidFill>
                <a:srgbClr val="FF0000"/>
              </a:solidFill>
              <a:latin typeface="Times New Roman" panose="02020603050405020304" pitchFamily="18" charset="0"/>
              <a:ea typeface="宋体" panose="02010600030101010101" pitchFamily="2" charset="-122"/>
            </a:endParaRPr>
          </a:p>
        </p:txBody>
      </p:sp>
      <p:sp>
        <p:nvSpPr>
          <p:cNvPr id="6" name="文本框 5"/>
          <p:cNvSpPr txBox="1"/>
          <p:nvPr/>
        </p:nvSpPr>
        <p:spPr>
          <a:xfrm>
            <a:off x="1174115" y="4260215"/>
            <a:ext cx="9925685" cy="1198880"/>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小灯泡的电阻随温度变化会发生变化，从而影响实验结论</a:t>
            </a:r>
            <a:endParaRPr lang="zh-CN" altLang="en-US" sz="240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 name="文本框 112"/>
          <p:cNvSpPr txBox="1"/>
          <p:nvPr/>
        </p:nvSpPr>
        <p:spPr>
          <a:xfrm>
            <a:off x="756920" y="1718945"/>
            <a:ext cx="10677525" cy="11988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(8)</a:t>
            </a:r>
            <a:r>
              <a:rPr lang="zh-CN" sz="2400">
                <a:ea typeface="宋体" panose="02010600030101010101" pitchFamily="2" charset="-122"/>
              </a:rPr>
              <a:t>用电流表、电压表测得多组数据后，绘</a:t>
            </a:r>
            <a:r>
              <a:rPr lang="zh-CN" sz="2400">
                <a:latin typeface="Times New Roman" panose="02020603050405020304" pitchFamily="18" charset="0"/>
                <a:ea typeface="宋体" panose="02010600030101010101" pitchFamily="2" charset="-122"/>
              </a:rPr>
              <a:t>制出的电流随电压的变化图像是图中的</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a:t>
            </a:r>
            <a:endParaRPr lang="zh-CN" altLang="en-US" sz="2400"/>
          </a:p>
        </p:txBody>
      </p:sp>
      <p:pic>
        <p:nvPicPr>
          <p:cNvPr id="2" name="图片 -2147481496"/>
          <p:cNvPicPr>
            <a:picLocks noChangeAspect="1"/>
          </p:cNvPicPr>
          <p:nvPr/>
        </p:nvPicPr>
        <p:blipFill>
          <a:blip r:embed="rId1"/>
          <a:stretch>
            <a:fillRect/>
          </a:stretch>
        </p:blipFill>
        <p:spPr>
          <a:xfrm>
            <a:off x="2292985" y="3100070"/>
            <a:ext cx="7144385" cy="1963420"/>
          </a:xfrm>
          <a:prstGeom prst="rect">
            <a:avLst/>
          </a:prstGeom>
          <a:noFill/>
          <a:ln w="9525">
            <a:noFill/>
          </a:ln>
        </p:spPr>
      </p:pic>
      <p:sp>
        <p:nvSpPr>
          <p:cNvPr id="100" name="文本框 99"/>
          <p:cNvSpPr txBox="1"/>
          <p:nvPr/>
        </p:nvSpPr>
        <p:spPr>
          <a:xfrm>
            <a:off x="1424940" y="2351405"/>
            <a:ext cx="70231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B</a:t>
            </a:r>
            <a:endParaRPr lang="zh-CN" altLang="en-US" sz="240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 name="文本框 112"/>
          <p:cNvSpPr txBox="1"/>
          <p:nvPr/>
        </p:nvSpPr>
        <p:spPr>
          <a:xfrm>
            <a:off x="714375" y="1044575"/>
            <a:ext cx="10619740" cy="50774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(9)</a:t>
            </a:r>
            <a:r>
              <a:rPr lang="zh-CN" sz="2400">
                <a:ea typeface="宋体" panose="02010600030101010101" pitchFamily="2" charset="-122"/>
              </a:rPr>
              <a:t>另一小组的同学进行实验时，移动滑片的过程中发现随着电压表示数的增大，电流表示数却逐渐减小，检查电路后发现连接的电路存在问题，具体是</a:t>
            </a:r>
            <a:r>
              <a:rPr lang="en-US" sz="2400">
                <a:latin typeface="Times New Roman" panose="02020603050405020304" pitchFamily="18" charset="0"/>
                <a:ea typeface="宋体" panose="02010600030101010101" pitchFamily="2" charset="-122"/>
              </a:rPr>
              <a:t>____________________________________</a:t>
            </a:r>
            <a:r>
              <a:rPr lang="zh-CN" sz="2400">
                <a:ea typeface="宋体" panose="02010600030101010101" pitchFamily="2" charset="-122"/>
              </a:rPr>
              <a:t>．改正错误后，他们利用同样的方法画出电流与电压的关系图像，发现两个图像的倾斜程度不一样，原因是</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______________________.(10)</a:t>
            </a:r>
            <a:r>
              <a:rPr lang="zh-CN" sz="2400">
                <a:ea typeface="宋体" panose="02010600030101010101" pitchFamily="2" charset="-122"/>
              </a:rPr>
              <a:t>实验操作过程中，小明发现滑动变阻器和电压表损坏，且没有滑动变阻器进行替换，于是将损坏的滑动变阻器换为一个变阻箱，电源仍为</a:t>
            </a: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节新干电池．请写出小明的实验方案：</a:t>
            </a:r>
            <a:r>
              <a:rPr lang="en-US" sz="2400">
                <a:latin typeface="Times New Roman" panose="02020603050405020304" pitchFamily="18" charset="0"/>
                <a:ea typeface="宋体" panose="02010600030101010101" pitchFamily="2" charset="-122"/>
              </a:rPr>
              <a:t>_________________________________________</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______________________________________________________________.</a:t>
            </a:r>
            <a:endParaRPr lang="zh-CN" altLang="en-US" sz="2400"/>
          </a:p>
        </p:txBody>
      </p:sp>
      <p:sp>
        <p:nvSpPr>
          <p:cNvPr id="100" name="文本框 99"/>
          <p:cNvSpPr txBox="1"/>
          <p:nvPr/>
        </p:nvSpPr>
        <p:spPr>
          <a:xfrm>
            <a:off x="1002665" y="2219325"/>
            <a:ext cx="47891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电压表并联在了滑动变阻器两端</a:t>
            </a:r>
            <a:endParaRPr lang="zh-CN" altLang="en-US" sz="2400">
              <a:solidFill>
                <a:srgbClr val="FF0000"/>
              </a:solidFill>
              <a:latin typeface="Times New Roman" panose="02020603050405020304" pitchFamily="18" charset="0"/>
              <a:ea typeface="宋体" panose="02010600030101010101" pitchFamily="2" charset="-122"/>
            </a:endParaRPr>
          </a:p>
        </p:txBody>
      </p:sp>
      <p:sp>
        <p:nvSpPr>
          <p:cNvPr id="2" name="文本框 1"/>
          <p:cNvSpPr txBox="1"/>
          <p:nvPr/>
        </p:nvSpPr>
        <p:spPr>
          <a:xfrm>
            <a:off x="859155" y="3376295"/>
            <a:ext cx="31337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定值电阻的阻值不同</a:t>
            </a:r>
            <a:endParaRPr lang="zh-CN" altLang="en-US" sz="2400">
              <a:solidFill>
                <a:srgbClr val="FF0000"/>
              </a:solidFill>
              <a:latin typeface="Times New Roman" panose="02020603050405020304" pitchFamily="18" charset="0"/>
              <a:ea typeface="宋体" panose="02010600030101010101" pitchFamily="2" charset="-122"/>
            </a:endParaRPr>
          </a:p>
        </p:txBody>
      </p:sp>
      <p:sp>
        <p:nvSpPr>
          <p:cNvPr id="3" name="文本框 2"/>
          <p:cNvSpPr txBox="1"/>
          <p:nvPr/>
        </p:nvSpPr>
        <p:spPr>
          <a:xfrm>
            <a:off x="714375" y="4848225"/>
            <a:ext cx="10523220" cy="1198880"/>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通过改变电阻箱的阻值可以改变通过定值电阻</a:t>
            </a:r>
            <a:r>
              <a:rPr lang="en-US" sz="2400" i="1">
                <a:solidFill>
                  <a:srgbClr val="FF0000"/>
                </a:solidFill>
                <a:latin typeface="Times New Roman" panose="02020603050405020304" pitchFamily="18" charset="0"/>
                <a:ea typeface="宋体" panose="02010600030101010101" pitchFamily="2" charset="-122"/>
              </a:rPr>
              <a:t>R</a:t>
            </a:r>
            <a:r>
              <a:rPr lang="zh-CN" sz="2400">
                <a:solidFill>
                  <a:srgbClr val="FF0000"/>
                </a:solidFill>
                <a:ea typeface="宋体" panose="02010600030101010101" pitchFamily="2" charset="-122"/>
              </a:rPr>
              <a:t>的电流，通过串联电路电压关系可以计算出定值电阻</a:t>
            </a:r>
            <a:r>
              <a:rPr lang="en-US" sz="2400" i="1">
                <a:solidFill>
                  <a:srgbClr val="FF0000"/>
                </a:solidFill>
                <a:latin typeface="Times New Roman" panose="02020603050405020304" pitchFamily="18" charset="0"/>
                <a:ea typeface="宋体" panose="02010600030101010101" pitchFamily="2" charset="-122"/>
              </a:rPr>
              <a:t>R</a:t>
            </a:r>
            <a:r>
              <a:rPr lang="zh-CN" sz="2400">
                <a:solidFill>
                  <a:srgbClr val="FF0000"/>
                </a:solidFill>
                <a:latin typeface="Times New Roman" panose="02020603050405020304" pitchFamily="18" charset="0"/>
                <a:ea typeface="宋体" panose="02010600030101010101" pitchFamily="2" charset="-122"/>
              </a:rPr>
              <a:t>两端的电压</a:t>
            </a:r>
            <a:endParaRPr lang="zh-CN" altLang="en-US" sz="240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864870" y="939165"/>
            <a:ext cx="5758815" cy="737235"/>
            <a:chOff x="894" y="2929"/>
            <a:chExt cx="9069" cy="1161"/>
          </a:xfrm>
        </p:grpSpPr>
        <p:sp>
          <p:nvSpPr>
            <p:cNvPr id="20481" name="文本框 4"/>
            <p:cNvSpPr txBox="1"/>
            <p:nvPr/>
          </p:nvSpPr>
          <p:spPr>
            <a:xfrm>
              <a:off x="3894" y="2929"/>
              <a:ext cx="6069"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探究电流与电阻的关系</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实验</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zh-CN" altLang="en-US" sz="2800" b="1">
                    <a:latin typeface="Times New Roman" panose="02020603050405020304" pitchFamily="18" charset="0"/>
                    <a:ea typeface="黑体" panose="02010609060101010101" pitchFamily="49" charset="-122"/>
                    <a:cs typeface="Times New Roman" panose="02020603050405020304" pitchFamily="18" charset="0"/>
                  </a:rPr>
                  <a:t>二</a:t>
                </a:r>
                <a:endParaRPr lang="zh-CN" altLang="en-US"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2" name="组合 1"/>
          <p:cNvGrpSpPr/>
          <p:nvPr/>
        </p:nvGrpSpPr>
        <p:grpSpPr>
          <a:xfrm>
            <a:off x="9355455" y="1149985"/>
            <a:ext cx="1841500" cy="1666875"/>
            <a:chOff x="3914" y="4432"/>
            <a:chExt cx="3298" cy="2934"/>
          </a:xfrm>
        </p:grpSpPr>
        <p:grpSp>
          <p:nvGrpSpPr>
            <p:cNvPr id="3" name="组合 2"/>
            <p:cNvGrpSpPr/>
            <p:nvPr/>
          </p:nvGrpSpPr>
          <p:grpSpPr>
            <a:xfrm>
              <a:off x="3914" y="4432"/>
              <a:ext cx="3298" cy="2934"/>
              <a:chOff x="3914" y="4432"/>
              <a:chExt cx="3298" cy="2934"/>
            </a:xfrm>
          </p:grpSpPr>
          <p:sp>
            <p:nvSpPr>
              <p:cNvPr id="4" name="矩形 3"/>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5" name="组合 4"/>
              <p:cNvGrpSpPr/>
              <p:nvPr/>
            </p:nvGrpSpPr>
            <p:grpSpPr>
              <a:xfrm>
                <a:off x="3914" y="4432"/>
                <a:ext cx="3298" cy="2935"/>
                <a:chOff x="3288" y="4279"/>
                <a:chExt cx="4119" cy="3575"/>
              </a:xfrm>
            </p:grpSpPr>
            <p:sp>
              <p:nvSpPr>
                <p:cNvPr id="6" name="圆角矩形 5"/>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7" name="流程图: 终止 6"/>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8" name="组合 7"/>
                <p:cNvGrpSpPr/>
                <p:nvPr/>
              </p:nvGrpSpPr>
              <p:grpSpPr>
                <a:xfrm rot="0">
                  <a:off x="4951" y="6931"/>
                  <a:ext cx="578" cy="566"/>
                  <a:chOff x="13340" y="9527"/>
                  <a:chExt cx="680" cy="680"/>
                </a:xfrm>
              </p:grpSpPr>
              <p:sp>
                <p:nvSpPr>
                  <p:cNvPr id="10" name="椭圆 9"/>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9" name="流程图: 摘录 18"/>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20" name="文本框 19"/>
            <p:cNvSpPr txBox="1"/>
            <p:nvPr/>
          </p:nvSpPr>
          <p:spPr>
            <a:xfrm>
              <a:off x="3997" y="4542"/>
              <a:ext cx="3164" cy="2110"/>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sp>
        <p:nvSpPr>
          <p:cNvPr id="9" name="文本框 8"/>
          <p:cNvSpPr txBox="1"/>
          <p:nvPr/>
        </p:nvSpPr>
        <p:spPr>
          <a:xfrm>
            <a:off x="814705" y="1734185"/>
            <a:ext cx="10706100" cy="4523105"/>
          </a:xfrm>
          <a:prstGeom prst="rect">
            <a:avLst/>
          </a:prstGeom>
          <a:noFill/>
          <a:ln w="9525">
            <a:noFill/>
          </a:ln>
        </p:spPr>
        <p:txBody>
          <a:bodyPr wrap="square">
            <a:spAutoFit/>
          </a:bodyPr>
          <a:p>
            <a:pPr>
              <a:lnSpc>
                <a:spcPct val="150000"/>
              </a:lnSpc>
            </a:pPr>
            <a:r>
              <a:rPr lang="zh-CN" sz="2400">
                <a:ea typeface="黑体" panose="02010609060101010101" pitchFamily="49" charset="-122"/>
              </a:rPr>
              <a:t>命题点</a:t>
            </a:r>
            <a:r>
              <a:rPr lang="zh-CN" sz="2400">
                <a:ea typeface="宋体" panose="02010600030101010101" pitchFamily="2" charset="-122"/>
              </a:rPr>
              <a:t>命题点</a:t>
            </a: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6</a:t>
            </a:r>
            <a:r>
              <a:rPr lang="zh-CN" sz="2400">
                <a:ea typeface="宋体" panose="02010600030101010101" pitchFamily="2" charset="-122"/>
              </a:rPr>
              <a:t>见实验一命题点</a:t>
            </a:r>
            <a:r>
              <a:rPr lang="zh-CN" sz="2400">
                <a:ea typeface="黑体" panose="02010609060101010101" pitchFamily="49" charset="-122"/>
              </a:rPr>
              <a:t>【设计与进行实验】</a:t>
            </a:r>
            <a:endParaRPr lang="en-US" sz="2400" b="1">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7. </a:t>
            </a:r>
            <a:r>
              <a:rPr lang="zh-CN" sz="2400">
                <a:ea typeface="宋体" panose="02010600030101010101" pitchFamily="2" charset="-122"/>
              </a:rPr>
              <a:t>滑动变阻器规格选取</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滑动变阻器的最大阻值</a:t>
            </a:r>
            <a:r>
              <a:rPr lang="en-US" sz="2400" i="1">
                <a:latin typeface="Times New Roman" panose="02020603050405020304" pitchFamily="18" charset="0"/>
                <a:ea typeface="宋体" panose="02010600030101010101" pitchFamily="2" charset="-122"/>
              </a:rPr>
              <a:t>R</a:t>
            </a:r>
            <a:r>
              <a:rPr lang="zh-CN" sz="2400" baseline="-25000">
                <a:ea typeface="宋体" panose="02010600030101010101" pitchFamily="2" charset="-122"/>
              </a:rPr>
              <a:t>滑</a:t>
            </a:r>
            <a:r>
              <a:rPr lang="en-US" sz="2400">
                <a:latin typeface="宋体" panose="02010600030101010101" pitchFamily="2" charset="-122"/>
                <a:cs typeface="Times New Roman" panose="02020603050405020304" pitchFamily="18" charset="0"/>
              </a:rPr>
              <a:t>≥          </a:t>
            </a:r>
            <a:r>
              <a:rPr lang="zh-CN" sz="2400">
                <a:ea typeface="宋体" panose="02010600030101010101" pitchFamily="2" charset="-122"/>
              </a:rPr>
              <a:t>，其中</a:t>
            </a:r>
            <a:r>
              <a:rPr lang="en-US" sz="2400" i="1">
                <a:latin typeface="Times New Roman" panose="02020603050405020304" pitchFamily="18" charset="0"/>
                <a:ea typeface="宋体" panose="02010600030101010101" pitchFamily="2" charset="-122"/>
              </a:rPr>
              <a:t>R</a:t>
            </a:r>
            <a:r>
              <a:rPr lang="en-US" sz="2400" baseline="-25000">
                <a:latin typeface="Times New Roman" panose="02020603050405020304" pitchFamily="18" charset="0"/>
                <a:ea typeface="宋体" panose="02010600030101010101" pitchFamily="2" charset="-122"/>
              </a:rPr>
              <a:t>max</a:t>
            </a:r>
            <a:r>
              <a:rPr lang="zh-CN" sz="2400">
                <a:ea typeface="宋体" panose="02010600030101010101" pitchFamily="2" charset="-122"/>
              </a:rPr>
              <a:t>表示定值电阻最大阻值</a:t>
            </a:r>
            <a:r>
              <a:rPr lang="en-US" sz="2400">
                <a:latin typeface="Times New Roman" panose="02020603050405020304" pitchFamily="18" charset="0"/>
                <a:ea typeface="宋体" panose="02010600030101010101" pitchFamily="2" charset="-122"/>
              </a:rPr>
              <a:t>)8. </a:t>
            </a:r>
            <a:r>
              <a:rPr lang="zh-CN" sz="2400">
                <a:ea typeface="宋体" panose="02010600030101010101" pitchFamily="2" charset="-122"/>
              </a:rPr>
              <a:t>控制变量法的</a:t>
            </a:r>
            <a:r>
              <a:rPr lang="zh-CN" sz="2400">
                <a:latin typeface="Times New Roman" panose="02020603050405020304" pitchFamily="18" charset="0"/>
                <a:ea typeface="宋体" panose="02010600030101010101" pitchFamily="2" charset="-122"/>
              </a:rPr>
              <a:t>应用</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rPr>
              <a:t>控制</a:t>
            </a:r>
            <a:r>
              <a:rPr lang="en-US" sz="2400">
                <a:latin typeface="Times New Roman" panose="02020603050405020304" pitchFamily="18" charset="0"/>
                <a:sym typeface="+mn-ea"/>
              </a:rPr>
              <a:t>______</a:t>
            </a:r>
            <a:r>
              <a:rPr lang="en-US" sz="2400">
                <a:latin typeface="Times New Roman" panose="02020603050405020304" pitchFamily="18" charset="0"/>
                <a:ea typeface="宋体" panose="02010600030101010101" pitchFamily="2" charset="-122"/>
              </a:rPr>
              <a:t>_____________</a:t>
            </a:r>
            <a:r>
              <a:rPr lang="zh-CN" sz="2400">
                <a:ea typeface="宋体" panose="02010600030101010101" pitchFamily="2" charset="-122"/>
              </a:rPr>
              <a:t>不变，换用阻值不同的电阻，观察电流表示数</a:t>
            </a:r>
            <a:r>
              <a:rPr lang="en-US" sz="2400">
                <a:latin typeface="Times New Roman" panose="02020603050405020304" pitchFamily="18" charset="0"/>
                <a:ea typeface="宋体" panose="02010600030101010101" pitchFamily="2" charset="-122"/>
              </a:rPr>
              <a:t>)9. </a:t>
            </a:r>
            <a:r>
              <a:rPr lang="zh-CN" sz="2400">
                <a:ea typeface="宋体" panose="02010600030101010101" pitchFamily="2" charset="-122"/>
              </a:rPr>
              <a:t>更换定值电阻后的操作</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移动滑动变阻器的滑片，使电压表的示数保持不变</a:t>
            </a:r>
            <a:r>
              <a:rPr lang="en-US" sz="2400">
                <a:latin typeface="Times New Roman" panose="02020603050405020304" pitchFamily="18" charset="0"/>
                <a:ea typeface="宋体" panose="02010600030101010101" pitchFamily="2" charset="-122"/>
              </a:rPr>
              <a:t>)</a:t>
            </a:r>
            <a:endParaRPr lang="zh-CN" altLang="en-US" sz="2400"/>
          </a:p>
        </p:txBody>
      </p:sp>
      <p:graphicFrame>
        <p:nvGraphicFramePr>
          <p:cNvPr id="11" name="对象 10">
            <a:hlinkClick r:id="" action="ppaction://ole?verb="/>
          </p:cNvPr>
          <p:cNvGraphicFramePr>
            <a:graphicFrameLocks noChangeAspect="1"/>
          </p:cNvGraphicFramePr>
          <p:nvPr/>
        </p:nvGraphicFramePr>
        <p:xfrm>
          <a:off x="7878445" y="3367405"/>
          <a:ext cx="1379220" cy="769620"/>
        </p:xfrm>
        <a:graphic>
          <a:graphicData uri="http://schemas.openxmlformats.org/presentationml/2006/ole">
            <mc:AlternateContent xmlns:mc="http://schemas.openxmlformats.org/markup-compatibility/2006">
              <mc:Choice xmlns:v="urn:schemas-microsoft-com:vml" Requires="v">
                <p:oleObj spid="_x0000_s1025" name="" r:id="rId2" imgW="774065" imgH="431800" progId="Equation.KSEE3">
                  <p:embed/>
                </p:oleObj>
              </mc:Choice>
              <mc:Fallback>
                <p:oleObj name="" r:id="rId2" imgW="774065" imgH="431800" progId="Equation.KSEE3">
                  <p:embed/>
                  <p:pic>
                    <p:nvPicPr>
                      <p:cNvPr id="0" name="图片 1024"/>
                      <p:cNvPicPr/>
                      <p:nvPr/>
                    </p:nvPicPr>
                    <p:blipFill>
                      <a:blip r:embed="rId3"/>
                      <a:stretch>
                        <a:fillRect/>
                      </a:stretch>
                    </p:blipFill>
                    <p:spPr>
                      <a:xfrm>
                        <a:off x="7878445" y="3367405"/>
                        <a:ext cx="1379220" cy="769620"/>
                      </a:xfrm>
                      <a:prstGeom prst="rect">
                        <a:avLst/>
                      </a:prstGeom>
                    </p:spPr>
                  </p:pic>
                </p:oleObj>
              </mc:Fallback>
            </mc:AlternateContent>
          </a:graphicData>
        </a:graphic>
      </p:graphicFrame>
      <p:sp>
        <p:nvSpPr>
          <p:cNvPr id="100" name="文本框 99"/>
          <p:cNvSpPr txBox="1"/>
          <p:nvPr/>
        </p:nvSpPr>
        <p:spPr>
          <a:xfrm>
            <a:off x="4344670" y="4606925"/>
            <a:ext cx="33274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定值电阻两端的电压</a:t>
            </a:r>
            <a:endParaRPr lang="en-US" altLang="en-US" sz="240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 name="文本框 112"/>
          <p:cNvSpPr txBox="1"/>
          <p:nvPr/>
        </p:nvSpPr>
        <p:spPr>
          <a:xfrm>
            <a:off x="859155" y="1388110"/>
            <a:ext cx="10473690"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10. </a:t>
            </a:r>
            <a:r>
              <a:rPr lang="zh-CN" sz="2400">
                <a:ea typeface="宋体" panose="02010600030101010101" pitchFamily="2" charset="-122"/>
              </a:rPr>
              <a:t>更换电阻后滑片移动方向的判断</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更换大</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或小</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电阻：将滑动变阻器滑片向阻值增大</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或减小</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的方向移动</a:t>
            </a:r>
            <a:r>
              <a:rPr lang="en-US" sz="2400">
                <a:latin typeface="Times New Roman" panose="02020603050405020304" pitchFamily="18" charset="0"/>
                <a:ea typeface="宋体" panose="02010600030101010101" pitchFamily="2" charset="-122"/>
              </a:rPr>
              <a:t>]</a:t>
            </a:r>
            <a:r>
              <a:rPr lang="zh-CN" sz="2400">
                <a:ea typeface="黑体" panose="02010609060101010101" pitchFamily="49" charset="-122"/>
              </a:rPr>
              <a:t>【分析数据，总结结论】</a:t>
            </a:r>
            <a:r>
              <a:rPr lang="en-US" sz="2400">
                <a:latin typeface="Times New Roman" panose="02020603050405020304" pitchFamily="18" charset="0"/>
                <a:ea typeface="宋体" panose="02010600030101010101" pitchFamily="2" charset="-122"/>
              </a:rPr>
              <a:t>11. </a:t>
            </a:r>
            <a:r>
              <a:rPr lang="zh-CN" sz="2400">
                <a:ea typeface="宋体" panose="02010600030101010101" pitchFamily="2" charset="-122"/>
              </a:rPr>
              <a:t>表格数据处理</a:t>
            </a:r>
            <a:r>
              <a:rPr lang="en-US" sz="2400">
                <a:latin typeface="Times New Roman" panose="02020603050405020304" pitchFamily="18" charset="0"/>
                <a:ea typeface="宋体" panose="02010600030101010101" pitchFamily="2" charset="-122"/>
              </a:rPr>
              <a:t>(</a:t>
            </a:r>
            <a:r>
              <a:rPr lang="en-US" sz="2400">
                <a:latin typeface="宋体" panose="02010600030101010101" pitchFamily="2" charset="-122"/>
                <a:cs typeface="Times New Roman" panose="02020603050405020304" pitchFamily="18" charset="0"/>
              </a:rPr>
              <a:t>①</a:t>
            </a:r>
            <a:r>
              <a:rPr lang="zh-CN" sz="2400">
                <a:ea typeface="宋体" panose="02010600030101010101" pitchFamily="2" charset="-122"/>
              </a:rPr>
              <a:t>判断错</a:t>
            </a:r>
            <a:r>
              <a:rPr lang="zh-CN" sz="2400">
                <a:latin typeface="Times New Roman" panose="02020603050405020304" pitchFamily="18" charset="0"/>
                <a:ea typeface="宋体" panose="02010600030101010101" pitchFamily="2" charset="-122"/>
              </a:rPr>
              <a:t>误的数据并分析原因；</a:t>
            </a:r>
            <a:r>
              <a:rPr lang="en-US" sz="2400">
                <a:latin typeface="宋体" panose="02010600030101010101" pitchFamily="2" charset="-122"/>
                <a:cs typeface="Times New Roman" panose="02020603050405020304" pitchFamily="18" charset="0"/>
              </a:rPr>
              <a:t>②</a:t>
            </a:r>
            <a:r>
              <a:rPr lang="zh-CN" sz="2400">
                <a:latin typeface="Times New Roman" panose="02020603050405020304" pitchFamily="18" charset="0"/>
                <a:ea typeface="宋体" panose="02010600030101010101" pitchFamily="2" charset="-122"/>
              </a:rPr>
              <a:t>根据实验数据描绘</a:t>
            </a:r>
            <a:r>
              <a:rPr lang="en-US" sz="2400" i="1">
                <a:latin typeface="Times New Roman" panose="02020603050405020304" pitchFamily="18" charset="0"/>
                <a:ea typeface="宋体" panose="02010600030101010101" pitchFamily="2" charset="-122"/>
              </a:rPr>
              <a:t>I</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R</a:t>
            </a:r>
            <a:r>
              <a:rPr lang="zh-CN" sz="2400">
                <a:ea typeface="宋体" panose="02010600030101010101" pitchFamily="2" charset="-122"/>
              </a:rPr>
              <a:t>图像；</a:t>
            </a:r>
            <a:r>
              <a:rPr lang="en-US" sz="2400">
                <a:latin typeface="宋体" panose="02010600030101010101" pitchFamily="2" charset="-122"/>
                <a:cs typeface="Times New Roman" panose="02020603050405020304" pitchFamily="18" charset="0"/>
              </a:rPr>
              <a:t>③</a:t>
            </a:r>
            <a:r>
              <a:rPr lang="zh-CN" sz="2400">
                <a:ea typeface="宋体" panose="02010600030101010101" pitchFamily="2" charset="-122"/>
              </a:rPr>
              <a:t>根据表格数据总结实验结论或计算电压值</a:t>
            </a:r>
            <a:r>
              <a:rPr lang="en-US" sz="2400">
                <a:latin typeface="Times New Roman" panose="02020603050405020304" pitchFamily="18" charset="0"/>
                <a:ea typeface="宋体" panose="02010600030101010101" pitchFamily="2" charset="-122"/>
              </a:rPr>
              <a:t>)12. </a:t>
            </a:r>
            <a:r>
              <a:rPr lang="zh-CN" sz="2400">
                <a:ea typeface="宋体" panose="02010600030101010101" pitchFamily="2" charset="-122"/>
              </a:rPr>
              <a:t>图像信息处理</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根据图像计算电压值或总结实验结论</a:t>
            </a:r>
            <a:r>
              <a:rPr lang="en-US" sz="2400">
                <a:latin typeface="Times New Roman" panose="02020603050405020304" pitchFamily="18" charset="0"/>
                <a:ea typeface="宋体" panose="02010600030101010101" pitchFamily="2" charset="-122"/>
              </a:rPr>
              <a:t>)</a:t>
            </a:r>
            <a:r>
              <a:rPr lang="zh-CN" sz="2400">
                <a:ea typeface="黑体" panose="02010609060101010101" pitchFamily="49" charset="-122"/>
              </a:rPr>
              <a:t>【交流与反思】</a:t>
            </a:r>
            <a:r>
              <a:rPr lang="en-US" sz="2400">
                <a:latin typeface="Times New Roman" panose="02020603050405020304" pitchFamily="18" charset="0"/>
                <a:ea typeface="宋体" panose="02010600030101010101" pitchFamily="2" charset="-122"/>
              </a:rPr>
              <a:t>13. </a:t>
            </a:r>
            <a:r>
              <a:rPr lang="zh-CN" sz="2400">
                <a:ea typeface="宋体" panose="02010600030101010101" pitchFamily="2" charset="-122"/>
              </a:rPr>
              <a:t>更换阻值不同的电阻多次测量的目的</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使实验结论具有普遍性</a:t>
            </a:r>
            <a:r>
              <a:rPr lang="en-US" sz="2400">
                <a:latin typeface="Times New Roman" panose="02020603050405020304" pitchFamily="18" charset="0"/>
                <a:ea typeface="宋体" panose="02010600030101010101" pitchFamily="2" charset="-122"/>
              </a:rPr>
              <a:t>)</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五边形 4"/>
          <p:cNvSpPr/>
          <p:nvPr/>
        </p:nvSpPr>
        <p:spPr>
          <a:xfrm rot="5400000">
            <a:off x="9750393" y="623539"/>
            <a:ext cx="2131092" cy="864870"/>
          </a:xfrm>
          <a:prstGeom prst="homePlate">
            <a:avLst/>
          </a:prstGeom>
          <a:solidFill>
            <a:srgbClr val="FF9919"/>
          </a:solidFill>
          <a:ln>
            <a:noFill/>
          </a:ln>
          <a:effectLst>
            <a:outerShdw blurRad="50800" dist="38100" algn="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vert270" rtlCol="0" anchor="ctr"/>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rPr>
              <a:t>目</a:t>
            </a:r>
            <a:endPar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endParaRPr>
          </a:p>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rPr>
              <a:t>录</a:t>
            </a:r>
            <a:endPar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endParaRPr>
          </a:p>
        </p:txBody>
      </p:sp>
      <p:grpSp>
        <p:nvGrpSpPr>
          <p:cNvPr id="17417" name="组合 11"/>
          <p:cNvGrpSpPr/>
          <p:nvPr/>
        </p:nvGrpSpPr>
        <p:grpSpPr>
          <a:xfrm>
            <a:off x="2741295" y="2379980"/>
            <a:ext cx="6573900" cy="751205"/>
            <a:chOff x="3529" y="5686"/>
            <a:chExt cx="10352" cy="1183"/>
          </a:xfrm>
        </p:grpSpPr>
        <p:sp>
          <p:nvSpPr>
            <p:cNvPr id="17418" name="文本框 108">
              <a:hlinkClick r:id="rId1" action="ppaction://hlinksldjump"/>
            </p:cNvPr>
            <p:cNvSpPr txBox="1"/>
            <p:nvPr>
              <p:custDataLst>
                <p:tags r:id="rId2"/>
              </p:custDataLst>
            </p:nvPr>
          </p:nvSpPr>
          <p:spPr>
            <a:xfrm>
              <a:off x="5902" y="5686"/>
              <a:ext cx="7979" cy="957"/>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福建近</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3</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年中考真题精讲练</a:t>
              </a:r>
              <a:endParaRPr 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9" name="组合 12"/>
            <p:cNvGrpSpPr/>
            <p:nvPr/>
          </p:nvGrpSpPr>
          <p:grpSpPr>
            <a:xfrm>
              <a:off x="3529" y="5686"/>
              <a:ext cx="2230" cy="1183"/>
              <a:chOff x="8163" y="4584"/>
              <a:chExt cx="2870" cy="1632"/>
            </a:xfrm>
          </p:grpSpPr>
          <p:pic>
            <p:nvPicPr>
              <p:cNvPr id="17420" name="图片 13"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1" name="文本框 14"/>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7422" name="组合 12"/>
          <p:cNvGrpSpPr/>
          <p:nvPr/>
        </p:nvGrpSpPr>
        <p:grpSpPr>
          <a:xfrm>
            <a:off x="2742565" y="3545205"/>
            <a:ext cx="6337547" cy="751205"/>
            <a:chOff x="4643" y="7172"/>
            <a:chExt cx="9982" cy="1185"/>
          </a:xfrm>
        </p:grpSpPr>
        <p:sp>
          <p:nvSpPr>
            <p:cNvPr id="17423" name="文本框 106">
              <a:hlinkClick r:id="rId4" action="ppaction://hlinksldjump"/>
            </p:cNvPr>
            <p:cNvSpPr txBox="1"/>
            <p:nvPr>
              <p:custDataLst>
                <p:tags r:id="rId5"/>
              </p:custDataLst>
            </p:nvPr>
          </p:nvSpPr>
          <p:spPr>
            <a:xfrm>
              <a:off x="7076" y="7285"/>
              <a:ext cx="7549" cy="882"/>
            </a:xfrm>
            <a:prstGeom prst="rect">
              <a:avLst/>
            </a:prstGeom>
            <a:noFill/>
            <a:ln w="9525">
              <a:noFill/>
            </a:ln>
          </p:spPr>
          <p:txBody>
            <a:bodyPr anchor="ctr"/>
            <a:p>
              <a:pPr algn="l">
                <a:lnSpc>
                  <a:spcPct val="120000"/>
                </a:lnSpc>
                <a:buSzPct val="100000"/>
              </a:pPr>
              <a:r>
                <a:rPr lang="zh-CN" altLang="en-US" sz="3200" b="1">
                  <a:latin typeface="Times New Roman" panose="02020603050405020304" pitchFamily="18" charset="0"/>
                  <a:ea typeface="黑体" panose="02010609060101010101" pitchFamily="49" charset="-122"/>
                  <a:sym typeface="宋体" panose="02010600030101010101" pitchFamily="2" charset="-122"/>
                </a:rPr>
                <a:t>实验突破</a:t>
              </a:r>
              <a:endParaRPr lang="zh-CN" altLang="en-US" sz="3200" b="1">
                <a:latin typeface="Times New Roman" panose="02020603050405020304" pitchFamily="18" charset="0"/>
                <a:ea typeface="黑体" panose="02010609060101010101" pitchFamily="49" charset="-122"/>
                <a:sym typeface="宋体" panose="02010600030101010101" pitchFamily="2" charset="-122"/>
              </a:endParaRPr>
            </a:p>
          </p:txBody>
        </p:sp>
        <p:grpSp>
          <p:nvGrpSpPr>
            <p:cNvPr id="17424" name="组合 15"/>
            <p:cNvGrpSpPr/>
            <p:nvPr/>
          </p:nvGrpSpPr>
          <p:grpSpPr>
            <a:xfrm>
              <a:off x="4643" y="7172"/>
              <a:ext cx="2233" cy="1185"/>
              <a:chOff x="8163" y="4584"/>
              <a:chExt cx="2870" cy="1632"/>
            </a:xfrm>
          </p:grpSpPr>
          <p:pic>
            <p:nvPicPr>
              <p:cNvPr id="17425" name="图片 16"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6" name="文本框 17"/>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3" name="矩形 2">
            <a:hlinkClick r:id="rId4" action="ppaction://hlinksldjump"/>
          </p:cNvPr>
          <p:cNvSpPr/>
          <p:nvPr/>
        </p:nvSpPr>
        <p:spPr>
          <a:xfrm>
            <a:off x="3768725" y="4558665"/>
            <a:ext cx="1580515"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l"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实验一</a:t>
            </a:r>
            <a:endPar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4" name="矩形 3">
            <a:hlinkClick r:id="rId6" action="ppaction://hlinksldjump"/>
          </p:cNvPr>
          <p:cNvSpPr/>
          <p:nvPr/>
        </p:nvSpPr>
        <p:spPr>
          <a:xfrm>
            <a:off x="6033770" y="4558665"/>
            <a:ext cx="1495425"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l"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实验二</a:t>
            </a:r>
            <a:endParaRPr lang="en-US" altLang="zh-CN"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 name="文本框 112"/>
          <p:cNvSpPr txBox="1"/>
          <p:nvPr/>
        </p:nvSpPr>
        <p:spPr>
          <a:xfrm>
            <a:off x="1108075" y="2229485"/>
            <a:ext cx="10135235"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14. </a:t>
            </a:r>
            <a:r>
              <a:rPr lang="zh-CN" sz="2400">
                <a:ea typeface="宋体" panose="02010600030101010101" pitchFamily="2" charset="-122"/>
              </a:rPr>
              <a:t>更换阻值大的定值电阻后，电压表示数不能调节到所需要值的原因</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电源电压过大或滑动变阻器</a:t>
            </a:r>
            <a:r>
              <a:rPr lang="zh-CN" sz="2400">
                <a:latin typeface="Times New Roman" panose="02020603050405020304" pitchFamily="18" charset="0"/>
                <a:ea typeface="宋体" panose="02010600030101010101" pitchFamily="2" charset="-122"/>
              </a:rPr>
              <a:t>的最大阻值过小</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rPr>
              <a:t>；更换阻值较小的定值电阻后，实验无法进行的原因</a:t>
            </a:r>
            <a:r>
              <a:rPr lang="en-US" sz="2400">
                <a:latin typeface="Times New Roman" panose="02020603050405020304" pitchFamily="18" charset="0"/>
              </a:rPr>
              <a:t>(</a:t>
            </a:r>
            <a:r>
              <a:rPr lang="zh-CN" sz="2400">
                <a:latin typeface="Times New Roman" panose="02020603050405020304" pitchFamily="18" charset="0"/>
                <a:ea typeface="宋体" panose="02010600030101010101" pitchFamily="2" charset="-122"/>
              </a:rPr>
              <a:t>电流表所选的量程过小</a:t>
            </a:r>
            <a:r>
              <a:rPr lang="en-US" sz="2400">
                <a:latin typeface="Times New Roman" panose="02020603050405020304" pitchFamily="18" charset="0"/>
              </a:rPr>
              <a:t>)</a:t>
            </a:r>
            <a:r>
              <a:rPr lang="en-US" sz="2400">
                <a:latin typeface="Times New Roman" panose="02020603050405020304" pitchFamily="18" charset="0"/>
                <a:ea typeface="宋体" panose="02010600030101010101" pitchFamily="2" charset="-122"/>
              </a:rPr>
              <a:t>15. </a:t>
            </a:r>
            <a:r>
              <a:rPr lang="zh-CN" sz="2400">
                <a:ea typeface="宋体" panose="02010600030101010101" pitchFamily="2" charset="-122"/>
              </a:rPr>
              <a:t>电路中可选定值电阻最大阻值的确定</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根据</a:t>
            </a:r>
            <a:r>
              <a:rPr lang="en-US" sz="2400" i="1">
                <a:latin typeface="Times New Roman" panose="02020603050405020304" pitchFamily="18" charset="0"/>
                <a:ea typeface="宋体" panose="02010600030101010101" pitchFamily="2" charset="-122"/>
              </a:rPr>
              <a:t>R</a:t>
            </a:r>
            <a:r>
              <a:rPr lang="zh-CN" sz="2400">
                <a:ea typeface="宋体" panose="02010600030101010101" pitchFamily="2" charset="-122"/>
              </a:rPr>
              <a:t>＝                       确定</a:t>
            </a:r>
            <a:r>
              <a:rPr lang="en-US" sz="2400">
                <a:latin typeface="Times New Roman" panose="02020603050405020304" pitchFamily="18" charset="0"/>
                <a:ea typeface="宋体" panose="02010600030101010101" pitchFamily="2" charset="-122"/>
              </a:rPr>
              <a:t>)</a:t>
            </a:r>
            <a:r>
              <a:rPr lang="zh-CN" sz="2400">
                <a:ea typeface="黑体" panose="02010609060101010101" pitchFamily="49" charset="-122"/>
              </a:rPr>
              <a:t>实验结论：</a:t>
            </a:r>
            <a:r>
              <a:rPr lang="zh-CN" sz="2400">
                <a:ea typeface="宋体" panose="02010600030101010101" pitchFamily="2" charset="-122"/>
              </a:rPr>
              <a:t>保持电压不变时，电流跟电阻成</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关系．</a:t>
            </a:r>
            <a:endParaRPr lang="zh-CN" altLang="en-US" sz="2400"/>
          </a:p>
        </p:txBody>
      </p:sp>
      <p:graphicFrame>
        <p:nvGraphicFramePr>
          <p:cNvPr id="11" name="对象 10">
            <a:hlinkClick r:id="" action="ppaction://ole?verb="/>
          </p:cNvPr>
          <p:cNvGraphicFramePr>
            <a:graphicFrameLocks noChangeAspect="1"/>
          </p:cNvGraphicFramePr>
          <p:nvPr/>
        </p:nvGraphicFramePr>
        <p:xfrm>
          <a:off x="7743825" y="3868420"/>
          <a:ext cx="1607820" cy="792480"/>
        </p:xfrm>
        <a:graphic>
          <a:graphicData uri="http://schemas.openxmlformats.org/presentationml/2006/ole">
            <mc:AlternateContent xmlns:mc="http://schemas.openxmlformats.org/markup-compatibility/2006">
              <mc:Choice xmlns:v="urn:schemas-microsoft-com:vml" Requires="v">
                <p:oleObj spid="_x0000_s1025" name="" r:id="rId1" imgW="901700" imgH="444500" progId="Equation.KSEE3">
                  <p:embed/>
                </p:oleObj>
              </mc:Choice>
              <mc:Fallback>
                <p:oleObj name="" r:id="rId1" imgW="901700" imgH="444500" progId="Equation.KSEE3">
                  <p:embed/>
                  <p:pic>
                    <p:nvPicPr>
                      <p:cNvPr id="0" name="图片 1024"/>
                      <p:cNvPicPr/>
                      <p:nvPr/>
                    </p:nvPicPr>
                    <p:blipFill>
                      <a:blip r:embed="rId2"/>
                      <a:stretch>
                        <a:fillRect/>
                      </a:stretch>
                    </p:blipFill>
                    <p:spPr>
                      <a:xfrm>
                        <a:off x="7743825" y="3868420"/>
                        <a:ext cx="1607820" cy="792480"/>
                      </a:xfrm>
                      <a:prstGeom prst="rect">
                        <a:avLst/>
                      </a:prstGeom>
                    </p:spPr>
                  </p:pic>
                </p:oleObj>
              </mc:Fallback>
            </mc:AlternateContent>
          </a:graphicData>
        </a:graphic>
      </p:graphicFrame>
      <p:sp>
        <p:nvSpPr>
          <p:cNvPr id="100" name="文本框 99"/>
          <p:cNvSpPr txBox="1"/>
          <p:nvPr/>
        </p:nvSpPr>
        <p:spPr>
          <a:xfrm>
            <a:off x="7175500" y="4518025"/>
            <a:ext cx="10699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反比</a:t>
            </a:r>
            <a:endParaRPr lang="en-US" altLang="en-US" sz="240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1138555" y="1125855"/>
            <a:ext cx="9739630" cy="622935"/>
            <a:chOff x="1566" y="1660"/>
            <a:chExt cx="15338" cy="981"/>
          </a:xfrm>
        </p:grpSpPr>
        <p:pic>
          <p:nvPicPr>
            <p:cNvPr id="4" name="图片 3" descr="QQ图片20190926151119"/>
            <p:cNvPicPr>
              <a:picLocks noChangeAspect="1"/>
            </p:cNvPicPr>
            <p:nvPr/>
          </p:nvPicPr>
          <p:blipFill>
            <a:blip r:embed="rId1"/>
            <a:stretch>
              <a:fillRect/>
            </a:stretch>
          </p:blipFill>
          <p:spPr>
            <a:xfrm>
              <a:off x="1566" y="1660"/>
              <a:ext cx="15338" cy="920"/>
            </a:xfrm>
            <a:prstGeom prst="rect">
              <a:avLst/>
            </a:prstGeom>
          </p:spPr>
        </p:pic>
        <p:sp>
          <p:nvSpPr>
            <p:cNvPr id="6" name="文本框 5"/>
            <p:cNvSpPr txBox="1"/>
            <p:nvPr/>
          </p:nvSpPr>
          <p:spPr>
            <a:xfrm>
              <a:off x="6768" y="1819"/>
              <a:ext cx="5082" cy="822"/>
            </a:xfrm>
            <a:prstGeom prst="rect">
              <a:avLst/>
            </a:prstGeom>
            <a:noFill/>
          </p:spPr>
          <p:txBody>
            <a:bodyPr wrap="square" rtlCol="0">
              <a:spAutoFit/>
            </a:bodyPr>
            <a:p>
              <a:r>
                <a:rPr lang="zh-CN" altLang="en-US" sz="2800" spc="500">
                  <a:solidFill>
                    <a:schemeClr val="tx1"/>
                  </a:solidFill>
                  <a:uFillTx/>
                  <a:latin typeface="Times New Roman" panose="02020603050405020304" pitchFamily="18" charset="0"/>
                  <a:ea typeface="黑体" panose="02010609060101010101" pitchFamily="49" charset="-122"/>
                </a:rPr>
                <a:t>一题练透一实验</a:t>
              </a:r>
              <a:endParaRPr lang="zh-CN" altLang="en-US" sz="2800" spc="500">
                <a:solidFill>
                  <a:schemeClr val="tx1"/>
                </a:solidFill>
                <a:uFillTx/>
                <a:latin typeface="Times New Roman" panose="02020603050405020304" pitchFamily="18" charset="0"/>
                <a:ea typeface="黑体" panose="02010609060101010101" pitchFamily="49" charset="-122"/>
              </a:endParaRPr>
            </a:p>
          </p:txBody>
        </p:sp>
      </p:grpSp>
      <p:sp>
        <p:nvSpPr>
          <p:cNvPr id="113" name="文本框 112"/>
          <p:cNvSpPr txBox="1"/>
          <p:nvPr/>
        </p:nvSpPr>
        <p:spPr>
          <a:xfrm>
            <a:off x="975360" y="1908175"/>
            <a:ext cx="10241915" cy="3415030"/>
          </a:xfrm>
          <a:prstGeom prst="rect">
            <a:avLst/>
          </a:prstGeom>
          <a:noFill/>
          <a:ln w="9525">
            <a:noFill/>
          </a:ln>
        </p:spPr>
        <p:txBody>
          <a:bodyPr wrap="square">
            <a:spAutoFit/>
          </a:bodyPr>
          <a:p>
            <a:pPr>
              <a:lnSpc>
                <a:spcPct val="150000"/>
              </a:lnSpc>
            </a:pPr>
            <a:r>
              <a:rPr lang="zh-CN" sz="2400">
                <a:latin typeface="Times New Roman" panose="02020603050405020304" pitchFamily="18" charset="0"/>
                <a:cs typeface="Times New Roman" panose="02020603050405020304" pitchFamily="18" charset="0"/>
              </a:rPr>
              <a:t>例</a:t>
            </a:r>
            <a:r>
              <a:rPr lang="en-US" sz="2400">
                <a:latin typeface="Times New Roman" panose="02020603050405020304" pitchFamily="18" charset="0"/>
                <a:cs typeface="Times New Roman" panose="02020603050405020304" pitchFamily="18" charset="0"/>
              </a:rPr>
              <a:t>2</a:t>
            </a:r>
            <a:r>
              <a:rPr lang="zh-CN" sz="2400">
                <a:ea typeface="黑体" panose="02010609060101010101" pitchFamily="49" charset="-122"/>
              </a:rPr>
              <a:t>　</a:t>
            </a:r>
            <a:r>
              <a:rPr lang="en-US" sz="2400">
                <a:latin typeface="Times New Roman" panose="02020603050405020304" pitchFamily="18" charset="0"/>
                <a:cs typeface="楷体_GB2312" charset="0"/>
              </a:rPr>
              <a:t>(2019</a:t>
            </a:r>
            <a:r>
              <a:rPr lang="zh-CN" sz="2400">
                <a:cs typeface="楷体_GB2312" charset="0"/>
              </a:rPr>
              <a:t>龙东</a:t>
            </a:r>
            <a:r>
              <a:rPr lang="en-US" sz="2400">
                <a:latin typeface="Times New Roman" panose="02020603050405020304" pitchFamily="18" charset="0"/>
                <a:cs typeface="楷体_GB2312" charset="0"/>
              </a:rPr>
              <a:t>)</a:t>
            </a:r>
            <a:r>
              <a:rPr lang="zh-CN" sz="2400">
                <a:ea typeface="宋体" panose="02010600030101010101" pitchFamily="2" charset="-122"/>
              </a:rPr>
              <a:t>某学习小组在</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探究通电导体中电流与电阻的关系</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的实验中，小明连接了如图甲所示的电路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电源电压保持</a:t>
            </a:r>
            <a:r>
              <a:rPr lang="en-US" sz="2400">
                <a:latin typeface="Times New Roman" panose="02020603050405020304" pitchFamily="18" charset="0"/>
                <a:ea typeface="宋体" panose="02010600030101010101" pitchFamily="2" charset="-122"/>
              </a:rPr>
              <a:t>4.5 V</a:t>
            </a:r>
            <a:r>
              <a:rPr lang="zh-CN" sz="2400">
                <a:ea typeface="宋体" panose="02010600030101010101" pitchFamily="2" charset="-122"/>
              </a:rPr>
              <a:t>不变</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用笔画线代替导线将图甲实</a:t>
            </a:r>
            <a:endParaRPr lang="zh-CN" sz="2400">
              <a:ea typeface="宋体" panose="02010600030101010101" pitchFamily="2" charset="-122"/>
            </a:endParaRPr>
          </a:p>
          <a:p>
            <a:pPr>
              <a:lnSpc>
                <a:spcPct val="150000"/>
              </a:lnSpc>
            </a:pPr>
            <a:r>
              <a:rPr lang="zh-CN" sz="2400">
                <a:ea typeface="宋体" panose="02010600030101010101" pitchFamily="2" charset="-122"/>
              </a:rPr>
              <a:t>物电路连接完整</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要求：滑动变</a:t>
            </a:r>
            <a:endParaRPr lang="zh-CN" sz="2400">
              <a:ea typeface="宋体" panose="02010600030101010101" pitchFamily="2" charset="-122"/>
            </a:endParaRPr>
          </a:p>
          <a:p>
            <a:pPr>
              <a:lnSpc>
                <a:spcPct val="150000"/>
              </a:lnSpc>
            </a:pPr>
            <a:r>
              <a:rPr lang="zh-CN" sz="2400">
                <a:ea typeface="宋体" panose="02010600030101010101" pitchFamily="2" charset="-122"/>
              </a:rPr>
              <a:t>阻器的滑片</a:t>
            </a:r>
            <a:r>
              <a:rPr lang="en-US" sz="2400" i="1">
                <a:latin typeface="Times New Roman" panose="02020603050405020304" pitchFamily="18" charset="0"/>
                <a:ea typeface="宋体" panose="02010600030101010101" pitchFamily="2" charset="-122"/>
              </a:rPr>
              <a:t>P</a:t>
            </a:r>
            <a:r>
              <a:rPr lang="zh-CN" sz="2400">
                <a:ea typeface="宋体" panose="02010600030101010101" pitchFamily="2" charset="-122"/>
              </a:rPr>
              <a:t>向左移动，电路中</a:t>
            </a:r>
            <a:endParaRPr lang="zh-CN" sz="2400">
              <a:ea typeface="宋体" panose="02010600030101010101" pitchFamily="2" charset="-122"/>
            </a:endParaRPr>
          </a:p>
          <a:p>
            <a:pPr>
              <a:lnSpc>
                <a:spcPct val="150000"/>
              </a:lnSpc>
            </a:pPr>
            <a:r>
              <a:rPr lang="zh-CN" sz="2400">
                <a:ea typeface="宋体" panose="02010600030101010101" pitchFamily="2" charset="-122"/>
              </a:rPr>
              <a:t>电流变大，导线不得交叉</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endParaRPr lang="zh-CN" altLang="en-US" sz="2400"/>
          </a:p>
        </p:txBody>
      </p:sp>
      <p:pic>
        <p:nvPicPr>
          <p:cNvPr id="2" name="图片 -2147481491"/>
          <p:cNvPicPr>
            <a:picLocks noChangeAspect="1"/>
          </p:cNvPicPr>
          <p:nvPr/>
        </p:nvPicPr>
        <p:blipFill>
          <a:blip r:embed="rId2"/>
          <a:srcRect r="47641" b="-6670"/>
          <a:stretch>
            <a:fillRect/>
          </a:stretch>
        </p:blipFill>
        <p:spPr>
          <a:xfrm>
            <a:off x="7454265" y="3024505"/>
            <a:ext cx="2882265" cy="2924810"/>
          </a:xfrm>
          <a:prstGeom prst="rect">
            <a:avLst/>
          </a:prstGeom>
          <a:noFill/>
          <a:ln w="9525">
            <a:noFill/>
          </a:ln>
        </p:spPr>
      </p:pic>
      <p:sp>
        <p:nvSpPr>
          <p:cNvPr id="3" name="文本框 2"/>
          <p:cNvSpPr txBox="1"/>
          <p:nvPr/>
        </p:nvSpPr>
        <p:spPr>
          <a:xfrm>
            <a:off x="8603615" y="5859780"/>
            <a:ext cx="1061085" cy="368300"/>
          </a:xfrm>
          <a:prstGeom prst="rect">
            <a:avLst/>
          </a:prstGeom>
          <a:noFill/>
          <a:ln w="9525">
            <a:noFill/>
          </a:ln>
        </p:spPr>
        <p:txBody>
          <a:bodyPr wrap="square">
            <a:spAutoFit/>
          </a:bodyPr>
          <a:p>
            <a:r>
              <a:rPr lang="zh-CN" sz="1800">
                <a:cs typeface="楷体_GB2312" charset="0"/>
              </a:rPr>
              <a:t>例</a:t>
            </a:r>
            <a:r>
              <a:rPr lang="en-US" sz="1800">
                <a:latin typeface="Times New Roman" panose="02020603050405020304" pitchFamily="18" charset="0"/>
                <a:cs typeface="楷体_GB2312" charset="0"/>
              </a:rPr>
              <a:t>2</a:t>
            </a:r>
            <a:r>
              <a:rPr lang="zh-CN" sz="1800">
                <a:cs typeface="楷体_GB2312" charset="0"/>
              </a:rPr>
              <a:t>题图</a:t>
            </a:r>
            <a:endParaRPr lang="zh-CN" altLang="en-US" sz="1800"/>
          </a:p>
        </p:txBody>
      </p:sp>
      <p:cxnSp>
        <p:nvCxnSpPr>
          <p:cNvPr id="5" name="曲线连接符 4"/>
          <p:cNvCxnSpPr/>
          <p:nvPr/>
        </p:nvCxnSpPr>
        <p:spPr>
          <a:xfrm rot="5400000" flipV="1">
            <a:off x="8947785" y="4343400"/>
            <a:ext cx="481965" cy="423545"/>
          </a:xfrm>
          <a:prstGeom prst="curvedConnector3">
            <a:avLst>
              <a:gd name="adj1" fmla="val 202898"/>
            </a:avLst>
          </a:prstGeom>
          <a:ln w="28575">
            <a:solidFill>
              <a:srgbClr val="FF0000"/>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 name="文本框 112"/>
          <p:cNvSpPr txBox="1"/>
          <p:nvPr/>
        </p:nvSpPr>
        <p:spPr>
          <a:xfrm>
            <a:off x="796925" y="1069340"/>
            <a:ext cx="10241915" cy="50774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连接好电路，闭合开关，发现电压表示</a:t>
            </a:r>
            <a:r>
              <a:rPr lang="zh-CN" sz="2400">
                <a:latin typeface="Times New Roman" panose="02020603050405020304" pitchFamily="18" charset="0"/>
                <a:ea typeface="宋体" panose="02010600030101010101" pitchFamily="2" charset="-122"/>
              </a:rPr>
              <a:t>数接近于电源电压，电流表几乎无示数，则故障为定值电阻</a:t>
            </a:r>
            <a:r>
              <a:rPr lang="en-US" sz="2400" i="1">
                <a:latin typeface="Times New Roman" panose="02020603050405020304" pitchFamily="18" charset="0"/>
                <a:ea typeface="宋体" panose="02010600030101010101" pitchFamily="2" charset="-122"/>
              </a:rPr>
              <a:t>R</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短路</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断路</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endParaRPr lang="zh-CN" sz="2400">
              <a:ea typeface="宋体" panose="02010600030101010101" pitchFamily="2" charset="-122"/>
            </a:endParaRPr>
          </a:p>
          <a:p>
            <a:pPr>
              <a:lnSpc>
                <a:spcPct val="150000"/>
              </a:lnSpc>
            </a:pPr>
            <a:r>
              <a:rPr lang="en-US" sz="2400">
                <a:latin typeface="Times New Roman" panose="02020603050405020304" pitchFamily="18" charset="0"/>
                <a:sym typeface="+mn-ea"/>
              </a:rPr>
              <a:t>(3)</a:t>
            </a:r>
            <a:r>
              <a:rPr lang="zh-CN" sz="2400">
                <a:sym typeface="+mn-ea"/>
              </a:rPr>
              <a:t>图乙是小组根据测得的实验数据所绘制的电流</a:t>
            </a:r>
            <a:r>
              <a:rPr lang="en-US" sz="2400" i="1">
                <a:latin typeface="Times New Roman" panose="02020603050405020304" pitchFamily="18" charset="0"/>
                <a:sym typeface="+mn-ea"/>
              </a:rPr>
              <a:t>I</a:t>
            </a:r>
            <a:r>
              <a:rPr lang="zh-CN" sz="2400">
                <a:sym typeface="+mn-ea"/>
              </a:rPr>
              <a:t>随电阻</a:t>
            </a:r>
            <a:r>
              <a:rPr lang="en-US" sz="2400" i="1">
                <a:latin typeface="Times New Roman" panose="02020603050405020304" pitchFamily="18" charset="0"/>
                <a:sym typeface="+mn-ea"/>
              </a:rPr>
              <a:t>R</a:t>
            </a:r>
            <a:r>
              <a:rPr lang="zh-CN" sz="2400">
                <a:sym typeface="+mn-ea"/>
              </a:rPr>
              <a:t>变化的图像，由图像可知</a:t>
            </a:r>
            <a:r>
              <a:rPr lang="en-US" sz="2400" i="1">
                <a:latin typeface="Times New Roman" panose="02020603050405020304" pitchFamily="18" charset="0"/>
                <a:sym typeface="+mn-ea"/>
              </a:rPr>
              <a:t>R</a:t>
            </a:r>
            <a:r>
              <a:rPr lang="zh-CN" sz="2400">
                <a:sym typeface="+mn-ea"/>
              </a:rPr>
              <a:t>两端的电压为</a:t>
            </a:r>
            <a:r>
              <a:rPr lang="en-US" sz="2400">
                <a:latin typeface="Times New Roman" panose="02020603050405020304" pitchFamily="18" charset="0"/>
                <a:sym typeface="+mn-ea"/>
              </a:rPr>
              <a:t>________V</a:t>
            </a:r>
            <a:r>
              <a:rPr lang="zh-CN" sz="2400">
                <a:sym typeface="+mn-ea"/>
              </a:rPr>
              <a:t>；当</a:t>
            </a:r>
            <a:endParaRPr lang="zh-CN" sz="2400">
              <a:ea typeface="宋体" panose="02010600030101010101" pitchFamily="2" charset="-122"/>
            </a:endParaRPr>
          </a:p>
          <a:p>
            <a:pPr>
              <a:lnSpc>
                <a:spcPct val="150000"/>
              </a:lnSpc>
            </a:pPr>
            <a:r>
              <a:rPr lang="en-US" sz="2400" i="1">
                <a:latin typeface="Times New Roman" panose="02020603050405020304" pitchFamily="18" charset="0"/>
                <a:sym typeface="+mn-ea"/>
              </a:rPr>
              <a:t>R</a:t>
            </a:r>
            <a:r>
              <a:rPr lang="zh-CN" sz="2400">
                <a:sym typeface="+mn-ea"/>
              </a:rPr>
              <a:t>的电阻由</a:t>
            </a:r>
            <a:r>
              <a:rPr lang="en-US" sz="2400">
                <a:latin typeface="Times New Roman" panose="02020603050405020304" pitchFamily="18" charset="0"/>
                <a:sym typeface="+mn-ea"/>
              </a:rPr>
              <a:t>5 Ω</a:t>
            </a:r>
            <a:r>
              <a:rPr lang="zh-CN" sz="2400">
                <a:sym typeface="+mn-ea"/>
              </a:rPr>
              <a:t>更换为</a:t>
            </a:r>
            <a:r>
              <a:rPr lang="en-US" sz="2400">
                <a:latin typeface="Times New Roman" panose="02020603050405020304" pitchFamily="18" charset="0"/>
                <a:sym typeface="+mn-ea"/>
              </a:rPr>
              <a:t>10 Ω</a:t>
            </a:r>
            <a:r>
              <a:rPr lang="zh-CN" sz="2400">
                <a:sym typeface="+mn-ea"/>
              </a:rPr>
              <a:t>时，闭合开关后，</a:t>
            </a:r>
            <a:endParaRPr lang="zh-CN" sz="2400">
              <a:ea typeface="宋体" panose="02010600030101010101" pitchFamily="2" charset="-122"/>
            </a:endParaRPr>
          </a:p>
          <a:p>
            <a:pPr>
              <a:lnSpc>
                <a:spcPct val="150000"/>
              </a:lnSpc>
            </a:pPr>
            <a:r>
              <a:rPr lang="zh-CN" sz="2400">
                <a:sym typeface="+mn-ea"/>
              </a:rPr>
              <a:t>为使</a:t>
            </a:r>
            <a:r>
              <a:rPr lang="en-US" sz="2400" i="1">
                <a:latin typeface="Times New Roman" panose="02020603050405020304" pitchFamily="18" charset="0"/>
                <a:sym typeface="+mn-ea"/>
              </a:rPr>
              <a:t>R</a:t>
            </a:r>
            <a:r>
              <a:rPr lang="zh-CN" sz="2400">
                <a:sym typeface="+mn-ea"/>
              </a:rPr>
              <a:t>两端的电压</a:t>
            </a:r>
            <a:r>
              <a:rPr lang="en-US" sz="2400">
                <a:latin typeface="Times New Roman" panose="02020603050405020304" pitchFamily="18" charset="0"/>
                <a:sym typeface="+mn-ea"/>
              </a:rPr>
              <a:t>________(</a:t>
            </a:r>
            <a:r>
              <a:rPr lang="zh-CN" sz="2400">
                <a:sym typeface="+mn-ea"/>
              </a:rPr>
              <a:t>选填</a:t>
            </a:r>
            <a:r>
              <a:rPr lang="en-US" sz="2400">
                <a:latin typeface="宋体" panose="02010600030101010101" pitchFamily="2" charset="-122"/>
                <a:cs typeface="Times New Roman" panose="02020603050405020304" pitchFamily="18" charset="0"/>
                <a:sym typeface="+mn-ea"/>
              </a:rPr>
              <a:t>“</a:t>
            </a:r>
            <a:r>
              <a:rPr lang="zh-CN" sz="2400">
                <a:sym typeface="+mn-ea"/>
              </a:rPr>
              <a:t>改变</a:t>
            </a:r>
            <a:r>
              <a:rPr lang="en-US" sz="2400">
                <a:latin typeface="宋体" panose="02010600030101010101" pitchFamily="2" charset="-122"/>
                <a:cs typeface="Times New Roman" panose="02020603050405020304" pitchFamily="18" charset="0"/>
                <a:sym typeface="+mn-ea"/>
              </a:rPr>
              <a:t>”</a:t>
            </a:r>
            <a:r>
              <a:rPr lang="zh-CN" sz="2400">
                <a:sym typeface="+mn-ea"/>
              </a:rPr>
              <a:t>或</a:t>
            </a:r>
            <a:endParaRPr lang="zh-CN" sz="2400">
              <a:ea typeface="宋体" panose="02010600030101010101" pitchFamily="2" charset="-122"/>
            </a:endParaRPr>
          </a:p>
          <a:p>
            <a:pPr>
              <a:lnSpc>
                <a:spcPct val="150000"/>
              </a:lnSpc>
            </a:pPr>
            <a:r>
              <a:rPr lang="en-US" sz="2400">
                <a:latin typeface="宋体" panose="02010600030101010101" pitchFamily="2" charset="-122"/>
                <a:cs typeface="Times New Roman" panose="02020603050405020304" pitchFamily="18" charset="0"/>
                <a:sym typeface="+mn-ea"/>
              </a:rPr>
              <a:t>“</a:t>
            </a:r>
            <a:r>
              <a:rPr lang="zh-CN" sz="2400">
                <a:sym typeface="+mn-ea"/>
              </a:rPr>
              <a:t>不变</a:t>
            </a:r>
            <a:r>
              <a:rPr lang="en-US" sz="2400">
                <a:latin typeface="宋体" panose="02010600030101010101" pitchFamily="2" charset="-122"/>
                <a:cs typeface="Times New Roman" panose="02020603050405020304" pitchFamily="18" charset="0"/>
                <a:sym typeface="+mn-ea"/>
              </a:rPr>
              <a:t>”</a:t>
            </a:r>
            <a:r>
              <a:rPr lang="en-US" sz="2400">
                <a:latin typeface="Times New Roman" panose="02020603050405020304" pitchFamily="18" charset="0"/>
                <a:sym typeface="+mn-ea"/>
              </a:rPr>
              <a:t>)</a:t>
            </a:r>
            <a:r>
              <a:rPr lang="zh-CN" sz="2400">
                <a:sym typeface="+mn-ea"/>
              </a:rPr>
              <a:t>，滑动变阻器的滑片</a:t>
            </a:r>
            <a:r>
              <a:rPr lang="zh-CN" sz="2400">
                <a:latin typeface="Times New Roman" panose="02020603050405020304" pitchFamily="18" charset="0"/>
                <a:sym typeface="+mn-ea"/>
              </a:rPr>
              <a:t>应向</a:t>
            </a:r>
            <a:r>
              <a:rPr lang="en-US" sz="2400">
                <a:latin typeface="Times New Roman" panose="02020603050405020304" pitchFamily="18" charset="0"/>
                <a:sym typeface="+mn-ea"/>
              </a:rPr>
              <a:t>________</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sym typeface="+mn-ea"/>
              </a:rPr>
              <a:t>(</a:t>
            </a:r>
            <a:r>
              <a:rPr lang="zh-CN" sz="2400">
                <a:sym typeface="+mn-ea"/>
              </a:rPr>
              <a:t>选填</a:t>
            </a:r>
            <a:r>
              <a:rPr lang="en-US" sz="2400">
                <a:latin typeface="宋体" panose="02010600030101010101" pitchFamily="2" charset="-122"/>
                <a:cs typeface="Times New Roman" panose="02020603050405020304" pitchFamily="18" charset="0"/>
                <a:sym typeface="+mn-ea"/>
              </a:rPr>
              <a:t>“</a:t>
            </a:r>
            <a:r>
              <a:rPr lang="zh-CN" sz="2400">
                <a:sym typeface="+mn-ea"/>
              </a:rPr>
              <a:t>左</a:t>
            </a:r>
            <a:r>
              <a:rPr lang="en-US" sz="2400">
                <a:latin typeface="宋体" panose="02010600030101010101" pitchFamily="2" charset="-122"/>
                <a:cs typeface="Times New Roman" panose="02020603050405020304" pitchFamily="18" charset="0"/>
                <a:sym typeface="+mn-ea"/>
              </a:rPr>
              <a:t>”</a:t>
            </a:r>
            <a:r>
              <a:rPr lang="zh-CN" sz="2400">
                <a:sym typeface="+mn-ea"/>
              </a:rPr>
              <a:t>或</a:t>
            </a:r>
            <a:r>
              <a:rPr lang="en-US" sz="2400">
                <a:latin typeface="宋体" panose="02010600030101010101" pitchFamily="2" charset="-122"/>
                <a:cs typeface="Times New Roman" panose="02020603050405020304" pitchFamily="18" charset="0"/>
                <a:sym typeface="+mn-ea"/>
              </a:rPr>
              <a:t>“</a:t>
            </a:r>
            <a:r>
              <a:rPr lang="zh-CN" sz="2400">
                <a:sym typeface="+mn-ea"/>
              </a:rPr>
              <a:t>右</a:t>
            </a:r>
            <a:r>
              <a:rPr lang="en-US" sz="2400">
                <a:latin typeface="宋体" panose="02010600030101010101" pitchFamily="2" charset="-122"/>
                <a:cs typeface="Times New Roman" panose="02020603050405020304" pitchFamily="18" charset="0"/>
                <a:sym typeface="+mn-ea"/>
              </a:rPr>
              <a:t>”</a:t>
            </a:r>
            <a:r>
              <a:rPr lang="en-US" sz="2400">
                <a:latin typeface="Times New Roman" panose="02020603050405020304" pitchFamily="18" charset="0"/>
                <a:sym typeface="+mn-ea"/>
              </a:rPr>
              <a:t>)</a:t>
            </a:r>
            <a:r>
              <a:rPr lang="zh-CN" sz="2400">
                <a:sym typeface="+mn-ea"/>
              </a:rPr>
              <a:t>端滑动；若实验中</a:t>
            </a:r>
            <a:r>
              <a:rPr lang="en-US" sz="2400" i="1">
                <a:latin typeface="Times New Roman" panose="02020603050405020304" pitchFamily="18" charset="0"/>
                <a:sym typeface="+mn-ea"/>
              </a:rPr>
              <a:t>R</a:t>
            </a:r>
            <a:r>
              <a:rPr lang="zh-CN" sz="2400">
                <a:sym typeface="+mn-ea"/>
              </a:rPr>
              <a:t>的</a:t>
            </a:r>
            <a:endParaRPr lang="zh-CN" sz="2400">
              <a:ea typeface="宋体" panose="02010600030101010101" pitchFamily="2" charset="-122"/>
            </a:endParaRPr>
          </a:p>
          <a:p>
            <a:pPr>
              <a:lnSpc>
                <a:spcPct val="150000"/>
              </a:lnSpc>
            </a:pPr>
            <a:r>
              <a:rPr lang="zh-CN" sz="2400">
                <a:sym typeface="+mn-ea"/>
              </a:rPr>
              <a:t>阻值分别是</a:t>
            </a:r>
            <a:r>
              <a:rPr lang="en-US" sz="2400">
                <a:latin typeface="Times New Roman" panose="02020603050405020304" pitchFamily="18" charset="0"/>
                <a:sym typeface="+mn-ea"/>
              </a:rPr>
              <a:t>5 Ω</a:t>
            </a:r>
            <a:r>
              <a:rPr lang="zh-CN" sz="2400">
                <a:sym typeface="+mn-ea"/>
              </a:rPr>
              <a:t>、</a:t>
            </a:r>
            <a:r>
              <a:rPr lang="en-US" sz="2400">
                <a:latin typeface="Times New Roman" panose="02020603050405020304" pitchFamily="18" charset="0"/>
                <a:sym typeface="+mn-ea"/>
              </a:rPr>
              <a:t>10 Ω</a:t>
            </a:r>
            <a:r>
              <a:rPr lang="zh-CN" sz="2400">
                <a:sym typeface="+mn-ea"/>
              </a:rPr>
              <a:t>、</a:t>
            </a:r>
            <a:r>
              <a:rPr lang="en-US" sz="2400">
                <a:latin typeface="Times New Roman" panose="02020603050405020304" pitchFamily="18" charset="0"/>
                <a:sym typeface="+mn-ea"/>
              </a:rPr>
              <a:t>15 Ω</a:t>
            </a:r>
            <a:r>
              <a:rPr lang="zh-CN" sz="2400">
                <a:sym typeface="+mn-ea"/>
              </a:rPr>
              <a:t>，则滑动变阻器的阻值至少是</a:t>
            </a:r>
            <a:r>
              <a:rPr lang="en-US" sz="2400">
                <a:latin typeface="Times New Roman" panose="02020603050405020304" pitchFamily="18" charset="0"/>
                <a:sym typeface="+mn-ea"/>
              </a:rPr>
              <a:t>________Ω.</a:t>
            </a:r>
            <a:endParaRPr lang="zh-CN" altLang="en-US" sz="2400"/>
          </a:p>
        </p:txBody>
      </p:sp>
      <p:sp>
        <p:nvSpPr>
          <p:cNvPr id="100" name="文本框 99"/>
          <p:cNvSpPr txBox="1"/>
          <p:nvPr/>
        </p:nvSpPr>
        <p:spPr>
          <a:xfrm>
            <a:off x="4839970" y="1764030"/>
            <a:ext cx="10699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断路</a:t>
            </a:r>
            <a:endParaRPr lang="en-US" altLang="en-US" sz="2400">
              <a:solidFill>
                <a:srgbClr val="FF0000"/>
              </a:solidFill>
              <a:latin typeface="Times New Roman" panose="02020603050405020304" pitchFamily="18" charset="0"/>
              <a:ea typeface="宋体" panose="02010600030101010101" pitchFamily="2" charset="-122"/>
            </a:endParaRPr>
          </a:p>
        </p:txBody>
      </p:sp>
      <p:sp>
        <p:nvSpPr>
          <p:cNvPr id="3" name="文本框 2"/>
          <p:cNvSpPr txBox="1"/>
          <p:nvPr/>
        </p:nvSpPr>
        <p:spPr>
          <a:xfrm>
            <a:off x="4534535" y="2840355"/>
            <a:ext cx="62420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3</a:t>
            </a:r>
            <a:endParaRPr lang="en-US" altLang="en-US" sz="2400">
              <a:solidFill>
                <a:srgbClr val="FF0000"/>
              </a:solidFill>
              <a:latin typeface="Times New Roman" panose="02020603050405020304" pitchFamily="18" charset="0"/>
              <a:ea typeface="宋体" panose="02010600030101010101" pitchFamily="2" charset="-122"/>
            </a:endParaRPr>
          </a:p>
        </p:txBody>
      </p:sp>
      <p:sp>
        <p:nvSpPr>
          <p:cNvPr id="4" name="文本框 3"/>
          <p:cNvSpPr txBox="1"/>
          <p:nvPr/>
        </p:nvSpPr>
        <p:spPr>
          <a:xfrm>
            <a:off x="3384550" y="3907155"/>
            <a:ext cx="9779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不变</a:t>
            </a:r>
            <a:endParaRPr lang="en-US" altLang="en-US" sz="2400">
              <a:solidFill>
                <a:srgbClr val="FF0000"/>
              </a:solidFill>
              <a:latin typeface="Times New Roman" panose="02020603050405020304" pitchFamily="18" charset="0"/>
              <a:ea typeface="宋体" panose="02010600030101010101" pitchFamily="2" charset="-122"/>
            </a:endParaRPr>
          </a:p>
        </p:txBody>
      </p:sp>
      <p:sp>
        <p:nvSpPr>
          <p:cNvPr id="5" name="文本框 4"/>
          <p:cNvSpPr txBox="1"/>
          <p:nvPr/>
        </p:nvSpPr>
        <p:spPr>
          <a:xfrm>
            <a:off x="5766435" y="4486275"/>
            <a:ext cx="8375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右</a:t>
            </a:r>
            <a:endParaRPr lang="en-US" altLang="en-US" sz="2400">
              <a:solidFill>
                <a:srgbClr val="FF0000"/>
              </a:solidFill>
              <a:latin typeface="Times New Roman" panose="02020603050405020304" pitchFamily="18" charset="0"/>
              <a:ea typeface="宋体" panose="02010600030101010101" pitchFamily="2" charset="-122"/>
            </a:endParaRPr>
          </a:p>
        </p:txBody>
      </p:sp>
      <p:sp>
        <p:nvSpPr>
          <p:cNvPr id="6" name="文本框 5"/>
          <p:cNvSpPr txBox="1"/>
          <p:nvPr/>
        </p:nvSpPr>
        <p:spPr>
          <a:xfrm>
            <a:off x="8918575" y="5605145"/>
            <a:ext cx="97790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7.5</a:t>
            </a:r>
            <a:endParaRPr lang="en-US" altLang="en-US" sz="2400">
              <a:solidFill>
                <a:srgbClr val="FF0000"/>
              </a:solidFill>
              <a:latin typeface="Times New Roman" panose="02020603050405020304" pitchFamily="18" charset="0"/>
              <a:ea typeface="宋体" panose="02010600030101010101" pitchFamily="2" charset="-122"/>
            </a:endParaRPr>
          </a:p>
        </p:txBody>
      </p:sp>
      <p:pic>
        <p:nvPicPr>
          <p:cNvPr id="7" name="图片 -2147481491"/>
          <p:cNvPicPr>
            <a:picLocks noChangeAspect="1"/>
          </p:cNvPicPr>
          <p:nvPr/>
        </p:nvPicPr>
        <p:blipFill>
          <a:blip r:embed="rId1">
            <a:clrChange>
              <a:clrFrom>
                <a:srgbClr val="FFFFFF">
                  <a:alpha val="100000"/>
                </a:srgbClr>
              </a:clrFrom>
              <a:clrTo>
                <a:srgbClr val="FFFFFF">
                  <a:alpha val="100000"/>
                  <a:alpha val="0"/>
                </a:srgbClr>
              </a:clrTo>
            </a:clrChange>
          </a:blip>
          <a:srcRect l="51055" b="-4030"/>
          <a:stretch>
            <a:fillRect/>
          </a:stretch>
        </p:blipFill>
        <p:spPr>
          <a:xfrm>
            <a:off x="8510270" y="2710815"/>
            <a:ext cx="2694305" cy="285242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3" grpId="0"/>
      <p:bldP spid="4" grpId="0"/>
      <p:bldP spid="5"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938530" y="1685290"/>
            <a:ext cx="1838960" cy="474345"/>
            <a:chOff x="1318" y="2359"/>
            <a:chExt cx="2896" cy="747"/>
          </a:xfrm>
        </p:grpSpPr>
        <p:pic>
          <p:nvPicPr>
            <p:cNvPr id="3" name="图片 2"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补充设问</a:t>
              </a:r>
              <a:endParaRPr lang="zh-CN" altLang="en-US" sz="2400" b="1">
                <a:latin typeface="黑体" panose="02010609060101010101" pitchFamily="49" charset="-122"/>
                <a:ea typeface="黑体" panose="02010609060101010101" pitchFamily="49" charset="-122"/>
              </a:endParaRPr>
            </a:p>
          </p:txBody>
        </p:sp>
      </p:grpSp>
      <p:sp>
        <p:nvSpPr>
          <p:cNvPr id="113" name="文本框 112"/>
          <p:cNvSpPr txBox="1"/>
          <p:nvPr/>
        </p:nvSpPr>
        <p:spPr>
          <a:xfrm>
            <a:off x="777875" y="2211070"/>
            <a:ext cx="10808335"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(4)</a:t>
            </a:r>
            <a:r>
              <a:rPr lang="zh-CN" sz="2400">
                <a:ea typeface="宋体" panose="02010600030101010101" pitchFamily="2" charset="-122"/>
              </a:rPr>
              <a:t>由图像可以得出结论：</a:t>
            </a:r>
            <a:r>
              <a:rPr lang="en-US" sz="2400">
                <a:latin typeface="Times New Roman" panose="02020603050405020304" pitchFamily="18" charset="0"/>
                <a:ea typeface="宋体" panose="02010600030101010101" pitchFamily="2" charset="-122"/>
              </a:rPr>
              <a:t>__________________________________________</a:t>
            </a:r>
            <a:r>
              <a:rPr lang="en-US" sz="2400">
                <a:latin typeface="Times New Roman" panose="02020603050405020304" pitchFamily="18" charset="0"/>
                <a:sym typeface="+mn-ea"/>
              </a:rPr>
              <a:t>_</a:t>
            </a:r>
            <a:r>
              <a:rPr lang="en-US" sz="2400">
                <a:latin typeface="Times New Roman" panose="02020603050405020304" pitchFamily="18" charset="0"/>
                <a:ea typeface="宋体" panose="02010600030101010101" pitchFamily="2" charset="-122"/>
              </a:rPr>
              <a:t>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(5)</a:t>
            </a:r>
            <a:r>
              <a:rPr lang="zh-CN" sz="2400">
                <a:ea typeface="宋体" panose="02010600030101010101" pitchFamily="2" charset="-122"/>
              </a:rPr>
              <a:t>实验中需要不断更换电阻，操作比较麻烦</a:t>
            </a:r>
            <a:r>
              <a:rPr lang="zh-CN" sz="2400">
                <a:latin typeface="Times New Roman" panose="02020603050405020304" pitchFamily="18" charset="0"/>
                <a:ea typeface="宋体" panose="02010600030101010101" pitchFamily="2" charset="-122"/>
              </a:rPr>
              <a:t>，请你写出一条改进措施</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_________________________.(6)</a:t>
            </a:r>
            <a:r>
              <a:rPr lang="zh-CN" sz="2400">
                <a:ea typeface="宋体" panose="02010600030101010101" pitchFamily="2" charset="-122"/>
              </a:rPr>
              <a:t>实验时，小张将电压表并联在了滑动变阻器两端，他</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能</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不能</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得到电流与电阻的正确关系，理由是</a:t>
            </a:r>
            <a:r>
              <a:rPr lang="en-US" sz="2400">
                <a:latin typeface="Times New Roman" panose="02020603050405020304" pitchFamily="18" charset="0"/>
                <a:ea typeface="宋体" panose="02010600030101010101" pitchFamily="2" charset="-122"/>
              </a:rPr>
              <a:t>___________________________________________________________________________________________.</a:t>
            </a:r>
            <a:endParaRPr lang="zh-CN" altLang="en-US" sz="2400"/>
          </a:p>
        </p:txBody>
      </p:sp>
      <p:sp>
        <p:nvSpPr>
          <p:cNvPr id="100" name="文本框 99"/>
          <p:cNvSpPr txBox="1"/>
          <p:nvPr/>
        </p:nvSpPr>
        <p:spPr>
          <a:xfrm>
            <a:off x="4144645" y="2312670"/>
            <a:ext cx="707453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电压一定时，通过导体的电流和导体的电阻</a:t>
            </a:r>
            <a:r>
              <a:rPr lang="zh-CN" sz="2400">
                <a:solidFill>
                  <a:srgbClr val="FF0000"/>
                </a:solidFill>
                <a:latin typeface="Times New Roman" panose="02020603050405020304" pitchFamily="18" charset="0"/>
                <a:ea typeface="宋体" panose="02010600030101010101" pitchFamily="2" charset="-122"/>
              </a:rPr>
              <a:t>成反比</a:t>
            </a:r>
            <a:endParaRPr lang="en-US" altLang="en-US" sz="2400">
              <a:solidFill>
                <a:srgbClr val="FF0000"/>
              </a:solidFill>
              <a:latin typeface="Times New Roman" panose="02020603050405020304" pitchFamily="18" charset="0"/>
              <a:ea typeface="宋体" panose="02010600030101010101" pitchFamily="2" charset="-122"/>
            </a:endParaRPr>
          </a:p>
        </p:txBody>
      </p:sp>
      <p:sp>
        <p:nvSpPr>
          <p:cNvPr id="2" name="文本框 1"/>
          <p:cNvSpPr txBox="1"/>
          <p:nvPr/>
        </p:nvSpPr>
        <p:spPr>
          <a:xfrm>
            <a:off x="936625" y="3408045"/>
            <a:ext cx="350139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用电阻箱代替定值电阻</a:t>
            </a:r>
            <a:endParaRPr lang="en-US" altLang="en-US" sz="2400">
              <a:solidFill>
                <a:srgbClr val="FF0000"/>
              </a:solidFill>
              <a:latin typeface="Times New Roman" panose="02020603050405020304" pitchFamily="18" charset="0"/>
              <a:ea typeface="宋体" panose="02010600030101010101" pitchFamily="2" charset="-122"/>
            </a:endParaRPr>
          </a:p>
        </p:txBody>
      </p:sp>
      <p:sp>
        <p:nvSpPr>
          <p:cNvPr id="6" name="文本框 5"/>
          <p:cNvSpPr txBox="1"/>
          <p:nvPr/>
        </p:nvSpPr>
        <p:spPr>
          <a:xfrm>
            <a:off x="8385175" y="3950970"/>
            <a:ext cx="8185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能</a:t>
            </a:r>
            <a:endParaRPr lang="en-US" altLang="en-US" sz="2400">
              <a:solidFill>
                <a:srgbClr val="FF0000"/>
              </a:solidFill>
              <a:latin typeface="Times New Roman" panose="02020603050405020304" pitchFamily="18" charset="0"/>
              <a:ea typeface="宋体" panose="02010600030101010101" pitchFamily="2" charset="-122"/>
            </a:endParaRPr>
          </a:p>
        </p:txBody>
      </p:sp>
      <p:sp>
        <p:nvSpPr>
          <p:cNvPr id="7" name="文本框 6"/>
          <p:cNvSpPr txBox="1"/>
          <p:nvPr/>
        </p:nvSpPr>
        <p:spPr>
          <a:xfrm>
            <a:off x="936625" y="4392295"/>
            <a:ext cx="10282555" cy="1198880"/>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由串联电路电压规律可知，更换不同的电阻后，调节滑动变阻器滑片，使电压表的示数保持</a:t>
            </a:r>
            <a:r>
              <a:rPr lang="en-US" sz="2400">
                <a:solidFill>
                  <a:srgbClr val="FF0000"/>
                </a:solidFill>
                <a:latin typeface="Times New Roman" panose="02020603050405020304" pitchFamily="18" charset="0"/>
                <a:ea typeface="宋体" panose="02010600030101010101" pitchFamily="2" charset="-122"/>
              </a:rPr>
              <a:t>1.5 V</a:t>
            </a:r>
            <a:r>
              <a:rPr lang="zh-CN" sz="2400">
                <a:solidFill>
                  <a:srgbClr val="FF0000"/>
                </a:solidFill>
                <a:ea typeface="宋体" panose="02010600030101010101" pitchFamily="2" charset="-122"/>
              </a:rPr>
              <a:t>即可</a:t>
            </a:r>
            <a:endParaRPr lang="en-US" altLang="en-US" sz="240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6"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 name="文本框 112"/>
          <p:cNvSpPr txBox="1"/>
          <p:nvPr/>
        </p:nvSpPr>
        <p:spPr>
          <a:xfrm>
            <a:off x="687705" y="1443990"/>
            <a:ext cx="10972165"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(7)</a:t>
            </a:r>
            <a:r>
              <a:rPr lang="zh-CN" sz="2400">
                <a:ea typeface="宋体" panose="02010600030101010101" pitchFamily="2" charset="-122"/>
              </a:rPr>
              <a:t>小明换用电压为</a:t>
            </a:r>
            <a:r>
              <a:rPr lang="en-US" sz="2400">
                <a:latin typeface="Times New Roman" panose="02020603050405020304" pitchFamily="18" charset="0"/>
                <a:ea typeface="宋体" panose="02010600030101010101" pitchFamily="2" charset="-122"/>
              </a:rPr>
              <a:t>6 V</a:t>
            </a:r>
            <a:r>
              <a:rPr lang="zh-CN" sz="2400">
                <a:ea typeface="宋体" panose="02010600030101010101" pitchFamily="2" charset="-122"/>
              </a:rPr>
              <a:t>的电源，增加几个定值电阻和换用规格为</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20 Ω</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1 A</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的滑动变阻器进行了探究，数据记录如表格所示，老师指出其中一组数据是拼凑的，你认为是第</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组</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选填实验序号</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．在不更换滑动变阻器的情况下，可以采取</a:t>
            </a:r>
            <a:r>
              <a:rPr lang="en-US" sz="2400">
                <a:latin typeface="Times New Roman" panose="02020603050405020304" pitchFamily="18" charset="0"/>
                <a:ea typeface="宋体" panose="02010600030101010101" pitchFamily="2" charset="-122"/>
              </a:rPr>
              <a:t>_______</a:t>
            </a:r>
            <a:r>
              <a:rPr lang="zh-CN" sz="2400">
                <a:ea typeface="宋体" panose="02010600030101010101" pitchFamily="2" charset="-122"/>
              </a:rPr>
              <a:t>的措施</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选填字母符号</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来完成这组拼凑数据所对应的实验测量．</a:t>
            </a:r>
            <a:r>
              <a:rPr lang="en-US" sz="2400">
                <a:latin typeface="Times New Roman" panose="02020603050405020304" pitchFamily="18" charset="0"/>
                <a:ea typeface="宋体" panose="02010600030101010101" pitchFamily="2" charset="-122"/>
              </a:rPr>
              <a:t>A. </a:t>
            </a:r>
            <a:r>
              <a:rPr lang="zh-CN" sz="2400">
                <a:ea typeface="宋体" panose="02010600030101010101" pitchFamily="2" charset="-122"/>
              </a:rPr>
              <a:t>降低定值电阻两</a:t>
            </a:r>
            <a:r>
              <a:rPr lang="zh-CN" sz="2400">
                <a:latin typeface="Times New Roman" panose="02020603050405020304" pitchFamily="18" charset="0"/>
                <a:ea typeface="宋体" panose="02010600030101010101" pitchFamily="2" charset="-122"/>
              </a:rPr>
              <a:t>端电压</a:t>
            </a:r>
            <a:r>
              <a:rPr lang="en-US" sz="2400">
                <a:latin typeface="Times New Roman" panose="02020603050405020304" pitchFamily="18" charset="0"/>
                <a:ea typeface="宋体" panose="02010600030101010101" pitchFamily="2" charset="-122"/>
              </a:rPr>
              <a:t>B. </a:t>
            </a:r>
            <a:r>
              <a:rPr lang="zh-CN" sz="2400">
                <a:ea typeface="宋体" panose="02010600030101010101" pitchFamily="2" charset="-122"/>
              </a:rPr>
              <a:t>降低电源电压</a:t>
            </a:r>
            <a:r>
              <a:rPr lang="en-US" sz="2400">
                <a:latin typeface="Times New Roman" panose="02020603050405020304" pitchFamily="18" charset="0"/>
                <a:ea typeface="宋体" panose="02010600030101010101" pitchFamily="2" charset="-122"/>
              </a:rPr>
              <a:t>C. </a:t>
            </a:r>
            <a:r>
              <a:rPr lang="zh-CN" sz="2400">
                <a:ea typeface="宋体" panose="02010600030101010101" pitchFamily="2" charset="-122"/>
              </a:rPr>
              <a:t>选用更大阻值的定值电阻</a:t>
            </a:r>
            <a:endParaRPr lang="zh-CN" altLang="en-US" sz="2400"/>
          </a:p>
        </p:txBody>
      </p:sp>
      <p:graphicFrame>
        <p:nvGraphicFramePr>
          <p:cNvPr id="2" name="表格 1"/>
          <p:cNvGraphicFramePr/>
          <p:nvPr>
            <p:custDataLst>
              <p:tags r:id="rId1"/>
            </p:custDataLst>
          </p:nvPr>
        </p:nvGraphicFramePr>
        <p:xfrm>
          <a:off x="5144770" y="3806825"/>
          <a:ext cx="5694045" cy="1696085"/>
        </p:xfrm>
        <a:graphic>
          <a:graphicData uri="http://schemas.openxmlformats.org/drawingml/2006/table">
            <a:tbl>
              <a:tblPr firstRow="1" bandRow="1">
                <a:tableStyleId>{5940675A-B579-460E-94D1-54222C63F5DA}</a:tableStyleId>
              </a:tblPr>
              <a:tblGrid>
                <a:gridCol w="1639570"/>
                <a:gridCol w="1015365"/>
                <a:gridCol w="1012825"/>
                <a:gridCol w="1014730"/>
                <a:gridCol w="1011555"/>
              </a:tblGrid>
              <a:tr h="598805">
                <a:tc>
                  <a:txBody>
                    <a:bodyPr/>
                    <a:p>
                      <a:pPr indent="0" algn="ctr">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实验序号</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1</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2</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3</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4</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71475">
                <a:tc>
                  <a:txBody>
                    <a:bodyPr/>
                    <a:p>
                      <a:pPr indent="0" algn="ctr">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电阻/Ω</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10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15</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20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25</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72110">
                <a:tc>
                  <a:txBody>
                    <a:bodyPr/>
                    <a:p>
                      <a:pPr indent="0" algn="ctr">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电流/A</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0.30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0.20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0.15</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0.12</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nvSpPr>
        <p:spPr>
          <a:xfrm>
            <a:off x="2740660" y="2702560"/>
            <a:ext cx="72136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4</a:t>
            </a:r>
            <a:endParaRPr lang="en-US" altLang="en-US" sz="2400">
              <a:solidFill>
                <a:srgbClr val="FF0000"/>
              </a:solidFill>
              <a:latin typeface="Times New Roman" panose="02020603050405020304" pitchFamily="18" charset="0"/>
              <a:ea typeface="宋体" panose="02010600030101010101" pitchFamily="2" charset="-122"/>
            </a:endParaRPr>
          </a:p>
        </p:txBody>
      </p:sp>
      <p:sp>
        <p:nvSpPr>
          <p:cNvPr id="3" name="文本框 2"/>
          <p:cNvSpPr txBox="1"/>
          <p:nvPr/>
        </p:nvSpPr>
        <p:spPr>
          <a:xfrm>
            <a:off x="1386205" y="3198495"/>
            <a:ext cx="70231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B</a:t>
            </a:r>
            <a:endParaRPr lang="en-US" altLang="en-US" sz="240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440" name="组合 4"/>
          <p:cNvGrpSpPr/>
          <p:nvPr/>
        </p:nvGrpSpPr>
        <p:grpSpPr>
          <a:xfrm>
            <a:off x="553224" y="803275"/>
            <a:ext cx="10872182" cy="645159"/>
            <a:chOff x="1101" y="1190"/>
            <a:chExt cx="17205" cy="1018"/>
          </a:xfrm>
        </p:grpSpPr>
        <p:pic>
          <p:nvPicPr>
            <p:cNvPr id="18441" name="图片 1" descr="一级标"/>
            <p:cNvPicPr>
              <a:picLocks noChangeAspect="1"/>
            </p:cNvPicPr>
            <p:nvPr/>
          </p:nvPicPr>
          <p:blipFill>
            <a:blip r:embed="rId1"/>
            <a:srcRect l="20855" t="-2712" r="19153" b="-4363"/>
            <a:stretch>
              <a:fillRect/>
            </a:stretch>
          </p:blipFill>
          <p:spPr>
            <a:xfrm>
              <a:off x="1101" y="1242"/>
              <a:ext cx="17205" cy="910"/>
            </a:xfrm>
            <a:prstGeom prst="rect">
              <a:avLst/>
            </a:prstGeom>
            <a:noFill/>
            <a:ln w="9525">
              <a:noFill/>
            </a:ln>
          </p:spPr>
        </p:pic>
        <p:sp>
          <p:nvSpPr>
            <p:cNvPr id="18442" name="文本框 10"/>
            <p:cNvSpPr txBox="1"/>
            <p:nvPr/>
          </p:nvSpPr>
          <p:spPr>
            <a:xfrm>
              <a:off x="5102" y="1190"/>
              <a:ext cx="8798" cy="1018"/>
            </a:xfrm>
            <a:prstGeom prst="rect">
              <a:avLst/>
            </a:prstGeom>
            <a:noFill/>
            <a:ln w="9525">
              <a:noFill/>
            </a:ln>
          </p:spPr>
          <p:txBody>
            <a:bodyPr wrap="square" anchor="t">
              <a:spAutoFit/>
            </a:bodyPr>
            <a:p>
              <a:pPr algn="ctr"/>
              <a:r>
                <a:rPr lang="zh-CN" altLang="en-US" sz="3600" b="1">
                  <a:latin typeface="Times New Roman" panose="02020603050405020304" pitchFamily="18" charset="0"/>
                  <a:ea typeface="黑体" panose="02010609060101010101" pitchFamily="49" charset="-122"/>
                  <a:cs typeface="Times New Roman" panose="02020603050405020304" pitchFamily="18" charset="0"/>
                </a:rPr>
                <a:t>福建近</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3</a:t>
              </a:r>
              <a:r>
                <a:rPr lang="zh-CN" altLang="en-US" sz="3600" b="1">
                  <a:latin typeface="Times New Roman" panose="02020603050405020304" pitchFamily="18" charset="0"/>
                  <a:ea typeface="黑体" panose="02010609060101010101" pitchFamily="49" charset="-122"/>
                  <a:cs typeface="Times New Roman" panose="02020603050405020304" pitchFamily="18" charset="0"/>
                </a:rPr>
                <a:t>年中考真题精讲练</a:t>
              </a:r>
              <a:endParaRPr lang="zh-CN" altLang="en-US" sz="36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grpSp>
        <p:nvGrpSpPr>
          <p:cNvPr id="12" name="组合 11"/>
          <p:cNvGrpSpPr/>
          <p:nvPr/>
        </p:nvGrpSpPr>
        <p:grpSpPr>
          <a:xfrm>
            <a:off x="578485" y="1441450"/>
            <a:ext cx="1838960" cy="474345"/>
            <a:chOff x="1318" y="2359"/>
            <a:chExt cx="2896" cy="747"/>
          </a:xfrm>
        </p:grpSpPr>
        <p:pic>
          <p:nvPicPr>
            <p:cNvPr id="13" name="图片 12" descr="三级标"/>
            <p:cNvPicPr>
              <a:picLocks noChangeAspect="1"/>
            </p:cNvPicPr>
            <p:nvPr/>
          </p:nvPicPr>
          <p:blipFill>
            <a:blip r:embed="rId2"/>
            <a:stretch>
              <a:fillRect/>
            </a:stretch>
          </p:blipFill>
          <p:spPr>
            <a:xfrm>
              <a:off x="1318" y="2359"/>
              <a:ext cx="2896" cy="714"/>
            </a:xfrm>
            <a:prstGeom prst="rect">
              <a:avLst/>
            </a:prstGeom>
          </p:spPr>
        </p:pic>
        <p:sp>
          <p:nvSpPr>
            <p:cNvPr id="17" name="文本框 16"/>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113" name="文本框 112"/>
          <p:cNvSpPr txBox="1"/>
          <p:nvPr/>
        </p:nvSpPr>
        <p:spPr>
          <a:xfrm>
            <a:off x="506730" y="1842135"/>
            <a:ext cx="11115675" cy="11988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 </a:t>
            </a:r>
            <a:r>
              <a:rPr lang="en-US" sz="2400">
                <a:latin typeface="Times New Roman" panose="02020603050405020304" pitchFamily="18" charset="0"/>
                <a:cs typeface="楷体_GB2312" charset="0"/>
              </a:rPr>
              <a:t>(2018</a:t>
            </a:r>
            <a:r>
              <a:rPr lang="zh-CN" sz="2400">
                <a:cs typeface="楷体_GB2312" charset="0"/>
              </a:rPr>
              <a:t>湘潭改编</a:t>
            </a:r>
            <a:r>
              <a:rPr lang="en-US" sz="2400">
                <a:latin typeface="Times New Roman" panose="02020603050405020304" pitchFamily="18" charset="0"/>
                <a:cs typeface="楷体_GB2312" charset="0"/>
              </a:rPr>
              <a:t>)</a:t>
            </a:r>
            <a:r>
              <a:rPr lang="zh-CN" sz="2400">
                <a:ea typeface="宋体" panose="02010600030101010101" pitchFamily="2" charset="-122"/>
              </a:rPr>
              <a:t>用图甲所示的电路来</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探究电流与电压的关系</a:t>
            </a:r>
            <a:r>
              <a:rPr lang="zh-CN" sz="240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电源电压为</a:t>
            </a:r>
            <a:r>
              <a:rPr lang="en-US" sz="2400">
                <a:latin typeface="Times New Roman" panose="02020603050405020304" pitchFamily="18" charset="0"/>
                <a:ea typeface="宋体" panose="02010600030101010101" pitchFamily="2" charset="-122"/>
              </a:rPr>
              <a:t>3 V</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R</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的规格为</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20 Ω</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1 A</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R</a:t>
            </a:r>
            <a:r>
              <a:rPr lang="zh-CN" sz="2400">
                <a:ea typeface="宋体" panose="02010600030101010101" pitchFamily="2" charset="-122"/>
              </a:rPr>
              <a:t>的阻值约为</a:t>
            </a:r>
            <a:r>
              <a:rPr lang="en-US" sz="2400">
                <a:latin typeface="Times New Roman" panose="02020603050405020304" pitchFamily="18" charset="0"/>
                <a:ea typeface="宋体" panose="02010600030101010101" pitchFamily="2" charset="-122"/>
              </a:rPr>
              <a:t>10 Ω)</a:t>
            </a:r>
            <a:endParaRPr lang="zh-CN" altLang="en-US" sz="2400"/>
          </a:p>
        </p:txBody>
      </p:sp>
      <p:pic>
        <p:nvPicPr>
          <p:cNvPr id="2" name="图片 -2147481504"/>
          <p:cNvPicPr>
            <a:picLocks noChangeAspect="1"/>
          </p:cNvPicPr>
          <p:nvPr/>
        </p:nvPicPr>
        <p:blipFill>
          <a:blip r:embed="rId3"/>
          <a:srcRect l="-1096" r="54164" b="-3091"/>
          <a:stretch>
            <a:fillRect/>
          </a:stretch>
        </p:blipFill>
        <p:spPr>
          <a:xfrm>
            <a:off x="1437640" y="3181985"/>
            <a:ext cx="2773045" cy="2807335"/>
          </a:xfrm>
          <a:prstGeom prst="rect">
            <a:avLst/>
          </a:prstGeom>
          <a:noFill/>
          <a:ln w="9525">
            <a:noFill/>
          </a:ln>
        </p:spPr>
      </p:pic>
      <p:sp>
        <p:nvSpPr>
          <p:cNvPr id="3" name="文本框 2"/>
          <p:cNvSpPr txBox="1"/>
          <p:nvPr/>
        </p:nvSpPr>
        <p:spPr>
          <a:xfrm>
            <a:off x="2143760" y="6061075"/>
            <a:ext cx="1206500"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1</a:t>
            </a:r>
            <a:r>
              <a:rPr lang="zh-CN" sz="1800">
                <a:cs typeface="楷体_GB2312" charset="0"/>
              </a:rPr>
              <a:t>题图</a:t>
            </a:r>
            <a:endParaRPr lang="zh-CN" altLang="en-US" sz="1800"/>
          </a:p>
        </p:txBody>
      </p:sp>
      <p:graphicFrame>
        <p:nvGraphicFramePr>
          <p:cNvPr id="4" name="表格 3"/>
          <p:cNvGraphicFramePr/>
          <p:nvPr>
            <p:custDataLst>
              <p:tags r:id="rId4"/>
            </p:custDataLst>
          </p:nvPr>
        </p:nvGraphicFramePr>
        <p:xfrm>
          <a:off x="6270625" y="3083560"/>
          <a:ext cx="4599305" cy="3291840"/>
        </p:xfrm>
        <a:graphic>
          <a:graphicData uri="http://schemas.openxmlformats.org/drawingml/2006/table">
            <a:tbl>
              <a:tblPr firstRow="1" bandRow="1">
                <a:tableStyleId>{5940675A-B579-460E-94D1-54222C63F5DA}</a:tableStyleId>
              </a:tblPr>
              <a:tblGrid>
                <a:gridCol w="1494155"/>
                <a:gridCol w="1486535"/>
                <a:gridCol w="1618615"/>
              </a:tblGrid>
              <a:tr h="368300">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次数</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a:lnSpc>
                          <a:spcPct val="150000"/>
                        </a:lnSpc>
                        <a:buNone/>
                      </a:pPr>
                      <a:r>
                        <a:rPr lang="en-US" sz="2400" b="0" i="1">
                          <a:latin typeface="Times New Roman" panose="02020603050405020304" pitchFamily="18" charset="0"/>
                          <a:cs typeface="Times New Roman" panose="02020603050405020304" pitchFamily="18" charset="0"/>
                        </a:rPr>
                        <a:t>U</a:t>
                      </a:r>
                      <a:r>
                        <a:rPr lang="en-US" sz="2400" b="0">
                          <a:latin typeface="Times New Roman" panose="02020603050405020304" pitchFamily="18" charset="0"/>
                          <a:cs typeface="Times New Roman" panose="02020603050405020304" pitchFamily="18" charset="0"/>
                        </a:rPr>
                        <a:t>/V</a:t>
                      </a:r>
                      <a:endParaRPr lang="en-US" altLang="en-US" sz="2400" b="0" i="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a:lnSpc>
                          <a:spcPct val="150000"/>
                        </a:lnSpc>
                        <a:buNone/>
                      </a:pPr>
                      <a:r>
                        <a:rPr lang="en-US" sz="2400" b="0" i="1">
                          <a:latin typeface="Times New Roman" panose="02020603050405020304" pitchFamily="18" charset="0"/>
                          <a:cs typeface="Times New Roman" panose="02020603050405020304" pitchFamily="18" charset="0"/>
                        </a:rPr>
                        <a:t>I</a:t>
                      </a:r>
                      <a:r>
                        <a:rPr lang="en-US" sz="2400" b="0">
                          <a:latin typeface="Times New Roman" panose="02020603050405020304" pitchFamily="18" charset="0"/>
                          <a:cs typeface="Times New Roman" panose="02020603050405020304" pitchFamily="18" charset="0"/>
                        </a:rPr>
                        <a:t>/A</a:t>
                      </a:r>
                      <a:endParaRPr lang="en-US" altLang="en-US" sz="2400" b="0" i="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r>
              <a:tr h="368300">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1</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1.0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0.1</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8300">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2</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1.2</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0.12</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8300">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3</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1.8</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0.18</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8300">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4</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2.0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 </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8300">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5</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2.4</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0.24</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 name="文本框 112"/>
          <p:cNvSpPr txBox="1"/>
          <p:nvPr/>
        </p:nvSpPr>
        <p:spPr>
          <a:xfrm>
            <a:off x="633095" y="1096010"/>
            <a:ext cx="10638155" cy="50774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连接好电路后，开关闭合前，应将滑片移至滑动变阻器的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ea typeface="宋体" panose="02010600030101010101" pitchFamily="2" charset="-122"/>
              </a:rPr>
              <a:t>a</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或</a:t>
            </a:r>
            <a:r>
              <a:rPr lang="en-US"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ea typeface="宋体" panose="02010600030101010101" pitchFamily="2" charset="-122"/>
              </a:rPr>
              <a:t>b</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端，闭合开关，缓慢移动滑片，发现电压表有示数且始终为</a:t>
            </a:r>
            <a:r>
              <a:rPr lang="en-US" sz="2400">
                <a:latin typeface="Times New Roman" panose="02020603050405020304" pitchFamily="18" charset="0"/>
                <a:ea typeface="宋体" panose="02010600030101010101" pitchFamily="2" charset="-122"/>
              </a:rPr>
              <a:t>3 V</a:t>
            </a:r>
            <a:r>
              <a:rPr lang="zh-CN" sz="2400">
                <a:ea typeface="宋体" panose="02010600030101010101" pitchFamily="2" charset="-122"/>
              </a:rPr>
              <a:t>，电流表示数始终为零，可能是定值电阻</a:t>
            </a:r>
            <a:r>
              <a:rPr lang="en-US" sz="2400" i="1">
                <a:latin typeface="Times New Roman" panose="02020603050405020304" pitchFamily="18" charset="0"/>
                <a:ea typeface="宋体" panose="02010600030101010101" pitchFamily="2" charset="-122"/>
              </a:rPr>
              <a:t>R</a:t>
            </a:r>
            <a:r>
              <a:rPr lang="zh-CN" sz="2400">
                <a:ea typeface="宋体" panose="02010600030101010101" pitchFamily="2" charset="-122"/>
              </a:rPr>
              <a:t>处发生了</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断路</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rPr>
              <a:t>短路</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rPr>
              <a:t>故障．</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排除故障后，改变滑片位置，记录数据，</a:t>
            </a:r>
            <a:endParaRPr lang="zh-CN" sz="2400">
              <a:ea typeface="宋体" panose="02010600030101010101" pitchFamily="2" charset="-122"/>
            </a:endParaRPr>
          </a:p>
          <a:p>
            <a:pPr>
              <a:lnSpc>
                <a:spcPct val="150000"/>
              </a:lnSpc>
            </a:pPr>
            <a:r>
              <a:rPr lang="zh-CN" sz="2400">
                <a:ea typeface="宋体" panose="02010600030101010101" pitchFamily="2" charset="-122"/>
              </a:rPr>
              <a:t>如表所示，第</a:t>
            </a:r>
            <a:r>
              <a:rPr lang="en-US" sz="2400">
                <a:latin typeface="Times New Roman" panose="02020603050405020304" pitchFamily="18" charset="0"/>
                <a:ea typeface="宋体" panose="02010600030101010101" pitchFamily="2" charset="-122"/>
              </a:rPr>
              <a:t>4</a:t>
            </a:r>
            <a:r>
              <a:rPr lang="zh-CN" sz="2400">
                <a:ea typeface="宋体" panose="02010600030101010101" pitchFamily="2" charset="-122"/>
              </a:rPr>
              <a:t>次实验时，电流表示数如图</a:t>
            </a:r>
            <a:endParaRPr lang="zh-CN" sz="2400">
              <a:ea typeface="宋体" panose="02010600030101010101" pitchFamily="2" charset="-122"/>
            </a:endParaRPr>
          </a:p>
          <a:p>
            <a:pPr>
              <a:lnSpc>
                <a:spcPct val="150000"/>
              </a:lnSpc>
            </a:pPr>
            <a:r>
              <a:rPr lang="zh-CN" sz="2400">
                <a:ea typeface="宋体" panose="02010600030101010101" pitchFamily="2" charset="-122"/>
              </a:rPr>
              <a:t>乙所示，为</a:t>
            </a:r>
            <a:r>
              <a:rPr lang="en-US" sz="2400">
                <a:latin typeface="Times New Roman" panose="02020603050405020304" pitchFamily="18" charset="0"/>
                <a:ea typeface="宋体" panose="02010600030101010101" pitchFamily="2" charset="-122"/>
              </a:rPr>
              <a:t>________A.(3)</a:t>
            </a:r>
            <a:r>
              <a:rPr lang="zh-CN" sz="2400">
                <a:ea typeface="宋体" panose="02010600030101010101" pitchFamily="2" charset="-122"/>
              </a:rPr>
              <a:t>分析数据可得：当电阻不变时，电阻中的电流</a:t>
            </a:r>
            <a:endParaRPr lang="zh-CN" sz="2400">
              <a:ea typeface="宋体" panose="02010600030101010101" pitchFamily="2" charset="-122"/>
            </a:endParaRPr>
          </a:p>
          <a:p>
            <a:pPr>
              <a:lnSpc>
                <a:spcPct val="150000"/>
              </a:lnSpc>
            </a:pPr>
            <a:r>
              <a:rPr lang="zh-CN" sz="2400">
                <a:ea typeface="宋体" panose="02010600030101010101" pitchFamily="2" charset="-122"/>
              </a:rPr>
              <a:t>与它两端的电压成</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．该电阻的阻值为</a:t>
            </a:r>
            <a:r>
              <a:rPr lang="en-US" sz="2400">
                <a:latin typeface="Times New Roman" panose="02020603050405020304" pitchFamily="18" charset="0"/>
                <a:ea typeface="宋体" panose="02010600030101010101" pitchFamily="2" charset="-122"/>
              </a:rPr>
              <a:t>______ Ω.</a:t>
            </a:r>
            <a:endParaRPr lang="zh-CN" altLang="en-US" sz="2400"/>
          </a:p>
        </p:txBody>
      </p:sp>
      <p:sp>
        <p:nvSpPr>
          <p:cNvPr id="100" name="文本框 99"/>
          <p:cNvSpPr txBox="1"/>
          <p:nvPr/>
        </p:nvSpPr>
        <p:spPr>
          <a:xfrm>
            <a:off x="9042400" y="1209040"/>
            <a:ext cx="721995"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rPr>
              <a:t>b</a:t>
            </a:r>
            <a:endParaRPr lang="zh-CN" altLang="en-US" sz="2400">
              <a:solidFill>
                <a:srgbClr val="FF0000"/>
              </a:solidFill>
              <a:ea typeface="宋体" panose="02010600030101010101" pitchFamily="2" charset="-122"/>
            </a:endParaRPr>
          </a:p>
        </p:txBody>
      </p:sp>
      <p:sp>
        <p:nvSpPr>
          <p:cNvPr id="2" name="文本框 1"/>
          <p:cNvSpPr txBox="1"/>
          <p:nvPr/>
        </p:nvSpPr>
        <p:spPr>
          <a:xfrm>
            <a:off x="6557645" y="2294255"/>
            <a:ext cx="10210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断路</a:t>
            </a:r>
            <a:endParaRPr lang="zh-CN" altLang="en-US" sz="2400">
              <a:solidFill>
                <a:srgbClr val="FF0000"/>
              </a:solidFill>
              <a:ea typeface="宋体" panose="02010600030101010101" pitchFamily="2" charset="-122"/>
            </a:endParaRPr>
          </a:p>
        </p:txBody>
      </p:sp>
      <p:sp>
        <p:nvSpPr>
          <p:cNvPr id="3" name="文本框 2"/>
          <p:cNvSpPr txBox="1"/>
          <p:nvPr/>
        </p:nvSpPr>
        <p:spPr>
          <a:xfrm>
            <a:off x="2576195" y="4503420"/>
            <a:ext cx="84772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0.2</a:t>
            </a:r>
            <a:endParaRPr lang="zh-CN" altLang="en-US" sz="2400">
              <a:solidFill>
                <a:srgbClr val="FF0000"/>
              </a:solidFill>
              <a:ea typeface="宋体" panose="02010600030101010101" pitchFamily="2" charset="-122"/>
            </a:endParaRPr>
          </a:p>
        </p:txBody>
      </p:sp>
      <p:sp>
        <p:nvSpPr>
          <p:cNvPr id="4" name="文本框 3"/>
          <p:cNvSpPr txBox="1"/>
          <p:nvPr/>
        </p:nvSpPr>
        <p:spPr>
          <a:xfrm>
            <a:off x="3261360" y="5617210"/>
            <a:ext cx="107061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正比</a:t>
            </a:r>
            <a:endParaRPr lang="zh-CN" altLang="en-US" sz="2400">
              <a:solidFill>
                <a:srgbClr val="FF0000"/>
              </a:solidFill>
              <a:ea typeface="宋体" panose="02010600030101010101" pitchFamily="2" charset="-122"/>
            </a:endParaRPr>
          </a:p>
        </p:txBody>
      </p:sp>
      <p:sp>
        <p:nvSpPr>
          <p:cNvPr id="5" name="文本框 4"/>
          <p:cNvSpPr txBox="1"/>
          <p:nvPr/>
        </p:nvSpPr>
        <p:spPr>
          <a:xfrm>
            <a:off x="6844665" y="5641340"/>
            <a:ext cx="76962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10</a:t>
            </a:r>
            <a:endParaRPr lang="zh-CN" altLang="en-US" sz="2400">
              <a:solidFill>
                <a:srgbClr val="FF0000"/>
              </a:solidFill>
              <a:ea typeface="宋体" panose="02010600030101010101" pitchFamily="2" charset="-122"/>
            </a:endParaRPr>
          </a:p>
        </p:txBody>
      </p:sp>
      <p:pic>
        <p:nvPicPr>
          <p:cNvPr id="6" name="图片 -2147481504"/>
          <p:cNvPicPr>
            <a:picLocks noChangeAspect="1"/>
          </p:cNvPicPr>
          <p:nvPr>
            <p:custDataLst>
              <p:tags r:id="rId1"/>
            </p:custDataLst>
          </p:nvPr>
        </p:nvPicPr>
        <p:blipFill>
          <a:blip r:embed="rId2"/>
          <a:srcRect l="51254" t="-4333" r="-2325" b="-6499"/>
          <a:stretch>
            <a:fillRect/>
          </a:stretch>
        </p:blipFill>
        <p:spPr>
          <a:xfrm>
            <a:off x="8204200" y="3218815"/>
            <a:ext cx="2663825" cy="26638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3" grpId="0"/>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 name="文本框 112"/>
          <p:cNvSpPr txBox="1"/>
          <p:nvPr/>
        </p:nvSpPr>
        <p:spPr>
          <a:xfrm>
            <a:off x="723900" y="2216785"/>
            <a:ext cx="10744835"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(4)</a:t>
            </a:r>
            <a:r>
              <a:rPr lang="zh-CN" sz="2400">
                <a:ea typeface="宋体" panose="02010600030101010101" pitchFamily="2" charset="-122"/>
              </a:rPr>
              <a:t>继续用图甲电路来</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探究电流与电阻的关系</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，先用</a:t>
            </a:r>
            <a:r>
              <a:rPr lang="en-US" sz="2400">
                <a:latin typeface="Times New Roman" panose="02020603050405020304" pitchFamily="18" charset="0"/>
                <a:ea typeface="宋体" panose="02010600030101010101" pitchFamily="2" charset="-122"/>
              </a:rPr>
              <a:t>10 Ω</a:t>
            </a:r>
            <a:r>
              <a:rPr lang="zh-CN" sz="2400">
                <a:ea typeface="宋体" panose="02010600030101010101" pitchFamily="2" charset="-122"/>
              </a:rPr>
              <a:t>的定值电阻进行实验，移动滑片，使电压表示数为</a:t>
            </a:r>
            <a:r>
              <a:rPr lang="en-US" sz="2400">
                <a:latin typeface="Times New Roman" panose="02020603050405020304" pitchFamily="18" charset="0"/>
                <a:ea typeface="宋体" panose="02010600030101010101" pitchFamily="2" charset="-122"/>
              </a:rPr>
              <a:t>2.0 V</a:t>
            </a:r>
            <a:r>
              <a:rPr lang="zh-CN" sz="2400">
                <a:ea typeface="宋体" panose="02010600030101010101" pitchFamily="2" charset="-122"/>
              </a:rPr>
              <a:t>，记录电流表的示数；保持滑片的位置不变，断开开关，用</a:t>
            </a:r>
            <a:r>
              <a:rPr lang="en-US" sz="2400">
                <a:latin typeface="Times New Roman" panose="02020603050405020304" pitchFamily="18" charset="0"/>
                <a:ea typeface="宋体" panose="02010600030101010101" pitchFamily="2" charset="-122"/>
              </a:rPr>
              <a:t>20 Ω</a:t>
            </a:r>
            <a:r>
              <a:rPr lang="zh-CN" sz="2400">
                <a:ea typeface="宋体" panose="02010600030101010101" pitchFamily="2" charset="-122"/>
              </a:rPr>
              <a:t>的定值电阻替换</a:t>
            </a:r>
            <a:r>
              <a:rPr lang="en-US" sz="2400">
                <a:latin typeface="Times New Roman" panose="02020603050405020304" pitchFamily="18" charset="0"/>
                <a:ea typeface="宋体" panose="02010600030101010101" pitchFamily="2" charset="-122"/>
              </a:rPr>
              <a:t>10 Ω</a:t>
            </a:r>
            <a:r>
              <a:rPr lang="zh-CN" sz="2400">
                <a:ea typeface="宋体" panose="02010600030101010101" pitchFamily="2" charset="-122"/>
              </a:rPr>
              <a:t>的</a:t>
            </a:r>
            <a:r>
              <a:rPr lang="zh-CN" sz="2400">
                <a:latin typeface="Times New Roman" panose="02020603050405020304" pitchFamily="18" charset="0"/>
                <a:ea typeface="宋体" panose="02010600030101010101" pitchFamily="2" charset="-122"/>
              </a:rPr>
              <a:t>定值电阻；闭合开关，发现电压表的示数</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大于</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小于</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)2.0 V</a:t>
            </a:r>
            <a:r>
              <a:rPr lang="zh-CN" sz="2400">
                <a:ea typeface="宋体" panose="02010600030101010101" pitchFamily="2" charset="-122"/>
              </a:rPr>
              <a:t>，应将滑片向</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ea typeface="宋体" panose="02010600030101010101" pitchFamily="2" charset="-122"/>
              </a:rPr>
              <a:t>a</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或</a:t>
            </a:r>
            <a:r>
              <a:rPr lang="en-US"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ea typeface="宋体" panose="02010600030101010101" pitchFamily="2" charset="-122"/>
              </a:rPr>
              <a:t>b</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端移动，直至电压表示数为</a:t>
            </a:r>
            <a:r>
              <a:rPr lang="en-US" sz="2400">
                <a:latin typeface="Times New Roman" panose="02020603050405020304" pitchFamily="18" charset="0"/>
                <a:ea typeface="宋体" panose="02010600030101010101" pitchFamily="2" charset="-122"/>
              </a:rPr>
              <a:t>2.0 V.</a:t>
            </a:r>
            <a:endParaRPr lang="zh-CN" altLang="en-US" sz="2400"/>
          </a:p>
        </p:txBody>
      </p:sp>
      <p:sp>
        <p:nvSpPr>
          <p:cNvPr id="100" name="文本框 99"/>
          <p:cNvSpPr txBox="1"/>
          <p:nvPr/>
        </p:nvSpPr>
        <p:spPr>
          <a:xfrm>
            <a:off x="2275205" y="4016375"/>
            <a:ext cx="11080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大于</a:t>
            </a:r>
            <a:endParaRPr lang="zh-CN" altLang="en-US" sz="2400">
              <a:solidFill>
                <a:srgbClr val="FF0000"/>
              </a:solidFill>
              <a:ea typeface="宋体" panose="02010600030101010101" pitchFamily="2" charset="-122"/>
            </a:endParaRPr>
          </a:p>
        </p:txBody>
      </p:sp>
      <p:sp>
        <p:nvSpPr>
          <p:cNvPr id="2" name="文本框 1"/>
          <p:cNvSpPr txBox="1"/>
          <p:nvPr/>
        </p:nvSpPr>
        <p:spPr>
          <a:xfrm>
            <a:off x="9749790" y="4016375"/>
            <a:ext cx="594995"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rPr>
              <a:t>b</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 name="文本框 112"/>
          <p:cNvSpPr txBox="1"/>
          <p:nvPr/>
        </p:nvSpPr>
        <p:spPr>
          <a:xfrm>
            <a:off x="563245" y="756920"/>
            <a:ext cx="11117580" cy="3192145"/>
          </a:xfrm>
          <a:prstGeom prst="rect">
            <a:avLst/>
          </a:prstGeom>
          <a:noFill/>
          <a:ln w="9525">
            <a:noFill/>
          </a:ln>
        </p:spPr>
        <p:txBody>
          <a:bodyPr wrap="square">
            <a:spAutoFit/>
          </a:bodyPr>
          <a:p>
            <a:pPr>
              <a:lnSpc>
                <a:spcPct val="140000"/>
              </a:lnSpc>
            </a:pPr>
            <a:r>
              <a:rPr lang="en-US" sz="2400">
                <a:latin typeface="Times New Roman" panose="02020603050405020304" pitchFamily="18" charset="0"/>
                <a:ea typeface="宋体" panose="02010600030101010101" pitchFamily="2" charset="-122"/>
              </a:rPr>
              <a:t>2. </a:t>
            </a:r>
            <a:r>
              <a:rPr lang="en-US" sz="2400">
                <a:latin typeface="Times New Roman" panose="02020603050405020304" pitchFamily="18" charset="0"/>
                <a:cs typeface="楷体_GB2312" charset="0"/>
              </a:rPr>
              <a:t>(2018</a:t>
            </a:r>
            <a:r>
              <a:rPr lang="zh-CN" sz="2400">
                <a:cs typeface="楷体_GB2312" charset="0"/>
              </a:rPr>
              <a:t>厦门</a:t>
            </a:r>
            <a:r>
              <a:rPr lang="en-US" sz="2400">
                <a:latin typeface="Times New Roman" panose="02020603050405020304" pitchFamily="18" charset="0"/>
                <a:cs typeface="楷体_GB2312" charset="0"/>
              </a:rPr>
              <a:t>5</a:t>
            </a:r>
            <a:r>
              <a:rPr lang="zh-CN" sz="2400">
                <a:cs typeface="楷体_GB2312" charset="0"/>
              </a:rPr>
              <a:t>月质检</a:t>
            </a:r>
            <a:r>
              <a:rPr lang="en-US" sz="2400">
                <a:latin typeface="Times New Roman" panose="02020603050405020304" pitchFamily="18" charset="0"/>
                <a:cs typeface="楷体_GB2312" charset="0"/>
              </a:rPr>
              <a:t>)</a:t>
            </a:r>
            <a:r>
              <a:rPr lang="zh-CN" sz="2400">
                <a:ea typeface="宋体" panose="02010600030101010101" pitchFamily="2" charset="-122"/>
              </a:rPr>
              <a:t>在</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探究导体电流与电阻的关系</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实验中，器材如下：电源</a:t>
            </a:r>
            <a:r>
              <a:rPr lang="en-US" sz="2400">
                <a:latin typeface="Times New Roman" panose="02020603050405020304" pitchFamily="18" charset="0"/>
                <a:ea typeface="宋体" panose="02010600030101010101" pitchFamily="2" charset="-122"/>
              </a:rPr>
              <a:t>(3</a:t>
            </a:r>
            <a:r>
              <a:rPr lang="zh-CN" sz="2400">
                <a:ea typeface="宋体" panose="02010600030101010101" pitchFamily="2" charset="-122"/>
              </a:rPr>
              <a:t>节新的干电池</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、滑动变阻器</a:t>
            </a:r>
            <a:r>
              <a:rPr lang="en-US" sz="2400">
                <a:latin typeface="Times New Roman" panose="02020603050405020304" pitchFamily="18" charset="0"/>
                <a:ea typeface="宋体" panose="02010600030101010101" pitchFamily="2" charset="-122"/>
              </a:rPr>
              <a:t>(20 Ω</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1 A)</a:t>
            </a:r>
            <a:r>
              <a:rPr lang="zh-CN" sz="2400">
                <a:ea typeface="宋体" panose="02010600030101010101" pitchFamily="2" charset="-122"/>
              </a:rPr>
              <a:t>、电流表、电压表、三个定值电阻</a:t>
            </a:r>
            <a:r>
              <a:rPr lang="en-US" sz="2400">
                <a:latin typeface="Times New Roman" panose="02020603050405020304" pitchFamily="18" charset="0"/>
                <a:ea typeface="宋体" panose="02010600030101010101" pitchFamily="2" charset="-122"/>
              </a:rPr>
              <a:t>(5 Ω</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10 Ω</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20 Ω)</a:t>
            </a:r>
            <a:r>
              <a:rPr lang="zh-CN" sz="2400">
                <a:ea typeface="宋体" panose="02010600030101010101" pitchFamily="2" charset="-122"/>
              </a:rPr>
              <a:t>、开关及导线若干．小明连接了如图</a:t>
            </a:r>
            <a:r>
              <a:rPr lang="zh-CN" sz="2400">
                <a:latin typeface="Times New Roman" panose="02020603050405020304" pitchFamily="18" charset="0"/>
                <a:ea typeface="宋体" panose="02010600030101010101" pitchFamily="2" charset="-122"/>
              </a:rPr>
              <a:t>所示的电路，设定电阻</a:t>
            </a:r>
            <a:r>
              <a:rPr lang="en-US" sz="2400" i="1">
                <a:latin typeface="Times New Roman" panose="02020603050405020304" pitchFamily="18" charset="0"/>
                <a:ea typeface="宋体" panose="02010600030101010101" pitchFamily="2" charset="-122"/>
              </a:rPr>
              <a:t>R</a:t>
            </a:r>
            <a:r>
              <a:rPr lang="zh-CN" sz="2400">
                <a:ea typeface="宋体" panose="02010600030101010101" pitchFamily="2" charset="-122"/>
              </a:rPr>
              <a:t>两端的电压值为</a:t>
            </a:r>
            <a:r>
              <a:rPr lang="en-US" sz="2400">
                <a:latin typeface="Times New Roman" panose="02020603050405020304" pitchFamily="18" charset="0"/>
                <a:ea typeface="宋体" panose="02010600030101010101" pitchFamily="2" charset="-122"/>
              </a:rPr>
              <a:t>2 V</a:t>
            </a:r>
            <a:r>
              <a:rPr lang="zh-CN" sz="2400">
                <a:ea typeface="宋体" panose="02010600030101010101" pitchFamily="2" charset="-122"/>
              </a:rPr>
              <a:t>，计划通过实验得到三组数据．</a:t>
            </a:r>
            <a:endParaRPr lang="zh-CN" sz="2400">
              <a:ea typeface="宋体" panose="02010600030101010101" pitchFamily="2" charset="-122"/>
            </a:endParaRPr>
          </a:p>
          <a:p>
            <a:pPr>
              <a:lnSpc>
                <a:spcPct val="140000"/>
              </a:lnSpc>
            </a:pPr>
            <a:r>
              <a:rPr lang="en-US" sz="2400">
                <a:latin typeface="Times New Roman" panose="02020603050405020304" pitchFamily="18" charset="0"/>
                <a:sym typeface="+mn-ea"/>
              </a:rPr>
              <a:t>(1)</a:t>
            </a:r>
            <a:r>
              <a:rPr lang="zh-CN" sz="2400">
                <a:sym typeface="+mn-ea"/>
              </a:rPr>
              <a:t>请用笔画线将图中的电路补充完整，要求将滑动变阻器的滑片</a:t>
            </a:r>
            <a:r>
              <a:rPr lang="en-US" sz="2400" i="1">
                <a:latin typeface="Times New Roman" panose="02020603050405020304" pitchFamily="18" charset="0"/>
                <a:sym typeface="+mn-ea"/>
              </a:rPr>
              <a:t>P</a:t>
            </a:r>
            <a:r>
              <a:rPr lang="zh-CN" sz="2400">
                <a:sym typeface="+mn-ea"/>
              </a:rPr>
              <a:t>左移时，接入电路的阻值变大．</a:t>
            </a:r>
            <a:endParaRPr lang="zh-CN" altLang="en-US" sz="2400"/>
          </a:p>
        </p:txBody>
      </p:sp>
      <p:pic>
        <p:nvPicPr>
          <p:cNvPr id="2" name="图片 -2147481503"/>
          <p:cNvPicPr>
            <a:picLocks noChangeAspect="1"/>
          </p:cNvPicPr>
          <p:nvPr/>
        </p:nvPicPr>
        <p:blipFill>
          <a:blip r:embed="rId1"/>
          <a:stretch>
            <a:fillRect/>
          </a:stretch>
        </p:blipFill>
        <p:spPr>
          <a:xfrm>
            <a:off x="4224655" y="3494405"/>
            <a:ext cx="3853815" cy="2461895"/>
          </a:xfrm>
          <a:prstGeom prst="rect">
            <a:avLst/>
          </a:prstGeom>
          <a:noFill/>
          <a:ln w="9525">
            <a:noFill/>
          </a:ln>
        </p:spPr>
      </p:pic>
      <p:sp>
        <p:nvSpPr>
          <p:cNvPr id="3" name="文本框 2"/>
          <p:cNvSpPr txBox="1"/>
          <p:nvPr/>
        </p:nvSpPr>
        <p:spPr>
          <a:xfrm>
            <a:off x="5696585" y="6028055"/>
            <a:ext cx="1148080"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2</a:t>
            </a:r>
            <a:r>
              <a:rPr lang="zh-CN" sz="1800">
                <a:cs typeface="楷体_GB2312" charset="0"/>
              </a:rPr>
              <a:t>题图</a:t>
            </a:r>
            <a:endParaRPr lang="zh-CN" altLang="en-US" sz="1800"/>
          </a:p>
        </p:txBody>
      </p:sp>
      <p:sp>
        <p:nvSpPr>
          <p:cNvPr id="4" name="任意多边形 3"/>
          <p:cNvSpPr/>
          <p:nvPr/>
        </p:nvSpPr>
        <p:spPr>
          <a:xfrm>
            <a:off x="6162675" y="5140325"/>
            <a:ext cx="1583055" cy="736600"/>
          </a:xfrm>
          <a:custGeom>
            <a:avLst/>
            <a:gdLst>
              <a:gd name="connisteX0" fmla="*/ 70812 w 1582747"/>
              <a:gd name="connsiteY0" fmla="*/ 278130 h 736878"/>
              <a:gd name="connisteX1" fmla="*/ 44142 w 1582747"/>
              <a:gd name="connsiteY1" fmla="*/ 689610 h 736878"/>
              <a:gd name="connisteX2" fmla="*/ 601037 w 1582747"/>
              <a:gd name="connsiteY2" fmla="*/ 689610 h 736878"/>
              <a:gd name="connisteX3" fmla="*/ 1423997 w 1582747"/>
              <a:gd name="connsiteY3" fmla="*/ 490855 h 736878"/>
              <a:gd name="connisteX4" fmla="*/ 1582747 w 1582747"/>
              <a:gd name="connsiteY4" fmla="*/ 0 h 736878"/>
              <a:gd name="connisteX5" fmla="*/ 1543377 w 1582747"/>
              <a:gd name="connsiteY5" fmla="*/ 0 h 736878"/>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rect l="l" t="t" r="r" b="b"/>
            <a:pathLst>
              <a:path w="1582747" h="736879">
                <a:moveTo>
                  <a:pt x="70812" y="278130"/>
                </a:moveTo>
                <a:cubicBezTo>
                  <a:pt x="54302" y="360680"/>
                  <a:pt x="-61903" y="607060"/>
                  <a:pt x="44142" y="689610"/>
                </a:cubicBezTo>
                <a:cubicBezTo>
                  <a:pt x="150187" y="772160"/>
                  <a:pt x="324812" y="729615"/>
                  <a:pt x="601037" y="689610"/>
                </a:cubicBezTo>
                <a:cubicBezTo>
                  <a:pt x="877262" y="649605"/>
                  <a:pt x="1227782" y="628650"/>
                  <a:pt x="1423997" y="490855"/>
                </a:cubicBezTo>
                <a:cubicBezTo>
                  <a:pt x="1620212" y="353060"/>
                  <a:pt x="1558617" y="98425"/>
                  <a:pt x="1582747" y="0"/>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 name="文本框 112"/>
          <p:cNvSpPr txBox="1"/>
          <p:nvPr/>
        </p:nvSpPr>
        <p:spPr>
          <a:xfrm>
            <a:off x="999490" y="1959610"/>
            <a:ext cx="10193020"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测量第二组数据时，小明没有断开开关，便想取下</a:t>
            </a:r>
            <a:r>
              <a:rPr lang="en-US" sz="2400">
                <a:latin typeface="Times New Roman" panose="02020603050405020304" pitchFamily="18" charset="0"/>
                <a:ea typeface="宋体" panose="02010600030101010101" pitchFamily="2" charset="-122"/>
              </a:rPr>
              <a:t>5 Ω</a:t>
            </a:r>
            <a:r>
              <a:rPr lang="zh-CN" sz="2400">
                <a:ea typeface="宋体" panose="02010600030101010101" pitchFamily="2" charset="-122"/>
              </a:rPr>
              <a:t>电阻更换为</a:t>
            </a:r>
            <a:r>
              <a:rPr lang="en-US" sz="2400">
                <a:latin typeface="Times New Roman" panose="02020603050405020304" pitchFamily="18" charset="0"/>
                <a:ea typeface="宋体" panose="02010600030101010101" pitchFamily="2" charset="-122"/>
              </a:rPr>
              <a:t>10 Ω</a:t>
            </a:r>
            <a:r>
              <a:rPr lang="zh-CN" sz="2400">
                <a:ea typeface="宋体" panose="02010600030101010101" pitchFamily="2" charset="-122"/>
              </a:rPr>
              <a:t>电阻，被同学及时制止．若按此错误操作，可能损坏的电学元件是</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A. </a:t>
            </a:r>
            <a:r>
              <a:rPr lang="zh-CN" sz="2400">
                <a:ea typeface="宋体" panose="02010600030101010101" pitchFamily="2" charset="-122"/>
              </a:rPr>
              <a:t>电源            </a:t>
            </a:r>
            <a:r>
              <a:rPr lang="en-US" sz="2400">
                <a:latin typeface="Times New Roman" panose="02020603050405020304" pitchFamily="18" charset="0"/>
                <a:ea typeface="宋体" panose="02010600030101010101" pitchFamily="2" charset="-122"/>
              </a:rPr>
              <a:t>B. </a:t>
            </a:r>
            <a:r>
              <a:rPr lang="zh-CN" sz="2400">
                <a:ea typeface="宋体" panose="02010600030101010101" pitchFamily="2" charset="-122"/>
              </a:rPr>
              <a:t>滑动变阻器               </a:t>
            </a:r>
            <a:r>
              <a:rPr lang="en-US" sz="2400">
                <a:latin typeface="Times New Roman" panose="02020603050405020304" pitchFamily="18" charset="0"/>
                <a:ea typeface="宋体" panose="02010600030101010101" pitchFamily="2" charset="-122"/>
              </a:rPr>
              <a:t>C. </a:t>
            </a:r>
            <a:r>
              <a:rPr lang="zh-CN" sz="2400">
                <a:ea typeface="宋体" panose="02010600030101010101" pitchFamily="2" charset="-122"/>
              </a:rPr>
              <a:t>电压表             </a:t>
            </a:r>
            <a:r>
              <a:rPr lang="en-US" sz="2400">
                <a:latin typeface="Times New Roman" panose="02020603050405020304" pitchFamily="18" charset="0"/>
                <a:ea typeface="宋体" panose="02010600030101010101" pitchFamily="2" charset="-122"/>
              </a:rPr>
              <a:t>D. </a:t>
            </a:r>
            <a:r>
              <a:rPr lang="zh-CN" sz="2400">
                <a:ea typeface="宋体" panose="02010600030101010101" pitchFamily="2" charset="-122"/>
              </a:rPr>
              <a:t>电流表</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将</a:t>
            </a:r>
            <a:r>
              <a:rPr lang="en-US" sz="2400">
                <a:latin typeface="Times New Roman" panose="02020603050405020304" pitchFamily="18" charset="0"/>
                <a:ea typeface="宋体" panose="02010600030101010101" pitchFamily="2" charset="-122"/>
              </a:rPr>
              <a:t>20 Ω</a:t>
            </a:r>
            <a:r>
              <a:rPr lang="zh-CN" sz="2400">
                <a:ea typeface="宋体" panose="02010600030101010101" pitchFamily="2" charset="-122"/>
              </a:rPr>
              <a:t>电阻接入电路测量第三组数据时，小明发现无论如何调节滑动变阻器，电压表的示数均无法达到设定电压值</a:t>
            </a:r>
            <a:r>
              <a:rPr lang="en-US" sz="2400">
                <a:latin typeface="Times New Roman" panose="02020603050405020304" pitchFamily="18" charset="0"/>
                <a:ea typeface="宋体" panose="02010600030101010101" pitchFamily="2" charset="-122"/>
              </a:rPr>
              <a:t>2 V</a:t>
            </a:r>
            <a:r>
              <a:rPr lang="zh-CN" sz="2400">
                <a:ea typeface="宋体" panose="02010600030101010101" pitchFamily="2" charset="-122"/>
              </a:rPr>
              <a:t>．仅用现有器材，请帮助小明找到完成第三组实验的一种方法：</a:t>
            </a:r>
            <a:r>
              <a:rPr lang="en-US" sz="2400">
                <a:latin typeface="Times New Roman" panose="02020603050405020304" pitchFamily="18" charset="0"/>
                <a:ea typeface="宋体" panose="02010600030101010101" pitchFamily="2" charset="-122"/>
              </a:rPr>
              <a:t>_____________________________.</a:t>
            </a:r>
            <a:endParaRPr lang="zh-CN" altLang="en-US" sz="2400"/>
          </a:p>
        </p:txBody>
      </p:sp>
      <p:sp>
        <p:nvSpPr>
          <p:cNvPr id="100" name="文本框 99"/>
          <p:cNvSpPr txBox="1"/>
          <p:nvPr/>
        </p:nvSpPr>
        <p:spPr>
          <a:xfrm>
            <a:off x="9803765" y="2620010"/>
            <a:ext cx="63500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C</a:t>
            </a:r>
            <a:endParaRPr lang="zh-CN" altLang="en-US" sz="2400">
              <a:solidFill>
                <a:srgbClr val="FF0000"/>
              </a:solidFill>
              <a:ea typeface="宋体" panose="02010600030101010101" pitchFamily="2" charset="-122"/>
            </a:endParaRPr>
          </a:p>
        </p:txBody>
      </p:sp>
      <p:sp>
        <p:nvSpPr>
          <p:cNvPr id="2" name="文本框 1"/>
          <p:cNvSpPr txBox="1"/>
          <p:nvPr/>
        </p:nvSpPr>
        <p:spPr>
          <a:xfrm>
            <a:off x="5996940" y="4822825"/>
            <a:ext cx="46920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在电路中再串联一个</a:t>
            </a:r>
            <a:r>
              <a:rPr lang="en-US" sz="2400">
                <a:solidFill>
                  <a:srgbClr val="FF0000"/>
                </a:solidFill>
                <a:latin typeface="Times New Roman" panose="02020603050405020304" pitchFamily="18" charset="0"/>
                <a:ea typeface="宋体" panose="02010600030101010101" pitchFamily="2" charset="-122"/>
              </a:rPr>
              <a:t>5 Ω</a:t>
            </a:r>
            <a:r>
              <a:rPr lang="zh-CN" sz="2400">
                <a:solidFill>
                  <a:srgbClr val="FF0000"/>
                </a:solidFill>
                <a:ea typeface="宋体" panose="02010600030101010101" pitchFamily="2" charset="-122"/>
              </a:rPr>
              <a:t>的电阻　</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4584" name="组合 4"/>
          <p:cNvGrpSpPr/>
          <p:nvPr/>
        </p:nvGrpSpPr>
        <p:grpSpPr>
          <a:xfrm>
            <a:off x="1080479" y="974725"/>
            <a:ext cx="9889112" cy="645159"/>
            <a:chOff x="1594" y="1190"/>
            <a:chExt cx="15573" cy="1017"/>
          </a:xfrm>
        </p:grpSpPr>
        <p:pic>
          <p:nvPicPr>
            <p:cNvPr id="24585" name="图片 1" descr="一级标"/>
            <p:cNvPicPr>
              <a:picLocks noChangeAspect="1"/>
            </p:cNvPicPr>
            <p:nvPr/>
          </p:nvPicPr>
          <p:blipFill>
            <a:blip r:embed="rId1"/>
            <a:stretch>
              <a:fillRect/>
            </a:stretch>
          </p:blipFill>
          <p:spPr>
            <a:xfrm>
              <a:off x="1594" y="1273"/>
              <a:ext cx="15573" cy="850"/>
            </a:xfrm>
            <a:prstGeom prst="rect">
              <a:avLst/>
            </a:prstGeom>
            <a:noFill/>
            <a:ln w="9525">
              <a:noFill/>
            </a:ln>
          </p:spPr>
        </p:pic>
        <p:sp>
          <p:nvSpPr>
            <p:cNvPr id="24586" name="文本框 5"/>
            <p:cNvSpPr txBox="1"/>
            <p:nvPr/>
          </p:nvSpPr>
          <p:spPr>
            <a:xfrm>
              <a:off x="7485" y="1190"/>
              <a:ext cx="3701" cy="1017"/>
            </a:xfrm>
            <a:prstGeom prst="rect">
              <a:avLst/>
            </a:prstGeom>
            <a:noFill/>
            <a:ln w="9525">
              <a:noFill/>
            </a:ln>
          </p:spPr>
          <p:txBody>
            <a:bodyPr wrap="square" anchor="t">
              <a:spAutoFit/>
            </a:bodyPr>
            <a:p>
              <a:pPr algn="ctr"/>
              <a:r>
                <a:rPr lang="zh-CN" altLang="en-US" sz="3600" b="1">
                  <a:latin typeface="黑体" panose="02010609060101010101" pitchFamily="49" charset="-122"/>
                  <a:ea typeface="黑体" panose="02010609060101010101" pitchFamily="49" charset="-122"/>
                  <a:sym typeface="宋体" panose="02010600030101010101" pitchFamily="2" charset="-122"/>
                </a:rPr>
                <a:t>实验突破</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grpSp>
        <p:nvGrpSpPr>
          <p:cNvPr id="2" name="组合 1"/>
          <p:cNvGrpSpPr/>
          <p:nvPr/>
        </p:nvGrpSpPr>
        <p:grpSpPr>
          <a:xfrm>
            <a:off x="9156700" y="2530475"/>
            <a:ext cx="1841500" cy="1666875"/>
            <a:chOff x="3914" y="4432"/>
            <a:chExt cx="3298" cy="2934"/>
          </a:xfrm>
        </p:grpSpPr>
        <p:grpSp>
          <p:nvGrpSpPr>
            <p:cNvPr id="3" name="组合 2"/>
            <p:cNvGrpSpPr/>
            <p:nvPr/>
          </p:nvGrpSpPr>
          <p:grpSpPr>
            <a:xfrm>
              <a:off x="3914" y="4432"/>
              <a:ext cx="3298" cy="2934"/>
              <a:chOff x="3914" y="4432"/>
              <a:chExt cx="3298" cy="2934"/>
            </a:xfrm>
          </p:grpSpPr>
          <p:sp>
            <p:nvSpPr>
              <p:cNvPr id="4" name="矩形 3"/>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5" name="组合 4"/>
              <p:cNvGrpSpPr/>
              <p:nvPr/>
            </p:nvGrpSpPr>
            <p:grpSpPr>
              <a:xfrm>
                <a:off x="3914" y="4432"/>
                <a:ext cx="3298" cy="2935"/>
                <a:chOff x="3288" y="4279"/>
                <a:chExt cx="4119" cy="3575"/>
              </a:xfrm>
            </p:grpSpPr>
            <p:sp>
              <p:nvSpPr>
                <p:cNvPr id="6" name="圆角矩形 5"/>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7" name="流程图: 终止 6"/>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8" name="组合 7"/>
                <p:cNvGrpSpPr/>
                <p:nvPr/>
              </p:nvGrpSpPr>
              <p:grpSpPr>
                <a:xfrm rot="0">
                  <a:off x="4951" y="6931"/>
                  <a:ext cx="578" cy="566"/>
                  <a:chOff x="13340" y="9527"/>
                  <a:chExt cx="680" cy="680"/>
                </a:xfrm>
              </p:grpSpPr>
              <p:sp>
                <p:nvSpPr>
                  <p:cNvPr id="10" name="椭圆 9"/>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9" name="流程图: 摘录 18"/>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20" name="文本框 19"/>
            <p:cNvSpPr txBox="1"/>
            <p:nvPr/>
          </p:nvSpPr>
          <p:spPr>
            <a:xfrm>
              <a:off x="3997" y="4542"/>
              <a:ext cx="3164" cy="2110"/>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grpSp>
        <p:nvGrpSpPr>
          <p:cNvPr id="12" name="组合 11"/>
          <p:cNvGrpSpPr/>
          <p:nvPr/>
        </p:nvGrpSpPr>
        <p:grpSpPr>
          <a:xfrm>
            <a:off x="998855" y="1644650"/>
            <a:ext cx="6017895" cy="737235"/>
            <a:chOff x="894" y="2929"/>
            <a:chExt cx="9477" cy="1161"/>
          </a:xfrm>
        </p:grpSpPr>
        <p:sp>
          <p:nvSpPr>
            <p:cNvPr id="20481" name="文本框 4"/>
            <p:cNvSpPr txBox="1"/>
            <p:nvPr/>
          </p:nvSpPr>
          <p:spPr>
            <a:xfrm>
              <a:off x="3894" y="2929"/>
              <a:ext cx="6477"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探究电流与电压的关系</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2"/>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实验</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zh-CN" altLang="en-US" sz="2800" b="1">
                    <a:latin typeface="Times New Roman" panose="02020603050405020304" pitchFamily="18" charset="0"/>
                    <a:ea typeface="黑体" panose="02010609060101010101" pitchFamily="49" charset="-122"/>
                    <a:cs typeface="Times New Roman" panose="02020603050405020304" pitchFamily="18" charset="0"/>
                  </a:rPr>
                  <a:t>一</a:t>
                </a:r>
                <a:endParaRPr lang="zh-CN" altLang="en-US"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13" name="文本框 112"/>
          <p:cNvSpPr txBox="1"/>
          <p:nvPr/>
        </p:nvSpPr>
        <p:spPr>
          <a:xfrm>
            <a:off x="887730" y="2294890"/>
            <a:ext cx="8459470" cy="3969385"/>
          </a:xfrm>
          <a:prstGeom prst="rect">
            <a:avLst/>
          </a:prstGeom>
          <a:noFill/>
          <a:ln w="9525">
            <a:noFill/>
          </a:ln>
        </p:spPr>
        <p:txBody>
          <a:bodyPr wrap="square">
            <a:spAutoFit/>
          </a:bodyPr>
          <a:p>
            <a:pPr>
              <a:lnSpc>
                <a:spcPct val="150000"/>
              </a:lnSpc>
            </a:pPr>
            <a:r>
              <a:rPr lang="zh-CN" sz="2400">
                <a:ea typeface="黑体" panose="02010609060101010101" pitchFamily="49" charset="-122"/>
              </a:rPr>
              <a:t>命题点</a:t>
            </a:r>
            <a:endParaRPr lang="zh-CN" sz="2400">
              <a:ea typeface="黑体" panose="02010609060101010101" pitchFamily="49" charset="-122"/>
            </a:endParaRPr>
          </a:p>
          <a:p>
            <a:pPr>
              <a:lnSpc>
                <a:spcPct val="150000"/>
              </a:lnSpc>
            </a:pPr>
            <a:r>
              <a:rPr lang="zh-CN" sz="2400">
                <a:ea typeface="黑体" panose="02010609060101010101" pitchFamily="49" charset="-122"/>
              </a:rPr>
              <a:t>【设计与进行实验】</a:t>
            </a:r>
            <a:r>
              <a:rPr lang="en-US" sz="2400">
                <a:latin typeface="Times New Roman" panose="02020603050405020304" pitchFamily="18" charset="0"/>
                <a:ea typeface="宋体" panose="02010600030101010101" pitchFamily="2" charset="-122"/>
              </a:rPr>
              <a:t>1. </a:t>
            </a:r>
            <a:r>
              <a:rPr lang="zh-CN" sz="2400">
                <a:ea typeface="宋体" panose="02010600030101010101" pitchFamily="2" charset="-122"/>
              </a:rPr>
              <a:t>画电路图或连接实物图</a:t>
            </a:r>
            <a:endParaRPr lang="zh-CN" sz="240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补画实验电路图</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根据电路图连接实物图</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根据实验原理或要求连接实物图</a:t>
            </a:r>
            <a:r>
              <a:rPr lang="en-US" sz="2400">
                <a:latin typeface="Times New Roman" panose="02020603050405020304" pitchFamily="18" charset="0"/>
                <a:ea typeface="宋体" panose="02010600030101010101" pitchFamily="2" charset="-122"/>
              </a:rPr>
              <a:t>2. </a:t>
            </a:r>
            <a:r>
              <a:rPr lang="zh-CN" sz="2400">
                <a:ea typeface="宋体" panose="02010600030101010101" pitchFamily="2" charset="-122"/>
              </a:rPr>
              <a:t>连接电路的注意事项</a:t>
            </a:r>
            <a:r>
              <a:rPr lang="en-US" sz="2400">
                <a:latin typeface="Times New Roman" panose="02020603050405020304" pitchFamily="18" charset="0"/>
                <a:ea typeface="宋体" panose="02010600030101010101" pitchFamily="2" charset="-122"/>
              </a:rPr>
              <a:t>(</a:t>
            </a:r>
            <a:r>
              <a:rPr lang="en-US" sz="2400">
                <a:latin typeface="宋体" panose="02010600030101010101" pitchFamily="2" charset="-122"/>
                <a:cs typeface="Times New Roman" panose="02020603050405020304" pitchFamily="18" charset="0"/>
              </a:rPr>
              <a:t>①</a:t>
            </a:r>
            <a:r>
              <a:rPr lang="zh-CN" sz="2400">
                <a:ea typeface="宋体" panose="02010600030101010101" pitchFamily="2" charset="-122"/>
              </a:rPr>
              <a:t>开关断开；</a:t>
            </a:r>
            <a:r>
              <a:rPr lang="en-US" sz="2400">
                <a:latin typeface="宋体" panose="02010600030101010101" pitchFamily="2" charset="-122"/>
                <a:cs typeface="Times New Roman" panose="02020603050405020304" pitchFamily="18" charset="0"/>
              </a:rPr>
              <a:t>②</a:t>
            </a:r>
            <a:r>
              <a:rPr lang="zh-CN" sz="2400">
                <a:ea typeface="宋体" panose="02010600030101010101" pitchFamily="2" charset="-122"/>
              </a:rPr>
              <a:t>滑片移至阻值最大处</a:t>
            </a:r>
            <a:r>
              <a:rPr lang="en-US" sz="2400">
                <a:latin typeface="Times New Roman" panose="02020603050405020304" pitchFamily="18" charset="0"/>
                <a:ea typeface="宋体" panose="02010600030101010101" pitchFamily="2" charset="-122"/>
              </a:rPr>
              <a:t>)</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 name="文本框 112"/>
          <p:cNvSpPr txBox="1"/>
          <p:nvPr/>
        </p:nvSpPr>
        <p:spPr>
          <a:xfrm>
            <a:off x="814705" y="1311275"/>
            <a:ext cx="10561955"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3. </a:t>
            </a:r>
            <a:r>
              <a:rPr lang="zh-CN" sz="2400">
                <a:ea typeface="宋体" panose="02010600030101010101" pitchFamily="2" charset="-122"/>
              </a:rPr>
              <a:t>电流表、电压表的使用和读数</a:t>
            </a:r>
            <a:r>
              <a:rPr lang="en-US" sz="2400">
                <a:latin typeface="Times New Roman" panose="02020603050405020304" pitchFamily="18" charset="0"/>
                <a:ea typeface="宋体" panose="02010600030101010101" pitchFamily="2" charset="-122"/>
              </a:rPr>
              <a:t>4. </a:t>
            </a:r>
            <a:r>
              <a:rPr lang="zh-CN" sz="2400">
                <a:ea typeface="宋体" panose="02010600030101010101" pitchFamily="2" charset="-122"/>
              </a:rPr>
              <a:t>电路故障分析</a:t>
            </a:r>
            <a:r>
              <a:rPr lang="en-US" sz="2400">
                <a:latin typeface="Times New Roman" panose="02020603050405020304" pitchFamily="18" charset="0"/>
                <a:ea typeface="宋体" panose="02010600030101010101" pitchFamily="2" charset="-122"/>
              </a:rPr>
              <a:t>5. </a:t>
            </a:r>
            <a:r>
              <a:rPr lang="zh-CN" sz="2400">
                <a:ea typeface="宋体" panose="02010600030101010101" pitchFamily="2" charset="-122"/>
              </a:rPr>
              <a:t>实验表格的设计和数据的记录</a:t>
            </a:r>
            <a:r>
              <a:rPr lang="en-US" sz="2400">
                <a:latin typeface="Times New Roman" panose="02020603050405020304" pitchFamily="18" charset="0"/>
                <a:ea typeface="宋体" panose="02010600030101010101" pitchFamily="2" charset="-122"/>
              </a:rPr>
              <a:t>6. </a:t>
            </a:r>
            <a:r>
              <a:rPr lang="zh-CN" sz="2400">
                <a:ea typeface="宋体" panose="02010600030101010101" pitchFamily="2" charset="-122"/>
              </a:rPr>
              <a:t>滑动变阻器的作用</a:t>
            </a:r>
            <a:r>
              <a:rPr lang="en-US" sz="2400">
                <a:latin typeface="Times New Roman" panose="02020603050405020304" pitchFamily="18" charset="0"/>
                <a:ea typeface="宋体" panose="02010600030101010101" pitchFamily="2" charset="-122"/>
              </a:rPr>
              <a:t>(</a:t>
            </a:r>
            <a:r>
              <a:rPr lang="en-US" sz="2400">
                <a:latin typeface="宋体" panose="02010600030101010101" pitchFamily="2" charset="-122"/>
                <a:cs typeface="Times New Roman" panose="02020603050405020304" pitchFamily="18" charset="0"/>
              </a:rPr>
              <a:t>①</a:t>
            </a:r>
            <a:r>
              <a:rPr lang="zh-CN" sz="2400">
                <a:ea typeface="宋体" panose="02010600030101010101" pitchFamily="2" charset="-122"/>
              </a:rPr>
              <a:t>保护电路；</a:t>
            </a:r>
            <a:r>
              <a:rPr lang="en-US" sz="2400">
                <a:latin typeface="宋体" panose="02010600030101010101" pitchFamily="2" charset="-122"/>
                <a:cs typeface="Times New Roman" panose="02020603050405020304" pitchFamily="18" charset="0"/>
              </a:rPr>
              <a:t>②</a:t>
            </a:r>
            <a:r>
              <a:rPr lang="zh-CN" sz="2400">
                <a:ea typeface="宋体" panose="02010600030101010101" pitchFamily="2" charset="-122"/>
              </a:rPr>
              <a:t>改变定值电阻两端的电压</a:t>
            </a:r>
            <a:r>
              <a:rPr lang="en-US" sz="2400">
                <a:latin typeface="Times New Roman" panose="02020603050405020304" pitchFamily="18" charset="0"/>
                <a:ea typeface="宋体" panose="02010600030101010101" pitchFamily="2" charset="-122"/>
              </a:rPr>
              <a:t>)7. </a:t>
            </a:r>
            <a:r>
              <a:rPr lang="zh-CN" sz="2400">
                <a:ea typeface="宋体" panose="02010600030101010101" pitchFamily="2" charset="-122"/>
              </a:rPr>
              <a:t>滑动变阻器规格的选取</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滑动变阻器的最大阻值</a:t>
            </a:r>
            <a:r>
              <a:rPr lang="en-US" sz="2400" i="1">
                <a:latin typeface="Times New Roman" panose="02020603050405020304" pitchFamily="18" charset="0"/>
                <a:ea typeface="宋体" panose="02010600030101010101" pitchFamily="2" charset="-122"/>
              </a:rPr>
              <a:t>R</a:t>
            </a:r>
            <a:r>
              <a:rPr lang="zh-CN" sz="2400" baseline="-25000">
                <a:ea typeface="宋体" panose="02010600030101010101" pitchFamily="2" charset="-122"/>
              </a:rPr>
              <a:t>滑</a:t>
            </a:r>
            <a:r>
              <a:rPr lang="en-US" sz="2400">
                <a:latin typeface="宋体" panose="02010600030101010101" pitchFamily="2" charset="-122"/>
                <a:cs typeface="Times New Roman" panose="02020603050405020304" pitchFamily="18" charset="0"/>
              </a:rPr>
              <a:t>≥          </a:t>
            </a:r>
            <a:r>
              <a:rPr lang="zh-CN" sz="2400">
                <a:ea typeface="宋体" panose="02010600030101010101" pitchFamily="2" charset="-122"/>
              </a:rPr>
              <a:t>，其中</a:t>
            </a:r>
            <a:r>
              <a:rPr lang="en-US" sz="2400" i="1">
                <a:latin typeface="Times New Roman" panose="02020603050405020304" pitchFamily="18" charset="0"/>
                <a:ea typeface="宋体" panose="02010600030101010101" pitchFamily="2" charset="-122"/>
              </a:rPr>
              <a:t>U</a:t>
            </a:r>
            <a:r>
              <a:rPr lang="en-US" sz="2400" i="1" baseline="-25000">
                <a:latin typeface="Times New Roman" panose="02020603050405020304" pitchFamily="18" charset="0"/>
                <a:ea typeface="宋体" panose="02010600030101010101" pitchFamily="2" charset="-122"/>
              </a:rPr>
              <a:t>R</a:t>
            </a:r>
            <a:r>
              <a:rPr lang="en-US" sz="2400" baseline="-25000">
                <a:latin typeface="Times New Roman" panose="02020603050405020304" pitchFamily="18" charset="0"/>
                <a:ea typeface="宋体" panose="02010600030101010101" pitchFamily="2" charset="-122"/>
              </a:rPr>
              <a:t>min</a:t>
            </a:r>
            <a:r>
              <a:rPr lang="zh-CN" sz="2400">
                <a:ea typeface="宋体" panose="02010600030101010101" pitchFamily="2" charset="-122"/>
              </a:rPr>
              <a:t>表示定值电阻两端的最小电压</a:t>
            </a:r>
            <a:r>
              <a:rPr lang="en-US" sz="2400">
                <a:latin typeface="Times New Roman" panose="02020603050405020304" pitchFamily="18" charset="0"/>
                <a:ea typeface="宋体" panose="02010600030101010101" pitchFamily="2" charset="-122"/>
              </a:rPr>
              <a:t>)8. </a:t>
            </a:r>
            <a:r>
              <a:rPr lang="zh-CN" sz="2400">
                <a:ea typeface="宋体" panose="02010600030101010101" pitchFamily="2" charset="-122"/>
              </a:rPr>
              <a:t>控制变量法的应用</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控制</a:t>
            </a:r>
            <a:r>
              <a:rPr lang="en-US" sz="2400">
                <a:latin typeface="Times New Roman" panose="02020603050405020304" pitchFamily="18" charset="0"/>
                <a:ea typeface="宋体" panose="02010600030101010101" pitchFamily="2" charset="-122"/>
              </a:rPr>
              <a:t>________________</a:t>
            </a:r>
            <a:r>
              <a:rPr lang="zh-CN" sz="2400">
                <a:ea typeface="宋体" panose="02010600030101010101" pitchFamily="2" charset="-122"/>
              </a:rPr>
              <a:t>不变，移动滑片，改变定值电阻两端的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，观察电流表示数</a:t>
            </a:r>
            <a:r>
              <a:rPr lang="en-US" sz="2400">
                <a:latin typeface="Times New Roman" panose="02020603050405020304" pitchFamily="18" charset="0"/>
                <a:ea typeface="宋体" panose="02010600030101010101" pitchFamily="2" charset="-122"/>
              </a:rPr>
              <a:t>)</a:t>
            </a:r>
            <a:endParaRPr lang="zh-CN" altLang="en-US" sz="2400"/>
          </a:p>
        </p:txBody>
      </p:sp>
      <p:graphicFrame>
        <p:nvGraphicFramePr>
          <p:cNvPr id="2" name="对象 1">
            <a:hlinkClick r:id="" action="ppaction://ole?verb="/>
          </p:cNvPr>
          <p:cNvGraphicFramePr>
            <a:graphicFrameLocks noChangeAspect="1"/>
          </p:cNvGraphicFramePr>
          <p:nvPr/>
        </p:nvGraphicFramePr>
        <p:xfrm>
          <a:off x="8188325" y="3495675"/>
          <a:ext cx="1311910" cy="859790"/>
        </p:xfrm>
        <a:graphic>
          <a:graphicData uri="http://schemas.openxmlformats.org/presentationml/2006/ole">
            <mc:AlternateContent xmlns:mc="http://schemas.openxmlformats.org/markup-compatibility/2006">
              <mc:Choice xmlns:v="urn:schemas-microsoft-com:vml" Requires="v">
                <p:oleObj spid="_x0000_s1025" name="" r:id="rId1" imgW="736600" imgH="482600" progId="Equation.KSEE3">
                  <p:embed/>
                </p:oleObj>
              </mc:Choice>
              <mc:Fallback>
                <p:oleObj name="" r:id="rId1" imgW="736600" imgH="482600" progId="Equation.KSEE3">
                  <p:embed/>
                  <p:pic>
                    <p:nvPicPr>
                      <p:cNvPr id="0" name="图片 1024"/>
                      <p:cNvPicPr/>
                      <p:nvPr/>
                    </p:nvPicPr>
                    <p:blipFill>
                      <a:blip r:embed="rId2"/>
                      <a:stretch>
                        <a:fillRect/>
                      </a:stretch>
                    </p:blipFill>
                    <p:spPr>
                      <a:xfrm>
                        <a:off x="8188325" y="3495675"/>
                        <a:ext cx="1311910" cy="859790"/>
                      </a:xfrm>
                      <a:prstGeom prst="rect">
                        <a:avLst/>
                      </a:prstGeom>
                    </p:spPr>
                  </p:pic>
                </p:oleObj>
              </mc:Fallback>
            </mc:AlternateContent>
          </a:graphicData>
        </a:graphic>
      </p:graphicFrame>
      <p:sp>
        <p:nvSpPr>
          <p:cNvPr id="100" name="文本框 99"/>
          <p:cNvSpPr txBox="1"/>
          <p:nvPr/>
        </p:nvSpPr>
        <p:spPr>
          <a:xfrm>
            <a:off x="4346575" y="4685665"/>
            <a:ext cx="26009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定值电阻的阻值</a:t>
            </a:r>
            <a:endParaRPr lang="zh-CN" altLang="en-US" sz="2400">
              <a:solidFill>
                <a:srgbClr val="FF0000"/>
              </a:solidFill>
              <a:latin typeface="Times New Roman" panose="02020603050405020304" pitchFamily="18" charset="0"/>
              <a:ea typeface="宋体" panose="02010600030101010101" pitchFamily="2" charset="-122"/>
            </a:endParaRPr>
          </a:p>
        </p:txBody>
      </p:sp>
      <p:sp>
        <p:nvSpPr>
          <p:cNvPr id="3" name="文本框 2"/>
          <p:cNvSpPr txBox="1"/>
          <p:nvPr/>
        </p:nvSpPr>
        <p:spPr>
          <a:xfrm>
            <a:off x="2091690" y="5273040"/>
            <a:ext cx="109918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电压</a:t>
            </a:r>
            <a:endParaRPr lang="zh-CN" altLang="en-US" sz="240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3" grpId="0"/>
    </p:bldLst>
  </p:timing>
</p:sld>
</file>

<file path=ppt/tags/tag1.xml><?xml version="1.0" encoding="utf-8"?>
<p:tagLst xmlns:p="http://schemas.openxmlformats.org/presentationml/2006/main">
  <p:tag name="KSO_WM_SLIDE_ITEM_CNT" val="4"/>
</p:tagLst>
</file>

<file path=ppt/tags/tag10.xml><?xml version="1.0" encoding="utf-8"?>
<p:tagLst xmlns:p="http://schemas.openxmlformats.org/presentationml/2006/main">
  <p:tag name="KSO_WM_UNIT_TABLE_BEAUTIFY" val="smartTable{d57b38b8-16d7-4a77-a224-e3a1f2a43093}"/>
</p:tagLst>
</file>

<file path=ppt/tags/tag2.xml><?xml version="1.0" encoding="utf-8"?>
<p:tagLst xmlns:p="http://schemas.openxmlformats.org/presentationml/2006/main">
  <p:tag name="KSO_WM_TAG_VERSION" val="1.0"/>
  <p:tag name="KSO_WM_TEMPLATE_CATEGORY" val="diagram"/>
  <p:tag name="KSO_WM_TEMPLATE_INDEX" val="782"/>
  <p:tag name="KSO_WM_UNIT_TYPE" val="l_h_f"/>
  <p:tag name="KSO_WM_UNIT_INDEX" val="1_3_1"/>
  <p:tag name="KSO_WM_UNIT_ID" val="258*l_h_f*1_3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3.xml><?xml version="1.0" encoding="utf-8"?>
<p:tagLst xmlns:p="http://schemas.openxmlformats.org/presentationml/2006/main">
  <p:tag name="KSO_WM_TAG_VERSION" val="1.0"/>
  <p:tag name="KSO_WM_TEMPLATE_CATEGORY" val="diagram"/>
  <p:tag name="KSO_WM_TEMPLATE_INDEX" val="782"/>
  <p:tag name="KSO_WM_UNIT_TYPE" val="l_h_f"/>
  <p:tag name="KSO_WM_UNIT_INDEX" val="1_2_1"/>
  <p:tag name="KSO_WM_UNIT_ID" val="258*l_h_f*1_2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4.xml><?xml version="1.0" encoding="utf-8"?>
<p:tagLst xmlns:p="http://schemas.openxmlformats.org/presentationml/2006/main">
  <p:tag name="KSO_WM_SLIDE_ITEM_CNT" val="4"/>
</p:tagLst>
</file>

<file path=ppt/tags/tag5.xml><?xml version="1.0" encoding="utf-8"?>
<p:tagLst xmlns:p="http://schemas.openxmlformats.org/presentationml/2006/main">
  <p:tag name="KSO_WM_UNIT_TABLE_BEAUTIFY" val="smartTable{00b90f82-bc79-4885-b4ea-e42382266ed1}"/>
</p:tagLst>
</file>

<file path=ppt/tags/tag6.xml><?xml version="1.0" encoding="utf-8"?>
<p:tagLst xmlns:p="http://schemas.openxmlformats.org/presentationml/2006/main">
  <p:tag name="KSO_WM_SLIDE_ITEM_CNT" val="1"/>
  <p:tag name="KSO_WM_SLIDE_MODEL_TYPE" val="timeline"/>
</p:tagLst>
</file>

<file path=ppt/tags/tag7.xml><?xml version="1.0" encoding="utf-8"?>
<p:tagLst xmlns:p="http://schemas.openxmlformats.org/presentationml/2006/main">
  <p:tag name="REFSHAPE" val="352936580"/>
</p:tagLst>
</file>

<file path=ppt/tags/tag8.xml><?xml version="1.0" encoding="utf-8"?>
<p:tagLst xmlns:p="http://schemas.openxmlformats.org/presentationml/2006/main">
  <p:tag name="REFSHAPE" val="671965100"/>
  <p:tag name="KSO_WM_UNIT_PLACING_PICTURE_USER_VIEWPORT" val="{&quot;height&quot;:3384,&quot;width&quot;:9530}"/>
</p:tagLst>
</file>

<file path=ppt/tags/tag9.xml><?xml version="1.0" encoding="utf-8"?>
<p:tagLst xmlns:p="http://schemas.openxmlformats.org/presentationml/2006/main">
  <p:tag name="KSO_WM_UNIT_TABLE_BEAUTIFY" val="smartTable{da7e578a-81e7-4ce8-8565-623593f5ef4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5129</Words>
  <Application>WPS 演示</Application>
  <PresentationFormat>宽屏</PresentationFormat>
  <Paragraphs>361</Paragraphs>
  <Slides>24</Slides>
  <Notes>0</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3</vt:i4>
      </vt:variant>
      <vt:variant>
        <vt:lpstr>幻灯片标题</vt:lpstr>
      </vt:variant>
      <vt:variant>
        <vt:i4>24</vt:i4>
      </vt:variant>
    </vt:vector>
  </HeadingPairs>
  <TitlesOfParts>
    <vt:vector size="37" baseType="lpstr">
      <vt:lpstr>Arial</vt:lpstr>
      <vt:lpstr>宋体</vt:lpstr>
      <vt:lpstr>Wingdings</vt:lpstr>
      <vt:lpstr>Times New Roman</vt:lpstr>
      <vt:lpstr>黑体</vt:lpstr>
      <vt:lpstr>微软雅黑</vt:lpstr>
      <vt:lpstr>楷体_GB2312</vt:lpstr>
      <vt:lpstr>新宋体</vt:lpstr>
      <vt:lpstr>Calibri</vt:lpstr>
      <vt:lpstr>Office 主题</vt:lpstr>
      <vt:lpstr>Equation.KSEE3</vt:lpstr>
      <vt:lpstr>Equation.KSEE3</vt:lpstr>
      <vt:lpstr>Equation.KSEE3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CCAV1234</cp:lastModifiedBy>
  <cp:revision>2</cp:revision>
  <dcterms:created xsi:type="dcterms:W3CDTF">2019-11-26T04:16:00Z</dcterms:created>
  <dcterms:modified xsi:type="dcterms:W3CDTF">2019-12-29T06:06:47Z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