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57" r:id="rId4"/>
    <p:sldId id="258" r:id="rId5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7" Type="http://schemas.openxmlformats.org/officeDocument/2006/relationships/image" Target="../media/image30.wmf"/><Relationship Id="rId6" Type="http://schemas.openxmlformats.org/officeDocument/2006/relationships/image" Target="../media/image29.wmf"/><Relationship Id="rId5" Type="http://schemas.openxmlformats.org/officeDocument/2006/relationships/image" Target="../media/image28.wmf"/><Relationship Id="rId4" Type="http://schemas.openxmlformats.org/officeDocument/2006/relationships/image" Target="../media/image27.wmf"/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6.vml.rels><?xml version="1.0" encoding="UTF-8" standalone="yes"?>
<Relationships xmlns="http://schemas.openxmlformats.org/package/2006/relationships"><Relationship Id="rId5" Type="http://schemas.openxmlformats.org/officeDocument/2006/relationships/image" Target="../media/image38.wmf"/><Relationship Id="rId4" Type="http://schemas.openxmlformats.org/officeDocument/2006/relationships/image" Target="../media/image37.wmf"/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r>
              <a:rPr lang="zh-CN" altLang="en-US"/>
              <a:t>ΩΩΩ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3.tiff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5.tiff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3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5.tif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tiff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slide" Target="slide26.xml"/><Relationship Id="rId5" Type="http://schemas.openxmlformats.org/officeDocument/2006/relationships/tags" Target="../tags/tag3.xml"/><Relationship Id="rId4" Type="http://schemas.openxmlformats.org/officeDocument/2006/relationships/slide" Target="slide9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9.xml"/><Relationship Id="rId2" Type="http://schemas.openxmlformats.org/officeDocument/2006/relationships/image" Target="../media/image22.wmf"/><Relationship Id="rId1" Type="http://schemas.openxmlformats.org/officeDocument/2006/relationships/oleObject" Target="../embeddings/oleObject5.bin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0.bin"/><Relationship Id="rId8" Type="http://schemas.openxmlformats.org/officeDocument/2006/relationships/image" Target="../media/image27.wmf"/><Relationship Id="rId7" Type="http://schemas.openxmlformats.org/officeDocument/2006/relationships/oleObject" Target="../embeddings/oleObject9.bin"/><Relationship Id="rId6" Type="http://schemas.openxmlformats.org/officeDocument/2006/relationships/image" Target="../media/image26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25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24.wmf"/><Relationship Id="rId19" Type="http://schemas.openxmlformats.org/officeDocument/2006/relationships/vmlDrawing" Target="../drawings/vmlDrawing5.vml"/><Relationship Id="rId18" Type="http://schemas.openxmlformats.org/officeDocument/2006/relationships/slideLayout" Target="../slideLayouts/slideLayout7.xml"/><Relationship Id="rId17" Type="http://schemas.openxmlformats.org/officeDocument/2006/relationships/image" Target="../media/image31.wmf"/><Relationship Id="rId16" Type="http://schemas.openxmlformats.org/officeDocument/2006/relationships/oleObject" Target="../embeddings/oleObject14.bin"/><Relationship Id="rId15" Type="http://schemas.openxmlformats.org/officeDocument/2006/relationships/image" Target="../media/image30.wmf"/><Relationship Id="rId14" Type="http://schemas.openxmlformats.org/officeDocument/2006/relationships/oleObject" Target="../embeddings/oleObject13.bin"/><Relationship Id="rId13" Type="http://schemas.openxmlformats.org/officeDocument/2006/relationships/image" Target="../media/image29.wmf"/><Relationship Id="rId12" Type="http://schemas.openxmlformats.org/officeDocument/2006/relationships/oleObject" Target="../embeddings/oleObject12.bin"/><Relationship Id="rId11" Type="http://schemas.openxmlformats.org/officeDocument/2006/relationships/image" Target="../media/image28.wmf"/><Relationship Id="rId10" Type="http://schemas.openxmlformats.org/officeDocument/2006/relationships/oleObject" Target="../embeddings/oleObject11.bin"/><Relationship Id="rId1" Type="http://schemas.openxmlformats.org/officeDocument/2006/relationships/oleObject" Target="../embeddings/oleObject6.bin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9.bin"/><Relationship Id="rId8" Type="http://schemas.openxmlformats.org/officeDocument/2006/relationships/image" Target="../media/image37.wmf"/><Relationship Id="rId7" Type="http://schemas.openxmlformats.org/officeDocument/2006/relationships/oleObject" Target="../embeddings/oleObject18.bin"/><Relationship Id="rId6" Type="http://schemas.openxmlformats.org/officeDocument/2006/relationships/image" Target="../media/image36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35.wmf"/><Relationship Id="rId3" Type="http://schemas.openxmlformats.org/officeDocument/2006/relationships/oleObject" Target="../embeddings/oleObject16.bin"/><Relationship Id="rId2" Type="http://schemas.openxmlformats.org/officeDocument/2006/relationships/image" Target="../media/image34.wmf"/><Relationship Id="rId12" Type="http://schemas.openxmlformats.org/officeDocument/2006/relationships/vmlDrawing" Target="../drawings/vmlDrawing6.v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38.wmf"/><Relationship Id="rId1" Type="http://schemas.openxmlformats.org/officeDocument/2006/relationships/oleObject" Target="../embeddings/oleObject15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tiff"/><Relationship Id="rId1" Type="http://schemas.openxmlformats.org/officeDocument/2006/relationships/image" Target="../media/image1.tif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.xml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0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.xml"/><Relationship Id="rId1" Type="http://schemas.openxmlformats.org/officeDocument/2006/relationships/image" Target="../media/image5.tif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3.tiff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6.wmf"/><Relationship Id="rId4" Type="http://schemas.openxmlformats.org/officeDocument/2006/relationships/oleObject" Target="../embeddings/oleObject3.bin"/><Relationship Id="rId3" Type="http://schemas.openxmlformats.org/officeDocument/2006/relationships/image" Target="../media/image5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4.tif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tags" Target="../tags/tag7.xml"/><Relationship Id="rId1" Type="http://schemas.openxmlformats.org/officeDocument/2006/relationships/image" Target="../media/image3.tiff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8.xml"/><Relationship Id="rId2" Type="http://schemas.openxmlformats.org/officeDocument/2006/relationships/image" Target="../media/image3.tiff"/><Relationship Id="rId1" Type="http://schemas.openxmlformats.org/officeDocument/2006/relationships/image" Target="../media/image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1379220" y="3701415"/>
            <a:ext cx="9289415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命题点1　电阻和变阻器　欧姆定律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09750" y="2021205"/>
            <a:ext cx="842899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第15讲　探究电路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1207135" y="1701165"/>
            <a:ext cx="1838960" cy="474345"/>
            <a:chOff x="1318" y="2359"/>
            <a:chExt cx="2896" cy="747"/>
          </a:xfrm>
        </p:grpSpPr>
        <p:pic>
          <p:nvPicPr>
            <p:cNvPr id="13" name="图片 12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6" name="文本框 105"/>
          <p:cNvSpPr txBox="1"/>
          <p:nvPr/>
        </p:nvSpPr>
        <p:spPr>
          <a:xfrm>
            <a:off x="1151890" y="2339975"/>
            <a:ext cx="1022604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厦门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2400">
                <a:cs typeface="楷体_GB2312" charset="0"/>
              </a:rPr>
              <a:t>月质检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一根锰铜线的电阻为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，要使这根连入电路的导线电阻变小，可采用的方法是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减小导线两端的电压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增大导线中的电流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将导线拉长后连入电路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将导线对折后连入电路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4467225" y="3044190"/>
            <a:ext cx="7696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1117600" y="1105535"/>
            <a:ext cx="7797165" cy="521890"/>
            <a:chOff x="894" y="3246"/>
            <a:chExt cx="12279" cy="822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9279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欧姆定律的理解及简单计算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(2019.22)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6" name="文本框 105"/>
          <p:cNvSpPr txBox="1"/>
          <p:nvPr/>
        </p:nvSpPr>
        <p:spPr>
          <a:xfrm>
            <a:off x="1045845" y="1699260"/>
            <a:ext cx="1050734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福建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22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如图为某种灯泡的电流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sz="2400">
                <a:ea typeface="宋体" panose="02010600030101010101" pitchFamily="2" charset="-122"/>
              </a:rPr>
              <a:t>与电压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的关系图像．若有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sz="2400">
                <a:ea typeface="宋体" panose="02010600030101010101" pitchFamily="2" charset="-122"/>
              </a:rPr>
              <a:t>只这种灯泡串联接在电压为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 V</a:t>
            </a:r>
            <a:r>
              <a:rPr lang="zh-CN" sz="2400">
                <a:ea typeface="宋体" panose="02010600030101010101" pitchFamily="2" charset="-122"/>
              </a:rPr>
              <a:t>的电源上，通过灯泡的电流为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 A</a:t>
            </a:r>
            <a:r>
              <a:rPr lang="zh-CN" sz="2400">
                <a:ea typeface="宋体" panose="02010600030101010101" pitchFamily="2" charset="-122"/>
              </a:rPr>
              <a:t>；若把一只这种灯泡与一电阻并联接在电压为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 V</a:t>
            </a:r>
            <a:r>
              <a:rPr lang="zh-CN" sz="2400">
                <a:ea typeface="宋体" panose="02010600030101010101" pitchFamily="2" charset="-122"/>
              </a:rPr>
              <a:t>的电源上，总电流为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1.5 A</a:t>
            </a:r>
            <a:r>
              <a:rPr lang="zh-CN" sz="2400">
                <a:ea typeface="宋体" panose="02010600030101010101" pitchFamily="2" charset="-122"/>
              </a:rPr>
              <a:t>，则该电阻的阻值为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 Ω.</a:t>
            </a:r>
            <a:endParaRPr lang="zh-CN" altLang="en-US" sz="2400"/>
          </a:p>
        </p:txBody>
      </p:sp>
      <p:pic>
        <p:nvPicPr>
          <p:cNvPr id="2" name="图片 -214748159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1870" y="3648075"/>
            <a:ext cx="3269615" cy="2206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009005" y="5936615"/>
            <a:ext cx="14859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8907145" y="2360930"/>
            <a:ext cx="8191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0.2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98750" y="3504565"/>
            <a:ext cx="6146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862965" y="1578610"/>
            <a:ext cx="1838960" cy="474345"/>
            <a:chOff x="1318" y="2359"/>
            <a:chExt cx="2896" cy="747"/>
          </a:xfrm>
        </p:grpSpPr>
        <p:pic>
          <p:nvPicPr>
            <p:cNvPr id="13" name="图片 12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91210" y="2118360"/>
            <a:ext cx="10747375" cy="3415030"/>
            <a:chOff x="1182" y="3449"/>
            <a:chExt cx="16925" cy="5378"/>
          </a:xfrm>
        </p:grpSpPr>
        <p:sp>
          <p:nvSpPr>
            <p:cNvPr id="106" name="文本框 105"/>
            <p:cNvSpPr txBox="1"/>
            <p:nvPr/>
          </p:nvSpPr>
          <p:spPr>
            <a:xfrm>
              <a:off x="1182" y="3449"/>
              <a:ext cx="16925" cy="53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4. </a:t>
              </a:r>
              <a:r>
                <a:rPr 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(2017</a:t>
              </a:r>
              <a:r>
                <a:rPr lang="zh-CN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龙岩</a:t>
              </a:r>
              <a:r>
                <a:rPr 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r>
                <a:rPr lang="zh-CN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月质检</a:t>
              </a:r>
              <a:r>
                <a:rPr 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r>
                <a:rPr lang="zh-CN" sz="24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如图所示，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R</a:t>
              </a:r>
              <a:r>
                <a:rPr lang="en-US" sz="2400" baseline="-250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sz="24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和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R</a:t>
              </a:r>
              <a:r>
                <a:rPr lang="en-US" sz="2400" baseline="-250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sz="24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的阻值之比为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∶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sz="24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，则电流表      </a:t>
              </a:r>
              <a:r>
                <a:rPr lang="zh-CN" sz="240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和       的示数之比为</a:t>
              </a:r>
              <a:r>
                <a:rPr lang="en-US" sz="240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(</a:t>
              </a:r>
              <a:r>
                <a:rPr lang="zh-CN" sz="240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　　</a:t>
              </a:r>
              <a:r>
                <a:rPr lang="en-US" sz="240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)A. 2∶1  </a:t>
              </a:r>
              <a:endPara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B. 1∶2  </a:t>
              </a:r>
              <a:endPara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C. 3∶1  </a:t>
              </a:r>
              <a:endPara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D. 1∶3</a:t>
              </a:r>
              <a:endPara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" name="图片 -214748159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865" y="3712"/>
              <a:ext cx="560" cy="5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" name="图片 -214748159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028" y="3742"/>
              <a:ext cx="530" cy="53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5" name="图片 -214748159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5575" y="3225165"/>
            <a:ext cx="2684145" cy="1901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7379970" y="5266055"/>
            <a:ext cx="119189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0" name="文本框 99"/>
          <p:cNvSpPr txBox="1"/>
          <p:nvPr/>
        </p:nvSpPr>
        <p:spPr>
          <a:xfrm>
            <a:off x="2898775" y="2828925"/>
            <a:ext cx="6731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47470" y="1586865"/>
            <a:ext cx="9798685" cy="1753235"/>
            <a:chOff x="1621" y="2549"/>
            <a:chExt cx="15431" cy="2761"/>
          </a:xfrm>
        </p:grpSpPr>
        <p:sp>
          <p:nvSpPr>
            <p:cNvPr id="108" name="文本框 107"/>
            <p:cNvSpPr txBox="1"/>
            <p:nvPr/>
          </p:nvSpPr>
          <p:spPr>
            <a:xfrm>
              <a:off x="1621" y="2549"/>
              <a:ext cx="15431" cy="27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5. </a:t>
              </a:r>
              <a:r>
                <a:rPr lang="en-US" sz="2400">
                  <a:latin typeface="Times New Roman" panose="02020603050405020304" pitchFamily="18" charset="0"/>
                  <a:cs typeface="楷体_GB2312" charset="0"/>
                </a:rPr>
                <a:t>(2019</a:t>
              </a:r>
              <a:r>
                <a:rPr lang="zh-CN" sz="2400">
                  <a:cs typeface="楷体_GB2312" charset="0"/>
                </a:rPr>
                <a:t>郴州</a:t>
              </a:r>
              <a:r>
                <a:rPr lang="en-US" sz="2400">
                  <a:latin typeface="Times New Roman" panose="02020603050405020304" pitchFamily="18" charset="0"/>
                  <a:cs typeface="楷体_GB2312" charset="0"/>
                </a:rPr>
                <a:t>)</a:t>
              </a:r>
              <a:r>
                <a:rPr lang="zh-CN" sz="2400">
                  <a:ea typeface="宋体" panose="02010600030101010101" pitchFamily="2" charset="-122"/>
                </a:rPr>
                <a:t>如图所示，电源电压恒为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6 V</a:t>
              </a:r>
              <a:r>
                <a:rPr lang="zh-CN" sz="2400">
                  <a:ea typeface="宋体" panose="02010600030101010101" pitchFamily="2" charset="-122"/>
                </a:rPr>
                <a:t>，定值电阻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20 Ω.</a:t>
              </a:r>
              <a:r>
                <a:rPr lang="zh-CN" sz="2400">
                  <a:ea typeface="宋体" panose="02010600030101010101" pitchFamily="2" charset="-122"/>
                </a:rPr>
                <a:t>闭合开关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zh-CN" sz="2400">
                  <a:ea typeface="宋体" panose="02010600030101010101" pitchFamily="2" charset="-122"/>
                </a:rPr>
                <a:t>，电流表        </a:t>
              </a:r>
              <a:r>
                <a:rPr lang="zh-CN" sz="2400">
                  <a:sym typeface="+mn-ea"/>
                </a:rPr>
                <a:t>的示数为</a:t>
              </a:r>
              <a:r>
                <a:rPr lang="en-US" sz="2400">
                  <a:latin typeface="Times New Roman" panose="02020603050405020304" pitchFamily="18" charset="0"/>
                  <a:sym typeface="+mn-ea"/>
                </a:rPr>
                <a:t>0.9 A</a:t>
              </a:r>
              <a:r>
                <a:rPr lang="zh-CN" sz="2400">
                  <a:sym typeface="+mn-ea"/>
                </a:rPr>
                <a:t>，则电流表       的示数为</a:t>
              </a:r>
              <a:r>
                <a:rPr lang="en-US" sz="2400">
                  <a:latin typeface="Times New Roman" panose="02020603050405020304" pitchFamily="18" charset="0"/>
                  <a:sym typeface="+mn-ea"/>
                </a:rPr>
                <a:t>________A</a:t>
              </a:r>
              <a:r>
                <a:rPr lang="zh-CN" sz="2400">
                  <a:sym typeface="+mn-ea"/>
                </a:rPr>
                <a:t>，定值电阻</a:t>
              </a:r>
              <a:r>
                <a:rPr lang="en-US" sz="2400" i="1">
                  <a:latin typeface="Times New Roman" panose="02020603050405020304" pitchFamily="18" charset="0"/>
                  <a:sym typeface="+mn-ea"/>
                </a:rPr>
                <a:t>R</a:t>
              </a:r>
              <a:r>
                <a:rPr lang="en-US" sz="2400" baseline="-25000">
                  <a:latin typeface="Times New Roman" panose="02020603050405020304" pitchFamily="18" charset="0"/>
                  <a:sym typeface="+mn-ea"/>
                </a:rPr>
                <a:t>2</a:t>
              </a:r>
              <a:r>
                <a:rPr lang="zh-CN" sz="2400">
                  <a:sym typeface="+mn-ea"/>
                </a:rPr>
                <a:t>的阻值为</a:t>
              </a:r>
              <a:r>
                <a:rPr lang="en-US" sz="2400">
                  <a:latin typeface="Times New Roman" panose="02020603050405020304" pitchFamily="18" charset="0"/>
                  <a:sym typeface="+mn-ea"/>
                </a:rPr>
                <a:t>______Ω.</a:t>
              </a:r>
              <a:endParaRPr lang="zh-CN" altLang="en-US" sz="2400"/>
            </a:p>
          </p:txBody>
        </p:sp>
        <p:pic>
          <p:nvPicPr>
            <p:cNvPr id="2" name="图片 -214748159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127" y="3778"/>
              <a:ext cx="515" cy="51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" name="图片 -214748159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303" y="3764"/>
              <a:ext cx="529" cy="529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5" name="图片 -214748158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0020" y="3429635"/>
            <a:ext cx="2280920" cy="18789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5902960" y="5443855"/>
            <a:ext cx="10985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0" name="文本框 99"/>
          <p:cNvSpPr txBox="1"/>
          <p:nvPr/>
        </p:nvSpPr>
        <p:spPr>
          <a:xfrm>
            <a:off x="8735695" y="2233295"/>
            <a:ext cx="8953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0.3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85540" y="2825750"/>
            <a:ext cx="7931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0" name="文本框 109"/>
          <p:cNvSpPr txBox="1"/>
          <p:nvPr/>
        </p:nvSpPr>
        <p:spPr>
          <a:xfrm>
            <a:off x="803910" y="1134745"/>
            <a:ext cx="1058481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鄂州改编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如图所示，在探究串联电路电压关系的实验中，小磊同学先用电压表测量了电阻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两端的电压为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V</a:t>
            </a:r>
            <a:r>
              <a:rPr lang="zh-CN" sz="2400">
                <a:ea typeface="宋体" panose="02010600030101010101" pitchFamily="2" charset="-122"/>
              </a:rPr>
              <a:t>，然后保持电压表接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点不动，将接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点的那段导线改接到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>
                <a:ea typeface="宋体" panose="02010600030101010101" pitchFamily="2" charset="-122"/>
              </a:rPr>
              <a:t>点，电压表的示数为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 V</a:t>
            </a:r>
            <a:r>
              <a:rPr lang="zh-CN" sz="2400">
                <a:ea typeface="宋体" panose="02010600030101010101" pitchFamily="2" charset="-122"/>
              </a:rPr>
              <a:t>．已知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 Ω</a:t>
            </a:r>
            <a:r>
              <a:rPr lang="zh-CN" sz="2400">
                <a:ea typeface="宋体" panose="02010600030101010101" pitchFamily="2" charset="-122"/>
              </a:rPr>
              <a:t>，则电阻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两端的电压为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____V</a:t>
            </a:r>
            <a:r>
              <a:rPr lang="zh-CN" sz="2400">
                <a:ea typeface="宋体" panose="02010600030101010101" pitchFamily="2" charset="-122"/>
              </a:rPr>
              <a:t>，通过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的电流为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_______A.</a:t>
            </a:r>
            <a:endParaRPr lang="zh-CN" altLang="en-US" sz="2400"/>
          </a:p>
        </p:txBody>
      </p:sp>
      <p:pic>
        <p:nvPicPr>
          <p:cNvPr id="2" name="图片 -214748158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5280" y="3656965"/>
            <a:ext cx="3447415" cy="18916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535295" y="5735320"/>
            <a:ext cx="14097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6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0" name="文本框 99"/>
          <p:cNvSpPr txBox="1"/>
          <p:nvPr/>
        </p:nvSpPr>
        <p:spPr>
          <a:xfrm>
            <a:off x="2184400" y="2871470"/>
            <a:ext cx="6826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70855" y="2871470"/>
            <a:ext cx="10502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0.2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899795" y="1253490"/>
            <a:ext cx="4600575" cy="521890"/>
            <a:chOff x="894" y="3246"/>
            <a:chExt cx="7245" cy="822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424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动态电路类计算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10" name="文本框 109"/>
          <p:cNvSpPr txBox="1"/>
          <p:nvPr/>
        </p:nvSpPr>
        <p:spPr>
          <a:xfrm>
            <a:off x="815975" y="1901190"/>
            <a:ext cx="1063752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考向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sz="2400">
                <a:ea typeface="黑体" panose="02010609060101010101" pitchFamily="49" charset="-122"/>
              </a:rPr>
              <a:t>　开关引起的动态电路计算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(2019.16)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7.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福建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16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如图电路，电源电压恒定，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12 Ω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 Ω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>
                <a:ea typeface="宋体" panose="02010600030101010101" pitchFamily="2" charset="-122"/>
              </a:rPr>
              <a:t>是定值电阻．闭合开关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，单刀双掷开关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接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时电流表的示数为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0.6 A</a:t>
            </a:r>
            <a:r>
              <a:rPr lang="zh-CN" sz="2400">
                <a:ea typeface="宋体" panose="02010600030101010101" pitchFamily="2" charset="-122"/>
              </a:rPr>
              <a:t>，接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时电流表的示数可能为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 0.3 A                          B. 0.6 A  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C. 0.9 A                          D. 1.2 A</a:t>
            </a:r>
            <a:endParaRPr lang="zh-CN" altLang="en-US" sz="2400"/>
          </a:p>
        </p:txBody>
      </p:sp>
      <p:pic>
        <p:nvPicPr>
          <p:cNvPr id="2" name="图片 -214748158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6245" y="3539490"/>
            <a:ext cx="2545715" cy="19107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585075" y="5527040"/>
            <a:ext cx="131572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7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0" name="文本框 99"/>
          <p:cNvSpPr txBox="1"/>
          <p:nvPr/>
        </p:nvSpPr>
        <p:spPr>
          <a:xfrm>
            <a:off x="3154680" y="3738880"/>
            <a:ext cx="8274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C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860425" y="1460500"/>
            <a:ext cx="1838960" cy="474345"/>
            <a:chOff x="1318" y="2359"/>
            <a:chExt cx="2896" cy="747"/>
          </a:xfrm>
        </p:grpSpPr>
        <p:pic>
          <p:nvPicPr>
            <p:cNvPr id="3" name="图片 2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0" name="文本框 109"/>
          <p:cNvSpPr txBox="1"/>
          <p:nvPr/>
        </p:nvSpPr>
        <p:spPr>
          <a:xfrm>
            <a:off x="860425" y="2006600"/>
            <a:ext cx="1066927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邵阳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如图所示的电路中，电源电压恒定不变，已知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，当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闭合、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断开时，电压表和电流表的示数分别为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；当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断开、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闭合时，电压表和电流表的示数分别为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，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则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分别是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 1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          B. 1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C. 1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          D. 1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zh-CN" altLang="en-US" sz="2400"/>
          </a:p>
        </p:txBody>
      </p:sp>
      <p:pic>
        <p:nvPicPr>
          <p:cNvPr id="5" name="图片 -214748158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2075" y="3210560"/>
            <a:ext cx="2237105" cy="21615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8325485" y="5549900"/>
            <a:ext cx="12579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8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0" name="文本框 99"/>
          <p:cNvSpPr txBox="1"/>
          <p:nvPr/>
        </p:nvSpPr>
        <p:spPr>
          <a:xfrm>
            <a:off x="4294505" y="3796030"/>
            <a:ext cx="7512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0" name="文本框 109"/>
          <p:cNvSpPr txBox="1"/>
          <p:nvPr/>
        </p:nvSpPr>
        <p:spPr>
          <a:xfrm>
            <a:off x="978535" y="1441450"/>
            <a:ext cx="1023493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9.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安顺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如图，电源电压恒定，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30 Ω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60 Ω</a:t>
            </a:r>
            <a:r>
              <a:rPr lang="zh-CN" sz="2400">
                <a:ea typeface="宋体" panose="02010600030101010101" pitchFamily="2" charset="-122"/>
              </a:rPr>
              <a:t>，当开关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>
                <a:ea typeface="宋体" panose="02010600030101010101" pitchFamily="2" charset="-122"/>
              </a:rPr>
              <a:t>闭合，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都断开时，电流表的示数为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0.1 A</a:t>
            </a:r>
            <a:r>
              <a:rPr lang="zh-CN" sz="2400">
                <a:ea typeface="宋体" panose="02010600030101010101" pitchFamily="2" charset="-122"/>
              </a:rPr>
              <a:t>，则电源电压是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________V</a:t>
            </a:r>
            <a:r>
              <a:rPr lang="zh-CN" sz="2400">
                <a:ea typeface="宋体" panose="02010600030101010101" pitchFamily="2" charset="-122"/>
              </a:rPr>
              <a:t>；当开关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>
                <a:ea typeface="宋体" panose="02010600030101010101" pitchFamily="2" charset="-122"/>
              </a:rPr>
              <a:t>断开，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都闭合时，电流表的示数是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________A.</a:t>
            </a:r>
            <a:endParaRPr lang="zh-CN" altLang="en-US" sz="2400"/>
          </a:p>
        </p:txBody>
      </p:sp>
      <p:pic>
        <p:nvPicPr>
          <p:cNvPr id="2" name="图片 -214748158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20590" y="3487420"/>
            <a:ext cx="2317750" cy="200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410200" y="5699125"/>
            <a:ext cx="11169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9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题图</a:t>
            </a:r>
            <a:endParaRPr lang="zh-CN" altLang="en-US" sz="1800"/>
          </a:p>
        </p:txBody>
      </p:sp>
      <p:sp>
        <p:nvSpPr>
          <p:cNvPr id="100" name="文本框 99"/>
          <p:cNvSpPr txBox="1"/>
          <p:nvPr/>
        </p:nvSpPr>
        <p:spPr>
          <a:xfrm>
            <a:off x="8689975" y="2087880"/>
            <a:ext cx="663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46265" y="2654300"/>
            <a:ext cx="993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0.45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842010" y="943610"/>
            <a:ext cx="1046289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  <a:sym typeface="+mn-ea"/>
              </a:rPr>
              <a:t>考向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2</a:t>
            </a:r>
            <a:r>
              <a:rPr lang="zh-CN" sz="2400">
                <a:ea typeface="黑体" panose="02010609060101010101" pitchFamily="49" charset="-122"/>
                <a:sym typeface="+mn-ea"/>
              </a:rPr>
              <a:t>　滑动变阻器引起的动态电路计算</a:t>
            </a:r>
            <a:endParaRPr lang="zh-CN" sz="2400"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/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齐齐哈尔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如图所示的电路，电源电压保持不变，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Ω.</a:t>
            </a:r>
            <a:r>
              <a:rPr lang="zh-CN" sz="2400">
                <a:ea typeface="宋体" panose="02010600030101010101" pitchFamily="2" charset="-122"/>
              </a:rPr>
              <a:t>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S, </a:t>
            </a:r>
            <a:r>
              <a:rPr lang="zh-CN" sz="2400">
                <a:ea typeface="宋体" panose="02010600030101010101" pitchFamily="2" charset="-122"/>
              </a:rPr>
              <a:t>滑动变阻器滑片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在最右端时，电流表的示数为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0.25 A</a:t>
            </a:r>
            <a:r>
              <a:rPr lang="zh-CN" sz="2400">
                <a:ea typeface="宋体" panose="02010600030101010101" pitchFamily="2" charset="-122"/>
              </a:rPr>
              <a:t>；把滑片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移到中点时，电流表的示数为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0.4 A</a:t>
            </a:r>
            <a:r>
              <a:rPr lang="zh-CN" sz="2400">
                <a:ea typeface="宋体" panose="02010600030101010101" pitchFamily="2" charset="-122"/>
              </a:rPr>
              <a:t>，则下列选项正确的是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>
                <a:ea typeface="宋体" panose="02010600030101010101" pitchFamily="2" charset="-122"/>
              </a:rPr>
              <a:t>滑片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在最右端时，通过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的电流之比为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5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B. </a:t>
            </a:r>
            <a:r>
              <a:rPr lang="zh-CN" sz="2400">
                <a:ea typeface="宋体" panose="02010600030101010101" pitchFamily="2" charset="-122"/>
              </a:rPr>
              <a:t>滑片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在最右端时，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两端电压之比为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C. </a:t>
            </a:r>
            <a:r>
              <a:rPr lang="zh-CN" sz="2400">
                <a:ea typeface="宋体" panose="02010600030101010101" pitchFamily="2" charset="-122"/>
              </a:rPr>
              <a:t>滑动变阻器的最大阻值为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40 ΩD. </a:t>
            </a:r>
            <a:r>
              <a:rPr lang="zh-CN" sz="2400">
                <a:ea typeface="宋体" panose="02010600030101010101" pitchFamily="2" charset="-122"/>
              </a:rPr>
              <a:t>电源电压为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V</a:t>
            </a:r>
            <a:endParaRPr lang="zh-CN" altLang="en-US" sz="2400"/>
          </a:p>
        </p:txBody>
      </p:sp>
      <p:pic>
        <p:nvPicPr>
          <p:cNvPr id="2" name="图片 -214748157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54720" y="3458845"/>
            <a:ext cx="2304415" cy="18808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9120505" y="5621020"/>
            <a:ext cx="12401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10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0" name="文本框 99"/>
          <p:cNvSpPr txBox="1"/>
          <p:nvPr/>
        </p:nvSpPr>
        <p:spPr>
          <a:xfrm>
            <a:off x="7586345" y="3285490"/>
            <a:ext cx="663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24560" y="1642745"/>
            <a:ext cx="1838960" cy="474345"/>
            <a:chOff x="1318" y="2359"/>
            <a:chExt cx="2896" cy="747"/>
          </a:xfrm>
        </p:grpSpPr>
        <p:pic>
          <p:nvPicPr>
            <p:cNvPr id="7" name="图片 6" descr="三级标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" name="文本框 111"/>
          <p:cNvSpPr txBox="1"/>
          <p:nvPr/>
        </p:nvSpPr>
        <p:spPr>
          <a:xfrm>
            <a:off x="732155" y="1348740"/>
            <a:ext cx="1072769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广东省卷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如图甲所示，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电源电压保持不变，闭合开关时，滑动变阻器的滑片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从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端滑到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端，电压表示数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与电流表示数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sz="2400">
                <a:ea typeface="宋体" panose="02010600030101010101" pitchFamily="2" charset="-122"/>
              </a:rPr>
              <a:t>的变化关系如图乙所示，下列说法不正确的是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>
                <a:ea typeface="宋体" panose="02010600030101010101" pitchFamily="2" charset="-122"/>
              </a:rPr>
              <a:t>电源电压是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9 VB. </a:t>
            </a:r>
            <a:r>
              <a:rPr lang="zh-CN" sz="2400">
                <a:ea typeface="宋体" panose="02010600030101010101" pitchFamily="2" charset="-122"/>
              </a:rPr>
              <a:t>定值电阻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的阻值是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 ΩC. </a:t>
            </a:r>
            <a:r>
              <a:rPr lang="zh-CN" sz="2400">
                <a:ea typeface="宋体" panose="02010600030101010101" pitchFamily="2" charset="-122"/>
              </a:rPr>
              <a:t>滑动变阻器的阻值范围是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18 ΩD. </a:t>
            </a:r>
            <a:r>
              <a:rPr lang="zh-CN" sz="2400">
                <a:ea typeface="宋体" panose="02010600030101010101" pitchFamily="2" charset="-122"/>
              </a:rPr>
              <a:t>若定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值电阻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出现接触不良时，电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流表示数为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，电压表示数为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9 V</a:t>
            </a:r>
            <a:endParaRPr lang="zh-CN" altLang="en-US" sz="2400"/>
          </a:p>
        </p:txBody>
      </p:sp>
      <p:pic>
        <p:nvPicPr>
          <p:cNvPr id="2" name="图片 -214748157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69660" y="3258185"/>
            <a:ext cx="2111375" cy="16357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157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4745" y="2859405"/>
            <a:ext cx="2221230" cy="21062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7084695" y="5130165"/>
            <a:ext cx="304609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甲                                            乙</a:t>
            </a:r>
            <a:endParaRPr lang="zh-CN" sz="1800">
              <a:cs typeface="楷体_GB231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88605" y="5540375"/>
            <a:ext cx="15709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11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0" name="文本框 99"/>
          <p:cNvSpPr txBox="1"/>
          <p:nvPr/>
        </p:nvSpPr>
        <p:spPr>
          <a:xfrm>
            <a:off x="3729990" y="2590800"/>
            <a:ext cx="8369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C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3108960" y="1842135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3089910" y="3016250"/>
            <a:ext cx="6573900" cy="751205"/>
            <a:chOff x="3529" y="5686"/>
            <a:chExt cx="1035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97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福建近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3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年中考真题精讲练</a:t>
              </a:r>
              <a:endPara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22" name="组合 12"/>
          <p:cNvGrpSpPr/>
          <p:nvPr/>
        </p:nvGrpSpPr>
        <p:grpSpPr>
          <a:xfrm>
            <a:off x="3091180" y="4181475"/>
            <a:ext cx="6337547" cy="751205"/>
            <a:chOff x="4643" y="7172"/>
            <a:chExt cx="9982" cy="1185"/>
          </a:xfrm>
        </p:grpSpPr>
        <p:sp>
          <p:nvSpPr>
            <p:cNvPr id="17423" name="文本框 106">
              <a:hlinkClick r:id="rId6" action="ppaction://hlinksldjump"/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076" y="7285"/>
              <a:ext cx="7549" cy="8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grpSp>
          <p:nvGrpSpPr>
            <p:cNvPr id="17424" name="组合 15"/>
            <p:cNvGrpSpPr/>
            <p:nvPr/>
          </p:nvGrpSpPr>
          <p:grpSpPr>
            <a:xfrm>
              <a:off x="4643" y="7172"/>
              <a:ext cx="2233" cy="1185"/>
              <a:chOff x="8163" y="4584"/>
              <a:chExt cx="2870" cy="1632"/>
            </a:xfrm>
          </p:grpSpPr>
          <p:pic>
            <p:nvPicPr>
              <p:cNvPr id="17425" name="图片 16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6" name="文本框 17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" name="文本框 111"/>
          <p:cNvSpPr txBox="1"/>
          <p:nvPr/>
        </p:nvSpPr>
        <p:spPr>
          <a:xfrm>
            <a:off x="760730" y="948055"/>
            <a:ext cx="1067054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考向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sz="2400">
                <a:ea typeface="黑体" panose="02010609060101010101" pitchFamily="49" charset="-122"/>
              </a:rPr>
              <a:t>　敏感电阻类动态电路计算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(2019.32)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12.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福建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32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6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空气质量指数是环境监测的重要指标，下表的空气质量等级是按照空气质量指数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划分的．某兴趣小组自制的空气质量监测仪，用电压表显示空气质量指数，工作原理电路图如图．已知电源电压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18 V</a:t>
            </a:r>
            <a:r>
              <a:rPr lang="zh-CN" sz="2400">
                <a:ea typeface="宋体" panose="02010600030101010101" pitchFamily="2" charset="-122"/>
              </a:rPr>
              <a:t>，电压表量程为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15 V</a:t>
            </a:r>
            <a:r>
              <a:rPr lang="zh-CN" sz="2400">
                <a:ea typeface="宋体" panose="02010600030101010101" pitchFamily="2" charset="-122"/>
              </a:rPr>
              <a:t>，定值电阻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的阻值为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100 Ω</a:t>
            </a:r>
            <a:r>
              <a:rPr lang="zh-CN" sz="2400">
                <a:ea typeface="宋体" panose="02010600030101010101" pitchFamily="2" charset="-122"/>
              </a:rPr>
              <a:t>，气敏电阻阻值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与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的关系为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＝   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Ω.</a:t>
            </a:r>
            <a:endParaRPr lang="zh-CN" altLang="en-US" sz="2400"/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55065" y="3716655"/>
          <a:ext cx="290830" cy="646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1" imgW="177165" imgH="393700" progId="Equation.KSEE3">
                  <p:embed/>
                </p:oleObj>
              </mc:Choice>
              <mc:Fallback>
                <p:oleObj name="" r:id="rId1" imgW="177165" imgH="3937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55065" y="3716655"/>
                        <a:ext cx="290830" cy="6464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表格 2"/>
          <p:cNvGraphicFramePr/>
          <p:nvPr>
            <p:custDataLst>
              <p:tags r:id="rId3"/>
            </p:custDataLst>
          </p:nvPr>
        </p:nvGraphicFramePr>
        <p:xfrm>
          <a:off x="742633" y="4507230"/>
          <a:ext cx="10460355" cy="15989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97100"/>
                <a:gridCol w="906145"/>
                <a:gridCol w="1458595"/>
                <a:gridCol w="1595755"/>
                <a:gridCol w="1433195"/>
                <a:gridCol w="1449070"/>
                <a:gridCol w="1420495"/>
              </a:tblGrid>
              <a:tr h="8420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空气质量指数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A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0～50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51～100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101～150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151～200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201～300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＞300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69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空气质量等级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优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良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轻度污染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中度污染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重度污染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严重污染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" name="文本框 111"/>
          <p:cNvSpPr txBox="1"/>
          <p:nvPr/>
        </p:nvSpPr>
        <p:spPr>
          <a:xfrm>
            <a:off x="751840" y="1409065"/>
            <a:ext cx="1068895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通过计算，判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断电压表示数为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V</a:t>
            </a:r>
            <a:r>
              <a:rPr lang="zh-CN" sz="2400">
                <a:ea typeface="宋体" panose="02010600030101010101" pitchFamily="2" charset="-122"/>
              </a:rPr>
              <a:t>时对应的空气质量等级．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更换定值电阻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可改变监测仪的测量范围，若要使电压表满偏时对应的空气质量指数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400</a:t>
            </a:r>
            <a:r>
              <a:rPr lang="zh-CN" sz="2400">
                <a:ea typeface="宋体" panose="02010600030101010101" pitchFamily="2" charset="-122"/>
              </a:rPr>
              <a:t>，则更换后的定值电阻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′</a:t>
            </a:r>
            <a:r>
              <a:rPr lang="zh-CN" sz="2400">
                <a:ea typeface="宋体" panose="02010600030101010101" pitchFamily="2" charset="-122"/>
              </a:rPr>
              <a:t>的阻值应为多大？</a:t>
            </a:r>
            <a:endParaRPr lang="zh-CN" altLang="en-US" sz="2400"/>
          </a:p>
        </p:txBody>
      </p:sp>
      <p:pic>
        <p:nvPicPr>
          <p:cNvPr id="2" name="图片 -214748157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25" y="3305810"/>
            <a:ext cx="2339975" cy="1946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204460" y="5461000"/>
            <a:ext cx="12966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12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" name="组合 15"/>
          <p:cNvGrpSpPr/>
          <p:nvPr/>
        </p:nvGrpSpPr>
        <p:grpSpPr>
          <a:xfrm>
            <a:off x="841375" y="1323975"/>
            <a:ext cx="10531475" cy="4591050"/>
            <a:chOff x="1437" y="1972"/>
            <a:chExt cx="16585" cy="7230"/>
          </a:xfrm>
        </p:grpSpPr>
        <p:sp>
          <p:nvSpPr>
            <p:cNvPr id="100" name="文本框 99"/>
            <p:cNvSpPr txBox="1"/>
            <p:nvPr/>
          </p:nvSpPr>
          <p:spPr>
            <a:xfrm>
              <a:off x="1437" y="1972"/>
              <a:ext cx="16585" cy="71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sz="2400">
                  <a:solidFill>
                    <a:srgbClr val="FF0000"/>
                  </a:solidFill>
                  <a:ea typeface="黑体" panose="02010609060101010101" pitchFamily="49" charset="-122"/>
                </a:rPr>
                <a:t>解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：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(1)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电压表示数为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 V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时，电路电流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                    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0.1 A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气敏电阻两端的电压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en-US" sz="2400" i="1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′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en-US" sz="2400" i="1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18 V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 V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8 V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根据欧姆定律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</a:rPr>
                <a:t>    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，气敏电阻阻值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                   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80 Ω.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由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     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Ω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得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                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75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，根据图表可知对应的空气质量等级为良．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(2)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当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400 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时，由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   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Ω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，得气敏电阻阻值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′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                 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15 Ω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，电压表满偏时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en-US" sz="2400" i="1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′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15 V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，气敏电阻两端的电压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en-US" sz="2400" i="1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′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en-US" sz="2400" i="1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′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18 V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15 V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 V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根据欧姆定律，通过的电流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′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                   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0.2 A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根据欧姆定律，更换的定徝电阻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′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                       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75 Ω</a:t>
              </a:r>
              <a:endParaRPr lang="en-US" alt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2" name="对象 1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0439" y="1972"/>
            <a:ext cx="2164" cy="11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5" name="" r:id="rId1" imgW="850900" imgH="457200" progId="Equation.KSEE3">
                    <p:embed/>
                  </p:oleObj>
                </mc:Choice>
                <mc:Fallback>
                  <p:oleObj name="" r:id="rId1" imgW="850900" imgH="457200" progId="Equation.KSEE3">
                    <p:embed/>
                    <p:pic>
                      <p:nvPicPr>
                        <p:cNvPr id="0" name="图片 102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0439" y="1972"/>
                          <a:ext cx="2164" cy="116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" name="对象 2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0294" y="3763"/>
            <a:ext cx="1969" cy="10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" name="" r:id="rId3" imgW="774065" imgH="393700" progId="Equation.KSEE3">
                    <p:embed/>
                  </p:oleObj>
                </mc:Choice>
                <mc:Fallback>
                  <p:oleObj name="" r:id="rId3" imgW="774065" imgH="393700" progId="Equation.KSEE3">
                    <p:embed/>
                    <p:pic>
                      <p:nvPicPr>
                        <p:cNvPr id="0" name="图片 102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0294" y="3763"/>
                          <a:ext cx="1969" cy="100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" name="对象 4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5220" y="3763"/>
            <a:ext cx="451" cy="10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" name="" r:id="rId5" imgW="177165" imgH="393700" progId="Equation.KSEE3">
                    <p:embed/>
                  </p:oleObj>
                </mc:Choice>
                <mc:Fallback>
                  <p:oleObj name="" r:id="rId5" imgW="177165" imgH="393700" progId="Equation.KSEE3">
                    <p:embed/>
                    <p:pic>
                      <p:nvPicPr>
                        <p:cNvPr id="0" name="图片 1024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5220" y="3763"/>
                          <a:ext cx="451" cy="100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对象 6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2465" y="4647"/>
            <a:ext cx="1615" cy="10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" name="" r:id="rId7" imgW="634365" imgH="419100" progId="Equation.KSEE3">
                    <p:embed/>
                  </p:oleObj>
                </mc:Choice>
                <mc:Fallback>
                  <p:oleObj name="" r:id="rId7" imgW="634365" imgH="419100" progId="Equation.KSEE3">
                    <p:embed/>
                    <p:pic>
                      <p:nvPicPr>
                        <p:cNvPr id="0" name="图片 1024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465" y="4647"/>
                          <a:ext cx="1615" cy="106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对象 8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6405" y="5469"/>
            <a:ext cx="451" cy="10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" name="" r:id="rId9" imgW="177165" imgH="393700" progId="Equation.KSEE3">
                    <p:embed/>
                  </p:oleObj>
                </mc:Choice>
                <mc:Fallback>
                  <p:oleObj name="" r:id="rId9" imgW="177165" imgH="393700" progId="Equation.KSEE3">
                    <p:embed/>
                    <p:pic>
                      <p:nvPicPr>
                        <p:cNvPr id="0" name="图片 1024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6405" y="5469"/>
                          <a:ext cx="451" cy="100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对象 10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3191" y="5469"/>
            <a:ext cx="1615" cy="10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" name="" r:id="rId10" imgW="634365" imgH="419100" progId="Equation.KSEE3">
                    <p:embed/>
                  </p:oleObj>
                </mc:Choice>
                <mc:Fallback>
                  <p:oleObj name="" r:id="rId10" imgW="634365" imgH="419100" progId="Equation.KSEE3">
                    <p:embed/>
                    <p:pic>
                      <p:nvPicPr>
                        <p:cNvPr id="0" name="图片 1024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13191" y="5469"/>
                          <a:ext cx="1615" cy="106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对象 12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8106" y="7226"/>
            <a:ext cx="1938" cy="10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" name="" r:id="rId12" imgW="762000" imgH="393700" progId="Equation.KSEE3">
                    <p:embed/>
                  </p:oleObj>
                </mc:Choice>
                <mc:Fallback>
                  <p:oleObj name="" r:id="rId12" imgW="762000" imgH="393700" progId="Equation.KSEE3">
                    <p:embed/>
                    <p:pic>
                      <p:nvPicPr>
                        <p:cNvPr id="0" name="图片 1024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8106" y="7226"/>
                          <a:ext cx="1938" cy="100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对象 14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9393" y="8135"/>
            <a:ext cx="2165" cy="10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" name="" r:id="rId14" imgW="850900" imgH="419100" progId="Equation.KSEE3">
                    <p:embed/>
                  </p:oleObj>
                </mc:Choice>
                <mc:Fallback>
                  <p:oleObj name="" r:id="rId14" imgW="850900" imgH="419100" progId="Equation.KSEE3">
                    <p:embed/>
                    <p:pic>
                      <p:nvPicPr>
                        <p:cNvPr id="0" name="图片 1024"/>
                        <p:cNvPicPr/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9393" y="8135"/>
                          <a:ext cx="2165" cy="106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8" name="对象 17"/>
          <p:cNvGraphicFramePr/>
          <p:nvPr/>
        </p:nvGraphicFramePr>
        <p:xfrm>
          <a:off x="3270250" y="2400300"/>
          <a:ext cx="485775" cy="7689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16" imgW="403860" imgH="696595" progId="Equation.DSMT4">
                  <p:embed/>
                </p:oleObj>
              </mc:Choice>
              <mc:Fallback>
                <p:oleObj name="" r:id="rId16" imgW="403860" imgH="696595" progId="Equation.DSMT4">
                  <p:embed/>
                  <p:pic>
                    <p:nvPicPr>
                      <p:cNvPr id="0" name="图片 1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270250" y="2400300"/>
                        <a:ext cx="485775" cy="7689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950595" y="1596390"/>
            <a:ext cx="1838960" cy="474345"/>
            <a:chOff x="1318" y="2359"/>
            <a:chExt cx="2896" cy="747"/>
          </a:xfrm>
        </p:grpSpPr>
        <p:pic>
          <p:nvPicPr>
            <p:cNvPr id="3" name="图片 2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2" name="文本框 111"/>
          <p:cNvSpPr txBox="1"/>
          <p:nvPr/>
        </p:nvSpPr>
        <p:spPr>
          <a:xfrm>
            <a:off x="886460" y="2121535"/>
            <a:ext cx="1065149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13.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贵州三州联考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某同学设计了一个利用如图甲所示的电路来测量海水的深度，其中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 Ω</a:t>
            </a:r>
            <a:r>
              <a:rPr lang="zh-CN" sz="2400">
                <a:ea typeface="宋体" panose="02010600030101010101" pitchFamily="2" charset="-122"/>
              </a:rPr>
              <a:t>是一个定值电阻，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是一个压敏电阻，它的阻值随所受液体压力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>
                <a:ea typeface="宋体" panose="02010600030101010101" pitchFamily="2" charset="-122"/>
              </a:rPr>
              <a:t>的变化关系如图乙所示，电源电压保持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 V</a:t>
            </a:r>
            <a:r>
              <a:rPr lang="zh-CN" sz="2400">
                <a:ea typeface="宋体" panose="02010600030101010101" pitchFamily="2" charset="-122"/>
              </a:rPr>
              <a:t>不变，将此压敏电阻用绝缘薄膜包好后放在一个硬质凹形绝缘盒中，放入海水中保持受力面水平，且只有一个面积为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0.02 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的面承受海水压力．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设海水的密度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aseline="-25000">
                <a:ea typeface="宋体" panose="02010600030101010101" pitchFamily="2" charset="-122"/>
              </a:rPr>
              <a:t>海水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1.0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kg/m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>
                <a:ea typeface="宋体" panose="02010600030101010101" pitchFamily="2" charset="-122"/>
              </a:rPr>
              <a:t>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N/kg)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-214748157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10915" y="3807460"/>
            <a:ext cx="2433955" cy="15506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157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7175" y="3491865"/>
            <a:ext cx="2788920" cy="18662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" name="文本框 111"/>
          <p:cNvSpPr txBox="1"/>
          <p:nvPr/>
        </p:nvSpPr>
        <p:spPr>
          <a:xfrm>
            <a:off x="836295" y="1113155"/>
            <a:ext cx="1044257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当电流表示数为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0.2 A</a:t>
            </a:r>
            <a:r>
              <a:rPr lang="zh-CN" sz="2400">
                <a:ea typeface="宋体" panose="02010600030101010101" pitchFamily="2" charset="-122"/>
              </a:rPr>
              <a:t>时，求压敏电阻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的阻值；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如图乙所示，当压敏电阻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的阻值为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 Ω</a:t>
            </a:r>
            <a:r>
              <a:rPr lang="zh-CN" sz="2400">
                <a:ea typeface="宋体" panose="02010600030101010101" pitchFamily="2" charset="-122"/>
              </a:rPr>
              <a:t>时，求此时压敏电阻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所在深度处的海水压强；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若电流的最大测量值为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0.6 A</a:t>
            </a:r>
            <a:r>
              <a:rPr lang="zh-CN" sz="2400">
                <a:ea typeface="宋体" panose="02010600030101010101" pitchFamily="2" charset="-122"/>
              </a:rPr>
              <a:t>，则使用此方法能测出海水的最大深度是多少？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4297045" y="5447665"/>
            <a:ext cx="389699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甲                                                         乙</a:t>
            </a:r>
            <a:endParaRPr lang="zh-CN" sz="1800">
              <a:cs typeface="楷体_GB231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09235" y="5815965"/>
            <a:ext cx="1873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13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431800" y="1020445"/>
            <a:ext cx="11587480" cy="5135880"/>
            <a:chOff x="1131" y="1155"/>
            <a:chExt cx="18248" cy="8088"/>
          </a:xfrm>
        </p:grpSpPr>
        <p:sp>
          <p:nvSpPr>
            <p:cNvPr id="100" name="文本框 99"/>
            <p:cNvSpPr txBox="1"/>
            <p:nvPr/>
          </p:nvSpPr>
          <p:spPr>
            <a:xfrm>
              <a:off x="1131" y="1155"/>
              <a:ext cx="18248" cy="79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sz="2400">
                  <a:solidFill>
                    <a:srgbClr val="FF0000"/>
                  </a:solidFill>
                  <a:ea typeface="黑体" panose="02010609060101010101" pitchFamily="49" charset="-122"/>
                </a:rPr>
                <a:t>解：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(1)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当电流表示数为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0.2 A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时，总电阻为：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                   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30 Ω 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压敏电阻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的阻值为：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30 Ω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 Ω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28 Ω (2)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根据图像可知：当压敏电阻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的阻值为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20 Ω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时，压敏电阻受到海水的压力为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endParaRPr lang="en-US" sz="24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N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，则压敏电阻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受到的压强为：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                      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Pa(3)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当电流表示数达到最大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0.6 A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时，电路的总电阻为：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′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                    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 Ω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此时压敏电阻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的阻值为：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′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′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 Ω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 Ω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8 Ω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根据图像可知：当压敏电阻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的阻值为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8 Ω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时，压敏电阻受到海水的压力为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N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则压敏电阻受到的压强为：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max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                        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Pa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则使用此方法能测量出海水的最大深度是：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h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max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                                                  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500 m</a:t>
              </a:r>
              <a:endParaRPr lang="en-US" alt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2" name="对象 1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1533" y="1236"/>
            <a:ext cx="1777" cy="10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5" name="" r:id="rId1" imgW="698500" imgH="393700" progId="Equation.KSEE3">
                    <p:embed/>
                  </p:oleObj>
                </mc:Choice>
                <mc:Fallback>
                  <p:oleObj name="" r:id="rId1" imgW="698500" imgH="393700" progId="Equation.KSEE3">
                    <p:embed/>
                    <p:pic>
                      <p:nvPicPr>
                        <p:cNvPr id="0" name="图片 102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1533" y="1236"/>
                          <a:ext cx="1777" cy="100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" name="对象 2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9980" y="3767"/>
            <a:ext cx="2358" cy="10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" name="" r:id="rId3" imgW="927100" imgH="419100" progId="Equation.KSEE3">
                    <p:embed/>
                  </p:oleObj>
                </mc:Choice>
                <mc:Fallback>
                  <p:oleObj name="" r:id="rId3" imgW="927100" imgH="419100" progId="Equation.KSEE3">
                    <p:embed/>
                    <p:pic>
                      <p:nvPicPr>
                        <p:cNvPr id="0" name="图片 102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9980" y="3767"/>
                          <a:ext cx="2358" cy="106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对象 6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3328" y="4638"/>
            <a:ext cx="2100" cy="10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" name="" r:id="rId5" imgW="825500" imgH="431800" progId="Equation.KSEE3">
                    <p:embed/>
                  </p:oleObj>
                </mc:Choice>
                <mc:Fallback>
                  <p:oleObj name="" r:id="rId5" imgW="825500" imgH="431800" progId="Equation.KSEE3">
                    <p:embed/>
                    <p:pic>
                      <p:nvPicPr>
                        <p:cNvPr id="0" name="图片 1024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3328" y="4638"/>
                          <a:ext cx="2100" cy="109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对象 8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8290" y="7294"/>
            <a:ext cx="2617" cy="10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" name="" r:id="rId7" imgW="1028700" imgH="419100" progId="Equation.KSEE3">
                    <p:embed/>
                  </p:oleObj>
                </mc:Choice>
                <mc:Fallback>
                  <p:oleObj name="" r:id="rId7" imgW="1028700" imgH="419100" progId="Equation.KSEE3">
                    <p:embed/>
                    <p:pic>
                      <p:nvPicPr>
                        <p:cNvPr id="0" name="图片 1024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8290" y="7294"/>
                          <a:ext cx="2617" cy="106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对象 10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1664" y="8046"/>
            <a:ext cx="5429" cy="119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" name="" r:id="rId9" imgW="2133600" imgH="469900" progId="Equation.KSEE3">
                    <p:embed/>
                  </p:oleObj>
                </mc:Choice>
                <mc:Fallback>
                  <p:oleObj name="" r:id="rId9" imgW="2133600" imgH="469900" progId="Equation.KSEE3">
                    <p:embed/>
                    <p:pic>
                      <p:nvPicPr>
                        <p:cNvPr id="0" name="图片 1024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1664" y="8046"/>
                          <a:ext cx="5429" cy="119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84" name="组合 4"/>
          <p:cNvGrpSpPr/>
          <p:nvPr/>
        </p:nvGrpSpPr>
        <p:grpSpPr>
          <a:xfrm>
            <a:off x="1080479" y="974725"/>
            <a:ext cx="9889112" cy="645159"/>
            <a:chOff x="1594" y="1190"/>
            <a:chExt cx="15573" cy="1017"/>
          </a:xfrm>
        </p:grpSpPr>
        <p:pic>
          <p:nvPicPr>
            <p:cNvPr id="24585" name="图片 1" descr="一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4" y="1273"/>
              <a:ext cx="15573" cy="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文本框 5"/>
            <p:cNvSpPr txBox="1"/>
            <p:nvPr/>
          </p:nvSpPr>
          <p:spPr>
            <a:xfrm>
              <a:off x="7485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96925" y="1626870"/>
            <a:ext cx="8646160" cy="737235"/>
            <a:chOff x="1254" y="3694"/>
            <a:chExt cx="13616" cy="1161"/>
          </a:xfrm>
        </p:grpSpPr>
        <p:pic>
          <p:nvPicPr>
            <p:cNvPr id="9" name="图片 8" descr="考点·2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54" y="3996"/>
              <a:ext cx="2251" cy="781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433" y="3963"/>
              <a:ext cx="144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实验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7" name="文本框 4"/>
            <p:cNvSpPr txBox="1"/>
            <p:nvPr/>
          </p:nvSpPr>
          <p:spPr>
            <a:xfrm>
              <a:off x="3642" y="3694"/>
              <a:ext cx="11228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探究电阻的大小与哪些因素有关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12" name="文本框 111"/>
          <p:cNvSpPr txBox="1"/>
          <p:nvPr/>
        </p:nvSpPr>
        <p:spPr>
          <a:xfrm>
            <a:off x="767080" y="2386330"/>
            <a:ext cx="1035875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【提出猜想与假设】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 1. </a:t>
            </a:r>
            <a:r>
              <a:rPr lang="zh-CN" sz="2400">
                <a:ea typeface="宋体" panose="02010600030101010101" pitchFamily="2" charset="-122"/>
              </a:rPr>
              <a:t>导体电阻的大小可能与导体的材料、长度、横截面积和温度有关</a:t>
            </a:r>
            <a:r>
              <a:rPr lang="zh-CN" sz="2400">
                <a:ea typeface="黑体" panose="02010609060101010101" pitchFamily="49" charset="-122"/>
              </a:rPr>
              <a:t>【设计与进行实验】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宋体" panose="02010600030101010101" pitchFamily="2" charset="-122"/>
              </a:rPr>
              <a:t>主要实验器材的选取及作用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电流表的使用与读数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电流表的作用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显示电路中的电流，间接反映导体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电阻的大小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/>
          </a:p>
        </p:txBody>
      </p:sp>
      <p:grpSp>
        <p:nvGrpSpPr>
          <p:cNvPr id="2" name="组合 1"/>
          <p:cNvGrpSpPr/>
          <p:nvPr/>
        </p:nvGrpSpPr>
        <p:grpSpPr>
          <a:xfrm>
            <a:off x="9235440" y="1619885"/>
            <a:ext cx="1841500" cy="1666875"/>
            <a:chOff x="3914" y="4432"/>
            <a:chExt cx="3298" cy="2934"/>
          </a:xfrm>
        </p:grpSpPr>
        <p:grpSp>
          <p:nvGrpSpPr>
            <p:cNvPr id="3" name="组合 2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5" name="组合 4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6" name="圆角矩形 5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7" name="流程图: 终止 6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8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0" name="椭圆 9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9" name="流程图: 摘录 18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0" name="文本框 19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" name="文本框 111"/>
          <p:cNvSpPr txBox="1"/>
          <p:nvPr/>
        </p:nvSpPr>
        <p:spPr>
          <a:xfrm>
            <a:off x="633730" y="1311275"/>
            <a:ext cx="1092517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3)</a:t>
            </a:r>
            <a:r>
              <a:rPr lang="zh-CN" sz="2400">
                <a:ea typeface="宋体" panose="02010600030101010101" pitchFamily="2" charset="-122"/>
              </a:rPr>
              <a:t>带鳄鱼夹的导线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便于改变接入电路的金属丝长度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3. </a:t>
            </a:r>
            <a:r>
              <a:rPr lang="zh-CN" sz="2400">
                <a:ea typeface="宋体" panose="02010600030101010101" pitchFamily="2" charset="-122"/>
              </a:rPr>
              <a:t>电路连接前的注意事项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开关要断开、滑动变阻器滑片移至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4. </a:t>
            </a:r>
            <a:r>
              <a:rPr lang="zh-CN" sz="2400">
                <a:ea typeface="宋体" panose="02010600030101010101" pitchFamily="2" charset="-122"/>
              </a:rPr>
              <a:t>转换法的应用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zh-CN" sz="2400">
                <a:ea typeface="宋体" panose="02010600030101010101" pitchFamily="2" charset="-122"/>
              </a:rPr>
              <a:t>通过比较灯泡亮暗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或电流表示数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来判断导体电阻的大小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]5. </a:t>
            </a:r>
            <a:r>
              <a:rPr lang="zh-CN" sz="2400">
                <a:ea typeface="宋体" panose="02010600030101010101" pitchFamily="2" charset="-122"/>
              </a:rPr>
              <a:t>控制变量法的应用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探究导体电阻与导体材料的关系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控制导体的长度和横截面积相同，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不同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(2)</a:t>
            </a:r>
            <a:r>
              <a:rPr lang="zh-CN" sz="2400">
                <a:ea typeface="宋体" panose="02010600030101010101" pitchFamily="2" charset="-122"/>
              </a:rPr>
              <a:t>探究导体电阻与导体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控制导体的材料和横截面积相同，长度不同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8896985" y="1957705"/>
            <a:ext cx="1651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阻值最大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246995" y="3584575"/>
            <a:ext cx="9823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材料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24630" y="4699000"/>
            <a:ext cx="1099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长度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" name="文本框 111"/>
          <p:cNvSpPr txBox="1"/>
          <p:nvPr/>
        </p:nvSpPr>
        <p:spPr>
          <a:xfrm>
            <a:off x="916940" y="802640"/>
            <a:ext cx="1035875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>
                <a:ea typeface="宋体" panose="02010600030101010101" pitchFamily="2" charset="-122"/>
              </a:rPr>
              <a:t>探究导体电阻与导体横截面积的关系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控制导体的材料和长度相同，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zh-CN" sz="2400">
                <a:ea typeface="宋体" panose="02010600030101010101" pitchFamily="2" charset="-122"/>
              </a:rPr>
              <a:t>不同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(4)</a:t>
            </a:r>
            <a:r>
              <a:rPr lang="zh-CN" sz="2400">
                <a:ea typeface="宋体" panose="02010600030101010101" pitchFamily="2" charset="-122"/>
              </a:rPr>
              <a:t>探究导体电阻与导体温度的关系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对同一个导体进行加热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6. </a:t>
            </a:r>
            <a:r>
              <a:rPr lang="zh-CN" sz="2400">
                <a:ea typeface="宋体" panose="02010600030101010101" pitchFamily="2" charset="-122"/>
              </a:rPr>
              <a:t>根据实验数据和现象，分析总结实验结论</a:t>
            </a:r>
            <a:r>
              <a:rPr lang="zh-CN" sz="2400">
                <a:ea typeface="黑体" panose="02010609060101010101" pitchFamily="49" charset="-122"/>
              </a:rPr>
              <a:t>【交流与反思】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7. </a:t>
            </a:r>
            <a:r>
              <a:rPr lang="zh-CN" sz="2400">
                <a:ea typeface="宋体" panose="02010600030101010101" pitchFamily="2" charset="-122"/>
              </a:rPr>
              <a:t>多次测量的目的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使实验结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论更具普遍性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8. </a:t>
            </a:r>
            <a:r>
              <a:rPr lang="zh-CN" sz="2400">
                <a:ea typeface="宋体" panose="02010600030101010101" pitchFamily="2" charset="-122"/>
              </a:rPr>
              <a:t>实验操作的改进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用电流表替代灯泡或将电流表串联接入电路，使实验现象更明显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9. </a:t>
            </a:r>
            <a:r>
              <a:rPr lang="zh-CN" sz="2400">
                <a:ea typeface="宋体" panose="02010600030101010101" pitchFamily="2" charset="-122"/>
              </a:rPr>
              <a:t>金属丝对折后接入电路无法得出导体的横截面积越大，电阻越小的结论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没有控制导体长度不变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1146175" y="1436370"/>
            <a:ext cx="1758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横截面积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" name="文本框 111"/>
          <p:cNvSpPr txBox="1"/>
          <p:nvPr/>
        </p:nvSpPr>
        <p:spPr>
          <a:xfrm>
            <a:off x="701675" y="1382395"/>
            <a:ext cx="1068959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10. </a:t>
            </a:r>
            <a:r>
              <a:rPr lang="zh-CN" sz="2400">
                <a:ea typeface="宋体" panose="02010600030101010101" pitchFamily="2" charset="-122"/>
              </a:rPr>
              <a:t>只有一根导体时可以探究的问题及操作方法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ea typeface="宋体" panose="02010600030101010101" pitchFamily="2" charset="-122"/>
              </a:rPr>
              <a:t>将导体剪成不同长度可以探究导体电阻与导体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的关系；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ea typeface="宋体" panose="02010600030101010101" pitchFamily="2" charset="-122"/>
              </a:rPr>
              <a:t>将导体对折可以探究导体电阻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与导体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</a:t>
            </a:r>
            <a:r>
              <a:rPr lang="zh-CN" sz="2400">
                <a:ea typeface="宋体" panose="02010600030101010101" pitchFamily="2" charset="-122"/>
              </a:rPr>
              <a:t>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黑体" panose="02010609060101010101" pitchFamily="49" charset="-122"/>
              </a:rPr>
              <a:t>实验结论：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ea typeface="宋体" panose="02010600030101010101" pitchFamily="2" charset="-122"/>
              </a:rPr>
              <a:t>导体电阻的大小与导体的横截面积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有关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无关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，在其他条件相同时，导体的横截面积越大，电阻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ea typeface="宋体" panose="02010600030101010101" pitchFamily="2" charset="-122"/>
              </a:rPr>
              <a:t>导体电阻的大小与导体的长度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有关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无关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，在其他条件相同时，导体的长度越大，电阻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sz="2400">
                <a:ea typeface="宋体" panose="02010600030101010101" pitchFamily="2" charset="-122"/>
              </a:rPr>
              <a:t>导体电阻的大小与导体的材料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有关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无关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3357880" y="2019300"/>
            <a:ext cx="12541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长度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4710" y="2562225"/>
            <a:ext cx="1631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横截面积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96785" y="3114040"/>
            <a:ext cx="10699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有关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87080" y="3728085"/>
            <a:ext cx="1099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越小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10305" y="4208780"/>
            <a:ext cx="9734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有关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94455" y="4779645"/>
            <a:ext cx="11195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越大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558020" y="4779645"/>
            <a:ext cx="9442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有关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692594" y="946785"/>
            <a:ext cx="10515147" cy="645159"/>
            <a:chOff x="1208" y="1190"/>
            <a:chExt cx="16640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11835" y="1682750"/>
            <a:ext cx="2261870" cy="521970"/>
            <a:chOff x="7040" y="3883"/>
            <a:chExt cx="3562" cy="822"/>
          </a:xfrm>
        </p:grpSpPr>
        <p:sp>
          <p:nvSpPr>
            <p:cNvPr id="39941" name="文本框 23"/>
            <p:cNvSpPr txBox="1"/>
            <p:nvPr/>
          </p:nvSpPr>
          <p:spPr>
            <a:xfrm>
              <a:off x="8007" y="3883"/>
              <a:ext cx="259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</a:rPr>
                <a:t>考点梳理</a:t>
              </a:r>
              <a:endParaRPr lang="zh-CN" altLang="en-US" sz="28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40" y="3883"/>
              <a:ext cx="940" cy="773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673735" y="2424430"/>
            <a:ext cx="10210800" cy="52189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电阻和变阻器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6" name="文本框 105"/>
          <p:cNvSpPr txBox="1"/>
          <p:nvPr/>
        </p:nvSpPr>
        <p:spPr>
          <a:xfrm>
            <a:off x="673735" y="2912745"/>
            <a:ext cx="1101979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电阻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定义：</a:t>
            </a:r>
            <a:r>
              <a:rPr lang="zh-CN" sz="2400">
                <a:ea typeface="宋体" panose="02010600030101010101" pitchFamily="2" charset="-122"/>
              </a:rPr>
              <a:t>导体对电流的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作用叫电阻，通常用字母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表示．导体不同，电阻一般不同．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单位：</a:t>
            </a:r>
            <a:r>
              <a:rPr lang="zh-CN" sz="2400">
                <a:ea typeface="宋体" panose="02010600030101010101" pitchFamily="2" charset="-122"/>
              </a:rPr>
              <a:t>国际单位是欧姆，简称欧，符号是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，常用单位还有千欧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(kΩ)</a:t>
            </a:r>
            <a:r>
              <a:rPr lang="zh-CN" sz="2400">
                <a:ea typeface="宋体" panose="02010600030101010101" pitchFamily="2" charset="-122"/>
              </a:rPr>
              <a:t>和兆欧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(MΩ)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zh-CN" sz="2400">
                <a:ea typeface="黑体" panose="02010609060101010101" pitchFamily="49" charset="-122"/>
              </a:rPr>
              <a:t>单位换算：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kΩ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________Ω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MΩ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______Ω.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4016375" y="3562985"/>
            <a:ext cx="9442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阻碍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18550" y="3562985"/>
            <a:ext cx="7797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80860" y="4657725"/>
            <a:ext cx="10604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Ω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33750" y="5803900"/>
            <a:ext cx="9537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90920" y="5803900"/>
            <a:ext cx="7899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4" grpId="0"/>
      <p:bldP spid="5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210310" y="838835"/>
            <a:ext cx="9739630" cy="622935"/>
            <a:chOff x="1566" y="1660"/>
            <a:chExt cx="15338" cy="981"/>
          </a:xfrm>
        </p:grpSpPr>
        <p:pic>
          <p:nvPicPr>
            <p:cNvPr id="4" name="图片 3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12" name="文本框 111"/>
          <p:cNvSpPr txBox="1"/>
          <p:nvPr/>
        </p:nvSpPr>
        <p:spPr>
          <a:xfrm>
            <a:off x="582930" y="1546860"/>
            <a:ext cx="1140587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宋体" panose="02010600030101010101" pitchFamily="2" charset="-122"/>
              </a:rPr>
              <a:t>例</a:t>
            </a:r>
            <a:r>
              <a:rPr lang="zh-CN" sz="2400">
                <a:ea typeface="黑体" panose="02010609060101010101" pitchFamily="49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绥化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在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探究影响电阻大小的因素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的实验中，某实验小组同学利用如图所示的电路分别对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导体电阻跟它的材料、长度、横截面积有关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的猜想进行实验验证．实验中使用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>
                <a:ea typeface="宋体" panose="02010600030101010101" pitchFamily="2" charset="-122"/>
              </a:rPr>
              <a:t>根电阻丝，其规格、材料如下表所示．</a:t>
            </a:r>
            <a:endParaRPr lang="zh-CN" altLang="en-US" sz="2400"/>
          </a:p>
        </p:txBody>
      </p:sp>
      <p:pic>
        <p:nvPicPr>
          <p:cNvPr id="2" name="图片 -214748156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4210" y="3519805"/>
            <a:ext cx="3310255" cy="22078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504045" y="5949950"/>
            <a:ext cx="13716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例题图</a:t>
            </a:r>
            <a:endParaRPr lang="zh-CN" altLang="en-US" sz="1800">
              <a:cs typeface="楷体_GB2312" charset="0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3"/>
            </p:custDataLst>
          </p:nvPr>
        </p:nvGraphicFramePr>
        <p:xfrm>
          <a:off x="726123" y="3371850"/>
          <a:ext cx="7367270" cy="29603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8195"/>
                <a:gridCol w="1541145"/>
                <a:gridCol w="1128395"/>
                <a:gridCol w="2129790"/>
                <a:gridCol w="1769745"/>
              </a:tblGrid>
              <a:tr h="76581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编号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材料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长度/m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横截面积/mm</a:t>
                      </a:r>
                      <a:r>
                        <a:rPr lang="en-US" sz="2400" b="0" baseline="30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电流大小/A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36766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锰铜合金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766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镍铬合金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30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镍铬合金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766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镍铬合金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" name="文本框 111"/>
          <p:cNvSpPr txBox="1"/>
          <p:nvPr/>
        </p:nvSpPr>
        <p:spPr>
          <a:xfrm>
            <a:off x="1007745" y="2037715"/>
            <a:ext cx="1045527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实验中通过观察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</a:t>
            </a:r>
            <a:r>
              <a:rPr lang="zh-CN" sz="2400">
                <a:ea typeface="宋体" panose="02010600030101010101" pitchFamily="2" charset="-122"/>
              </a:rPr>
              <a:t>来比较电阻的大小，此过程用到的研究方法是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分别将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zh-CN" sz="2400">
                <a:ea typeface="宋体" panose="02010600030101010101" pitchFamily="2" charset="-122"/>
              </a:rPr>
              <a:t>两根合金丝接入电路，可初步探究出的结论是：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_____________________________________________________________.(3)</a:t>
            </a:r>
            <a:r>
              <a:rPr lang="zh-CN" sz="2400">
                <a:ea typeface="宋体" panose="02010600030101010101" pitchFamily="2" charset="-122"/>
              </a:rPr>
              <a:t>分别将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填编号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两根合金丝接入电路，可初步探究出的结论是：导体的材料、长度相同时，横截面积越小，电阻越大．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3761105" y="214376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电流表示数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电流表示数的大小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15510" y="2677160"/>
            <a:ext cx="14960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转换法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15365" y="3107055"/>
            <a:ext cx="102850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                                              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导体的材料、横截面积相同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一定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时，长度越长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越短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，电阻越大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越小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66035" y="4342765"/>
            <a:ext cx="1186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、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993775" y="1703705"/>
            <a:ext cx="1838960" cy="474345"/>
            <a:chOff x="1318" y="2359"/>
            <a:chExt cx="2896" cy="747"/>
          </a:xfrm>
        </p:grpSpPr>
        <p:pic>
          <p:nvPicPr>
            <p:cNvPr id="3" name="图片 2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补充设问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2" name="文本框 111"/>
          <p:cNvSpPr txBox="1"/>
          <p:nvPr/>
        </p:nvSpPr>
        <p:spPr>
          <a:xfrm>
            <a:off x="922020" y="2295525"/>
            <a:ext cx="1068260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>
                <a:ea typeface="宋体" panose="02010600030101010101" pitchFamily="2" charset="-122"/>
              </a:rPr>
              <a:t>将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导体接入电路，闭合开关后用酒精灯对其进行加热，每隔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s</a:t>
            </a:r>
            <a:r>
              <a:rPr lang="zh-CN" sz="2400">
                <a:ea typeface="宋体" panose="02010600030101010101" pitchFamily="2" charset="-122"/>
              </a:rPr>
              <a:t>记录一次电流值，实验测得的数据如下，由此可以得出导体的电阻随温度的升高而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3646805" y="4115435"/>
          <a:ext cx="4982845" cy="15011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51585"/>
                <a:gridCol w="934720"/>
                <a:gridCol w="932180"/>
                <a:gridCol w="933450"/>
                <a:gridCol w="930910"/>
              </a:tblGrid>
              <a:tr h="75057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时间/s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057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电流/A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1120140" y="3512820"/>
            <a:ext cx="9829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增大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" name="文本框 111"/>
          <p:cNvSpPr txBox="1"/>
          <p:nvPr/>
        </p:nvSpPr>
        <p:spPr>
          <a:xfrm>
            <a:off x="685800" y="1943735"/>
            <a:ext cx="1067752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(5)</a:t>
            </a:r>
            <a:r>
              <a:rPr lang="zh-CN" sz="2400">
                <a:ea typeface="宋体" panose="02010600030101010101" pitchFamily="2" charset="-122"/>
              </a:rPr>
              <a:t>若实验中将电路中的电流表更换为小灯泡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，通过观察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</a:t>
            </a:r>
            <a:r>
              <a:rPr lang="zh-CN" sz="2400">
                <a:ea typeface="宋体" panose="02010600030101010101" pitchFamily="2" charset="-122"/>
              </a:rPr>
              <a:t>也可以判断导体电阻大小，但不足之处是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(6)</a:t>
            </a:r>
            <a:r>
              <a:rPr lang="zh-CN" sz="2400">
                <a:ea typeface="宋体" panose="02010600030101010101" pitchFamily="2" charset="-122"/>
              </a:rPr>
              <a:t>实验中，如果只有一根粗细均匀的细金属丝，怎样研究导体的电阻与横截面积的关系呢？某同学将金属丝对折后接入电路中，发现电流表的示数变大，由此得出结论：导体的横截面积越大，电阻越小．该同学的结论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正确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错误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的，理由是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8211185" y="2011680"/>
            <a:ext cx="21640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灯泡的亮度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26125" y="261620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不能较准确地反映电路中电流大小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88500" y="4282440"/>
            <a:ext cx="11664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错误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97145" y="4816475"/>
            <a:ext cx="37915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没有控制导体的长度不变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" name="文本框 105"/>
          <p:cNvSpPr txBox="1"/>
          <p:nvPr/>
        </p:nvSpPr>
        <p:spPr>
          <a:xfrm>
            <a:off x="679450" y="697865"/>
            <a:ext cx="11217910" cy="5775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>
                <a:ea typeface="黑体" panose="02010609060101010101" pitchFamily="49" charset="-122"/>
              </a:rPr>
              <a:t>影响电阻大小的因素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(2019.13</a:t>
            </a:r>
            <a:r>
              <a:rPr lang="zh-CN" sz="2400">
                <a:cs typeface="仿宋_GB2312" charset="0"/>
              </a:rPr>
              <a:t>，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2018.8</a:t>
            </a:r>
            <a:r>
              <a:rPr lang="zh-CN" sz="2400">
                <a:cs typeface="仿宋_GB2312" charset="0"/>
              </a:rPr>
              <a:t>涉及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a</a:t>
            </a:r>
            <a:r>
              <a:rPr lang="zh-CN" sz="2400">
                <a:ea typeface="宋体" panose="02010600030101010101" pitchFamily="2" charset="-122"/>
              </a:rPr>
              <a:t>．同种材料、横截面积相同的导体，长度越长，电阻越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</a:t>
            </a:r>
            <a:r>
              <a:rPr lang="zh-CN" sz="2400">
                <a:ea typeface="宋体" panose="02010600030101010101" pitchFamily="2" charset="-122"/>
              </a:rPr>
              <a:t>．同种材料、长度相同的导体，横截面积越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大，电阻越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</a:t>
            </a:r>
            <a:r>
              <a:rPr lang="zh-CN" sz="2400">
                <a:ea typeface="宋体" panose="02010600030101010101" pitchFamily="2" charset="-122"/>
              </a:rPr>
              <a:t>．材料不同，横截面积和长度相同的导体，电阻一般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>
                <a:ea typeface="黑体" panose="02010609060101010101" pitchFamily="49" charset="-122"/>
              </a:rPr>
              <a:t>滑动变阻器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原理：</a:t>
            </a:r>
            <a:r>
              <a:rPr lang="zh-CN" sz="2400">
                <a:ea typeface="宋体" panose="02010600030101010101" pitchFamily="2" charset="-122"/>
              </a:rPr>
              <a:t>通过改变接入电路中电阻丝的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来改变电阻的大小．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铭牌：</a:t>
            </a:r>
            <a:r>
              <a:rPr lang="zh-CN" sz="2400">
                <a:ea typeface="宋体" panose="02010600030101010101" pitchFamily="2" charset="-122"/>
              </a:rPr>
              <a:t>某滑动变阻器标有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 Ω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 A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字样，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 Ω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表示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_________________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“2 A”</a:t>
            </a:r>
            <a:r>
              <a:rPr lang="zh-CN" sz="2400">
                <a:ea typeface="宋体" panose="02010600030101010101" pitchFamily="2" charset="-122"/>
              </a:rPr>
              <a:t>表示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黑体" panose="02010609060101010101" pitchFamily="49" charset="-122"/>
              </a:rPr>
              <a:t>使用方法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a</a:t>
            </a:r>
            <a:r>
              <a:rPr lang="zh-CN" sz="2400">
                <a:ea typeface="宋体" panose="02010600030101010101" pitchFamily="2" charset="-122"/>
              </a:rPr>
              <a:t>．滑动变阻器要按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>
                <a:ea typeface="宋体" panose="02010600030101010101" pitchFamily="2" charset="-122"/>
              </a:rPr>
              <a:t>的原则接入电路中；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</a:t>
            </a:r>
            <a:r>
              <a:rPr lang="zh-CN" sz="2400">
                <a:ea typeface="宋体" panose="02010600030101010101" pitchFamily="2" charset="-122"/>
              </a:rPr>
              <a:t>．闭合开关前应将滑动变阻器的滑片调至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的位置．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8478520" y="1243965"/>
            <a:ext cx="7696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26145" y="1814830"/>
            <a:ext cx="7219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53400" y="2305050"/>
            <a:ext cx="11664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不同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11265" y="3341370"/>
            <a:ext cx="10699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长度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1205" y="3658235"/>
            <a:ext cx="1098105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                                              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滑动变阻器接入电路的最大阻值为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 Ω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42330" y="4380230"/>
            <a:ext cx="55543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允许通过滑动变阻器的最大电流为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 A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16935" y="5394325"/>
            <a:ext cx="17189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一上一下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81750" y="5932170"/>
            <a:ext cx="16998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阻值最大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52450" y="4080510"/>
            <a:ext cx="1077404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黑体" panose="02010609060101010101" pitchFamily="49" charset="-122"/>
              </a:rPr>
              <a:t>特点：</a:t>
            </a:r>
            <a:r>
              <a:rPr lang="zh-CN" sz="2400">
                <a:ea typeface="宋体" panose="02010600030101010101" pitchFamily="2" charset="-122"/>
              </a:rPr>
              <a:t>电阻箱可以改变电路中的电阻，特点是不可以连续改变连入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电路的电阻，但可以直接读出连入电路的电阻．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读数：</a:t>
            </a:r>
            <a:r>
              <a:rPr lang="zh-CN" sz="2400">
                <a:ea typeface="宋体" panose="02010600030101010101" pitchFamily="2" charset="-122"/>
              </a:rPr>
              <a:t>各旋盘对应指示点的示数乘以面板上标记的倍数，然后相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加，就是连入电路的电阻值．如图所示电阻箱的示数为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________Ω.</a:t>
            </a:r>
            <a:endParaRPr lang="zh-CN" altLang="en-US" sz="2400"/>
          </a:p>
        </p:txBody>
      </p:sp>
      <p:sp>
        <p:nvSpPr>
          <p:cNvPr id="106" name="文本框 105"/>
          <p:cNvSpPr txBox="1"/>
          <p:nvPr/>
        </p:nvSpPr>
        <p:spPr>
          <a:xfrm>
            <a:off x="552450" y="844550"/>
            <a:ext cx="1108646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>
                <a:ea typeface="宋体" panose="02010600030101010101" pitchFamily="2" charset="-122"/>
              </a:rPr>
              <a:t>．滑片远离下接线柱，滑动变阻器接入电路的阻值变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；如图所示，当滑片向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端移动时，滑动变阻器接入电路的阻值变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>
                <a:ea typeface="黑体" panose="02010609060101010101" pitchFamily="49" charset="-122"/>
              </a:rPr>
              <a:t>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a</a:t>
            </a:r>
            <a:r>
              <a:rPr lang="zh-CN" sz="2400">
                <a:ea typeface="宋体" panose="02010600030101010101" pitchFamily="2" charset="-122"/>
              </a:rPr>
              <a:t>．通过调节其阻值来改变电路中的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或改变某一用电器两端的电压；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</a:t>
            </a:r>
            <a:r>
              <a:rPr lang="zh-CN" sz="2400">
                <a:ea typeface="宋体" panose="02010600030101010101" pitchFamily="2" charset="-122"/>
              </a:rPr>
              <a:t>．保护电路．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3. </a:t>
            </a:r>
            <a:r>
              <a:rPr lang="zh-CN" sz="2400">
                <a:ea typeface="黑体" panose="02010609060101010101" pitchFamily="49" charset="-122"/>
              </a:rPr>
              <a:t>电阻箱</a:t>
            </a:r>
            <a:endParaRPr lang="zh-CN" altLang="en-US" sz="2400"/>
          </a:p>
        </p:txBody>
      </p:sp>
      <p:pic>
        <p:nvPicPr>
          <p:cNvPr id="2" name="图片 -21474816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48725" y="1434465"/>
            <a:ext cx="2129155" cy="11931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16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6970" y="4098925"/>
            <a:ext cx="1477010" cy="19767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7957185" y="949325"/>
            <a:ext cx="8959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大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00850" y="1501140"/>
            <a:ext cx="8083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小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64505" y="2576195"/>
            <a:ext cx="12052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电流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83550" y="5831205"/>
            <a:ext cx="1128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6 041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906145" y="1383665"/>
            <a:ext cx="3923030" cy="521970"/>
            <a:chOff x="894" y="3246"/>
            <a:chExt cx="6178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317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欧姆定律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6" name="文本框 105"/>
          <p:cNvSpPr txBox="1"/>
          <p:nvPr/>
        </p:nvSpPr>
        <p:spPr>
          <a:xfrm>
            <a:off x="762635" y="2199005"/>
            <a:ext cx="1099121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内容：</a:t>
            </a:r>
            <a:r>
              <a:rPr lang="zh-CN" sz="2400">
                <a:ea typeface="宋体" panose="02010600030101010101" pitchFamily="2" charset="-122"/>
              </a:rPr>
              <a:t>一段导体中的电流，跟加在这段导体两端的电压成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比，跟这段导体的电阻成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比．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黑体" panose="02010609060101010101" pitchFamily="49" charset="-122"/>
              </a:rPr>
              <a:t>公式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</a:t>
            </a:r>
            <a:r>
              <a:rPr lang="zh-CN" sz="2400">
                <a:cs typeface="仿宋_GB2312" charset="0"/>
              </a:rPr>
              <a:t>必考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endParaRPr lang="zh-CN" altLang="en-US" sz="2400"/>
          </a:p>
        </p:txBody>
      </p:sp>
      <p:grpSp>
        <p:nvGrpSpPr>
          <p:cNvPr id="9" name="组合 8"/>
          <p:cNvGrpSpPr/>
          <p:nvPr/>
        </p:nvGrpSpPr>
        <p:grpSpPr>
          <a:xfrm>
            <a:off x="963295" y="4101465"/>
            <a:ext cx="7411720" cy="1753235"/>
            <a:chOff x="4110" y="6167"/>
            <a:chExt cx="11672" cy="2761"/>
          </a:xfrm>
        </p:grpSpPr>
        <p:sp>
          <p:nvSpPr>
            <p:cNvPr id="4" name="文本框 3"/>
            <p:cNvSpPr txBox="1"/>
            <p:nvPr/>
          </p:nvSpPr>
          <p:spPr>
            <a:xfrm>
              <a:off x="6113" y="6167"/>
              <a:ext cx="9669" cy="27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400" i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zh-CN" altLang="en-US" sz="24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宋体" panose="02010600030101010101" pitchFamily="2" charset="-122"/>
                </a:rPr>
                <a:t>表示导体两端的电压，单位为伏特（</a:t>
              </a:r>
              <a:r>
                <a:rPr lang="en-US" altLang="zh-CN" sz="24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zh-CN" altLang="en-US" sz="24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宋体" panose="02010600030101010101" pitchFamily="2" charset="-122"/>
                </a:rPr>
                <a:t>）</a:t>
              </a:r>
              <a:endParaRPr lang="en-US" altLang="zh-CN" sz="24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400" i="1">
                  <a:uFillTx/>
                  <a:latin typeface="Times New Roman" panose="02020603050405020304" pitchFamily="18" charset="0"/>
                  <a:sym typeface="+mn-ea"/>
                </a:rPr>
                <a:t>R</a:t>
              </a:r>
              <a:r>
                <a:rPr lang="zh-CN" sz="2400">
                  <a:uFillTx/>
                  <a:latin typeface="Times New Roman" panose="02020603050405020304" pitchFamily="18" charset="0"/>
                  <a:sym typeface="+mn-ea"/>
                </a:rPr>
                <a:t>表示导体的电阻，单位为欧姆（Ω）</a:t>
              </a:r>
              <a:endParaRPr lang="zh-CN" sz="2400">
                <a:uFillTx/>
                <a:latin typeface="Times New Roman" panose="02020603050405020304" pitchFamily="18" charset="0"/>
                <a:sym typeface="+mn-ea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400" i="1">
                  <a:uFillTx/>
                  <a:latin typeface="Times New Roman" panose="02020603050405020304" pitchFamily="18" charset="0"/>
                  <a:sym typeface="+mn-ea"/>
                </a:rPr>
                <a:t>I</a:t>
              </a:r>
              <a:r>
                <a:rPr lang="zh-CN" sz="2400">
                  <a:uFillTx/>
                  <a:latin typeface="Times New Roman" panose="02020603050405020304" pitchFamily="18" charset="0"/>
                  <a:sym typeface="+mn-ea"/>
                </a:rPr>
                <a:t>表示通过导体的电流，单位为安培</a:t>
              </a:r>
              <a:r>
                <a:rPr lang="en-US" altLang="zh-CN" sz="2400">
                  <a:uFillTx/>
                  <a:latin typeface="Times New Roman" panose="02020603050405020304" pitchFamily="18" charset="0"/>
                  <a:sym typeface="+mn-ea"/>
                </a:rPr>
                <a:t>(A)</a:t>
              </a:r>
              <a:endParaRPr lang="zh-CN" altLang="en-US" sz="24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" name="左大括号 6"/>
            <p:cNvSpPr/>
            <p:nvPr/>
          </p:nvSpPr>
          <p:spPr>
            <a:xfrm>
              <a:off x="5533" y="6516"/>
              <a:ext cx="541" cy="2351"/>
            </a:xfrm>
            <a:prstGeom prst="leftBrace">
              <a:avLst/>
            </a:prstGeom>
            <a:ln w="28575">
              <a:solidFill>
                <a:schemeClr val="tx1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p>
              <a:endParaRPr lang="zh-CN" altLang="en-US"/>
            </a:p>
          </p:txBody>
        </p:sp>
        <p:graphicFrame>
          <p:nvGraphicFramePr>
            <p:cNvPr id="8" name="对象 7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4110" y="7091"/>
            <a:ext cx="1264" cy="11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5" name="" r:id="rId2" imgW="419100" imgH="393700" progId="Equation.KSEE3">
                    <p:embed/>
                  </p:oleObj>
                </mc:Choice>
                <mc:Fallback>
                  <p:oleObj name="" r:id="rId2" imgW="419100" imgH="393700" progId="Equation.KSEE3">
                    <p:embed/>
                    <p:pic>
                      <p:nvPicPr>
                        <p:cNvPr id="0" name="图片 1024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4110" y="7091"/>
                          <a:ext cx="1264" cy="118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0" name="文本框 99"/>
          <p:cNvSpPr txBox="1"/>
          <p:nvPr/>
        </p:nvSpPr>
        <p:spPr>
          <a:xfrm>
            <a:off x="8928100" y="2301240"/>
            <a:ext cx="7512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正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70175" y="2845435"/>
            <a:ext cx="6731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反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054735" y="1783715"/>
            <a:ext cx="4374515" cy="487680"/>
            <a:chOff x="1247" y="1663"/>
            <a:chExt cx="6889" cy="768"/>
          </a:xfrm>
        </p:grpSpPr>
        <p:grpSp>
          <p:nvGrpSpPr>
            <p:cNvPr id="3" name="组合 2"/>
            <p:cNvGrpSpPr/>
            <p:nvPr/>
          </p:nvGrpSpPr>
          <p:grpSpPr>
            <a:xfrm>
              <a:off x="1247" y="1706"/>
              <a:ext cx="2604" cy="725"/>
              <a:chOff x="1586" y="2158"/>
              <a:chExt cx="2604" cy="725"/>
            </a:xfrm>
          </p:grpSpPr>
          <p:pic>
            <p:nvPicPr>
              <p:cNvPr id="2" name="图片 1" descr="三级标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1610" y="2204"/>
                <a:ext cx="2580" cy="636"/>
              </a:xfrm>
              <a:prstGeom prst="rect">
                <a:avLst/>
              </a:prstGeom>
            </p:spPr>
          </p:pic>
          <p:sp>
            <p:nvSpPr>
              <p:cNvPr id="4" name="文本框 3"/>
              <p:cNvSpPr txBox="1"/>
              <p:nvPr/>
            </p:nvSpPr>
            <p:spPr>
              <a:xfrm>
                <a:off x="1586" y="2158"/>
                <a:ext cx="2281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400" b="1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适时总结</a:t>
                </a:r>
                <a:endParaRPr lang="zh-CN" altLang="en-US" sz="2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06" name="文本框 105"/>
            <p:cNvSpPr txBox="1"/>
            <p:nvPr/>
          </p:nvSpPr>
          <p:spPr>
            <a:xfrm>
              <a:off x="4020" y="1663"/>
              <a:ext cx="4116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r>
                <a:rPr lang="zh-CN" sz="2400">
                  <a:solidFill>
                    <a:schemeClr val="tx1"/>
                  </a:solidFill>
                  <a:ea typeface="黑体" panose="02010609060101010101" pitchFamily="49" charset="-122"/>
                </a:rPr>
                <a:t>欧姆定律的计算</a:t>
              </a:r>
              <a:endParaRPr lang="zh-CN" altLang="en-US" sz="2400">
                <a:solidFill>
                  <a:schemeClr val="tx1"/>
                </a:solidFill>
                <a:ea typeface="黑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129030" y="2430780"/>
            <a:ext cx="5756275" cy="1342390"/>
            <a:chOff x="858" y="6167"/>
            <a:chExt cx="9065" cy="2114"/>
          </a:xfrm>
        </p:grpSpPr>
        <p:sp>
          <p:nvSpPr>
            <p:cNvPr id="8" name="文本框 7"/>
            <p:cNvSpPr txBox="1"/>
            <p:nvPr/>
          </p:nvSpPr>
          <p:spPr>
            <a:xfrm>
              <a:off x="5750" y="6167"/>
              <a:ext cx="4173" cy="18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400" i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宋体" panose="02010600030101010101" pitchFamily="2" charset="-122"/>
                </a:rPr>
                <a:t>U=IR</a:t>
              </a:r>
              <a:r>
                <a:rPr lang="zh-CN" altLang="en-US" sz="24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宋体" panose="02010600030101010101" pitchFamily="2" charset="-122"/>
                </a:rPr>
                <a:t>（求电流）</a:t>
              </a:r>
              <a:endParaRPr lang="en-US" altLang="zh-CN" sz="24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4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sym typeface="+mn-ea"/>
                </a:rPr>
                <a:t>           (</a:t>
              </a:r>
              <a:r>
                <a:rPr lang="zh-CN" altLang="en-US" sz="24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sym typeface="+mn-ea"/>
                </a:rPr>
                <a:t>求电阻</a:t>
              </a:r>
              <a:r>
                <a:rPr lang="en-US" altLang="zh-CN" sz="24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sym typeface="+mn-ea"/>
                </a:rPr>
                <a:t>)</a:t>
              </a:r>
              <a:endParaRPr lang="en-US" altLang="zh-CN" sz="24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10" name="左大括号 9"/>
            <p:cNvSpPr/>
            <p:nvPr/>
          </p:nvSpPr>
          <p:spPr>
            <a:xfrm>
              <a:off x="5353" y="6537"/>
              <a:ext cx="541" cy="1518"/>
            </a:xfrm>
            <a:prstGeom prst="leftBrace">
              <a:avLst/>
            </a:prstGeom>
            <a:ln w="28575">
              <a:solidFill>
                <a:schemeClr val="tx1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p>
              <a:endParaRPr lang="zh-CN" altLang="en-US"/>
            </a:p>
          </p:txBody>
        </p:sp>
        <p:graphicFrame>
          <p:nvGraphicFramePr>
            <p:cNvPr id="11" name="对象 10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858" y="6696"/>
            <a:ext cx="1264" cy="11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5" name="" r:id="rId2" imgW="419100" imgH="393700" progId="Equation.KSEE3">
                    <p:embed/>
                  </p:oleObj>
                </mc:Choice>
                <mc:Fallback>
                  <p:oleObj name="" r:id="rId2" imgW="419100" imgH="393700" progId="Equation.KSEE3">
                    <p:embed/>
                    <p:pic>
                      <p:nvPicPr>
                        <p:cNvPr id="0" name="图片 1024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858" y="6696"/>
                          <a:ext cx="1264" cy="118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" name="文本框 11"/>
            <p:cNvSpPr txBox="1"/>
            <p:nvPr/>
          </p:nvSpPr>
          <p:spPr>
            <a:xfrm>
              <a:off x="1735" y="6928"/>
              <a:ext cx="306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>
                  <a:solidFill>
                    <a:schemeClr val="tx1"/>
                  </a:solidFill>
                </a:rPr>
                <a:t>（求电流）</a:t>
              </a:r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13" name="右箭头 12"/>
            <p:cNvSpPr/>
            <p:nvPr/>
          </p:nvSpPr>
          <p:spPr>
            <a:xfrm>
              <a:off x="4219" y="7121"/>
              <a:ext cx="907" cy="340"/>
            </a:xfrm>
            <a:prstGeom prst="rightArrow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aphicFrame>
          <p:nvGraphicFramePr>
            <p:cNvPr id="14" name="对象 13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5750" y="7093"/>
            <a:ext cx="1341" cy="11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" name="" r:id="rId4" imgW="444500" imgH="393700" progId="Equation.KSEE3">
                    <p:embed/>
                  </p:oleObj>
                </mc:Choice>
                <mc:Fallback>
                  <p:oleObj name="" r:id="rId4" imgW="444500" imgH="393700" progId="Equation.KSEE3">
                    <p:embed/>
                    <p:pic>
                      <p:nvPicPr>
                        <p:cNvPr id="0" name="图片 1024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5750" y="7093"/>
                          <a:ext cx="1341" cy="118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7" name="文本框 16"/>
          <p:cNvSpPr txBox="1"/>
          <p:nvPr/>
        </p:nvSpPr>
        <p:spPr>
          <a:xfrm>
            <a:off x="1129665" y="3653155"/>
            <a:ext cx="1032510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解题注意事项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 </a:t>
            </a:r>
            <a:r>
              <a:rPr lang="zh-CN" sz="2400">
                <a:ea typeface="宋体" panose="02010600030101010101" pitchFamily="2" charset="-122"/>
              </a:rPr>
              <a:t>同一性、同时性：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是对应同一导体或电路且为同一时刻的值；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 </a:t>
            </a:r>
            <a:r>
              <a:rPr lang="zh-CN" sz="2400">
                <a:ea typeface="宋体" panose="02010600030101010101" pitchFamily="2" charset="-122"/>
              </a:rPr>
              <a:t>统一性：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单位要统一，分别为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Ω.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546225" y="1320800"/>
            <a:ext cx="5793105" cy="521970"/>
            <a:chOff x="894" y="3246"/>
            <a:chExt cx="9123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612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电阻的串、并联规律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1572260" y="2240915"/>
          <a:ext cx="9422765" cy="39439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91310"/>
                <a:gridCol w="3915410"/>
                <a:gridCol w="3916045"/>
              </a:tblGrid>
              <a:tr h="55054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串联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并联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143827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等效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电路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5516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结论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串联电路的总电阻等于各分电阻之和，即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总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＋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并联电路的总电阻的倒数等于各支路电阻倒数之和，即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" name="图片 -21474816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1965" y="2894965"/>
            <a:ext cx="2018665" cy="1260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-214748160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8880" y="2902585"/>
            <a:ext cx="3136900" cy="11811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251065" y="5436870"/>
          <a:ext cx="1328420" cy="655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5" imgW="901700" imgH="444500" progId="Equation.KSEE3">
                  <p:embed/>
                </p:oleObj>
              </mc:Choice>
              <mc:Fallback>
                <p:oleObj name="" r:id="rId5" imgW="901700" imgH="4445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251065" y="5436870"/>
                        <a:ext cx="1328420" cy="6553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624979" y="1233805"/>
            <a:ext cx="10872182" cy="645159"/>
            <a:chOff x="1101" y="1190"/>
            <a:chExt cx="1720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20855" t="-2712" r="19153" b="-4363"/>
            <a:stretch>
              <a:fillRect/>
            </a:stretch>
          </p:blipFill>
          <p:spPr>
            <a:xfrm>
              <a:off x="1101" y="1242"/>
              <a:ext cx="17205" cy="9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102" y="1190"/>
              <a:ext cx="8798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福建近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年中考真题精讲练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68350" y="2283460"/>
            <a:ext cx="8407400" cy="521890"/>
            <a:chOff x="894" y="3246"/>
            <a:chExt cx="13240" cy="822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1024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电阻大小的影响因素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(2019.13，2018.8</a:t>
              </a:r>
              <a:r>
                <a:rPr lang="zh-CN" altLang="en-US" sz="2400" dirty="0">
                  <a:latin typeface="宋体" panose="02010600030101010101" pitchFamily="2" charset="-122"/>
                  <a:cs typeface="Times New Roman" panose="02020603050405020304" pitchFamily="18" charset="0"/>
                </a:rPr>
                <a:t>涉及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)</a:t>
              </a:r>
              <a:endPara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6" name="文本框 105"/>
          <p:cNvSpPr txBox="1"/>
          <p:nvPr/>
        </p:nvSpPr>
        <p:spPr>
          <a:xfrm>
            <a:off x="659130" y="3146425"/>
            <a:ext cx="1098232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福建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13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在相同温度下，关于导体的电阻，下列说法正确的是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>
                <a:ea typeface="宋体" panose="02010600030101010101" pitchFamily="2" charset="-122"/>
              </a:rPr>
              <a:t>铜线的电阻一定比铝线的小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长度相同粗细也相同的铜线和铝线电阻相等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长度相同的两根铜线，粗的那根电阻较大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粗细相同的两根铜线，长的那根电阻较大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10761980" y="3307715"/>
            <a:ext cx="663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tags/tag1.xml><?xml version="1.0" encoding="utf-8"?>
<p:tagLst xmlns:p="http://schemas.openxmlformats.org/presentationml/2006/main">
  <p:tag name="KSO_WM_SLIDE_ITEM_CNT" val="4"/>
</p:tagLst>
</file>

<file path=ppt/tags/tag10.xml><?xml version="1.0" encoding="utf-8"?>
<p:tagLst xmlns:p="http://schemas.openxmlformats.org/presentationml/2006/main">
  <p:tag name="KSO_WM_UNIT_TABLE_BEAUTIFY" val="smartTable{f61706b0-85a4-41a0-9f64-a3029dac1cf3}"/>
</p:tagLst>
</file>

<file path=ppt/tags/tag11.xml><?xml version="1.0" encoding="utf-8"?>
<p:tagLst xmlns:p="http://schemas.openxmlformats.org/presentationml/2006/main">
  <p:tag name="KSO_WM_UNIT_TABLE_BEAUTIFY" val="smartTable{bad78abf-7ba6-4af8-9c77-fc970c840782}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4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2_1"/>
  <p:tag name="KSO_WM_UNIT_ID" val="258*l_h_f*1_2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5.xml><?xml version="1.0" encoding="utf-8"?>
<p:tagLst xmlns:p="http://schemas.openxmlformats.org/presentationml/2006/main">
  <p:tag name="KSO_WM_SLIDE_ITEM_CNT" val="4"/>
</p:tagLst>
</file>

<file path=ppt/tags/tag6.xml><?xml version="1.0" encoding="utf-8"?>
<p:tagLst xmlns:p="http://schemas.openxmlformats.org/presentationml/2006/main">
  <p:tag name="KSO_WM_SLIDE_ITEM_CNT" val="1"/>
  <p:tag name="KSO_WM_SLIDE_MODEL_TYPE" val="timeline"/>
</p:tagLst>
</file>

<file path=ppt/tags/tag7.xml><?xml version="1.0" encoding="utf-8"?>
<p:tagLst xmlns:p="http://schemas.openxmlformats.org/presentationml/2006/main">
  <p:tag name="KSO_WM_UNIT_TABLE_BEAUTIFY" val="smartTable{39279cc0-4b46-4efd-ba18-73b803bc04ab}"/>
</p:tagLst>
</file>

<file path=ppt/tags/tag8.xml><?xml version="1.0" encoding="utf-8"?>
<p:tagLst xmlns:p="http://schemas.openxmlformats.org/presentationml/2006/main">
  <p:tag name="KSO_WM_SLIDE_ITEM_CNT" val="1"/>
  <p:tag name="KSO_WM_SLIDE_MODEL_TYPE" val="timeline"/>
</p:tagLst>
</file>

<file path=ppt/tags/tag9.xml><?xml version="1.0" encoding="utf-8"?>
<p:tagLst xmlns:p="http://schemas.openxmlformats.org/presentationml/2006/main">
  <p:tag name="KSO_WM_UNIT_TABLE_BEAUTIFY" val="smartTable{7b597d48-4641-41c4-92a9-0e977840816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6532</Words>
  <Application>WPS 演示</Application>
  <PresentationFormat>宽屏</PresentationFormat>
  <Paragraphs>502</Paragraphs>
  <Slides>33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19</vt:i4>
      </vt:variant>
      <vt:variant>
        <vt:lpstr>幻灯片标题</vt:lpstr>
      </vt:variant>
      <vt:variant>
        <vt:i4>33</vt:i4>
      </vt:variant>
    </vt:vector>
  </HeadingPairs>
  <TitlesOfParts>
    <vt:vector size="64" baseType="lpstr">
      <vt:lpstr>Arial</vt:lpstr>
      <vt:lpstr>宋体</vt:lpstr>
      <vt:lpstr>Wingdings</vt:lpstr>
      <vt:lpstr>Times New Roman</vt:lpstr>
      <vt:lpstr>黑体</vt:lpstr>
      <vt:lpstr>微软雅黑</vt:lpstr>
      <vt:lpstr>仿宋_GB2312</vt:lpstr>
      <vt:lpstr>仿宋</vt:lpstr>
      <vt:lpstr>楷体_GB2312</vt:lpstr>
      <vt:lpstr>新宋体</vt:lpstr>
      <vt:lpstr>Calibri</vt:lpstr>
      <vt:lpstr>Office 主题</vt:lpstr>
      <vt:lpstr>Equation.KSEE3</vt:lpstr>
      <vt:lpstr>Equation.KSEE3</vt:lpstr>
      <vt:lpstr>Equation.KSEE3</vt:lpstr>
      <vt:lpstr>Equation.KSEE3</vt:lpstr>
      <vt:lpstr>Equation.KSEE3</vt:lpstr>
      <vt:lpstr>Equation.DSMT4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2</cp:revision>
  <dcterms:created xsi:type="dcterms:W3CDTF">2019-11-26T04:16:00Z</dcterms:created>
  <dcterms:modified xsi:type="dcterms:W3CDTF">2019-12-29T06:06:45Z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