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12192000"/>
  <p:custDataLst>
    <p:tags r:id="rId3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tags" Target="tags/tag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1.png" /><Relationship Id="rId4" Type="http://schemas.openxmlformats.org/officeDocument/2006/relationships/image" Target="../media/image22.png" /><Relationship Id="rId5" Type="http://schemas.openxmlformats.org/officeDocument/2006/relationships/image" Target="../media/image2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2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2.jpeg" /><Relationship Id="rId4" Type="http://schemas.openxmlformats.org/officeDocument/2006/relationships/image" Target="../media/image30.jpeg" /><Relationship Id="rId5" Type="http://schemas.openxmlformats.org/officeDocument/2006/relationships/image" Target="../media/image3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2.png" /><Relationship Id="rId4" Type="http://schemas.openxmlformats.org/officeDocument/2006/relationships/image" Target="../media/image3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4.png" /><Relationship Id="rId4" Type="http://schemas.openxmlformats.org/officeDocument/2006/relationships/image" Target="../media/image3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6.xml" TargetMode="Internal" /><Relationship Id="rId6" Type="http://schemas.openxmlformats.org/officeDocument/2006/relationships/slide" Target="slide12.xml" TargetMode="Internal" /><Relationship Id="rId7" Type="http://schemas.openxmlformats.org/officeDocument/2006/relationships/slide" Target="slide20.xml" TargetMode="Internal" /><Relationship Id="rId8" Type="http://schemas.openxmlformats.org/officeDocument/2006/relationships/slide" Target="slide29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6.jpeg" /><Relationship Id="rId4" Type="http://schemas.openxmlformats.org/officeDocument/2006/relationships/image" Target="../media/image37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8.png" /><Relationship Id="rId4" Type="http://schemas.openxmlformats.org/officeDocument/2006/relationships/image" Target="../media/image3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0.jpeg" /><Relationship Id="rId4" Type="http://schemas.openxmlformats.org/officeDocument/2006/relationships/image" Target="../media/image41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2.png" /><Relationship Id="rId4" Type="http://schemas.openxmlformats.org/officeDocument/2006/relationships/image" Target="../media/image40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3.png" /><Relationship Id="rId4" Type="http://schemas.openxmlformats.org/officeDocument/2006/relationships/image" Target="../media/image44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45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6.png" /><Relationship Id="rId4" Type="http://schemas.openxmlformats.org/officeDocument/2006/relationships/image" Target="../media/image4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8.png" /><Relationship Id="rId4" Type="http://schemas.openxmlformats.org/officeDocument/2006/relationships/image" Target="../media/image49.jpeg" /><Relationship Id="rId5" Type="http://schemas.openxmlformats.org/officeDocument/2006/relationships/image" Target="../media/image50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51.png" /><Relationship Id="rId4" Type="http://schemas.openxmlformats.org/officeDocument/2006/relationships/image" Target="../media/image52.png" /><Relationship Id="rId5" Type="http://schemas.openxmlformats.org/officeDocument/2006/relationships/image" Target="../media/image53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6.jpe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1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9.png" /><Relationship Id="rId11" Type="http://schemas.openxmlformats.org/officeDocument/2006/relationships/image" Target="../media/image20.png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jpeg" /><Relationship Id="rId4" Type="http://schemas.openxmlformats.org/officeDocument/2006/relationships/image" Target="../media/image13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16.png" /><Relationship Id="rId8" Type="http://schemas.openxmlformats.org/officeDocument/2006/relationships/image" Target="../media/image17.png" /><Relationship Id="rId9" Type="http://schemas.openxmlformats.org/officeDocument/2006/relationships/image" Target="../media/image18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614200dd9.fixed?vcp=1&amp;pid=58bc74f9f&amp;color=0,0,0&amp;vtp=1&amp;bbb=1" title=""/>
          <p:cNvSpPr/>
          <p:nvPr/>
        </p:nvSpPr>
        <p:spPr>
          <a:xfrm>
            <a:off x="3175" y="167271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614200dd9.fixed?vcp=1&amp;pid=58bc74f9f&amp;color=0,0,0&amp;vtp=1&amp;bbb=1" title=""/>
          <p:cNvSpPr/>
          <p:nvPr/>
        </p:nvSpPr>
        <p:spPr>
          <a:xfrm>
            <a:off x="3175" y="273342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第二部分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物质、运动和相互作用</a:t>
            </a:r>
            <a:endParaRPr lang="en-US" altLang="zh-CN" sz="5500"/>
          </a:p>
        </p:txBody>
      </p:sp>
      <p:sp>
        <p:nvSpPr>
          <p:cNvPr id="4" name="C_3_BD#614200dd9.fixed?vcp=1&amp;pid=58bc74f9f&amp;color=0,0,0&amp;vtp=1&amp;bbb=1" title=""/>
          <p:cNvSpPr/>
          <p:nvPr/>
        </p:nvSpPr>
        <p:spPr>
          <a:xfrm>
            <a:off x="3175" y="366610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第7讲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机械运动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长度和时间的测量</a:t>
            </a:r>
            <a:endParaRPr lang="en-US" altLang="zh-CN" sz="5500"/>
          </a:p>
        </p:txBody>
      </p:sp>
      <p:sp>
        <p:nvSpPr>
          <p:cNvPr id="5" name="C_3#614200dd9" title=""/>
          <p:cNvSpPr/>
          <p:nvPr/>
        </p:nvSpPr>
        <p:spPr>
          <a:xfrm>
            <a:off x="1959991" y="469938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af14c3877?vcp=1&amp;pid=a0516867f&amp;color=0,0,0&amp;vtp=1&amp;bt=1&amp;bbb=1&amp;hb=1" title=""/>
          <p:cNvSpPr/>
          <p:nvPr/>
        </p:nvSpPr>
        <p:spPr>
          <a:xfrm>
            <a:off x="932688" y="911574"/>
            <a:ext cx="10323576" cy="50875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（2）长度测量最常用的工具是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。使用刻度尺的方法：①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要观察刻度尺的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、测量范围和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（最小刻度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值）；②刻度尺要沿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方向，紧贴被测的物体；③读数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时，视线要与尺面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，要估读到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的下一位，记录时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要有数字和单位。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7.时间的测量。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（1）时间的测量和计时的常用工具是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（2）时间的国际单位是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</a:t>
            </a:r>
            <a:r>
              <a:rPr kumimoji="0" lang="en-US" altLang="zh-CN" sz="2800" b="0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kumimoji="0" lang="en-US" altLang="zh-CN" sz="2800" b="1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，符号是</a:t>
            </a:r>
            <a:r>
              <a:rPr kumimoji="0" lang="en-US" altLang="zh-CN" sz="2800" b="0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</a:t>
            </a:r>
            <a:r>
              <a:rPr kumimoji="0" lang="en-US" altLang="zh-CN" sz="2800" b="1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；常用单位还有</a:t>
            </a:r>
            <a:r>
              <a:rPr kumimoji="0" lang="en-US" altLang="zh-CN" sz="2800" b="0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</a:t>
            </a:r>
            <a:r>
              <a:rPr kumimoji="0" lang="en-US" altLang="zh-CN" sz="2800" b="1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kumimoji="0" lang="en-US" altLang="zh-CN" sz="2800" b="0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kumimoji="0" lang="en-US" altLang="zh-CN" sz="2800" b="1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3" name="P_6_AN.24_1#af14c3877.blank?vcp=1&amp;pid=a0516867f&amp;color=0,0,0&amp;vpa=24&amp;vtp=1&amp;bbb=1" title=""/>
          <p:cNvSpPr/>
          <p:nvPr/>
        </p:nvSpPr>
        <p:spPr>
          <a:xfrm>
            <a:off x="5764244" y="881094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刻度尺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P_6_AN.25_1#af14c3877.blank?vcp=1&amp;pid=a0516867f&amp;color=0,0,0&amp;vpa=25&amp;vtp=1&amp;bbb=1" title=""/>
          <p:cNvSpPr/>
          <p:nvPr/>
        </p:nvSpPr>
        <p:spPr>
          <a:xfrm>
            <a:off x="3443319" y="1528794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零刻度线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P_6_AN.26_1#af14c3877.blank?vcp=1&amp;pid=a0516867f&amp;color=0,0,0&amp;vpa=26&amp;vtp=1&amp;bbb=1" title=""/>
          <p:cNvSpPr/>
          <p:nvPr/>
        </p:nvSpPr>
        <p:spPr>
          <a:xfrm>
            <a:off x="7364445" y="1528794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分度值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27_1#af14c3877.blank?vcp=1&amp;pid=a0516867f&amp;color=0,0,0&amp;vpa=27&amp;vtp=1&amp;bbb=1" title=""/>
          <p:cNvSpPr/>
          <p:nvPr/>
        </p:nvSpPr>
        <p:spPr>
          <a:xfrm>
            <a:off x="4157694" y="2176494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被测长度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28_1#af14c3877.blank?vcp=1&amp;pid=a0516867f&amp;color=0,0,0&amp;vpa=28&amp;vtp=1&amp;bbb=1" title=""/>
          <p:cNvSpPr/>
          <p:nvPr/>
        </p:nvSpPr>
        <p:spPr>
          <a:xfrm>
            <a:off x="3800506" y="282419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垂直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29_1#af14c3877.blank?vcp=1&amp;pid=a0516867f&amp;color=0,0,0&amp;vpa=29&amp;vtp=1&amp;bbb=1" title=""/>
          <p:cNvSpPr/>
          <p:nvPr/>
        </p:nvSpPr>
        <p:spPr>
          <a:xfrm>
            <a:off x="6653245" y="2824194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分度值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P_6_AN.30_1#af14c3877.blank?vcp=1&amp;pid=a0516867f&amp;color=0,0,0&amp;vpa=30&amp;vtp=1&amp;bbb=1" title=""/>
          <p:cNvSpPr/>
          <p:nvPr/>
        </p:nvSpPr>
        <p:spPr>
          <a:xfrm>
            <a:off x="6835807" y="476729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秒表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1" name="P_6_AN.31_1#af14c3877.blank?vcp=1&amp;pid=a0516867f&amp;color=0,0,0&amp;vpa=31&amp;vtp=1" title=""/>
          <p:cNvSpPr/>
          <p:nvPr/>
        </p:nvSpPr>
        <p:spPr>
          <a:xfrm>
            <a:off x="4699031" y="5394039"/>
            <a:ext cx="5905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spc="-10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秒</a:t>
            </a:r>
            <a:endParaRPr lang="en-US" altLang="zh-CN" sz="2800" spc="-1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2" name="P_6_AN.32_1#af14c3877.blank?vcp=1&amp;pid=a0516867f&amp;color=0,0,0&amp;vpa=32&amp;vtp=1&amp;bbb=1" title=""/>
              <p:cNvSpPr/>
              <p:nvPr/>
            </p:nvSpPr>
            <p:spPr>
              <a:xfrm>
                <a:off x="6731826" y="5528087"/>
                <a:ext cx="34925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2" name="P_6_AN.32_1#af14c3877.blank?vcp=1&amp;pid=a0516867f&amp;color=0,0,0&amp;vpa=3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826" y="5528087"/>
                <a:ext cx="349250" cy="412369"/>
              </a:xfrm>
              <a:prstGeom prst="rect">
                <a:avLst/>
              </a:prstGeom>
              <a:blipFill rotWithShape="1">
                <a:blip r:embed="rId3"/>
                <a:stretch>
                  <a:fillRect l="-55" t="-100" r="55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3" name="P_6_AN.33_1#af14c3877.blank?vcp=1&amp;pid=a0516867f&amp;color=0,0,0&amp;vpa=33&amp;vtp=1&amp;bbb=1" title=""/>
              <p:cNvSpPr/>
              <p:nvPr/>
            </p:nvSpPr>
            <p:spPr>
              <a:xfrm>
                <a:off x="9473439" y="5528087"/>
                <a:ext cx="83978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3" name="P_6_AN.33_1#af14c3877.blank?vcp=1&amp;pid=a0516867f&amp;color=0,0,0&amp;vpa=3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39" y="5528087"/>
                <a:ext cx="839788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61" t="-100" r="23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4" name="P_6_AN.34_1#af14c3877.blank?vcp=1&amp;pid=a0516867f&amp;color=0,0,0&amp;vpa=34&amp;vtp=1&amp;bbb=1" title=""/>
              <p:cNvSpPr/>
              <p:nvPr/>
            </p:nvSpPr>
            <p:spPr>
              <a:xfrm>
                <a:off x="10694225" y="5528087"/>
                <a:ext cx="39846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4" name="P_6_AN.34_1#af14c3877.blank?vcp=1&amp;pid=a0516867f&amp;color=0,0,0&amp;vpa=3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225" y="5528087"/>
                <a:ext cx="398463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48" t="-100" r="127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af14c3877?vcp=1&amp;pid=a0516867f&amp;color=0,0,0&amp;vtp=1&amp;bt=1&amp;bbb=1&amp;hb=1" title=""/>
          <p:cNvSpPr/>
          <p:nvPr/>
        </p:nvSpPr>
        <p:spPr>
          <a:xfrm>
            <a:off x="932688" y="720000"/>
            <a:ext cx="10323576" cy="5290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◉考点点拨</a:t>
            </a:r>
            <a:endParaRPr lang="en-US" altLang="zh-CN" sz="2800"/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刻度尺的使用方法概括为四会：会认、会放、会读、会记。</a:t>
            </a:r>
            <a:endParaRPr lang="en-US" altLang="zh-CN" sz="2800"/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1.会认：认清它的测量范围、分度值和零刻度线的位置。</a:t>
            </a:r>
            <a:endParaRPr lang="en-US" altLang="zh-CN" sz="2800"/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2.会放：零刻度线对准被测物的边缘，尺面要紧贴被测物体，且沿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着被测长度方向。</a:t>
            </a:r>
            <a:endParaRPr lang="en-US" altLang="zh-CN" sz="2800"/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3.会读：读数时要“一垂二估”。即视线与尺面垂直，读数要估读到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分度值的下一位。</a:t>
            </a:r>
            <a:endParaRPr lang="en-US" altLang="zh-CN" sz="2800"/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4.会记：记录的数据由数字和单位组成，既要记录准确值，又要记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录估计值，并注明单位。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de67fb353.fixed?vcp=1&amp;pid=614200dd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de67fb353.fixed?vcp=1&amp;pid=614200dd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de67fb353.fixed?vcp=1&amp;pid=614200dd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e298ceca4?vcp=1&amp;pid=de67fb353&amp;color=0,0,0&amp;tib=255,255,255&amp;iip=4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e298ceca4?vcp=1&amp;pid=de67fb353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运动的描述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运动的快慢</a:t>
            </a:r>
            <a:endParaRPr lang="en-US" altLang="zh-CN" sz="100"/>
          </a:p>
        </p:txBody>
      </p:sp>
      <p:pic>
        <p:nvPicPr>
          <p:cNvPr id="4" name="C_5_BD#e298ceca4?vcp=1&amp;pid=de67fb353&amp;color=0,0,0&amp;tib=255,255,255&amp;iip=5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28" y="810742"/>
            <a:ext cx="1143000" cy="466344"/>
          </a:xfrm>
          <a:prstGeom prst="rect">
            <a:avLst/>
          </a:prstGeom>
        </p:spPr>
      </p:pic>
      <p:pic>
        <p:nvPicPr>
          <p:cNvPr id="5" name="QC_6_BD.35_1#cf1361676?iti=1&amp;htil=1&amp;vcp=1&amp;vop=1&amp;vis=1&amp;pid=e298ceca4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2309" y="1369351"/>
            <a:ext cx="3136392" cy="2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35_2#cf1361676?iti=1&amp;htil=1&amp;vcp=1&amp;vop=1&amp;vis=1&amp;pid=e298ceca4&amp;color=0,0,0&amp;vtp=1&amp;bbb=1" title=""/>
          <p:cNvSpPr/>
          <p:nvPr/>
        </p:nvSpPr>
        <p:spPr>
          <a:xfrm>
            <a:off x="9174099" y="3901223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图7-1</a:t>
            </a:r>
            <a:endParaRPr lang="en-US" altLang="zh-CN" sz="2800"/>
          </a:p>
        </p:txBody>
      </p:sp>
      <p:sp>
        <p:nvSpPr>
          <p:cNvPr id="7" name="QC_6_BD.35_3#cf1361676?htil=1&amp;vcp=1&amp;vop=1&amp;vis=1&amp;pid=e298ceca4&amp;color=0,0,0&amp;vtp=1&amp;bbb=1&amp;hb=1" title=""/>
          <p:cNvSpPr/>
          <p:nvPr/>
        </p:nvSpPr>
        <p:spPr>
          <a:xfrm>
            <a:off x="932688" y="1351063"/>
            <a:ext cx="7050024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（2024·牡丹江）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2024年6月2日6时23分，嫦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娥六号成功着陆在月球背面南极，如图7-1所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示，此时，相对于嫦娥六号静止的是(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8" name="QC_6_AN.36_1#cf1361676.bracket?vcp=1&amp;vop=1&amp;vis=1&amp;pid=e298ceca4&amp;color=0,0,0&amp;vpa=35&amp;vtp=1" title=""/>
          <p:cNvSpPr/>
          <p:nvPr/>
        </p:nvSpPr>
        <p:spPr>
          <a:xfrm>
            <a:off x="6924707" y="2633128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9" name="QC_6_BD.35_4#cf1361676.choices?htil=1&amp;vcp=1&amp;vop=1&amp;vis=1&amp;pid=e298ceca4&amp;color=0,0,0&amp;vtp=1&amp;bbb=1" title=""/>
          <p:cNvSpPr/>
          <p:nvPr/>
        </p:nvSpPr>
        <p:spPr>
          <a:xfrm>
            <a:off x="932688" y="3276573"/>
            <a:ext cx="7050024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363283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A.月球南极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B.地球南极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363283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C.太阳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D.中国空间站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37_1#73f976275?vcp=1&amp;vop=1&amp;vis=1&amp;pid=e298ceca4&amp;color=0,0,0&amp;vtp=1&amp;bt=1&amp;bbb=1&amp;hb=1" title=""/>
          <p:cNvSpPr/>
          <p:nvPr/>
        </p:nvSpPr>
        <p:spPr>
          <a:xfrm>
            <a:off x="932688" y="152171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（2025·北京）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如图7-2所示，游客在行驶的游船上欣赏京城水系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美景。下列说法正确的是(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38_1#73f976275.bracket?vcp=1&amp;vop=1&amp;vis=1&amp;pid=e298ceca4&amp;color=0,0,0&amp;vpa=36&amp;vtp=1" title=""/>
          <p:cNvSpPr/>
          <p:nvPr/>
        </p:nvSpPr>
        <p:spPr>
          <a:xfrm>
            <a:off x="5138769" y="2156079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pic>
        <p:nvPicPr>
          <p:cNvPr id="4" name="QC_6_BD.37_2#73f976275?iti=2&amp;htil=2&amp;vcp=1&amp;vop=1&amp;vis=1&amp;pid=e298ceca4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819" y="2823527"/>
            <a:ext cx="3163824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7_3#73f976275?iti=2&amp;htil=2&amp;vcp=1&amp;vop=1&amp;vis=1&amp;pid=e298ceca4&amp;color=0,0,0&amp;vtp=1&amp;bbb=1" title=""/>
          <p:cNvSpPr/>
          <p:nvPr/>
        </p:nvSpPr>
        <p:spPr>
          <a:xfrm>
            <a:off x="8311324" y="4633023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图7-2</a:t>
            </a:r>
            <a:endParaRPr lang="en-US" altLang="zh-CN" sz="2800"/>
          </a:p>
        </p:txBody>
      </p:sp>
      <p:sp>
        <p:nvSpPr>
          <p:cNvPr id="6" name="QC_6_BD.37_4#73f976275.choices?htil=2&amp;vcp=1&amp;vop=1&amp;vis=1&amp;pid=e298ceca4&amp;color=0,0,0&amp;vtp=1&amp;bbb=1" title=""/>
          <p:cNvSpPr/>
          <p:nvPr/>
        </p:nvSpPr>
        <p:spPr>
          <a:xfrm>
            <a:off x="932688" y="2805239"/>
            <a:ext cx="7022592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A.以桥为参照物，游船是运动的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B.以河岸为参照物，桥是运动的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C.以树为参照物，游船是静止的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D.以游船为参照物，河岸是静止的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39_1#1a5d48710?vcp=1&amp;vop=1&amp;vis=1&amp;pid=e298ceca4&amp;color=0,0,0&amp;vtp=1&amp;bt=1&amp;bbb=1&amp;hb=1" title=""/>
          <p:cNvSpPr/>
          <p:nvPr/>
        </p:nvSpPr>
        <p:spPr>
          <a:xfrm>
            <a:off x="932688" y="2187289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传统文化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）《吕氏春秋·察今》记录了“刻舟求剑”的典故。学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习物理知识后使我们懂得，要确定剑落水的实际位置，应选择的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参照物是(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40_1#1a5d48710.bracket?vcp=1&amp;vop=1&amp;vis=1&amp;pid=e298ceca4&amp;color=0,0,0&amp;vpa=37&amp;vtp=1" title=""/>
          <p:cNvSpPr/>
          <p:nvPr/>
        </p:nvSpPr>
        <p:spPr>
          <a:xfrm>
            <a:off x="2638457" y="3469354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4" name="QC_6_BD.39_2#1a5d48710.choices?vcp=1&amp;vop=1&amp;vis=1&amp;pid=e298ceca4&amp;color=0,0,0&amp;vtp=1&amp;bbb=1" title=""/>
          <p:cNvSpPr/>
          <p:nvPr/>
        </p:nvSpPr>
        <p:spPr>
          <a:xfrm>
            <a:off x="932688" y="4103719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3002280"/>
                <a:tab pos="4899025"/>
                <a:tab pos="824420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A.岸边的树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B.船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C.船上的标记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D.水流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41_1#aa5e9cf01?vcp=1&amp;vop=1&amp;vis=1&amp;pid=e298ceca4&amp;color=0,0,0&amp;vtp=1&amp;bt=1&amp;bbb=1&amp;hb=1" title=""/>
          <p:cNvSpPr/>
          <p:nvPr/>
        </p:nvSpPr>
        <p:spPr>
          <a:xfrm>
            <a:off x="932688" y="1584770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（2023·大庆）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小明不慎将一瓶矿泉水从二楼阳台滑落，忽略空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气阻力，则这瓶矿泉水在下落过程中的路程与时间关系图像正确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42_1#aa5e9cf01.bracket?vcp=1&amp;vop=1&amp;vis=1&amp;pid=e298ceca4&amp;color=0,0,0&amp;vpa=38&amp;vtp=1" title=""/>
          <p:cNvSpPr/>
          <p:nvPr/>
        </p:nvSpPr>
        <p:spPr>
          <a:xfrm>
            <a:off x="1924082" y="2866835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4" name="QC_6_BD.41_2#aa5e9cf01.choices?vcp=1&amp;vop=1&amp;vis=1&amp;pid=e298ceca4&amp;color=0,0,0&amp;vtp=1&amp;bbb=1" title=""/>
          <p:cNvSpPr/>
          <p:nvPr/>
        </p:nvSpPr>
        <p:spPr>
          <a:xfrm>
            <a:off x="932689" y="3562922"/>
            <a:ext cx="10323320" cy="17103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5300"/>
              </a:lnSpc>
              <a:tabLst>
                <a:tab pos="2684780"/>
                <a:tab pos="5280025"/>
                <a:tab pos="790130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84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84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84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85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5" name="QC_6_BD.41_2#aa5e9cf01.choice_image?vcp=1&amp;vop=1&amp;vis=1&amp;pid=e298ceca4&amp;color=0,0,0&amp;tib=255,255,255&amp;iip=6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5085" y="3572447"/>
            <a:ext cx="1719072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6_BD.41_2#aa5e9cf01.choice_image?vcp=1&amp;vop=1&amp;vis=1&amp;pid=e298ceca4&amp;color=0,0,0&amp;tib=255,255,255&amp;iip=7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369" y="3590735"/>
            <a:ext cx="1691640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6_BD.41_2#aa5e9cf01.choice_image?vcp=1&amp;vop=1&amp;vis=1&amp;pid=e298ceca4&amp;color=0,0,0&amp;tib=255,255,255&amp;iip=8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0886" y="3581591"/>
            <a:ext cx="169164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41_2#aa5e9cf01.choice_image?vcp=1&amp;vop=1&amp;vis=1&amp;pid=e298ceca4&amp;color=0,0,0&amp;tib=255,255,255&amp;iip=9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166" y="3563303"/>
            <a:ext cx="169164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1641ba2a6?vcp=1&amp;pid=de67fb353&amp;color=0,0,0&amp;tib=255,255,255&amp;iip=10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1641ba2a6?vcp=1&amp;pid=de67fb353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长度、时间及其测量</a:t>
            </a:r>
            <a:endParaRPr lang="en-US" altLang="zh-CN" sz="100"/>
          </a:p>
        </p:txBody>
      </p:sp>
      <p:pic>
        <p:nvPicPr>
          <p:cNvPr id="4" name="QC_6_BD.43_1#e06a94a90?iti=3&amp;htil=3&amp;vcp=1&amp;vop=1&amp;vis=1&amp;pid=1641ba2a6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5409" y="1369351"/>
            <a:ext cx="2450592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43_2#e06a94a90?iti=3&amp;htil=3&amp;vcp=1&amp;vop=1&amp;vis=1&amp;pid=1641ba2a6&amp;color=0,0,0&amp;vtp=1&amp;bbb=1" title=""/>
          <p:cNvSpPr/>
          <p:nvPr/>
        </p:nvSpPr>
        <p:spPr>
          <a:xfrm>
            <a:off x="9504299" y="3429164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图7-3</a:t>
            </a:r>
            <a:endParaRPr lang="en-US" altLang="zh-CN" sz="2800"/>
          </a:p>
        </p:txBody>
      </p:sp>
      <p:sp>
        <p:nvSpPr>
          <p:cNvPr id="6" name="QC_6_BD.43_3#e06a94a90?htil=3&amp;vcp=1&amp;vop=1&amp;vis=1&amp;pid=1641ba2a6&amp;color=0,0,0&amp;vtp=1&amp;bbb=1&amp;hb=1" title=""/>
          <p:cNvSpPr/>
          <p:nvPr/>
        </p:nvSpPr>
        <p:spPr>
          <a:xfrm>
            <a:off x="932688" y="1351063"/>
            <a:ext cx="7735824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（2025·陕西）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如图7-3是小明手握茶杯的照片。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根据图中信息估测，该茶杯的高度约为(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7" name="QC_6_AN.44_1#e06a94a90.bracket?vcp=1&amp;vop=1&amp;vis=1&amp;pid=1641ba2a6&amp;color=0,0,0&amp;vpa=39&amp;vtp=1" title=""/>
          <p:cNvSpPr/>
          <p:nvPr/>
        </p:nvSpPr>
        <p:spPr>
          <a:xfrm>
            <a:off x="7294595" y="1985428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mc:AlternateContent>
        <mc:Choice Requires="a14">
          <p:sp>
            <p:nvSpPr>
              <p:cNvPr id="8" name="QC_6_BD.43_4#e06a94a90.choices?htil=3&amp;vcp=1&amp;vop=1&amp;vis=1&amp;pid=1641ba2a6&amp;color=0,0,0&amp;vtp=1&amp;bbb=1" title=""/>
              <p:cNvSpPr/>
              <p:nvPr/>
            </p:nvSpPr>
            <p:spPr>
              <a:xfrm>
                <a:off x="932688" y="2562770"/>
                <a:ext cx="7735824" cy="1202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397573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𝐦𝐦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  <a:tabLst>
                    <a:tab pos="397573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𝐝𝐦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C_6_BD.43_4#e06a94a90.choices?htil=3&amp;vcp=1&amp;vop=1&amp;vis=1&amp;pid=1641ba2a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562770"/>
                <a:ext cx="7735824" cy="1202944"/>
              </a:xfrm>
              <a:prstGeom prst="rect">
                <a:avLst/>
              </a:prstGeom>
              <a:blipFill rotWithShape="1">
                <a:blip r:embed="rId5"/>
                <a:stretch>
                  <a:fillRect l="-7" t="-45" r="2" b="-65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5_1#e6f366835?vcp=1&amp;vop=1&amp;vis=1&amp;pid=1641ba2a6&amp;color=0,0,0&amp;vtp=1&amp;bt=1&amp;bbb=1&amp;hb=1" title=""/>
              <p:cNvSpPr/>
              <p:nvPr/>
            </p:nvSpPr>
            <p:spPr>
              <a:xfrm>
                <a:off x="932688" y="172640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（2025·绥化）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如图7-4，一物块从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处运动到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处所用的时间为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，通过的路程为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的平均速度为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45_1#e6f366835?vcp=1&amp;vop=1&amp;vis=1&amp;pid=1641ba2a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72640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-693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6_BD.45_2#e6f366835?iti=4&amp;vcp=1&amp;vop=1&amp;vis=1&amp;pid=1641ba2a6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5920" y="3060287"/>
            <a:ext cx="88971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6_BD.45_3#e6f366835?iti=4&amp;vcp=1&amp;vop=1&amp;vis=1&amp;pid=1641ba2a6&amp;color=0,0,0&amp;vtp=1&amp;bbb=1" title=""/>
          <p:cNvSpPr/>
          <p:nvPr/>
        </p:nvSpPr>
        <p:spPr>
          <a:xfrm>
            <a:off x="5638070" y="4558887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图7-4</a:t>
            </a:r>
            <a:endParaRPr lang="en-US" altLang="zh-CN" sz="2800"/>
          </a:p>
        </p:txBody>
      </p:sp>
      <p:sp>
        <p:nvSpPr>
          <p:cNvPr id="5" name="QB_6_AN.46_1#e6f366835.blank?vcp=1&amp;vop=1&amp;vis=1&amp;pid=1641ba2a6&amp;color=0,0,0&amp;vpa=40&amp;vtp=1&amp;bbb=1" title=""/>
          <p:cNvSpPr/>
          <p:nvPr/>
        </p:nvSpPr>
        <p:spPr>
          <a:xfrm>
            <a:off x="4207415" y="2322671"/>
            <a:ext cx="8810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6.00</a:t>
            </a:r>
            <a:endParaRPr lang="en-US" altLang="zh-CN" sz="2800"/>
          </a:p>
        </p:txBody>
      </p:sp>
      <p:sp>
        <p:nvSpPr>
          <p:cNvPr id="6" name="QB_6_AN.47_1#e6f366835.blank?vcp=1&amp;vop=1&amp;vis=1&amp;pid=1641ba2a6&amp;color=0,0,0&amp;vpa=41&amp;vtp=1&amp;bbb=1" title=""/>
          <p:cNvSpPr/>
          <p:nvPr/>
        </p:nvSpPr>
        <p:spPr>
          <a:xfrm>
            <a:off x="9296939" y="2322671"/>
            <a:ext cx="8810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0.15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8_1#d6319726d?vcp=1&amp;vop=1&amp;vis=1&amp;pid=1641ba2a6&amp;color=0,0,0&amp;vtp=1&amp;bt=1&amp;bbb=1&amp;hb=1" title=""/>
              <p:cNvSpPr/>
              <p:nvPr/>
            </p:nvSpPr>
            <p:spPr>
              <a:xfrm>
                <a:off x="932688" y="81962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（2023·十堰）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如图7-5甲所示铅笔的长度是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，如图7-5乙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所示秒表秒针盘的分度值是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，秒表读数是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48_1#d6319726d?vcp=1&amp;vop=1&amp;vis=1&amp;pid=1641ba2a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1962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2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49_1#d6319726d.blank?vcp=1&amp;vop=1&amp;vis=1&amp;pid=1641ba2a6&amp;color=0,0,0&amp;vpa=42&amp;vtp=1&amp;bbb=1" title=""/>
          <p:cNvSpPr/>
          <p:nvPr/>
        </p:nvSpPr>
        <p:spPr>
          <a:xfrm>
            <a:off x="7834345" y="789146"/>
            <a:ext cx="8810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2.50</a:t>
            </a:r>
            <a:endParaRPr lang="en-US" altLang="zh-CN" sz="2800"/>
          </a:p>
        </p:txBody>
      </p:sp>
      <p:sp>
        <p:nvSpPr>
          <p:cNvPr id="4" name="QB_6_AN.50_1#d6319726d.blank?vcp=1&amp;vop=1&amp;vis=1&amp;pid=1641ba2a6&amp;color=0,0,0&amp;vpa=43&amp;vtp=1&amp;bbb=1" title=""/>
          <p:cNvSpPr/>
          <p:nvPr/>
        </p:nvSpPr>
        <p:spPr>
          <a:xfrm>
            <a:off x="5191156" y="1415891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0.1</a:t>
            </a:r>
            <a:endParaRPr lang="en-US" altLang="zh-CN" sz="2800"/>
          </a:p>
        </p:txBody>
      </p:sp>
      <p:sp>
        <p:nvSpPr>
          <p:cNvPr id="5" name="QB_6_AN.52_1#d6319726d.blank?vcp=1&amp;vop=1&amp;vis=1&amp;pid=1641ba2a6&amp;color=0,0,0&amp;vpa=44&amp;vtp=1&amp;bbb=1" title=""/>
          <p:cNvSpPr/>
          <p:nvPr/>
        </p:nvSpPr>
        <p:spPr>
          <a:xfrm>
            <a:off x="8213757" y="1415891"/>
            <a:ext cx="10588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338.5</a:t>
            </a:r>
            <a:endParaRPr lang="en-US" altLang="zh-CN" sz="2800"/>
          </a:p>
        </p:txBody>
      </p:sp>
      <p:pic>
        <p:nvPicPr>
          <p:cNvPr id="6" name="QB_6_BD.51_1#d6319726d?iti=5&amp;vcp=1&amp;vop=1&amp;vis=1&amp;pid=1641ba2a6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6160" y="2148935"/>
            <a:ext cx="5065776" cy="32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51_2#d6319726d?iti=5&amp;vcp=1&amp;vop=1&amp;vis=1&amp;pid=1641ba2a6&amp;color=0,0,0&amp;vtp=1&amp;bbb=1" title=""/>
          <p:cNvSpPr/>
          <p:nvPr/>
        </p:nvSpPr>
        <p:spPr>
          <a:xfrm>
            <a:off x="5642642" y="5503767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614200dd9?lid=10b25f062&amp;cid=10b25f062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614200dd9?lid=10b25f062&amp;cid=10b25f062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614200dd9?lid=10b25f062&amp;cid=10b25f062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614200dd9?lid=a91cd582a&amp;cid=a91cd582a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614200dd9?lid=a91cd582a&amp;cid=a91cd582a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614200dd9?lid=a91cd582a&amp;cid=a91cd582a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614200dd9?lid=de67fb353&amp;cid=de67fb353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614200dd9?lid=de67fb353&amp;cid=de67fb353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614200dd9?lid=de67fb353&amp;cid=de67fb353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614200dd9?lid=8a3cc3faf&amp;cid=8a3cc3faf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614200dd9?lid=8a3cc3faf&amp;cid=8a3cc3faf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614200dd9?lid=8a3cc3faf&amp;cid=8a3cc3faf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614200dd9?lid=92fb2bcbd&amp;cid=92fb2bcbd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614200dd9?lid=92fb2bcbd&amp;cid=92fb2bcbd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614200dd9?lid=92fb2bcbd&amp;cid=92fb2bcbd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614200dd9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614200dd9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614200dd9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8a3cc3faf.fixed?vcp=1&amp;pid=614200dd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8a3cc3faf.fixed?vcp=1&amp;pid=614200dd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8a3cc3faf.fixed?vcp=1&amp;pid=614200dd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53_1#7c39e39bf?iti=6&amp;htil=4&amp;vcp=1&amp;vop=1&amp;vis=1&amp;pid=8a3cc3faf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6231" y="1454372"/>
            <a:ext cx="2651760" cy="32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53_2#7c39e39bf?iti=6&amp;htil=4&amp;vcp=1&amp;vop=1&amp;vis=1&amp;pid=8a3cc3faf&amp;color=0,0,0&amp;vtp=1&amp;bbb=1" title=""/>
          <p:cNvSpPr/>
          <p:nvPr/>
        </p:nvSpPr>
        <p:spPr>
          <a:xfrm>
            <a:off x="9325705" y="4849209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图7-6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53_3#7c39e39bf?htil=4&amp;vcp=1&amp;vop=1&amp;vis=1&amp;pid=8a3cc3faf&amp;color=0,0,0&amp;vtp=1&amp;bt=1&amp;bbb=1&amp;hb=1" title=""/>
              <p:cNvSpPr/>
              <p:nvPr/>
            </p:nvSpPr>
            <p:spPr>
              <a:xfrm>
                <a:off x="932688" y="1436084"/>
                <a:ext cx="753465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（2025·乐山）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如图7-6所示为甲、乙两物体运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动的路程—时间图像，则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时间内(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53_3#7c39e39bf?htil=4&amp;vcp=1&amp;vop=1&amp;vis=1&amp;pid=8a3cc3fa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36084"/>
                <a:ext cx="7534656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7" t="-29" r="3" b="-5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54_1#7c39e39bf.bracket?vcp=1&amp;vop=1&amp;vis=1&amp;pid=8a3cc3faf&amp;color=0,0,0&amp;vpa=45&amp;vtp=1" title=""/>
          <p:cNvSpPr/>
          <p:nvPr/>
        </p:nvSpPr>
        <p:spPr>
          <a:xfrm>
            <a:off x="7096602" y="2070449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6" name="QC_5_BD.53_4#7c39e39bf.choices?htil=4&amp;vcp=1&amp;vop=1&amp;vis=1&amp;pid=8a3cc3faf&amp;color=0,0,0&amp;vtp=1&amp;bbb=1" title=""/>
          <p:cNvSpPr/>
          <p:nvPr/>
        </p:nvSpPr>
        <p:spPr>
          <a:xfrm>
            <a:off x="932688" y="2646521"/>
            <a:ext cx="753465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A.甲、乙两物体均做匀速直线运动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B.甲的平均速度大于乙的平均速度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C.甲的平均速度小于乙的平均速度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D.甲的平均速度等于乙的平均速度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55_1#de54685c5?vcp=1&amp;vop=1&amp;vis=1&amp;pid=8a3cc3faf&amp;color=0,0,0&amp;vtp=1&amp;bt=1&amp;bbb=1&amp;hb=1" title=""/>
              <p:cNvSpPr/>
              <p:nvPr/>
            </p:nvSpPr>
            <p:spPr>
              <a:xfrm>
                <a:off x="932688" y="829786"/>
                <a:ext cx="1032357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（2023·毕节）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小明用玩具汽车测量平均速度，让汽车在斜面上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沿直线下滑，位置传感器每隔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记录一次汽车的位置，如图7-7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所示。由图可知，汽车从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点运动到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𝑪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点的路程为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𝑩𝑫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的平均速度为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，汽车由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点运动到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𝑫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点的过程，不是做匀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速直线运动，理由是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55_1#de54685c5?vcp=1&amp;vop=1&amp;vis=1&amp;pid=8a3cc3fa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29786"/>
                <a:ext cx="10323576" cy="3144457"/>
              </a:xfrm>
              <a:prstGeom prst="rect">
                <a:avLst/>
              </a:prstGeom>
              <a:blipFill rotWithShape="1">
                <a:blip r:embed="rId3"/>
                <a:stretch>
                  <a:fillRect l="-5" t="-15" r="-53" b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56_1#de54685c5.blank?vcp=1&amp;vop=1&amp;vis=1&amp;pid=8a3cc3faf&amp;color=0,0,0&amp;vpa=46&amp;vtp=1&amp;bbb=1" title=""/>
          <p:cNvSpPr/>
          <p:nvPr/>
        </p:nvSpPr>
        <p:spPr>
          <a:xfrm>
            <a:off x="8507445" y="2094706"/>
            <a:ext cx="8810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2.10</a:t>
            </a:r>
            <a:endParaRPr lang="en-US" altLang="zh-CN" sz="2800"/>
          </a:p>
        </p:txBody>
      </p:sp>
      <p:sp>
        <p:nvSpPr>
          <p:cNvPr id="4" name="QB_5_AN.57_1#de54685c5.blank?vcp=1&amp;vop=1&amp;vis=1&amp;pid=8a3cc3faf&amp;color=0,0,0&amp;vpa=47&amp;vtp=1&amp;bbb=1" title=""/>
          <p:cNvSpPr/>
          <p:nvPr/>
        </p:nvSpPr>
        <p:spPr>
          <a:xfrm>
            <a:off x="3048032" y="2742406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0.1</a:t>
            </a:r>
            <a:endParaRPr lang="en-US" altLang="zh-CN" sz="2800"/>
          </a:p>
        </p:txBody>
      </p:sp>
      <p:sp>
        <p:nvSpPr>
          <p:cNvPr id="5" name="QB_5_AN.59_1#de54685c5.blank?vcp=1&amp;vop=1&amp;vis=1&amp;pid=8a3cc3faf&amp;color=0,0,0&amp;vpa=48&amp;vtp=1&amp;bbb=1" title=""/>
          <p:cNvSpPr/>
          <p:nvPr/>
        </p:nvSpPr>
        <p:spPr>
          <a:xfrm>
            <a:off x="4144994" y="3369151"/>
            <a:ext cx="525938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相等的时间内通过的距离不相等</a:t>
            </a:r>
            <a:endParaRPr lang="en-US" altLang="zh-CN" sz="2800"/>
          </a:p>
        </p:txBody>
      </p:sp>
      <p:pic>
        <p:nvPicPr>
          <p:cNvPr id="6" name="QB_5_BD.58_1#de54685c5?iti=7&amp;vcp=1&amp;vop=1&amp;vis=1&amp;pid=8a3cc3faf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3944" y="4090638"/>
            <a:ext cx="3941064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5_BD.58_2#de54685c5?iti=7&amp;vcp=1&amp;vop=1&amp;vis=1&amp;pid=8a3cc3faf&amp;color=0,0,0&amp;vtp=1&amp;bbb=1" title=""/>
          <p:cNvSpPr/>
          <p:nvPr/>
        </p:nvSpPr>
        <p:spPr>
          <a:xfrm>
            <a:off x="5638070" y="5461222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60_1#8ac0947e6?iti=8&amp;htil=5&amp;vcp=1&amp;vop=1&amp;vis=1&amp;pid=8a3cc3faf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8276" y="738288"/>
            <a:ext cx="4919472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60_2#8ac0947e6?iti=8&amp;htil=5&amp;vcp=1&amp;vop=1&amp;vis=1&amp;pid=8a3cc3faf&amp;color=0,0,0&amp;vtp=1&amp;bbb=1" title=""/>
          <p:cNvSpPr/>
          <p:nvPr/>
        </p:nvSpPr>
        <p:spPr>
          <a:xfrm>
            <a:off x="8271606" y="2346616"/>
            <a:ext cx="912812" cy="550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图7-8</a:t>
            </a:r>
            <a:endParaRPr lang="en-US" altLang="zh-CN" sz="2800"/>
          </a:p>
        </p:txBody>
      </p:sp>
      <p:sp>
        <p:nvSpPr>
          <p:cNvPr id="4" name="QO_5_BD.60_3#8ac0947e6?htil=5&amp;vcp=1&amp;vop=1&amp;vis=1&amp;pid=8a3cc3faf&amp;color=0,0,0&amp;vtp=1&amp;bt=1&amp;bbb=1&amp;hb=1&amp;hs=1" title=""/>
          <p:cNvSpPr/>
          <p:nvPr/>
        </p:nvSpPr>
        <p:spPr>
          <a:xfrm>
            <a:off x="932688" y="720000"/>
            <a:ext cx="5276088" cy="24110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（2025·南充）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如图7-8，用图甲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所示装置测量“小车运动的平均速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度”，每次实验小车都从斜面顶端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自由释放，金属片可置于斜面的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B_6_BD.61_1#6763dfe37?vcp=1&amp;vop=1&amp;vis=1&amp;pid=8ac0947e6&amp;color=0,0,0&amp;vtp=1&amp;bbb=1" title=""/>
              <p:cNvSpPr/>
              <p:nvPr/>
            </p:nvSpPr>
            <p:spPr>
              <a:xfrm>
                <a:off x="932688" y="4345850"/>
                <a:ext cx="10323576" cy="17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表格空白处的时间为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根据上表数据，可判断小车在斜面下滑的过程中做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直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线运动。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B_6_BD.61_1#6763dfe37?vcp=1&amp;vop=1&amp;vis=1&amp;pid=8ac0947e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345850"/>
                <a:ext cx="10323576" cy="1788732"/>
              </a:xfrm>
              <a:prstGeom prst="rect">
                <a:avLst/>
              </a:prstGeom>
              <a:blipFill rotWithShape="1">
                <a:blip r:embed="rId4"/>
                <a:stretch>
                  <a:fillRect l="-5" t="-30" r="2" b="-3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62_1#6763dfe37.blank?vcp=1&amp;vop=1&amp;vis=1&amp;pid=8ac0947e6&amp;color=0,0,0&amp;vpa=49&amp;vtp=1&amp;bbb=1" title=""/>
          <p:cNvSpPr/>
          <p:nvPr/>
        </p:nvSpPr>
        <p:spPr>
          <a:xfrm>
            <a:off x="5011769" y="4311306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4.4</a:t>
            </a:r>
            <a:endParaRPr lang="en-US" altLang="zh-CN" sz="2800"/>
          </a:p>
        </p:txBody>
      </p:sp>
      <p:sp>
        <p:nvSpPr>
          <p:cNvPr id="8" name="QB_6_AN.64_1#6763dfe37.blank?vcp=1&amp;vop=1&amp;vis=1&amp;pid=8ac0947e6&amp;color=0,0,0&amp;mp=1&amp;vpa=50&amp;vtp=1&amp;bbb=1" title=""/>
          <p:cNvSpPr/>
          <p:nvPr/>
        </p:nvSpPr>
        <p:spPr>
          <a:xfrm>
            <a:off x="9693307" y="4933606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加速</a:t>
            </a:r>
            <a:endParaRPr lang="en-US" altLang="zh-CN" sz="2800"/>
          </a:p>
        </p:txBody>
      </p:sp>
      <p:sp>
        <p:nvSpPr>
          <p:cNvPr id="9" name="QO_5_BD.60_3#8ac0947e6?htil=5&amp;vcp=1&amp;vop=1&amp;vis=1&amp;pid=8a3cc3faf&amp;color=0,0,0&amp;vtp=1&amp;bt=1&amp;bbb=1&amp;hb=1&amp;hs=1" title=""/>
          <p:cNvSpPr/>
          <p:nvPr/>
        </p:nvSpPr>
        <p:spPr>
          <a:xfrm>
            <a:off x="932688" y="3197706"/>
            <a:ext cx="10320018" cy="11395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任意位置，用刻度尺测量路程，停表测量时间，图乙是第5次记录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的时间。下表是实验中收集的数据。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65_1#5e5782632?vcp=1&amp;vop=1&amp;vis=1&amp;pid=8ac0947e6&amp;color=0,0,0&amp;mp=1&amp;vtp=1&amp;bt=1&amp;bbb=1&amp;hb=1" title=""/>
              <p:cNvSpPr/>
              <p:nvPr/>
            </p:nvSpPr>
            <p:spPr>
              <a:xfrm>
                <a:off x="932688" y="772128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利用表格中数据，计算小车在第5次实验的平均速度为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（保留两位小数）。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65_1#5e5782632?vcp=1&amp;vop=1&amp;vis=1&amp;pid=8ac0947e6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72128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50" r="-348" b="-5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QB_6_BD.65_2#5e5782632?colgroup=8,3,3,3,3,3&amp;vcp=1&amp;vop=1&amp;vis=1&amp;pid=8ac0947e6&amp;color=0,0,0&amp;mp=1&amp;vtp=1&amp;bbb=1" title=""/>
          <p:cNvGraphicFramePr>
            <a:graphicFrameLocks noGrp="1"/>
          </p:cNvGraphicFramePr>
          <p:nvPr/>
        </p:nvGraphicFramePr>
        <p:xfrm>
          <a:off x="932688" y="2101437"/>
          <a:ext cx="10241280" cy="1705102"/>
        </p:xfrm>
        <a:graphic>
          <a:graphicData uri="http://schemas.openxmlformats.org/drawingml/2006/table">
            <a:tbl>
              <a:tblPr/>
              <a:tblGrid>
                <a:gridCol w="3063240"/>
                <a:gridCol w="1435608"/>
                <a:gridCol w="1435608"/>
                <a:gridCol w="1435608"/>
                <a:gridCol w="1435608"/>
                <a:gridCol w="1435608"/>
              </a:tblGrid>
              <a:tr h="562864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实验次数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路程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𝒔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80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100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时间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𝒕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𝐬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2.8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QB_6_AN.66_1#5e5782632.blank?vcp=1&amp;vop=1&amp;vis=1&amp;pid=8ac0947e6&amp;color=0,0,0&amp;mp=1&amp;vpa=51&amp;vtp=1&amp;bbb=1" title=""/>
          <p:cNvSpPr/>
          <p:nvPr/>
        </p:nvSpPr>
        <p:spPr>
          <a:xfrm>
            <a:off x="10190195" y="741648"/>
            <a:ext cx="8810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0.23</a:t>
            </a:r>
            <a:endParaRPr lang="en-US" altLang="zh-CN" sz="2800"/>
          </a:p>
        </p:txBody>
      </p:sp>
      <p:pic>
        <p:nvPicPr>
          <p:cNvPr id="5" name="QB_6_BD.65_3#5e5782632?iti=9&amp;htil=6&amp;vcp=1&amp;vop=1&amp;vis=1&amp;visfb=1&amp;pid=8ac0947e6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8504" y="3942937"/>
            <a:ext cx="4919472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65_4#5e5782632?iti=9&amp;htil=6&amp;vcp=1&amp;vop=1&amp;vis=1&amp;visfb=1&amp;pid=8ac0947e6&amp;color=0,0,0&amp;vtp=1&amp;bbb=1" title=""/>
          <p:cNvSpPr/>
          <p:nvPr/>
        </p:nvSpPr>
        <p:spPr>
          <a:xfrm>
            <a:off x="8321834" y="5551265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67_1#72fae8360?vcp=1&amp;vop=1&amp;vis=1&amp;pid=8a3cc3faf&amp;color=0,0,0&amp;vtp=1&amp;bt=1&amp;bbb=1&amp;hb=1" title=""/>
              <p:cNvSpPr/>
              <p:nvPr/>
            </p:nvSpPr>
            <p:spPr>
              <a:xfrm>
                <a:off x="932688" y="1331690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如图7-9，玻璃砖的长度为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；体温计的读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67_1#72fae8360?vcp=1&amp;vop=1&amp;vis=1&amp;pid=8a3cc3fa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31690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2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68_1#72fae8360.blank?vcp=1&amp;vop=1&amp;vis=1&amp;pid=8a3cc3faf&amp;color=0,0,0&amp;vpa=52&amp;vtp=1&amp;bbb=1" title=""/>
          <p:cNvSpPr/>
          <p:nvPr/>
        </p:nvSpPr>
        <p:spPr>
          <a:xfrm>
            <a:off x="7477157" y="1301210"/>
            <a:ext cx="8810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4.70</a:t>
            </a:r>
            <a:endParaRPr lang="en-US" altLang="zh-CN" sz="2800"/>
          </a:p>
        </p:txBody>
      </p:sp>
      <p:sp>
        <p:nvSpPr>
          <p:cNvPr id="4" name="QB_5_AN.70_1#72fae8360.blank?vcp=1&amp;vop=1&amp;vis=1&amp;pid=8a3cc3faf&amp;color=0,0,0&amp;vpa=53&amp;vtp=1&amp;bbb=1" title=""/>
          <p:cNvSpPr/>
          <p:nvPr/>
        </p:nvSpPr>
        <p:spPr>
          <a:xfrm>
            <a:off x="1619282" y="1927955"/>
            <a:ext cx="8810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36.4</a:t>
            </a:r>
            <a:endParaRPr lang="en-US" altLang="zh-CN" sz="2800"/>
          </a:p>
        </p:txBody>
      </p:sp>
      <p:pic>
        <p:nvPicPr>
          <p:cNvPr id="5" name="QB_5_BD.69_1#72fae8360?iti=10&amp;vcp=1&amp;vop=1&amp;vis=1&amp;pid=8a3cc3faf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6160" y="2660999"/>
            <a:ext cx="5065776" cy="22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5_BD.69_2#72fae8360?iti=10&amp;vcp=1&amp;vop=1&amp;vis=1&amp;pid=8a3cc3faf&amp;color=0,0,0&amp;vtp=1&amp;bbb=1" title=""/>
          <p:cNvSpPr/>
          <p:nvPr/>
        </p:nvSpPr>
        <p:spPr>
          <a:xfrm>
            <a:off x="5642642" y="4991703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71_1#b173a9942?vcp=1&amp;vop=1&amp;vis=1&amp;pid=8a3cc3faf&amp;color=0,0,0&amp;vtp=1&amp;bt=1&amp;bbb=1&amp;hb=1" title=""/>
          <p:cNvSpPr/>
          <p:nvPr/>
        </p:nvSpPr>
        <p:spPr>
          <a:xfrm>
            <a:off x="932688" y="1244092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如图7-10所示为珠江两岸景观图。下列相对广州塔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静止的是(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72_1#b173a9942.bracket?vcp=1&amp;vop=1&amp;vis=1&amp;pid=8a3cc3faf&amp;color=0,0,0&amp;vpa=54&amp;vtp=1" title=""/>
          <p:cNvSpPr/>
          <p:nvPr/>
        </p:nvSpPr>
        <p:spPr>
          <a:xfrm>
            <a:off x="2651157" y="1878457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pic>
        <p:nvPicPr>
          <p:cNvPr id="4" name="QC_5_BD.71_2#b173a9942?iti=11&amp;htil=7&amp;vcp=1&amp;vop=1&amp;vis=1&amp;pid=8a3cc3faf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2351" y="2545905"/>
            <a:ext cx="3547872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71_3#b173a9942?iti=11&amp;htil=7&amp;vcp=1&amp;vop=1&amp;vis=1&amp;pid=8a3cc3faf&amp;color=0,0,0&amp;vtp=1&amp;bbb=1" title=""/>
          <p:cNvSpPr/>
          <p:nvPr/>
        </p:nvSpPr>
        <p:spPr>
          <a:xfrm>
            <a:off x="8360980" y="502278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图7-10</a:t>
            </a:r>
            <a:endParaRPr lang="en-US" altLang="zh-CN" sz="2800"/>
          </a:p>
        </p:txBody>
      </p:sp>
      <p:sp>
        <p:nvSpPr>
          <p:cNvPr id="6" name="QC_5_BD.71_4#b173a9942.choices?htil=7&amp;vcp=1&amp;vop=1&amp;vis=1&amp;pid=8a3cc3faf&amp;color=0,0,0&amp;vtp=1&amp;bbb=1" title=""/>
          <p:cNvSpPr/>
          <p:nvPr/>
        </p:nvSpPr>
        <p:spPr>
          <a:xfrm>
            <a:off x="932688" y="2527617"/>
            <a:ext cx="6647688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343154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A.飞行的客机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B.两岸的高楼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343154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C.行驶的游船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D.流动的江水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73_1#04471a180?vcp=1&amp;vop=1&amp;vis=1&amp;pid=8a3cc3faf&amp;color=0,0,0&amp;vtp=1&amp;bt=1&amp;bbb=1&amp;hb=1" title=""/>
              <p:cNvSpPr/>
              <p:nvPr/>
            </p:nvSpPr>
            <p:spPr>
              <a:xfrm>
                <a:off x="932688" y="1159478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测量地图上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两点间的距离，如图7-11所示，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读数为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（合理即可）。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73_1#04471a180?vcp=1&amp;vop=1&amp;vis=1&amp;pid=8a3cc3fa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59478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50" r="2" b="-5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74_1#04471a180.blank?vcp=1&amp;vop=1&amp;vis=1&amp;pid=8a3cc3faf&amp;color=0,0,0&amp;vpa=55&amp;vtp=1&amp;bbb=1" title=""/>
          <p:cNvSpPr/>
          <p:nvPr/>
        </p:nvSpPr>
        <p:spPr>
          <a:xfrm>
            <a:off x="1976469" y="1755743"/>
            <a:ext cx="8810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2.35</a:t>
            </a:r>
            <a:endParaRPr lang="en-US" altLang="zh-CN" sz="2800"/>
          </a:p>
        </p:txBody>
      </p:sp>
      <p:pic>
        <p:nvPicPr>
          <p:cNvPr id="4" name="QB_5_BD.73_2#04471a180?iti=12&amp;vcp=1&amp;vop=1&amp;vis=1&amp;pid=8a3cc3faf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1024" y="2493359"/>
            <a:ext cx="4956048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BD.73_3#04471a180?iti=12&amp;vcp=1&amp;vop=1&amp;vis=1&amp;pid=8a3cc3faf&amp;color=0,0,0&amp;vtp=1&amp;bbb=1" title=""/>
          <p:cNvSpPr/>
          <p:nvPr/>
        </p:nvSpPr>
        <p:spPr>
          <a:xfrm>
            <a:off x="5563552" y="5125815"/>
            <a:ext cx="10709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图7-11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5_BD.75_1#75330e7c9?vcp=1&amp;vop=1&amp;vis=1&amp;pid=8a3cc3faf&amp;color=0,0,0&amp;vtp=1&amp;bt=1&amp;bbb=1&amp;hb=1" title=""/>
              <p:cNvSpPr/>
              <p:nvPr/>
            </p:nvSpPr>
            <p:spPr>
              <a:xfrm>
                <a:off x="932688" y="1015460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荔枝是一种岭南佳果。小明拿起一个荔枝，如图7-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12所示，它的尺寸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大小约为(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5_BD.75_1#75330e7c9?vcp=1&amp;vop=1&amp;vis=1&amp;pid=8a3cc3fa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15460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-1019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76_1#75330e7c9.bracket?vcp=1&amp;vop=1&amp;vis=1&amp;pid=8a3cc3faf&amp;color=0,0,0&amp;vpa=56&amp;vtp=1" title=""/>
          <p:cNvSpPr/>
          <p:nvPr/>
        </p:nvSpPr>
        <p:spPr>
          <a:xfrm>
            <a:off x="5638831" y="1649825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pic>
        <p:nvPicPr>
          <p:cNvPr id="4" name="QC_5_BD.75_2#75330e7c9?iti=13&amp;htil=8&amp;vcp=1&amp;vop=1&amp;vis=1&amp;pid=8a3cc3faf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0197" y="2253329"/>
            <a:ext cx="4480560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75_3#75330e7c9?iti=13&amp;htil=8&amp;vcp=1&amp;vop=1&amp;vis=1&amp;pid=8a3cc3faf&amp;color=0,0,0&amp;vtp=1&amp;bbb=1" title=""/>
          <p:cNvSpPr/>
          <p:nvPr/>
        </p:nvSpPr>
        <p:spPr>
          <a:xfrm>
            <a:off x="7585171" y="525713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图7-12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75_4#75330e7c9.choices?htil=8&amp;vcp=1&amp;vop=1&amp;vis=1&amp;pid=8a3cc3faf&amp;color=0,0,0&amp;vtp=1&amp;bbb=1" title=""/>
              <p:cNvSpPr/>
              <p:nvPr/>
            </p:nvSpPr>
            <p:spPr>
              <a:xfrm>
                <a:off x="932688" y="2225897"/>
                <a:ext cx="5705856" cy="1202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2960370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  <a:tabLst>
                    <a:tab pos="2960370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75_4#75330e7c9.choices?htil=8&amp;vcp=1&amp;vop=1&amp;vis=1&amp;pid=8a3cc3fa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225897"/>
                <a:ext cx="5705856" cy="1202944"/>
              </a:xfrm>
              <a:prstGeom prst="rect">
                <a:avLst/>
              </a:prstGeom>
              <a:blipFill rotWithShape="1">
                <a:blip r:embed="rId5"/>
                <a:stretch>
                  <a:fillRect l="-9" t="-18" r="4" b="-6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92fb2bcbd.fixed?vcp=1&amp;pid=614200dd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92fb2bcbd.fixed?vcp=1&amp;pid=614200dd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92fb2bcbd.fixed?vcp=1&amp;pid=614200dd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10b25f062.fixed?vcp=1&amp;pid=614200dd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10b25f062.fixed?vcp=1&amp;pid=614200dd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10b25f062.fixed?vcp=1&amp;pid=614200dd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77_1#0cdf1255d?vcp=1&amp;vop=1&amp;vis=1&amp;pid=92fb2bcbd&amp;color=0,0,0&amp;vtp=1&amp;bt=1&amp;bbb=1&amp;hb=1" title=""/>
              <p:cNvSpPr/>
              <p:nvPr/>
            </p:nvSpPr>
            <p:spPr>
              <a:xfrm>
                <a:off x="932688" y="1265269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如图7-13所示，橡皮擦的长度为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5_BD.77_1#0cdf1255d?vcp=1&amp;vop=1&amp;vis=1&amp;pid=92fb2bcb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65269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29" r="-1615" b="-5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5_AN.78_1#0cdf1255d.blank?vcp=1&amp;vop=1&amp;vis=1&amp;pid=92fb2bcbd&amp;color=0,0,0&amp;vpa=57&amp;vtp=1&amp;bbb=1&amp;hb=1" title=""/>
              <p:cNvSpPr/>
              <p:nvPr/>
            </p:nvSpPr>
            <p:spPr>
              <a:xfrm>
                <a:off x="932689" y="1227169"/>
                <a:ext cx="10323321" cy="114579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4835"/>
                  </a:lnSpc>
                </a:pPr>
                <a:r>
                  <a:rPr lang="en-US" altLang="zh-CN" sz="2800" b="1" i="0" kern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                               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𝟒𝟕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𝟒𝟔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𝟒𝟗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5_AN.78_1#0cdf1255d.blank?vcp=1&amp;vop=1&amp;vis=1&amp;pid=92fb2bcbd&amp;color=0,0,0&amp;vpa=57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9" y="1227169"/>
                <a:ext cx="10323321" cy="1145794"/>
              </a:xfrm>
              <a:prstGeom prst="rect">
                <a:avLst/>
              </a:prstGeom>
              <a:blipFill rotWithShape="1">
                <a:blip r:embed="rId4"/>
                <a:stretch>
                  <a:fillRect l="-5" t="-30" r="0" b="-7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5_BD.77_2#0cdf1255d?iti=14&amp;vcp=1&amp;vop=1&amp;vis=1&amp;pid=92fb2bcbd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5616" y="2594578"/>
            <a:ext cx="4626864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BD.77_3#0cdf1255d?iti=14&amp;vcp=1&amp;vop=1&amp;vis=1&amp;pid=92fb2bcbd&amp;color=0,0,0&amp;vtp=1&amp;bbb=1" title=""/>
          <p:cNvSpPr/>
          <p:nvPr/>
        </p:nvSpPr>
        <p:spPr>
          <a:xfrm>
            <a:off x="5553742" y="515388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图7-13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3734562" y="2683637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c3f294d1a?colgroup=2,24&amp;vcp=1&amp;pid=10b25f062&amp;color=0,0,0&amp;vtp=1&amp;bt=1&amp;bbb=1&amp;hb=1" title=""/>
          <p:cNvGraphicFramePr>
            <a:graphicFrameLocks noGrp="1"/>
          </p:cNvGraphicFramePr>
          <p:nvPr/>
        </p:nvGraphicFramePr>
        <p:xfrm>
          <a:off x="932688" y="1456150"/>
          <a:ext cx="10321783" cy="3945700"/>
        </p:xfrm>
        <a:graphic>
          <a:graphicData uri="http://schemas.openxmlformats.org/drawingml/2006/table">
            <a:tbl>
              <a:tblPr/>
              <a:tblGrid>
                <a:gridCol w="1156500"/>
                <a:gridCol w="9165283"/>
              </a:tblGrid>
              <a:tr h="3945700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版课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标要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1.了解物质世界的大致尺度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2.了解一些典型天体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粒子寿命的时间尺度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3.会选用适当的工具测量长度和时间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会根据生活经验估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测长度和时间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4.知道机械运动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举例说明机械运动的相对性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5.能用速度描述物体运动的快慢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并能进行简单计算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会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测量物体运动的速度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P_5_BD#c3f294d1a?colgroup=5,2,7,9,2&amp;vcp=1&amp;pid=10b25f062&amp;color=0,0,0&amp;mp=1&amp;vtp=1&amp;bt=1&amp;bbb=1&amp;hb=1" title=""/>
          <p:cNvGraphicFramePr>
            <a:graphicFrameLocks noGrp="1"/>
          </p:cNvGraphicFramePr>
          <p:nvPr/>
        </p:nvGraphicFramePr>
        <p:xfrm>
          <a:off x="932688" y="2373693"/>
          <a:ext cx="10287000" cy="2803018"/>
        </p:xfrm>
        <a:graphic>
          <a:graphicData uri="http://schemas.openxmlformats.org/drawingml/2006/table">
            <a:tbl>
              <a:tblPr/>
              <a:tblGrid>
                <a:gridCol w="2048256"/>
                <a:gridCol w="941832"/>
                <a:gridCol w="2798064"/>
                <a:gridCol w="3557016"/>
                <a:gridCol w="941832"/>
              </a:tblGrid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中考考查情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选择题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长度的估测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长度的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测量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选择题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参照物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长度的测量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参照物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长度的测量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5_BD#c3f294d1a?colgroup=5,2,7,9,2&amp;vcp=1&amp;pid=10b25f062&amp;color=0,0,0&amp;mp=1&amp;vtp=1&amp;bt=1&amp;bbb=1" title=""/>
          <p:cNvSpPr txBox="1"/>
          <p:nvPr/>
        </p:nvSpPr>
        <p:spPr>
          <a:xfrm>
            <a:off x="10508488" y="1677479"/>
            <a:ext cx="711200" cy="6407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a91cd582a.fixed?vcp=1&amp;pid=614200dd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a91cd582a.fixed?vcp=1&amp;pid=614200dd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a91cd582a.fixed?vcp=1&amp;pid=614200dd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b2d6bcf27?vcp=1&amp;pid=a91cd582a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b2d6bcf27?vcp=1&amp;pid=a91cd582a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运动的描述</a:t>
            </a:r>
            <a:endParaRPr lang="en-US" altLang="zh-CN" sz="100"/>
          </a:p>
        </p:txBody>
      </p:sp>
      <p:sp>
        <p:nvSpPr>
          <p:cNvPr id="4" name="P_6_BD#cd81bc7f8?vcp=1&amp;pid=b2d6bcf27&amp;color=0,0,0&amp;vtp=1&amp;bbb=1&amp;hb=1" title=""/>
          <p:cNvSpPr/>
          <p:nvPr/>
        </p:nvSpPr>
        <p:spPr>
          <a:xfrm>
            <a:off x="932688" y="1351063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1.在物理学中，把物体的位置随时间的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叫作机械运动。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2.判断一个物体是运动的还是静止的，被选作标准的物体叫作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。选择的参照物不同，得到的结论也往往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，这就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是运动的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。物体的运动和静止是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的。</a:t>
            </a:r>
            <a:endParaRPr lang="en-US" altLang="zh-CN" sz="2800"/>
          </a:p>
        </p:txBody>
      </p:sp>
      <p:sp>
        <p:nvSpPr>
          <p:cNvPr id="5" name="P_6_AN.1_1#cd81bc7f8.blank?vcp=1&amp;pid=b2d6bcf27&amp;color=0,0,0&amp;vpa=1&amp;vtp=1&amp;bbb=1" title=""/>
          <p:cNvSpPr/>
          <p:nvPr/>
        </p:nvSpPr>
        <p:spPr>
          <a:xfrm>
            <a:off x="6924707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变化</a:t>
            </a:r>
            <a:endParaRPr lang="en-US" altLang="zh-CN" sz="2800"/>
          </a:p>
        </p:txBody>
      </p:sp>
      <p:sp>
        <p:nvSpPr>
          <p:cNvPr id="6" name="P_6_AN.2_1#cd81bc7f8.blank?vcp=1&amp;pid=b2d6bcf27&amp;color=0,0,0&amp;vpa=2&amp;vtp=1&amp;bbb=1" title=""/>
          <p:cNvSpPr/>
          <p:nvPr/>
        </p:nvSpPr>
        <p:spPr>
          <a:xfrm>
            <a:off x="943007" y="261598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参照物</a:t>
            </a:r>
            <a:endParaRPr lang="en-US" altLang="zh-CN" sz="2800"/>
          </a:p>
        </p:txBody>
      </p:sp>
      <p:sp>
        <p:nvSpPr>
          <p:cNvPr id="7" name="P_6_AN.3_1#cd81bc7f8.blank?vcp=1&amp;pid=b2d6bcf27&amp;color=0,0,0&amp;vpa=3&amp;vtp=1&amp;bbb=1" title=""/>
          <p:cNvSpPr/>
          <p:nvPr/>
        </p:nvSpPr>
        <p:spPr>
          <a:xfrm>
            <a:off x="8794782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不同</a:t>
            </a:r>
            <a:endParaRPr lang="en-US" altLang="zh-CN" sz="2800"/>
          </a:p>
        </p:txBody>
      </p:sp>
      <p:sp>
        <p:nvSpPr>
          <p:cNvPr id="8" name="P_6_AN.4_1#cd81bc7f8.blank?vcp=1&amp;pid=b2d6bcf27&amp;color=0,0,0&amp;vpa=4&amp;vtp=1&amp;bbb=1" title=""/>
          <p:cNvSpPr/>
          <p:nvPr/>
        </p:nvSpPr>
        <p:spPr>
          <a:xfrm>
            <a:off x="2371757" y="3242728"/>
            <a:ext cx="13303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相对性</a:t>
            </a:r>
            <a:endParaRPr lang="en-US" altLang="zh-CN" sz="2800"/>
          </a:p>
        </p:txBody>
      </p:sp>
      <p:sp>
        <p:nvSpPr>
          <p:cNvPr id="9" name="P_6_AN.5_1#cd81bc7f8.blank?vcp=1&amp;pid=b2d6bcf27&amp;color=0,0,0&amp;vpa=5&amp;vtp=1&amp;bbb=1" title=""/>
          <p:cNvSpPr/>
          <p:nvPr/>
        </p:nvSpPr>
        <p:spPr>
          <a:xfrm>
            <a:off x="7366032" y="324272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相对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dcf2c0646?vcp=1&amp;pid=a91cd582a&amp;color=0,0,0&amp;tib=255,255,255&amp;iip=2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dcf2c0646?vcp=1&amp;pid=a91cd582a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运动的快慢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dc83592c3?vcp=1&amp;pid=dcf2c0646&amp;color=0,0,0&amp;vtp=1&amp;bbb=1&amp;hb=1" title=""/>
              <p:cNvSpPr/>
              <p:nvPr/>
            </p:nvSpPr>
            <p:spPr>
              <a:xfrm>
                <a:off x="932688" y="1351063"/>
                <a:ext cx="10323576" cy="4533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3.物体运动的快慢用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表示，符号是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。在物理学中，速度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是路程与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之比，其公式是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。国际单位制中，速度的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单位是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，常用单位还有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4.物体沿着直线且速度不变的运动，叫作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运动；物体运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动速度在改变的运动（如火车在加速或减速、转弯）叫作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运动。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5.平均速度的计算公式也是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𝒔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，其中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𝒔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P_6_BD#dc83592c3?vcp=1&amp;pid=dcf2c064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4533900"/>
              </a:xfrm>
              <a:prstGeom prst="rect">
                <a:avLst/>
              </a:prstGeom>
              <a:blipFill rotWithShape="1">
                <a:blip r:embed="rId4"/>
                <a:stretch>
                  <a:fillRect l="-5" t="-9" r="-4229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6_1#dc83592c3.blank?vcp=1&amp;pid=dcf2c0646&amp;color=0,0,0&amp;vpa=6&amp;vtp=1&amp;bbb=1" title=""/>
          <p:cNvSpPr/>
          <p:nvPr/>
        </p:nvSpPr>
        <p:spPr>
          <a:xfrm>
            <a:off x="4067206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速度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6" name="P_6_AN.7_1#dc83592c3.blank?vcp=1&amp;pid=dcf2c0646&amp;color=0,0,0&amp;vpa=7&amp;vtp=1&amp;bbb=1" title=""/>
              <p:cNvSpPr/>
              <p:nvPr/>
            </p:nvSpPr>
            <p:spPr>
              <a:xfrm>
                <a:off x="7341426" y="1445995"/>
                <a:ext cx="39370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P_6_AN.7_1#dc83592c3.blank?vcp=1&amp;pid=dcf2c0646&amp;color=0,0,0&amp;vpa=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426" y="1445995"/>
                <a:ext cx="393700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49" t="-24" r="49" b="-7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_6_AN.8_1#dc83592c3.blank?vcp=1&amp;pid=dcf2c0646&amp;color=0,0,0&amp;vpa=8&amp;vtp=1&amp;bbb=1" title=""/>
          <p:cNvSpPr/>
          <p:nvPr/>
        </p:nvSpPr>
        <p:spPr>
          <a:xfrm>
            <a:off x="2371757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时间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8" name="P_6_AN.9_1#dc83592c3.blank?vcp=1&amp;pid=dcf2c0646&amp;color=0,0,0&amp;vpa=9&amp;vtp=1&amp;bbb=1&amp;rh=44.80504" title=""/>
              <p:cNvSpPr/>
              <p:nvPr/>
            </p:nvSpPr>
            <p:spPr>
              <a:xfrm>
                <a:off x="5977763" y="1939263"/>
                <a:ext cx="986600" cy="5690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𝒔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P_6_AN.9_1#dc83592c3.blank?vcp=1&amp;pid=dcf2c0646&amp;color=0,0,0&amp;vpa=9&amp;vtp=1&amp;bbb=1&amp;rh=44.80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763" y="1939263"/>
                <a:ext cx="986600" cy="569024"/>
              </a:xfrm>
              <a:prstGeom prst="rect">
                <a:avLst/>
              </a:prstGeom>
              <a:blipFill rotWithShape="1">
                <a:blip r:embed="rId6"/>
                <a:stretch>
                  <a:fillRect l="-51" t="-107" r="32" b="-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9" name="P_6_AN.10_1#dc83592c3.blank?vcp=1&amp;pid=dcf2c0646&amp;color=0,0,0&amp;vpa=10&amp;vtp=1&amp;bbb=1" title=""/>
              <p:cNvSpPr/>
              <p:nvPr/>
            </p:nvSpPr>
            <p:spPr>
              <a:xfrm>
                <a:off x="2028063" y="2743681"/>
                <a:ext cx="8461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9" name="P_6_AN.10_1#dc83592c3.blank?vcp=1&amp;pid=dcf2c0646&amp;color=0,0,0&amp;vpa=1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063" y="2743681"/>
                <a:ext cx="846138" cy="412369"/>
              </a:xfrm>
              <a:prstGeom prst="rect">
                <a:avLst/>
              </a:prstGeom>
              <a:blipFill rotWithShape="1">
                <a:blip r:embed="rId7"/>
                <a:stretch>
                  <a:fillRect l="-60" t="-117" r="23" b="-7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0" name="P_6_AN.11_1#dc83592c3.blank?vcp=1&amp;pid=dcf2c0646&amp;color=0,0,0&amp;vpa=11&amp;vtp=1&amp;bbb=1" title=""/>
              <p:cNvSpPr/>
              <p:nvPr/>
            </p:nvSpPr>
            <p:spPr>
              <a:xfrm>
                <a:off x="5468176" y="2743681"/>
                <a:ext cx="111125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0" name="P_6_AN.11_1#dc83592c3.blank?vcp=1&amp;pid=dcf2c0646&amp;color=0,0,0&amp;vpa=1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76" y="2743681"/>
                <a:ext cx="1111250" cy="412369"/>
              </a:xfrm>
              <a:prstGeom prst="rect">
                <a:avLst/>
              </a:prstGeom>
              <a:blipFill rotWithShape="1">
                <a:blip r:embed="rId8"/>
                <a:stretch>
                  <a:fillRect l="-17" t="-117" r="17" b="-7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_6_AN.12_1#dc83592c3.blank?vcp=1&amp;pid=dcf2c0646&amp;color=0,0,0&amp;vpa=12&amp;vtp=1&amp;bbb=1" title=""/>
          <p:cNvSpPr/>
          <p:nvPr/>
        </p:nvSpPr>
        <p:spPr>
          <a:xfrm>
            <a:off x="8285576" y="2615983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3.6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2" name="P_6_AN.13_1#dc83592c3.blank?vcp=1&amp;pid=dcf2c0646&amp;color=0,0,0&amp;vpa=13&amp;vtp=1&amp;bbb=1" title=""/>
          <p:cNvSpPr/>
          <p:nvPr/>
        </p:nvSpPr>
        <p:spPr>
          <a:xfrm>
            <a:off x="7281895" y="326368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匀速直线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3" name="P_6_AN.14_1#dc83592c3.blank?vcp=1&amp;pid=dcf2c0646&amp;color=0,0,0&amp;vpa=14&amp;vtp=1&amp;bbb=1" title=""/>
          <p:cNvSpPr/>
          <p:nvPr/>
        </p:nvSpPr>
        <p:spPr>
          <a:xfrm>
            <a:off x="9872695" y="39113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变速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4" name="P_6_AN.15_1#dc83592c3.blank?vcp=1&amp;pid=dcf2c0646&amp;color=0,0,0&amp;vpa=15&amp;vtp=1&amp;bbb=1" title=""/>
          <p:cNvSpPr/>
          <p:nvPr/>
        </p:nvSpPr>
        <p:spPr>
          <a:xfrm>
            <a:off x="7550944" y="5305461"/>
            <a:ext cx="1330325" cy="4203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5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总路程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5" name="P_6_AN.16_1#dc83592c3.blank?vcp=1&amp;pid=dcf2c0646&amp;color=0,0,0&amp;vpa=16&amp;vtp=1&amp;bbb=1" title=""/>
          <p:cNvSpPr/>
          <p:nvPr/>
        </p:nvSpPr>
        <p:spPr>
          <a:xfrm>
            <a:off x="9836944" y="5305461"/>
            <a:ext cx="1330325" cy="4203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5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总时间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  <p:bldP spid="1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a0516867f?vcp=1&amp;pid=a91cd582a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a0516867f?vcp=1&amp;pid=a91cd582a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长度、时间及其测量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af14c3877?vcp=1&amp;pid=a0516867f&amp;color=0,0,0&amp;vtp=1&amp;bbb=1&amp;hb=1" title=""/>
              <p:cNvSpPr/>
              <p:nvPr/>
            </p:nvSpPr>
            <p:spPr>
              <a:xfrm>
                <a:off x="932688" y="1351063"/>
                <a:ext cx="1032357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6.长度及其测量。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（1）国际单位制中，长度的基本单位是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其他常用单位与米的换算关系：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𝐝𝐦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𝝁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𝐧𝐦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P_6_BD#af14c3877?vcp=1&amp;pid=a0516867f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5" t="-13" r="2" b="-2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7_1#af14c3877.blank?vcp=1&amp;pid=a0516867f&amp;color=0,0,0&amp;vpa=17&amp;vtp=1" title=""/>
          <p:cNvSpPr/>
          <p:nvPr/>
        </p:nvSpPr>
        <p:spPr>
          <a:xfrm>
            <a:off x="7192995" y="19682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米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6" name="P_6_AN.18_1#af14c3877.blank?vcp=1&amp;pid=a0516867f&amp;color=0,0,0&amp;vpa=18&amp;vtp=1&amp;bbb=1" title=""/>
              <p:cNvSpPr/>
              <p:nvPr/>
            </p:nvSpPr>
            <p:spPr>
              <a:xfrm>
                <a:off x="7186231" y="2726219"/>
                <a:ext cx="776732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P_6_AN.18_1#af14c3877.blank?vcp=1&amp;pid=a0516867f&amp;color=0,0,0&amp;vpa=1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231" y="2726219"/>
                <a:ext cx="776732" cy="431419"/>
              </a:xfrm>
              <a:prstGeom prst="rect">
                <a:avLst/>
              </a:prstGeom>
              <a:blipFill rotWithShape="1">
                <a:blip r:embed="rId5"/>
                <a:stretch>
                  <a:fillRect l="-74" t="-38" r="8" b="-8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P_6_AN.19_1#af14c3877.blank?vcp=1&amp;pid=a0516867f&amp;color=0,0,0&amp;vpa=19&amp;vtp=1&amp;bbb=1" title=""/>
              <p:cNvSpPr/>
              <p:nvPr/>
            </p:nvSpPr>
            <p:spPr>
              <a:xfrm>
                <a:off x="9934576" y="2726219"/>
                <a:ext cx="9656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P_6_AN.19_1#af14c3877.blank?vcp=1&amp;pid=a0516867f&amp;color=0,0,0&amp;vpa=1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576" y="2726219"/>
                <a:ext cx="965645" cy="431419"/>
              </a:xfrm>
              <a:prstGeom prst="rect">
                <a:avLst/>
              </a:prstGeom>
              <a:blipFill rotWithShape="1">
                <a:blip r:embed="rId6"/>
                <a:stretch>
                  <a:fillRect t="-38" r="46" b="-8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P_6_AN.20_1#af14c3877.blank?vcp=1&amp;pid=a0516867f&amp;color=0,0,0&amp;vpa=20&amp;vtp=1&amp;bbb=1" title=""/>
              <p:cNvSpPr/>
              <p:nvPr/>
            </p:nvSpPr>
            <p:spPr>
              <a:xfrm>
                <a:off x="2807906" y="3371633"/>
                <a:ext cx="9656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P_6_AN.20_1#af14c3877.blank?vcp=1&amp;pid=a0516867f&amp;color=0,0,0&amp;vpa=2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906" y="3371633"/>
                <a:ext cx="965645" cy="431419"/>
              </a:xfrm>
              <a:prstGeom prst="rect">
                <a:avLst/>
              </a:prstGeom>
              <a:blipFill rotWithShape="1">
                <a:blip r:embed="rId7"/>
                <a:stretch>
                  <a:fillRect l="-59" t="-97" r="39" b="-8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9" name="P_6_AN.21_1#af14c3877.blank?vcp=1&amp;pid=a0516867f&amp;color=0,0,0&amp;vpa=21&amp;vtp=1&amp;bbb=1" title=""/>
              <p:cNvSpPr/>
              <p:nvPr/>
            </p:nvSpPr>
            <p:spPr>
              <a:xfrm>
                <a:off x="5851525" y="3371633"/>
                <a:ext cx="9656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9" name="P_6_AN.21_1#af14c3877.blank?vcp=1&amp;pid=a0516867f&amp;color=0,0,0&amp;vpa=2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525" y="3371633"/>
                <a:ext cx="965645" cy="431419"/>
              </a:xfrm>
              <a:prstGeom prst="rect">
                <a:avLst/>
              </a:prstGeom>
              <a:blipFill rotWithShape="1">
                <a:blip r:embed="rId8"/>
                <a:stretch>
                  <a:fillRect t="-97" r="46" b="-8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0" name="P_6_AN.22_1#af14c3877.blank?vcp=1&amp;pid=a0516867f&amp;color=0,0,0&amp;vpa=22&amp;vtp=1&amp;bbb=1" title=""/>
              <p:cNvSpPr/>
              <p:nvPr/>
            </p:nvSpPr>
            <p:spPr>
              <a:xfrm>
                <a:off x="8798306" y="3371633"/>
                <a:ext cx="9656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0" name="P_6_AN.22_1#af14c3877.blank?vcp=1&amp;pid=a0516867f&amp;color=0,0,0&amp;vpa=2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306" y="3371633"/>
                <a:ext cx="965645" cy="431419"/>
              </a:xfrm>
              <a:prstGeom prst="rect">
                <a:avLst/>
              </a:prstGeom>
              <a:blipFill rotWithShape="1">
                <a:blip r:embed="rId9"/>
                <a:stretch>
                  <a:fillRect l="-39" t="-97" r="20" b="-8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1" name="P_6_AN.23_1#af14c3877.blank?vcp=1&amp;pid=a0516867f&amp;color=0,0,0&amp;vpa=23&amp;vtp=1&amp;bbb=1" title=""/>
              <p:cNvSpPr/>
              <p:nvPr/>
            </p:nvSpPr>
            <p:spPr>
              <a:xfrm>
                <a:off x="2176081" y="3989234"/>
                <a:ext cx="9656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1" name="P_6_AN.23_1#af14c3877.blank?vcp=1&amp;pid=a0516867f&amp;color=0,0,0&amp;vpa=2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081" y="3989234"/>
                <a:ext cx="965645" cy="431419"/>
              </a:xfrm>
              <a:prstGeom prst="rect">
                <a:avLst/>
              </a:prstGeom>
              <a:blipFill rotWithShape="1">
                <a:blip r:embed="rId10"/>
                <a:stretch>
                  <a:fillRect l="-59" t="-38" r="39" b="-8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274300" y="11379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205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2026-02-06T23:37:03Z</cp:lastPrinted>
  <dcterms:created xsi:type="dcterms:W3CDTF">2026-02-06T23:37:03Z</dcterms:created>
  <dcterms:modified xsi:type="dcterms:W3CDTF">2026-02-06T15:37:03Z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