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  <p:sldMasterId id="2147483665" r:id="rId4"/>
  </p:sldMasterIdLst>
  <p:notesMasterIdLst>
    <p:notesMasterId r:id="rId7"/>
  </p:notesMasterIdLst>
  <p:handoutMasterIdLst>
    <p:handoutMasterId r:id="rId55"/>
  </p:handoutMasterIdLst>
  <p:sldIdLst>
    <p:sldId id="450" r:id="rId5"/>
    <p:sldId id="679" r:id="rId6"/>
    <p:sldId id="620" r:id="rId8"/>
    <p:sldId id="621" r:id="rId9"/>
    <p:sldId id="622" r:id="rId10"/>
    <p:sldId id="623" r:id="rId11"/>
    <p:sldId id="624" r:id="rId12"/>
    <p:sldId id="712" r:id="rId13"/>
    <p:sldId id="648" r:id="rId14"/>
    <p:sldId id="404" r:id="rId15"/>
    <p:sldId id="744" r:id="rId16"/>
    <p:sldId id="711" r:id="rId17"/>
    <p:sldId id="713" r:id="rId18"/>
    <p:sldId id="714" r:id="rId19"/>
    <p:sldId id="715" r:id="rId20"/>
    <p:sldId id="716" r:id="rId21"/>
    <p:sldId id="717" r:id="rId22"/>
    <p:sldId id="745" r:id="rId23"/>
    <p:sldId id="718" r:id="rId24"/>
    <p:sldId id="746" r:id="rId25"/>
    <p:sldId id="425" r:id="rId26"/>
    <p:sldId id="660" r:id="rId27"/>
    <p:sldId id="655" r:id="rId28"/>
    <p:sldId id="656" r:id="rId29"/>
    <p:sldId id="657" r:id="rId30"/>
    <p:sldId id="719" r:id="rId31"/>
    <p:sldId id="720" r:id="rId32"/>
    <p:sldId id="724" r:id="rId33"/>
    <p:sldId id="658" r:id="rId34"/>
    <p:sldId id="659" r:id="rId35"/>
    <p:sldId id="663" r:id="rId36"/>
    <p:sldId id="747" r:id="rId37"/>
    <p:sldId id="664" r:id="rId38"/>
    <p:sldId id="665" r:id="rId39"/>
    <p:sldId id="669" r:id="rId40"/>
    <p:sldId id="686" r:id="rId41"/>
    <p:sldId id="687" r:id="rId42"/>
    <p:sldId id="721" r:id="rId43"/>
    <p:sldId id="722" r:id="rId44"/>
    <p:sldId id="748" r:id="rId45"/>
    <p:sldId id="723" r:id="rId46"/>
    <p:sldId id="683" r:id="rId47"/>
    <p:sldId id="755" r:id="rId48"/>
    <p:sldId id="756" r:id="rId49"/>
    <p:sldId id="757" r:id="rId50"/>
    <p:sldId id="750" r:id="rId51"/>
    <p:sldId id="751" r:id="rId52"/>
    <p:sldId id="752" r:id="rId53"/>
    <p:sldId id="753" r:id="rId5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23F"/>
    <a:srgbClr val="1D41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3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9" Type="http://schemas.openxmlformats.org/officeDocument/2006/relationships/commentAuthors" Target="commentAuthors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handoutMaster" Target="handoutMasters/handoutMaster1.xml"/><Relationship Id="rId54" Type="http://schemas.openxmlformats.org/officeDocument/2006/relationships/slide" Target="slides/slide49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" Type="http://schemas.openxmlformats.org/officeDocument/2006/relationships/slide" Target="slides/slide1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A0A3EF-0BF4-4035-B9D6-A046B5969F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2DB84B-6A9B-465B-9E4D-3C9D3D3FE7C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tiff"/><Relationship Id="rId5" Type="http://schemas.openxmlformats.org/officeDocument/2006/relationships/slide" Target="../slides/slide1.xml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于我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子目录版式">
    <p:bg>
      <p:bgPr>
        <a:blipFill rotWithShape="1">
          <a:blip r:embed="rId2"/>
          <a:tile tx="57150" ty="44450" sx="100000" sy="100000" flip="x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封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试题研究通关文碟板式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2495347" y="476673"/>
            <a:ext cx="6801053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</p:spTree>
  </p:cSld>
  <p:clrMapOvr>
    <a:masterClrMapping/>
  </p:clrMapOvr>
  <p:transition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关于我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子目录版式">
    <p:bg>
      <p:bgPr>
        <a:blipFill rotWithShape="1">
          <a:blip r:embed="rId2"/>
          <a:tile tx="57150" ty="44450" sx="100000" sy="100000" flip="x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封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试题研究通关文碟板式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2495347" y="476673"/>
            <a:ext cx="6801053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</p:spTree>
  </p:cSld>
  <p:clrMapOvr>
    <a:masterClrMapping/>
  </p:clrMapOvr>
  <p:transition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关于我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子目录版式">
    <p:bg>
      <p:bgPr>
        <a:blipFill rotWithShape="1">
          <a:blip r:embed="rId2"/>
          <a:tile tx="57150" ty="44450" sx="100000" sy="100000" flip="x" algn="b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封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试题研究通关文碟板式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2495347" y="476673"/>
            <a:ext cx="6801053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  <p:pic>
        <p:nvPicPr>
          <p:cNvPr id="3" name="图片 2" descr="试题研究通关文碟板式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2495131" y="476673"/>
            <a:ext cx="6800465" cy="5861685"/>
          </a:xfrm>
          <a:prstGeom prst="rect">
            <a:avLst/>
          </a:prstGeom>
          <a:effectLst>
            <a:glow rad="127000">
              <a:schemeClr val="accent1">
                <a:alpha val="0"/>
              </a:schemeClr>
            </a:glow>
          </a:effectLst>
        </p:spPr>
      </p:pic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文本框 6"/>
          <p:cNvSpPr txBox="1"/>
          <p:nvPr/>
        </p:nvSpPr>
        <p:spPr>
          <a:xfrm>
            <a:off x="1222535" y="6134100"/>
            <a:ext cx="3756514" cy="336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教师版小程序专用，请勿让学生扫码</a:t>
            </a:r>
            <a:endParaRPr lang="zh-CN" altLang="en-US" sz="16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竖向侧栏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模板无标.tif"/>
          <p:cNvPicPr>
            <a:picLocks noChangeAspect="1"/>
          </p:cNvPicPr>
          <p:nvPr userDrawn="1"/>
        </p:nvPicPr>
        <p:blipFill>
          <a:blip r:embed="rId2" cstate="print"/>
          <a:srcRect t="30017" b="37379"/>
          <a:stretch>
            <a:fillRect/>
          </a:stretch>
        </p:blipFill>
        <p:spPr>
          <a:xfrm>
            <a:off x="3555" y="6741368"/>
            <a:ext cx="12192000" cy="14401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9" name="图片 8" descr="PPT模板无标.ti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12192000" cy="502285"/>
          </a:xfrm>
          <a:prstGeom prst="rect">
            <a:avLst/>
          </a:prstGeom>
          <a:ln>
            <a:solidFill>
              <a:srgbClr val="007033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4" name="图片 13" descr="1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8438" y="10160"/>
            <a:ext cx="504256" cy="448310"/>
          </a:xfrm>
          <a:prstGeom prst="rect">
            <a:avLst/>
          </a:prstGeom>
        </p:spPr>
      </p:pic>
      <p:sp>
        <p:nvSpPr>
          <p:cNvPr id="20" name="文本框 19">
            <a:hlinkClick r:id="rId5" action="ppaction://hlinksldjump"/>
          </p:cNvPr>
          <p:cNvSpPr txBox="1">
            <a:spLocks noChangeAspect="1"/>
          </p:cNvSpPr>
          <p:nvPr userDrawn="1"/>
        </p:nvSpPr>
        <p:spPr>
          <a:xfrm>
            <a:off x="10328984" y="59690"/>
            <a:ext cx="1863333" cy="3987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/>
            </a:innerShdw>
            <a:softEdge rad="31750"/>
          </a:effectLst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2000" b="1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返回栏目导航</a:t>
            </a:r>
            <a:endParaRPr lang="zh-CN" altLang="en-US" sz="2000" b="1"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 descr="PPT模板无标.tif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>
          <a:xfrm>
            <a:off x="-256" y="6741368"/>
            <a:ext cx="12192000" cy="14401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sp>
        <p:nvSpPr>
          <p:cNvPr id="8" name="矩形 7">
            <a:hlinkClick r:id="rId5" action="ppaction://hlinksldjump"/>
          </p:cNvPr>
          <p:cNvSpPr/>
          <p:nvPr userDrawn="1"/>
        </p:nvSpPr>
        <p:spPr>
          <a:xfrm>
            <a:off x="549306" y="-26670"/>
            <a:ext cx="545992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0" indent="0" algn="l"/>
            <a:r>
              <a:rPr lang="en-US" altLang="zh-CN" sz="28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28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19</a:t>
            </a:r>
            <a:r>
              <a:rPr lang="zh-CN" altLang="en-US" sz="28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  温度 物态变化</a:t>
            </a:r>
            <a:endParaRPr lang="zh-CN" altLang="en-US" sz="2800" b="1" dirty="0">
              <a:solidFill>
                <a:prstClr val="white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封面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</p:sldLayoutIdLst>
  <p:transition>
    <p:split orient="vert"/>
  </p:transition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</p:sldLayoutIdLst>
  <p:transition>
    <p:split orient="vert"/>
  </p:transition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slide" Target="slide20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slide" Target="slide3.xml"/><Relationship Id="rId3" Type="http://schemas.openxmlformats.org/officeDocument/2006/relationships/image" Target="../media/image3.png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6.xml"/><Relationship Id="rId13" Type="http://schemas.openxmlformats.org/officeDocument/2006/relationships/tags" Target="../tags/tag7.xml"/><Relationship Id="rId12" Type="http://schemas.openxmlformats.org/officeDocument/2006/relationships/slide" Target="slide24.xml"/><Relationship Id="rId11" Type="http://schemas.openxmlformats.org/officeDocument/2006/relationships/slide" Target="slide10.xml"/><Relationship Id="rId10" Type="http://schemas.openxmlformats.org/officeDocument/2006/relationships/slide" Target="slide3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.tiff"/><Relationship Id="rId1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8.xml"/><Relationship Id="rId2" Type="http://schemas.openxmlformats.org/officeDocument/2006/relationships/slide" Target="slide9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" Target="slide9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slide" Target="slide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slide" Target="slide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slide" Target="slide9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slide" Target="slide9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slide" Target="slide9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7.png"/><Relationship Id="rId2" Type="http://schemas.openxmlformats.org/officeDocument/2006/relationships/slide" Target="slide21.xml"/><Relationship Id="rId1" Type="http://schemas.openxmlformats.org/officeDocument/2006/relationships/image" Target="../media/image4.tiff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8.xml"/><Relationship Id="rId2" Type="http://schemas.openxmlformats.org/officeDocument/2006/relationships/image" Target="NULL" TargetMode="External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8.xml"/><Relationship Id="rId3" Type="http://schemas.openxmlformats.org/officeDocument/2006/relationships/image" Target="NULL" TargetMode="External"/><Relationship Id="rId2" Type="http://schemas.openxmlformats.org/officeDocument/2006/relationships/image" Target="../media/image19.png"/><Relationship Id="rId1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8.xml"/><Relationship Id="rId2" Type="http://schemas.openxmlformats.org/officeDocument/2006/relationships/image" Target="NULL" TargetMode="External"/><Relationship Id="rId1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8.xml"/><Relationship Id="rId2" Type="http://schemas.openxmlformats.org/officeDocument/2006/relationships/image" Target="NULL" TargetMode="External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4.tiff"/><Relationship Id="rId3" Type="http://schemas.openxmlformats.org/officeDocument/2006/relationships/image" Target="NULL" TargetMode="External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22.png"/><Relationship Id="rId3" Type="http://schemas.openxmlformats.org/officeDocument/2006/relationships/slide" Target="slide31.xml"/><Relationship Id="rId2" Type="http://schemas.openxmlformats.org/officeDocument/2006/relationships/image" Target="../media/image4.tiff"/><Relationship Id="rId1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5.tiff"/><Relationship Id="rId2" Type="http://schemas.openxmlformats.org/officeDocument/2006/relationships/image" Target="NULL" TargetMode="External"/><Relationship Id="rId1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NULL" TargetMode="External"/><Relationship Id="rId1" Type="http://schemas.openxmlformats.org/officeDocument/2006/relationships/image" Target="../media/image2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tif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7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NULL" TargetMode="External"/><Relationship Id="rId1" Type="http://schemas.openxmlformats.org/officeDocument/2006/relationships/image" Target="../media/image2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NULL" TargetMode="External"/><Relationship Id="rId1" Type="http://schemas.openxmlformats.org/officeDocument/2006/relationships/image" Target="../media/image2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7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NULL" TargetMode="External"/><Relationship Id="rId1" Type="http://schemas.openxmlformats.org/officeDocument/2006/relationships/image" Target="../media/image2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NULL" TargetMode="External"/><Relationship Id="rId1" Type="http://schemas.openxmlformats.org/officeDocument/2006/relationships/image" Target="../media/image2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7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5.tiff"/><Relationship Id="rId2" Type="http://schemas.openxmlformats.org/officeDocument/2006/relationships/image" Target="NULL" TargetMode="External"/><Relationship Id="rId1" Type="http://schemas.openxmlformats.org/officeDocument/2006/relationships/image" Target="../media/image30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7.png"/><Relationship Id="rId2" Type="http://schemas.openxmlformats.org/officeDocument/2006/relationships/image" Target="NULL" TargetMode="Externa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NULL" TargetMode="Externa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NULL" TargetMode="Externa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NULL" TargetMode="Externa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8.xml"/><Relationship Id="rId4" Type="http://schemas.openxmlformats.org/officeDocument/2006/relationships/slide" Target="slide10.xml"/><Relationship Id="rId3" Type="http://schemas.openxmlformats.org/officeDocument/2006/relationships/slide" Target="slide14.xml"/><Relationship Id="rId2" Type="http://schemas.openxmlformats.org/officeDocument/2006/relationships/slide" Target="slide17.xml"/><Relationship Id="rId1" Type="http://schemas.openxmlformats.org/officeDocument/2006/relationships/slide" Target="slide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>
          <a:xfrm>
            <a:off x="2113280" y="343535"/>
            <a:ext cx="901446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第</a:t>
            </a:r>
            <a:r>
              <a:rPr lang="en-US" altLang="zh-CN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19</a:t>
            </a:r>
            <a:r>
              <a:rPr lang="zh-CN" altLang="en-US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讲  </a:t>
            </a:r>
            <a:r>
              <a:rPr lang="zh-CN" altLang="en-US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温度 </a:t>
            </a:r>
            <a:r>
              <a:rPr lang="zh-CN" altLang="en-US" sz="60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  <a:sym typeface="+mn-ea"/>
              </a:rPr>
              <a:t>物态变化</a:t>
            </a:r>
            <a:endParaRPr lang="zh-CN" altLang="en-US" sz="60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ahoma" panose="020B0604030504040204" pitchFamily="34" charset="0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695100" y="1974850"/>
            <a:ext cx="6904355" cy="828040"/>
            <a:chOff x="4509" y="3668"/>
            <a:chExt cx="10873" cy="1304"/>
          </a:xfrm>
        </p:grpSpPr>
        <p:sp>
          <p:nvSpPr>
            <p:cNvPr id="7" name="圆角矩形 6"/>
            <p:cNvSpPr/>
            <p:nvPr>
              <p:custDataLst>
                <p:tags r:id="rId1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/>
              <a:endParaRPr lang="zh-CN" altLang="en-US" sz="32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8" name="椭圆 7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noProof="1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pic>
          <p:nvPicPr>
            <p:cNvPr id="3080" name="图片 8" descr="1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" name="文本框 17">
              <a:hlinkClick r:id="rId4" action="ppaction://hlinksldjump"/>
            </p:cNvPr>
            <p:cNvSpPr txBox="1"/>
            <p:nvPr/>
          </p:nvSpPr>
          <p:spPr>
            <a:xfrm>
              <a:off x="6444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回归教材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695100" y="3568700"/>
            <a:ext cx="6904355" cy="828040"/>
            <a:chOff x="4509" y="5746"/>
            <a:chExt cx="10873" cy="1304"/>
          </a:xfrm>
        </p:grpSpPr>
        <p:grpSp>
          <p:nvGrpSpPr>
            <p:cNvPr id="3081" name="组合 4"/>
            <p:cNvGrpSpPr/>
            <p:nvPr userDrawn="1"/>
          </p:nvGrpSpPr>
          <p:grpSpPr>
            <a:xfrm>
              <a:off x="4509" y="5746"/>
              <a:ext cx="10873" cy="1304"/>
              <a:chOff x="5246" y="3834"/>
              <a:chExt cx="10176" cy="1304"/>
            </a:xfrm>
          </p:grpSpPr>
          <p:sp>
            <p:nvSpPr>
              <p:cNvPr id="2" name="圆角矩形 6"/>
              <p:cNvSpPr/>
              <p:nvPr>
                <p:custDataLst>
                  <p:tags r:id="rId5"/>
                </p:custDataLst>
              </p:nvPr>
            </p:nvSpPr>
            <p:spPr>
              <a:xfrm flipV="1">
                <a:off x="6777" y="3834"/>
                <a:ext cx="8645" cy="1247"/>
              </a:xfrm>
              <a:prstGeom prst="snip1Rect">
                <a:avLst/>
              </a:prstGeom>
              <a:ln>
                <a:solidFill>
                  <a:srgbClr val="008E4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lstStyle/>
              <a:p>
                <a:pPr algn="ctr"/>
                <a:endParaRPr lang="zh-CN" altLang="en-US" sz="3200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5" name="椭圆 7"/>
              <p:cNvSpPr>
                <a:spLocks noChangeAspect="1"/>
              </p:cNvSpPr>
              <p:nvPr>
                <p:custDataLst>
                  <p:tags r:id="rId6"/>
                </p:custDataLst>
              </p:nvPr>
            </p:nvSpPr>
            <p:spPr>
              <a:xfrm rot="16200000">
                <a:off x="5247" y="3835"/>
                <a:ext cx="1302" cy="1304"/>
              </a:xfrm>
              <a:prstGeom prst="snipRoundRect">
                <a:avLst/>
              </a:prstGeom>
              <a:solidFill>
                <a:srgbClr val="008E4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 noProof="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pic>
            <p:nvPicPr>
              <p:cNvPr id="3084" name="图片 8" descr="11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63" y="4108"/>
                <a:ext cx="785" cy="6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9" name="文本框 18">
              <a:hlinkClick r:id="rId7" action="ppaction://hlinksldjump"/>
            </p:cNvPr>
            <p:cNvSpPr txBox="1"/>
            <p:nvPr/>
          </p:nvSpPr>
          <p:spPr>
            <a:xfrm>
              <a:off x="6763" y="5911"/>
              <a:ext cx="7718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实验突破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695100" y="5652135"/>
            <a:ext cx="6903085" cy="828040"/>
            <a:chOff x="4509" y="7824"/>
            <a:chExt cx="10871" cy="1304"/>
          </a:xfrm>
        </p:grpSpPr>
        <p:grpSp>
          <p:nvGrpSpPr>
            <p:cNvPr id="3085" name="组合 4"/>
            <p:cNvGrpSpPr/>
            <p:nvPr userDrawn="1"/>
          </p:nvGrpSpPr>
          <p:grpSpPr>
            <a:xfrm>
              <a:off x="4509" y="7824"/>
              <a:ext cx="10871" cy="1304"/>
              <a:chOff x="5246" y="3834"/>
              <a:chExt cx="10176" cy="1304"/>
            </a:xfrm>
          </p:grpSpPr>
          <p:sp>
            <p:nvSpPr>
              <p:cNvPr id="10" name="圆角矩形 6"/>
              <p:cNvSpPr/>
              <p:nvPr>
                <p:custDataLst>
                  <p:tags r:id="rId8"/>
                </p:custDataLst>
              </p:nvPr>
            </p:nvSpPr>
            <p:spPr>
              <a:xfrm flipV="1">
                <a:off x="6777" y="3834"/>
                <a:ext cx="8645" cy="1247"/>
              </a:xfrm>
              <a:prstGeom prst="snip1Rect">
                <a:avLst/>
              </a:prstGeom>
              <a:ln>
                <a:solidFill>
                  <a:srgbClr val="008E4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lstStyle/>
              <a:p>
                <a:pPr algn="ctr"/>
                <a:endParaRPr lang="zh-CN" altLang="en-US" sz="3200" noProof="1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endParaRPr>
              </a:p>
            </p:txBody>
          </p:sp>
          <p:sp>
            <p:nvSpPr>
              <p:cNvPr id="13" name="椭圆 7"/>
              <p:cNvSpPr>
                <a:spLocks noChangeAspect="1"/>
              </p:cNvSpPr>
              <p:nvPr>
                <p:custDataLst>
                  <p:tags r:id="rId9"/>
                </p:custDataLst>
              </p:nvPr>
            </p:nvSpPr>
            <p:spPr>
              <a:xfrm rot="16200000">
                <a:off x="5247" y="3835"/>
                <a:ext cx="1302" cy="1304"/>
              </a:xfrm>
              <a:prstGeom prst="snipRoundRect">
                <a:avLst/>
              </a:prstGeom>
              <a:solidFill>
                <a:srgbClr val="008E4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 noProof="1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pic>
            <p:nvPicPr>
              <p:cNvPr id="3088" name="图片 8" descr="11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63" y="4108"/>
                <a:ext cx="785" cy="6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3" name="文本框 22">
              <a:hlinkClick r:id="rId10" action="ppaction://hlinksldjump"/>
            </p:cNvPr>
            <p:cNvSpPr txBox="1"/>
            <p:nvPr/>
          </p:nvSpPr>
          <p:spPr>
            <a:xfrm>
              <a:off x="6415" y="8043"/>
              <a:ext cx="86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北京</a:t>
              </a:r>
              <a:r>
                <a:rPr lang="en-US" altLang="zh-CN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年中考真题精讲练</a:t>
              </a:r>
              <a:endParaRPr lang="zh-CN" altLang="en-US" sz="32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流程图: 离页连接符 16"/>
          <p:cNvSpPr/>
          <p:nvPr/>
        </p:nvSpPr>
        <p:spPr>
          <a:xfrm rot="5400000">
            <a:off x="10195995" y="3291205"/>
            <a:ext cx="2831465" cy="1164590"/>
          </a:xfrm>
          <a:prstGeom prst="flowChartOffpageConnector">
            <a:avLst/>
          </a:prstGeom>
          <a:solidFill>
            <a:srgbClr val="008E4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zh-CN" altLang="en-US" sz="4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栏目导航</a:t>
            </a:r>
            <a:endParaRPr lang="zh-CN" altLang="en-US" sz="44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78">
            <a:hlinkClick r:id="rId11" action="ppaction://hlinksldjump"/>
          </p:cNvPr>
          <p:cNvSpPr txBox="1"/>
          <p:nvPr/>
        </p:nvSpPr>
        <p:spPr>
          <a:xfrm>
            <a:off x="6563360" y="2952750"/>
            <a:ext cx="21145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考点清单     </a:t>
            </a:r>
            <a:endParaRPr lang="zh-CN" altLang="en-US" sz="3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文本框 78">
            <a:hlinkClick r:id="rId4" action="ppaction://hlinksldjump"/>
          </p:cNvPr>
          <p:cNvSpPr txBox="1"/>
          <p:nvPr/>
        </p:nvSpPr>
        <p:spPr>
          <a:xfrm>
            <a:off x="4126230" y="2909570"/>
            <a:ext cx="21729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图说物理</a:t>
            </a:r>
            <a:endParaRPr lang="zh-CN" altLang="en-US" sz="3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>
            <a:hlinkClick r:id="rId7" action="ppaction://hlinksldjump"/>
          </p:cNvPr>
          <p:cNvSpPr txBox="1"/>
          <p:nvPr/>
        </p:nvSpPr>
        <p:spPr>
          <a:xfrm>
            <a:off x="2907030" y="4485640"/>
            <a:ext cx="68522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实验一  探究固体熔化时温度变化的特点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hlinkClick r:id="rId12" action="ppaction://hlinksldjump"/>
          </p:cNvPr>
          <p:cNvSpPr txBox="1"/>
          <p:nvPr/>
        </p:nvSpPr>
        <p:spPr>
          <a:xfrm>
            <a:off x="2907030" y="5024120"/>
            <a:ext cx="6965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实验二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探究水沸腾时温度变化特点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3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83470" y="2038986"/>
            <a:ext cx="1015174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一、温度</a:t>
            </a:r>
            <a:endParaRPr lang="en-US" altLang="zh-CN" sz="240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温度：表示物体的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程度。</a:t>
            </a:r>
            <a:endParaRPr lang="zh-CN" altLang="en-US" sz="240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测量温度的工具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温度计。温度计上的字母℃表示摄氏温度。</a:t>
            </a:r>
            <a:endParaRPr lang="zh-CN" altLang="en-US" sz="240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摄氏温度：把大气压为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1.0×10</a:t>
            </a:r>
            <a:r>
              <a:rPr lang="en-US" altLang="zh-CN" sz="2400" baseline="300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的温度规定为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度；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的温度规定为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度；将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℃和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℃之间分为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等份，每等份代表</a:t>
            </a:r>
            <a:r>
              <a:rPr lang="en-US" altLang="zh-CN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℃。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22585" y="2691962"/>
            <a:ext cx="110448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冷热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流程图: 终止 10">
            <a:hlinkClick r:id="rId1" action="ppaction://hlinksldjump"/>
          </p:cNvPr>
          <p:cNvSpPr/>
          <p:nvPr/>
        </p:nvSpPr>
        <p:spPr>
          <a:xfrm>
            <a:off x="9304389" y="5336802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18765" y="3780163"/>
            <a:ext cx="192566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冰水混合物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16838" y="4356100"/>
            <a:ext cx="110448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沸水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58140" y="1280257"/>
            <a:ext cx="10075545" cy="570230"/>
            <a:chOff x="1676" y="1655"/>
            <a:chExt cx="15867" cy="898"/>
          </a:xfrm>
        </p:grpSpPr>
        <p:pic>
          <p:nvPicPr>
            <p:cNvPr id="4" name="图片 3" descr="9"/>
            <p:cNvPicPr>
              <a:picLocks noChangeAspect="1"/>
            </p:cNvPicPr>
            <p:nvPr/>
          </p:nvPicPr>
          <p:blipFill>
            <a:blip r:embed="rId2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7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考点清单</a:t>
              </a:r>
              <a:endParaRPr lang="zh-CN" altLang="en-US" sz="30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5" grpId="0"/>
      <p:bldP spid="5" grpId="1"/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30105" y="1235168"/>
            <a:ext cx="101517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温度计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流程图: 终止 1">
            <a:hlinkClick r:id="rId1" action="ppaction://hlinksldjump"/>
          </p:cNvPr>
          <p:cNvSpPr/>
          <p:nvPr/>
        </p:nvSpPr>
        <p:spPr>
          <a:xfrm>
            <a:off x="9785190" y="5511895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830105" y="2044195"/>
          <a:ext cx="10931525" cy="2707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6305"/>
                <a:gridCol w="10015137"/>
              </a:tblGrid>
              <a:tr h="75184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原理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根据液体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的原理制成。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8496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使用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使用前，观察温度计的测量范围；分度值为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℃；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80000"/>
                        </a:lnSpc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使用时，温度计的玻璃泡全部浸入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中，不要碰到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和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。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3230619" y="2168620"/>
            <a:ext cx="180575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热胀冷缩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32211" y="2898533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02604" y="3522738"/>
            <a:ext cx="190806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被测液体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31267" y="3522737"/>
            <a:ext cx="117972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容器底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78660" y="4169410"/>
            <a:ext cx="1392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容器壁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10395" y="1084075"/>
          <a:ext cx="11111230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850"/>
                <a:gridCol w="10279297"/>
              </a:tblGrid>
              <a:tr h="4256446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读数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a.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温度计示数稳定后再读数；读数时玻璃泡要留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在被测液体中；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b.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再看液面是在零刻度线的上方，还是下方。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若图中未标明零刻度线，且刻度值由下往上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越来越大，为“零上”，反之，为“零下”；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c.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读数时，视线要与温度计液柱的液面相平，如图中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B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；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d.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先读取液面下最近的整刻度值，然后读取从整刻度值到液面的小格数，整刻度值＋小格数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×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分度值即为最终读数。图中温度计的示数为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_________</a:t>
                      </a: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℃。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10131799" y="4994897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38795" y="1631315"/>
            <a:ext cx="3364230" cy="1819275"/>
          </a:xfrm>
          <a:prstGeom prst="rect">
            <a:avLst/>
          </a:prstGeom>
        </p:spPr>
      </p:pic>
      <p:sp>
        <p:nvSpPr>
          <p:cNvPr id="7" name="流程图: 终止 6">
            <a:hlinkClick r:id="rId2" action="ppaction://hlinksldjump"/>
          </p:cNvPr>
          <p:cNvSpPr/>
          <p:nvPr/>
        </p:nvSpPr>
        <p:spPr>
          <a:xfrm>
            <a:off x="9686765" y="5862415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4051" y="1156504"/>
            <a:ext cx="10148048" cy="5077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体温计：体温计用于测量人体温度。与温度计不同的是使用前需将体温计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度数甩到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 ℃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以下，读数时可以把它从腋下或口腔中拿出来。如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下图所示，体温计的示数为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℃。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常考估测：人体感觉舒适的环境温度为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～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℃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人的正常体温约为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36.5 ℃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洗澡时淋浴水的温度一般约为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42 ℃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北京夏天的最高气温一般为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39 ℃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79182" y="2338147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36.9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065" y="3041650"/>
            <a:ext cx="5705475" cy="664210"/>
          </a:xfrm>
          <a:prstGeom prst="rect">
            <a:avLst/>
          </a:prstGeom>
        </p:spPr>
      </p:pic>
      <p:sp>
        <p:nvSpPr>
          <p:cNvPr id="6" name="流程图: 终止 5">
            <a:hlinkClick r:id="rId2" action="ppaction://hlinksldjump"/>
          </p:cNvPr>
          <p:cNvSpPr/>
          <p:nvPr/>
        </p:nvSpPr>
        <p:spPr>
          <a:xfrm>
            <a:off x="9404825" y="5326475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79510" y="2079872"/>
          <a:ext cx="10405110" cy="3086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/>
                <a:gridCol w="2518410"/>
                <a:gridCol w="2391410"/>
                <a:gridCol w="3853745"/>
              </a:tblGrid>
              <a:tr h="7534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物态变化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初态→末态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吸、放热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721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熔化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固态→液态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吸热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冰雪消融、铁块化成铁水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21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凝固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态→固态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热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水结冰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534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altLang="zh-CN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汽化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altLang="zh-CN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液态→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态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altLang="zh-CN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吸热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洒水的地面变干、晾在阳光下的湿衣服变干、用热风干手器将湿手吹干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998361" y="3573691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32738" y="3560355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60691" y="4739978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2330" y="732155"/>
            <a:ext cx="39370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二、物态变化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六中物态变化</a:t>
            </a:r>
            <a:endParaRPr lang="zh-CN" alt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流程图: 终止 6">
            <a:hlinkClick r:id="rId1" action="ppaction://hlinksldjump"/>
          </p:cNvPr>
          <p:cNvSpPr/>
          <p:nvPr/>
        </p:nvSpPr>
        <p:spPr>
          <a:xfrm>
            <a:off x="9461340" y="5982430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052491" y="1269171"/>
          <a:ext cx="10404740" cy="35883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3385"/>
                <a:gridCol w="2781300"/>
                <a:gridCol w="2573655"/>
                <a:gridCol w="3366400"/>
              </a:tblGrid>
              <a:tr h="7534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物态变化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初态→末态吸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态吸、放热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举例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7534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altLang="zh-CN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液化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altLang="zh-CN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态→液态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altLang="zh-CN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热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雾、露、“白气”、冬天戴眼镜进入室内，眼镜片模糊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53498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升华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固态→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态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吸热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碘直接变为碘蒸气、冬天结冰的衣服变干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5349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凝华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态→固态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热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霜、雾凇的形成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296587" y="2667077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61912" y="2665171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76809" y="3997290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20128" y="5045472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气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99982" y="5032137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流程图: 终止 7">
            <a:hlinkClick r:id="rId1" action="ppaction://hlinksldjump"/>
          </p:cNvPr>
          <p:cNvSpPr/>
          <p:nvPr/>
        </p:nvSpPr>
        <p:spPr>
          <a:xfrm>
            <a:off x="9755980" y="5911310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737870" y="1414145"/>
          <a:ext cx="10909935" cy="45662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3655"/>
                <a:gridCol w="1581785"/>
                <a:gridCol w="4429125"/>
                <a:gridCol w="3595370"/>
              </a:tblGrid>
              <a:tr h="489585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方式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蒸发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沸腾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753745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不同点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发生部位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液体表面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液体表面和内部同时发生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5165"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温度条件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在任何温度下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达到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，持续吸热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847215">
                <a:tc v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30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影响因素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液体表面积越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、液体上方空气流速越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、液体温度越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，蒸发越快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液体的沸点随气压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而升高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13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相同点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都是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现象，都需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9033811" y="2915285"/>
            <a:ext cx="116029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沸点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29265" y="3610816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88700" y="4149241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快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58630" y="4703372"/>
            <a:ext cx="778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50607" y="4482412"/>
            <a:ext cx="991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增大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45797" y="5427345"/>
            <a:ext cx="1078044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汽化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57840" y="5430990"/>
            <a:ext cx="107804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吸热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6280" y="689610"/>
            <a:ext cx="3937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汽化的两种方式</a:t>
            </a:r>
            <a:endParaRPr lang="zh-CN" alt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流程图: 终止 10">
            <a:hlinkClick r:id="rId1" action="ppaction://hlinksldjump"/>
          </p:cNvPr>
          <p:cNvSpPr/>
          <p:nvPr/>
        </p:nvSpPr>
        <p:spPr>
          <a:xfrm>
            <a:off x="9707085" y="6043390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773654" y="2275266"/>
          <a:ext cx="10800715" cy="2657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2915"/>
                <a:gridCol w="5128895"/>
                <a:gridCol w="3938816"/>
              </a:tblGrid>
              <a:tr h="5712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晶体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非晶体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8286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物质举例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海波、冰、食盐、明矾、萘、金属等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松香、玻璃、蜂蜡、沥青等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683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熔点和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凝固点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有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无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742950" y="1209675"/>
            <a:ext cx="6189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晶体与非晶体的融化于凝固特点</a:t>
            </a:r>
            <a:endParaRPr lang="zh-CN" alt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流程图: 终止 2">
            <a:hlinkClick r:id="rId1" action="ppaction://hlinksldjump"/>
          </p:cNvPr>
          <p:cNvSpPr/>
          <p:nvPr/>
        </p:nvSpPr>
        <p:spPr>
          <a:xfrm>
            <a:off x="9716610" y="5580475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80334" y="730311"/>
          <a:ext cx="10522585" cy="512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5570"/>
                <a:gridCol w="5768251"/>
                <a:gridCol w="3368737"/>
              </a:tblGrid>
              <a:tr h="6261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晶体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非晶体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2850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熔化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图像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endParaRPr lang="en-US" altLang="zh-CN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endParaRPr lang="en-US" altLang="zh-CN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endParaRPr lang="en-US" altLang="zh-CN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endParaRPr lang="en-US" altLang="zh-CN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24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AB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段：物质为固态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24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BC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间：熔化过程，物质为固液共存态，吸收热量，温度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(此温度为熔点)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24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CD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段：物质为液态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endParaRPr lang="en-US" altLang="zh-CN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endParaRPr lang="en-US" altLang="zh-CN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endParaRPr lang="en-US" altLang="zh-CN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endParaRPr lang="en-US" altLang="zh-CN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熔化过程中，物质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热量，温度逐渐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_________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4176394" y="4760853"/>
            <a:ext cx="17826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保持不变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37363" y="4219178"/>
            <a:ext cx="1263211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吸收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93423" y="4747518"/>
            <a:ext cx="12632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升高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2600" y="1582420"/>
            <a:ext cx="2383155" cy="19907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5530" y="1530985"/>
            <a:ext cx="2285365" cy="1954530"/>
          </a:xfrm>
          <a:prstGeom prst="rect">
            <a:avLst/>
          </a:prstGeom>
        </p:spPr>
      </p:pic>
      <p:sp>
        <p:nvSpPr>
          <p:cNvPr id="12" name="流程图: 终止 11">
            <a:hlinkClick r:id="rId3" action="ppaction://hlinksldjump"/>
          </p:cNvPr>
          <p:cNvSpPr/>
          <p:nvPr/>
        </p:nvSpPr>
        <p:spPr>
          <a:xfrm>
            <a:off x="9489280" y="5982430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02640" y="744855"/>
          <a:ext cx="10495280" cy="46742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820"/>
                <a:gridCol w="6024245"/>
                <a:gridCol w="3498215"/>
              </a:tblGrid>
              <a:tr h="5594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>
                      <a:solidFill>
                        <a:schemeClr val="tx1"/>
                      </a:solidFill>
                      <a:prstDash val="solid"/>
                    </a:lnTlToB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晶体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非晶体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1148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endParaRPr lang="en-US" altLang="zh-CN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en-US" altLang="zh-CN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endParaRPr lang="en-US" altLang="zh-CN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凝固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图像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endParaRPr lang="en-US" altLang="zh-CN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endParaRPr lang="en-US" altLang="zh-CN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endParaRPr lang="en-US" altLang="zh-CN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endParaRPr lang="en-US" altLang="zh-CN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24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EF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段：物质为液态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24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FG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间：凝固过程，物质为固液共存态，放出热量，温度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_________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(此温度为凝固点)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altLang="zh-CN" sz="2400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GH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段：物质为固态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endParaRPr lang="en-US" altLang="zh-CN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endParaRPr lang="en-US" altLang="zh-CN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endParaRPr lang="en-US" altLang="zh-CN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凝固过程中，物质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热量，温度</a:t>
                      </a: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__________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671555" y="4761468"/>
            <a:ext cx="148945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保持不变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58382" y="4752915"/>
            <a:ext cx="110650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放出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73039" y="5347930"/>
            <a:ext cx="110650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降低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44840" y="1729740"/>
            <a:ext cx="2469515" cy="21678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5695" y="1670685"/>
            <a:ext cx="2408555" cy="1988185"/>
          </a:xfrm>
          <a:prstGeom prst="rect">
            <a:avLst/>
          </a:prstGeom>
        </p:spPr>
      </p:pic>
      <p:sp>
        <p:nvSpPr>
          <p:cNvPr id="10" name="流程图: 终止 9">
            <a:hlinkClick r:id="rId3" action="ppaction://hlinksldjump"/>
          </p:cNvPr>
          <p:cNvSpPr/>
          <p:nvPr/>
        </p:nvSpPr>
        <p:spPr>
          <a:xfrm>
            <a:off x="9405460" y="5954490"/>
            <a:ext cx="2034540" cy="611505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1815" b="1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返回思维导图</a:t>
            </a:r>
            <a:endParaRPr lang="zh-CN" altLang="en-US" sz="1815" b="1" noProof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448945" y="1066800"/>
          <a:ext cx="11390630" cy="55251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44345"/>
                <a:gridCol w="7824470"/>
                <a:gridCol w="926465"/>
                <a:gridCol w="895350"/>
              </a:tblGrid>
              <a:tr h="474980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 dirty="0" err="1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知识点</a:t>
                      </a:r>
                      <a:r>
                        <a:rPr lang="en-US" altLang="zh-CN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分项细目</a:t>
                      </a:r>
                      <a:r>
                        <a:rPr lang="en-US" altLang="zh-CN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 </a:t>
                      </a:r>
                      <a:endParaRPr 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考试目标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/>
                </a:tc>
              </a:tr>
              <a:tr h="474980"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了解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err="1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理解</a:t>
                      </a:r>
                      <a:endParaRPr lang="en-US" altLang="en-US" sz="2400" b="0" dirty="0" err="1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746938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温度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温度及生活环境中常见的温度值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980">
                <a:tc rowSpan="2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熔化和凝固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熔化和凝固现象，熔化过程中吸热、凝固过程中放热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980">
                <a:tc vMerge="1">
                  <a:tcPr/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晶体非晶体熔化和凝固的区别，晶体的熔点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6653">
                <a:tc rowSpan="3"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汽化和液化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汽化和液化现象，汽化过程中吸热、液化过程中放热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6654">
                <a:tc vMerge="1">
                  <a:tcPr/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影响蒸发快慢的因素、蒸发过程吸热的应用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6653">
                <a:tc vMerge="1">
                  <a:tcPr/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沸点、沸点与压强的关系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79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升华和凝华</a:t>
                      </a:r>
                      <a:endParaRPr lang="zh-CN" altLang="en-US" sz="2400" b="0" dirty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升华和凝华现象，升华过程中吸热、凝华过程中放热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en-US" sz="24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endParaRPr lang="en-US" altLang="en-US" sz="2400" b="1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9960">
                <a:tc gridSpan="4">
                  <a:txBody>
                    <a:bodyPr/>
                    <a:lstStyle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 dirty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基本技能细目：</a:t>
                      </a:r>
                      <a:r>
                        <a:rPr lang="en-US" altLang="zh-CN" sz="2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会用液体温度计测量温度</a:t>
                      </a:r>
                      <a:endParaRPr lang="zh-CN" altLang="en-US" sz="2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2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2. </a:t>
                      </a:r>
                      <a:r>
                        <a:rPr lang="zh-CN" altLang="en-US" sz="24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会查熔点表</a:t>
                      </a:r>
                      <a:endParaRPr lang="zh-CN" altLang="en-US" sz="2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anchor="ctr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4410489" y="560191"/>
            <a:ext cx="27133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 dirty="0">
                <a:ea typeface="黑体" panose="02010609060101010101" pitchFamily="49" charset="-122"/>
              </a:rPr>
              <a:t>考试内容和要求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54555" y="956310"/>
            <a:ext cx="7909560" cy="645795"/>
            <a:chOff x="3297" y="1732"/>
            <a:chExt cx="12456" cy="1017"/>
          </a:xfrm>
        </p:grpSpPr>
        <p:pic>
          <p:nvPicPr>
            <p:cNvPr id="9" name="图片 12" descr="2020试题研究版式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297" y="1732"/>
              <a:ext cx="12456" cy="9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9" name="文本框 15">
              <a:hlinkClick r:id="rId2" action="ppaction://hlinksldjump"/>
            </p:cNvPr>
            <p:cNvSpPr txBox="1"/>
            <p:nvPr/>
          </p:nvSpPr>
          <p:spPr>
            <a:xfrm>
              <a:off x="4667" y="1733"/>
              <a:ext cx="10165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         实验突破</a:t>
              </a:r>
              <a:endParaRPr lang="zh-CN" altLang="en-US" sz="36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2" name="组合 80901"/>
          <p:cNvGrpSpPr/>
          <p:nvPr/>
        </p:nvGrpSpPr>
        <p:grpSpPr>
          <a:xfrm>
            <a:off x="918845" y="2001276"/>
            <a:ext cx="10156826" cy="1198561"/>
            <a:chOff x="302" y="950"/>
            <a:chExt cx="6398" cy="755"/>
          </a:xfrm>
        </p:grpSpPr>
        <p:grpSp>
          <p:nvGrpSpPr>
            <p:cNvPr id="23" name="组合 80902"/>
            <p:cNvGrpSpPr/>
            <p:nvPr/>
          </p:nvGrpSpPr>
          <p:grpSpPr>
            <a:xfrm>
              <a:off x="302" y="1009"/>
              <a:ext cx="1209" cy="377"/>
              <a:chOff x="211" y="1161"/>
              <a:chExt cx="1209" cy="377"/>
            </a:xfrm>
          </p:grpSpPr>
          <p:pic>
            <p:nvPicPr>
              <p:cNvPr id="25" name="图片 80903" descr="LS考点带序号二字标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1" y="1161"/>
                <a:ext cx="1209" cy="37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6" name="文本框 80904"/>
              <p:cNvSpPr txBox="1"/>
              <p:nvPr/>
            </p:nvSpPr>
            <p:spPr>
              <a:xfrm>
                <a:off x="317" y="1199"/>
                <a:ext cx="1042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algn="dist"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实验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一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4" name="文本框 80905"/>
            <p:cNvSpPr txBox="1"/>
            <p:nvPr/>
          </p:nvSpPr>
          <p:spPr>
            <a:xfrm>
              <a:off x="1614" y="950"/>
              <a:ext cx="5086" cy="7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4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探究固体熔化时温度变化的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特点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[2019.27，2018.32(2)，2017.21，2014.29，2012.29，2011.28]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000625" y="3690620"/>
            <a:ext cx="1942465" cy="173926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4" name="圆角矩形 3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5" name="流程图: 摘录 4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4047" y="4713"/>
              <a:ext cx="2935" cy="2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906145" y="1148715"/>
            <a:ext cx="1011364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进行实验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】</a:t>
            </a:r>
            <a:endParaRPr lang="en-US" altLang="zh-CN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　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用如图所示装置探究海波熔化时温度的变化规律，请回答下列问题：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58903" y="5326307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420" descr="WL223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1954530" y="2465705"/>
            <a:ext cx="8616315" cy="25723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0"/>
          <p:cNvSpPr/>
          <p:nvPr/>
        </p:nvSpPr>
        <p:spPr>
          <a:xfrm>
            <a:off x="702310" y="1075690"/>
            <a:ext cx="1100709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除图乙中所示的实验器材外，还需要的测量仪器有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实验前，应按照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____________(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选填“自下而上”或“自上而下”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的顺序进行安装；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你认为应选用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选填“甲”或“乙”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装置进行实验，其优点是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选定实验装置后，开始实验，如图丙所示温度计显示的是海波某时刻的温度，它的示数为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________℃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海波加热一段时间后，可看到烧杯口有“白气”冒出，“白气”是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选填“水蒸气”或“小水珠”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56245" y="1179494"/>
            <a:ext cx="11296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秒表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69643" y="1579582"/>
            <a:ext cx="1720215" cy="579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kern="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自下而上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05175" y="2796791"/>
            <a:ext cx="17068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3345" y="3376622"/>
            <a:ext cx="75377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物质受热均匀，温度不会上升太快，便于观察实验现象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79065" y="4471670"/>
            <a:ext cx="854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017876" y="5026400"/>
            <a:ext cx="1344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小水珠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  <p:bldP spid="15" grpId="0"/>
      <p:bldP spid="16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0"/>
          <p:cNvSpPr/>
          <p:nvPr/>
        </p:nvSpPr>
        <p:spPr>
          <a:xfrm>
            <a:off x="931526" y="1627643"/>
            <a:ext cx="10543577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实验过程中，发现加热时间过程较长，为了缩短加热时间，可采取的方式是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完成实验后，图丁是根据实验数据绘制的海波熔化时温度随时间变化的图像，由图像可知，海波属于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选填“晶体”或“非晶体”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海波在第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min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末处于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态，第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min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末处于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均选填“固”、“液”或“固液共存”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，海波的熔点为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________℃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该物质在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点时的内能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________C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点时的内能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选填“大于”或“小于”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60840" y="2261274"/>
            <a:ext cx="4062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减小水量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采用酒精喷灯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41240" y="3352165"/>
            <a:ext cx="1071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晶体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14228" y="3897466"/>
            <a:ext cx="704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29575" y="3898900"/>
            <a:ext cx="1933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固液共存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27975" y="4462145"/>
            <a:ext cx="9461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14545" y="5001895"/>
            <a:ext cx="11963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0"/>
          <p:cNvSpPr/>
          <p:nvPr/>
        </p:nvSpPr>
        <p:spPr>
          <a:xfrm>
            <a:off x="853434" y="2187025"/>
            <a:ext cx="108407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进行实验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如图甲所示，是“研究水沸腾时温度变化特点”的装置。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组合 80901"/>
          <p:cNvGrpSpPr/>
          <p:nvPr/>
        </p:nvGrpSpPr>
        <p:grpSpPr>
          <a:xfrm>
            <a:off x="980655" y="1018326"/>
            <a:ext cx="9566276" cy="1303335"/>
            <a:chOff x="302" y="823"/>
            <a:chExt cx="6026" cy="821"/>
          </a:xfrm>
        </p:grpSpPr>
        <p:grpSp>
          <p:nvGrpSpPr>
            <p:cNvPr id="13" name="组合 80902"/>
            <p:cNvGrpSpPr/>
            <p:nvPr/>
          </p:nvGrpSpPr>
          <p:grpSpPr>
            <a:xfrm>
              <a:off x="302" y="823"/>
              <a:ext cx="1209" cy="464"/>
              <a:chOff x="211" y="975"/>
              <a:chExt cx="1209" cy="464"/>
            </a:xfrm>
          </p:grpSpPr>
          <p:pic>
            <p:nvPicPr>
              <p:cNvPr id="15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11" y="1049"/>
                <a:ext cx="1209" cy="37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" name="文本框 80904"/>
              <p:cNvSpPr txBox="1"/>
              <p:nvPr/>
            </p:nvSpPr>
            <p:spPr>
              <a:xfrm>
                <a:off x="320" y="975"/>
                <a:ext cx="1040" cy="46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50000"/>
                  </a:lnSpc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实验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二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4" name="文本框 80905"/>
            <p:cNvSpPr txBox="1"/>
            <p:nvPr/>
          </p:nvSpPr>
          <p:spPr>
            <a:xfrm>
              <a:off x="1566" y="830"/>
              <a:ext cx="4762" cy="8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探究水沸腾时温度变化的特点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2013.30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2011.28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2010.29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4918822" y="5993235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418" descr="WL225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1794510" y="3484245"/>
            <a:ext cx="7580630" cy="23571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" name="组合 29"/>
          <p:cNvGrpSpPr/>
          <p:nvPr/>
        </p:nvGrpSpPr>
        <p:grpSpPr>
          <a:xfrm>
            <a:off x="9644380" y="3932555"/>
            <a:ext cx="1848684" cy="1600360"/>
            <a:chOff x="3914" y="4432"/>
            <a:chExt cx="3406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5" name="圆角矩形 4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6" name="流程图: 终止 5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7" name="椭圆 6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8" name="流程图: 摘录 7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47" y="4473"/>
              <a:ext cx="3373" cy="21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52500" y="1551292"/>
            <a:ext cx="104889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(1)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实验中需要测量的物理量是温度和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图中实验器材安装的合理顺序是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烧杯　　　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酒精灯　　　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温度计　　　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铁圈及石棉网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点燃酒精灯，对水进行加热，观察水的状态并记录温度计的示数，如图甲所示，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三种读取温度计示数的方法中正确的是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选填“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、“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或“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加热过程中某时刻温度计的示数如图乙所示，此水的温度是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________℃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96855" y="2225168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BDAC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74054" y="3796665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4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21073" y="4807332"/>
            <a:ext cx="663798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98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96965" y="168380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时间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64870" y="1254197"/>
            <a:ext cx="104889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(5)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实验过程中，发现烧杯口处有“白气”产生，“白气”是由于水蒸气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形成的，并观察到水中气泡有两种情况，如图丙所示，图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______(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选填“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a”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或“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b”)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是水沸腾时的情况，观察到水沸腾后还应进行的实验操作是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调大酒精灯火焰，继续加热直到水温达到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100 ℃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撤掉烧杯上的纸板，继续加热直到水温达到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100 ℃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撤去酒精灯，继续观察温度计的示数，记录数据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继续用酒精灯加热几分钟，观察温度计的示数，并记录数据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56495" y="1922145"/>
            <a:ext cx="1002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74119" y="3010541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4870" y="187493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遇冷液化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899795" y="3154045"/>
          <a:ext cx="6383020" cy="1705610"/>
        </p:xfrm>
        <a:graphic>
          <a:graphicData uri="http://schemas.openxmlformats.org/drawingml/2006/table">
            <a:tbl>
              <a:tblPr/>
              <a:tblGrid>
                <a:gridCol w="1136015"/>
                <a:gridCol w="524510"/>
                <a:gridCol w="524510"/>
                <a:gridCol w="525145"/>
                <a:gridCol w="525145"/>
                <a:gridCol w="524510"/>
                <a:gridCol w="523875"/>
                <a:gridCol w="525145"/>
                <a:gridCol w="524510"/>
                <a:gridCol w="525145"/>
                <a:gridCol w="524510"/>
              </a:tblGrid>
              <a:tr h="852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时间</a:t>
                      </a:r>
                      <a:r>
                        <a:rPr lang="en-US" sz="2400" i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/min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2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温度</a:t>
                      </a:r>
                      <a:r>
                        <a:rPr lang="en-US" sz="2400" i="1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℃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90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92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94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96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97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98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99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99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99</a:t>
                      </a:r>
                      <a:endParaRPr lang="zh-CN" sz="2400" kern="10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99</a:t>
                      </a:r>
                      <a:endParaRPr lang="zh-CN" sz="2400" kern="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756285" y="1198245"/>
            <a:ext cx="1064831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(6)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将水温加热到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90 ℃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时开始计时，每过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min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观察并记录一次水温，下表是所记录的实验数据，在图丁坐标系中画出温度随时间变化的图像；</a:t>
            </a:r>
            <a:endParaRPr lang="zh-CN" altLang="en-US" sz="2400"/>
          </a:p>
        </p:txBody>
      </p:sp>
      <p:grpSp>
        <p:nvGrpSpPr>
          <p:cNvPr id="3" name="组合 2"/>
          <p:cNvGrpSpPr/>
          <p:nvPr/>
        </p:nvGrpSpPr>
        <p:grpSpPr>
          <a:xfrm>
            <a:off x="7675880" y="2540635"/>
            <a:ext cx="3505200" cy="3216910"/>
            <a:chOff x="12088" y="4001"/>
            <a:chExt cx="5520" cy="5066"/>
          </a:xfrm>
        </p:grpSpPr>
        <p:pic>
          <p:nvPicPr>
            <p:cNvPr id="5" name="图片 -2147482608" descr="秀68.TIF"/>
            <p:cNvPicPr>
              <a:picLocks noChangeAspect="1"/>
            </p:cNvPicPr>
            <p:nvPr/>
          </p:nvPicPr>
          <p:blipFill>
            <a:blip r:embed="rId1" r:link="rId2"/>
            <a:stretch>
              <a:fillRect/>
            </a:stretch>
          </p:blipFill>
          <p:spPr>
            <a:xfrm>
              <a:off x="12088" y="4001"/>
              <a:ext cx="5520" cy="40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0" name="文本框 99"/>
            <p:cNvSpPr txBox="1"/>
            <p:nvPr/>
          </p:nvSpPr>
          <p:spPr>
            <a:xfrm>
              <a:off x="13104" y="8487"/>
              <a:ext cx="3487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266700" algn="ctr"/>
              <a:r>
                <a:rPr lang="zh-CN" b="0">
                  <a:solidFill>
                    <a:srgbClr val="FF0000"/>
                  </a:solidFill>
                  <a:cs typeface="楷体_GB2312" charset="0"/>
                </a:rPr>
                <a:t>例</a:t>
              </a:r>
              <a:r>
                <a:rPr lang="en-US" b="0">
                  <a:solidFill>
                    <a:srgbClr val="FF0000"/>
                  </a:solidFill>
                  <a:latin typeface="Times New Roman" panose="02020603050405020304" pitchFamily="18" charset="0"/>
                  <a:cs typeface="楷体_GB2312" charset="0"/>
                </a:rPr>
                <a:t>1</a:t>
              </a:r>
              <a:r>
                <a:rPr lang="zh-CN" b="0">
                  <a:solidFill>
                    <a:srgbClr val="FF0000"/>
                  </a:solidFill>
                  <a:cs typeface="楷体_GB2312" charset="0"/>
                </a:rPr>
                <a:t>题答图</a:t>
              </a:r>
              <a:endParaRPr lang="zh-CN" altLang="en-US" b="0">
                <a:solidFill>
                  <a:srgbClr val="FF0000"/>
                </a:solidFill>
                <a:cs typeface="楷体_GB2312" charset="0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06407" y="1921356"/>
            <a:ext cx="104889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(7)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分析图像可知，水沸腾时，温度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____________(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选填“逐渐升高”、“逐渐降低”或“保持不变”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，水的沸点是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________℃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，原因可能是该处大气压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________(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选填“大于”、“小于”或“等于”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标准大气压；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(8)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实验中发现水的加热时间过长，为了缩短加热时间，请你写出一条可行的方法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14337" y="2553036"/>
            <a:ext cx="1183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87068" y="310896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小于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81965" y="4051775"/>
            <a:ext cx="405679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采用热水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用酒精喷灯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45437" y="202469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保持不变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0"/>
          <p:cNvSpPr/>
          <p:nvPr/>
        </p:nvSpPr>
        <p:spPr>
          <a:xfrm>
            <a:off x="1064260" y="1529715"/>
            <a:ext cx="62083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【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实验评估与改进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】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例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　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完成“观察水的沸腾”实验后，好多同学提出疑问：为什么实验测得水的沸点不是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100 ℃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。为了找出原因，老师汇总了全班的实验结果，共四个实验小组，没有一组实验测得的数据为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100 ℃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，四个小组测得沸点分别是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95 ℃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93 ℃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98 ℃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92 ℃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769237" y="5137024"/>
            <a:ext cx="1317513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414" descr="WL227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880350" y="2346960"/>
            <a:ext cx="2787650" cy="2555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31140" y="1423132"/>
            <a:ext cx="10075545" cy="570230"/>
            <a:chOff x="1676" y="1655"/>
            <a:chExt cx="15867" cy="898"/>
          </a:xfrm>
        </p:grpSpPr>
        <p:pic>
          <p:nvPicPr>
            <p:cNvPr id="3" name="图片 2" descr="9"/>
            <p:cNvPicPr>
              <a:picLocks noChangeAspect="1"/>
            </p:cNvPicPr>
            <p:nvPr/>
          </p:nvPicPr>
          <p:blipFill>
            <a:blip r:embed="rId1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4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图说物理</a:t>
              </a:r>
              <a:endParaRPr lang="zh-CN" altLang="en-US" sz="3000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342195" y="5494428"/>
            <a:ext cx="2551430" cy="455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八上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P47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3.1-1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4649231" y="1913267"/>
            <a:ext cx="6200574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命题点：温度计原理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1.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)如图为一个简易的自制温度计，该温度计是根据液体的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原理制成的， 若想温度变化的更明显，应尽量选择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选填“较粗”或“较细”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的吸管。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)将如图所示的自制温度计放入热水中，瓶中液柱的位置会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；再放入冷水中，液柱的位置会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30693" y="314799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热胀冷缩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84602" y="420134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较细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20808" y="531057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上升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87758" y="588475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下降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" name="图片 -2147482437" descr="WL214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2091055" y="2795905"/>
            <a:ext cx="969645" cy="26987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5062" name="组合 61"/>
          <p:cNvGrpSpPr/>
          <p:nvPr/>
        </p:nvGrpSpPr>
        <p:grpSpPr>
          <a:xfrm>
            <a:off x="3054509" y="722084"/>
            <a:ext cx="6281420" cy="645039"/>
            <a:chOff x="4741" y="1321"/>
            <a:chExt cx="9592" cy="1231"/>
          </a:xfrm>
        </p:grpSpPr>
        <p:pic>
          <p:nvPicPr>
            <p:cNvPr id="45063" name="图片 62" descr="2020试题研究版式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4" name="文本框 63"/>
            <p:cNvSpPr txBox="1"/>
            <p:nvPr/>
          </p:nvSpPr>
          <p:spPr>
            <a:xfrm>
              <a:off x="5798" y="1321"/>
              <a:ext cx="7828" cy="1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回归教材</a:t>
              </a:r>
              <a:endParaRPr lang="zh-CN" altLang="en-US" sz="36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5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10"/>
          <p:cNvSpPr/>
          <p:nvPr/>
        </p:nvSpPr>
        <p:spPr>
          <a:xfrm>
            <a:off x="728980" y="1705577"/>
            <a:ext cx="1084072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 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有同学猜想导致这种现象的原因是各组用的温度计有偏差。请你设计一个简单的方法验证这个猜想：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</a:t>
            </a:r>
            <a:endParaRPr lang="en-US" altLang="zh-CN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有同学发现用实验装置甲进行实验的同学测得的沸点都小于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 ℃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，用实验装置乙进行实验的同学测得的沸点是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98 ℃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，请你据此猜想导致这种现象的原因是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2315" y="2178685"/>
            <a:ext cx="106191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                       </a:t>
            </a: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将四组同学所用的四支温度计一起放进同一杯沸腾的水中</a:t>
            </a:r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(</a:t>
            </a: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继续加热</a:t>
            </a:r>
            <a:r>
              <a:rPr lang="en-US" altLang="zh-CN" sz="2400" dirty="0">
                <a:solidFill>
                  <a:srgbClr val="FF0000"/>
                </a:solidFill>
                <a:latin typeface="+mn-ea"/>
              </a:rPr>
              <a:t>)</a:t>
            </a: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，观察四支温度计的读数是否一致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2427" y="4499929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与烧杯是否加盖有关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80901"/>
          <p:cNvGrpSpPr/>
          <p:nvPr/>
        </p:nvGrpSpPr>
        <p:grpSpPr>
          <a:xfrm>
            <a:off x="1089503" y="2251382"/>
            <a:ext cx="9642476" cy="606424"/>
            <a:chOff x="302" y="897"/>
            <a:chExt cx="6074" cy="382"/>
          </a:xfrm>
        </p:grpSpPr>
        <p:grpSp>
          <p:nvGrpSpPr>
            <p:cNvPr id="28675" name="组合 80902"/>
            <p:cNvGrpSpPr/>
            <p:nvPr/>
          </p:nvGrpSpPr>
          <p:grpSpPr>
            <a:xfrm>
              <a:off x="302" y="897"/>
              <a:ext cx="1209" cy="377"/>
              <a:chOff x="211" y="1049"/>
              <a:chExt cx="1209" cy="377"/>
            </a:xfrm>
          </p:grpSpPr>
          <p:pic>
            <p:nvPicPr>
              <p:cNvPr id="28676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11" y="1049"/>
                <a:ext cx="1209" cy="37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8677" name="文本框 80904"/>
              <p:cNvSpPr txBox="1"/>
              <p:nvPr/>
            </p:nvSpPr>
            <p:spPr>
              <a:xfrm>
                <a:off x="256" y="1095"/>
                <a:ext cx="1164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命题点   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8678" name="文本框 80905"/>
            <p:cNvSpPr txBox="1"/>
            <p:nvPr/>
          </p:nvSpPr>
          <p:spPr>
            <a:xfrm>
              <a:off x="1614" y="950"/>
              <a:ext cx="476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温度计读数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年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考)</a:t>
              </a:r>
              <a:endPara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87586" y="3108515"/>
            <a:ext cx="10766018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[2018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23(1)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如图所示，体温计的示数为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________℃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36384" y="3237353"/>
            <a:ext cx="1010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36.5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15515" y="1165860"/>
            <a:ext cx="7909560" cy="647065"/>
            <a:chOff x="3297" y="1732"/>
            <a:chExt cx="12456" cy="1019"/>
          </a:xfrm>
        </p:grpSpPr>
        <p:pic>
          <p:nvPicPr>
            <p:cNvPr id="9" name="图片 12" descr="2020试题研究版式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97" y="1732"/>
              <a:ext cx="12456" cy="9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9" name="文本框 15">
              <a:hlinkClick r:id="rId3" action="ppaction://hlinksldjump"/>
            </p:cNvPr>
            <p:cNvSpPr txBox="1"/>
            <p:nvPr/>
          </p:nvSpPr>
          <p:spPr>
            <a:xfrm>
              <a:off x="4667" y="1733"/>
              <a:ext cx="1016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  北京</a:t>
              </a:r>
              <a:r>
                <a:rPr lang="en-US" altLang="zh-CN" sz="3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10</a:t>
              </a:r>
              <a:r>
                <a:rPr lang="zh-CN" altLang="en-US" sz="36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年中考真题精讲练</a:t>
              </a:r>
              <a:endParaRPr lang="zh-CN" altLang="en-US" sz="36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382" y="3819033"/>
            <a:ext cx="6992326" cy="103837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347897" y="5204734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第</a:t>
            </a:r>
            <a:r>
              <a:rPr lang="en-US" altLang="zh-CN" dirty="0"/>
              <a:t>1</a:t>
            </a:r>
            <a:r>
              <a:rPr lang="zh-CN" altLang="en-US" dirty="0"/>
              <a:t>题图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50146" y="1501965"/>
            <a:ext cx="10766018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(2016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如图所示，温度计的示数为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 ℃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265" y="2587625"/>
            <a:ext cx="1427480" cy="243332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196905" y="5304573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题图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040450" y="1618586"/>
            <a:ext cx="1010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94362" y="1751957"/>
            <a:ext cx="10203276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(2017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朝阳区二模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如图所示是用温度计测量水的温度的实际操作，其中正确的是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94958" y="2420538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404" descr="北京W148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606165" y="2759075"/>
            <a:ext cx="5659755" cy="30067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1204595" y="1113155"/>
            <a:ext cx="2370455" cy="525145"/>
            <a:chOff x="12542" y="4361"/>
            <a:chExt cx="3733" cy="827"/>
          </a:xfrm>
        </p:grpSpPr>
        <p:pic>
          <p:nvPicPr>
            <p:cNvPr id="8" name="图片 7" descr="方框小标4字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542" y="4361"/>
              <a:ext cx="3733" cy="827"/>
            </a:xfrm>
            <a:prstGeom prst="rect">
              <a:avLst/>
            </a:prstGeom>
          </p:spPr>
        </p:pic>
        <p:sp>
          <p:nvSpPr>
            <p:cNvPr id="45070" name="文本框 69"/>
            <p:cNvSpPr txBox="1"/>
            <p:nvPr/>
          </p:nvSpPr>
          <p:spPr>
            <a:xfrm>
              <a:off x="12611" y="4412"/>
              <a:ext cx="359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/>
              <a:r>
                <a:rPr lang="zh-CN" altLang="en-US" sz="2400" b="1">
                  <a:solidFill>
                    <a:srgbClr val="0092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solidFill>
                  <a:srgbClr val="00923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50912" y="2561777"/>
            <a:ext cx="1031684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(2019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古诗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《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立冬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》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中，有诗句“门尽冷霜能醒骨，窗临残照好读书”，诗中所说的“霜”，其形成过程的物态变化属于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      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凝华       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凝固       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汽化        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液化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38670" y="3260705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60755" y="1362710"/>
            <a:ext cx="9747885" cy="598170"/>
            <a:chOff x="1282" y="5653"/>
            <a:chExt cx="15351" cy="942"/>
          </a:xfrm>
        </p:grpSpPr>
        <p:grpSp>
          <p:nvGrpSpPr>
            <p:cNvPr id="10" name="组合 9"/>
            <p:cNvGrpSpPr/>
            <p:nvPr/>
          </p:nvGrpSpPr>
          <p:grpSpPr>
            <a:xfrm>
              <a:off x="1282" y="5653"/>
              <a:ext cx="3022" cy="942"/>
              <a:chOff x="1282" y="5653"/>
              <a:chExt cx="3022" cy="942"/>
            </a:xfrm>
          </p:grpSpPr>
          <p:pic>
            <p:nvPicPr>
              <p:cNvPr id="11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282" y="5653"/>
                <a:ext cx="3023" cy="9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文本框 80904"/>
              <p:cNvSpPr txBox="1"/>
              <p:nvPr/>
            </p:nvSpPr>
            <p:spPr>
              <a:xfrm>
                <a:off x="1394" y="5771"/>
                <a:ext cx="2910" cy="8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命题点   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文本框 80905"/>
            <p:cNvSpPr txBox="1"/>
            <p:nvPr/>
          </p:nvSpPr>
          <p:spPr>
            <a:xfrm>
              <a:off x="4888" y="5771"/>
              <a:ext cx="1174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物态变化辨识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年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9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考)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4555" y="1316990"/>
            <a:ext cx="1019365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(2018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如图所示的物态变化实例中，由于液化形成的是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224135" y="1475740"/>
            <a:ext cx="649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-2147482402" descr="北京W73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148205" y="2301875"/>
            <a:ext cx="7922260" cy="33839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74894" y="1892152"/>
            <a:ext cx="9986682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(2011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下列物态变化中，属于熔化的是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铁块化成铁水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盘子里的水晾干了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湖水表面结冰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水沸腾时水面出现“白气”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89177" y="2052172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10671" y="2336291"/>
            <a:ext cx="9765438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7. (2019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东城区一模改编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热现象在生活中随处可见，下列说法中正确的是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　　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擦在皮肤上的酒精很快变干，这是升华现象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放在饮料中的冰块逐渐“消失”，这是液化现象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冬季，堆在户外的“雪人”没熔化却变小了，这是汽化现象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雾凇的形成是凝华现象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00596" y="3067254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51610" y="1560830"/>
            <a:ext cx="2370455" cy="525145"/>
            <a:chOff x="12542" y="4361"/>
            <a:chExt cx="3733" cy="827"/>
          </a:xfrm>
        </p:grpSpPr>
        <p:pic>
          <p:nvPicPr>
            <p:cNvPr id="5" name="图片 4" descr="方框小标4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542" y="4361"/>
              <a:ext cx="3733" cy="827"/>
            </a:xfrm>
            <a:prstGeom prst="rect">
              <a:avLst/>
            </a:prstGeom>
          </p:spPr>
        </p:pic>
        <p:sp>
          <p:nvSpPr>
            <p:cNvPr id="45070" name="文本框 69"/>
            <p:cNvSpPr txBox="1"/>
            <p:nvPr/>
          </p:nvSpPr>
          <p:spPr>
            <a:xfrm>
              <a:off x="12611" y="4412"/>
              <a:ext cx="359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/>
              <a:r>
                <a:rPr lang="zh-CN" altLang="en-US" sz="2400" b="1">
                  <a:solidFill>
                    <a:srgbClr val="0092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solidFill>
                  <a:srgbClr val="00923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37577" y="1944344"/>
            <a:ext cx="1031684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北京真题组合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下列措施中，能使蒸发减慢的是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；能使蒸发加快的是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(2017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3A)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给湿头发吹热风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(2017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3B)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把湿衣服晾在通风向阳处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(2017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3C)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把盛有酒精的瓶口盖严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(2017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3D)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将玻璃板上的水滴向周围摊开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 (2015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16C)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用干手器吹出的热风吹刚洗过的手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64247" y="1148902"/>
            <a:ext cx="9641205" cy="598170"/>
            <a:chOff x="1282" y="5653"/>
            <a:chExt cx="15183" cy="942"/>
          </a:xfrm>
        </p:grpSpPr>
        <p:grpSp>
          <p:nvGrpSpPr>
            <p:cNvPr id="10" name="组合 9"/>
            <p:cNvGrpSpPr/>
            <p:nvPr/>
          </p:nvGrpSpPr>
          <p:grpSpPr>
            <a:xfrm>
              <a:off x="1282" y="5653"/>
              <a:ext cx="3022" cy="942"/>
              <a:chOff x="1282" y="5653"/>
              <a:chExt cx="3022" cy="942"/>
            </a:xfrm>
          </p:grpSpPr>
          <p:pic>
            <p:nvPicPr>
              <p:cNvPr id="11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282" y="5653"/>
                <a:ext cx="3023" cy="9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文本框 80904"/>
              <p:cNvSpPr txBox="1"/>
              <p:nvPr/>
            </p:nvSpPr>
            <p:spPr>
              <a:xfrm>
                <a:off x="1394" y="5771"/>
                <a:ext cx="2910" cy="8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命题点   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zh-CN" alt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文本框 80905"/>
            <p:cNvSpPr txBox="1"/>
            <p:nvPr/>
          </p:nvSpPr>
          <p:spPr>
            <a:xfrm>
              <a:off x="4720" y="5773"/>
              <a:ext cx="1174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影响蒸发快慢的因素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年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考)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46312" y="2054550"/>
            <a:ext cx="6813177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F. (2014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4B)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把新鲜蔬菜装入保鲜袋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G. (2014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北京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4D)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给播种后的农田覆盖地膜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H. (2011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6D)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将新收获的玉米摊开晾晒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I. 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(2010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8D)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把新鲜的樱桃装入保鲜盒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24685" y="4775835"/>
            <a:ext cx="3974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【答案】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CFGI     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ABDEH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752519" y="4634156"/>
            <a:ext cx="2183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八上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P61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3.3-6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4843420" y="1976031"/>
            <a:ext cx="6183168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命题点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: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宋体" panose="02010600030101010101" pitchFamily="2" charset="-122"/>
              </a:rPr>
              <a:t>物态变化辨识及吸放热判断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2.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如图所示，清晨人们有时会看到路边的草或树叶上结有露珠，这是空气中的水蒸气遇冷发生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填物态变化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形成小水珠的缘故，此过程需要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热。太阳照射一段时间，露珠消失，该过程中发生的物态变化是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6000" y="3695315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液化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14251" y="4310990"/>
            <a:ext cx="10656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放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52400" y="5338943"/>
            <a:ext cx="2087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汽化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7229" y="2553049"/>
            <a:ext cx="2834575" cy="198877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28065" y="1004570"/>
            <a:ext cx="1016508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(2018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实验桌上有两块完全相同的玻璃板，其上分别滴有等量的、表面积相同的水，小明加热其中一块玻璃板，如图所示，观察两板变干的快慢。小明探究的问题是：水蒸发的快慢与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是否有关。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12384" y="5625275"/>
            <a:ext cx="9941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第</a:t>
            </a:r>
            <a:r>
              <a:rPr lang="en-US" altLang="zh-CN" dirty="0"/>
              <a:t>9</a:t>
            </a:r>
            <a:r>
              <a:rPr lang="zh-CN" altLang="en-US" dirty="0"/>
              <a:t>题图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8002710" y="2202550"/>
            <a:ext cx="1010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-2147482399" descr="北京W74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253865" y="3288030"/>
            <a:ext cx="3284855" cy="2085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9465" y="1471295"/>
            <a:ext cx="1053211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(2016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如图是小阳在室外游泳池游泳时的几幅画面，请根据图中的情景，提出一个可以探究的科学问题：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08993" y="5042896"/>
            <a:ext cx="1111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第</a:t>
            </a:r>
            <a:r>
              <a:rPr lang="en-US" altLang="zh-CN" dirty="0"/>
              <a:t>10</a:t>
            </a:r>
            <a:r>
              <a:rPr lang="zh-CN" altLang="en-US" dirty="0"/>
              <a:t>题图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6650355" y="2066290"/>
            <a:ext cx="4420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蒸发快慢与空气流速是否有关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-2147482398" descr="北京W75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002790" y="3035300"/>
            <a:ext cx="8422640" cy="1673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84212" y="762187"/>
            <a:ext cx="9641205" cy="598170"/>
            <a:chOff x="1282" y="5653"/>
            <a:chExt cx="15183" cy="942"/>
          </a:xfrm>
        </p:grpSpPr>
        <p:grpSp>
          <p:nvGrpSpPr>
            <p:cNvPr id="10" name="组合 9"/>
            <p:cNvGrpSpPr/>
            <p:nvPr/>
          </p:nvGrpSpPr>
          <p:grpSpPr>
            <a:xfrm>
              <a:off x="1282" y="5653"/>
              <a:ext cx="3023" cy="942"/>
              <a:chOff x="1282" y="5653"/>
              <a:chExt cx="3023" cy="942"/>
            </a:xfrm>
          </p:grpSpPr>
          <p:pic>
            <p:nvPicPr>
              <p:cNvPr id="11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282" y="5653"/>
                <a:ext cx="3023" cy="9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文本框 80904"/>
              <p:cNvSpPr txBox="1"/>
              <p:nvPr/>
            </p:nvSpPr>
            <p:spPr>
              <a:xfrm>
                <a:off x="1394" y="5771"/>
                <a:ext cx="2910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命题点   </a:t>
                </a:r>
                <a:r>
                  <a:rPr 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文本框 80905"/>
            <p:cNvSpPr txBox="1"/>
            <p:nvPr/>
          </p:nvSpPr>
          <p:spPr>
            <a:xfrm>
              <a:off x="4720" y="5773"/>
              <a:ext cx="1174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探究物质的熔化规律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年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考)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2" name="表格 1"/>
          <p:cNvGraphicFramePr/>
          <p:nvPr/>
        </p:nvGraphicFramePr>
        <p:xfrm>
          <a:off x="781050" y="3520440"/>
          <a:ext cx="10494645" cy="29368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13915"/>
                <a:gridCol w="698394"/>
                <a:gridCol w="698394"/>
                <a:gridCol w="698394"/>
                <a:gridCol w="698394"/>
                <a:gridCol w="698394"/>
                <a:gridCol w="698394"/>
                <a:gridCol w="698394"/>
                <a:gridCol w="698394"/>
                <a:gridCol w="698394"/>
                <a:gridCol w="698394"/>
                <a:gridCol w="698394"/>
                <a:gridCol w="698394"/>
              </a:tblGrid>
              <a:tr h="708025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加热时间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/min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4425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石蜡的温度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/℃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47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49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4425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海波的温度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/℃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727075" y="1607185"/>
            <a:ext cx="1049591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11. (2017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多选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在探究石蜡和海波的熔化规律时，小琴根据实验目的，进行了认真规范的实验，获得的实验数据如下表所示。则下列四个选项中，判断正确的是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190115" y="2005965"/>
            <a:ext cx="731901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sz="2400" b="0">
                <a:ea typeface="宋体" panose="02010600030101010101" pitchFamily="2" charset="-122"/>
              </a:rPr>
              <a:t>石蜡是非晶体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zh-CN" sz="2400" b="0">
                <a:ea typeface="宋体" panose="02010600030101010101" pitchFamily="2" charset="-122"/>
              </a:rPr>
              <a:t>海波熔化时的温度是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48 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zh-CN" sz="2400" b="0">
                <a:ea typeface="宋体" panose="02010600030101010101" pitchFamily="2" charset="-122"/>
              </a:rPr>
              <a:t>海波在熔化过程中不需要吸热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D. 42 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 b="0">
                <a:ea typeface="宋体" panose="02010600030101010101" pitchFamily="2" charset="-122"/>
              </a:rPr>
              <a:t>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海波的状态是固态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2190115" y="4720590"/>
            <a:ext cx="2721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【答案】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ABD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79500" y="1096010"/>
            <a:ext cx="98234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12. (2019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在研究某物质熔化过程中温度的变化规律时，持续加热该物质，记录并描绘出了该物质温度随时间变化的图线，如图所示。根据图像可知该物质是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晶体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非晶体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，判断依据是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5342890" y="5721985"/>
            <a:ext cx="16167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12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pic>
        <p:nvPicPr>
          <p:cNvPr id="2" name="图片 -2147482396" descr="WL228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220845" y="2929255"/>
            <a:ext cx="3921125" cy="24866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925695" y="2278380"/>
            <a:ext cx="2721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晶体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99235" y="2808605"/>
            <a:ext cx="2721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有固定熔点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744855" y="816610"/>
            <a:ext cx="80283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13. (2014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小刚通过实验探究冰的熔化规律。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实验前小刚观察到的温度计的示数如图所示，温度计的示数为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________℃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9841230" y="3456940"/>
            <a:ext cx="13525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13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pic>
        <p:nvPicPr>
          <p:cNvPr id="2" name="图片 -2147482395" descr="北京W76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9992360" y="1235710"/>
            <a:ext cx="1077595" cy="20288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/>
          <p:nvPr/>
        </p:nvGraphicFramePr>
        <p:xfrm>
          <a:off x="725170" y="2654300"/>
          <a:ext cx="8790940" cy="22117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3470"/>
                <a:gridCol w="549819"/>
                <a:gridCol w="549819"/>
                <a:gridCol w="549819"/>
                <a:gridCol w="549819"/>
                <a:gridCol w="549819"/>
                <a:gridCol w="549819"/>
                <a:gridCol w="549819"/>
                <a:gridCol w="549819"/>
                <a:gridCol w="549819"/>
                <a:gridCol w="549819"/>
                <a:gridCol w="549819"/>
                <a:gridCol w="549819"/>
                <a:gridCol w="549819"/>
                <a:gridCol w="549819"/>
              </a:tblGrid>
              <a:tr h="708025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/min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4425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温度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/℃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744855" y="5008245"/>
            <a:ext cx="106356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>
                <a:ea typeface="宋体" panose="02010600030101010101" pitchFamily="2" charset="-122"/>
              </a:rPr>
              <a:t>实验中持续加热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每分钟记录一次实验数据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如上表所示。根据表中的数据可知冰是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晶体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非晶体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冰的熔点是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2124075" y="1991995"/>
            <a:ext cx="2721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69820" y="5641340"/>
            <a:ext cx="1204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晶体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16110" y="5641340"/>
            <a:ext cx="1018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03287" y="1530537"/>
            <a:ext cx="9641205" cy="598170"/>
            <a:chOff x="1282" y="5653"/>
            <a:chExt cx="15183" cy="942"/>
          </a:xfrm>
        </p:grpSpPr>
        <p:grpSp>
          <p:nvGrpSpPr>
            <p:cNvPr id="10" name="组合 9"/>
            <p:cNvGrpSpPr/>
            <p:nvPr/>
          </p:nvGrpSpPr>
          <p:grpSpPr>
            <a:xfrm>
              <a:off x="1282" y="5653"/>
              <a:ext cx="3023" cy="942"/>
              <a:chOff x="1282" y="5653"/>
              <a:chExt cx="3023" cy="942"/>
            </a:xfrm>
          </p:grpSpPr>
          <p:pic>
            <p:nvPicPr>
              <p:cNvPr id="11" name="图片 80903" descr="LS考点带序号二字标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282" y="5653"/>
                <a:ext cx="3023" cy="9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" name="文本框 80904"/>
              <p:cNvSpPr txBox="1"/>
              <p:nvPr/>
            </p:nvSpPr>
            <p:spPr>
              <a:xfrm>
                <a:off x="1394" y="5771"/>
                <a:ext cx="2910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命题点   </a:t>
                </a:r>
                <a:r>
                  <a:rPr lang="en-US" sz="28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sz="28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3" name="文本框 80905"/>
            <p:cNvSpPr txBox="1"/>
            <p:nvPr/>
          </p:nvSpPr>
          <p:spPr>
            <a:xfrm>
              <a:off x="4720" y="5773"/>
              <a:ext cx="1174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观察水的沸腾现象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年</a:t>
              </a:r>
              <a:r>
                <a:rPr lang="en-US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考)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851535" y="2275205"/>
            <a:ext cx="1067308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14. (2010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北京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下表是小刚同学在观察水的沸腾现象时记录的实验数据，请根据要求解答下列问题：</a:t>
            </a:r>
            <a:endParaRPr 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由表中的实验数据可知：水的沸点为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____℃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，当水的温度达到沸点后，继续给水加热，水的温度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升高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降低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268730" y="4720590"/>
          <a:ext cx="9815195" cy="9779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7045"/>
                <a:gridCol w="699770"/>
                <a:gridCol w="699135"/>
                <a:gridCol w="699770"/>
                <a:gridCol w="699135"/>
                <a:gridCol w="699135"/>
                <a:gridCol w="699770"/>
                <a:gridCol w="699135"/>
                <a:gridCol w="700405"/>
                <a:gridCol w="820420"/>
                <a:gridCol w="821055"/>
                <a:gridCol w="820420"/>
              </a:tblGrid>
              <a:tr h="48895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/min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950"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温度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/℃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en-US" altLang="en-US" sz="2400" b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6170295" y="3467100"/>
            <a:ext cx="10756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05885" y="3983355"/>
            <a:ext cx="1104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1311275" y="2585085"/>
            <a:ext cx="980313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>
                <a:ea typeface="宋体" panose="02010600030101010101" pitchFamily="2" charset="-122"/>
              </a:rPr>
              <a:t>水银温度计玻璃泡中的液体是水银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酒精温度计玻璃泡中的液体是酒精。已知在标准大气压下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水银的凝固点和沸点分别为－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39 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 b="0">
                <a:ea typeface="宋体" panose="02010600030101010101" pitchFamily="2" charset="-122"/>
              </a:rPr>
              <a:t>和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357 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酒精的凝固点和沸点分别为－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117 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 b="0">
                <a:ea typeface="宋体" panose="02010600030101010101" pitchFamily="2" charset="-122"/>
              </a:rPr>
              <a:t>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78 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 b="0">
                <a:ea typeface="宋体" panose="02010600030101010101" pitchFamily="2" charset="-122"/>
              </a:rPr>
              <a:t>。在做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观察水的沸腾现象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的实验时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，应选用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水银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和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酒精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温度计。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4168775" y="4293235"/>
            <a:ext cx="1104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水银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825500" y="1891030"/>
            <a:ext cx="103187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15. (2019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朝阳区二模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小阳利用容易如图所示的装置探究水沸腾时温度变化的特点。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392" descr="北京W149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865755" y="2575560"/>
            <a:ext cx="6063615" cy="29571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758690" y="5776595"/>
            <a:ext cx="12579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15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003935" y="1113155"/>
            <a:ext cx="2370455" cy="525145"/>
            <a:chOff x="12542" y="4361"/>
            <a:chExt cx="3733" cy="827"/>
          </a:xfrm>
        </p:grpSpPr>
        <p:pic>
          <p:nvPicPr>
            <p:cNvPr id="5" name="图片 4" descr="方框小标4字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542" y="4361"/>
              <a:ext cx="3733" cy="827"/>
            </a:xfrm>
            <a:prstGeom prst="rect">
              <a:avLst/>
            </a:prstGeom>
          </p:spPr>
        </p:pic>
        <p:sp>
          <p:nvSpPr>
            <p:cNvPr id="45070" name="文本框 69"/>
            <p:cNvSpPr txBox="1"/>
            <p:nvPr/>
          </p:nvSpPr>
          <p:spPr>
            <a:xfrm>
              <a:off x="12611" y="4412"/>
              <a:ext cx="3595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/>
              <a:r>
                <a:rPr lang="zh-CN" altLang="en-US" sz="2400" b="1">
                  <a:solidFill>
                    <a:srgbClr val="00923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solidFill>
                  <a:srgbClr val="00923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877570" y="1639570"/>
            <a:ext cx="1058926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>
                <a:ea typeface="宋体" panose="02010600030101010101" pitchFamily="2" charset="-122"/>
              </a:rPr>
              <a:t>本实验需要测量的物理量是温度和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</a:t>
            </a:r>
            <a:r>
              <a:rPr lang="zh-CN" sz="2400" b="0">
                <a:ea typeface="宋体" panose="02010600030101010101" pitchFamily="2" charset="-122"/>
              </a:rPr>
              <a:t>。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>
                <a:ea typeface="宋体" panose="02010600030101010101" pitchFamily="2" charset="-122"/>
              </a:rPr>
              <a:t>加热过程中某时刻温度计的示数如图甲所示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此刻温度计的示数是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 b="0">
                <a:ea typeface="宋体" panose="02010600030101010101" pitchFamily="2" charset="-122"/>
              </a:rPr>
              <a:t>。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 b="0">
                <a:ea typeface="宋体" panose="02010600030101010101" pitchFamily="2" charset="-122"/>
              </a:rPr>
              <a:t>实验中通过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现象判断水已经沸腾了。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(4)</a:t>
            </a:r>
            <a:r>
              <a:rPr lang="zh-CN" sz="2400" b="0">
                <a:ea typeface="宋体" panose="02010600030101010101" pitchFamily="2" charset="-122"/>
              </a:rPr>
              <a:t>当水温到达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90 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 b="0">
                <a:ea typeface="宋体" panose="02010600030101010101" pitchFamily="2" charset="-122"/>
              </a:rPr>
              <a:t>后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每隔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1 min</a:t>
            </a:r>
            <a:r>
              <a:rPr lang="zh-CN" sz="2400" b="0">
                <a:ea typeface="宋体" panose="02010600030101010101" pitchFamily="2" charset="-122"/>
              </a:rPr>
              <a:t>记录一次温度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并绘制了水温随时间变化的图像如图乙所示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由图像可知：水的沸点为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℃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原因可能是该处大气压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 b="0">
                <a:ea typeface="宋体" panose="02010600030101010101" pitchFamily="2" charset="-122"/>
              </a:rPr>
              <a:t>选填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大于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、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等于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ea typeface="宋体" panose="02010600030101010101" pitchFamily="2" charset="-122"/>
              </a:rPr>
              <a:t>或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ea typeface="宋体" panose="02010600030101010101" pitchFamily="2" charset="-122"/>
              </a:rPr>
              <a:t>小于</a:t>
            </a:r>
            <a:r>
              <a:rPr lang="en-US" sz="2400" b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标准大气压。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6207125" y="1709420"/>
            <a:ext cx="1104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362565" y="2270125"/>
            <a:ext cx="1104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86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78455" y="2820670"/>
            <a:ext cx="3150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有大量气泡冒出水面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03110" y="3958590"/>
            <a:ext cx="1104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67485" y="4418965"/>
            <a:ext cx="1104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617469" y="2921167"/>
            <a:ext cx="2695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P172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7-11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1111622" y="3567502"/>
            <a:ext cx="105245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命题点：物态变化辨识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3.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)夏天，从冰箱拿出一块小冰块，一会就化成了水。物质从一种状态变成另一种状态的过程叫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。图中小冰块变成水的过程称为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(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)如图所示，烧水的时候，开水壶嘴会冒出“白气”。这是由于水蒸气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形成的，此过程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热量。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14498" y="4778508"/>
            <a:ext cx="2418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物态变化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899794" y="476707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熔化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27497" y="2824008"/>
            <a:ext cx="269514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P180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7-21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BS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八上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P23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1-19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(类似)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09633" y="5858579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遇冷液化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81548" y="584524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放出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-2147482435" descr="WL216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466340" y="1032510"/>
            <a:ext cx="1181735" cy="1623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434" descr="WL217.TIF"/>
          <p:cNvPicPr>
            <a:picLocks noChangeAspect="1"/>
          </p:cNvPicPr>
          <p:nvPr/>
        </p:nvPicPr>
        <p:blipFill>
          <a:blip r:embed="rId3" r:link="rId2"/>
          <a:stretch>
            <a:fillRect/>
          </a:stretch>
        </p:blipFill>
        <p:spPr>
          <a:xfrm>
            <a:off x="7084060" y="1007745"/>
            <a:ext cx="1381760" cy="1711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414520" y="2643505"/>
            <a:ext cx="27254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P177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7-18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BS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八上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P20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1-15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(类似)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1326776" y="3649055"/>
            <a:ext cx="9771529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命题点：影响物态变化快慢的因素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4.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如图所示，要使湿衣服干的快些，可以采取的措施有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______________________________________________________________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____________________________________________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57960" y="4688205"/>
            <a:ext cx="94672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将湿衣服展开增大表面积，把湿衣服晾在阳光下提高温度，把湿衣服晾在通风的地方加快表面的空气流动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2" name="图片 -2147482433" descr="WL219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082290" y="1057275"/>
            <a:ext cx="5389880" cy="14338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09931" y="4555374"/>
            <a:ext cx="3365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八上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P3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4218866" y="1597062"/>
            <a:ext cx="70351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命题点：液体沸腾的特点、沸点与气压的关系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5.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如图所示，用烧瓶将水加热至沸腾后，把烧瓶从火焰上拿开，水会停止沸腾，说明水沸腾时要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。再迅速塞上瓶塞，把烧杯倒置并向瓶底浇冷水，发现水又重新沸腾了，这是因为水面上方的气压减小，水的沸点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__________(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选填“升高”、“降低”或“不变”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13620" y="3327249"/>
            <a:ext cx="2619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持续吸热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87403" y="4443991"/>
            <a:ext cx="18133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降低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2" name="图片 -2147482432" descr="WL221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1301750" y="2720340"/>
            <a:ext cx="2181225" cy="14173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09931" y="4555374"/>
            <a:ext cx="3365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RJ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八上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P67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3.4-5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3.4-6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23"/>
          <p:cNvSpPr/>
          <p:nvPr/>
        </p:nvSpPr>
        <p:spPr>
          <a:xfrm>
            <a:off x="4218940" y="1597025"/>
            <a:ext cx="725805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命题点：物态变化辨识及解释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6.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如图，在一个标准大气压下，某同学将冰块放入空易拉罐中并加入适量的盐，用筷子搅拌大约半分钟，测得易拉罐中冰与盐水混合物的温度低于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0 ℃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，实验时易拉罐的底部有白霜形成。这是因为盐使冰的熔点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_________(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选填“高于”、“低于”或“等于”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)0 ℃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。白霜的形成是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________(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填物态变化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现象。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08705" y="4418967"/>
            <a:ext cx="2619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低于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64848" y="4993286"/>
            <a:ext cx="18133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凝华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2" name="图片 -2147482431" descr="WL222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83285" y="2433320"/>
            <a:ext cx="2740025" cy="17945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MainIdea"/>
          <p:cNvSpPr/>
          <p:nvPr/>
        </p:nvSpPr>
        <p:spPr>
          <a:xfrm>
            <a:off x="5259705" y="3319780"/>
            <a:ext cx="1822450" cy="890270"/>
          </a:xfrm>
          <a:custGeom>
            <a:avLst/>
            <a:gdLst>
              <a:gd name="rtl" fmla="*/ 224960 w 1456160"/>
              <a:gd name="rtt" fmla="*/ 132240 h 547200"/>
              <a:gd name="rtr" fmla="*/ 1228160 w 1456160"/>
              <a:gd name="rtb" fmla="*/ 428640 h 547200"/>
            </a:gdLst>
            <a:ahLst/>
            <a:cxnLst/>
            <a:rect l="rtl" t="rtt" r="rtr" b="rtb"/>
            <a:pathLst>
              <a:path w="1456160" h="547200">
                <a:moveTo>
                  <a:pt x="273600" y="0"/>
                </a:moveTo>
                <a:lnTo>
                  <a:pt x="1182560" y="0"/>
                </a:lnTo>
                <a:cubicBezTo>
                  <a:pt x="1333671" y="0"/>
                  <a:pt x="1456160" y="122491"/>
                  <a:pt x="1456160" y="273600"/>
                </a:cubicBezTo>
                <a:cubicBezTo>
                  <a:pt x="1456160" y="424709"/>
                  <a:pt x="1333671" y="547200"/>
                  <a:pt x="11825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rgbClr val="96E54E"/>
            </a:solidFill>
            <a:round/>
          </a:ln>
        </p:spPr>
        <p:txBody>
          <a:bodyPr wrap="none" lIns="0" tIns="0" rIns="0" bIns="22500" rtlCol="0" anchor="ctr"/>
          <a:lstStyle/>
          <a:p>
            <a:pPr algn="ctr">
              <a:lnSpc>
                <a:spcPct val="100000"/>
              </a:lnSpc>
            </a:pPr>
            <a:r>
              <a:rPr lang="zh-CN" sz="2400" b="1">
                <a:solidFill>
                  <a:srgbClr val="45454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温度  </a:t>
            </a:r>
            <a:endParaRPr lang="zh-CN" sz="2400" b="1">
              <a:solidFill>
                <a:srgbClr val="45454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00000"/>
              </a:lnSpc>
            </a:pPr>
            <a:r>
              <a:rPr sz="2400" b="1">
                <a:solidFill>
                  <a:srgbClr val="45454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物态变化</a:t>
            </a:r>
            <a:endParaRPr sz="2400" b="1">
              <a:solidFill>
                <a:srgbClr val="45454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092950" y="2541270"/>
            <a:ext cx="2345690" cy="1238885"/>
            <a:chOff x="10054" y="4026"/>
            <a:chExt cx="3694" cy="1951"/>
          </a:xfrm>
        </p:grpSpPr>
        <p:sp>
          <p:nvSpPr>
            <p:cNvPr id="103" name="MMConnector"/>
            <p:cNvSpPr/>
            <p:nvPr/>
          </p:nvSpPr>
          <p:spPr>
            <a:xfrm>
              <a:off x="10054" y="5338"/>
              <a:ext cx="1052" cy="639"/>
            </a:xfrm>
            <a:custGeom>
              <a:avLst/>
              <a:gdLst/>
              <a:ahLst/>
              <a:cxnLst/>
              <a:rect l="0" t="0" r="0" b="0"/>
              <a:pathLst>
                <a:path w="821890" h="171119">
                  <a:moveTo>
                    <a:pt x="-66263" y="4023"/>
                  </a:moveTo>
                  <a:cubicBezTo>
                    <a:pt x="-84782" y="8908"/>
                    <a:pt x="-93582" y="24415"/>
                    <a:pt x="-89505" y="38466"/>
                  </a:cubicBezTo>
                  <a:cubicBezTo>
                    <a:pt x="-85428" y="52516"/>
                    <a:pt x="-69664" y="60994"/>
                    <a:pt x="-51436" y="55115"/>
                  </a:cubicBezTo>
                  <a:cubicBezTo>
                    <a:pt x="-34486" y="49649"/>
                    <a:pt x="-17536" y="44182"/>
                    <a:pt x="-627" y="38653"/>
                  </a:cubicBezTo>
                  <a:cubicBezTo>
                    <a:pt x="16282" y="33124"/>
                    <a:pt x="33149" y="27532"/>
                    <a:pt x="49998" y="21931"/>
                  </a:cubicBezTo>
                  <a:cubicBezTo>
                    <a:pt x="66848" y="16331"/>
                    <a:pt x="83680" y="10721"/>
                    <a:pt x="100503" y="5128"/>
                  </a:cubicBezTo>
                  <a:cubicBezTo>
                    <a:pt x="117326" y="-466"/>
                    <a:pt x="134139" y="-6044"/>
                    <a:pt x="150956" y="-11573"/>
                  </a:cubicBezTo>
                  <a:cubicBezTo>
                    <a:pt x="167773" y="-17101"/>
                    <a:pt x="184593" y="-22581"/>
                    <a:pt x="201428" y="-27980"/>
                  </a:cubicBezTo>
                  <a:cubicBezTo>
                    <a:pt x="218264" y="-33378"/>
                    <a:pt x="235114" y="-38696"/>
                    <a:pt x="251991" y="-43899"/>
                  </a:cubicBezTo>
                  <a:cubicBezTo>
                    <a:pt x="268868" y="-49103"/>
                    <a:pt x="285771" y="-54194"/>
                    <a:pt x="302710" y="-59138"/>
                  </a:cubicBezTo>
                  <a:cubicBezTo>
                    <a:pt x="319649" y="-64083"/>
                    <a:pt x="336625" y="-68882"/>
                    <a:pt x="353644" y="-73505"/>
                  </a:cubicBezTo>
                  <a:cubicBezTo>
                    <a:pt x="370664" y="-78127"/>
                    <a:pt x="387728" y="-82573"/>
                    <a:pt x="404841" y="-86813"/>
                  </a:cubicBezTo>
                  <a:cubicBezTo>
                    <a:pt x="421953" y="-91053"/>
                    <a:pt x="439115" y="-95087"/>
                    <a:pt x="456332" y="-98888"/>
                  </a:cubicBezTo>
                  <a:cubicBezTo>
                    <a:pt x="473549" y="-102689"/>
                    <a:pt x="490821" y="-106257"/>
                    <a:pt x="508134" y="-109568"/>
                  </a:cubicBezTo>
                  <a:cubicBezTo>
                    <a:pt x="525447" y="-112878"/>
                    <a:pt x="542801" y="-115932"/>
                    <a:pt x="560246" y="-118711"/>
                  </a:cubicBezTo>
                  <a:cubicBezTo>
                    <a:pt x="577692" y="-121490"/>
                    <a:pt x="595228" y="-123996"/>
                    <a:pt x="612650" y="-126199"/>
                  </a:cubicBezTo>
                  <a:cubicBezTo>
                    <a:pt x="630073" y="-128403"/>
                    <a:pt x="647382" y="-130304"/>
                    <a:pt x="665312" y="-131940"/>
                  </a:cubicBezTo>
                  <a:cubicBezTo>
                    <a:pt x="683242" y="-133575"/>
                    <a:pt x="701792" y="-134944"/>
                    <a:pt x="718184" y="-135868"/>
                  </a:cubicBezTo>
                  <a:cubicBezTo>
                    <a:pt x="734575" y="-136792"/>
                    <a:pt x="748808" y="-137271"/>
                    <a:pt x="763040" y="-137750"/>
                  </a:cubicBezTo>
                  <a:cubicBezTo>
                    <a:pt x="765774" y="-137842"/>
                    <a:pt x="767600" y="-139460"/>
                    <a:pt x="767600" y="-141550"/>
                  </a:cubicBezTo>
                  <a:cubicBezTo>
                    <a:pt x="767600" y="-143640"/>
                    <a:pt x="765775" y="-145294"/>
                    <a:pt x="763040" y="-145350"/>
                  </a:cubicBezTo>
                  <a:cubicBezTo>
                    <a:pt x="748726" y="-145643"/>
                    <a:pt x="734412" y="-145936"/>
                    <a:pt x="717887" y="-145898"/>
                  </a:cubicBezTo>
                  <a:cubicBezTo>
                    <a:pt x="701361" y="-145861"/>
                    <a:pt x="682624" y="-145495"/>
                    <a:pt x="664482" y="-144825"/>
                  </a:cubicBezTo>
                  <a:cubicBezTo>
                    <a:pt x="646339" y="-144156"/>
                    <a:pt x="628792" y="-143184"/>
                    <a:pt x="611101" y="-141913"/>
                  </a:cubicBezTo>
                  <a:cubicBezTo>
                    <a:pt x="593410" y="-140642"/>
                    <a:pt x="575576" y="-139072"/>
                    <a:pt x="557809" y="-137219"/>
                  </a:cubicBezTo>
                  <a:cubicBezTo>
                    <a:pt x="540042" y="-135366"/>
                    <a:pt x="522343" y="-133231"/>
                    <a:pt x="504665" y="-130832"/>
                  </a:cubicBezTo>
                  <a:cubicBezTo>
                    <a:pt x="486988" y="-128433"/>
                    <a:pt x="469331" y="-125771"/>
                    <a:pt x="451717" y="-122871"/>
                  </a:cubicBezTo>
                  <a:cubicBezTo>
                    <a:pt x="434103" y="-119970"/>
                    <a:pt x="416530" y="-116831"/>
                    <a:pt x="398998" y="-113481"/>
                  </a:cubicBezTo>
                  <a:cubicBezTo>
                    <a:pt x="381467" y="-110132"/>
                    <a:pt x="363977" y="-106572"/>
                    <a:pt x="346529" y="-102833"/>
                  </a:cubicBezTo>
                  <a:cubicBezTo>
                    <a:pt x="329082" y="-99093"/>
                    <a:pt x="311677" y="-95175"/>
                    <a:pt x="294313" y="-91110"/>
                  </a:cubicBezTo>
                  <a:cubicBezTo>
                    <a:pt x="276949" y="-87046"/>
                    <a:pt x="259626" y="-82835"/>
                    <a:pt x="242339" y="-78513"/>
                  </a:cubicBezTo>
                  <a:cubicBezTo>
                    <a:pt x="225053" y="-74191"/>
                    <a:pt x="207803" y="-69756"/>
                    <a:pt x="190584" y="-65245"/>
                  </a:cubicBezTo>
                  <a:cubicBezTo>
                    <a:pt x="173365" y="-60734"/>
                    <a:pt x="156177" y="-56146"/>
                    <a:pt x="139014" y="-51515"/>
                  </a:cubicBezTo>
                  <a:cubicBezTo>
                    <a:pt x="121850" y="-46884"/>
                    <a:pt x="104711" y="-42209"/>
                    <a:pt x="87588" y="-37527"/>
                  </a:cubicBezTo>
                  <a:cubicBezTo>
                    <a:pt x="70466" y="-32845"/>
                    <a:pt x="53360" y="-28155"/>
                    <a:pt x="36263" y="-23482"/>
                  </a:cubicBezTo>
                  <a:cubicBezTo>
                    <a:pt x="19167" y="-18809"/>
                    <a:pt x="2080" y="-14153"/>
                    <a:pt x="-15006" y="-9571"/>
                  </a:cubicBezTo>
                  <a:cubicBezTo>
                    <a:pt x="-32092" y="-4990"/>
                    <a:pt x="-49178" y="-483"/>
                    <a:pt x="-66263" y="4023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02" name="MainTopic"/>
            <p:cNvSpPr/>
            <p:nvPr/>
          </p:nvSpPr>
          <p:spPr>
            <a:xfrm>
              <a:off x="11055" y="4026"/>
              <a:ext cx="2693" cy="1528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+mn-ea"/>
                  <a:hlinkClick r:id="rId1" action="ppaction://hlinksldjump"/>
                </a:rPr>
                <a:t>汽化</a:t>
              </a:r>
              <a:r>
                <a:rPr lang="zh-CN" sz="2400">
                  <a:solidFill>
                    <a:srgbClr val="303030"/>
                  </a:solidFill>
                  <a:latin typeface="+mn-ea"/>
                  <a:hlinkClick r:id="rId1" action="ppaction://hlinksldjump"/>
                </a:rPr>
                <a:t>的</a:t>
              </a:r>
              <a:endParaRPr lang="zh-CN" sz="2400">
                <a:solidFill>
                  <a:srgbClr val="303030"/>
                </a:solidFill>
                <a:latin typeface="+mn-ea"/>
              </a:endParaRPr>
            </a:p>
            <a:p>
              <a:pPr algn="ctr"/>
              <a:r>
                <a:rPr lang="zh-CN" sz="2400">
                  <a:solidFill>
                    <a:srgbClr val="303030"/>
                  </a:solidFill>
                  <a:latin typeface="+mn-ea"/>
                  <a:hlinkClick r:id="rId1" action="ppaction://hlinksldjump"/>
                </a:rPr>
                <a:t>两种方式</a:t>
              </a:r>
              <a:endParaRPr lang="zh-CN" sz="2400">
                <a:solidFill>
                  <a:srgbClr val="303030"/>
                </a:solidFill>
                <a:latin typeface="+mn-ea"/>
                <a:hlinkClick r:id="rId1" action="ppaction://hlinksldjump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026275" y="4564380"/>
            <a:ext cx="4133215" cy="1339215"/>
            <a:chOff x="10054" y="7212"/>
            <a:chExt cx="6509" cy="2109"/>
          </a:xfrm>
        </p:grpSpPr>
        <p:sp>
          <p:nvSpPr>
            <p:cNvPr id="105" name="MMConnector"/>
            <p:cNvSpPr/>
            <p:nvPr/>
          </p:nvSpPr>
          <p:spPr>
            <a:xfrm>
              <a:off x="10054" y="7212"/>
              <a:ext cx="1235" cy="1852"/>
            </a:xfrm>
            <a:custGeom>
              <a:avLst/>
              <a:gdLst/>
              <a:ahLst/>
              <a:cxnLst/>
              <a:rect l="0" t="0" r="0" b="0"/>
              <a:pathLst>
                <a:path w="915049" h="495683">
                  <a:moveTo>
                    <a:pt x="-136023" y="-156893"/>
                  </a:moveTo>
                  <a:cubicBezTo>
                    <a:pt x="-150991" y="-168840"/>
                    <a:pt x="-168729" y="-166510"/>
                    <a:pt x="-177521" y="-154816"/>
                  </a:cubicBezTo>
                  <a:cubicBezTo>
                    <a:pt x="-186314" y="-143123"/>
                    <a:pt x="-183461" y="-125669"/>
                    <a:pt x="-167995" y="-114373"/>
                  </a:cubicBezTo>
                  <a:cubicBezTo>
                    <a:pt x="-153848" y="-104040"/>
                    <a:pt x="-139701" y="-93707"/>
                    <a:pt x="-125669" y="-83155"/>
                  </a:cubicBezTo>
                  <a:cubicBezTo>
                    <a:pt x="-111636" y="-72603"/>
                    <a:pt x="-97719" y="-61832"/>
                    <a:pt x="-83850" y="-50958"/>
                  </a:cubicBezTo>
                  <a:cubicBezTo>
                    <a:pt x="-69982" y="-40085"/>
                    <a:pt x="-56161" y="-29110"/>
                    <a:pt x="-42367" y="-18059"/>
                  </a:cubicBezTo>
                  <a:cubicBezTo>
                    <a:pt x="-28574" y="-7008"/>
                    <a:pt x="-14807" y="4120"/>
                    <a:pt x="-1032" y="15274"/>
                  </a:cubicBezTo>
                  <a:cubicBezTo>
                    <a:pt x="12743" y="26427"/>
                    <a:pt x="26527" y="37607"/>
                    <a:pt x="40352" y="48770"/>
                  </a:cubicBezTo>
                  <a:cubicBezTo>
                    <a:pt x="54178" y="59932"/>
                    <a:pt x="68045" y="71078"/>
                    <a:pt x="81989" y="82158"/>
                  </a:cubicBezTo>
                  <a:cubicBezTo>
                    <a:pt x="95932" y="93239"/>
                    <a:pt x="109952" y="104255"/>
                    <a:pt x="124081" y="115158"/>
                  </a:cubicBezTo>
                  <a:cubicBezTo>
                    <a:pt x="138210" y="126061"/>
                    <a:pt x="152449" y="136850"/>
                    <a:pt x="166830" y="147474"/>
                  </a:cubicBezTo>
                  <a:cubicBezTo>
                    <a:pt x="181211" y="158098"/>
                    <a:pt x="195733" y="168557"/>
                    <a:pt x="210425" y="178794"/>
                  </a:cubicBezTo>
                  <a:cubicBezTo>
                    <a:pt x="225118" y="189032"/>
                    <a:pt x="239981" y="199048"/>
                    <a:pt x="255038" y="208783"/>
                  </a:cubicBezTo>
                  <a:cubicBezTo>
                    <a:pt x="270096" y="218519"/>
                    <a:pt x="285347" y="227974"/>
                    <a:pt x="300810" y="237086"/>
                  </a:cubicBezTo>
                  <a:cubicBezTo>
                    <a:pt x="316272" y="246198"/>
                    <a:pt x="331946" y="254968"/>
                    <a:pt x="347837" y="263332"/>
                  </a:cubicBezTo>
                  <a:cubicBezTo>
                    <a:pt x="363729" y="271696"/>
                    <a:pt x="379839" y="279654"/>
                    <a:pt x="396163" y="287147"/>
                  </a:cubicBezTo>
                  <a:cubicBezTo>
                    <a:pt x="412487" y="294640"/>
                    <a:pt x="429026" y="301667"/>
                    <a:pt x="445761" y="308175"/>
                  </a:cubicBezTo>
                  <a:cubicBezTo>
                    <a:pt x="462497" y="314683"/>
                    <a:pt x="479429" y="320673"/>
                    <a:pt x="496534" y="326101"/>
                  </a:cubicBezTo>
                  <a:cubicBezTo>
                    <a:pt x="513639" y="331529"/>
                    <a:pt x="530917" y="336396"/>
                    <a:pt x="548316" y="340679"/>
                  </a:cubicBezTo>
                  <a:cubicBezTo>
                    <a:pt x="565716" y="344962"/>
                    <a:pt x="583237" y="348660"/>
                    <a:pt x="600891" y="351753"/>
                  </a:cubicBezTo>
                  <a:cubicBezTo>
                    <a:pt x="618544" y="354845"/>
                    <a:pt x="636328" y="357332"/>
                    <a:pt x="654009" y="359268"/>
                  </a:cubicBezTo>
                  <a:cubicBezTo>
                    <a:pt x="671690" y="361205"/>
                    <a:pt x="689267" y="362592"/>
                    <a:pt x="707421" y="363272"/>
                  </a:cubicBezTo>
                  <a:cubicBezTo>
                    <a:pt x="725576" y="363951"/>
                    <a:pt x="744308" y="363924"/>
                    <a:pt x="763040" y="363896"/>
                  </a:cubicBezTo>
                  <a:cubicBezTo>
                    <a:pt x="765776" y="363892"/>
                    <a:pt x="767600" y="362140"/>
                    <a:pt x="767600" y="360050"/>
                  </a:cubicBezTo>
                  <a:cubicBezTo>
                    <a:pt x="767600" y="357960"/>
                    <a:pt x="765774" y="356312"/>
                    <a:pt x="763040" y="356204"/>
                  </a:cubicBezTo>
                  <a:cubicBezTo>
                    <a:pt x="744500" y="355477"/>
                    <a:pt x="725959" y="354749"/>
                    <a:pt x="708058" y="353325"/>
                  </a:cubicBezTo>
                  <a:cubicBezTo>
                    <a:pt x="690157" y="351902"/>
                    <a:pt x="672895" y="349782"/>
                    <a:pt x="655579" y="347127"/>
                  </a:cubicBezTo>
                  <a:cubicBezTo>
                    <a:pt x="638263" y="344473"/>
                    <a:pt x="620894" y="341284"/>
                    <a:pt x="603706" y="337511"/>
                  </a:cubicBezTo>
                  <a:cubicBezTo>
                    <a:pt x="586518" y="333737"/>
                    <a:pt x="569512" y="329378"/>
                    <a:pt x="552671" y="324460"/>
                  </a:cubicBezTo>
                  <a:cubicBezTo>
                    <a:pt x="535830" y="319542"/>
                    <a:pt x="519155" y="314065"/>
                    <a:pt x="502686" y="308052"/>
                  </a:cubicBezTo>
                  <a:cubicBezTo>
                    <a:pt x="486217" y="302039"/>
                    <a:pt x="469956" y="295492"/>
                    <a:pt x="453916" y="288450"/>
                  </a:cubicBezTo>
                  <a:cubicBezTo>
                    <a:pt x="437876" y="281408"/>
                    <a:pt x="422057" y="273873"/>
                    <a:pt x="406467" y="265894"/>
                  </a:cubicBezTo>
                  <a:cubicBezTo>
                    <a:pt x="390878" y="257914"/>
                    <a:pt x="375517" y="249490"/>
                    <a:pt x="360379" y="240676"/>
                  </a:cubicBezTo>
                  <a:cubicBezTo>
                    <a:pt x="345242" y="231863"/>
                    <a:pt x="330327" y="222660"/>
                    <a:pt x="315622" y="213124"/>
                  </a:cubicBezTo>
                  <a:cubicBezTo>
                    <a:pt x="300916" y="203588"/>
                    <a:pt x="286418" y="193719"/>
                    <a:pt x="272106" y="183572"/>
                  </a:cubicBezTo>
                  <a:cubicBezTo>
                    <a:pt x="257794" y="173424"/>
                    <a:pt x="243667" y="163000"/>
                    <a:pt x="229696" y="152350"/>
                  </a:cubicBezTo>
                  <a:cubicBezTo>
                    <a:pt x="215725" y="141700"/>
                    <a:pt x="201910" y="130824"/>
                    <a:pt x="188218" y="119773"/>
                  </a:cubicBezTo>
                  <a:cubicBezTo>
                    <a:pt x="174525" y="108723"/>
                    <a:pt x="160956" y="97496"/>
                    <a:pt x="147473" y="86140"/>
                  </a:cubicBezTo>
                  <a:cubicBezTo>
                    <a:pt x="133990" y="74784"/>
                    <a:pt x="120594" y="63299"/>
                    <a:pt x="107247" y="51727"/>
                  </a:cubicBezTo>
                  <a:cubicBezTo>
                    <a:pt x="93900" y="40156"/>
                    <a:pt x="80602" y="28499"/>
                    <a:pt x="67314" y="16798"/>
                  </a:cubicBezTo>
                  <a:cubicBezTo>
                    <a:pt x="54026" y="5096"/>
                    <a:pt x="40749" y="-6649"/>
                    <a:pt x="27444" y="-18398"/>
                  </a:cubicBezTo>
                  <a:cubicBezTo>
                    <a:pt x="14139" y="-30148"/>
                    <a:pt x="806" y="-41902"/>
                    <a:pt x="-12597" y="-53615"/>
                  </a:cubicBezTo>
                  <a:cubicBezTo>
                    <a:pt x="-26000" y="-65328"/>
                    <a:pt x="-39473" y="-77001"/>
                    <a:pt x="-53038" y="-88606"/>
                  </a:cubicBezTo>
                  <a:cubicBezTo>
                    <a:pt x="-66604" y="-100212"/>
                    <a:pt x="-80262" y="-111750"/>
                    <a:pt x="-94108" y="-123120"/>
                  </a:cubicBezTo>
                  <a:cubicBezTo>
                    <a:pt x="-107954" y="-134490"/>
                    <a:pt x="-121988" y="-145692"/>
                    <a:pt x="-136023" y="-156893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1106" y="7740"/>
              <a:ext cx="5457" cy="1581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+mn-ea"/>
                  <a:hlinkClick r:id="rId2" action="ppaction://hlinksldjump"/>
                </a:rPr>
                <a:t>晶体与非晶体的</a:t>
              </a:r>
              <a:endParaRPr lang="zh-CN" sz="2400">
                <a:solidFill>
                  <a:srgbClr val="303030"/>
                </a:solidFill>
                <a:latin typeface="+mn-ea"/>
              </a:endParaRPr>
            </a:p>
            <a:p>
              <a:pPr algn="ctr"/>
              <a:r>
                <a:rPr lang="zh-CN" sz="2400">
                  <a:solidFill>
                    <a:srgbClr val="303030"/>
                  </a:solidFill>
                  <a:latin typeface="+mn-ea"/>
                  <a:hlinkClick r:id="rId2" action="ppaction://hlinksldjump"/>
                </a:rPr>
                <a:t>熔化与凝固特点</a:t>
              </a:r>
              <a:endParaRPr lang="zh-CN"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412365" y="4442460"/>
            <a:ext cx="4044950" cy="809625"/>
            <a:chOff x="2788" y="7020"/>
            <a:chExt cx="6370" cy="1275"/>
          </a:xfrm>
        </p:grpSpPr>
        <p:sp>
          <p:nvSpPr>
            <p:cNvPr id="115" name="MMConnector"/>
            <p:cNvSpPr/>
            <p:nvPr/>
          </p:nvSpPr>
          <p:spPr>
            <a:xfrm>
              <a:off x="7854" y="7020"/>
              <a:ext cx="1304" cy="1059"/>
            </a:xfrm>
            <a:custGeom>
              <a:avLst/>
              <a:gdLst/>
              <a:ahLst/>
              <a:cxnLst/>
              <a:rect l="0" t="0" r="0" b="0"/>
              <a:pathLst>
                <a:path w="865252" h="321932">
                  <a:moveTo>
                    <a:pt x="114565" y="-47574"/>
                  </a:moveTo>
                  <a:cubicBezTo>
                    <a:pt x="131696" y="-56137"/>
                    <a:pt x="137275" y="-72999"/>
                    <a:pt x="130481" y="-85955"/>
                  </a:cubicBezTo>
                  <a:cubicBezTo>
                    <a:pt x="123686" y="-98912"/>
                    <a:pt x="106552" y="-104077"/>
                    <a:pt x="89858" y="-94689"/>
                  </a:cubicBezTo>
                  <a:cubicBezTo>
                    <a:pt x="74273" y="-85925"/>
                    <a:pt x="58688" y="-77161"/>
                    <a:pt x="43208" y="-68279"/>
                  </a:cubicBezTo>
                  <a:cubicBezTo>
                    <a:pt x="27728" y="-59397"/>
                    <a:pt x="12353" y="-50397"/>
                    <a:pt x="-2977" y="-41365"/>
                  </a:cubicBezTo>
                  <a:cubicBezTo>
                    <a:pt x="-18307" y="-32333"/>
                    <a:pt x="-33592" y="-23268"/>
                    <a:pt x="-48850" y="-14203"/>
                  </a:cubicBezTo>
                  <a:cubicBezTo>
                    <a:pt x="-64109" y="-5138"/>
                    <a:pt x="-79340" y="3928"/>
                    <a:pt x="-94575" y="12948"/>
                  </a:cubicBezTo>
                  <a:cubicBezTo>
                    <a:pt x="-109811" y="21969"/>
                    <a:pt x="-125050" y="30943"/>
                    <a:pt x="-140321" y="39828"/>
                  </a:cubicBezTo>
                  <a:cubicBezTo>
                    <a:pt x="-155592" y="48713"/>
                    <a:pt x="-170894" y="57509"/>
                    <a:pt x="-186255" y="66170"/>
                  </a:cubicBezTo>
                  <a:cubicBezTo>
                    <a:pt x="-201616" y="74830"/>
                    <a:pt x="-217035" y="83356"/>
                    <a:pt x="-232539" y="91701"/>
                  </a:cubicBezTo>
                  <a:cubicBezTo>
                    <a:pt x="-248042" y="100046"/>
                    <a:pt x="-263629" y="108209"/>
                    <a:pt x="-279321" y="116145"/>
                  </a:cubicBezTo>
                  <a:cubicBezTo>
                    <a:pt x="-295013" y="124081"/>
                    <a:pt x="-310809" y="131788"/>
                    <a:pt x="-326728" y="139222"/>
                  </a:cubicBezTo>
                  <a:cubicBezTo>
                    <a:pt x="-342647" y="146655"/>
                    <a:pt x="-358687" y="153813"/>
                    <a:pt x="-374861" y="160652"/>
                  </a:cubicBezTo>
                  <a:cubicBezTo>
                    <a:pt x="-391034" y="167491"/>
                    <a:pt x="-407341" y="174010"/>
                    <a:pt x="-423783" y="180168"/>
                  </a:cubicBezTo>
                  <a:cubicBezTo>
                    <a:pt x="-440224" y="186325"/>
                    <a:pt x="-456800" y="192120"/>
                    <a:pt x="-473518" y="197518"/>
                  </a:cubicBezTo>
                  <a:cubicBezTo>
                    <a:pt x="-490236" y="202915"/>
                    <a:pt x="-507096" y="207914"/>
                    <a:pt x="-524048" y="212483"/>
                  </a:cubicBezTo>
                  <a:cubicBezTo>
                    <a:pt x="-541000" y="217053"/>
                    <a:pt x="-558044" y="221193"/>
                    <a:pt x="-575310" y="224889"/>
                  </a:cubicBezTo>
                  <a:cubicBezTo>
                    <a:pt x="-592575" y="228584"/>
                    <a:pt x="-610063" y="231834"/>
                    <a:pt x="-627206" y="234610"/>
                  </a:cubicBezTo>
                  <a:cubicBezTo>
                    <a:pt x="-644349" y="237386"/>
                    <a:pt x="-661148" y="239688"/>
                    <a:pt x="-679611" y="241583"/>
                  </a:cubicBezTo>
                  <a:cubicBezTo>
                    <a:pt x="-698073" y="243477"/>
                    <a:pt x="-718200" y="244965"/>
                    <a:pt x="-732382" y="245800"/>
                  </a:cubicBezTo>
                  <a:cubicBezTo>
                    <a:pt x="-746564" y="246635"/>
                    <a:pt x="-754802" y="246818"/>
                    <a:pt x="-763040" y="247000"/>
                  </a:cubicBezTo>
                  <a:cubicBezTo>
                    <a:pt x="-765775" y="247061"/>
                    <a:pt x="-767600" y="248710"/>
                    <a:pt x="-767600" y="250800"/>
                  </a:cubicBezTo>
                  <a:cubicBezTo>
                    <a:pt x="-767600" y="252890"/>
                    <a:pt x="-765775" y="254527"/>
                    <a:pt x="-763040" y="254600"/>
                  </a:cubicBezTo>
                  <a:cubicBezTo>
                    <a:pt x="-754745" y="254821"/>
                    <a:pt x="-746449" y="255042"/>
                    <a:pt x="-732114" y="254898"/>
                  </a:cubicBezTo>
                  <a:cubicBezTo>
                    <a:pt x="-717779" y="254754"/>
                    <a:pt x="-697405" y="254244"/>
                    <a:pt x="-678660" y="253240"/>
                  </a:cubicBezTo>
                  <a:cubicBezTo>
                    <a:pt x="-659915" y="252235"/>
                    <a:pt x="-642801" y="250736"/>
                    <a:pt x="-625294" y="248771"/>
                  </a:cubicBezTo>
                  <a:cubicBezTo>
                    <a:pt x="-607787" y="246806"/>
                    <a:pt x="-589888" y="244375"/>
                    <a:pt x="-572172" y="241478"/>
                  </a:cubicBezTo>
                  <a:cubicBezTo>
                    <a:pt x="-554456" y="238581"/>
                    <a:pt x="-536922" y="235218"/>
                    <a:pt x="-519447" y="231410"/>
                  </a:cubicBezTo>
                  <a:cubicBezTo>
                    <a:pt x="-501971" y="227602"/>
                    <a:pt x="-484555" y="223350"/>
                    <a:pt x="-467255" y="218682"/>
                  </a:cubicBezTo>
                  <a:cubicBezTo>
                    <a:pt x="-449954" y="214014"/>
                    <a:pt x="-432770" y="208932"/>
                    <a:pt x="-415704" y="203473"/>
                  </a:cubicBezTo>
                  <a:cubicBezTo>
                    <a:pt x="-398638" y="198014"/>
                    <a:pt x="-381689" y="192179"/>
                    <a:pt x="-364865" y="186013"/>
                  </a:cubicBezTo>
                  <a:cubicBezTo>
                    <a:pt x="-348042" y="179848"/>
                    <a:pt x="-331343" y="173351"/>
                    <a:pt x="-314767" y="166574"/>
                  </a:cubicBezTo>
                  <a:cubicBezTo>
                    <a:pt x="-298190" y="159797"/>
                    <a:pt x="-281735" y="152739"/>
                    <a:pt x="-265394" y="145452"/>
                  </a:cubicBezTo>
                  <a:cubicBezTo>
                    <a:pt x="-249052" y="138165"/>
                    <a:pt x="-232823" y="130649"/>
                    <a:pt x="-216693" y="122955"/>
                  </a:cubicBezTo>
                  <a:cubicBezTo>
                    <a:pt x="-200563" y="115262"/>
                    <a:pt x="-184531" y="107392"/>
                    <a:pt x="-168580" y="99397"/>
                  </a:cubicBezTo>
                  <a:cubicBezTo>
                    <a:pt x="-152629" y="91402"/>
                    <a:pt x="-136758" y="83281"/>
                    <a:pt x="-120946" y="75085"/>
                  </a:cubicBezTo>
                  <a:cubicBezTo>
                    <a:pt x="-105134" y="66889"/>
                    <a:pt x="-89381" y="58618"/>
                    <a:pt x="-73665" y="50320"/>
                  </a:cubicBezTo>
                  <a:cubicBezTo>
                    <a:pt x="-57950" y="42022"/>
                    <a:pt x="-42271" y="33697"/>
                    <a:pt x="-26606" y="25395"/>
                  </a:cubicBezTo>
                  <a:cubicBezTo>
                    <a:pt x="-10941" y="17092"/>
                    <a:pt x="4711" y="8814"/>
                    <a:pt x="20367" y="590"/>
                  </a:cubicBezTo>
                  <a:cubicBezTo>
                    <a:pt x="36023" y="-7634"/>
                    <a:pt x="51683" y="-15803"/>
                    <a:pt x="67384" y="-23821"/>
                  </a:cubicBezTo>
                  <a:cubicBezTo>
                    <a:pt x="83084" y="-31839"/>
                    <a:pt x="98825" y="-39707"/>
                    <a:pt x="114565" y="-47574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2788" y="7187"/>
              <a:ext cx="3884" cy="1108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+mn-ea"/>
                  <a:hlinkClick r:id="rId3" action="ppaction://hlinksldjump"/>
                </a:rPr>
                <a:t>六种物态变化</a:t>
              </a:r>
              <a:endParaRPr lang="zh-CN"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993515" y="1908810"/>
            <a:ext cx="2236470" cy="2111375"/>
            <a:chOff x="5278" y="3030"/>
            <a:chExt cx="3522" cy="3325"/>
          </a:xfrm>
        </p:grpSpPr>
        <p:sp>
          <p:nvSpPr>
            <p:cNvPr id="117" name="MMConnector"/>
            <p:cNvSpPr/>
            <p:nvPr/>
          </p:nvSpPr>
          <p:spPr>
            <a:xfrm>
              <a:off x="7500" y="4785"/>
              <a:ext cx="1301" cy="1570"/>
            </a:xfrm>
            <a:custGeom>
              <a:avLst/>
              <a:gdLst/>
              <a:ahLst/>
              <a:cxnLst/>
              <a:rect l="0" t="0" r="0" b="0"/>
              <a:pathLst>
                <a:path w="890133" h="406083">
                  <a:moveTo>
                    <a:pt x="112756" y="123063"/>
                  </a:moveTo>
                  <a:cubicBezTo>
                    <a:pt x="128581" y="133851"/>
                    <a:pt x="146094" y="130185"/>
                    <a:pt x="153980" y="117862"/>
                  </a:cubicBezTo>
                  <a:cubicBezTo>
                    <a:pt x="161865" y="105539"/>
                    <a:pt x="157732" y="88305"/>
                    <a:pt x="141430" y="78252"/>
                  </a:cubicBezTo>
                  <a:cubicBezTo>
                    <a:pt x="126486" y="69037"/>
                    <a:pt x="111542" y="59821"/>
                    <a:pt x="96672" y="50418"/>
                  </a:cubicBezTo>
                  <a:cubicBezTo>
                    <a:pt x="81803" y="41014"/>
                    <a:pt x="67008" y="31423"/>
                    <a:pt x="52237" y="21753"/>
                  </a:cubicBezTo>
                  <a:cubicBezTo>
                    <a:pt x="37466" y="12083"/>
                    <a:pt x="22718" y="2333"/>
                    <a:pt x="7973" y="-7466"/>
                  </a:cubicBezTo>
                  <a:cubicBezTo>
                    <a:pt x="-6772" y="-17266"/>
                    <a:pt x="-21514" y="-27115"/>
                    <a:pt x="-36284" y="-36962"/>
                  </a:cubicBezTo>
                  <a:cubicBezTo>
                    <a:pt x="-51054" y="-46809"/>
                    <a:pt x="-65852" y="-56655"/>
                    <a:pt x="-80707" y="-66451"/>
                  </a:cubicBezTo>
                  <a:cubicBezTo>
                    <a:pt x="-95562" y="-76247"/>
                    <a:pt x="-110474" y="-85994"/>
                    <a:pt x="-125472" y="-95641"/>
                  </a:cubicBezTo>
                  <a:cubicBezTo>
                    <a:pt x="-140469" y="-105288"/>
                    <a:pt x="-155553" y="-114835"/>
                    <a:pt x="-170749" y="-124229"/>
                  </a:cubicBezTo>
                  <a:cubicBezTo>
                    <a:pt x="-185946" y="-133624"/>
                    <a:pt x="-201255" y="-142866"/>
                    <a:pt x="-216701" y="-151900"/>
                  </a:cubicBezTo>
                  <a:cubicBezTo>
                    <a:pt x="-232147" y="-160934"/>
                    <a:pt x="-247730" y="-169761"/>
                    <a:pt x="-263468" y="-178323"/>
                  </a:cubicBezTo>
                  <a:cubicBezTo>
                    <a:pt x="-279207" y="-186885"/>
                    <a:pt x="-295101" y="-195182"/>
                    <a:pt x="-311163" y="-203157"/>
                  </a:cubicBezTo>
                  <a:cubicBezTo>
                    <a:pt x="-327225" y="-211131"/>
                    <a:pt x="-343455" y="-218784"/>
                    <a:pt x="-359857" y="-226057"/>
                  </a:cubicBezTo>
                  <a:cubicBezTo>
                    <a:pt x="-376259" y="-233330"/>
                    <a:pt x="-392833" y="-240224"/>
                    <a:pt x="-409572" y="-246686"/>
                  </a:cubicBezTo>
                  <a:cubicBezTo>
                    <a:pt x="-426311" y="-253147"/>
                    <a:pt x="-443214" y="-259178"/>
                    <a:pt x="-460274" y="-264731"/>
                  </a:cubicBezTo>
                  <a:cubicBezTo>
                    <a:pt x="-477334" y="-270284"/>
                    <a:pt x="-494549" y="-275360"/>
                    <a:pt x="-511872" y="-279924"/>
                  </a:cubicBezTo>
                  <a:cubicBezTo>
                    <a:pt x="-529194" y="-284489"/>
                    <a:pt x="-546623" y="-288542"/>
                    <a:pt x="-564222" y="-292063"/>
                  </a:cubicBezTo>
                  <a:cubicBezTo>
                    <a:pt x="-581820" y="-295583"/>
                    <a:pt x="-599588" y="-298572"/>
                    <a:pt x="-617142" y="-301020"/>
                  </a:cubicBezTo>
                  <a:cubicBezTo>
                    <a:pt x="-634697" y="-303468"/>
                    <a:pt x="-652037" y="-305376"/>
                    <a:pt x="-670432" y="-306756"/>
                  </a:cubicBezTo>
                  <a:cubicBezTo>
                    <a:pt x="-688828" y="-308136"/>
                    <a:pt x="-708278" y="-308988"/>
                    <a:pt x="-723888" y="-309311"/>
                  </a:cubicBezTo>
                  <a:cubicBezTo>
                    <a:pt x="-739498" y="-309635"/>
                    <a:pt x="-751269" y="-309430"/>
                    <a:pt x="-763040" y="-309225"/>
                  </a:cubicBezTo>
                  <a:cubicBezTo>
                    <a:pt x="-765776" y="-309177"/>
                    <a:pt x="-767600" y="-307515"/>
                    <a:pt x="-767600" y="-305425"/>
                  </a:cubicBezTo>
                  <a:cubicBezTo>
                    <a:pt x="-767600" y="-303335"/>
                    <a:pt x="-765775" y="-301703"/>
                    <a:pt x="-763040" y="-301625"/>
                  </a:cubicBezTo>
                  <a:cubicBezTo>
                    <a:pt x="-751368" y="-301294"/>
                    <a:pt x="-739697" y="-300962"/>
                    <a:pt x="-724276" y="-299936"/>
                  </a:cubicBezTo>
                  <a:cubicBezTo>
                    <a:pt x="-708856" y="-298910"/>
                    <a:pt x="-689686" y="-297189"/>
                    <a:pt x="-671611" y="-294998"/>
                  </a:cubicBezTo>
                  <a:cubicBezTo>
                    <a:pt x="-653537" y="-292807"/>
                    <a:pt x="-636557" y="-290147"/>
                    <a:pt x="-619414" y="-286951"/>
                  </a:cubicBezTo>
                  <a:cubicBezTo>
                    <a:pt x="-602271" y="-283754"/>
                    <a:pt x="-584966" y="-280022"/>
                    <a:pt x="-567872" y="-275781"/>
                  </a:cubicBezTo>
                  <a:cubicBezTo>
                    <a:pt x="-550779" y="-271540"/>
                    <a:pt x="-533897" y="-266790"/>
                    <a:pt x="-517158" y="-261549"/>
                  </a:cubicBezTo>
                  <a:cubicBezTo>
                    <a:pt x="-500419" y="-256309"/>
                    <a:pt x="-483822" y="-250578"/>
                    <a:pt x="-467409" y="-244391"/>
                  </a:cubicBezTo>
                  <a:cubicBezTo>
                    <a:pt x="-450995" y="-238205"/>
                    <a:pt x="-434764" y="-231563"/>
                    <a:pt x="-418715" y="-224507"/>
                  </a:cubicBezTo>
                  <a:cubicBezTo>
                    <a:pt x="-402665" y="-217452"/>
                    <a:pt x="-386798" y="-209984"/>
                    <a:pt x="-371111" y="-202150"/>
                  </a:cubicBezTo>
                  <a:cubicBezTo>
                    <a:pt x="-355424" y="-194317"/>
                    <a:pt x="-339917" y="-186119"/>
                    <a:pt x="-324577" y="-177607"/>
                  </a:cubicBezTo>
                  <a:cubicBezTo>
                    <a:pt x="-309238" y="-169095"/>
                    <a:pt x="-294065" y="-160269"/>
                    <a:pt x="-279040" y="-151181"/>
                  </a:cubicBezTo>
                  <a:cubicBezTo>
                    <a:pt x="-264016" y="-142093"/>
                    <a:pt x="-249139" y="-132743"/>
                    <a:pt x="-234384" y="-123182"/>
                  </a:cubicBezTo>
                  <a:cubicBezTo>
                    <a:pt x="-219629" y="-113620"/>
                    <a:pt x="-204997" y="-103847"/>
                    <a:pt x="-190457" y="-93912"/>
                  </a:cubicBezTo>
                  <a:cubicBezTo>
                    <a:pt x="-175917" y="-83976"/>
                    <a:pt x="-161470" y="-73879"/>
                    <a:pt x="-147083" y="-63665"/>
                  </a:cubicBezTo>
                  <a:cubicBezTo>
                    <a:pt x="-132697" y="-53452"/>
                    <a:pt x="-118370" y="-43123"/>
                    <a:pt x="-104070" y="-32724"/>
                  </a:cubicBezTo>
                  <a:cubicBezTo>
                    <a:pt x="-89769" y="-22324"/>
                    <a:pt x="-75495" y="-11855"/>
                    <a:pt x="-61213" y="-1359"/>
                  </a:cubicBezTo>
                  <a:cubicBezTo>
                    <a:pt x="-46931" y="9137"/>
                    <a:pt x="-32641" y="19660"/>
                    <a:pt x="-18305" y="30164"/>
                  </a:cubicBezTo>
                  <a:cubicBezTo>
                    <a:pt x="-3969" y="40667"/>
                    <a:pt x="10412" y="51150"/>
                    <a:pt x="24860" y="61583"/>
                  </a:cubicBezTo>
                  <a:cubicBezTo>
                    <a:pt x="39308" y="72017"/>
                    <a:pt x="53823" y="82400"/>
                    <a:pt x="68484" y="92638"/>
                  </a:cubicBezTo>
                  <a:cubicBezTo>
                    <a:pt x="83144" y="102877"/>
                    <a:pt x="97950" y="112970"/>
                    <a:pt x="112756" y="123063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5278" y="3030"/>
              <a:ext cx="1168" cy="1108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+mn-ea"/>
                  <a:hlinkClick r:id="rId4" action="ppaction://hlinksldjump"/>
                </a:rPr>
                <a:t>温度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203575" y="1268730"/>
            <a:ext cx="946150" cy="1272540"/>
            <a:chOff x="4034" y="2022"/>
            <a:chExt cx="1490" cy="2004"/>
          </a:xfrm>
        </p:grpSpPr>
        <p:sp>
          <p:nvSpPr>
            <p:cNvPr id="321" name="MMConnector"/>
            <p:cNvSpPr/>
            <p:nvPr/>
          </p:nvSpPr>
          <p:spPr>
            <a:xfrm>
              <a:off x="5030" y="3140"/>
              <a:ext cx="494" cy="887"/>
            </a:xfrm>
            <a:custGeom>
              <a:avLst/>
              <a:gdLst/>
              <a:ahLst/>
              <a:cxnLst/>
              <a:rect l="0" t="0" r="0" b="0"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4034" y="2022"/>
              <a:ext cx="7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+mn-ea"/>
                </a:rPr>
                <a:t>定义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504440" y="1786890"/>
            <a:ext cx="1645285" cy="495300"/>
            <a:chOff x="2933" y="2838"/>
            <a:chExt cx="2591" cy="780"/>
          </a:xfrm>
        </p:grpSpPr>
        <p:sp>
          <p:nvSpPr>
            <p:cNvPr id="322" name="MMConnector"/>
            <p:cNvSpPr/>
            <p:nvPr/>
          </p:nvSpPr>
          <p:spPr>
            <a:xfrm>
              <a:off x="5030" y="3548"/>
              <a:ext cx="494" cy="71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2933" y="2838"/>
              <a:ext cx="1850" cy="67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+mn-ea"/>
                </a:rPr>
                <a:t>摄氏温度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051810" y="2564765"/>
            <a:ext cx="1097915" cy="795020"/>
            <a:chOff x="3795" y="4063"/>
            <a:chExt cx="1729" cy="1252"/>
          </a:xfrm>
        </p:grpSpPr>
        <p:sp>
          <p:nvSpPr>
            <p:cNvPr id="390" name="MMConnector"/>
            <p:cNvSpPr/>
            <p:nvPr/>
          </p:nvSpPr>
          <p:spPr>
            <a:xfrm>
              <a:off x="5030" y="4161"/>
              <a:ext cx="494" cy="1154"/>
            </a:xfrm>
            <a:custGeom>
              <a:avLst/>
              <a:gdLst/>
              <a:ahLst/>
              <a:cxnLst/>
              <a:rect l="0" t="0" r="0" b="0"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89" name="SubTopic"/>
            <p:cNvSpPr/>
            <p:nvPr/>
          </p:nvSpPr>
          <p:spPr>
            <a:xfrm>
              <a:off x="3795" y="4063"/>
              <a:ext cx="989" cy="674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+mn-ea"/>
                </a:rPr>
                <a:t>温度计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871980" y="2305685"/>
            <a:ext cx="1336040" cy="817245"/>
            <a:chOff x="1937" y="3655"/>
            <a:chExt cx="2104" cy="1287"/>
          </a:xfrm>
        </p:grpSpPr>
        <p:sp>
          <p:nvSpPr>
            <p:cNvPr id="151" name="MMConnector"/>
            <p:cNvSpPr/>
            <p:nvPr/>
          </p:nvSpPr>
          <p:spPr>
            <a:xfrm>
              <a:off x="3547" y="4534"/>
              <a:ext cx="494" cy="408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0" name="SubTopic"/>
            <p:cNvSpPr/>
            <p:nvPr/>
          </p:nvSpPr>
          <p:spPr>
            <a:xfrm>
              <a:off x="1937" y="3655"/>
              <a:ext cx="1363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+mn-ea"/>
                </a:rPr>
                <a:t>原理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25525" y="2823845"/>
            <a:ext cx="2110740" cy="558165"/>
            <a:chOff x="604" y="4471"/>
            <a:chExt cx="3324" cy="879"/>
          </a:xfrm>
        </p:grpSpPr>
        <p:sp>
          <p:nvSpPr>
            <p:cNvPr id="153" name="MMConnector"/>
            <p:cNvSpPr/>
            <p:nvPr/>
          </p:nvSpPr>
          <p:spPr>
            <a:xfrm>
              <a:off x="3434" y="4942"/>
              <a:ext cx="494" cy="408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2" name="SubTopic"/>
            <p:cNvSpPr/>
            <p:nvPr/>
          </p:nvSpPr>
          <p:spPr>
            <a:xfrm>
              <a:off x="604" y="4471"/>
              <a:ext cx="2584" cy="674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+mn-ea"/>
                </a:rPr>
                <a:t>温度计的使用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614535" y="2314575"/>
            <a:ext cx="632460" cy="817245"/>
            <a:chOff x="16314" y="2430"/>
            <a:chExt cx="996" cy="1287"/>
          </a:xfrm>
        </p:grpSpPr>
        <p:sp>
          <p:nvSpPr>
            <p:cNvPr id="173" name="MMConnector"/>
            <p:cNvSpPr/>
            <p:nvPr/>
          </p:nvSpPr>
          <p:spPr>
            <a:xfrm>
              <a:off x="16314" y="3309"/>
              <a:ext cx="494" cy="408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-125400" y="54625"/>
                  </a:moveTo>
                  <a:cubicBezTo>
                    <a:pt x="-12272" y="54625"/>
                    <a:pt x="20275" y="-54625"/>
                    <a:pt x="125400" y="-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72" name="SubTopic"/>
            <p:cNvSpPr/>
            <p:nvPr/>
          </p:nvSpPr>
          <p:spPr>
            <a:xfrm>
              <a:off x="16562" y="2430"/>
              <a:ext cx="7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+mn-ea"/>
                </a:rPr>
                <a:t>蒸发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614535" y="2833370"/>
            <a:ext cx="632460" cy="557530"/>
            <a:chOff x="16314" y="3247"/>
            <a:chExt cx="996" cy="878"/>
          </a:xfrm>
        </p:grpSpPr>
        <p:sp>
          <p:nvSpPr>
            <p:cNvPr id="179" name="MMConnector"/>
            <p:cNvSpPr/>
            <p:nvPr/>
          </p:nvSpPr>
          <p:spPr>
            <a:xfrm>
              <a:off x="16314" y="3717"/>
              <a:ext cx="494" cy="408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-125400" y="-54625"/>
                  </a:moveTo>
                  <a:cubicBezTo>
                    <a:pt x="-12272" y="-54625"/>
                    <a:pt x="20275" y="54625"/>
                    <a:pt x="125400" y="54625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76" name="SubTopic"/>
            <p:cNvSpPr/>
            <p:nvPr/>
          </p:nvSpPr>
          <p:spPr>
            <a:xfrm>
              <a:off x="16562" y="3247"/>
              <a:ext cx="749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+mn-ea"/>
                </a:rPr>
                <a:t>沸腾</a:t>
              </a:r>
              <a:endParaRPr sz="2400">
                <a:solidFill>
                  <a:srgbClr val="303030"/>
                </a:solidFill>
                <a:latin typeface="+mn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 flipH="1">
            <a:off x="1396353" y="3053080"/>
            <a:ext cx="2382105" cy="1583690"/>
            <a:chOff x="13879" y="5128"/>
            <a:chExt cx="2110" cy="2494"/>
          </a:xfrm>
        </p:grpSpPr>
        <p:sp>
          <p:nvSpPr>
            <p:cNvPr id="33" name="MMConnector"/>
            <p:cNvSpPr/>
            <p:nvPr/>
          </p:nvSpPr>
          <p:spPr>
            <a:xfrm>
              <a:off x="13879" y="5128"/>
              <a:ext cx="383" cy="2494"/>
            </a:xfrm>
            <a:custGeom>
              <a:avLst/>
              <a:gdLst/>
              <a:ahLst/>
              <a:cxnLst/>
              <a:rect l="0" t="0" r="0" b="0"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4" name="SubTopic"/>
            <p:cNvSpPr/>
            <p:nvPr/>
          </p:nvSpPr>
          <p:spPr>
            <a:xfrm>
              <a:off x="14075" y="5696"/>
              <a:ext cx="1914" cy="674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+mn-ea"/>
                </a:rPr>
                <a:t>常考温度估测</a:t>
              </a:r>
              <a:endParaRPr lang="zh-CN" sz="2400">
                <a:solidFill>
                  <a:srgbClr val="303030"/>
                </a:solidFill>
                <a:latin typeface="+mn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tags/tag1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p="http://schemas.openxmlformats.org/presentationml/2006/main">
  <p:tag name="KSO_WM_BEAUTIFY_FLAG" val="#wm#"/>
  <p:tag name="KSO_WM_TEMPLATE_CATEGORY" val="preset"/>
  <p:tag name="KSO_WM_TEMPLATE_INDEX" val="1"/>
</p:tagLst>
</file>

<file path=ppt/theme/theme1.xml><?xml version="1.0" encoding="utf-8"?>
<a:theme xmlns:a="http://schemas.openxmlformats.org/drawingml/2006/main" name="123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accent2">
              <a:lumMod val="60000"/>
              <a:lumOff val="40000"/>
            </a:schemeClr>
          </a:solidFill>
          <a:prstDash val="lgDashDot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accent2">
              <a:lumMod val="60000"/>
              <a:lumOff val="40000"/>
            </a:schemeClr>
          </a:solidFill>
          <a:prstDash val="lgDashDot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63500">
          <a:solidFill>
            <a:schemeClr val="accent2">
              <a:lumMod val="60000"/>
              <a:lumOff val="40000"/>
            </a:schemeClr>
          </a:solidFill>
          <a:prstDash val="lgDashDot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7670</Words>
  <Application>WPS 演示</Application>
  <PresentationFormat>宽屏</PresentationFormat>
  <Paragraphs>990</Paragraphs>
  <Slides>49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49</vt:i4>
      </vt:variant>
    </vt:vector>
  </HeadingPairs>
  <TitlesOfParts>
    <vt:vector size="64" baseType="lpstr">
      <vt:lpstr>Arial</vt:lpstr>
      <vt:lpstr>宋体</vt:lpstr>
      <vt:lpstr>Wingdings</vt:lpstr>
      <vt:lpstr>黑体</vt:lpstr>
      <vt:lpstr>Times New Roman</vt:lpstr>
      <vt:lpstr>Tahoma</vt:lpstr>
      <vt:lpstr>Calibri</vt:lpstr>
      <vt:lpstr>微软雅黑</vt:lpstr>
      <vt:lpstr>楷体_GB2312</vt:lpstr>
      <vt:lpstr>新宋体</vt:lpstr>
      <vt:lpstr>Calibri</vt:lpstr>
      <vt:lpstr>仿宋</vt:lpstr>
      <vt:lpstr>123</vt:lpstr>
      <vt:lpstr>1_Office 主题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ye</dc:creator>
  <cp:lastModifiedBy>CCAV1234</cp:lastModifiedBy>
  <cp:revision>114</cp:revision>
  <dcterms:created xsi:type="dcterms:W3CDTF">2019-08-13T03:54:00Z</dcterms:created>
  <dcterms:modified xsi:type="dcterms:W3CDTF">2019-11-15T14:52:05Z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