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2"/>
  </p:notesMasterIdLst>
  <p:handoutMasterIdLst>
    <p:handoutMasterId r:id="rId33"/>
  </p:handoutMasterIdLst>
  <p:sldIdLst>
    <p:sldId id="291" r:id="rId3"/>
    <p:sldId id="290" r:id="rId4"/>
    <p:sldId id="262" r:id="rId5"/>
    <p:sldId id="584" r:id="rId6"/>
    <p:sldId id="398" r:id="rId7"/>
    <p:sldId id="562" r:id="rId8"/>
    <p:sldId id="606" r:id="rId9"/>
    <p:sldId id="490" r:id="rId10"/>
    <p:sldId id="607" r:id="rId11"/>
    <p:sldId id="563" r:id="rId12"/>
    <p:sldId id="564" r:id="rId13"/>
    <p:sldId id="566" r:id="rId14"/>
    <p:sldId id="630" r:id="rId15"/>
    <p:sldId id="567" r:id="rId16"/>
    <p:sldId id="565" r:id="rId17"/>
    <p:sldId id="568" r:id="rId18"/>
    <p:sldId id="295" r:id="rId19"/>
    <p:sldId id="530" r:id="rId20"/>
    <p:sldId id="626" r:id="rId21"/>
    <p:sldId id="627" r:id="rId22"/>
    <p:sldId id="628" r:id="rId23"/>
    <p:sldId id="629" r:id="rId24"/>
    <p:sldId id="298" r:id="rId25"/>
    <p:sldId id="631" r:id="rId26"/>
    <p:sldId id="570" r:id="rId27"/>
    <p:sldId id="283" r:id="rId28"/>
    <p:sldId id="280" r:id="rId29"/>
    <p:sldId id="301" r:id="rId30"/>
    <p:sldId id="258" r:id="rId31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>
          <p15:clr>
            <a:srgbClr val="A4A3A4"/>
          </p15:clr>
        </p15:guide>
        <p15:guide id="2" pos="31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D2F6"/>
    <a:srgbClr val="E2E2E2"/>
    <a:srgbClr val="FCFCFC"/>
    <a:srgbClr val="B9E18E"/>
    <a:srgbClr val="4888E3"/>
    <a:srgbClr val="203093"/>
    <a:srgbClr val="FCA71D"/>
    <a:srgbClr val="B2D0F5"/>
    <a:srgbClr val="569DD8"/>
    <a:srgbClr val="437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howGuides="1">
      <p:cViewPr varScale="1">
        <p:scale>
          <a:sx n="81" d="100"/>
          <a:sy n="81" d="100"/>
        </p:scale>
        <p:origin x="725" y="62"/>
      </p:cViewPr>
      <p:guideLst>
        <p:guide orient="horz" pos="2432"/>
        <p:guide pos="3101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3124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60120" cy="6012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859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63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6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31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444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849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1328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65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96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50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095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20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24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54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126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33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636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49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067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311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788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1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569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12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30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95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58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972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3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  <p:pic>
        <p:nvPicPr>
          <p:cNvPr id="3" name="图片 2" descr="D:\2021年\7月\体系\人教16\16-1\【教学图片】闪电8.jpeg【教学图片】闪电8"/>
          <p:cNvPicPr>
            <a:picLocks noChangeAspect="1"/>
          </p:cNvPicPr>
          <p:nvPr userDrawn="1"/>
        </p:nvPicPr>
        <p:blipFill>
          <a:blip r:embed="rId4">
            <a:lum bright="-12000"/>
          </a:blip>
          <a:srcRect/>
          <a:stretch>
            <a:fillRect/>
          </a:stretch>
        </p:blipFill>
        <p:spPr>
          <a:xfrm>
            <a:off x="0" y="-1008380"/>
            <a:ext cx="12192000" cy="787273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4427190" y="2331742"/>
            <a:ext cx="4249025" cy="1446550"/>
          </a:xfrm>
          <a:prstGeom prst="rect">
            <a:avLst/>
          </a:prstGeom>
          <a:noFill/>
          <a:effectLst>
            <a:glow rad="1270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 rad="1143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1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52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66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4.mp4"/><Relationship Id="rId7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68.png"/><Relationship Id="rId4" Type="http://schemas.openxmlformats.org/officeDocument/2006/relationships/video" Target="../media/media4.mp4"/><Relationship Id="rId9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10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7.jpeg"/><Relationship Id="rId5" Type="http://schemas.openxmlformats.org/officeDocument/2006/relationships/image" Target="../media/image18.png"/><Relationship Id="rId10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1.jpe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12" Type="http://schemas.openxmlformats.org/officeDocument/2006/relationships/image" Target="file:///C:\Users\mlxie5\AppData\Local\Temp\wps\INetCache\1597c62140efad71a56b99af03b90b7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30.jpeg"/><Relationship Id="rId5" Type="http://schemas.openxmlformats.org/officeDocument/2006/relationships/image" Target="../media/image18.png"/><Relationship Id="rId10" Type="http://schemas.openxmlformats.org/officeDocument/2006/relationships/image" Target="../media/image5.jpeg"/><Relationship Id="rId4" Type="http://schemas.openxmlformats.org/officeDocument/2006/relationships/image" Target="../media/image10.png"/><Relationship Id="rId9" Type="http://schemas.openxmlformats.org/officeDocument/2006/relationships/image" Target="../media/image28.png"/><Relationship Id="rId14" Type="http://schemas.openxmlformats.org/officeDocument/2006/relationships/image" Target="file:///C:\Users\mlxie5\AppData\Local\Temp\wps\INetCache\f2b87258e0aed0a1447e4a7dd1282d0e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36.png"/><Relationship Id="rId5" Type="http://schemas.openxmlformats.org/officeDocument/2006/relationships/image" Target="../media/image11.png"/><Relationship Id="rId10" Type="http://schemas.openxmlformats.org/officeDocument/2006/relationships/image" Target="../media/image35.jpeg"/><Relationship Id="rId4" Type="http://schemas.openxmlformats.org/officeDocument/2006/relationships/image" Target="../media/image32.pn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png"/><Relationship Id="rId7" Type="http://schemas.openxmlformats.org/officeDocument/2006/relationships/image" Target="../media/image35.jpe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10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37010" y="-36195"/>
            <a:ext cx="5940000" cy="69840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第十六章 电压</a:t>
            </a:r>
            <a:r>
              <a:rPr lang="en-US" altLang="zh-CN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电阻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电压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340" y="2166620"/>
            <a:ext cx="3234690" cy="3611245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509333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电压表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——1.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使用前调零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18835" y="3468370"/>
            <a:ext cx="1863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调零螺母</a:t>
            </a:r>
          </a:p>
        </p:txBody>
      </p:sp>
      <p:cxnSp>
        <p:nvCxnSpPr>
          <p:cNvPr id="6" name="直接连接符 5"/>
          <p:cNvCxnSpPr>
            <a:cxnSpLocks noChangeAspect="1"/>
          </p:cNvCxnSpPr>
          <p:nvPr/>
        </p:nvCxnSpPr>
        <p:spPr>
          <a:xfrm flipV="1">
            <a:off x="4712335" y="3740785"/>
            <a:ext cx="1206246" cy="4972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899400" y="2106295"/>
            <a:ext cx="3126105" cy="1694180"/>
            <a:chOff x="12440" y="3317"/>
            <a:chExt cx="4923" cy="2668"/>
          </a:xfrm>
        </p:grpSpPr>
        <p:sp>
          <p:nvSpPr>
            <p:cNvPr id="9" name="椭圆 8"/>
            <p:cNvSpPr/>
            <p:nvPr/>
          </p:nvSpPr>
          <p:spPr>
            <a:xfrm>
              <a:off x="12629" y="3317"/>
              <a:ext cx="4734" cy="266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40" y="3412"/>
              <a:ext cx="4908" cy="209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899400" y="4006850"/>
            <a:ext cx="3298190" cy="1694180"/>
            <a:chOff x="12345" y="5985"/>
            <a:chExt cx="5194" cy="2668"/>
          </a:xfrm>
        </p:grpSpPr>
        <p:sp>
          <p:nvSpPr>
            <p:cNvPr id="10" name="椭圆 9"/>
            <p:cNvSpPr/>
            <p:nvPr/>
          </p:nvSpPr>
          <p:spPr>
            <a:xfrm>
              <a:off x="12527" y="5985"/>
              <a:ext cx="4734" cy="266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45" y="6120"/>
              <a:ext cx="5195" cy="2060"/>
            </a:xfrm>
            <a:prstGeom prst="rect">
              <a:avLst/>
            </a:prstGeom>
          </p:spPr>
        </p:pic>
      </p:grpSp>
      <p:sp>
        <p:nvSpPr>
          <p:cNvPr id="13" name="乘号 12"/>
          <p:cNvSpPr/>
          <p:nvPr/>
        </p:nvSpPr>
        <p:spPr>
          <a:xfrm>
            <a:off x="10544810" y="3007995"/>
            <a:ext cx="914400" cy="914400"/>
          </a:xfrm>
          <a:prstGeom prst="mathMultiply">
            <a:avLst>
              <a:gd name="adj1" fmla="val 0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乘号 13"/>
          <p:cNvSpPr/>
          <p:nvPr/>
        </p:nvSpPr>
        <p:spPr>
          <a:xfrm>
            <a:off x="10544810" y="4874260"/>
            <a:ext cx="914400" cy="914400"/>
          </a:xfrm>
          <a:prstGeom prst="mathMultiply">
            <a:avLst>
              <a:gd name="adj1" fmla="val 0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437832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使用时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113905" y="5948045"/>
            <a:ext cx="3361055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电压表在电路中相当于断路</a:t>
            </a:r>
          </a:p>
        </p:txBody>
      </p:sp>
      <p:sp>
        <p:nvSpPr>
          <p:cNvPr id="22" name="矩形 21"/>
          <p:cNvSpPr/>
          <p:nvPr/>
        </p:nvSpPr>
        <p:spPr>
          <a:xfrm>
            <a:off x="4175760" y="1943100"/>
            <a:ext cx="73710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和被测用电器并联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59561" y="2134284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2" name="图片 1" descr="D:\2021年\8月\体系\绘图\收到\8.3物理插图\08.png08"/>
          <p:cNvPicPr>
            <a:picLocks noChangeAspect="1"/>
          </p:cNvPicPr>
          <p:nvPr/>
        </p:nvPicPr>
        <p:blipFill>
          <a:blip r:embed="rId7"/>
          <a:srcRect l="24527" t="13640" r="20365" b="14939"/>
          <a:stretch>
            <a:fillRect/>
          </a:stretch>
        </p:blipFill>
        <p:spPr>
          <a:xfrm>
            <a:off x="2548890" y="2647315"/>
            <a:ext cx="4433570" cy="3232785"/>
          </a:xfrm>
          <a:prstGeom prst="rect">
            <a:avLst/>
          </a:prstGeom>
        </p:spPr>
      </p:pic>
      <p:pic>
        <p:nvPicPr>
          <p:cNvPr id="3" name="图片 2" descr="D:\2021年\8月\体系\绘图\收到\8.3物理插图\09.png09"/>
          <p:cNvPicPr>
            <a:picLocks noChangeAspect="1"/>
          </p:cNvPicPr>
          <p:nvPr/>
        </p:nvPicPr>
        <p:blipFill>
          <a:blip r:embed="rId8"/>
          <a:srcRect l="24337" t="9339" r="19429" b="13019"/>
          <a:stretch>
            <a:fillRect/>
          </a:stretch>
        </p:blipFill>
        <p:spPr>
          <a:xfrm>
            <a:off x="6877685" y="2647315"/>
            <a:ext cx="4314825" cy="3351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2800" y="2985770"/>
            <a:ext cx="817880" cy="885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437832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使用时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75760" y="1943100"/>
            <a:ext cx="73710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让电流从“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＋”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线柱流进，从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接线柱流出</a:t>
            </a:r>
          </a:p>
        </p:txBody>
      </p:sp>
      <p:sp>
        <p:nvSpPr>
          <p:cNvPr id="12" name="椭圆 11"/>
          <p:cNvSpPr/>
          <p:nvPr/>
        </p:nvSpPr>
        <p:spPr>
          <a:xfrm>
            <a:off x="3459561" y="2134284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3" name="图片 2" descr="D:\2021年\8月\体系\绘图\收到\8.3物理插图\10-1.png10-1"/>
          <p:cNvPicPr>
            <a:picLocks noChangeAspect="1"/>
          </p:cNvPicPr>
          <p:nvPr/>
        </p:nvPicPr>
        <p:blipFill>
          <a:blip r:embed="rId7"/>
          <a:srcRect l="23026" t="11995" r="19514" b="13124"/>
          <a:stretch>
            <a:fillRect/>
          </a:stretch>
        </p:blipFill>
        <p:spPr>
          <a:xfrm>
            <a:off x="2488565" y="2707640"/>
            <a:ext cx="4349115" cy="3186430"/>
          </a:xfrm>
          <a:prstGeom prst="rect">
            <a:avLst/>
          </a:prstGeom>
        </p:spPr>
      </p:pic>
      <p:pic>
        <p:nvPicPr>
          <p:cNvPr id="4" name="图片 3" descr="D:\2021年\8月\体系\绘图\收到\8.3物理插图\10-2.png10-2"/>
          <p:cNvPicPr>
            <a:picLocks noChangeAspect="1"/>
          </p:cNvPicPr>
          <p:nvPr/>
        </p:nvPicPr>
        <p:blipFill>
          <a:blip r:embed="rId8"/>
          <a:srcRect l="24370" t="11675" r="18071" b="14113"/>
          <a:stretch>
            <a:fillRect/>
          </a:stretch>
        </p:blipFill>
        <p:spPr>
          <a:xfrm>
            <a:off x="6819265" y="2707640"/>
            <a:ext cx="4393373" cy="3186000"/>
          </a:xfrm>
          <a:prstGeom prst="rect">
            <a:avLst/>
          </a:prstGeom>
        </p:spPr>
      </p:pic>
      <p:pic>
        <p:nvPicPr>
          <p:cNvPr id="8" name="图片 7" descr="D:\2021年\8月\体系\绘图\收到\8.3物理插图\15.png15"/>
          <p:cNvPicPr>
            <a:picLocks noChangeAspect="1"/>
          </p:cNvPicPr>
          <p:nvPr/>
        </p:nvPicPr>
        <p:blipFill>
          <a:blip r:embed="rId9"/>
          <a:srcRect l="34375" t="14003" r="37857" b="53932"/>
          <a:stretch>
            <a:fillRect/>
          </a:stretch>
        </p:blipFill>
        <p:spPr>
          <a:xfrm>
            <a:off x="9850120" y="2698115"/>
            <a:ext cx="1419225" cy="922020"/>
          </a:xfrm>
          <a:prstGeom prst="ellipse">
            <a:avLst/>
          </a:prstGeom>
          <a:ln w="57150">
            <a:solidFill>
              <a:srgbClr val="B2D0F5"/>
            </a:solidFill>
          </a:ln>
        </p:spPr>
      </p:pic>
      <p:sp>
        <p:nvSpPr>
          <p:cNvPr id="21" name="矩形 20"/>
          <p:cNvSpPr/>
          <p:nvPr/>
        </p:nvSpPr>
        <p:spPr>
          <a:xfrm>
            <a:off x="7254240" y="5998845"/>
            <a:ext cx="3322320" cy="70675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正负接线柱接反，指针反偏，无法读数，容易损坏电压表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375 -0.00435185 L 0 0 " pathEditMode="relative" rAng="0" ptsTypes="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437832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使用时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75760" y="1943100"/>
            <a:ext cx="73710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让电流从“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＋”线柱流进，从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接线柱流出</a:t>
            </a:r>
          </a:p>
        </p:txBody>
      </p:sp>
      <p:sp>
        <p:nvSpPr>
          <p:cNvPr id="12" name="椭圆 11"/>
          <p:cNvSpPr/>
          <p:nvPr/>
        </p:nvSpPr>
        <p:spPr>
          <a:xfrm>
            <a:off x="3459561" y="2134284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396990" y="2549525"/>
            <a:ext cx="5073650" cy="3742690"/>
            <a:chOff x="10074" y="4015"/>
            <a:chExt cx="7990" cy="5894"/>
          </a:xfrm>
        </p:grpSpPr>
        <p:pic>
          <p:nvPicPr>
            <p:cNvPr id="5" name="图片 4" descr="【教学图片】盐水电池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74" y="4015"/>
              <a:ext cx="7991" cy="589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1304" y="8240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/>
                <a:t>盐水电池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8020050" y="2767965"/>
            <a:ext cx="937895" cy="460375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正极</a:t>
            </a:r>
          </a:p>
        </p:txBody>
      </p:sp>
      <p:pic>
        <p:nvPicPr>
          <p:cNvPr id="2" name="图片 1" descr="D:\2021年\8月\体系\绘图\收到\8.3物理插图\10-1.png10-1"/>
          <p:cNvPicPr>
            <a:picLocks noChangeAspect="1"/>
          </p:cNvPicPr>
          <p:nvPr/>
        </p:nvPicPr>
        <p:blipFill>
          <a:blip r:embed="rId8"/>
          <a:srcRect l="23026" t="11995" r="19514" b="13124"/>
          <a:stretch>
            <a:fillRect/>
          </a:stretch>
        </p:blipFill>
        <p:spPr>
          <a:xfrm>
            <a:off x="2488565" y="2707640"/>
            <a:ext cx="4349115" cy="3186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437832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使用时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75760" y="1943100"/>
            <a:ext cx="73710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选择适当量程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59561" y="2134284"/>
            <a:ext cx="415290" cy="415290"/>
          </a:xfrm>
          <a:prstGeom prst="ellipse">
            <a:avLst/>
          </a:prstGeom>
          <a:solidFill>
            <a:srgbClr val="528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2" name="图片 1" descr="D:\2021年\8月\体系\绘图\收到\8.3物理插图\13.png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181350" y="2549525"/>
            <a:ext cx="3245485" cy="3246755"/>
          </a:xfrm>
          <a:prstGeom prst="rect">
            <a:avLst/>
          </a:prstGeom>
        </p:spPr>
      </p:pic>
      <p:pic>
        <p:nvPicPr>
          <p:cNvPr id="4" name="图片 3" descr="D:\2021年\8月\体系\绘图\收到\8.3物理插图\12.png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364309" y="2549525"/>
            <a:ext cx="3034665" cy="3034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12965" y="5541645"/>
            <a:ext cx="3322320" cy="101473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被测电压较小，指针偏转角度过小，读数不够精确，应改用更小量程</a:t>
            </a:r>
          </a:p>
        </p:txBody>
      </p:sp>
      <p:sp>
        <p:nvSpPr>
          <p:cNvPr id="21" name="矩形 20"/>
          <p:cNvSpPr/>
          <p:nvPr/>
        </p:nvSpPr>
        <p:spPr>
          <a:xfrm>
            <a:off x="3035935" y="5541645"/>
            <a:ext cx="3322320" cy="1014730"/>
          </a:xfrm>
          <a:prstGeom prst="rect">
            <a:avLst/>
          </a:prstGeom>
          <a:solidFill>
            <a:schemeClr val="bg1"/>
          </a:solidFill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被测电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超过电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表的最大量程，无法读数，可能损坏电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表，应改用更大量程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4469130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的使用</a:t>
            </a: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注意事项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pic>
        <p:nvPicPr>
          <p:cNvPr id="2" name="图片 1" descr="D:\2021年\8月\体系\绘图\收到\8.3物理插图\11.png11"/>
          <p:cNvPicPr>
            <a:picLocks noChangeAspect="1"/>
          </p:cNvPicPr>
          <p:nvPr/>
        </p:nvPicPr>
        <p:blipFill>
          <a:blip r:embed="rId9"/>
          <a:srcRect l="24108" t="18308" r="13320" b="12266"/>
          <a:stretch>
            <a:fillRect/>
          </a:stretch>
        </p:blipFill>
        <p:spPr>
          <a:xfrm>
            <a:off x="2428240" y="2497455"/>
            <a:ext cx="4370070" cy="27273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281170" y="5849620"/>
            <a:ext cx="5977255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可以直接连到电源的两极，此时测量电源两端电压</a:t>
            </a:r>
          </a:p>
        </p:txBody>
      </p:sp>
      <p:pic>
        <p:nvPicPr>
          <p:cNvPr id="4" name="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76960" y="2266400"/>
            <a:ext cx="5132800" cy="288720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480" y="2104390"/>
            <a:ext cx="3277870" cy="352933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2327910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kumimoji="1" 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读数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graphicFrame>
        <p:nvGraphicFramePr>
          <p:cNvPr id="126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76824" y="2735061"/>
          <a:ext cx="4002082" cy="1779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4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4835"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量程</a:t>
                      </a:r>
                    </a:p>
                  </a:txBody>
                  <a:tcPr marT="0" marB="36195"/>
                </a:tc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分度值</a:t>
                      </a:r>
                    </a:p>
                  </a:txBody>
                  <a:tcPr marT="0" marB="3619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375">
                <a:tc>
                  <a:txBody>
                    <a:bodyPr/>
                    <a:lstStyle/>
                    <a:p>
                      <a:pPr marL="26670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0 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～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3 V</a:t>
                      </a:r>
                      <a:endParaRPr lang="en-US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0" marB="36195"/>
                </a:tc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0.1 V</a:t>
                      </a:r>
                      <a:endParaRPr lang="en-US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0" marB="3619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835">
                <a:tc>
                  <a:txBody>
                    <a:bodyPr/>
                    <a:lstStyle/>
                    <a:p>
                      <a:pPr marL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0 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～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15 V</a:t>
                      </a:r>
                      <a:endParaRPr lang="zh-CN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0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0.5 V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0" marB="3619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6" name="圆角矩形 35"/>
          <p:cNvSpPr/>
          <p:nvPr/>
        </p:nvSpPr>
        <p:spPr>
          <a:xfrm>
            <a:off x="4653280" y="4357370"/>
            <a:ext cx="504190" cy="565785"/>
          </a:xfrm>
          <a:prstGeom prst="roundRect">
            <a:avLst/>
          </a:prstGeom>
          <a:noFill/>
          <a:ln w="412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1325" y="5767705"/>
            <a:ext cx="126238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1V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940" y="1492885"/>
            <a:ext cx="3678000" cy="39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380" y="1492885"/>
            <a:ext cx="3768947" cy="3960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请读数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829810" y="5688330"/>
            <a:ext cx="126238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2V</a:t>
            </a:r>
          </a:p>
        </p:txBody>
      </p:sp>
      <p:sp>
        <p:nvSpPr>
          <p:cNvPr id="9" name="矩形 8"/>
          <p:cNvSpPr/>
          <p:nvPr/>
        </p:nvSpPr>
        <p:spPr>
          <a:xfrm>
            <a:off x="8931910" y="5700395"/>
            <a:ext cx="126238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2.5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55668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用电压表测量电压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51774"/>
            <a:ext cx="911784" cy="1216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150235" y="2286635"/>
            <a:ext cx="3029585" cy="681990"/>
            <a:chOff x="5717" y="3245"/>
            <a:chExt cx="4771" cy="1074"/>
          </a:xfrm>
        </p:grpSpPr>
        <p:sp>
          <p:nvSpPr>
            <p:cNvPr id="3" name="文本框 2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测量电源两端的电压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50235" y="3514725"/>
            <a:ext cx="3029585" cy="681990"/>
            <a:chOff x="5717" y="3245"/>
            <a:chExt cx="4771" cy="1074"/>
          </a:xfrm>
        </p:grpSpPr>
        <p:sp>
          <p:nvSpPr>
            <p:cNvPr id="8" name="文本框 7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开关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50235" y="4742815"/>
            <a:ext cx="3029585" cy="681990"/>
            <a:chOff x="5717" y="3245"/>
            <a:chExt cx="4771" cy="1074"/>
          </a:xfrm>
        </p:grpSpPr>
        <p:sp>
          <p:nvSpPr>
            <p:cNvPr id="16" name="文本框 15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pic>
        <p:nvPicPr>
          <p:cNvPr id="2" name="图片 1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494655" y="2045970"/>
            <a:ext cx="6760210" cy="3802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动图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375" y="2855595"/>
            <a:ext cx="5034915" cy="283273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55668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用电压表测量电压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51774"/>
            <a:ext cx="911784" cy="1216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193415" y="1454785"/>
            <a:ext cx="3029585" cy="681990"/>
            <a:chOff x="5717" y="3245"/>
            <a:chExt cx="4771" cy="1074"/>
          </a:xfrm>
        </p:grpSpPr>
        <p:sp>
          <p:nvSpPr>
            <p:cNvPr id="3" name="文本框 2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测量电源两端的电压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2" name="图片 1" descr="D:\2021年\8月\体系\绘图\收到\8.3物理插图\03.png0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66850" y="2056765"/>
            <a:ext cx="7567295" cy="425640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396355" y="1534795"/>
            <a:ext cx="112839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1470" y="2556510"/>
            <a:ext cx="775525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2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初步认识电压，知道电压的作用及电源是提供电压的装置</a:t>
            </a:r>
            <a:r>
              <a:rPr lang="en-US" sz="22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altLang="zh-CN" sz="220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871470" y="3366135"/>
            <a:ext cx="851662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2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知道电压的单位及其换算关系，记住干电池及家庭电路电压值</a:t>
            </a:r>
            <a:r>
              <a:rPr lang="en-US" sz="22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sz="22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/>
          <p:nvPr/>
        </p:nvSpPr>
        <p:spPr>
          <a:xfrm>
            <a:off x="2874645" y="4037965"/>
            <a:ext cx="794512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2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认识电压表，了解电压表的用途与符号，会正确使用电压表测量电压。</a:t>
            </a:r>
            <a:endParaRPr lang="en-US" sz="22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4177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177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177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4177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读书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5525" y="4838065"/>
            <a:ext cx="828675" cy="1083310"/>
          </a:xfrm>
          <a:prstGeom prst="rect">
            <a:avLst/>
          </a:prstGeom>
        </p:spPr>
      </p:pic>
      <p:sp>
        <p:nvSpPr>
          <p:cNvPr id="7" name="Freeform 334"/>
          <p:cNvSpPr>
            <a:spLocks noEditPoints="1"/>
          </p:cNvSpPr>
          <p:nvPr/>
        </p:nvSpPr>
        <p:spPr bwMode="auto">
          <a:xfrm rot="10800000" flipH="1">
            <a:off x="2912575" y="5427345"/>
            <a:ext cx="1281600" cy="762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 rot="21106913">
            <a:off x="9592112" y="4879394"/>
            <a:ext cx="94869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8191460" y="4730750"/>
            <a:ext cx="2372400" cy="762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Freeform 334"/>
          <p:cNvSpPr>
            <a:spLocks noEditPoints="1"/>
          </p:cNvSpPr>
          <p:nvPr/>
        </p:nvSpPr>
        <p:spPr bwMode="auto">
          <a:xfrm rot="10800000">
            <a:off x="5127455" y="3086100"/>
            <a:ext cx="2196000" cy="762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3" name="矩形 2"/>
          <p:cNvSpPr/>
          <p:nvPr/>
        </p:nvSpPr>
        <p:spPr>
          <a:xfrm rot="21106913">
            <a:off x="6713022" y="228922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2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动图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035" y="2927985"/>
            <a:ext cx="5034915" cy="283273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55668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用电压表测量电压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51774"/>
            <a:ext cx="911784" cy="12168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197225" y="1454785"/>
            <a:ext cx="3029585" cy="681990"/>
            <a:chOff x="5717" y="3245"/>
            <a:chExt cx="4771" cy="1074"/>
          </a:xfrm>
        </p:grpSpPr>
        <p:sp>
          <p:nvSpPr>
            <p:cNvPr id="8" name="文本框 7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开关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6" name="图片 5" descr="D:\2021年\8月\体系\绘图\收到\8.3物理插图\04.png0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86510" y="2322830"/>
            <a:ext cx="8003540" cy="4502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96355" y="1534795"/>
            <a:ext cx="112839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动图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025" y="2855595"/>
            <a:ext cx="5034915" cy="283273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55668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用电压表测量电压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51774"/>
            <a:ext cx="911784" cy="12168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211195" y="1454785"/>
            <a:ext cx="3029585" cy="681990"/>
            <a:chOff x="5717" y="3245"/>
            <a:chExt cx="4771" cy="1074"/>
          </a:xfrm>
        </p:grpSpPr>
        <p:sp>
          <p:nvSpPr>
            <p:cNvPr id="16" name="文本框 15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pic>
        <p:nvPicPr>
          <p:cNvPr id="11" name="图片 10" descr="D:\2021年\8月\体系\绘图\收到\8.3物理插图\06-2.png06-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6148" y="1979295"/>
            <a:ext cx="8624570" cy="4851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96355" y="1534795"/>
            <a:ext cx="112839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55668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用电压表测量电压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51774"/>
            <a:ext cx="911784" cy="1216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10560" y="1565275"/>
            <a:ext cx="3029585" cy="681990"/>
            <a:chOff x="5717" y="3245"/>
            <a:chExt cx="4771" cy="1074"/>
          </a:xfrm>
        </p:grpSpPr>
        <p:sp>
          <p:nvSpPr>
            <p:cNvPr id="3" name="文本框 2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测量电源两端的电压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0560" y="2793365"/>
            <a:ext cx="3029585" cy="681990"/>
            <a:chOff x="5717" y="3245"/>
            <a:chExt cx="4771" cy="1074"/>
          </a:xfrm>
        </p:grpSpPr>
        <p:sp>
          <p:nvSpPr>
            <p:cNvPr id="8" name="文本框 7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开关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10560" y="4021455"/>
            <a:ext cx="3029585" cy="681990"/>
            <a:chOff x="5717" y="3245"/>
            <a:chExt cx="4771" cy="1074"/>
          </a:xfrm>
        </p:grpSpPr>
        <p:sp>
          <p:nvSpPr>
            <p:cNvPr id="16" name="文本框 15"/>
            <p:cNvSpPr txBox="1"/>
            <p:nvPr/>
          </p:nvSpPr>
          <p:spPr>
            <a:xfrm>
              <a:off x="5717" y="3245"/>
              <a:ext cx="4771" cy="1074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no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两端的电压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932" y="341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12260" y="4577715"/>
            <a:ext cx="6642100" cy="2026920"/>
            <a:chOff x="5340" y="7109"/>
            <a:chExt cx="10460" cy="3192"/>
          </a:xfrm>
        </p:grpSpPr>
        <p:sp>
          <p:nvSpPr>
            <p:cNvPr id="2" name="任意多边形 1"/>
            <p:cNvSpPr/>
            <p:nvPr/>
          </p:nvSpPr>
          <p:spPr>
            <a:xfrm>
              <a:off x="5340" y="7109"/>
              <a:ext cx="10412" cy="3193"/>
            </a:xfrm>
            <a:custGeom>
              <a:avLst/>
              <a:gdLst>
                <a:gd name="connsiteX0" fmla="*/ 427173 w 7182540"/>
                <a:gd name="connsiteY0" fmla="*/ 481263 h 1854304"/>
                <a:gd name="connsiteX1" fmla="*/ 1331948 w 7182540"/>
                <a:gd name="connsiteY1" fmla="*/ 240631 h 1854304"/>
                <a:gd name="connsiteX2" fmla="*/ 2775737 w 7182540"/>
                <a:gd name="connsiteY2" fmla="*/ 211755 h 1854304"/>
                <a:gd name="connsiteX3" fmla="*/ 4075148 w 7182540"/>
                <a:gd name="connsiteY3" fmla="*/ 0 h 1854304"/>
                <a:gd name="connsiteX4" fmla="*/ 5586314 w 7182540"/>
                <a:gd name="connsiteY4" fmla="*/ 211755 h 1854304"/>
                <a:gd name="connsiteX5" fmla="*/ 6924226 w 7182540"/>
                <a:gd name="connsiteY5" fmla="*/ 904774 h 1854304"/>
                <a:gd name="connsiteX6" fmla="*/ 6519965 w 7182540"/>
                <a:gd name="connsiteY6" fmla="*/ 1722922 h 1854304"/>
                <a:gd name="connsiteX7" fmla="*/ 504175 w 7182540"/>
                <a:gd name="connsiteY7" fmla="*/ 1722922 h 1854304"/>
                <a:gd name="connsiteX8" fmla="*/ 427173 w 7182540"/>
                <a:gd name="connsiteY8" fmla="*/ 481263 h 18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82540" h="1854304">
                  <a:moveTo>
                    <a:pt x="427173" y="481263"/>
                  </a:moveTo>
                  <a:cubicBezTo>
                    <a:pt x="565135" y="234215"/>
                    <a:pt x="940521" y="285549"/>
                    <a:pt x="1331948" y="240631"/>
                  </a:cubicBezTo>
                  <a:cubicBezTo>
                    <a:pt x="1723375" y="195713"/>
                    <a:pt x="2318537" y="251860"/>
                    <a:pt x="2775737" y="211755"/>
                  </a:cubicBezTo>
                  <a:cubicBezTo>
                    <a:pt x="3232937" y="171650"/>
                    <a:pt x="3606719" y="0"/>
                    <a:pt x="4075148" y="0"/>
                  </a:cubicBezTo>
                  <a:cubicBezTo>
                    <a:pt x="4543577" y="0"/>
                    <a:pt x="5111468" y="60959"/>
                    <a:pt x="5586314" y="211755"/>
                  </a:cubicBezTo>
                  <a:cubicBezTo>
                    <a:pt x="6061160" y="362551"/>
                    <a:pt x="6768618" y="652913"/>
                    <a:pt x="6924226" y="904774"/>
                  </a:cubicBezTo>
                  <a:cubicBezTo>
                    <a:pt x="7079834" y="1156635"/>
                    <a:pt x="7589973" y="1586564"/>
                    <a:pt x="6519965" y="1722922"/>
                  </a:cubicBezTo>
                  <a:cubicBezTo>
                    <a:pt x="5449957" y="1859280"/>
                    <a:pt x="1513224" y="1933074"/>
                    <a:pt x="504175" y="1722922"/>
                  </a:cubicBezTo>
                  <a:cubicBezTo>
                    <a:pt x="-504874" y="1512770"/>
                    <a:pt x="289211" y="728311"/>
                    <a:pt x="427173" y="48126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192" y="7965"/>
              <a:ext cx="9608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在只有一个用电器的电路中，</a:t>
              </a:r>
            </a:p>
            <a:p>
              <a:pPr algn="l">
                <a:lnSpc>
                  <a:spcPct val="150000"/>
                </a:lnSpc>
              </a:pPr>
              <a:r>
                <a:rPr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用电器两端的电压与电源两端的电压相等。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6387465" y="1622425"/>
            <a:ext cx="74549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7465" y="4077335"/>
            <a:ext cx="74549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87465" y="2849880"/>
            <a:ext cx="74549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0V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9" name="图片 18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75350" y="1204595"/>
            <a:ext cx="6760210" cy="3802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8128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8128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8128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8128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判断电压表的测量对象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016240" y="691515"/>
            <a:ext cx="112839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 descr="D:\2021年\8月\体系\绘图\收到\8.3物理插图\02%2B1.png02%2B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887220" y="1324610"/>
            <a:ext cx="9018905" cy="5073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8128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8128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8128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8128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判断电压表的测量对象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016240" y="691515"/>
            <a:ext cx="191325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 descr="D:\2021年\8月\体系\绘图\收到\8.3物理插图\02-2.png02-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308543" y="1264285"/>
            <a:ext cx="8712200" cy="4900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2021年\8月\体系\绘图\收到\8.3物理插图\14.png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721101" y="1357948"/>
            <a:ext cx="5953125" cy="487108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28128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8128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8128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8128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判断电压表的测量对象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3090" y="1683385"/>
            <a:ext cx="1137920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矩形 20"/>
          <p:cNvSpPr/>
          <p:nvPr/>
        </p:nvSpPr>
        <p:spPr>
          <a:xfrm>
            <a:off x="8681085" y="2585720"/>
            <a:ext cx="1913255" cy="521970"/>
          </a:xfrm>
          <a:prstGeom prst="rect">
            <a:avLst/>
          </a:prstGeom>
          <a:solidFill>
            <a:srgbClr val="569DD8"/>
          </a:solidFill>
          <a:ln w="50800" cmpd="thickThin">
            <a:solidFill>
              <a:srgbClr val="FCA71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776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177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20" y="5712460"/>
            <a:ext cx="932180" cy="1145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924858" y="1115889"/>
            <a:ext cx="3891915" cy="1922780"/>
            <a:chOff x="6771988" y="305968"/>
            <a:chExt cx="3891915" cy="1922780"/>
          </a:xfrm>
        </p:grpSpPr>
        <p:sp>
          <p:nvSpPr>
            <p:cNvPr id="79" name="圆角矩形 78"/>
            <p:cNvSpPr/>
            <p:nvPr/>
          </p:nvSpPr>
          <p:spPr>
            <a:xfrm>
              <a:off x="7770843" y="305968"/>
              <a:ext cx="2893060" cy="192278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电源提供电压，符号</a:t>
              </a:r>
              <a:r>
                <a:rPr lang="en-US" altLang="zh-CN" sz="20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，单位伏特（</a:t>
              </a: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V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）</a:t>
              </a: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单位换算：</a:t>
              </a: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1</a:t>
              </a:r>
              <a:r>
                <a:rPr kumimoji="1" lang="en-US" altLang="zh-CN" sz="20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kV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=10</a:t>
              </a:r>
              <a:r>
                <a:rPr lang="zh-CN" altLang="en-US" sz="2000" baseline="300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kumimoji="1" lang="en-US" altLang="zh-CN" sz="20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V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</a:t>
              </a: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1</a:t>
              </a:r>
              <a:r>
                <a:rPr kumimoji="1" lang="en-US" altLang="zh-CN" sz="20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V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=10</a:t>
              </a:r>
              <a:r>
                <a:rPr lang="en-US" altLang="zh-CN" sz="20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m</a:t>
              </a:r>
              <a:r>
                <a:rPr kumimoji="1" lang="en-US" altLang="zh-CN" sz="20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V</a:t>
              </a: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3009527" y="1749754"/>
            <a:ext cx="4246880" cy="2511426"/>
            <a:chOff x="1658247" y="2240716"/>
            <a:chExt cx="4246880" cy="2877890"/>
          </a:xfrm>
        </p:grpSpPr>
        <p:sp>
          <p:nvSpPr>
            <p:cNvPr id="29" name="圆角矩形 28"/>
            <p:cNvSpPr/>
            <p:nvPr/>
          </p:nvSpPr>
          <p:spPr>
            <a:xfrm>
              <a:off x="4490347" y="2240716"/>
              <a:ext cx="1130300" cy="861547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电压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65582" y="4366207"/>
              <a:ext cx="1439545" cy="75239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电压表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593310" y="2654212"/>
              <a:ext cx="897259" cy="2145160"/>
              <a:chOff x="3743898" y="2506381"/>
              <a:chExt cx="897259" cy="214516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75647" y="2523835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67392" y="4634803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175645" y="2506381"/>
                <a:ext cx="0" cy="214516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43898" y="3514147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圆角矩形 53"/>
            <p:cNvSpPr/>
            <p:nvPr>
              <p:custDataLst>
                <p:tags r:id="rId1"/>
              </p:custDataLst>
            </p:nvPr>
          </p:nvSpPr>
          <p:spPr>
            <a:xfrm>
              <a:off x="1658247" y="3180851"/>
              <a:ext cx="2020570" cy="962692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电压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48116" y="3107221"/>
            <a:ext cx="3919220" cy="1972945"/>
            <a:chOff x="7318935" y="2040872"/>
            <a:chExt cx="3919220" cy="1972945"/>
          </a:xfrm>
        </p:grpSpPr>
        <p:sp>
          <p:nvSpPr>
            <p:cNvPr id="32" name="圆角矩形 31"/>
            <p:cNvSpPr/>
            <p:nvPr/>
          </p:nvSpPr>
          <p:spPr>
            <a:xfrm>
              <a:off x="7767245" y="2040872"/>
              <a:ext cx="3470910" cy="197294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en-US" altLang="zh-CN" sz="2000" dirty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1.</a:t>
              </a:r>
              <a:r>
                <a:rPr lang="zh-CN" altLang="en-US" sz="2000" dirty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使用前调零</a:t>
              </a: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en-US" altLang="zh-CN" sz="2000" dirty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2.</a:t>
              </a:r>
              <a:r>
                <a:rPr lang="zh-CN" altLang="en-US" sz="2000" dirty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使用时与被测对象并联，正进负出，选择合适量程，可以直接接在电源两端</a:t>
              </a: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7318935" y="2847971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1776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177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776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521200" y="52578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干电池的串并联</a:t>
            </a:r>
          </a:p>
        </p:txBody>
      </p:sp>
      <p:pic>
        <p:nvPicPr>
          <p:cNvPr id="5" name="【素材视频】2节干电池的串联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28315" y="1805305"/>
            <a:ext cx="3944620" cy="221869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4112260" y="4450715"/>
            <a:ext cx="7025005" cy="2027555"/>
            <a:chOff x="5340" y="7109"/>
            <a:chExt cx="11063" cy="3193"/>
          </a:xfrm>
        </p:grpSpPr>
        <p:sp>
          <p:nvSpPr>
            <p:cNvPr id="8" name="任意多边形 7"/>
            <p:cNvSpPr/>
            <p:nvPr/>
          </p:nvSpPr>
          <p:spPr>
            <a:xfrm>
              <a:off x="5340" y="7109"/>
              <a:ext cx="11063" cy="3193"/>
            </a:xfrm>
            <a:custGeom>
              <a:avLst/>
              <a:gdLst>
                <a:gd name="connsiteX0" fmla="*/ 427173 w 7182540"/>
                <a:gd name="connsiteY0" fmla="*/ 481263 h 1854304"/>
                <a:gd name="connsiteX1" fmla="*/ 1331948 w 7182540"/>
                <a:gd name="connsiteY1" fmla="*/ 240631 h 1854304"/>
                <a:gd name="connsiteX2" fmla="*/ 2775737 w 7182540"/>
                <a:gd name="connsiteY2" fmla="*/ 211755 h 1854304"/>
                <a:gd name="connsiteX3" fmla="*/ 4075148 w 7182540"/>
                <a:gd name="connsiteY3" fmla="*/ 0 h 1854304"/>
                <a:gd name="connsiteX4" fmla="*/ 5586314 w 7182540"/>
                <a:gd name="connsiteY4" fmla="*/ 211755 h 1854304"/>
                <a:gd name="connsiteX5" fmla="*/ 6924226 w 7182540"/>
                <a:gd name="connsiteY5" fmla="*/ 904774 h 1854304"/>
                <a:gd name="connsiteX6" fmla="*/ 6519965 w 7182540"/>
                <a:gd name="connsiteY6" fmla="*/ 1722922 h 1854304"/>
                <a:gd name="connsiteX7" fmla="*/ 504175 w 7182540"/>
                <a:gd name="connsiteY7" fmla="*/ 1722922 h 1854304"/>
                <a:gd name="connsiteX8" fmla="*/ 427173 w 7182540"/>
                <a:gd name="connsiteY8" fmla="*/ 481263 h 18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82540" h="1854304">
                  <a:moveTo>
                    <a:pt x="427173" y="481263"/>
                  </a:moveTo>
                  <a:cubicBezTo>
                    <a:pt x="565135" y="234215"/>
                    <a:pt x="940521" y="285549"/>
                    <a:pt x="1331948" y="240631"/>
                  </a:cubicBezTo>
                  <a:cubicBezTo>
                    <a:pt x="1723375" y="195713"/>
                    <a:pt x="2318537" y="251860"/>
                    <a:pt x="2775737" y="211755"/>
                  </a:cubicBezTo>
                  <a:cubicBezTo>
                    <a:pt x="3232937" y="171650"/>
                    <a:pt x="3606719" y="0"/>
                    <a:pt x="4075148" y="0"/>
                  </a:cubicBezTo>
                  <a:cubicBezTo>
                    <a:pt x="4543577" y="0"/>
                    <a:pt x="5111468" y="60959"/>
                    <a:pt x="5586314" y="211755"/>
                  </a:cubicBezTo>
                  <a:cubicBezTo>
                    <a:pt x="6061160" y="362551"/>
                    <a:pt x="6768618" y="652913"/>
                    <a:pt x="6924226" y="904774"/>
                  </a:cubicBezTo>
                  <a:cubicBezTo>
                    <a:pt x="7079834" y="1156635"/>
                    <a:pt x="7589973" y="1586564"/>
                    <a:pt x="6519965" y="1722922"/>
                  </a:cubicBezTo>
                  <a:cubicBezTo>
                    <a:pt x="5449957" y="1859280"/>
                    <a:pt x="1513224" y="1933074"/>
                    <a:pt x="504175" y="1722922"/>
                  </a:cubicBezTo>
                  <a:cubicBezTo>
                    <a:pt x="-504874" y="1512770"/>
                    <a:pt x="289211" y="728311"/>
                    <a:pt x="427173" y="48126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19" y="7965"/>
              <a:ext cx="9981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节新干电池串联提供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3V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的电压</a:t>
              </a:r>
              <a:r>
                <a:rPr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节新干电池并联提供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1.5V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的电压，一般串联使用干电池。</a:t>
              </a:r>
              <a:endPara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27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478760" y="1790358"/>
            <a:ext cx="3970911" cy="2233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B5D2F6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77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76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1776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776" y="1583279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51746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1776" y="2614812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776" y="3646345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776" y="467787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15765" y="906145"/>
            <a:ext cx="695769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水果可以点亮发光二极管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3426440" y="621030"/>
            <a:ext cx="4973955" cy="2988945"/>
            <a:chOff x="9491" y="3304"/>
            <a:chExt cx="7833" cy="4707"/>
          </a:xfrm>
        </p:grpSpPr>
        <p:sp>
          <p:nvSpPr>
            <p:cNvPr id="11" name="圆角矩形 10"/>
            <p:cNvSpPr/>
            <p:nvPr/>
          </p:nvSpPr>
          <p:spPr>
            <a:xfrm>
              <a:off x="10190" y="4480"/>
              <a:ext cx="7134" cy="3531"/>
            </a:xfrm>
            <a:prstGeom prst="roundRect">
              <a:avLst/>
            </a:prstGeom>
            <a:solidFill>
              <a:srgbClr val="6FAED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9491" y="3304"/>
              <a:ext cx="1436" cy="1916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4123670" y="1546860"/>
            <a:ext cx="4219575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灯泡能持续发光，</a:t>
            </a:r>
            <a:endParaRPr lang="zh-CN" alt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是因为有电荷不断地流过灯泡；</a:t>
            </a: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电吹风能持续吹风，</a:t>
            </a: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是因为有电荷不断地流过电吹风；</a:t>
            </a:r>
            <a:endParaRPr lang="zh-CN" alt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3930" y="1941830"/>
            <a:ext cx="3037205" cy="1211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提示：</a:t>
            </a:r>
            <a:b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</a:b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不能把电池的两端</a:t>
            </a:r>
          </a:p>
          <a:p>
            <a:pPr marL="0" marR="0" lvl="0" indent="0" algn="l" fontAlgn="base">
              <a:lnSpc>
                <a:spcPct val="125000"/>
              </a:lnSpc>
            </a:pP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用导线直接连在一起。</a:t>
            </a:r>
            <a:endParaRPr 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109642" y="329904"/>
            <a:ext cx="911784" cy="1216800"/>
          </a:xfrm>
          <a:prstGeom prst="rect">
            <a:avLst/>
          </a:prstGeom>
        </p:spPr>
      </p:pic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3354070" y="5247403"/>
            <a:ext cx="4145280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水果为发光二极管提供了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电压</a:t>
            </a:r>
          </a:p>
        </p:txBody>
      </p:sp>
      <p:pic>
        <p:nvPicPr>
          <p:cNvPr id="5" name="图片 4" descr="图06"/>
          <p:cNvPicPr>
            <a:picLocks noChangeAspect="1"/>
          </p:cNvPicPr>
          <p:nvPr/>
        </p:nvPicPr>
        <p:blipFill>
          <a:blip r:embed="rId9"/>
          <a:srcRect r="53362"/>
          <a:stretch>
            <a:fillRect/>
          </a:stretch>
        </p:blipFill>
        <p:spPr>
          <a:xfrm>
            <a:off x="8068945" y="2476500"/>
            <a:ext cx="3818255" cy="2046605"/>
          </a:xfrm>
          <a:prstGeom prst="rect">
            <a:avLst/>
          </a:prstGeom>
        </p:spPr>
      </p:pic>
      <p:sp>
        <p:nvSpPr>
          <p:cNvPr id="8" name="Rectangle 30"/>
          <p:cNvSpPr>
            <a:spLocks noChangeArrowheads="1"/>
          </p:cNvSpPr>
          <p:nvPr/>
        </p:nvSpPr>
        <p:spPr bwMode="auto">
          <a:xfrm>
            <a:off x="8286433" y="5247403"/>
            <a:ext cx="3535680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电源为小灯泡提供了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电压</a:t>
            </a:r>
          </a:p>
        </p:txBody>
      </p:sp>
      <p:pic>
        <p:nvPicPr>
          <p:cNvPr id="2" name="27水果电池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270250" y="2466975"/>
            <a:ext cx="4312920" cy="2426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3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776" y="1583279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51746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1776" y="2614812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776" y="3646345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1776" y="467787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26440" y="621030"/>
            <a:ext cx="4973955" cy="2988945"/>
            <a:chOff x="9491" y="3304"/>
            <a:chExt cx="7833" cy="4707"/>
          </a:xfrm>
        </p:grpSpPr>
        <p:sp>
          <p:nvSpPr>
            <p:cNvPr id="11" name="圆角矩形 10"/>
            <p:cNvSpPr/>
            <p:nvPr/>
          </p:nvSpPr>
          <p:spPr>
            <a:xfrm>
              <a:off x="10190" y="4480"/>
              <a:ext cx="7134" cy="3531"/>
            </a:xfrm>
            <a:prstGeom prst="roundRect">
              <a:avLst/>
            </a:prstGeom>
            <a:solidFill>
              <a:srgbClr val="6FAED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9491" y="3304"/>
              <a:ext cx="1436" cy="1916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4123670" y="1546860"/>
            <a:ext cx="4219575" cy="1938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灯泡能持续发光，</a:t>
            </a:r>
            <a:endParaRPr lang="zh-CN" alt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是因为有电荷不断地流过灯泡；</a:t>
            </a: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电吹风能持续吹风，</a:t>
            </a:r>
          </a:p>
          <a:p>
            <a:pPr marL="0" marR="0" lvl="0" indent="0" algn="l" fontAlgn="base">
              <a:lnSpc>
                <a:spcPct val="150000"/>
              </a:lnSpc>
            </a:pPr>
            <a:r>
              <a:rPr lang="zh-CN" altLang="en-US" sz="2100">
                <a:solidFill>
                  <a:schemeClr val="bg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是因为有电荷不断地流过电吹风；</a:t>
            </a:r>
            <a:endParaRPr lang="zh-CN" alt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5765" y="906145"/>
            <a:ext cx="695769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同一个小灯泡，接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节干电池时比接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 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节干电池亮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83930" y="1941830"/>
            <a:ext cx="3037205" cy="1211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提示：</a:t>
            </a:r>
            <a:b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</a:b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不能把电池的两端</a:t>
            </a:r>
          </a:p>
          <a:p>
            <a:pPr marL="0" marR="0" lvl="0" indent="0" algn="l" fontAlgn="base">
              <a:lnSpc>
                <a:spcPct val="125000"/>
              </a:lnSpc>
            </a:pPr>
            <a:r>
              <a:rPr lang="en-US" sz="21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sym typeface="+mn-ea"/>
              </a:rPr>
              <a:t>用导线直接连在一起。</a:t>
            </a:r>
            <a:endParaRPr lang="en-US" sz="2100" u="none" spc="0">
              <a:solidFill>
                <a:schemeClr val="bg1">
                  <a:alpha val="10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109642" y="329904"/>
            <a:ext cx="911784" cy="1216800"/>
          </a:xfrm>
          <a:prstGeom prst="rect">
            <a:avLst/>
          </a:prstGeom>
        </p:spPr>
      </p:pic>
      <p:sp>
        <p:nvSpPr>
          <p:cNvPr id="9" name="Rectangle 30"/>
          <p:cNvSpPr>
            <a:spLocks noChangeArrowheads="1"/>
          </p:cNvSpPr>
          <p:nvPr/>
        </p:nvSpPr>
        <p:spPr bwMode="auto">
          <a:xfrm>
            <a:off x="3390899" y="4988323"/>
            <a:ext cx="748601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"/>
              </a:spcBef>
              <a:spcAft>
                <a:spcPts val="2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这是因为用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节干电池时，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通过灯泡的电流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rPr>
              <a:t>较大</a:t>
            </a:r>
          </a:p>
        </p:txBody>
      </p:sp>
      <p:pic>
        <p:nvPicPr>
          <p:cNvPr id="12" name="图片 11" descr="图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9595" y="2490470"/>
            <a:ext cx="8187055" cy="20466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78395" y="1805940"/>
            <a:ext cx="3280410" cy="1080135"/>
            <a:chOff x="13133" y="4832"/>
            <a:chExt cx="5166" cy="1701"/>
          </a:xfrm>
        </p:grpSpPr>
        <p:pic>
          <p:nvPicPr>
            <p:cNvPr id="4" name="图片 3" descr="标注框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133" y="4832"/>
              <a:ext cx="5166" cy="170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3352" y="5014"/>
              <a:ext cx="48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电源提供的电压较大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0842"/>
            <a:ext cx="1572904" cy="657860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6367"/>
            <a:ext cx="1572904" cy="657860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1892"/>
            <a:ext cx="1572904" cy="657860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57417"/>
            <a:ext cx="1572904" cy="6572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2307"/>
            <a:ext cx="1572904" cy="657860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470" y="1489710"/>
            <a:ext cx="1289685" cy="935990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5043805" y="2785110"/>
            <a:ext cx="1962150" cy="547370"/>
          </a:xfrm>
          <a:prstGeom prst="rect">
            <a:avLst/>
          </a:prstGeom>
        </p:spPr>
      </p:pic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2895600" y="1531280"/>
            <a:ext cx="8832573" cy="75207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．电源给用电器两端提供电压，通常用字母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i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 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表示。</a:t>
            </a: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2866390" y="2415540"/>
            <a:ext cx="8980170" cy="1851025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．基本单位：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伏特（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常用单位：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伏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毫伏（</a:t>
            </a: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mV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</a:t>
            </a:r>
            <a:endParaRPr kumimoji="1" lang="zh-CN" altLang="en-US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3155315" y="4526915"/>
            <a:ext cx="2407920" cy="6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单位换算：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4551045" y="5173345"/>
            <a:ext cx="60452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kV</a:t>
            </a:r>
            <a:endParaRPr kumimoji="1" lang="en-US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5598160" y="5173345"/>
            <a:ext cx="77914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V</a:t>
            </a:r>
            <a:endParaRPr kumimoji="1" lang="en-US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6897370" y="5173345"/>
            <a:ext cx="86931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mV</a:t>
            </a:r>
            <a:endParaRPr kumimoji="1" lang="en-US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6" name="组合 205"/>
          <p:cNvGrpSpPr/>
          <p:nvPr/>
        </p:nvGrpSpPr>
        <p:grpSpPr>
          <a:xfrm>
            <a:off x="4598670" y="4417060"/>
            <a:ext cx="2883535" cy="2076450"/>
            <a:chOff x="8771" y="2930"/>
            <a:chExt cx="4541" cy="3270"/>
          </a:xfrm>
        </p:grpSpPr>
        <p:grpSp>
          <p:nvGrpSpPr>
            <p:cNvPr id="186" name="组合 185"/>
            <p:cNvGrpSpPr/>
            <p:nvPr/>
          </p:nvGrpSpPr>
          <p:grpSpPr>
            <a:xfrm>
              <a:off x="8771" y="2930"/>
              <a:ext cx="2551" cy="3270"/>
              <a:chOff x="8771" y="2930"/>
              <a:chExt cx="2551" cy="3270"/>
            </a:xfrm>
          </p:grpSpPr>
          <p:sp>
            <p:nvSpPr>
              <p:cNvPr id="18" name="弧形 17"/>
              <p:cNvSpPr/>
              <p:nvPr/>
            </p:nvSpPr>
            <p:spPr>
              <a:xfrm rot="2700000" flipV="1">
                <a:off x="8771" y="2930"/>
                <a:ext cx="2551" cy="2551"/>
              </a:xfrm>
              <a:prstGeom prst="arc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9571" y="5378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10761" y="2931"/>
              <a:ext cx="2551" cy="3269"/>
              <a:chOff x="10761" y="2931"/>
              <a:chExt cx="2551" cy="3269"/>
            </a:xfrm>
          </p:grpSpPr>
          <p:sp>
            <p:nvSpPr>
              <p:cNvPr id="25" name="弧形 24"/>
              <p:cNvSpPr/>
              <p:nvPr/>
            </p:nvSpPr>
            <p:spPr>
              <a:xfrm rot="2700000" flipV="1">
                <a:off x="10761" y="2931"/>
                <a:ext cx="2551" cy="2551"/>
              </a:xfrm>
              <a:prstGeom prst="arc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1586" y="5378"/>
                <a:ext cx="114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>
                    <a:solidFill>
                      <a:srgbClr val="1F497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62365" y="2582545"/>
            <a:ext cx="2464435" cy="2878455"/>
            <a:chOff x="13799" y="4067"/>
            <a:chExt cx="3881" cy="4533"/>
          </a:xfrm>
        </p:grpSpPr>
        <p:sp>
          <p:nvSpPr>
            <p:cNvPr id="29" name="圆角矩形 28"/>
            <p:cNvSpPr/>
            <p:nvPr/>
          </p:nvSpPr>
          <p:spPr>
            <a:xfrm>
              <a:off x="13799" y="4067"/>
              <a:ext cx="3881" cy="4533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E2E2E2"/>
                </a:gs>
              </a:gsLst>
              <a:lin ang="162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14349" y="7223"/>
              <a:ext cx="2783" cy="1184"/>
            </a:xfrm>
            <a:prstGeom prst="roundRect">
              <a:avLst>
                <a:gd name="adj" fmla="val 11380"/>
              </a:avLst>
            </a:prstGeom>
            <a:noFill/>
            <a:ln w="19050" algn="ctr">
              <a:noFill/>
              <a:round/>
            </a:ln>
            <a:effectLst/>
          </p:spPr>
          <p:txBody>
            <a:bodyPr rIns="18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kumimoji="1" lang="en-US" sz="36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1.5 </a:t>
              </a:r>
              <a:r>
                <a:rPr kumimoji="1" lang="en-US" altLang="zh-CN" sz="3600" dirty="0">
                  <a:solidFill>
                    <a:srgbClr val="0D0D0D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V</a:t>
              </a:r>
            </a:p>
          </p:txBody>
        </p:sp>
        <p:pic>
          <p:nvPicPr>
            <p:cNvPr id="28" name="图片 27" descr="D:\2021年\7月\体系\人教16\16-1\【教学图片】1节干电池2.jpg【教学图片】1节干电池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2062" r="10308" b="10580"/>
            <a:stretch>
              <a:fillRect/>
            </a:stretch>
          </p:blipFill>
          <p:spPr>
            <a:xfrm>
              <a:off x="15027" y="4172"/>
              <a:ext cx="1461" cy="2916"/>
            </a:xfrm>
            <a:prstGeom prst="roundRect">
              <a:avLst>
                <a:gd name="adj" fmla="val 9856"/>
              </a:avLst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3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7818755" y="3154680"/>
            <a:ext cx="199961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一节新干电池：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 V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459480" y="3163570"/>
            <a:ext cx="352933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维持人体生物电流的电压：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en-US" sz="2400" baseline="300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kumimoji="1" lang="en-US" altLang="zh-CN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V</a:t>
            </a:r>
            <a:endParaRPr kumimoji="1" lang="en-US" sz="24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6625" y="507365"/>
            <a:ext cx="4951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你知道它们的电压有多大吗？</a:t>
            </a:r>
          </a:p>
        </p:txBody>
      </p:sp>
      <p:pic>
        <p:nvPicPr>
          <p:cNvPr id="57" name="图片 56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7645" y="253365"/>
            <a:ext cx="988695" cy="1031875"/>
          </a:xfrm>
          <a:prstGeom prst="rect">
            <a:avLst/>
          </a:prstGeom>
        </p:spPr>
      </p:pic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7783830" y="5742305"/>
            <a:ext cx="208724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铅蓄电池：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V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604260" y="5742305"/>
            <a:ext cx="323977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电子手表用氧化银电池：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 V</a:t>
            </a:r>
          </a:p>
        </p:txBody>
      </p:sp>
      <p:pic>
        <p:nvPicPr>
          <p:cNvPr id="9" name="图片 8" descr="D:\2021年\7月\体系\人教16\16-1\【教学图片】纽扣电池.jpg【教学图片】纽扣电池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9799"/>
          <a:stretch>
            <a:fillRect/>
          </a:stretch>
        </p:blipFill>
        <p:spPr>
          <a:xfrm>
            <a:off x="4544378" y="4293235"/>
            <a:ext cx="1327785" cy="1418590"/>
          </a:xfrm>
          <a:prstGeom prst="rect">
            <a:avLst/>
          </a:prstGeom>
        </p:spPr>
      </p:pic>
      <p:pic>
        <p:nvPicPr>
          <p:cNvPr id="17" name="图片 16" descr="D:\2021年\7月\体系\人教16\16-1\【教学图片】铅蓄电池-2V.png【教学图片】铅蓄电池-2V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150225" y="4073525"/>
            <a:ext cx="1393825" cy="1619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9930" y="1733550"/>
            <a:ext cx="1408430" cy="1408430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649470" y="1350355"/>
            <a:ext cx="2395334" cy="2008160"/>
            <a:chOff x="9163" y="2872"/>
            <a:chExt cx="2687" cy="2253"/>
          </a:xfrm>
        </p:grpSpPr>
        <p:pic>
          <p:nvPicPr>
            <p:cNvPr id="15" name="图片 7206" descr="D:\2021年\7月\体系\人教16\16-1\【教学图片】2节干电池.jpg【教学图片】2节干电池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163" y="2872"/>
              <a:ext cx="2687" cy="22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9857" y="4102"/>
              <a:ext cx="155" cy="445"/>
            </a:xfrm>
            <a:prstGeom prst="rect">
              <a:avLst/>
            </a:prstGeom>
            <a:blipFill rotWithShape="1">
              <a:blip r:embed="rId12"/>
              <a:tile tx="0" ty="0" sx="100000" sy="100000" flip="none" algn="tl"/>
            </a:blipFill>
            <a:ln w="31750"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7460000">
              <a:off x="10348" y="3893"/>
              <a:ext cx="186" cy="351"/>
            </a:xfrm>
            <a:prstGeom prst="rect">
              <a:avLst/>
            </a:prstGeom>
            <a:blipFill rotWithShape="1">
              <a:blip r:embed="rId12"/>
              <a:tile tx="0" ty="0" sx="100000" sy="100000" flip="none" algn="tl"/>
            </a:blipFill>
            <a:ln w="31750"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" name="图片 2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4130" y="2887980"/>
            <a:ext cx="848360" cy="1043305"/>
          </a:xfrm>
          <a:prstGeom prst="rect">
            <a:avLst/>
          </a:prstGeom>
        </p:spPr>
      </p:pic>
      <p:pic>
        <p:nvPicPr>
          <p:cNvPr id="8" name="图片 7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3790" y="5495925"/>
            <a:ext cx="848360" cy="1043305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7418705" y="1341120"/>
            <a:ext cx="2578100" cy="2661285"/>
          </a:xfrm>
          <a:prstGeom prst="roundRect">
            <a:avLst/>
          </a:prstGeom>
          <a:noFill/>
          <a:ln w="31750">
            <a:solidFill>
              <a:srgbClr val="C0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418705" y="4013835"/>
            <a:ext cx="2578100" cy="2661285"/>
          </a:xfrm>
          <a:prstGeom prst="roundRect">
            <a:avLst/>
          </a:prstGeom>
          <a:noFill/>
          <a:ln w="31750">
            <a:solidFill>
              <a:srgbClr val="C0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458 0.423704 L 0 0 " pathEditMode="relative" rAng="0" ptsTypes="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2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4375 0.0346296 L 0 0 " pathEditMode="relative" rAng="0" ptsTypes="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4" grpId="0"/>
      <p:bldP spid="5" grpId="0" bldLvl="0" animBg="1"/>
      <p:bldP spid="6" grpId="0" bldLvl="0" animBg="1"/>
      <p:bldP spid="26" grpId="0" bldLvl="0" animBg="1"/>
      <p:bldP spid="26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7818755" y="3154680"/>
            <a:ext cx="1999615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 V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903345" y="3163570"/>
            <a:ext cx="264160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手机电池：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3.7</a:t>
            </a:r>
            <a:r>
              <a:rPr kumimoji="1" lang="en-US" altLang="zh-CN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V</a:t>
            </a:r>
            <a:endParaRPr kumimoji="1" lang="en-US" sz="24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6625" y="507365"/>
            <a:ext cx="4951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你知道它们的电压有多大吗？</a:t>
            </a:r>
          </a:p>
        </p:txBody>
      </p:sp>
      <p:pic>
        <p:nvPicPr>
          <p:cNvPr id="57" name="图片 56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7645" y="253365"/>
            <a:ext cx="988695" cy="1031875"/>
          </a:xfrm>
          <a:prstGeom prst="rect">
            <a:avLst/>
          </a:prstGeom>
        </p:spPr>
      </p:pic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604260" y="5742305"/>
            <a:ext cx="323977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无轨电车电源：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550</a:t>
            </a: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kumimoji="1" lang="en-US" altLang="zh-CN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V</a:t>
            </a: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536815" y="1675130"/>
            <a:ext cx="2216150" cy="1504315"/>
            <a:chOff x="9163" y="3087"/>
            <a:chExt cx="2687" cy="1824"/>
          </a:xfrm>
        </p:grpSpPr>
        <p:pic>
          <p:nvPicPr>
            <p:cNvPr id="15" name="图片 7206" descr="D:\2021年\7月\体系\人教16\16-1\【教学图片】配电箱.png【教学图片】配电箱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163" y="3087"/>
              <a:ext cx="2687" cy="18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9857" y="4102"/>
              <a:ext cx="155" cy="445"/>
            </a:xfrm>
            <a:prstGeom prst="rect">
              <a:avLst/>
            </a:prstGeom>
            <a:blipFill rotWithShape="1">
              <a:blip r:embed="rId9"/>
              <a:tile tx="0" ty="0" sx="100000" sy="100000" flip="none" algn="tl"/>
            </a:blipFill>
            <a:ln w="31750"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7460000">
              <a:off x="10348" y="3893"/>
              <a:ext cx="186" cy="351"/>
            </a:xfrm>
            <a:prstGeom prst="rect">
              <a:avLst/>
            </a:prstGeom>
            <a:blipFill rotWithShape="1">
              <a:blip r:embed="rId9"/>
              <a:tile tx="0" ty="0" sx="100000" sy="100000" flip="none" algn="tl"/>
            </a:blipFill>
            <a:ln w="31750"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7493952" y="5742305"/>
            <a:ext cx="2706370" cy="751840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闪电时云层间电压：</a:t>
            </a:r>
          </a:p>
          <a:p>
            <a:pPr algn="ctr" eaLnBrk="1" hangingPunct="1">
              <a:lnSpc>
                <a:spcPct val="120000"/>
              </a:lnSpc>
            </a:pPr>
            <a:r>
              <a:rPr kumimoji="1"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kumimoji="1" lang="en-US" altLang="zh-CN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en-US" sz="2400" baseline="300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</a:p>
        </p:txBody>
      </p:sp>
      <p:pic>
        <p:nvPicPr>
          <p:cNvPr id="10" name="图片 9" descr="D:\2021年\7月\体系\人教16\16-1\【教学图片】闪电8.jpeg【教学图片】闪电8"/>
          <p:cNvPicPr>
            <a:picLocks noChangeAspect="1"/>
          </p:cNvPicPr>
          <p:nvPr/>
        </p:nvPicPr>
        <p:blipFill>
          <a:blip r:embed="rId10"/>
          <a:srcRect l="45985" t="21478" r="6520" b="23392"/>
          <a:stretch>
            <a:fillRect/>
          </a:stretch>
        </p:blipFill>
        <p:spPr>
          <a:xfrm>
            <a:off x="7886211" y="4229825"/>
            <a:ext cx="1921851" cy="1440000"/>
          </a:xfrm>
          <a:prstGeom prst="roundRect">
            <a:avLst>
              <a:gd name="adj" fmla="val 19014"/>
            </a:avLst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1" r:link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1765" y="1180465"/>
            <a:ext cx="2358390" cy="2358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13" r:link="rId1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186555" y="4043680"/>
            <a:ext cx="2133600" cy="169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写字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4130" y="2887980"/>
            <a:ext cx="848360" cy="1043305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7418705" y="1341120"/>
            <a:ext cx="2578100" cy="2661285"/>
          </a:xfrm>
          <a:prstGeom prst="roundRect">
            <a:avLst/>
          </a:prstGeom>
          <a:noFill/>
          <a:ln w="31750">
            <a:solidFill>
              <a:srgbClr val="C0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458 0.423704 L 0 0 " pathEditMode="relative" rAng="0" ptsTypes="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2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6" grpId="0" bldLvl="0" animBg="1"/>
      <p:bldP spid="8" grpId="0" bldLvl="0" animBg="1"/>
      <p:bldP spid="26" grpId="0" bldLvl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140" y="1763395"/>
            <a:ext cx="3735070" cy="4168775"/>
          </a:xfrm>
          <a:prstGeom prst="rect">
            <a:avLst/>
          </a:prstGeom>
        </p:spPr>
      </p:pic>
      <p:graphicFrame>
        <p:nvGraphicFramePr>
          <p:cNvPr id="126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039179" y="1245986"/>
          <a:ext cx="4002082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4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9954"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分度值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375">
                <a:tc>
                  <a:txBody>
                    <a:bodyPr/>
                    <a:lstStyle/>
                    <a:p>
                      <a:pPr marL="26670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0459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517">
                <a:tc>
                  <a:txBody>
                    <a:bodyPr/>
                    <a:lstStyle/>
                    <a:p>
                      <a:pPr marL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zh-CN" sz="2400" b="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5" name="任意多边形 124"/>
          <p:cNvSpPr>
            <a:spLocks noChangeAspect="1"/>
          </p:cNvSpPr>
          <p:nvPr/>
        </p:nvSpPr>
        <p:spPr>
          <a:xfrm rot="21540000" flipV="1">
            <a:off x="5120005" y="2358390"/>
            <a:ext cx="2157730" cy="55753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245" h="878">
                <a:moveTo>
                  <a:pt x="3151" y="0"/>
                </a:moveTo>
                <a:lnTo>
                  <a:pt x="3245" y="162"/>
                </a:lnTo>
                <a:lnTo>
                  <a:pt x="3220" y="190"/>
                </a:lnTo>
                <a:cubicBezTo>
                  <a:pt x="2816" y="614"/>
                  <a:pt x="2245" y="878"/>
                  <a:pt x="1613" y="878"/>
                </a:cubicBezTo>
                <a:cubicBezTo>
                  <a:pt x="981" y="878"/>
                  <a:pt x="411" y="614"/>
                  <a:pt x="7" y="190"/>
                </a:cubicBezTo>
                <a:lnTo>
                  <a:pt x="0" y="183"/>
                </a:lnTo>
                <a:lnTo>
                  <a:pt x="94" y="21"/>
                </a:lnTo>
                <a:lnTo>
                  <a:pt x="102" y="31"/>
                </a:lnTo>
                <a:cubicBezTo>
                  <a:pt x="476" y="442"/>
                  <a:pt x="1014" y="699"/>
                  <a:pt x="1613" y="699"/>
                </a:cubicBezTo>
                <a:cubicBezTo>
                  <a:pt x="2212" y="699"/>
                  <a:pt x="2751" y="442"/>
                  <a:pt x="3124" y="31"/>
                </a:cubicBezTo>
                <a:lnTo>
                  <a:pt x="3151" y="0"/>
                </a:lnTo>
                <a:close/>
              </a:path>
            </a:pathLst>
          </a:custGeom>
          <a:solidFill>
            <a:srgbClr val="B9E18E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4" name="任意多边形 123"/>
          <p:cNvSpPr>
            <a:spLocks noChangeAspect="1"/>
          </p:cNvSpPr>
          <p:nvPr/>
        </p:nvSpPr>
        <p:spPr>
          <a:xfrm flipV="1">
            <a:off x="5206365" y="2470785"/>
            <a:ext cx="2026920" cy="55753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245" h="878">
                <a:moveTo>
                  <a:pt x="3151" y="0"/>
                </a:moveTo>
                <a:lnTo>
                  <a:pt x="3245" y="162"/>
                </a:lnTo>
                <a:lnTo>
                  <a:pt x="3220" y="190"/>
                </a:lnTo>
                <a:cubicBezTo>
                  <a:pt x="2816" y="614"/>
                  <a:pt x="2245" y="878"/>
                  <a:pt x="1613" y="878"/>
                </a:cubicBezTo>
                <a:cubicBezTo>
                  <a:pt x="981" y="878"/>
                  <a:pt x="411" y="614"/>
                  <a:pt x="7" y="190"/>
                </a:cubicBezTo>
                <a:lnTo>
                  <a:pt x="0" y="183"/>
                </a:lnTo>
                <a:lnTo>
                  <a:pt x="94" y="21"/>
                </a:lnTo>
                <a:lnTo>
                  <a:pt x="102" y="31"/>
                </a:lnTo>
                <a:cubicBezTo>
                  <a:pt x="476" y="442"/>
                  <a:pt x="1014" y="699"/>
                  <a:pt x="1613" y="699"/>
                </a:cubicBezTo>
                <a:cubicBezTo>
                  <a:pt x="2212" y="699"/>
                  <a:pt x="2751" y="442"/>
                  <a:pt x="3124" y="31"/>
                </a:cubicBezTo>
                <a:lnTo>
                  <a:pt x="3151" y="0"/>
                </a:lnTo>
                <a:close/>
              </a:path>
            </a:pathLst>
          </a:custGeom>
          <a:solidFill>
            <a:srgbClr val="FFFF00">
              <a:alpha val="71000"/>
            </a:srgb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 descr="写字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7260" y="5692775"/>
            <a:ext cx="848360" cy="1043305"/>
          </a:xfrm>
          <a:prstGeom prst="rect">
            <a:avLst/>
          </a:prstGeom>
        </p:spPr>
      </p:pic>
      <p:grpSp>
        <p:nvGrpSpPr>
          <p:cNvPr id="10" name="Group 6"/>
          <p:cNvGrpSpPr/>
          <p:nvPr/>
        </p:nvGrpSpPr>
        <p:grpSpPr bwMode="auto">
          <a:xfrm>
            <a:off x="15052011" y="-1685086"/>
            <a:ext cx="4176713" cy="2752725"/>
            <a:chOff x="0" y="0"/>
            <a:chExt cx="2585" cy="1613"/>
          </a:xfrm>
        </p:grpSpPr>
        <p:pic>
          <p:nvPicPr>
            <p:cNvPr id="1027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" y="911"/>
              <a:ext cx="910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4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6" y="76"/>
              <a:ext cx="1179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5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6"/>
              <a:ext cx="853" cy="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68" y="707"/>
              <a:ext cx="909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T0" fmla="*/ 60 w 374"/>
                <a:gd name="T1" fmla="*/ 0 h 862"/>
                <a:gd name="T2" fmla="*/ 322 w 374"/>
                <a:gd name="T3" fmla="*/ 286 h 862"/>
                <a:gd name="T4" fmla="*/ 0 w 374"/>
                <a:gd name="T5" fmla="*/ 774 h 862"/>
                <a:gd name="T6" fmla="*/ 0 60000 65536"/>
                <a:gd name="T7" fmla="*/ 0 60000 65536"/>
                <a:gd name="T8" fmla="*/ 0 60000 65536"/>
                <a:gd name="T9" fmla="*/ 0 w 374"/>
                <a:gd name="T10" fmla="*/ 0 h 862"/>
                <a:gd name="T11" fmla="*/ 374 w 374"/>
                <a:gd name="T12" fmla="*/ 862 h 8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78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T0" fmla="*/ 349 w 393"/>
                <a:gd name="T1" fmla="*/ 917 h 1021"/>
                <a:gd name="T2" fmla="*/ 27 w 393"/>
                <a:gd name="T3" fmla="*/ 489 h 1021"/>
                <a:gd name="T4" fmla="*/ 187 w 393"/>
                <a:gd name="T5" fmla="*/ 0 h 1021"/>
                <a:gd name="T6" fmla="*/ 0 60000 65536"/>
                <a:gd name="T7" fmla="*/ 0 60000 65536"/>
                <a:gd name="T8" fmla="*/ 0 60000 65536"/>
                <a:gd name="T9" fmla="*/ 0 w 393"/>
                <a:gd name="T10" fmla="*/ 0 h 1021"/>
                <a:gd name="T11" fmla="*/ 393 w 393"/>
                <a:gd name="T12" fmla="*/ 1021 h 10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79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  <a:gd name="T6" fmla="*/ 0 60000 65536"/>
                <a:gd name="T7" fmla="*/ 0 60000 65536"/>
                <a:gd name="T8" fmla="*/ 0 60000 65536"/>
                <a:gd name="T9" fmla="*/ 0 w 1292"/>
                <a:gd name="T10" fmla="*/ 0 h 571"/>
                <a:gd name="T11" fmla="*/ 1292 w 1292"/>
                <a:gd name="T12" fmla="*/ 571 h 5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0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T0" fmla="*/ 1315 w 1501"/>
                <a:gd name="T1" fmla="*/ 0 h 491"/>
                <a:gd name="T2" fmla="*/ 1361 w 1501"/>
                <a:gd name="T3" fmla="*/ 136 h 491"/>
                <a:gd name="T4" fmla="*/ 476 w 1501"/>
                <a:gd name="T5" fmla="*/ 476 h 491"/>
                <a:gd name="T6" fmla="*/ 0 w 1501"/>
                <a:gd name="T7" fmla="*/ 227 h 4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1"/>
                <a:gd name="T13" fmla="*/ 0 h 491"/>
                <a:gd name="T14" fmla="*/ 1501 w 1501"/>
                <a:gd name="T15" fmla="*/ 491 h 4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>
              <a:solidFill>
                <a:schemeClr val="folHlink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1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T0" fmla="*/ 590 w 590"/>
                <a:gd name="T1" fmla="*/ 143 h 188"/>
                <a:gd name="T2" fmla="*/ 318 w 590"/>
                <a:gd name="T3" fmla="*/ 7 h 188"/>
                <a:gd name="T4" fmla="*/ 0 w 590"/>
                <a:gd name="T5" fmla="*/ 188 h 188"/>
                <a:gd name="T6" fmla="*/ 0 60000 65536"/>
                <a:gd name="T7" fmla="*/ 0 60000 65536"/>
                <a:gd name="T8" fmla="*/ 0 60000 65536"/>
                <a:gd name="T9" fmla="*/ 0 w 590"/>
                <a:gd name="T10" fmla="*/ 0 h 188"/>
                <a:gd name="T11" fmla="*/ 590 w 590"/>
                <a:gd name="T12" fmla="*/ 188 h 1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2" name="Text Box 16"/>
            <p:cNvSpPr txBox="1">
              <a:spLocks noChangeArrowheads="1"/>
            </p:cNvSpPr>
            <p:nvPr/>
          </p:nvSpPr>
          <p:spPr bwMode="auto">
            <a:xfrm>
              <a:off x="1986" y="567"/>
              <a:ext cx="294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283" name="Text Box 17"/>
            <p:cNvSpPr txBox="1">
              <a:spLocks noChangeArrowheads="1"/>
            </p:cNvSpPr>
            <p:nvPr/>
          </p:nvSpPr>
          <p:spPr bwMode="auto">
            <a:xfrm>
              <a:off x="725" y="817"/>
              <a:ext cx="294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0284" name="Text Box 18"/>
            <p:cNvSpPr txBox="1">
              <a:spLocks noChangeArrowheads="1"/>
            </p:cNvSpPr>
            <p:nvPr/>
          </p:nvSpPr>
          <p:spPr bwMode="auto">
            <a:xfrm>
              <a:off x="385" y="0"/>
              <a:ext cx="22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S</a:t>
              </a:r>
              <a:endPara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</p:grpSp>
      <p:pic>
        <p:nvPicPr>
          <p:cNvPr id="5" name="图片 4" descr="白线画成黑线，透明底，PNG格式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363825" y="1525905"/>
            <a:ext cx="3528695" cy="276733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923280" y="2844800"/>
            <a:ext cx="504000" cy="504000"/>
          </a:xfrm>
          <a:prstGeom prst="ellipse">
            <a:avLst/>
          </a:prstGeom>
          <a:noFill/>
          <a:ln w="3492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3941445" y="4093845"/>
            <a:ext cx="1402080" cy="88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397760" y="3500120"/>
            <a:ext cx="2353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6A98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6A98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负</a:t>
            </a:r>
            <a:r>
              <a:rPr lang="en-US" altLang="zh-CN" sz="2800" b="1">
                <a:solidFill>
                  <a:srgbClr val="6A98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接线柱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72680" y="3510280"/>
            <a:ext cx="2409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接线柱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323330" y="4022090"/>
            <a:ext cx="2010410" cy="828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099935" y="4022090"/>
            <a:ext cx="1233805" cy="9499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7126605" y="5040630"/>
            <a:ext cx="1197610" cy="1043940"/>
          </a:xfrm>
          <a:custGeom>
            <a:avLst/>
            <a:gdLst>
              <a:gd name="connisteX0" fmla="*/ 0 w 1197610"/>
              <a:gd name="connsiteY0" fmla="*/ 0 h 1043940"/>
              <a:gd name="connisteX1" fmla="*/ 777240 w 1197610"/>
              <a:gd name="connsiteY1" fmla="*/ 407670 h 1043940"/>
              <a:gd name="connisteX2" fmla="*/ 1197610 w 1197610"/>
              <a:gd name="connsiteY2" fmla="*/ 1043940 h 10439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197610" h="1043940">
                <a:moveTo>
                  <a:pt x="0" y="0"/>
                </a:moveTo>
                <a:cubicBezTo>
                  <a:pt x="147320" y="68580"/>
                  <a:pt x="537845" y="198755"/>
                  <a:pt x="777240" y="407670"/>
                </a:cubicBezTo>
                <a:cubicBezTo>
                  <a:pt x="1016635" y="616585"/>
                  <a:pt x="1129030" y="924560"/>
                  <a:pt x="1197610" y="1043940"/>
                </a:cubicBezTo>
              </a:path>
            </a:pathLst>
          </a:cu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4145915" y="5037455"/>
            <a:ext cx="1197610" cy="1043940"/>
          </a:xfrm>
          <a:custGeom>
            <a:avLst/>
            <a:gdLst>
              <a:gd name="connisteX0" fmla="*/ 0 w 1197610"/>
              <a:gd name="connsiteY0" fmla="*/ 0 h 1043940"/>
              <a:gd name="connisteX1" fmla="*/ 777240 w 1197610"/>
              <a:gd name="connsiteY1" fmla="*/ 407670 h 1043940"/>
              <a:gd name="connisteX2" fmla="*/ 1197610 w 1197610"/>
              <a:gd name="connsiteY2" fmla="*/ 1043940 h 10439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197610" h="1043940">
                <a:moveTo>
                  <a:pt x="0" y="0"/>
                </a:moveTo>
                <a:cubicBezTo>
                  <a:pt x="147320" y="68580"/>
                  <a:pt x="537845" y="198755"/>
                  <a:pt x="777240" y="407670"/>
                </a:cubicBezTo>
                <a:cubicBezTo>
                  <a:pt x="1016635" y="616585"/>
                  <a:pt x="1129030" y="924560"/>
                  <a:pt x="1197610" y="1043940"/>
                </a:cubicBezTo>
              </a:path>
            </a:pathLst>
          </a:cu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8130540" y="5462270"/>
            <a:ext cx="274955" cy="50419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277860" y="5298440"/>
            <a:ext cx="316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691880" y="5287010"/>
            <a:ext cx="1798955" cy="575945"/>
            <a:chOff x="17924" y="5034"/>
            <a:chExt cx="2833" cy="907"/>
          </a:xfrm>
        </p:grpSpPr>
        <p:sp>
          <p:nvSpPr>
            <p:cNvPr id="14" name="圆角矩形 13"/>
            <p:cNvSpPr/>
            <p:nvPr/>
          </p:nvSpPr>
          <p:spPr>
            <a:xfrm>
              <a:off x="17952" y="5034"/>
              <a:ext cx="2495" cy="907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924" y="5052"/>
              <a:ext cx="28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pitchFamily="34" charset="-122"/>
                </a:rPr>
                <a:t>正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pitchFamily="34" charset="-122"/>
                </a:rPr>
                <a:t>进</a:t>
              </a:r>
              <a:r>
                <a:rPr lang="zh-CN" altLang="en-US" sz="2800" b="1">
                  <a:solidFill>
                    <a:srgbClr val="6A98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pitchFamily="34" charset="-122"/>
                </a:rPr>
                <a:t>负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pitchFamily="34" charset="-122"/>
                </a:rPr>
                <a:t>出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92495" y="4972050"/>
            <a:ext cx="504190" cy="360045"/>
          </a:xfrm>
          <a:prstGeom prst="roundRect">
            <a:avLst/>
          </a:prstGeom>
          <a:noFill/>
          <a:ln w="412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875145" y="4972050"/>
            <a:ext cx="504190" cy="360045"/>
          </a:xfrm>
          <a:prstGeom prst="roundRect">
            <a:avLst/>
          </a:prstGeom>
          <a:noFill/>
          <a:ln w="412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右箭头 39"/>
          <p:cNvSpPr/>
          <p:nvPr/>
        </p:nvSpPr>
        <p:spPr>
          <a:xfrm rot="3660000">
            <a:off x="4982845" y="2615565"/>
            <a:ext cx="215900" cy="14414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10662920" y="2613660"/>
            <a:ext cx="8547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0.5 V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0662920" y="1973580"/>
            <a:ext cx="8547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0.1 V</a:t>
            </a:r>
          </a:p>
        </p:txBody>
      </p:sp>
      <p:cxnSp>
        <p:nvCxnSpPr>
          <p:cNvPr id="116" name="直接箭头连接符 115"/>
          <p:cNvCxnSpPr/>
          <p:nvPr/>
        </p:nvCxnSpPr>
        <p:spPr>
          <a:xfrm flipH="1">
            <a:off x="4073525" y="5462905"/>
            <a:ext cx="287655" cy="50355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文本框 116"/>
          <p:cNvSpPr txBox="1"/>
          <p:nvPr/>
        </p:nvSpPr>
        <p:spPr>
          <a:xfrm>
            <a:off x="3900170" y="5357495"/>
            <a:ext cx="316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120" name="任意多边形 119"/>
          <p:cNvSpPr>
            <a:spLocks noChangeAspect="1"/>
          </p:cNvSpPr>
          <p:nvPr/>
        </p:nvSpPr>
        <p:spPr>
          <a:xfrm flipV="1">
            <a:off x="17552035" y="5767705"/>
            <a:ext cx="2611120" cy="480511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112" h="757">
                <a:moveTo>
                  <a:pt x="3673" y="0"/>
                </a:moveTo>
                <a:lnTo>
                  <a:pt x="4112" y="757"/>
                </a:lnTo>
                <a:lnTo>
                  <a:pt x="0" y="757"/>
                </a:lnTo>
                <a:lnTo>
                  <a:pt x="427" y="21"/>
                </a:lnTo>
                <a:lnTo>
                  <a:pt x="434" y="28"/>
                </a:lnTo>
                <a:cubicBezTo>
                  <a:pt x="838" y="452"/>
                  <a:pt x="1408" y="716"/>
                  <a:pt x="2041" y="716"/>
                </a:cubicBezTo>
                <a:cubicBezTo>
                  <a:pt x="2673" y="716"/>
                  <a:pt x="3243" y="452"/>
                  <a:pt x="3647" y="28"/>
                </a:cubicBezTo>
                <a:lnTo>
                  <a:pt x="3673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1" name="任意多边形 120"/>
          <p:cNvSpPr>
            <a:spLocks noChangeAspect="1"/>
          </p:cNvSpPr>
          <p:nvPr/>
        </p:nvSpPr>
        <p:spPr>
          <a:xfrm flipV="1">
            <a:off x="18074640" y="8461502"/>
            <a:ext cx="2818765" cy="2377313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439" h="3744">
                <a:moveTo>
                  <a:pt x="2220" y="0"/>
                </a:moveTo>
                <a:cubicBezTo>
                  <a:pt x="3445" y="0"/>
                  <a:pt x="4439" y="994"/>
                  <a:pt x="4439" y="2220"/>
                </a:cubicBezTo>
                <a:cubicBezTo>
                  <a:pt x="4439" y="2794"/>
                  <a:pt x="4221" y="3318"/>
                  <a:pt x="3862" y="3712"/>
                </a:cubicBezTo>
                <a:lnTo>
                  <a:pt x="3852" y="3723"/>
                </a:lnTo>
                <a:lnTo>
                  <a:pt x="3758" y="3561"/>
                </a:lnTo>
                <a:lnTo>
                  <a:pt x="3763" y="3555"/>
                </a:lnTo>
                <a:cubicBezTo>
                  <a:pt x="4073" y="3197"/>
                  <a:pt x="4260" y="2730"/>
                  <a:pt x="4260" y="2220"/>
                </a:cubicBezTo>
                <a:cubicBezTo>
                  <a:pt x="4260" y="1092"/>
                  <a:pt x="3347" y="179"/>
                  <a:pt x="2220" y="179"/>
                </a:cubicBezTo>
                <a:cubicBezTo>
                  <a:pt x="1092" y="179"/>
                  <a:pt x="179" y="1092"/>
                  <a:pt x="179" y="2220"/>
                </a:cubicBezTo>
                <a:cubicBezTo>
                  <a:pt x="179" y="2730"/>
                  <a:pt x="366" y="3197"/>
                  <a:pt x="676" y="3555"/>
                </a:cubicBezTo>
                <a:lnTo>
                  <a:pt x="700" y="3582"/>
                </a:lnTo>
                <a:lnTo>
                  <a:pt x="606" y="3744"/>
                </a:lnTo>
                <a:lnTo>
                  <a:pt x="577" y="3712"/>
                </a:lnTo>
                <a:cubicBezTo>
                  <a:pt x="218" y="3318"/>
                  <a:pt x="0" y="2794"/>
                  <a:pt x="0" y="2220"/>
                </a:cubicBezTo>
                <a:cubicBezTo>
                  <a:pt x="0" y="994"/>
                  <a:pt x="994" y="0"/>
                  <a:pt x="222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" name="任意多边形 121"/>
          <p:cNvSpPr>
            <a:spLocks noChangeAspect="1"/>
          </p:cNvSpPr>
          <p:nvPr/>
        </p:nvSpPr>
        <p:spPr>
          <a:xfrm flipV="1">
            <a:off x="16357953" y="7116366"/>
            <a:ext cx="2592000" cy="2161267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082" h="3404">
                <a:moveTo>
                  <a:pt x="2041" y="0"/>
                </a:moveTo>
                <a:cubicBezTo>
                  <a:pt x="3168" y="0"/>
                  <a:pt x="4082" y="914"/>
                  <a:pt x="4082" y="2041"/>
                </a:cubicBezTo>
                <a:cubicBezTo>
                  <a:pt x="4082" y="2552"/>
                  <a:pt x="3894" y="3019"/>
                  <a:pt x="3584" y="3377"/>
                </a:cubicBezTo>
                <a:lnTo>
                  <a:pt x="3579" y="3382"/>
                </a:lnTo>
                <a:lnTo>
                  <a:pt x="2056" y="759"/>
                </a:lnTo>
                <a:lnTo>
                  <a:pt x="522" y="3404"/>
                </a:lnTo>
                <a:lnTo>
                  <a:pt x="498" y="3377"/>
                </a:lnTo>
                <a:cubicBezTo>
                  <a:pt x="188" y="3019"/>
                  <a:pt x="0" y="2552"/>
                  <a:pt x="0" y="2041"/>
                </a:cubicBezTo>
                <a:cubicBezTo>
                  <a:pt x="0" y="914"/>
                  <a:pt x="914" y="0"/>
                  <a:pt x="204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3" name="任意多边形 122"/>
          <p:cNvSpPr>
            <a:spLocks noChangeAspect="1"/>
          </p:cNvSpPr>
          <p:nvPr/>
        </p:nvSpPr>
        <p:spPr>
          <a:xfrm flipV="1">
            <a:off x="17653752" y="7769578"/>
            <a:ext cx="1941432" cy="2109752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057" h="3322">
                <a:moveTo>
                  <a:pt x="1535" y="0"/>
                </a:moveTo>
                <a:lnTo>
                  <a:pt x="3057" y="2623"/>
                </a:lnTo>
                <a:lnTo>
                  <a:pt x="3030" y="2654"/>
                </a:lnTo>
                <a:cubicBezTo>
                  <a:pt x="2657" y="3065"/>
                  <a:pt x="2118" y="3322"/>
                  <a:pt x="1519" y="3322"/>
                </a:cubicBezTo>
                <a:cubicBezTo>
                  <a:pt x="921" y="3322"/>
                  <a:pt x="382" y="3065"/>
                  <a:pt x="9" y="2654"/>
                </a:cubicBezTo>
                <a:lnTo>
                  <a:pt x="0" y="2644"/>
                </a:lnTo>
                <a:lnTo>
                  <a:pt x="1535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431530" y="2613660"/>
            <a:ext cx="13881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V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446770" y="1973580"/>
            <a:ext cx="12357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 V</a:t>
            </a:r>
          </a:p>
        </p:txBody>
      </p:sp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197040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认识电压表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594 -0.354259 L 0 0 " pathEditMode="relative" rAng="0" ptsTypes="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9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19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emph" presetSubtype="0" repeatCount="2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bldLvl="0" animBg="1"/>
      <p:bldP spid="125" grpId="1" animBg="1"/>
      <p:bldP spid="124" grpId="0" bldLvl="0" animBg="1"/>
      <p:bldP spid="124" grpId="1" animBg="1"/>
      <p:bldP spid="4" grpId="0" bldLvl="0" animBg="1"/>
      <p:bldP spid="12" grpId="0"/>
      <p:bldP spid="16" grpId="0"/>
      <p:bldP spid="21" grpId="0" bldLvl="0" animBg="1"/>
      <p:bldP spid="27" grpId="0" bldLvl="0" animBg="1"/>
      <p:bldP spid="34" grpId="0"/>
      <p:bldP spid="36" grpId="0" bldLvl="0" animBg="1"/>
      <p:bldP spid="37" grpId="0" bldLvl="0" animBg="1"/>
      <p:bldP spid="40" grpId="0" bldLvl="0" animBg="1"/>
      <p:bldP spid="40" grpId="1" bldLvl="0" animBg="1"/>
      <p:bldP spid="40" grpId="3" bldLvl="0" animBg="1"/>
      <p:bldP spid="76" grpId="0"/>
      <p:bldP spid="77" grpId="0"/>
      <p:bldP spid="117" grpId="0"/>
      <p:bldP spid="128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359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9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359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59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5956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3165450" cy="899144"/>
            <a:chOff x="2816464" y="403136"/>
            <a:chExt cx="3165450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电压的测量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Group 6"/>
          <p:cNvGrpSpPr/>
          <p:nvPr/>
        </p:nvGrpSpPr>
        <p:grpSpPr bwMode="auto">
          <a:xfrm>
            <a:off x="15052011" y="-1685086"/>
            <a:ext cx="4176713" cy="2752725"/>
            <a:chOff x="0" y="0"/>
            <a:chExt cx="2585" cy="1613"/>
          </a:xfrm>
        </p:grpSpPr>
        <p:pic>
          <p:nvPicPr>
            <p:cNvPr id="1027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" y="911"/>
              <a:ext cx="910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4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6" y="76"/>
              <a:ext cx="1179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5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6"/>
              <a:ext cx="853" cy="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68" y="707"/>
              <a:ext cx="909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T0" fmla="*/ 60 w 374"/>
                <a:gd name="T1" fmla="*/ 0 h 862"/>
                <a:gd name="T2" fmla="*/ 322 w 374"/>
                <a:gd name="T3" fmla="*/ 286 h 862"/>
                <a:gd name="T4" fmla="*/ 0 w 374"/>
                <a:gd name="T5" fmla="*/ 774 h 862"/>
                <a:gd name="T6" fmla="*/ 0 60000 65536"/>
                <a:gd name="T7" fmla="*/ 0 60000 65536"/>
                <a:gd name="T8" fmla="*/ 0 60000 65536"/>
                <a:gd name="T9" fmla="*/ 0 w 374"/>
                <a:gd name="T10" fmla="*/ 0 h 862"/>
                <a:gd name="T11" fmla="*/ 374 w 374"/>
                <a:gd name="T12" fmla="*/ 862 h 8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78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T0" fmla="*/ 349 w 393"/>
                <a:gd name="T1" fmla="*/ 917 h 1021"/>
                <a:gd name="T2" fmla="*/ 27 w 393"/>
                <a:gd name="T3" fmla="*/ 489 h 1021"/>
                <a:gd name="T4" fmla="*/ 187 w 393"/>
                <a:gd name="T5" fmla="*/ 0 h 1021"/>
                <a:gd name="T6" fmla="*/ 0 60000 65536"/>
                <a:gd name="T7" fmla="*/ 0 60000 65536"/>
                <a:gd name="T8" fmla="*/ 0 60000 65536"/>
                <a:gd name="T9" fmla="*/ 0 w 393"/>
                <a:gd name="T10" fmla="*/ 0 h 1021"/>
                <a:gd name="T11" fmla="*/ 393 w 393"/>
                <a:gd name="T12" fmla="*/ 1021 h 10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79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  <a:gd name="T6" fmla="*/ 0 60000 65536"/>
                <a:gd name="T7" fmla="*/ 0 60000 65536"/>
                <a:gd name="T8" fmla="*/ 0 60000 65536"/>
                <a:gd name="T9" fmla="*/ 0 w 1292"/>
                <a:gd name="T10" fmla="*/ 0 h 571"/>
                <a:gd name="T11" fmla="*/ 1292 w 1292"/>
                <a:gd name="T12" fmla="*/ 571 h 5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0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T0" fmla="*/ 1315 w 1501"/>
                <a:gd name="T1" fmla="*/ 0 h 491"/>
                <a:gd name="T2" fmla="*/ 1361 w 1501"/>
                <a:gd name="T3" fmla="*/ 136 h 491"/>
                <a:gd name="T4" fmla="*/ 476 w 1501"/>
                <a:gd name="T5" fmla="*/ 476 h 491"/>
                <a:gd name="T6" fmla="*/ 0 w 1501"/>
                <a:gd name="T7" fmla="*/ 227 h 4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1"/>
                <a:gd name="T13" fmla="*/ 0 h 491"/>
                <a:gd name="T14" fmla="*/ 1501 w 1501"/>
                <a:gd name="T15" fmla="*/ 491 h 4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>
              <a:solidFill>
                <a:schemeClr val="folHlink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1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T0" fmla="*/ 590 w 590"/>
                <a:gd name="T1" fmla="*/ 143 h 188"/>
                <a:gd name="T2" fmla="*/ 318 w 590"/>
                <a:gd name="T3" fmla="*/ 7 h 188"/>
                <a:gd name="T4" fmla="*/ 0 w 590"/>
                <a:gd name="T5" fmla="*/ 188 h 188"/>
                <a:gd name="T6" fmla="*/ 0 60000 65536"/>
                <a:gd name="T7" fmla="*/ 0 60000 65536"/>
                <a:gd name="T8" fmla="*/ 0 60000 65536"/>
                <a:gd name="T9" fmla="*/ 0 w 590"/>
                <a:gd name="T10" fmla="*/ 0 h 188"/>
                <a:gd name="T11" fmla="*/ 590 w 590"/>
                <a:gd name="T12" fmla="*/ 188 h 1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endPara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0282" name="Text Box 16"/>
            <p:cNvSpPr txBox="1">
              <a:spLocks noChangeArrowheads="1"/>
            </p:cNvSpPr>
            <p:nvPr/>
          </p:nvSpPr>
          <p:spPr bwMode="auto">
            <a:xfrm>
              <a:off x="1986" y="567"/>
              <a:ext cx="294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283" name="Text Box 17"/>
            <p:cNvSpPr txBox="1">
              <a:spLocks noChangeArrowheads="1"/>
            </p:cNvSpPr>
            <p:nvPr/>
          </p:nvSpPr>
          <p:spPr bwMode="auto">
            <a:xfrm>
              <a:off x="725" y="817"/>
              <a:ext cx="294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0284" name="Text Box 18"/>
            <p:cNvSpPr txBox="1">
              <a:spLocks noChangeArrowheads="1"/>
            </p:cNvSpPr>
            <p:nvPr/>
          </p:nvSpPr>
          <p:spPr bwMode="auto">
            <a:xfrm>
              <a:off x="385" y="0"/>
              <a:ext cx="22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"/>
                </a:spcBef>
                <a:spcAft>
                  <a:spcPts val="20"/>
                </a:spcAft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Times New Roman" panose="02020603050405020304" pitchFamily="18" charset="0"/>
                </a:rPr>
                <a:t>S</a:t>
              </a:r>
              <a:endParaRPr lang="en-US" altLang="zh-CN" sz="2400" baseline="-2500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Times New Roman" panose="02020603050405020304" pitchFamily="18" charset="0"/>
              </a:endParaRPr>
            </a:p>
          </p:txBody>
        </p:sp>
      </p:grpSp>
      <p:pic>
        <p:nvPicPr>
          <p:cNvPr id="5" name="图片 4" descr="白线画成黑线，透明底，PNG格式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63825" y="1525905"/>
            <a:ext cx="3528695" cy="2767330"/>
          </a:xfrm>
          <a:prstGeom prst="rect">
            <a:avLst/>
          </a:prstGeom>
        </p:spPr>
      </p:pic>
      <p:sp>
        <p:nvSpPr>
          <p:cNvPr id="120" name="任意多边形 119"/>
          <p:cNvSpPr>
            <a:spLocks noChangeAspect="1"/>
          </p:cNvSpPr>
          <p:nvPr/>
        </p:nvSpPr>
        <p:spPr>
          <a:xfrm flipV="1">
            <a:off x="17552035" y="5767705"/>
            <a:ext cx="2611120" cy="480511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112" h="757">
                <a:moveTo>
                  <a:pt x="3673" y="0"/>
                </a:moveTo>
                <a:lnTo>
                  <a:pt x="4112" y="757"/>
                </a:lnTo>
                <a:lnTo>
                  <a:pt x="0" y="757"/>
                </a:lnTo>
                <a:lnTo>
                  <a:pt x="427" y="21"/>
                </a:lnTo>
                <a:lnTo>
                  <a:pt x="434" y="28"/>
                </a:lnTo>
                <a:cubicBezTo>
                  <a:pt x="838" y="452"/>
                  <a:pt x="1408" y="716"/>
                  <a:pt x="2041" y="716"/>
                </a:cubicBezTo>
                <a:cubicBezTo>
                  <a:pt x="2673" y="716"/>
                  <a:pt x="3243" y="452"/>
                  <a:pt x="3647" y="28"/>
                </a:cubicBezTo>
                <a:lnTo>
                  <a:pt x="3673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1" name="任意多边形 120"/>
          <p:cNvSpPr>
            <a:spLocks noChangeAspect="1"/>
          </p:cNvSpPr>
          <p:nvPr/>
        </p:nvSpPr>
        <p:spPr>
          <a:xfrm flipV="1">
            <a:off x="18074640" y="8461502"/>
            <a:ext cx="2818765" cy="2377313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439" h="3744">
                <a:moveTo>
                  <a:pt x="2220" y="0"/>
                </a:moveTo>
                <a:cubicBezTo>
                  <a:pt x="3445" y="0"/>
                  <a:pt x="4439" y="994"/>
                  <a:pt x="4439" y="2220"/>
                </a:cubicBezTo>
                <a:cubicBezTo>
                  <a:pt x="4439" y="2794"/>
                  <a:pt x="4221" y="3318"/>
                  <a:pt x="3862" y="3712"/>
                </a:cubicBezTo>
                <a:lnTo>
                  <a:pt x="3852" y="3723"/>
                </a:lnTo>
                <a:lnTo>
                  <a:pt x="3758" y="3561"/>
                </a:lnTo>
                <a:lnTo>
                  <a:pt x="3763" y="3555"/>
                </a:lnTo>
                <a:cubicBezTo>
                  <a:pt x="4073" y="3197"/>
                  <a:pt x="4260" y="2730"/>
                  <a:pt x="4260" y="2220"/>
                </a:cubicBezTo>
                <a:cubicBezTo>
                  <a:pt x="4260" y="1092"/>
                  <a:pt x="3347" y="179"/>
                  <a:pt x="2220" y="179"/>
                </a:cubicBezTo>
                <a:cubicBezTo>
                  <a:pt x="1092" y="179"/>
                  <a:pt x="179" y="1092"/>
                  <a:pt x="179" y="2220"/>
                </a:cubicBezTo>
                <a:cubicBezTo>
                  <a:pt x="179" y="2730"/>
                  <a:pt x="366" y="3197"/>
                  <a:pt x="676" y="3555"/>
                </a:cubicBezTo>
                <a:lnTo>
                  <a:pt x="700" y="3582"/>
                </a:lnTo>
                <a:lnTo>
                  <a:pt x="606" y="3744"/>
                </a:lnTo>
                <a:lnTo>
                  <a:pt x="577" y="3712"/>
                </a:lnTo>
                <a:cubicBezTo>
                  <a:pt x="218" y="3318"/>
                  <a:pt x="0" y="2794"/>
                  <a:pt x="0" y="2220"/>
                </a:cubicBezTo>
                <a:cubicBezTo>
                  <a:pt x="0" y="994"/>
                  <a:pt x="994" y="0"/>
                  <a:pt x="222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" name="任意多边形 121"/>
          <p:cNvSpPr>
            <a:spLocks noChangeAspect="1"/>
          </p:cNvSpPr>
          <p:nvPr/>
        </p:nvSpPr>
        <p:spPr>
          <a:xfrm flipV="1">
            <a:off x="16357953" y="7116366"/>
            <a:ext cx="2592000" cy="2161267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4082" h="3404">
                <a:moveTo>
                  <a:pt x="2041" y="0"/>
                </a:moveTo>
                <a:cubicBezTo>
                  <a:pt x="3168" y="0"/>
                  <a:pt x="4082" y="914"/>
                  <a:pt x="4082" y="2041"/>
                </a:cubicBezTo>
                <a:cubicBezTo>
                  <a:pt x="4082" y="2552"/>
                  <a:pt x="3894" y="3019"/>
                  <a:pt x="3584" y="3377"/>
                </a:cubicBezTo>
                <a:lnTo>
                  <a:pt x="3579" y="3382"/>
                </a:lnTo>
                <a:lnTo>
                  <a:pt x="2056" y="759"/>
                </a:lnTo>
                <a:lnTo>
                  <a:pt x="522" y="3404"/>
                </a:lnTo>
                <a:lnTo>
                  <a:pt x="498" y="3377"/>
                </a:lnTo>
                <a:cubicBezTo>
                  <a:pt x="188" y="3019"/>
                  <a:pt x="0" y="2552"/>
                  <a:pt x="0" y="2041"/>
                </a:cubicBezTo>
                <a:cubicBezTo>
                  <a:pt x="0" y="914"/>
                  <a:pt x="914" y="0"/>
                  <a:pt x="204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3" name="任意多边形 122"/>
          <p:cNvSpPr>
            <a:spLocks noChangeAspect="1"/>
          </p:cNvSpPr>
          <p:nvPr/>
        </p:nvSpPr>
        <p:spPr>
          <a:xfrm flipV="1">
            <a:off x="17653752" y="7769578"/>
            <a:ext cx="1941432" cy="2109752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057" h="3322">
                <a:moveTo>
                  <a:pt x="1535" y="0"/>
                </a:moveTo>
                <a:lnTo>
                  <a:pt x="3057" y="2623"/>
                </a:lnTo>
                <a:lnTo>
                  <a:pt x="3030" y="2654"/>
                </a:lnTo>
                <a:cubicBezTo>
                  <a:pt x="2657" y="3065"/>
                  <a:pt x="2118" y="3322"/>
                  <a:pt x="1519" y="3322"/>
                </a:cubicBezTo>
                <a:cubicBezTo>
                  <a:pt x="921" y="3322"/>
                  <a:pt x="382" y="3065"/>
                  <a:pt x="9" y="2654"/>
                </a:cubicBezTo>
                <a:lnTo>
                  <a:pt x="0" y="2644"/>
                </a:lnTo>
                <a:lnTo>
                  <a:pt x="1535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21670" y="1362887"/>
            <a:ext cx="1970405" cy="60769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认识电压表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14834" y="1527944"/>
            <a:ext cx="238601" cy="318135"/>
          </a:xfrm>
          <a:prstGeom prst="rect">
            <a:avLst/>
          </a:prstGeom>
        </p:spPr>
      </p:pic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2520950" y="2578100"/>
            <a:ext cx="9275445" cy="3947795"/>
            <a:chOff x="3970" y="3926"/>
            <a:chExt cx="14260" cy="6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970" y="5635"/>
              <a:ext cx="14260" cy="436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5" y="3926"/>
              <a:ext cx="9150" cy="197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5114290" y="2047875"/>
            <a:ext cx="4698365" cy="54038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阅读说明书学习它的使用方法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9943465" y="6074410"/>
            <a:ext cx="1641475" cy="54038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851900" y="3068320"/>
            <a:ext cx="982345" cy="1080135"/>
            <a:chOff x="13861" y="4832"/>
            <a:chExt cx="1547" cy="1701"/>
          </a:xfrm>
        </p:grpSpPr>
        <p:pic>
          <p:nvPicPr>
            <p:cNvPr id="7" name="图片 6" descr="标注框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61" y="4832"/>
              <a:ext cx="1347" cy="170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3891" y="5014"/>
              <a:ext cx="151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并联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446385" y="3068320"/>
            <a:ext cx="1683385" cy="1080135"/>
            <a:chOff x="13861" y="4832"/>
            <a:chExt cx="1547" cy="1701"/>
          </a:xfrm>
        </p:grpSpPr>
        <p:pic>
          <p:nvPicPr>
            <p:cNvPr id="12" name="图片 11" descr="标注框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61" y="4832"/>
              <a:ext cx="1347" cy="170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3891" y="5014"/>
              <a:ext cx="151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正进负出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13960" y="3909695"/>
            <a:ext cx="1465753" cy="1080135"/>
            <a:chOff x="13861" y="4832"/>
            <a:chExt cx="1347" cy="1701"/>
          </a:xfrm>
        </p:grpSpPr>
        <p:pic>
          <p:nvPicPr>
            <p:cNvPr id="15" name="图片 14" descr="标注框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61" y="4832"/>
              <a:ext cx="1347" cy="170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3879" y="5014"/>
              <a:ext cx="1299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合适量程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845800" y="4148455"/>
            <a:ext cx="855345" cy="1080135"/>
            <a:chOff x="13861" y="4832"/>
            <a:chExt cx="1347" cy="1701"/>
          </a:xfrm>
        </p:grpSpPr>
        <p:pic>
          <p:nvPicPr>
            <p:cNvPr id="18" name="图片 17" descr="标注框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61" y="4832"/>
              <a:ext cx="1347" cy="170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3879" y="5014"/>
              <a:ext cx="1309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60ad68-75c4-4bee-a745-5edd4f85ab0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60ad68-75c4-4bee-a745-5edd4f85ab0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1300</Words>
  <Application>Microsoft Office PowerPoint</Application>
  <PresentationFormat>宽屏</PresentationFormat>
  <Paragraphs>371</Paragraphs>
  <Slides>29</Slides>
  <Notes>27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第十六章 电压 电阻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第十六章 电压 电阻</dc:title>
  <cp:lastModifiedBy>Administrator</cp:lastModifiedBy>
  <cp:revision>1</cp:revision>
  <cp:lastPrinted>2021-03-01T08:24:00Z</cp:lastPrinted>
  <dcterms:created xsi:type="dcterms:W3CDTF">2018-12-13T05:08:00Z</dcterms:created>
  <dcterms:modified xsi:type="dcterms:W3CDTF">2024-02-06T12:27:56Z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B2E4473E11F44B0BA1C9B1B0B2BE8BCC</vt:lpwstr>
  </property>
  <property fmtid="{D5CDD505-2E9C-101B-9397-08002B2CF9AE}" pid="3" name="KSOProductBuildVer">
    <vt:lpwstr>2052-11.8.2.9022</vt:lpwstr>
  </property>
  <property fmtid="{D5CDD505-2E9C-101B-9397-08002B2CF9AE}" pid="4" name="KSOSaveFontToCloudKey">
    <vt:lpwstr>354733695_cloud</vt:lpwstr>
  </property>
</Properties>
</file>