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42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image" Target="../media/image29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emf"/><Relationship Id="rId1" Type="http://schemas.openxmlformats.org/officeDocument/2006/relationships/image" Target="../media/image3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slide" Target="slide2.xml"/><Relationship Id="rId7" Type="http://schemas.openxmlformats.org/officeDocument/2006/relationships/package" Target="../embeddings/Microsoft_Word___10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0.bin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slide" Target="slide2.xml"/><Relationship Id="rId7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1.bin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slide" Target="slide2.xml"/><Relationship Id="rId7" Type="http://schemas.openxmlformats.org/officeDocument/2006/relationships/package" Target="../embeddings/Microsoft_Word___1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12.bin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slide" Target="slide2.xml"/><Relationship Id="rId7" Type="http://schemas.openxmlformats.org/officeDocument/2006/relationships/package" Target="../embeddings/Microsoft_Word___1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13.bin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4.docx"/><Relationship Id="rId3" Type="http://schemas.openxmlformats.org/officeDocument/2006/relationships/slide" Target="slide14.xml"/><Relationship Id="rId7" Type="http://schemas.openxmlformats.org/officeDocument/2006/relationships/oleObject" Target="../embeddings/oleObject14.bin"/><Relationship Id="rId12" Type="http://schemas.openxmlformats.org/officeDocument/2006/relationships/image" Target="../media/image15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6" Type="http://schemas.openxmlformats.org/officeDocument/2006/relationships/slide" Target="slide28.xml"/><Relationship Id="rId11" Type="http://schemas.openxmlformats.org/officeDocument/2006/relationships/package" Target="../embeddings/Microsoft_Word___15.docx"/><Relationship Id="rId5" Type="http://schemas.openxmlformats.org/officeDocument/2006/relationships/slide" Target="slide25.xml"/><Relationship Id="rId10" Type="http://schemas.openxmlformats.org/officeDocument/2006/relationships/oleObject" Target="../embeddings/oleObject15.bin"/><Relationship Id="rId4" Type="http://schemas.openxmlformats.org/officeDocument/2006/relationships/slide" Target="slide21.xml"/><Relationship Id="rId9" Type="http://schemas.openxmlformats.org/officeDocument/2006/relationships/image" Target="../media/image1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8.xml"/><Relationship Id="rId4" Type="http://schemas.openxmlformats.org/officeDocument/2006/relationships/slide" Target="slide2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6.docx"/><Relationship Id="rId3" Type="http://schemas.openxmlformats.org/officeDocument/2006/relationships/slide" Target="slide14.xml"/><Relationship Id="rId7" Type="http://schemas.openxmlformats.org/officeDocument/2006/relationships/oleObject" Target="../embeddings/oleObject16.bin"/><Relationship Id="rId12" Type="http://schemas.openxmlformats.org/officeDocument/2006/relationships/image" Target="../media/image17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4.vml"/><Relationship Id="rId6" Type="http://schemas.openxmlformats.org/officeDocument/2006/relationships/slide" Target="slide28.xml"/><Relationship Id="rId11" Type="http://schemas.openxmlformats.org/officeDocument/2006/relationships/package" Target="../embeddings/Microsoft_Word___17.docx"/><Relationship Id="rId5" Type="http://schemas.openxmlformats.org/officeDocument/2006/relationships/slide" Target="slide25.xml"/><Relationship Id="rId10" Type="http://schemas.openxmlformats.org/officeDocument/2006/relationships/oleObject" Target="../embeddings/oleObject17.bin"/><Relationship Id="rId4" Type="http://schemas.openxmlformats.org/officeDocument/2006/relationships/slide" Target="slide21.xml"/><Relationship Id="rId9" Type="http://schemas.openxmlformats.org/officeDocument/2006/relationships/image" Target="../media/image16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8.docx"/><Relationship Id="rId3" Type="http://schemas.openxmlformats.org/officeDocument/2006/relationships/slide" Target="slide14.xml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19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5.vml"/><Relationship Id="rId6" Type="http://schemas.openxmlformats.org/officeDocument/2006/relationships/slide" Target="slide28.xml"/><Relationship Id="rId11" Type="http://schemas.openxmlformats.org/officeDocument/2006/relationships/package" Target="../embeddings/Microsoft_Word___19.docx"/><Relationship Id="rId5" Type="http://schemas.openxmlformats.org/officeDocument/2006/relationships/slide" Target="slide25.xml"/><Relationship Id="rId10" Type="http://schemas.openxmlformats.org/officeDocument/2006/relationships/oleObject" Target="../embeddings/oleObject19.bin"/><Relationship Id="rId4" Type="http://schemas.openxmlformats.org/officeDocument/2006/relationships/slide" Target="slide21.xml"/><Relationship Id="rId9" Type="http://schemas.openxmlformats.org/officeDocument/2006/relationships/image" Target="../media/image18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8.xml"/><Relationship Id="rId4" Type="http://schemas.openxmlformats.org/officeDocument/2006/relationships/slide" Target="slide2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0.docx"/><Relationship Id="rId3" Type="http://schemas.openxmlformats.org/officeDocument/2006/relationships/slide" Target="slide14.xml"/><Relationship Id="rId7" Type="http://schemas.openxmlformats.org/officeDocument/2006/relationships/oleObject" Target="../embeddings/oleObject20.bin"/><Relationship Id="rId12" Type="http://schemas.openxmlformats.org/officeDocument/2006/relationships/image" Target="../media/image21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6.vml"/><Relationship Id="rId6" Type="http://schemas.openxmlformats.org/officeDocument/2006/relationships/slide" Target="slide28.xml"/><Relationship Id="rId11" Type="http://schemas.openxmlformats.org/officeDocument/2006/relationships/package" Target="../embeddings/Microsoft_Word___21.docx"/><Relationship Id="rId5" Type="http://schemas.openxmlformats.org/officeDocument/2006/relationships/slide" Target="slide25.xml"/><Relationship Id="rId10" Type="http://schemas.openxmlformats.org/officeDocument/2006/relationships/oleObject" Target="../embeddings/oleObject21.bin"/><Relationship Id="rId4" Type="http://schemas.openxmlformats.org/officeDocument/2006/relationships/slide" Target="slide21.xml"/><Relationship Id="rId9" Type="http://schemas.openxmlformats.org/officeDocument/2006/relationships/image" Target="../media/image20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" Target="slide2.xml"/><Relationship Id="rId7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8.xml"/><Relationship Id="rId4" Type="http://schemas.openxmlformats.org/officeDocument/2006/relationships/slide" Target="slide2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2.docx"/><Relationship Id="rId3" Type="http://schemas.openxmlformats.org/officeDocument/2006/relationships/slide" Target="slide14.xml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7.vml"/><Relationship Id="rId6" Type="http://schemas.openxmlformats.org/officeDocument/2006/relationships/slide" Target="slide28.xml"/><Relationship Id="rId5" Type="http://schemas.openxmlformats.org/officeDocument/2006/relationships/slide" Target="slide25.xml"/><Relationship Id="rId4" Type="http://schemas.openxmlformats.org/officeDocument/2006/relationships/slide" Target="slide21.xml"/><Relationship Id="rId9" Type="http://schemas.openxmlformats.org/officeDocument/2006/relationships/image" Target="../media/image22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8.xml"/><Relationship Id="rId4" Type="http://schemas.openxmlformats.org/officeDocument/2006/relationships/slide" Target="slide2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3.docx"/><Relationship Id="rId3" Type="http://schemas.openxmlformats.org/officeDocument/2006/relationships/slide" Target="slide14.xml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8.vml"/><Relationship Id="rId6" Type="http://schemas.openxmlformats.org/officeDocument/2006/relationships/slide" Target="slide28.xml"/><Relationship Id="rId5" Type="http://schemas.openxmlformats.org/officeDocument/2006/relationships/slide" Target="slide25.xml"/><Relationship Id="rId4" Type="http://schemas.openxmlformats.org/officeDocument/2006/relationships/slide" Target="slide21.xml"/><Relationship Id="rId9" Type="http://schemas.openxmlformats.org/officeDocument/2006/relationships/image" Target="../media/image23.e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4.docx"/><Relationship Id="rId3" Type="http://schemas.openxmlformats.org/officeDocument/2006/relationships/slide" Target="slide14.xml"/><Relationship Id="rId7" Type="http://schemas.openxmlformats.org/officeDocument/2006/relationships/oleObject" Target="../embeddings/oleObject2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9.vml"/><Relationship Id="rId6" Type="http://schemas.openxmlformats.org/officeDocument/2006/relationships/slide" Target="slide28.xml"/><Relationship Id="rId5" Type="http://schemas.openxmlformats.org/officeDocument/2006/relationships/slide" Target="slide25.xml"/><Relationship Id="rId4" Type="http://schemas.openxmlformats.org/officeDocument/2006/relationships/slide" Target="slide21.xml"/><Relationship Id="rId9" Type="http://schemas.openxmlformats.org/officeDocument/2006/relationships/image" Target="../media/image24.e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5.docx"/><Relationship Id="rId3" Type="http://schemas.openxmlformats.org/officeDocument/2006/relationships/slide" Target="slide14.xml"/><Relationship Id="rId7" Type="http://schemas.openxmlformats.org/officeDocument/2006/relationships/oleObject" Target="../embeddings/oleObject2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0.vml"/><Relationship Id="rId6" Type="http://schemas.openxmlformats.org/officeDocument/2006/relationships/slide" Target="slide28.xml"/><Relationship Id="rId5" Type="http://schemas.openxmlformats.org/officeDocument/2006/relationships/slide" Target="slide25.xml"/><Relationship Id="rId4" Type="http://schemas.openxmlformats.org/officeDocument/2006/relationships/slide" Target="slide21.xml"/><Relationship Id="rId9" Type="http://schemas.openxmlformats.org/officeDocument/2006/relationships/image" Target="../media/image25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8.xml"/><Relationship Id="rId4" Type="http://schemas.openxmlformats.org/officeDocument/2006/relationships/slide" Target="slide25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6.docx"/><Relationship Id="rId3" Type="http://schemas.openxmlformats.org/officeDocument/2006/relationships/slide" Target="slide14.xml"/><Relationship Id="rId7" Type="http://schemas.openxmlformats.org/officeDocument/2006/relationships/oleObject" Target="../embeddings/oleObject2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1.vml"/><Relationship Id="rId6" Type="http://schemas.openxmlformats.org/officeDocument/2006/relationships/slide" Target="slide28.xml"/><Relationship Id="rId5" Type="http://schemas.openxmlformats.org/officeDocument/2006/relationships/slide" Target="slide25.xml"/><Relationship Id="rId4" Type="http://schemas.openxmlformats.org/officeDocument/2006/relationships/slide" Target="slide21.xml"/><Relationship Id="rId9" Type="http://schemas.openxmlformats.org/officeDocument/2006/relationships/image" Target="../media/image26.e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7.docx"/><Relationship Id="rId3" Type="http://schemas.openxmlformats.org/officeDocument/2006/relationships/slide" Target="slide14.xml"/><Relationship Id="rId7" Type="http://schemas.openxmlformats.org/officeDocument/2006/relationships/oleObject" Target="../embeddings/oleObject2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2.vml"/><Relationship Id="rId6" Type="http://schemas.openxmlformats.org/officeDocument/2006/relationships/slide" Target="slide28.xml"/><Relationship Id="rId5" Type="http://schemas.openxmlformats.org/officeDocument/2006/relationships/slide" Target="slide25.xml"/><Relationship Id="rId4" Type="http://schemas.openxmlformats.org/officeDocument/2006/relationships/slide" Target="slide21.xml"/><Relationship Id="rId9" Type="http://schemas.openxmlformats.org/officeDocument/2006/relationships/image" Target="../media/image27.e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8.docx"/><Relationship Id="rId3" Type="http://schemas.openxmlformats.org/officeDocument/2006/relationships/slide" Target="slide14.xml"/><Relationship Id="rId7" Type="http://schemas.openxmlformats.org/officeDocument/2006/relationships/oleObject" Target="../embeddings/oleObject2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3.vml"/><Relationship Id="rId6" Type="http://schemas.openxmlformats.org/officeDocument/2006/relationships/slide" Target="slide28.xml"/><Relationship Id="rId5" Type="http://schemas.openxmlformats.org/officeDocument/2006/relationships/slide" Target="slide25.xml"/><Relationship Id="rId4" Type="http://schemas.openxmlformats.org/officeDocument/2006/relationships/slide" Target="slide21.xml"/><Relationship Id="rId9" Type="http://schemas.openxmlformats.org/officeDocument/2006/relationships/image" Target="../media/image28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slide" Target="slide2.xml"/><Relationship Id="rId7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9.docx"/><Relationship Id="rId3" Type="http://schemas.openxmlformats.org/officeDocument/2006/relationships/slide" Target="slide14.xml"/><Relationship Id="rId7" Type="http://schemas.openxmlformats.org/officeDocument/2006/relationships/oleObject" Target="../embeddings/oleObject29.bin"/><Relationship Id="rId12" Type="http://schemas.openxmlformats.org/officeDocument/2006/relationships/image" Target="../media/image30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4.vml"/><Relationship Id="rId6" Type="http://schemas.openxmlformats.org/officeDocument/2006/relationships/slide" Target="slide28.xml"/><Relationship Id="rId11" Type="http://schemas.openxmlformats.org/officeDocument/2006/relationships/package" Target="../embeddings/Microsoft_Word___30.docx"/><Relationship Id="rId5" Type="http://schemas.openxmlformats.org/officeDocument/2006/relationships/slide" Target="slide25.xml"/><Relationship Id="rId10" Type="http://schemas.openxmlformats.org/officeDocument/2006/relationships/oleObject" Target="../embeddings/oleObject30.bin"/><Relationship Id="rId4" Type="http://schemas.openxmlformats.org/officeDocument/2006/relationships/slide" Target="slide21.xml"/><Relationship Id="rId9" Type="http://schemas.openxmlformats.org/officeDocument/2006/relationships/image" Target="../media/image29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31.emf"/><Relationship Id="rId5" Type="http://schemas.openxmlformats.org/officeDocument/2006/relationships/package" Target="../embeddings/Microsoft_Word___31.docx"/><Relationship Id="rId4" Type="http://schemas.openxmlformats.org/officeDocument/2006/relationships/oleObject" Target="../embeddings/oleObject31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32.emf"/><Relationship Id="rId5" Type="http://schemas.openxmlformats.org/officeDocument/2006/relationships/package" Target="../embeddings/Microsoft_Word___32.docx"/><Relationship Id="rId4" Type="http://schemas.openxmlformats.org/officeDocument/2006/relationships/oleObject" Target="../embeddings/oleObject32.bin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33.emf"/><Relationship Id="rId5" Type="http://schemas.openxmlformats.org/officeDocument/2006/relationships/package" Target="../embeddings/Microsoft_Word___33.docx"/><Relationship Id="rId4" Type="http://schemas.openxmlformats.org/officeDocument/2006/relationships/oleObject" Target="../embeddings/oleObject33.bin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5.docx"/><Relationship Id="rId3" Type="http://schemas.openxmlformats.org/officeDocument/2006/relationships/slide" Target="slide31.xml"/><Relationship Id="rId7" Type="http://schemas.openxmlformats.org/officeDocument/2006/relationships/oleObject" Target="../embeddings/oleObject35.bin"/><Relationship Id="rId12" Type="http://schemas.openxmlformats.org/officeDocument/2006/relationships/image" Target="../media/image36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34.emf"/><Relationship Id="rId11" Type="http://schemas.openxmlformats.org/officeDocument/2006/relationships/package" Target="../embeddings/Microsoft_Word___36.docx"/><Relationship Id="rId5" Type="http://schemas.openxmlformats.org/officeDocument/2006/relationships/package" Target="../embeddings/Microsoft_Word___34.docx"/><Relationship Id="rId10" Type="http://schemas.openxmlformats.org/officeDocument/2006/relationships/oleObject" Target="../embeddings/oleObject36.bin"/><Relationship Id="rId4" Type="http://schemas.openxmlformats.org/officeDocument/2006/relationships/oleObject" Target="../embeddings/oleObject34.bin"/><Relationship Id="rId9" Type="http://schemas.openxmlformats.org/officeDocument/2006/relationships/image" Target="../media/image35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" Target="slide2.xml"/><Relationship Id="rId7" Type="http://schemas.openxmlformats.org/officeDocument/2006/relationships/package" Target="../embeddings/Microsoft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slide" Target="slide2.xml"/><Relationship Id="rId7" Type="http://schemas.openxmlformats.org/officeDocument/2006/relationships/package" Target="../embeddings/Microsoft_Word___4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slide" Target="slide2.xml"/><Relationship Id="rId7" Type="http://schemas.openxmlformats.org/officeDocument/2006/relationships/package" Target="../embeddings/Microsoft_Word___5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slide" Target="slide2.xml"/><Relationship Id="rId7" Type="http://schemas.openxmlformats.org/officeDocument/2006/relationships/package" Target="../embeddings/Microsoft_Word___6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.bin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slide" Target="slide2.xml"/><Relationship Id="rId7" Type="http://schemas.openxmlformats.org/officeDocument/2006/relationships/package" Target="../embeddings/Microsoft_Word___7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.bin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slide" Target="slide2.xml"/><Relationship Id="rId7" Type="http://schemas.openxmlformats.org/officeDocument/2006/relationships/package" Target="../embeddings/Microsoft_Word___8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9.emf"/><Relationship Id="rId5" Type="http://schemas.openxmlformats.org/officeDocument/2006/relationships/slide" Target="slide7.xml"/><Relationship Id="rId10" Type="http://schemas.openxmlformats.org/officeDocument/2006/relationships/package" Target="../embeddings/Microsoft_Word___9.docx"/><Relationship Id="rId4" Type="http://schemas.openxmlformats.org/officeDocument/2006/relationships/slide" Target="slide5.xml"/><Relationship Id="rId9" Type="http://schemas.openxmlformats.org/officeDocument/2006/relationships/oleObject" Target="../embeddings/oleObject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975529" y="2124171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5400" dirty="0" smtClean="0">
                <a:solidFill>
                  <a:schemeClr val="accent6"/>
                </a:solidFill>
              </a:rPr>
              <a:t>第一</a:t>
            </a:r>
            <a:r>
              <a:rPr lang="zh-CN" altLang="en-US" sz="5400" dirty="0">
                <a:solidFill>
                  <a:schemeClr val="accent6"/>
                </a:solidFill>
              </a:rPr>
              <a:t>节　杠杆、滑轮与斜面</a:t>
            </a:r>
            <a:endParaRPr lang="zh-CN" altLang="zh-CN" sz="5400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991544" y="1196752"/>
          <a:ext cx="8128000" cy="52602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8" name="文档" r:id="rId7" imgW="3912235" imgH="2533015" progId="Word.Document.12">
                  <p:embed/>
                </p:oleObj>
              </mc:Choice>
              <mc:Fallback>
                <p:oleObj name="文档" r:id="rId7" imgW="3912235" imgH="2533015" progId="Word.Document.12">
                  <p:embed/>
                  <p:pic>
                    <p:nvPicPr>
                      <p:cNvPr id="0" name="图片 1024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91544" y="1196752"/>
                        <a:ext cx="8128000" cy="52602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7896200" y="1988840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68008" y="2708920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28248" y="3106106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21886" y="4905647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919536" y="1052736"/>
          <a:ext cx="8128000" cy="61611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2" name="文档" r:id="rId7" imgW="3912235" imgH="2965450" progId="Word.Document.12">
                  <p:embed/>
                </p:oleObj>
              </mc:Choice>
              <mc:Fallback>
                <p:oleObj name="文档" r:id="rId7" imgW="3912235" imgH="2965450" progId="Word.Document.12">
                  <p:embed/>
                  <p:pic>
                    <p:nvPicPr>
                      <p:cNvPr id="0" name="图片 1126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19536" y="1052736"/>
                        <a:ext cx="8128000" cy="61611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6456040" y="2595348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68208" y="2986561"/>
            <a:ext cx="177231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42528" y="3397827"/>
            <a:ext cx="2854330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566333" y="5949280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991544" y="1124744"/>
          <a:ext cx="8128000" cy="59796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6" name="文档" r:id="rId7" imgW="3912235" imgH="2879090" progId="Word.Document.12">
                  <p:embed/>
                </p:oleObj>
              </mc:Choice>
              <mc:Fallback>
                <p:oleObj name="文档" r:id="rId7" imgW="3912235" imgH="2879090" progId="Word.Document.12">
                  <p:embed/>
                  <p:pic>
                    <p:nvPicPr>
                      <p:cNvPr id="0" name="图片 1229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91544" y="1124744"/>
                        <a:ext cx="8128000" cy="59796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8245849" y="3037787"/>
            <a:ext cx="4328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38731" y="3453570"/>
            <a:ext cx="194954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56185" y="4869160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91534" y="5960373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1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32000" y="1552876"/>
          <a:ext cx="8128000" cy="40062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0" name="文档" r:id="rId7" imgW="3912235" imgH="1929130" progId="Word.Document.12">
                  <p:embed/>
                </p:oleObj>
              </mc:Choice>
              <mc:Fallback>
                <p:oleObj name="文档" r:id="rId7" imgW="3912235" imgH="1929130" progId="Word.Document.12">
                  <p:embed/>
                  <p:pic>
                    <p:nvPicPr>
                      <p:cNvPr id="0" name="图片 1331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552876"/>
                        <a:ext cx="8128000" cy="40062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7824192" y="3639128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12024" y="4005064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51655" y="4040971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76795" y="4436167"/>
            <a:ext cx="177231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4635453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1052736"/>
            <a:ext cx="23482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力臂的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画法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1524122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内蒙古赤峰中考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工人沿台阶向上滚动圆柱形塑料桶如图所示。他在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点施加力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使塑料桶绕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点向上滚动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请画出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的力臂。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371739" y="2550096"/>
          <a:ext cx="7389091" cy="13451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4" name="文档" r:id="rId8" imgW="3839210" imgH="699770" progId="Word.Document.12">
                  <p:embed/>
                </p:oleObj>
              </mc:Choice>
              <mc:Fallback>
                <p:oleObj name="文档" r:id="rId8" imgW="3839210" imgH="699770" progId="Word.Document.12">
                  <p:embed/>
                  <p:pic>
                    <p:nvPicPr>
                      <p:cNvPr id="0" name="图片 1843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71739" y="2550096"/>
                        <a:ext cx="7389091" cy="13451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2032000" y="3933092"/>
            <a:ext cx="8128000" cy="4972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如图所示</a:t>
            </a:r>
            <a:r>
              <a:rPr lang="zh-CN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2200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401455" y="4458089"/>
          <a:ext cx="7389091" cy="1323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5" name="文档" r:id="rId11" imgW="3839210" imgH="688975" progId="Word.Document.12">
                  <p:embed/>
                </p:oleObj>
              </mc:Choice>
              <mc:Fallback>
                <p:oleObj name="文档" r:id="rId11" imgW="3839210" imgH="688975" progId="Word.Document.12">
                  <p:embed/>
                  <p:pic>
                    <p:nvPicPr>
                      <p:cNvPr id="0" name="图片 1844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401455" y="4458089"/>
                        <a:ext cx="7389091" cy="1323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2032000" y="5877272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为支点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反向延长力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画出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的作用线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然后从支点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的作用线作垂线段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该垂线段即为力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的力臂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4635453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2107334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方法归纳画力臂的四步骤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确定支点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支持杠杆转动的点。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确定力。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力的作用线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沿力的方向的线或反向延长线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且反向延长线用虚线。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力臂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支点向力的作用线作垂线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用箭头或大括号将垂线段表示出来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即为力臂。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4635453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1151180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云南昆明中考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请画出图中力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737322" y="1808536"/>
          <a:ext cx="6717355" cy="1625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8" name="文档" r:id="rId8" imgW="3839210" imgH="929640" progId="Word.Document.12">
                  <p:embed/>
                </p:oleObj>
              </mc:Choice>
              <mc:Fallback>
                <p:oleObj name="文档" r:id="rId8" imgW="3839210" imgH="929640" progId="Word.Document.12">
                  <p:embed/>
                  <p:pic>
                    <p:nvPicPr>
                      <p:cNvPr id="0" name="图片 1946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737322" y="1808536"/>
                        <a:ext cx="6717355" cy="1625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2032000" y="3434374"/>
            <a:ext cx="8128000" cy="4972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如图所示</a:t>
            </a:r>
            <a:r>
              <a:rPr lang="zh-CN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2200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855640" y="3883274"/>
          <a:ext cx="6717355" cy="20232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9" name="文档" r:id="rId11" imgW="3839210" imgH="1158240" progId="Word.Document.12">
                  <p:embed/>
                </p:oleObj>
              </mc:Choice>
              <mc:Fallback>
                <p:oleObj name="文档" r:id="rId11" imgW="3839210" imgH="1158240" progId="Word.Document.12">
                  <p:embed/>
                  <p:pic>
                    <p:nvPicPr>
                      <p:cNvPr id="0" name="图片 1946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855640" y="3883274"/>
                        <a:ext cx="6717355" cy="20232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2032000" y="5921715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已知支点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延长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画出力的作用线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从支点向力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的作用线作垂线段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即可作出其力臂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4635453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1124744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甘肃武威中考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下图是羊角锤的示意图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请画出用羊角锤撬铁钉时最小动力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的示意图。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572576" y="1964703"/>
          <a:ext cx="5046848" cy="15535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2" name="文档" r:id="rId8" imgW="3839210" imgH="1182370" progId="Word.Document.12">
                  <p:embed/>
                </p:oleObj>
              </mc:Choice>
              <mc:Fallback>
                <p:oleObj name="文档" r:id="rId8" imgW="3839210" imgH="1182370" progId="Word.Document.12">
                  <p:embed/>
                  <p:pic>
                    <p:nvPicPr>
                      <p:cNvPr id="0" name="图片 2048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572576" y="1964703"/>
                        <a:ext cx="5046848" cy="15535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2032000" y="3545903"/>
            <a:ext cx="8128000" cy="4972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如图所示</a:t>
            </a:r>
            <a:r>
              <a:rPr lang="zh-CN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2200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431704" y="3822483"/>
          <a:ext cx="5046848" cy="167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3" name="文档" r:id="rId11" imgW="3839210" imgH="1272540" progId="Word.Document.12">
                  <p:embed/>
                </p:oleObj>
              </mc:Choice>
              <mc:Fallback>
                <p:oleObj name="文档" r:id="rId11" imgW="3839210" imgH="1272540" progId="Word.Document.12">
                  <p:embed/>
                  <p:pic>
                    <p:nvPicPr>
                      <p:cNvPr id="0" name="图片 2048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431704" y="3822483"/>
                        <a:ext cx="5046848" cy="1670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2032000" y="5505509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由杠杆的平衡条件可知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在阻力和阻力臂一定时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动力臂越长越省力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为支点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点离支点最远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则连接支点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和羊角锤的末端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即是最长的动力臂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点作垂直于动力臂向右的力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4635453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2513599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方法归纳杠杆中最小动力的求法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求杠杆中的最小动力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可以按照以下几个步骤进行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确定杠杆中的支点和动力作用点的位置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连接支点与动力作用点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得到最长的线段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经过动力作用点作出与该线段垂直的直线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根据杠杆平衡原理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确定出使杠杆平衡的动力方向。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4635453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1196752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四川凉山州中考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现使用最小的力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使杠杆在图示位置平衡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请画出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及其对应的力臂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032000" y="2071692"/>
          <a:ext cx="8128000" cy="1748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6" name="文档" r:id="rId8" imgW="3839210" imgH="827405" progId="Word.Document.12">
                  <p:embed/>
                </p:oleObj>
              </mc:Choice>
              <mc:Fallback>
                <p:oleObj name="文档" r:id="rId8" imgW="3839210" imgH="827405" progId="Word.Document.12">
                  <p:embed/>
                  <p:pic>
                    <p:nvPicPr>
                      <p:cNvPr id="0" name="图片 2151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32000" y="2071692"/>
                        <a:ext cx="8128000" cy="17486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2032000" y="3832219"/>
            <a:ext cx="8128000" cy="4972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如图所示</a:t>
            </a:r>
            <a:r>
              <a:rPr lang="zh-CN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2200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199362" y="4342664"/>
          <a:ext cx="8128000" cy="1748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7" name="文档" r:id="rId11" imgW="3839210" imgH="827405" progId="Word.Document.12">
                  <p:embed/>
                </p:oleObj>
              </mc:Choice>
              <mc:Fallback>
                <p:oleObj name="文档" r:id="rId11" imgW="3839210" imgH="827405" progId="Word.Document.12">
                  <p:embed/>
                  <p:pic>
                    <p:nvPicPr>
                      <p:cNvPr id="0" name="图片 2151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199362" y="4342664"/>
                        <a:ext cx="8128000" cy="17486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052736"/>
            <a:ext cx="7416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457815"/>
            <a:ext cx="23482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杠杆及其五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要素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030413" y="1930833"/>
          <a:ext cx="8240712" cy="5211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文档" r:id="rId7" imgW="4009390" imgH="2536190" progId="Word.Document.12">
                  <p:embed/>
                </p:oleObj>
              </mc:Choice>
              <mc:Fallback>
                <p:oleObj name="文档" r:id="rId7" imgW="4009390" imgH="2536190" progId="Word.Document.12">
                  <p:embed/>
                  <p:pic>
                    <p:nvPicPr>
                      <p:cNvPr id="0" name="图片 205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0413" y="1930833"/>
                        <a:ext cx="8240712" cy="5211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5211851" y="2420888"/>
            <a:ext cx="81391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34556" y="2406384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92117" y="5445224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17583" y="6210085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4635453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2716732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因为在阻力和阻力臂一定时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当动力臂最长时动力最小。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为支点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当动力作用在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力臂最长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为最长力臂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已知阻力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方向竖直向下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为使杠杆平衡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方向也是向下的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点作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的垂线即为最小的力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4635453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1196752"/>
            <a:ext cx="29070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平衡条件的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应用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1671461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四川广安中考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一轻质杠杆水平支在支架上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是边长为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的正方体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N,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则绳子对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的拉力为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对地面的压强为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032000" y="3322949"/>
          <a:ext cx="8128000" cy="18562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6" name="文档" r:id="rId8" imgW="3839210" imgH="877570" progId="Word.Document.12">
                  <p:embed/>
                </p:oleObj>
              </mc:Choice>
              <mc:Fallback>
                <p:oleObj name="文档" r:id="rId8" imgW="3839210" imgH="877570" progId="Word.Document.12">
                  <p:embed/>
                  <p:pic>
                    <p:nvPicPr>
                      <p:cNvPr id="0" name="图片 2253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32000" y="3322949"/>
                        <a:ext cx="8128000" cy="18562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549667" y="2545083"/>
            <a:ext cx="4328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75591" y="2545083"/>
            <a:ext cx="4328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4635453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032000" y="1124744"/>
            <a:ext cx="8128000" cy="53676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为支点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设绳子对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端的拉力为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由杠杆平衡条件得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×OA=G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×OC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×OC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物体与地面的接触面积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对地面的压力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F=pS=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地面对物体的支持力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F'=F=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受竖直向下的重力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、地面向上的支持力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、绳子向上的拉力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静止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处于平衡状态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由力的平衡条件得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+F'=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4635453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1340768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四川凉山州中考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轻质杠杆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的重力忽略不计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的重力为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 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。若要使物体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对水平地面的压力为零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则需要在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端施加的拉力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032000" y="2613039"/>
          <a:ext cx="8128000" cy="1748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0" name="文档" r:id="rId8" imgW="3839210" imgH="827405" progId="Word.Document.12">
                  <p:embed/>
                </p:oleObj>
              </mc:Choice>
              <mc:Fallback>
                <p:oleObj name="文档" r:id="rId8" imgW="3839210" imgH="827405" progId="Word.Document.12">
                  <p:embed/>
                  <p:pic>
                    <p:nvPicPr>
                      <p:cNvPr id="0" name="图片 2355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32000" y="2613039"/>
                        <a:ext cx="8128000" cy="17486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2032000" y="4361719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因为物体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对水平地面的压力为零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点受到的拉力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。根据杠杆的平衡条件可得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×OA=F×OB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×OA=F×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28923" y="2204864"/>
            <a:ext cx="4328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4635453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1196752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广西中考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杠杆在拉力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的作用下水平平衡。现将弹簧测力计绕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位置转动到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位置的过程中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杠杆始终保持水平平衡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则拉力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的变化情况是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一直变大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一直变小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一直不变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先变大后变小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960096" y="1988840"/>
            <a:ext cx="368935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220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7119102" y="2109146"/>
          <a:ext cx="3325091" cy="203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4" name="文档" r:id="rId8" imgW="1734185" imgH="1059180" progId="Word.Document.12">
                  <p:embed/>
                </p:oleObj>
              </mc:Choice>
              <mc:Fallback>
                <p:oleObj name="文档" r:id="rId8" imgW="1734185" imgH="1059180" progId="Word.Document.12">
                  <p:embed/>
                  <p:pic>
                    <p:nvPicPr>
                      <p:cNvPr id="0" name="图片 2458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119102" y="2109146"/>
                        <a:ext cx="3325091" cy="203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2032000" y="4253246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将弹簧测力计绕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位置转动到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位置的过程中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钩码的重力不变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其力臂不变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即阻力与阻力臂的乘积不变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将弹簧测力计绕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位置转动到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位置的过程中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拉力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的力臂逐渐变小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由杠杆的平衡条件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拉力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逐渐变大。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4635453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1268760"/>
            <a:ext cx="18592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分类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zh-CN" altLang="en-US" sz="22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1628800"/>
            <a:ext cx="8312472" cy="497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云南中考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如图所示的简单机械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属于省力杠杆的是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696400" y="1628800"/>
            <a:ext cx="368935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zh-CN" altLang="en-US" sz="2200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728831" y="2108207"/>
          <a:ext cx="6717355" cy="33823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8" name="文档" r:id="rId8" imgW="3839210" imgH="1934210" progId="Word.Document.12">
                  <p:embed/>
                </p:oleObj>
              </mc:Choice>
              <mc:Fallback>
                <p:oleObj name="文档" r:id="rId8" imgW="3839210" imgH="1934210" progId="Word.Document.12">
                  <p:embed/>
                  <p:pic>
                    <p:nvPicPr>
                      <p:cNvPr id="0" name="图片 2560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728831" y="2108207"/>
                        <a:ext cx="6717355" cy="33823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4635453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3135595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方法归纳杠杆分类及判断方法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杠杆分类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省力杠杆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动力臂大于阻力臂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启瓶器、螺丝刀、撬棒、钳子、独轮车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费力杠杆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动力臂小于阻力臂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镊子、筷子、钓鱼竿、食品夹、理发刀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等臂杠杆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动力臂等于阻力臂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托盘天平、定滑轮。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判断方法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判断支点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确定动力和阻力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比较力臂。如夹子的动力臂小于阻力臂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是费力杠杆。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1484784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吊车吊臂在使用过程中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动力臂小于阻力臂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是费力杠杆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撬棒在使用过程中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动力臂大于阻力臂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是省力杠杆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筷子在使用过程中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动力臂小于阻力臂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是费力杠杆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钓鱼竿在使用过程中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动力臂小于阻力臂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是费力杠杆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4635453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1772816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5(2018·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安徽模拟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右图为脚踩式垃圾桶的示意图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在打开盖子的过程中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是杠杆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和杠杆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A'B'C'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在起作用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其中杠杆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A'B'C'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费力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省力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费力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032000" y="3040821"/>
          <a:ext cx="8128000" cy="2182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2" name="文档" r:id="rId8" imgW="3839210" imgH="1031875" progId="Word.Document.12">
                  <p:embed/>
                </p:oleObj>
              </mc:Choice>
              <mc:Fallback>
                <p:oleObj name="文档" r:id="rId8" imgW="3839210" imgH="1031875" progId="Word.Document.12">
                  <p:embed/>
                  <p:pic>
                    <p:nvPicPr>
                      <p:cNvPr id="0" name="图片 2662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32000" y="3040821"/>
                        <a:ext cx="8128000" cy="2182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2424781" y="2669686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4635453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1124744"/>
            <a:ext cx="20688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滑轮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滑轮组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1556792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嘉兴中考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为便于研究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某健身器材中训练拉力部分的机械结构可简化为如图所示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的滑轮组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。若不计摩擦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下列有关分析正确的是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两个滑轮在装置中起的作用相同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拉力移动的距离与配重上升的距离相同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匀速拉动配重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所用的力大小相等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将配重提升相同高度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用该装置与直接提升所做的功相等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361161" y="2350244"/>
            <a:ext cx="368935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 </a:t>
            </a:r>
            <a:endParaRPr lang="zh-CN" altLang="en-US" sz="2200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032000" y="4492980"/>
          <a:ext cx="8128000" cy="2128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6" name="文档" r:id="rId8" imgW="3839210" imgH="1005840" progId="Word.Document.12">
                  <p:embed/>
                </p:oleObj>
              </mc:Choice>
              <mc:Fallback>
                <p:oleObj name="文档" r:id="rId8" imgW="3839210" imgH="1005840" progId="Word.Document.12">
                  <p:embed/>
                  <p:pic>
                    <p:nvPicPr>
                      <p:cNvPr id="0" name="图片 2765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32000" y="4492980"/>
                        <a:ext cx="8128000" cy="21286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4635453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4561969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方法归纳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定滑轮实质是等臂杠杆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不省力也不费力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但可以改变作用力方向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动滑轮实质是动力臂为阻力臂二倍的杠杆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省力但要费距离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滑轮组距离关系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s=nh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1052736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该装置由一个动滑轮和一个定滑轮组成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动滑轮能够省力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但不能改变力的方向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定滑轮不能省力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可以改变力的方向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该滑轮组中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n=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2,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s=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拉力移动距离等于配重上升高度的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绳子最后绕过的是定滑轮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定滑轮相当于等臂杠杆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沿方向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匀速拉动配重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动力臂都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等于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定滑轮的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半</a:t>
            </a:r>
            <a:endParaRPr lang="zh-CN" altLang="en-US" sz="22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207568" y="3176394"/>
          <a:ext cx="8128000" cy="494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7" name="文档" r:id="rId8" imgW="3839210" imgH="234950" progId="Word.Document.12">
                  <p:embed/>
                </p:oleObj>
              </mc:Choice>
              <mc:Fallback>
                <p:oleObj name="文档" r:id="rId8" imgW="3839210" imgH="234950" progId="Word.Document.12">
                  <p:embed/>
                  <p:pic>
                    <p:nvPicPr>
                      <p:cNvPr id="0" name="图片 3584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07568" y="3176394"/>
                        <a:ext cx="8128000" cy="4943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2032000" y="3729855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直接提升配重做的功是有用功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用该装置将配重提升相同高度还要对动滑轮做功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即用该装置所做的功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大于有用功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052736"/>
            <a:ext cx="261620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杠杆的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平衡条件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32000" y="1528173"/>
          <a:ext cx="8128000" cy="53162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文档" r:id="rId7" imgW="3948430" imgH="2583180" progId="Word.Document.12">
                  <p:embed/>
                </p:oleObj>
              </mc:Choice>
              <mc:Fallback>
                <p:oleObj name="文档" r:id="rId7" imgW="3948430" imgH="2583180" progId="Word.Document.12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528173"/>
                        <a:ext cx="8128000" cy="53162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4336635" y="2161504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47928" y="2161504"/>
            <a:ext cx="1122586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25569" y="2743246"/>
            <a:ext cx="1122586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56240" y="2746259"/>
            <a:ext cx="81391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93355" y="3138338"/>
            <a:ext cx="4328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731402" y="3565302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22381" y="4720862"/>
            <a:ext cx="345373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372188" y="5144344"/>
            <a:ext cx="1122586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4635453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1072338"/>
            <a:ext cx="8128000" cy="306641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四川自贡中考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的重分别为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滑轮重和滑轮与绳子之间的摩擦忽略不计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此时物体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在水平面上向右做匀速直线运动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若用力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向左拉物体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使物体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向左做匀速直线运动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N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N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N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727848" y="2167168"/>
            <a:ext cx="368935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zh-CN" altLang="en-US" sz="220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935552" y="2630583"/>
          <a:ext cx="7389091" cy="14429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3" name="文档" r:id="rId8" imgW="3839210" imgH="751205" progId="Word.Document.12">
                  <p:embed/>
                </p:oleObj>
              </mc:Choice>
              <mc:Fallback>
                <p:oleObj name="文档" r:id="rId8" imgW="3839210" imgH="751205" progId="Word.Document.12">
                  <p:embed/>
                  <p:pic>
                    <p:nvPicPr>
                      <p:cNvPr id="0" name="图片 2867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35552" y="2630583"/>
                        <a:ext cx="7389091" cy="14429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2032000" y="4109580"/>
            <a:ext cx="8128000" cy="4972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此滑轮组由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段绳子承担物重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endParaRPr lang="zh-CN" altLang="en-US" sz="2200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207568" y="4575670"/>
          <a:ext cx="8128000" cy="494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4" name="文档" r:id="rId11" imgW="3839210" imgH="234950" progId="Word.Document.12">
                  <p:embed/>
                </p:oleObj>
              </mc:Choice>
              <mc:Fallback>
                <p:oleObj name="文档" r:id="rId11" imgW="3839210" imgH="234950" progId="Word.Document.12">
                  <p:embed/>
                  <p:pic>
                    <p:nvPicPr>
                      <p:cNvPr id="0" name="图片 2867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207568" y="4575670"/>
                        <a:ext cx="8128000" cy="4943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2032000" y="5044933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在水平方向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受到的摩擦力和绳对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的拉力平衡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方向水平向左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若使物体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向左做匀速直线运动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受摩擦力水平向右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F'=F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1058563"/>
            <a:ext cx="29070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杠杆的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平衡条件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484784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考查方向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实验装置的条件、实验过程的分析、实验方法的理解、数据表格的填写与分析、实验的评估等。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021221" y="2364858"/>
          <a:ext cx="8128000" cy="412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4" name="文档" r:id="rId5" imgW="3912235" imgH="1985645" progId="Word.Document.12">
                  <p:embed/>
                </p:oleObj>
              </mc:Choice>
              <mc:Fallback>
                <p:oleObj name="文档" r:id="rId5" imgW="3912235" imgH="1985645" progId="Word.Document.12">
                  <p:embed/>
                  <p:pic>
                    <p:nvPicPr>
                      <p:cNvPr id="0" name="图片 2970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21221" y="2364858"/>
                        <a:ext cx="8128000" cy="412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991544" y="1193110"/>
          <a:ext cx="8128000" cy="56958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8" name="文档" r:id="rId5" imgW="3912235" imgH="2741930" progId="Word.Document.12">
                  <p:embed/>
                </p:oleObj>
              </mc:Choice>
              <mc:Fallback>
                <p:oleObj name="文档" r:id="rId5" imgW="3912235" imgH="2741930" progId="Word.Document.12">
                  <p:embed/>
                  <p:pic>
                    <p:nvPicPr>
                      <p:cNvPr id="0" name="图片 307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91544" y="1193110"/>
                        <a:ext cx="8128000" cy="56958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3122997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注意事项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杠杆是否在水平位置平衡。实验前发现杠杆不在水平位置平衡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调节杠杆两端的平衡螺母。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哪端高向哪个方向调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045599"/>
            <a:ext cx="8128000" cy="19507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黑龙江中考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在刻度均匀的轻质杠杆的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点悬挂一个重为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点施加一个竖直向下的作用力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使杠杆在水平位置保持平衡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若保持物体悬挂的位置不变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如图虚线所示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杠杆仍在水平位置保持平衡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变大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737322" y="2903064"/>
          <a:ext cx="6717355" cy="21149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2" name="文档" r:id="rId5" imgW="3839210" imgH="1210310" progId="Word.Document.12">
                  <p:embed/>
                </p:oleObj>
              </mc:Choice>
              <mc:Fallback>
                <p:oleObj name="文档" r:id="rId5" imgW="3839210" imgH="1210310" progId="Word.Document.12">
                  <p:embed/>
                  <p:pic>
                    <p:nvPicPr>
                      <p:cNvPr id="0" name="图片 3174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37322" y="2903064"/>
                        <a:ext cx="6717355" cy="21149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2032000" y="4909351"/>
            <a:ext cx="8128000" cy="19507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设杠杆每个格的长度为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点悬挂一个重为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的物体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根据杠杆的平衡条件有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N·3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L=F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保持物体悬挂的位置不变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改变力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如图虚线所示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动力臂将减小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若杠杆仍在水平位置保持平衡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将变大。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32779" y="1843438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0996" y="2605197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ldLvl="0" animBg="1"/>
      <p:bldP spid="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044143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拓展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练探究了杠杆的平衡条件后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小红对天平上游码的质量进行了计算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她用刻度尺测出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则游码的质量为</a:t>
            </a:r>
            <a:endParaRPr lang="zh-CN" altLang="en-US" sz="220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8616280" y="1424939"/>
          <a:ext cx="1938338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3" name="文档" r:id="rId5" imgW="925195" imgH="257810" progId="Word.Document.12">
                  <p:embed/>
                </p:oleObj>
              </mc:Choice>
              <mc:Fallback>
                <p:oleObj name="文档" r:id="rId5" imgW="925195" imgH="257810" progId="Word.Document.12">
                  <p:embed/>
                  <p:pic>
                    <p:nvPicPr>
                      <p:cNvPr id="0" name="图片 3277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616280" y="1424939"/>
                        <a:ext cx="1938338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639616" y="1964689"/>
          <a:ext cx="6717355" cy="14229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4" name="文档" r:id="rId8" imgW="3839210" imgH="814070" progId="Word.Document.12">
                  <p:embed/>
                </p:oleObj>
              </mc:Choice>
              <mc:Fallback>
                <p:oleObj name="文档" r:id="rId8" imgW="3839210" imgH="814070" progId="Word.Document.12">
                  <p:embed/>
                  <p:pic>
                    <p:nvPicPr>
                      <p:cNvPr id="0" name="图片 3277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39616" y="1964689"/>
                        <a:ext cx="6717355" cy="14229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2032000" y="3376720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以天平的刀口为杠杆的支点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天平的左盘和右盘的质量分别为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游码的质量为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当游码位于零刻度线时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由杠杆的平衡条件得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228850" y="4638675"/>
          <a:ext cx="8120063" cy="2390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5" name="文档" r:id="rId11" imgW="3839210" imgH="1134110" progId="Word.Document.12">
                  <p:embed/>
                </p:oleObj>
              </mc:Choice>
              <mc:Fallback>
                <p:oleObj name="文档" r:id="rId11" imgW="3839210" imgH="1134110" progId="Word.Document.12">
                  <p:embed/>
                  <p:pic>
                    <p:nvPicPr>
                      <p:cNvPr id="0" name="图片 3277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228850" y="4638675"/>
                        <a:ext cx="8120063" cy="2390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直接连接符 8"/>
          <p:cNvCxnSpPr/>
          <p:nvPr/>
        </p:nvCxnSpPr>
        <p:spPr>
          <a:xfrm>
            <a:off x="9069110" y="1969788"/>
            <a:ext cx="50405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9094061" y="1430379"/>
            <a:ext cx="403685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196752"/>
            <a:ext cx="205740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杠杆的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分类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32000" y="1707732"/>
          <a:ext cx="8128000" cy="47652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文档" r:id="rId7" imgW="3912235" imgH="2293620" progId="Word.Document.12">
                  <p:embed/>
                </p:oleObj>
              </mc:Choice>
              <mc:Fallback>
                <p:oleObj name="文档" r:id="rId7" imgW="3912235" imgH="2293620" progId="Word.Document.12">
                  <p:embed/>
                  <p:pic>
                    <p:nvPicPr>
                      <p:cNvPr id="0" name="图片 410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707732"/>
                        <a:ext cx="8128000" cy="47652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058064" y="3203314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75920" y="3203314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08168" y="3203314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94898" y="3645024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12754" y="3645024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745002" y="3645024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841661" y="4612088"/>
            <a:ext cx="4328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231147" y="4612088"/>
            <a:ext cx="4328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430167" y="4435272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079501" y="4435272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196752"/>
            <a:ext cx="18592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滑轮与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滑轮组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2000" y="1665440"/>
          <a:ext cx="8128000" cy="51530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文档" r:id="rId7" imgW="4000500" imgH="2537460" progId="Word.Document.12">
                  <p:embed/>
                </p:oleObj>
              </mc:Choice>
              <mc:Fallback>
                <p:oleObj name="文档" r:id="rId7" imgW="4000500" imgH="2537460" progId="Word.Document.12">
                  <p:embed/>
                  <p:pic>
                    <p:nvPicPr>
                      <p:cNvPr id="0" name="图片 512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665440"/>
                        <a:ext cx="8128000" cy="51530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211376" y="2832883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11376" y="3479030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51282" y="2497636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72105" y="3266374"/>
            <a:ext cx="2358950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199636" y="3666237"/>
            <a:ext cx="4328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040216" y="2841624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2000" y="1776487"/>
          <a:ext cx="8128000" cy="35590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文档" r:id="rId7" imgW="4000500" imgH="1752600" progId="Word.Document.12">
                  <p:embed/>
                </p:oleObj>
              </mc:Choice>
              <mc:Fallback>
                <p:oleObj name="文档" r:id="rId7" imgW="4000500" imgH="1752600" progId="Word.Document.12">
                  <p:embed/>
                  <p:pic>
                    <p:nvPicPr>
                      <p:cNvPr id="0" name="图片 614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1776487"/>
                        <a:ext cx="8128000" cy="35590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4333338" y="2246428"/>
            <a:ext cx="4328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57274" y="2637641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48296" y="2246428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60264" y="2639803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60264" y="3904361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54148" y="2246428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511549" y="2276716"/>
            <a:ext cx="4328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169684" y="2637641"/>
            <a:ext cx="4328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112224" y="3904361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196752"/>
            <a:ext cx="15798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斜面与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轮轴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919536" y="1684765"/>
          <a:ext cx="8128000" cy="49533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文档" r:id="rId7" imgW="3953510" imgH="2411095" progId="Word.Document.12">
                  <p:embed/>
                </p:oleObj>
              </mc:Choice>
              <mc:Fallback>
                <p:oleObj name="文档" r:id="rId7" imgW="3953510" imgH="2411095" progId="Word.Document.12">
                  <p:embed/>
                  <p:pic>
                    <p:nvPicPr>
                      <p:cNvPr id="0" name="图片 717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19536" y="1684765"/>
                        <a:ext cx="8128000" cy="49533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直接连接符 4"/>
          <p:cNvCxnSpPr/>
          <p:nvPr/>
        </p:nvCxnSpPr>
        <p:spPr>
          <a:xfrm>
            <a:off x="8544272" y="4869160"/>
            <a:ext cx="7920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8566657" y="4364766"/>
            <a:ext cx="74731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37068" y="4854564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120336" y="5321825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886446" y="5696239"/>
            <a:ext cx="4328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63552" y="1196752"/>
          <a:ext cx="8128000" cy="57903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" name="文档" r:id="rId7" imgW="3948430" imgH="2813050" progId="Word.Document.12">
                  <p:embed/>
                </p:oleObj>
              </mc:Choice>
              <mc:Fallback>
                <p:oleObj name="文档" r:id="rId7" imgW="3948430" imgH="2813050" progId="Word.Document.12">
                  <p:embed/>
                  <p:pic>
                    <p:nvPicPr>
                      <p:cNvPr id="0" name="图片 819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63552" y="1196752"/>
                        <a:ext cx="8128000" cy="57903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252840" y="1290271"/>
            <a:ext cx="4328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97290" y="1290271"/>
            <a:ext cx="4328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52184" y="1290271"/>
            <a:ext cx="1122586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32752" y="2071239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88088" y="2071239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52184" y="5290817"/>
            <a:ext cx="1122586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372912" y="5665231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131919" y="6062782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847528" y="760248"/>
          <a:ext cx="8128000" cy="625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8" name="文档" r:id="rId7" imgW="3839210" imgH="295910" progId="Word.Document.12">
                  <p:embed/>
                </p:oleObj>
              </mc:Choice>
              <mc:Fallback>
                <p:oleObj name="文档" r:id="rId7" imgW="3839210" imgH="295910" progId="Word.Document.12">
                  <p:embed/>
                  <p:pic>
                    <p:nvPicPr>
                      <p:cNvPr id="0" name="图片 922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47528" y="760248"/>
                        <a:ext cx="8128000" cy="6254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135560" y="1385738"/>
          <a:ext cx="8128000" cy="5715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9" name="文档" r:id="rId10" imgW="3912235" imgH="2750820" progId="Word.Document.12">
                  <p:embed/>
                </p:oleObj>
              </mc:Choice>
              <mc:Fallback>
                <p:oleObj name="文档" r:id="rId10" imgW="3912235" imgH="2750820" progId="Word.Document.12">
                  <p:embed/>
                  <p:pic>
                    <p:nvPicPr>
                      <p:cNvPr id="0" name="图片 922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135560" y="1385738"/>
                        <a:ext cx="8128000" cy="57156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6456040" y="2585686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95310" y="2998709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92344" y="4591519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448988" y="5733256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2" grpId="0" bldLvl="0" animBg="1"/>
      <p:bldP spid="13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2152</Words>
  <Application>Microsoft Office PowerPoint</Application>
  <PresentationFormat>自定义</PresentationFormat>
  <Paragraphs>194</Paragraphs>
  <Slides>35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7" baseType="lpstr">
      <vt:lpstr>Office 主题</vt:lpstr>
      <vt:lpstr>文档</vt:lpstr>
      <vt:lpstr>第一节　杠杆、滑轮与斜面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　杠杆、滑轮与斜面</dc:title>
  <dc:creator>Administrator</dc:creator>
  <cp:lastModifiedBy>User</cp:lastModifiedBy>
  <cp:revision>3</cp:revision>
  <dcterms:created xsi:type="dcterms:W3CDTF">2019-11-26T04:16:00Z</dcterms:created>
  <dcterms:modified xsi:type="dcterms:W3CDTF">2020-02-08T01:03:04Z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