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12192000"/>
  <p:custDataLst>
    <p:tags r:id="rId35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slide" Target="slides/slide22.xml" /><Relationship Id="rId25" Type="http://schemas.openxmlformats.org/officeDocument/2006/relationships/slide" Target="slides/slide23.xml" /><Relationship Id="rId26" Type="http://schemas.openxmlformats.org/officeDocument/2006/relationships/slide" Target="slides/slide24.xml" /><Relationship Id="rId27" Type="http://schemas.openxmlformats.org/officeDocument/2006/relationships/slide" Target="slides/slide25.xml" /><Relationship Id="rId28" Type="http://schemas.openxmlformats.org/officeDocument/2006/relationships/slide" Target="slides/slide26.xml" /><Relationship Id="rId29" Type="http://schemas.openxmlformats.org/officeDocument/2006/relationships/slide" Target="slides/slide27.xml" /><Relationship Id="rId3" Type="http://schemas.openxmlformats.org/officeDocument/2006/relationships/slide" Target="slides/slide1.xml" /><Relationship Id="rId30" Type="http://schemas.openxmlformats.org/officeDocument/2006/relationships/slide" Target="slides/slide28.xml" /><Relationship Id="rId31" Type="http://schemas.openxmlformats.org/officeDocument/2006/relationships/slide" Target="slides/slide29.xml" /><Relationship Id="rId32" Type="http://schemas.openxmlformats.org/officeDocument/2006/relationships/slide" Target="slides/slide30.xml" /><Relationship Id="rId33" Type="http://schemas.openxmlformats.org/officeDocument/2006/relationships/slide" Target="slides/slide31.xml" /><Relationship Id="rId34" Type="http://schemas.openxmlformats.org/officeDocument/2006/relationships/slide" Target="slides/slide32.xml" /><Relationship Id="rId35" Type="http://schemas.openxmlformats.org/officeDocument/2006/relationships/tags" Target="tags/tag1.xml" /><Relationship Id="rId36" Type="http://schemas.openxmlformats.org/officeDocument/2006/relationships/presProps" Target="presProps.xml" /><Relationship Id="rId37" Type="http://schemas.openxmlformats.org/officeDocument/2006/relationships/viewProps" Target="viewProps.xml" /><Relationship Id="rId38" Type="http://schemas.openxmlformats.org/officeDocument/2006/relationships/theme" Target="theme/theme1.xml" /><Relationship Id="rId39" Type="http://schemas.openxmlformats.org/officeDocument/2006/relationships/tableStyles" Target="tableStyles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2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2.xml" /><Relationship Id="rId2" Type="http://schemas.openxmlformats.org/officeDocument/2006/relationships/notesMaster" Target="../notesMasters/notesMaster1.xml" /></Relationships>
</file>

<file path=ppt/notesSlides/_rels/notesSlide2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2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_rels/notesSlide2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5.xml" /><Relationship Id="rId2" Type="http://schemas.openxmlformats.org/officeDocument/2006/relationships/notesMaster" Target="../notesMasters/notesMaster1.xml" /></Relationships>
</file>

<file path=ppt/notesSlides/_rels/notesSlide2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6.xml" /><Relationship Id="rId2" Type="http://schemas.openxmlformats.org/officeDocument/2006/relationships/notesMaster" Target="../notesMasters/notesMaster1.xml" /></Relationships>
</file>

<file path=ppt/notesSlides/_rels/notesSlide2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7.xml" /><Relationship Id="rId2" Type="http://schemas.openxmlformats.org/officeDocument/2006/relationships/notesMaster" Target="../notesMasters/notesMaster1.xml" /></Relationships>
</file>

<file path=ppt/notesSlides/_rels/notesSlide2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8.xml" /><Relationship Id="rId2" Type="http://schemas.openxmlformats.org/officeDocument/2006/relationships/notesMaster" Target="../notesMasters/notesMaster1.xml" /></Relationships>
</file>

<file path=ppt/notesSlides/_rels/notesSlide2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9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0.xml" /><Relationship Id="rId2" Type="http://schemas.openxmlformats.org/officeDocument/2006/relationships/notesMaster" Target="../notesMasters/notesMaster1.xml" /></Relationships>
</file>

<file path=ppt/notesSlides/_rels/notesSlide3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1.xml" /><Relationship Id="rId2" Type="http://schemas.openxmlformats.org/officeDocument/2006/relationships/notesMaster" Target="../notesMasters/notesMaster1.xml" /></Relationships>
</file>

<file path=ppt/notesSlides/_rels/notesSlide3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2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" Target="../slides/slide1.xml" TargetMode="Internal" /><Relationship Id="rId4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MasterShapeName" descr="preencoded.png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-17462"/>
            <a:ext cx="12260263" cy="6856412"/>
          </a:xfrm>
          <a:prstGeom prst="rect">
            <a:avLst/>
          </a:prstGeom>
          <a:gradFill rotWithShape="1">
            <a:gsLst>
              <a:gs pos="0">
                <a:srgbClr val="00D1E7"/>
              </a:gs>
              <a:gs pos="100000">
                <a:srgbClr val="96C0B8"/>
              </a:gs>
            </a:gsLst>
            <a:lin ang="2700000"/>
          </a:gradFill>
          <a:ln w="9525">
            <a:noFill/>
          </a:ln>
        </p:spPr>
      </p:pic>
      <p:pic>
        <p:nvPicPr>
          <p:cNvPr id="4" name="MasterShapeName?linknodeid=back_to_first_catalog" descr="preencoded.png">
            <a:hlinkClick r:id="rId3" action="ppaction://hlinksldjump"/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82100" y="136525"/>
            <a:ext cx="2851150" cy="257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MasterShapeName?linknodeid=back_to_first_catalog&amp;color=RGB(210,24,24)">
            <a:hlinkClick r:id="rId3" action="ppaction://hlinksldjump"/>
          </p:cNvPr>
          <p:cNvSpPr/>
          <p:nvPr userDrawn="1"/>
        </p:nvSpPr>
        <p:spPr>
          <a:xfrm>
            <a:off x="9164955" y="136525"/>
            <a:ext cx="2868295" cy="25717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ctr" anchorCtr="0"/>
          <a:lstStyle/>
          <a:p>
            <a:pPr lvl="0" algn="ctr"/>
            <a:r>
              <a:rPr lang="zh-CN" altLang="zh-CN" sz="1600">
                <a:solidFill>
                  <a:srgbClr val="D25A18"/>
                </a:solidFill>
                <a:latin typeface="Times New Roman" panose="02020603050405020304" pitchFamily="34" charset="0"/>
                <a:ea typeface="黑体" panose="02010609060101010101" charset="-122"/>
              </a:rPr>
              <a:t>广东中考物理解读课件</a:t>
            </a:r>
            <a:endParaRPr lang="zh-CN" altLang="zh-CN" sz="1600">
              <a:solidFill>
                <a:srgbClr val="D25A18"/>
              </a:solidFill>
              <a:latin typeface="Times New Roman" panose="02020603050405020304" pitchFamily="34" charset="0"/>
              <a:ea typeface="黑体" panose="02010609060101010101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file:///D:\qq&#25991;&#20214;\712321467\Image\C2C\Image2\%7b75232B38-A165-1FB7-499C-2E1C792CACB5%7d.png" TargetMode="External" /><Relationship Id="rId3" Type="http://schemas.openxmlformats.org/officeDocument/2006/relationships/image" Target="../media/image3.pn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5.jpeg" /><Relationship Id="rId4" Type="http://schemas.openxmlformats.org/officeDocument/2006/relationships/image" Target="../media/image8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6.jpeg" /><Relationship Id="rId4" Type="http://schemas.openxmlformats.org/officeDocument/2006/relationships/image" Target="../media/image9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Relationship Id="rId3" Type="http://schemas.openxmlformats.org/officeDocument/2006/relationships/image" Target="../media/image10.png" /><Relationship Id="rId4" Type="http://schemas.openxmlformats.org/officeDocument/2006/relationships/image" Target="../media/image11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7.xml" /><Relationship Id="rId3" Type="http://schemas.openxmlformats.org/officeDocument/2006/relationships/image" Target="../media/image12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8.xml" /><Relationship Id="rId3" Type="http://schemas.openxmlformats.org/officeDocument/2006/relationships/image" Target="../media/image7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9.xml" /><Relationship Id="rId3" Type="http://schemas.openxmlformats.org/officeDocument/2006/relationships/image" Target="../media/image13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png" /><Relationship Id="rId4" Type="http://schemas.openxmlformats.org/officeDocument/2006/relationships/slide" Target="slide3.xml" TargetMode="Internal" /><Relationship Id="rId5" Type="http://schemas.openxmlformats.org/officeDocument/2006/relationships/slide" Target="slide5.xml" TargetMode="Internal" /><Relationship Id="rId6" Type="http://schemas.openxmlformats.org/officeDocument/2006/relationships/slide" Target="slide11.xml" TargetMode="Internal" /><Relationship Id="rId7" Type="http://schemas.openxmlformats.org/officeDocument/2006/relationships/slide" Target="slide20.xml" TargetMode="Internal" /><Relationship Id="rId8" Type="http://schemas.openxmlformats.org/officeDocument/2006/relationships/slide" Target="slide27.xml" TargetMode="Interna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0.xml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1.xml" /><Relationship Id="rId3" Type="http://schemas.openxmlformats.org/officeDocument/2006/relationships/image" Target="../media/image14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2.xml" /><Relationship Id="rId3" Type="http://schemas.openxmlformats.org/officeDocument/2006/relationships/image" Target="../media/image15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3.xml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4.xml" /><Relationship Id="rId3" Type="http://schemas.openxmlformats.org/officeDocument/2006/relationships/image" Target="../media/image16.jpeg" /><Relationship Id="rId4" Type="http://schemas.openxmlformats.org/officeDocument/2006/relationships/image" Target="../media/image17.pn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5.xml" /><Relationship Id="rId3" Type="http://schemas.openxmlformats.org/officeDocument/2006/relationships/image" Target="../media/image16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6.xml" /><Relationship Id="rId3" Type="http://schemas.openxmlformats.org/officeDocument/2006/relationships/image" Target="../media/image16.jpeg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7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8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9.xml" /><Relationship Id="rId3" Type="http://schemas.openxmlformats.org/officeDocument/2006/relationships/image" Target="../media/image18.png" /><Relationship Id="rId4" Type="http://schemas.openxmlformats.org/officeDocument/2006/relationships/image" Target="../media/image19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0.xml" /><Relationship Id="rId3" Type="http://schemas.openxmlformats.org/officeDocument/2006/relationships/image" Target="../media/image20.jpeg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1.xml" /><Relationship Id="rId3" Type="http://schemas.openxmlformats.org/officeDocument/2006/relationships/image" Target="../media/image21.jpeg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5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6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7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3#d2b6d548d.fixed?vcp=1&amp;pid=58bc74f9f&amp;color=0,0,0&amp;vtp=1&amp;bbb=1" title=""/>
          <p:cNvSpPr/>
          <p:nvPr/>
        </p:nvSpPr>
        <p:spPr>
          <a:xfrm>
            <a:off x="0" y="713232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第一轮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考点过关</a:t>
            </a:r>
            <a:endParaRPr lang="en-US" altLang="zh-CN" sz="5500"/>
          </a:p>
        </p:txBody>
      </p:sp>
      <p:sp>
        <p:nvSpPr>
          <p:cNvPr id="3" name="C_3#d2b6d548d.fixed?vcp=1&amp;pid=58bc74f9f&amp;color=0,0,0&amp;vtp=1&amp;bbb=1" title=""/>
          <p:cNvSpPr/>
          <p:nvPr/>
        </p:nvSpPr>
        <p:spPr>
          <a:xfrm>
            <a:off x="0" y="1773936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第二部分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物质、运动和相互作用</a:t>
            </a:r>
            <a:endParaRPr lang="en-US" altLang="zh-CN" sz="5500"/>
          </a:p>
        </p:txBody>
      </p:sp>
      <p:sp>
        <p:nvSpPr>
          <p:cNvPr id="4" name="C_3_BD#d2b6d548d.fixed?vcp=1&amp;pid=58bc74f9f&amp;color=0,0,0&amp;vtp=1&amp;bbb=1" title=""/>
          <p:cNvSpPr/>
          <p:nvPr/>
        </p:nvSpPr>
        <p:spPr>
          <a:xfrm>
            <a:off x="0" y="2706624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第9讲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运动和力</a:t>
            </a:r>
            <a:endParaRPr lang="en-US" altLang="zh-CN" sz="5500"/>
          </a:p>
        </p:txBody>
      </p:sp>
      <p:sp>
        <p:nvSpPr>
          <p:cNvPr id="5" name="C_3#d2b6d548d" title=""/>
          <p:cNvSpPr/>
          <p:nvPr/>
        </p:nvSpPr>
        <p:spPr>
          <a:xfrm>
            <a:off x="1956816" y="3739896"/>
            <a:ext cx="8284464" cy="9144"/>
          </a:xfrm>
          <a:prstGeom prst="line">
            <a:avLst/>
          </a:prstGeom>
          <a:noFill/>
          <a:ln w="101600">
            <a:solidFill>
              <a:srgbClr val="FFC61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ea73bf76d?vcp=1&amp;pid=7691fdf01&amp;color=0,0,0&amp;vtp=1&amp;bt=1&amp;bbb=1&amp;hb=1" title=""/>
          <p:cNvSpPr/>
          <p:nvPr/>
        </p:nvSpPr>
        <p:spPr>
          <a:xfrm>
            <a:off x="932688" y="1526254"/>
            <a:ext cx="10323576" cy="37921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2.增大与减小摩擦的方法。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滑动摩擦力的大小只跟物体间接触面的粗糙程度以及所受压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力的大小有关，而与接触面的面积大小无关。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（1）增大有益摩擦的方法是增大压力或增大接触面的粗糙程度。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（2）减小有害摩擦的方法是减小压力，或使接触面变光滑，或用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滚动代替滑动，或使物体脱离接触，如加润滑油、形成气垫等。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6cb1205f8.fixed?vcp=1&amp;pid=d2b6d548d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8000"/>
          </a:p>
        </p:txBody>
      </p:sp>
      <p:sp>
        <p:nvSpPr>
          <p:cNvPr id="3" name="C_4_BD#6cb1205f8.fixed?vcp=1&amp;pid=d2b6d548d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7200"/>
          </a:p>
        </p:txBody>
      </p:sp>
      <p:sp>
        <p:nvSpPr>
          <p:cNvPr id="4" name="C_4#6cb1205f8.fixed?vcp=1&amp;pid=d2b6d548d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c0a1c253e?vcp=1&amp;pid=6cb1205f8&amp;color=0,0,0&amp;tib=255,255,255&amp;iip=4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c0a1c253e?vcp=1&amp;pid=6cb1205f8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牛顿第一定律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惯性</a:t>
            </a:r>
            <a:endParaRPr lang="en-US" altLang="zh-CN" sz="100"/>
          </a:p>
        </p:txBody>
      </p:sp>
      <p:sp>
        <p:nvSpPr>
          <p:cNvPr id="4" name="QC_6_BD.23_1#685b80efc?vcp=1&amp;vop=1&amp;vis=1&amp;pid=c0a1c253e&amp;color=0,0,0&amp;vtp=1&amp;bbb=1&amp;hb=1" title=""/>
          <p:cNvSpPr/>
          <p:nvPr/>
        </p:nvSpPr>
        <p:spPr>
          <a:xfrm>
            <a:off x="932688" y="1351063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日常生活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）乘客乘坐汽车时系好安全带，可以防止急刹车时，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由于什么的惯性而受到伤害(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6_AN.24_1#685b80efc.bracket?vcp=1&amp;vop=1&amp;vis=1&amp;pid=c0a1c253e&amp;color=0,0,0&amp;vpa=23&amp;vtp=1" title=""/>
          <p:cNvSpPr/>
          <p:nvPr/>
        </p:nvSpPr>
        <p:spPr>
          <a:xfrm>
            <a:off x="5495956" y="19854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6" name="QC_6_BD.23_2#685b80efc.choices?vcp=1&amp;vop=1&amp;vis=1&amp;pid=c0a1c253e&amp;color=0,0,0&amp;vtp=1&amp;bbb=1" title=""/>
          <p:cNvSpPr/>
          <p:nvPr/>
        </p:nvSpPr>
        <p:spPr>
          <a:xfrm>
            <a:off x="932688" y="2628048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554605"/>
                <a:tab pos="5438775"/>
                <a:tab pos="7980680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A.汽车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B.安全带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C.乘客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D.座椅</a:t>
            </a:r>
            <a:endParaRPr lang="en-US" altLang="zh-CN" sz="2800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2014200" y="121920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25_1#ba23c75e2?vcp=1&amp;vop=1&amp;vis=1&amp;pid=c0a1c253e&amp;color=0,0,0&amp;vtp=1&amp;bt=1&amp;bbb=1&amp;hb=1" title=""/>
          <p:cNvSpPr/>
          <p:nvPr/>
        </p:nvSpPr>
        <p:spPr>
          <a:xfrm>
            <a:off x="932688" y="1533144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（2024·中山模拟）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在中国空间站的“天宫课堂”上，航天员王亚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平和叶光富做了太空抛物实验，“冰墩墩”被王亚平轻轻一推，便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几乎沿直线匀速飘向叶光富，下列哪一定律能解释此运动现象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26_1#ba23c75e2.bracket?vcp=1&amp;vop=1&amp;vis=1&amp;pid=c0a1c253e&amp;color=0,0,0&amp;vpa=24&amp;vtp=1" title=""/>
          <p:cNvSpPr/>
          <p:nvPr/>
        </p:nvSpPr>
        <p:spPr>
          <a:xfrm>
            <a:off x="1222407" y="3462909"/>
            <a:ext cx="495300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4" name="QC_6_BD.25_2#ba23c75e2.choices?vcp=1&amp;vop=1&amp;vis=1&amp;pid=c0a1c253e&amp;color=0,0,0&amp;vtp=1&amp;bbb=1" title=""/>
          <p:cNvSpPr/>
          <p:nvPr/>
        </p:nvSpPr>
        <p:spPr>
          <a:xfrm>
            <a:off x="932688" y="4105084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A.光的反射定律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B.牛顿第一定律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C.欧姆定律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D.焦耳定律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27_1#98f663f42?vcp=1&amp;vop=1&amp;vis=1&amp;pid=c0a1c253e&amp;color=0,0,0&amp;vtp=1&amp;bt=1&amp;bbb=1&amp;hb=1" title=""/>
          <p:cNvSpPr/>
          <p:nvPr/>
        </p:nvSpPr>
        <p:spPr>
          <a:xfrm>
            <a:off x="932688" y="2187289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（2025·福建）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《考工记》记载：“马力既竭，辀犹能一取焉。”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展现出古人观察到马已停止用力，车还能前进一段距离。车继续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前进的主要原因是其(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28_1#98f663f42.bracket?vcp=1&amp;vop=1&amp;vis=1&amp;pid=c0a1c253e&amp;color=0,0,0&amp;vpa=25&amp;vtp=1" title=""/>
          <p:cNvSpPr/>
          <p:nvPr/>
        </p:nvSpPr>
        <p:spPr>
          <a:xfrm>
            <a:off x="4424394" y="3469354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4" name="QC_6_BD.27_2#98f663f42.choices?vcp=1&amp;vop=1&amp;vis=1&amp;pid=c0a1c253e&amp;color=0,0,0&amp;vtp=1&amp;bbb=1" title=""/>
          <p:cNvSpPr/>
          <p:nvPr/>
        </p:nvSpPr>
        <p:spPr>
          <a:xfrm>
            <a:off x="932688" y="4103719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554605"/>
                <a:tab pos="5083175"/>
                <a:tab pos="7625080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A.具有惯性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B.受到推力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C.受力平衡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D.受到摩擦力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d185fe657?vcp=1&amp;pid=6cb1205f8&amp;color=0,0,0&amp;tib=255,255,255&amp;iip=5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d185fe657?vcp=1&amp;pid=6cb1205f8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二力平衡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二力合成</a:t>
            </a:r>
            <a:endParaRPr lang="en-US" altLang="zh-CN" sz="100"/>
          </a:p>
        </p:txBody>
      </p:sp>
      <p:pic>
        <p:nvPicPr>
          <p:cNvPr id="4" name="QC_6_BD.29_1#ba754cc9c?iti=1&amp;htil=1&amp;vcp=1&amp;vop=1&amp;vis=1&amp;pid=d185fe657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128887" y="1369351"/>
            <a:ext cx="2020824" cy="213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29_2#ba754cc9c?iti=1&amp;htil=1&amp;vcp=1&amp;vop=1&amp;vis=1&amp;pid=d185fe657&amp;color=0,0,0&amp;vtp=1&amp;bbb=1" title=""/>
          <p:cNvSpPr/>
          <p:nvPr/>
        </p:nvSpPr>
        <p:spPr>
          <a:xfrm>
            <a:off x="9682893" y="3630332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图9-1</a:t>
            </a:r>
            <a:endParaRPr lang="en-US" altLang="zh-CN" sz="2800"/>
          </a:p>
        </p:txBody>
      </p:sp>
      <p:sp>
        <p:nvSpPr>
          <p:cNvPr id="6" name="QC_6_BD.29_3#ba754cc9c?htil=1&amp;vcp=1&amp;vop=1&amp;vis=1&amp;pid=d185fe657&amp;color=0,0,0&amp;vtp=1&amp;bbb=1&amp;hb=1" title=""/>
          <p:cNvSpPr/>
          <p:nvPr/>
        </p:nvSpPr>
        <p:spPr>
          <a:xfrm>
            <a:off x="932688" y="1351063"/>
            <a:ext cx="8165592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（2023·四川）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如图9-1所示，茶杯静止在水平桌面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上，下列各对力中属于平衡力的是(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7" name="QC_6_AN.30_1#ba754cc9c.bracket?vcp=1&amp;vop=1&amp;vis=1&amp;pid=d185fe657&amp;color=0,0,0&amp;vpa=26&amp;vtp=1" title=""/>
          <p:cNvSpPr/>
          <p:nvPr/>
        </p:nvSpPr>
        <p:spPr>
          <a:xfrm>
            <a:off x="6567520" y="19854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8" name="QC_6_BD.29_4#ba754cc9c.choices?htil=1&amp;vcp=1&amp;vop=1&amp;vis=1&amp;pid=d185fe657&amp;color=0,0,0&amp;vtp=1&amp;bbb=1" title=""/>
          <p:cNvSpPr/>
          <p:nvPr/>
        </p:nvSpPr>
        <p:spPr>
          <a:xfrm>
            <a:off x="932688" y="2635858"/>
            <a:ext cx="8165592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A.茶杯所受的重力和桌面对茶杯的支持力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B.茶杯所受的重力和茶杯对桌面的压力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C.茶杯对桌面的压力和桌面对茶杯的支持力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D.桌子所受的重力和地面对桌子的支持力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C_6_BD.31_1#2a6d1c8fc?vcp=1&amp;vop=1&amp;vis=1&amp;pid=d185fe657&amp;color=0,0,0&amp;vtp=1&amp;bt=1&amp;bbb=1&amp;hb=1" title=""/>
              <p:cNvSpPr/>
              <p:nvPr/>
            </p:nvSpPr>
            <p:spPr>
              <a:xfrm>
                <a:off x="932688" y="1893538"/>
                <a:ext cx="10323576" cy="18490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5.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（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日常生活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）小申坐电梯回家时，电梯匀速上升。若他对电梯的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压力为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，电梯对他的支持力为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，他受到的重力为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，则下列判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断中正确的是(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    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)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C_6_BD.31_1#2a6d1c8fc?vcp=1&amp;vop=1&amp;vis=1&amp;pid=d185fe657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893538"/>
                <a:ext cx="10323576" cy="1849057"/>
              </a:xfrm>
              <a:prstGeom prst="rect">
                <a:avLst/>
              </a:prstGeom>
              <a:blipFill rotWithShape="1">
                <a:blip r:embed="rId3"/>
                <a:stretch>
                  <a:fillRect l="-5" t="-33" r="-920" b="-368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QC_6_AN.32_1#2a6d1c8fc.bracket?vcp=1&amp;vop=1&amp;vis=1&amp;pid=d185fe657&amp;color=0,0,0&amp;vpa=27&amp;vtp=1" title=""/>
          <p:cNvSpPr/>
          <p:nvPr/>
        </p:nvSpPr>
        <p:spPr>
          <a:xfrm>
            <a:off x="3352831" y="3175603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mc:AlternateContent>
        <mc:Choice Requires="a14">
          <p:sp>
            <p:nvSpPr>
              <p:cNvPr id="4" name="QC_6_BD.31_2#2a6d1c8fc.choices?vcp=1&amp;vop=1&amp;vis=1&amp;pid=d185fe657&amp;color=0,0,0&amp;vtp=1&amp;bbb=1" title=""/>
              <p:cNvSpPr/>
              <p:nvPr/>
            </p:nvSpPr>
            <p:spPr>
              <a:xfrm>
                <a:off x="932688" y="3744690"/>
                <a:ext cx="10323576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latinLnBrk="1">
                  <a:lnSpc>
                    <a:spcPts val="5100"/>
                  </a:lnSpc>
                  <a:tabLst>
                    <a:tab pos="5267325"/>
                  </a:tabLst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A.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&gt;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2800" b="1" i="0" spc="-103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	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B.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&gt;</m:t>
                      </m:r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 </m:t>
                      </m:r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endParaRPr lang="en-US" altLang="zh-CN" sz="2800"/>
              </a:p>
              <a:p>
                <a:pPr latinLnBrk="1">
                  <a:lnSpc>
                    <a:spcPts val="4900"/>
                  </a:lnSpc>
                  <a:tabLst>
                    <a:tab pos="5267325"/>
                  </a:tabLst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C.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和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是平衡力</a:t>
                </a:r>
                <a:r>
                  <a:rPr lang="en-US" altLang="zh-CN" sz="2800" b="1" i="0" spc="-1030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	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D.</a:t>
                </a:r>
                <a14:m>
                  <m:oMathPara>
                    <m:oMathParaPr>
                      <m:jc/>
                    </m:oMathParaPr>
                    <m:oMath>
                      <m:sSub>
                        <m:sSubPr>
                          <m:ctrl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宋体" panose="02010600030101010101" pitchFamily="2" charset="-122"/>
                              <a:cs typeface="Times New Roman" panose="02020603050405020304" pitchFamily="34" charset="-120"/>
                            </a:rPr>
                          </m:ctrlPr>
                        </m:sSubPr>
                        <m:e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𝑭</m:t>
                          </m:r>
                        </m:e>
                        <m:sub>
                          <m:r>
                            <m:rPr>
                              <m:sty m:val="bi"/>
                            </m:rPr>
                            <a:rPr lang="en-US" altLang="zh-CN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34" charset="-122"/>
                              <a:cs typeface="Cambria Math" panose="02040503050406030204" pitchFamily="34" charset="-12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和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𝑮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是平衡力</a:t>
                </a:r>
                <a:endParaRPr lang="en-US" altLang="zh-CN" sz="2800"/>
              </a:p>
            </p:txBody>
          </p:sp>
        </mc:Choice>
        <mc:Fallback>
          <p:sp>
            <p:nvSpPr>
              <p:cNvPr id="4" name="QC_6_BD.31_2#2a6d1c8fc.choices?vcp=1&amp;vop=1&amp;vis=1&amp;pid=d185fe657&amp;color=0,0,0&amp;vtp=1&amp;bb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3744690"/>
                <a:ext cx="10323576" cy="1201357"/>
              </a:xfrm>
              <a:prstGeom prst="rect">
                <a:avLst/>
              </a:prstGeom>
              <a:blipFill rotWithShape="1">
                <a:blip r:embed="rId4"/>
                <a:stretch>
                  <a:fillRect l="-5" t="-8" r="2" b="-57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33_1#c4eac3d98?vcp=1&amp;vop=1&amp;vis=1&amp;pid=d185fe657&amp;color=0,0,0&amp;vtp=1&amp;bt=1&amp;bbb=1&amp;hb=1" title=""/>
          <p:cNvSpPr/>
          <p:nvPr/>
        </p:nvSpPr>
        <p:spPr>
          <a:xfrm>
            <a:off x="932688" y="720000"/>
            <a:ext cx="10323576" cy="1112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6.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（2025·江西）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如图9-2所示，用手拉着弹簧测力计，使钩码处于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静止状态。下列说法正确的是(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34_1#c4eac3d98.bracket?vcp=1&amp;vop=1&amp;vis=1&amp;pid=d185fe657&amp;color=0,0,0&amp;vpa=28&amp;vtp=1" title=""/>
          <p:cNvSpPr/>
          <p:nvPr/>
        </p:nvSpPr>
        <p:spPr>
          <a:xfrm>
            <a:off x="5853144" y="1300645"/>
            <a:ext cx="515938" cy="5201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pic>
        <p:nvPicPr>
          <p:cNvPr id="4" name="QC_6_BD.33_2#c4eac3d98?iti=2&amp;htil=2&amp;vcp=1&amp;vop=1&amp;vis=1&amp;pid=d185fe657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518904" y="1389482"/>
            <a:ext cx="1719072" cy="279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33_3#c4eac3d98?iti=2&amp;htil=2&amp;vcp=1&amp;vop=1&amp;vis=1&amp;pid=d185fe657&amp;color=0,0,0&amp;vtp=1&amp;bbb=1" title=""/>
          <p:cNvSpPr/>
          <p:nvPr/>
        </p:nvSpPr>
        <p:spPr>
          <a:xfrm>
            <a:off x="9922034" y="4302037"/>
            <a:ext cx="912812" cy="53181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6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图9-2</a:t>
            </a:r>
            <a:endParaRPr lang="en-US" altLang="zh-CN" sz="2800"/>
          </a:p>
        </p:txBody>
      </p:sp>
      <p:sp>
        <p:nvSpPr>
          <p:cNvPr id="6" name="QC_6_BD.33_4#c4eac3d98.choices?htil=2&amp;vcp=1&amp;vop=1&amp;vis=1&amp;pid=d185fe657&amp;color=0,0,0&amp;vtp=1&amp;bbb=1&amp;hb=1" title=""/>
          <p:cNvSpPr/>
          <p:nvPr/>
        </p:nvSpPr>
        <p:spPr>
          <a:xfrm>
            <a:off x="932688" y="1896085"/>
            <a:ext cx="8476488" cy="40969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A.钩码所受的重力与绳子对钩码的拉力是一对平衡力</a:t>
            </a:r>
            <a:endParaRPr lang="en-US" altLang="zh-CN" sz="2800"/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B.绳子对钩码的拉力与弹簧测力计对绳子的拉力是一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对平衡力</a:t>
            </a:r>
            <a:endParaRPr lang="en-US" altLang="zh-CN" sz="2800"/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C.手对弹簧测力计的拉力与钩码所受的重力是一对相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互作用力</a:t>
            </a:r>
            <a:endParaRPr lang="en-US" altLang="zh-CN" sz="2800"/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D.弹簧测力计对绳子的拉力与手对弹簧测力计的拉力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是一对相互作用力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438aa0369?vcp=1&amp;pid=6cb1205f8&amp;color=0,0,0&amp;tib=255,255,255&amp;iip=6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438aa0369?vcp=1&amp;pid=6cb1205f8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摩擦力</a:t>
            </a:r>
            <a:endParaRPr lang="en-US" altLang="zh-CN" sz="100"/>
          </a:p>
        </p:txBody>
      </p:sp>
      <p:sp>
        <p:nvSpPr>
          <p:cNvPr id="4" name="QC_6_BD.35_1#7e0d9bd6a?vcp=1&amp;vop=1&amp;vis=1&amp;pid=438aa0369&amp;color=0,0,0&amp;vtp=1&amp;bbb=1" title=""/>
          <p:cNvSpPr/>
          <p:nvPr/>
        </p:nvSpPr>
        <p:spPr>
          <a:xfrm>
            <a:off x="932688" y="1351063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7.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（2025·自贡）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以下做法能减小摩擦力的是(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6_AN.36_1#7e0d9bd6a.bracket?vcp=1&amp;vop=1&amp;vis=1&amp;pid=438aa0369&amp;color=0,0,0&amp;vpa=29&amp;vtp=1" title=""/>
          <p:cNvSpPr/>
          <p:nvPr/>
        </p:nvSpPr>
        <p:spPr>
          <a:xfrm>
            <a:off x="8021670" y="1347253"/>
            <a:ext cx="5159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</a:t>
            </a:r>
            <a:endParaRPr lang="en-US" altLang="zh-CN" sz="2800"/>
          </a:p>
        </p:txBody>
      </p:sp>
      <p:sp>
        <p:nvSpPr>
          <p:cNvPr id="6" name="QC_6_BD.35_2#7e0d9bd6a.choices?vcp=1&amp;vop=1&amp;vis=1&amp;pid=438aa0369&amp;color=0,0,0&amp;vtp=1&amp;bbb=1" title=""/>
          <p:cNvSpPr/>
          <p:nvPr/>
        </p:nvSpPr>
        <p:spPr>
          <a:xfrm>
            <a:off x="932688" y="1990063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A.机器转轴处加润滑油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B.用力压着黑板擦擦黑板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C.鞋底做成凹凸不平的槽纹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D.体操运动员在手上涂镁粉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37_1#82c492daa?vcp=1&amp;vop=1&amp;vis=1&amp;pid=438aa0369&amp;color=0,0,0&amp;vtp=1&amp;bt=1&amp;bbb=1&amp;hb=1" title=""/>
          <p:cNvSpPr/>
          <p:nvPr/>
        </p:nvSpPr>
        <p:spPr>
          <a:xfrm>
            <a:off x="932688" y="880364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8.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（2024·湖北）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冰壶运动员比赛用鞋如图9-3，蹬冰鞋底用橡胶制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成，滑行鞋底用塑料制成。运动员用滑行鞋支撑全身在冰面上滑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行，需要停下时，用蹬冰鞋接触冰面进行控制。下列说法正确的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38_1#82c492daa.bracket?vcp=1&amp;vop=1&amp;vis=1&amp;pid=438aa0369&amp;color=0,0,0&amp;vpa=30&amp;vtp=1" title=""/>
          <p:cNvSpPr/>
          <p:nvPr/>
        </p:nvSpPr>
        <p:spPr>
          <a:xfrm>
            <a:off x="1579594" y="2810129"/>
            <a:ext cx="495300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pic>
        <p:nvPicPr>
          <p:cNvPr id="4" name="QC_6_BD.37_2#82c492daa?iti=3&amp;htil=3&amp;vcp=1&amp;vop=1&amp;vis=1&amp;pid=438aa0369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93088" y="3479736"/>
            <a:ext cx="2935224" cy="147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37_3#82c492daa?iti=3&amp;htil=3&amp;vcp=1&amp;vop=1&amp;vis=1&amp;pid=438aa0369&amp;color=0,0,0&amp;vtp=1&amp;bbb=1" title=""/>
          <p:cNvSpPr/>
          <p:nvPr/>
        </p:nvSpPr>
        <p:spPr>
          <a:xfrm>
            <a:off x="9204294" y="5078920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图9-3</a:t>
            </a:r>
            <a:endParaRPr lang="en-US" altLang="zh-CN" sz="2800"/>
          </a:p>
        </p:txBody>
      </p:sp>
      <p:sp>
        <p:nvSpPr>
          <p:cNvPr id="6" name="QC_6_BD.37_4#82c492daa.choices?htil=3&amp;vcp=1&amp;vop=1&amp;vis=1&amp;pid=438aa0369&amp;color=0,0,0&amp;vtp=1&amp;bbb=1" title=""/>
          <p:cNvSpPr/>
          <p:nvPr/>
        </p:nvSpPr>
        <p:spPr>
          <a:xfrm>
            <a:off x="932688" y="3452304"/>
            <a:ext cx="7251192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A.蹬冰鞋底是为了减小压力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B.滑行鞋底是为了减小摩擦力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C.运动员在冰面上滑行需要力来维持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D.滑行时若摩擦力消失，则运动员会停止运动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1#目录1:d2b6d548d?lid=6e69440b5&amp;cid=6e69440b5&amp;tib=255,255,255&amp;vtp=1" title="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216152"/>
            <a:ext cx="612648" cy="612648"/>
          </a:xfrm>
          <a:prstGeom prst="rect">
            <a:avLst/>
          </a:prstGeom>
        </p:spPr>
      </p:pic>
      <p:sp>
        <p:nvSpPr>
          <p:cNvPr id="3" name="C_1#目录1:d2b6d548d?lid=6e69440b5&amp;cid=6e69440b5&amp;vtp=1&amp;bbb=1" title="">
            <a:hlinkClick r:id="rId4" action="ppaction://hlinksldjump"/>
          </p:cNvPr>
          <p:cNvSpPr/>
          <p:nvPr/>
        </p:nvSpPr>
        <p:spPr>
          <a:xfrm>
            <a:off x="6309360" y="1216152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2400"/>
          </a:p>
        </p:txBody>
      </p:sp>
      <p:sp>
        <p:nvSpPr>
          <p:cNvPr id="4" name="C_1#目录1:d2b6d548d?lid=6e69440b5&amp;cid=6e69440b5&amp;vtp=1&amp;bbb=1" title="">
            <a:hlinkClick r:id="rId4" action="ppaction://hlinksldjump"/>
          </p:cNvPr>
          <p:cNvSpPr/>
          <p:nvPr/>
        </p:nvSpPr>
        <p:spPr>
          <a:xfrm>
            <a:off x="7095744" y="1234440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2800"/>
          </a:p>
        </p:txBody>
      </p:sp>
      <p:pic>
        <p:nvPicPr>
          <p:cNvPr id="5" name="C_1#目录1:d2b6d548d?lid=1fb41eccf&amp;cid=1fb41eccf&amp;tib=255,255,255&amp;vtp=1" title="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020824"/>
            <a:ext cx="612648" cy="612648"/>
          </a:xfrm>
          <a:prstGeom prst="rect">
            <a:avLst/>
          </a:prstGeom>
        </p:spPr>
      </p:pic>
      <p:sp>
        <p:nvSpPr>
          <p:cNvPr id="6" name="C_1#目录1:d2b6d548d?lid=1fb41eccf&amp;cid=1fb41eccf&amp;vtp=1&amp;bbb=1" title="">
            <a:hlinkClick r:id="rId5" action="ppaction://hlinksldjump"/>
          </p:cNvPr>
          <p:cNvSpPr/>
          <p:nvPr/>
        </p:nvSpPr>
        <p:spPr>
          <a:xfrm>
            <a:off x="6309360" y="2020824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2400"/>
          </a:p>
        </p:txBody>
      </p:sp>
      <p:sp>
        <p:nvSpPr>
          <p:cNvPr id="7" name="C_1#目录1:d2b6d548d?lid=1fb41eccf&amp;cid=1fb41eccf&amp;vtp=1&amp;bbb=1" title="">
            <a:hlinkClick r:id="rId5" action="ppaction://hlinksldjump"/>
          </p:cNvPr>
          <p:cNvSpPr/>
          <p:nvPr/>
        </p:nvSpPr>
        <p:spPr>
          <a:xfrm>
            <a:off x="7095744" y="2039112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2800"/>
          </a:p>
        </p:txBody>
      </p:sp>
      <p:pic>
        <p:nvPicPr>
          <p:cNvPr id="8" name="C_1#目录1:d2b6d548d?lid=6cb1205f8&amp;cid=6cb1205f8&amp;tib=255,255,255&amp;vtp=1" title="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834640"/>
            <a:ext cx="612648" cy="612648"/>
          </a:xfrm>
          <a:prstGeom prst="rect">
            <a:avLst/>
          </a:prstGeom>
        </p:spPr>
      </p:pic>
      <p:sp>
        <p:nvSpPr>
          <p:cNvPr id="9" name="C_1#目录1:d2b6d548d?lid=6cb1205f8&amp;cid=6cb1205f8&amp;vtp=1&amp;bbb=1" title="">
            <a:hlinkClick r:id="rId6" action="ppaction://hlinksldjump"/>
          </p:cNvPr>
          <p:cNvSpPr/>
          <p:nvPr/>
        </p:nvSpPr>
        <p:spPr>
          <a:xfrm>
            <a:off x="6309360" y="2834640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2400"/>
          </a:p>
        </p:txBody>
      </p:sp>
      <p:sp>
        <p:nvSpPr>
          <p:cNvPr id="10" name="C_1#目录1:d2b6d548d?lid=6cb1205f8&amp;cid=6cb1205f8&amp;vtp=1&amp;bbb=1" title="">
            <a:hlinkClick r:id="rId6" action="ppaction://hlinksldjump"/>
          </p:cNvPr>
          <p:cNvSpPr/>
          <p:nvPr/>
        </p:nvSpPr>
        <p:spPr>
          <a:xfrm>
            <a:off x="7095744" y="2852928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2800"/>
          </a:p>
        </p:txBody>
      </p:sp>
      <p:pic>
        <p:nvPicPr>
          <p:cNvPr id="11" name="C_1#目录1:d2b6d548d?lid=29f5a8f69&amp;cid=29f5a8f69&amp;tib=255,255,255&amp;vtp=1" title="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3648456"/>
            <a:ext cx="612648" cy="612648"/>
          </a:xfrm>
          <a:prstGeom prst="rect">
            <a:avLst/>
          </a:prstGeom>
        </p:spPr>
      </p:pic>
      <p:sp>
        <p:nvSpPr>
          <p:cNvPr id="12" name="C_1#目录1:d2b6d548d?lid=29f5a8f69&amp;cid=29f5a8f69&amp;vtp=1&amp;bbb=1" title="">
            <a:hlinkClick r:id="rId7" action="ppaction://hlinksldjump"/>
          </p:cNvPr>
          <p:cNvSpPr/>
          <p:nvPr/>
        </p:nvSpPr>
        <p:spPr>
          <a:xfrm>
            <a:off x="6309360" y="3648456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2400"/>
          </a:p>
        </p:txBody>
      </p:sp>
      <p:sp>
        <p:nvSpPr>
          <p:cNvPr id="13" name="C_1#目录1:d2b6d548d?lid=29f5a8f69&amp;cid=29f5a8f69&amp;vtp=1&amp;bbb=1" title="">
            <a:hlinkClick r:id="rId7" action="ppaction://hlinksldjump"/>
          </p:cNvPr>
          <p:cNvSpPr/>
          <p:nvPr/>
        </p:nvSpPr>
        <p:spPr>
          <a:xfrm>
            <a:off x="7095744" y="3666744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2800"/>
          </a:p>
        </p:txBody>
      </p:sp>
      <p:pic>
        <p:nvPicPr>
          <p:cNvPr id="14" name="C_1#目录1:d2b6d548d?lid=9e83c1b65&amp;cid=9e83c1b65&amp;tib=255,255,255&amp;vtp=1" title="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453128"/>
            <a:ext cx="612648" cy="612648"/>
          </a:xfrm>
          <a:prstGeom prst="rect">
            <a:avLst/>
          </a:prstGeom>
        </p:spPr>
      </p:pic>
      <p:sp>
        <p:nvSpPr>
          <p:cNvPr id="15" name="C_1#目录1:d2b6d548d?lid=9e83c1b65&amp;cid=9e83c1b65&amp;vtp=1&amp;bbb=1" title="">
            <a:hlinkClick r:id="rId8" action="ppaction://hlinksldjump"/>
          </p:cNvPr>
          <p:cNvSpPr/>
          <p:nvPr/>
        </p:nvSpPr>
        <p:spPr>
          <a:xfrm>
            <a:off x="6309360" y="4453128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2400"/>
          </a:p>
        </p:txBody>
      </p:sp>
      <p:sp>
        <p:nvSpPr>
          <p:cNvPr id="16" name="C_1#目录1:d2b6d548d?lid=9e83c1b65&amp;cid=9e83c1b65&amp;vtp=1&amp;bbb=1" title="">
            <a:hlinkClick r:id="rId8" action="ppaction://hlinksldjump"/>
          </p:cNvPr>
          <p:cNvSpPr/>
          <p:nvPr/>
        </p:nvSpPr>
        <p:spPr>
          <a:xfrm>
            <a:off x="7095744" y="4471416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2800"/>
          </a:p>
        </p:txBody>
      </p:sp>
      <p:sp>
        <p:nvSpPr>
          <p:cNvPr id="17" name="O_0#目录1:d2b6d548d.fixed?vcp=1&amp;color=0,0,0&amp;vtp=1&amp;bt=1&amp;bbb=1" title=""/>
          <p:cNvSpPr/>
          <p:nvPr/>
        </p:nvSpPr>
        <p:spPr>
          <a:xfrm>
            <a:off x="1225296" y="612648"/>
            <a:ext cx="2880360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6700"/>
              </a:lnSpc>
            </a:pP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目</a:t>
            </a:r>
            <a:r>
              <a:rPr lang="en-US" altLang="zh-CN" sz="54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录</a:t>
            </a:r>
            <a:endParaRPr lang="en-US" altLang="zh-CN" sz="5400"/>
          </a:p>
        </p:txBody>
      </p:sp>
      <p:sp>
        <p:nvSpPr>
          <p:cNvPr id="18" name="O_0#目录1:d2b6d548d.fixed?vcp=1&amp;color=0,0,0&amp;vtp=1&amp;bbb=1" title=""/>
          <p:cNvSpPr/>
          <p:nvPr/>
        </p:nvSpPr>
        <p:spPr>
          <a:xfrm>
            <a:off x="1298448" y="1508760"/>
            <a:ext cx="2880360" cy="393192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C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O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E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S</a:t>
            </a:r>
            <a:endParaRPr lang="en-US" altLang="zh-CN" sz="2000"/>
          </a:p>
        </p:txBody>
      </p:sp>
      <p:sp>
        <p:nvSpPr>
          <p:cNvPr id="19" name="O_0#目录1:d2b6d548d" title=""/>
          <p:cNvSpPr/>
          <p:nvPr/>
        </p:nvSpPr>
        <p:spPr>
          <a:xfrm>
            <a:off x="1335024" y="2048256"/>
            <a:ext cx="539496" cy="9144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</a:ln>
        </p:spPr>
        <p:txBody>
          <a:bodyPr tIns="0" bIns="0"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29f5a8f69.fixed?vcp=1&amp;pid=d2b6d548d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8000"/>
          </a:p>
        </p:txBody>
      </p:sp>
      <p:sp>
        <p:nvSpPr>
          <p:cNvPr id="3" name="C_4_BD#29f5a8f69.fixed?vcp=1&amp;pid=d2b6d548d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7200"/>
          </a:p>
        </p:txBody>
      </p:sp>
      <p:sp>
        <p:nvSpPr>
          <p:cNvPr id="4" name="C_4#29f5a8f69.fixed?vcp=1&amp;pid=d2b6d548d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5_BD.39_1#684045b13?iti=4&amp;htil=4&amp;vcp=1&amp;vop=1&amp;vis=1&amp;pid=29f5a8f69&amp;color=0,0,0&amp;tib=255,255,255&amp;vtp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67563" y="1233932"/>
            <a:ext cx="4041648" cy="213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5_BD.39_2#684045b13?iti=4&amp;htil=4&amp;vcp=1&amp;vop=1&amp;vis=1&amp;pid=29f5a8f69&amp;color=0,0,0&amp;vtp=1&amp;bbb=1" title=""/>
          <p:cNvSpPr/>
          <p:nvPr/>
        </p:nvSpPr>
        <p:spPr>
          <a:xfrm>
            <a:off x="8731981" y="3500628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图9-4</a:t>
            </a:r>
            <a:endParaRPr lang="en-US" altLang="zh-CN" sz="2800"/>
          </a:p>
        </p:txBody>
      </p:sp>
      <p:sp>
        <p:nvSpPr>
          <p:cNvPr id="4" name="QC_5_BD.39_3#684045b13?htil=4&amp;vcp=1&amp;vop=1&amp;vis=1&amp;pid=29f5a8f69&amp;color=0,0,0&amp;vtp=1&amp;bt=1&amp;bbb=1&amp;hb=1&amp;hs=1" title=""/>
          <p:cNvSpPr/>
          <p:nvPr/>
        </p:nvSpPr>
        <p:spPr>
          <a:xfrm>
            <a:off x="932688" y="1215644"/>
            <a:ext cx="6144768" cy="31444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日常生活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）如图9-4所示，汽车上配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有安全带和头枕，司机和乘客都必须系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好安全带。当向前行驶的汽车分别出现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突然加速、紧急刹车两种状况时，对乘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车人员起主要保护作用的分别是(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5_AN.40_1#684045b13.bracket?vcp=1&amp;vop=1&amp;vis=1&amp;pid=29f5a8f69&amp;color=0,0,0&amp;vpa=31&amp;vtp=1" title=""/>
          <p:cNvSpPr/>
          <p:nvPr/>
        </p:nvSpPr>
        <p:spPr>
          <a:xfrm>
            <a:off x="6210331" y="3793109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sp>
        <p:nvSpPr>
          <p:cNvPr id="6" name="QC_5_BD.39_4#684045b13.choices?vcp=1&amp;vop=1&amp;vis=1&amp;pid=29f5a8f69&amp;color=0,0,0&amp;vtp=1&amp;bbb=1&amp;hs=1" title=""/>
          <p:cNvSpPr/>
          <p:nvPr/>
        </p:nvSpPr>
        <p:spPr>
          <a:xfrm>
            <a:off x="932688" y="4422584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A.头枕、头枕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B.安全带、安全带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C.安全带、头枕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D.头枕、安全带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QC_5_BD.41_1#a1ccaffba?iti=5&amp;htil=5&amp;vcp=1&amp;vop=1&amp;vis=1&amp;pid=29f5a8f69&amp;color=0,0,0&amp;tib=255,255,255&amp;vtp=1&amp;hs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479793" y="895097"/>
            <a:ext cx="3737085" cy="1786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3" name="QC_5_BD.41_2#a1ccaffba?iti=5&amp;htil=5&amp;vcp=1&amp;vop=1&amp;vis=1&amp;pid=29f5a8f69&amp;color=0,0,0&amp;vtp=1&amp;bbb=1" title=""/>
          <p:cNvSpPr/>
          <p:nvPr/>
        </p:nvSpPr>
        <p:spPr>
          <a:xfrm>
            <a:off x="8891929" y="2808606"/>
            <a:ext cx="912812" cy="9773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图9-5</a:t>
            </a:r>
            <a:endParaRPr lang="en-US" altLang="zh-CN" sz="2800"/>
          </a:p>
        </p:txBody>
      </p:sp>
      <p:sp>
        <p:nvSpPr>
          <p:cNvPr id="4" name="QC_5_BD.41_3#a1ccaffba?htil=5&amp;vcp=1&amp;vop=1&amp;vis=1&amp;pid=29f5a8f69&amp;color=0,0,0&amp;vtp=1&amp;bt=1&amp;bbb=1&amp;hb=1&amp;hs=1" title=""/>
          <p:cNvSpPr/>
          <p:nvPr/>
        </p:nvSpPr>
        <p:spPr>
          <a:xfrm>
            <a:off x="932688" y="907796"/>
            <a:ext cx="6437376" cy="181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课本原图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）如图9-5所示，小强用水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平向右的力推静止在水平地面上的箱子，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但箱子没动。下列说法正确的是(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5" name="QC_5_AN.42_1#a1ccaffba.bracket?vcp=1&amp;vop=1&amp;vis=1&amp;pid=29f5a8f69&amp;color=0,0,0&amp;vpa=32&amp;vtp=1" title=""/>
          <p:cNvSpPr/>
          <p:nvPr/>
        </p:nvSpPr>
        <p:spPr>
          <a:xfrm>
            <a:off x="6210331" y="2164525"/>
            <a:ext cx="515938" cy="54876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sp>
        <p:nvSpPr>
          <p:cNvPr id="6" name="QC_5_BD.41_4#a1ccaffba.choices?vcp=1&amp;vop=1&amp;vis=1&amp;pid=29f5a8f69&amp;color=0,0,0&amp;vtp=1&amp;bbb=1&amp;hs=1" title=""/>
          <p:cNvSpPr/>
          <p:nvPr/>
        </p:nvSpPr>
        <p:spPr>
          <a:xfrm>
            <a:off x="932688" y="3485641"/>
            <a:ext cx="10323576" cy="2449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A.箱子受到的重力和地面对箱子的支持力是一对相互作用力</a:t>
            </a:r>
            <a:endParaRPr lang="en-US" altLang="zh-CN" sz="2800"/>
          </a:p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B.箱子对地面的压力和地面对箱子的支持力是一对平衡力</a:t>
            </a:r>
            <a:endParaRPr lang="en-US" altLang="zh-CN" sz="2800"/>
          </a:p>
          <a:p>
            <a:pPr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C.箱子受到水平方向的推力小于地面对箱子的摩擦力</a:t>
            </a:r>
            <a:endParaRPr lang="en-US" altLang="zh-CN" sz="2800"/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D.若此时一切外力都突然消失，箱子会静止在原地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43_1#cb6edb765?vcp=1&amp;vop=1&amp;vis=1&amp;pid=29f5a8f69&amp;color=0,0,0&amp;vtp=1&amp;bt=1&amp;bbb=1" title=""/>
          <p:cNvSpPr/>
          <p:nvPr/>
        </p:nvSpPr>
        <p:spPr>
          <a:xfrm>
            <a:off x="932688" y="1843278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（2023·湖南）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下列有关摩擦力的说法不正确的是(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44_1#cb6edb765.bracket?vcp=1&amp;vop=1&amp;vis=1&amp;pid=29f5a8f69&amp;color=0,0,0&amp;vpa=33&amp;vtp=1" title=""/>
          <p:cNvSpPr/>
          <p:nvPr/>
        </p:nvSpPr>
        <p:spPr>
          <a:xfrm>
            <a:off x="9093232" y="1839468"/>
            <a:ext cx="5159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sp>
        <p:nvSpPr>
          <p:cNvPr id="4" name="QC_5_BD.43_2#cb6edb765.choices?vcp=1&amp;vop=1&amp;vis=1&amp;pid=29f5a8f69&amp;color=0,0,0&amp;vtp=1&amp;bbb=1" title=""/>
          <p:cNvSpPr/>
          <p:nvPr/>
        </p:nvSpPr>
        <p:spPr>
          <a:xfrm>
            <a:off x="932688" y="2485580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A.走路时鞋底与路面间的摩擦是有益摩擦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 spc="-10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B.自行车刹车时，通过增大刹车胶皮与钢圈之间的压力来增大摩擦力</a:t>
            </a:r>
            <a:endParaRPr lang="en-US" altLang="zh-CN" sz="2800" spc="-1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C.摩擦力不一定是阻力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D.摩擦力的方向总是与物体的运动方向相反</a:t>
            </a:r>
            <a:endParaRPr lang="en-US" altLang="zh-CN" sz="2800"/>
          </a:p>
        </p:txBody>
      </p:sp>
      <p:sp>
        <p:nvSpPr>
          <p:cNvPr id="5" name="QC_5_BD.43_1#cb6edb765?vcp=1&amp;vop=1&amp;vis=1&amp;pid=29f5a8f69&amp;color=0,0,0&amp;vtp=1&amp;bt=1&amp;bbb=1&amp;zzd= 1" title=""/>
          <p:cNvSpPr/>
          <p:nvPr/>
        </p:nvSpPr>
        <p:spPr>
          <a:xfrm>
            <a:off x="7189852" y="2431860"/>
            <a:ext cx="38100" cy="381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QC_5_BD.43_1#cb6edb765?vcp=1&amp;vop=1&amp;vis=1&amp;pid=29f5a8f69&amp;color=0,0,0&amp;vtp=1&amp;bt=1&amp;bbb=1&amp;zzd= 1" title=""/>
          <p:cNvSpPr/>
          <p:nvPr/>
        </p:nvSpPr>
        <p:spPr>
          <a:xfrm>
            <a:off x="7547039" y="2431860"/>
            <a:ext cx="38100" cy="381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QC_5_BD.43_1#cb6edb765?vcp=1&amp;vop=1&amp;vis=1&amp;pid=29f5a8f69&amp;color=0,0,0&amp;vtp=1&amp;bt=1&amp;bbb=1&amp;zzd= 1" title=""/>
          <p:cNvSpPr/>
          <p:nvPr/>
        </p:nvSpPr>
        <p:spPr>
          <a:xfrm>
            <a:off x="7904227" y="2431860"/>
            <a:ext cx="38100" cy="381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O_5_BD.45_1#d96a30b35?vcp=1&amp;vop=1&amp;vis=1&amp;pid=29f5a8f69&amp;color=0,0,0&amp;vtp=1&amp;bt=1&amp;bbb=1&amp;hb=1" title=""/>
          <p:cNvSpPr/>
          <p:nvPr/>
        </p:nvSpPr>
        <p:spPr>
          <a:xfrm>
            <a:off x="932688" y="782288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（2025·吉林）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如图9-6是“探究滑动摩擦力大小与哪些因素有关”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的实验。</a:t>
            </a:r>
            <a:endParaRPr lang="en-US" altLang="zh-CN" sz="2800"/>
          </a:p>
        </p:txBody>
      </p:sp>
      <p:pic>
        <p:nvPicPr>
          <p:cNvPr id="3" name="QO_5_BD.45_2#d96a30b35?iti=6&amp;vcp=1&amp;vop=1&amp;vis=1&amp;pid=29f5a8f69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93392" y="2119725"/>
            <a:ext cx="8202168" cy="2048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O_5_BD.45_3#d96a30b35?iti=6&amp;vcp=1&amp;vop=1&amp;vis=1&amp;pid=29f5a8f69&amp;color=0,0,0&amp;vtp=1&amp;bbb=1" title=""/>
          <p:cNvSpPr/>
          <p:nvPr/>
        </p:nvSpPr>
        <p:spPr>
          <a:xfrm>
            <a:off x="5638071" y="4294981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图9-6</a:t>
            </a:r>
            <a:endParaRPr lang="en-US" altLang="zh-CN" sz="2800"/>
          </a:p>
        </p:txBody>
      </p:sp>
      <mc:AlternateContent>
        <mc:Choice Requires="a14">
          <p:sp>
            <p:nvSpPr>
              <p:cNvPr id="5" name="QB_6_BD.46_1#a495b57d8?vcp=1&amp;vop=1&amp;vis=1&amp;pid=d96a30b35&amp;color=0,0,0&amp;vtp=1&amp;bbb=1&amp;hb=1" title=""/>
              <p:cNvSpPr/>
              <p:nvPr/>
            </p:nvSpPr>
            <p:spPr>
              <a:xfrm>
                <a:off x="932688" y="4862925"/>
                <a:ext cx="10323576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（1）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实验中需要用弹簧测力计沿水平方向拉动木块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𝑨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，使其做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__________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运动。图甲中木块受到的滑动摩擦力大小为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/>
              </a:p>
            </p:txBody>
          </p:sp>
        </mc:Choice>
        <mc:Fallback>
          <p:sp>
            <p:nvSpPr>
              <p:cNvPr id="5" name="QB_6_BD.46_1#a495b57d8?vcp=1&amp;vop=1&amp;vis=1&amp;pid=d96a30b35&amp;color=0,0,0&amp;vtp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4862925"/>
                <a:ext cx="10323576" cy="1201357"/>
              </a:xfrm>
              <a:prstGeom prst="rect">
                <a:avLst/>
              </a:prstGeom>
              <a:blipFill rotWithShape="1">
                <a:blip r:embed="rId4"/>
                <a:stretch>
                  <a:fillRect l="-5" t="-8" r="2" b="-57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QB_6_AN.47_1#a495b57d8.blank?vcp=1&amp;vop=1&amp;vis=1&amp;pid=d96a30b35&amp;color=0,0,0&amp;vpa=34&amp;vtp=1&amp;bbb=1" title=""/>
          <p:cNvSpPr/>
          <p:nvPr/>
        </p:nvSpPr>
        <p:spPr>
          <a:xfrm>
            <a:off x="943007" y="5459190"/>
            <a:ext cx="1687513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匀速直线</a:t>
            </a:r>
            <a:endParaRPr lang="en-US" altLang="zh-CN" sz="2800"/>
          </a:p>
        </p:txBody>
      </p:sp>
      <p:sp>
        <p:nvSpPr>
          <p:cNvPr id="7" name="QB_6_AN.48_1#a495b57d8.blank?vcp=1&amp;vop=1&amp;vis=1&amp;pid=d96a30b35&amp;color=0,0,0&amp;vpa=35&amp;vtp=1&amp;bbb=1" title=""/>
          <p:cNvSpPr/>
          <p:nvPr/>
        </p:nvSpPr>
        <p:spPr>
          <a:xfrm>
            <a:off x="9469470" y="5459190"/>
            <a:ext cx="703263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1.6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7" grpId="0" uiExpand="1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6_BD.49_1#987f453fe?vcp=1&amp;vop=1&amp;vis=1&amp;pid=d96a30b35&amp;color=0,0,0&amp;vtp=1&amp;bt=1&amp;bbb=1&amp;hb=1" title=""/>
          <p:cNvSpPr/>
          <p:nvPr/>
        </p:nvSpPr>
        <p:spPr>
          <a:xfrm>
            <a:off x="932688" y="832358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（2）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甲、乙所示两次实验，探究的问题是滑动摩擦力的大小与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的关系。</a:t>
            </a:r>
            <a:endParaRPr lang="en-US" altLang="zh-CN" sz="2800"/>
          </a:p>
        </p:txBody>
      </p:sp>
      <p:sp>
        <p:nvSpPr>
          <p:cNvPr id="3" name="QB_6_AN.50_1#987f453fe.blank?vcp=1&amp;vop=1&amp;vis=1&amp;pid=d96a30b35&amp;color=0,0,0&amp;vpa=36&amp;vtp=1&amp;bbb=1" title=""/>
          <p:cNvSpPr/>
          <p:nvPr/>
        </p:nvSpPr>
        <p:spPr>
          <a:xfrm>
            <a:off x="943007" y="1428623"/>
            <a:ext cx="2759075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接触面粗糙程度</a:t>
            </a:r>
            <a:endParaRPr lang="en-US" altLang="zh-CN" sz="2800"/>
          </a:p>
        </p:txBody>
      </p:sp>
      <p:pic>
        <p:nvPicPr>
          <p:cNvPr id="4" name="QB_6_BD.49_2#987f453fe?iti=7&amp;vcp=1&amp;vop=1&amp;vis=1&amp;visfb=1&amp;pid=d96a30b35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13432" y="2161667"/>
            <a:ext cx="7562088" cy="1883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B_6_BD.49_3#987f453fe?iti=7&amp;vcp=1&amp;vop=1&amp;vis=1&amp;visfb=1&amp;pid=d96a30b35&amp;color=0,0,0&amp;vtp=1&amp;bbb=1" title=""/>
          <p:cNvSpPr/>
          <p:nvPr/>
        </p:nvSpPr>
        <p:spPr>
          <a:xfrm>
            <a:off x="5638070" y="4172331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图9-6</a:t>
            </a:r>
            <a:endParaRPr lang="en-US" altLang="zh-CN" sz="2800"/>
          </a:p>
        </p:txBody>
      </p:sp>
      <p:sp>
        <p:nvSpPr>
          <p:cNvPr id="6" name="QB_6_BD.51_1#f3da7ff5d?vcp=1&amp;vop=1&amp;vis=1&amp;pid=d96a30b35&amp;color=0,0,0&amp;vtp=1&amp;bbb=1&amp;hb=1" title=""/>
          <p:cNvSpPr/>
          <p:nvPr/>
        </p:nvSpPr>
        <p:spPr>
          <a:xfrm>
            <a:off x="932688" y="4812855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（3）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比较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两次实验可知，滑动摩擦力的大小与接触面所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受的压力有关。</a:t>
            </a:r>
            <a:endParaRPr lang="en-US" altLang="zh-CN" sz="2800"/>
          </a:p>
        </p:txBody>
      </p:sp>
      <p:sp>
        <p:nvSpPr>
          <p:cNvPr id="7" name="QB_6_AN.52_1#f3da7ff5d.blank?vcp=1&amp;vop=1&amp;vis=1&amp;pid=d96a30b35&amp;color=0,0,0&amp;vpa=37&amp;vtp=1&amp;bbb=1" title=""/>
          <p:cNvSpPr/>
          <p:nvPr/>
        </p:nvSpPr>
        <p:spPr>
          <a:xfrm>
            <a:off x="2549557" y="4782375"/>
            <a:ext cx="13303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乙、丙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7" grpId="0" uiExpand="1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6_BD.53_1#fb6b95c77?vcp=1&amp;vop=1&amp;vis=1&amp;pid=d96a30b35&amp;color=0,0,0&amp;vtp=1&amp;bt=1&amp;bbb=1&amp;hb=1" title=""/>
          <p:cNvSpPr/>
          <p:nvPr/>
        </p:nvSpPr>
        <p:spPr>
          <a:xfrm>
            <a:off x="932688" y="812768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（4）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2025年第九届亚冬会在我国成功举办，其中冰壶项目备受关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注。推出去的冰壶在向前运动过程中，运动员用力刷冰是为了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摩擦。</a:t>
            </a:r>
            <a:endParaRPr lang="en-US" altLang="zh-CN" sz="2800"/>
          </a:p>
        </p:txBody>
      </p:sp>
      <p:sp>
        <p:nvSpPr>
          <p:cNvPr id="3" name="QB_6_AN.54_1#fb6b95c77.blank?vcp=1&amp;vop=1&amp;vis=1&amp;pid=d96a30b35&amp;color=0,0,0&amp;vpa=38&amp;vtp=1&amp;bbb=1" title=""/>
          <p:cNvSpPr/>
          <p:nvPr/>
        </p:nvSpPr>
        <p:spPr>
          <a:xfrm>
            <a:off x="943007" y="2056733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减小</a:t>
            </a:r>
            <a:endParaRPr lang="en-US" altLang="zh-CN" sz="2800"/>
          </a:p>
        </p:txBody>
      </p:sp>
      <p:pic>
        <p:nvPicPr>
          <p:cNvPr id="4" name="QB_6_BD.53_2#fb6b95c77?iti=8&amp;vcp=1&amp;vop=1&amp;vis=1&amp;visfb=1&amp;pid=d96a30b35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60120" y="2790920"/>
            <a:ext cx="10277856" cy="256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B_6_BD.53_3#fb6b95c77?iti=8&amp;vcp=1&amp;vop=1&amp;vis=1&amp;visfb=1&amp;pid=d96a30b35&amp;color=0,0,0&amp;vtp=1&amp;bbb=1" title=""/>
          <p:cNvSpPr/>
          <p:nvPr/>
        </p:nvSpPr>
        <p:spPr>
          <a:xfrm>
            <a:off x="5642642" y="5478240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图9-6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9e83c1b65.fixed?vcp=1&amp;pid=d2b6d548d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8000"/>
          </a:p>
        </p:txBody>
      </p:sp>
      <p:sp>
        <p:nvSpPr>
          <p:cNvPr id="3" name="C_4_BD#9e83c1b65.fixed?vcp=1&amp;pid=d2b6d548d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7200"/>
          </a:p>
        </p:txBody>
      </p:sp>
      <p:sp>
        <p:nvSpPr>
          <p:cNvPr id="4" name="C_4#9e83c1b65.fixed?vcp=1&amp;pid=d2b6d548d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55_1#017829837?vcp=1&amp;vop=1&amp;vis=1&amp;pid=9e83c1b65&amp;color=0,0,0&amp;vtp=1&amp;bt=1&amp;bbb=1&amp;hb=1" title=""/>
          <p:cNvSpPr/>
          <p:nvPr/>
        </p:nvSpPr>
        <p:spPr>
          <a:xfrm>
            <a:off x="932688" y="2174494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冰壶在水平冰面上沿直线滑动的过程中，若冰面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粗糙程度相同，则冰壶所受的摩擦力(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56_1#017829837.bracket?vcp=1&amp;vop=1&amp;vis=1&amp;pid=9e83c1b65&amp;color=0,0,0&amp;vpa=39&amp;vtp=1" title=""/>
          <p:cNvSpPr/>
          <p:nvPr/>
        </p:nvSpPr>
        <p:spPr>
          <a:xfrm>
            <a:off x="6924707" y="2808859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4" name="QC_5_BD.55_2#017829837.choices?vcp=1&amp;vop=1&amp;vis=1&amp;pid=9e83c1b65&amp;color=0,0,0&amp;vtp=1&amp;bbb=1" title=""/>
          <p:cNvSpPr/>
          <p:nvPr/>
        </p:nvSpPr>
        <p:spPr>
          <a:xfrm>
            <a:off x="932688" y="3458019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A.逐渐增大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B.逐渐减小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C.保持不变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D.先增大后减小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B_5_BD.57_1#997a69eca?vcp=1&amp;vop=1&amp;vis=1&amp;pid=9e83c1b65&amp;color=0,0,0&amp;vtp=1&amp;bt=1&amp;bbb=1&amp;hb=1" title=""/>
              <p:cNvSpPr/>
              <p:nvPr/>
            </p:nvSpPr>
            <p:spPr>
              <a:xfrm>
                <a:off x="932688" y="1221708"/>
                <a:ext cx="10323576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2.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（2024·广东）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如图9-7所示，在水平面上，用弹簧测力计水平拉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动木块做匀速直线运动，此时木块受到的滑动摩擦力为</a:t>
                </a:r>
                <a:r>
                  <a:rPr lang="en-US" altLang="zh-CN" sz="2800" i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cs typeface="宋体" panose="02010600030101010101" pitchFamily="34" charset="-120"/>
                  </a:rPr>
                  <a:t>____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"/>
                        </m:rPr>
                        <a:rPr lang="en-US" altLang="zh-CN" sz="2800" b="1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𝐍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。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B_5_BD.57_1#997a69eca?vcp=1&amp;vop=1&amp;vis=1&amp;pid=9e83c1b65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221708"/>
                <a:ext cx="10323576" cy="1201357"/>
              </a:xfrm>
              <a:prstGeom prst="rect">
                <a:avLst/>
              </a:prstGeom>
              <a:blipFill rotWithShape="1">
                <a:blip r:embed="rId3"/>
                <a:stretch>
                  <a:fillRect l="-5" t="-50" r="2" b="-566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QB_5_AN.58_1#997a69eca.blank?vcp=1&amp;vop=1&amp;vis=1&amp;pid=9e83c1b65&amp;color=0,0,0&amp;vpa=40&amp;vtp=1&amp;bbb=1" title=""/>
          <p:cNvSpPr/>
          <p:nvPr/>
        </p:nvSpPr>
        <p:spPr>
          <a:xfrm>
            <a:off x="9477407" y="1817973"/>
            <a:ext cx="703263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2.4</a:t>
            </a:r>
            <a:endParaRPr lang="en-US" altLang="zh-CN" sz="2800"/>
          </a:p>
        </p:txBody>
      </p:sp>
      <p:pic>
        <p:nvPicPr>
          <p:cNvPr id="4" name="QB_5_BD.57_2#997a69eca?iti=9&amp;vcp=1&amp;vop=1&amp;vis=1&amp;pid=9e83c1b65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66160" y="2559145"/>
            <a:ext cx="5065776" cy="2377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B_5_BD.57_3#997a69eca?iti=9&amp;vcp=1&amp;vop=1&amp;vis=1&amp;pid=9e83c1b65&amp;color=0,0,0&amp;vtp=1&amp;bbb=1" title=""/>
          <p:cNvSpPr/>
          <p:nvPr/>
        </p:nvSpPr>
        <p:spPr>
          <a:xfrm>
            <a:off x="5642642" y="5063585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图9-7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6e69440b5.fixed?vcp=1&amp;pid=d2b6d548d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8000"/>
          </a:p>
        </p:txBody>
      </p:sp>
      <p:sp>
        <p:nvSpPr>
          <p:cNvPr id="3" name="C_4_BD#6e69440b5.fixed?vcp=1&amp;pid=d2b6d548d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7200"/>
          </a:p>
        </p:txBody>
      </p:sp>
      <p:sp>
        <p:nvSpPr>
          <p:cNvPr id="4" name="C_4#6e69440b5.fixed?vcp=1&amp;pid=d2b6d548d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59_1#885e8d308?vcp=1&amp;vop=1&amp;vis=1&amp;pid=9e83c1b65&amp;color=0,0,0&amp;vtp=1&amp;bt=1&amp;bbb=1&amp;hb=1" title=""/>
          <p:cNvSpPr/>
          <p:nvPr/>
        </p:nvSpPr>
        <p:spPr>
          <a:xfrm>
            <a:off x="932688" y="1518412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小明买了一个方便移动的储物箱，如图9-8所示。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储物箱安装轮子的目的是(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60_1#885e8d308.bracket?vcp=1&amp;vop=1&amp;vis=1&amp;pid=9e83c1b65&amp;color=0,0,0&amp;vpa=41&amp;vtp=1" title=""/>
          <p:cNvSpPr/>
          <p:nvPr/>
        </p:nvSpPr>
        <p:spPr>
          <a:xfrm>
            <a:off x="5151469" y="2152777"/>
            <a:ext cx="495300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pic>
        <p:nvPicPr>
          <p:cNvPr id="4" name="QC_5_BD.59_2#885e8d308?iti=10&amp;htil=6&amp;vcp=1&amp;vop=1&amp;vis=1&amp;pid=9e83c1b65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11247" y="2820225"/>
            <a:ext cx="2221992" cy="1819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5_BD.59_3#885e8d308?iti=10&amp;htil=6&amp;vcp=1&amp;vop=1&amp;vis=1&amp;pid=9e83c1b65&amp;color=0,0,0&amp;vtp=1&amp;bbb=1" title=""/>
          <p:cNvSpPr/>
          <p:nvPr/>
        </p:nvSpPr>
        <p:spPr>
          <a:xfrm>
            <a:off x="6565837" y="4766881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图9-8</a:t>
            </a:r>
            <a:endParaRPr lang="en-US" altLang="zh-CN" sz="2800"/>
          </a:p>
        </p:txBody>
      </p:sp>
      <p:sp>
        <p:nvSpPr>
          <p:cNvPr id="6" name="QC_5_BD.59_4#885e8d308.choices?htil=6&amp;vcp=1&amp;vop=1&amp;vis=1&amp;pid=9e83c1b65&amp;color=0,0,0&amp;vtp=1&amp;bbb=1" title=""/>
          <p:cNvSpPr/>
          <p:nvPr/>
        </p:nvSpPr>
        <p:spPr>
          <a:xfrm>
            <a:off x="932688" y="2801937"/>
            <a:ext cx="7964424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A.增大摩擦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B.减小摩擦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C.增大压强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D.减小压强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61_1#84b215784?vcp=1&amp;vop=1&amp;vis=1&amp;pid=9e83c1b65&amp;color=0,0,0&amp;vtp=1&amp;bt=1&amp;bbb=1&amp;hb=1" title=""/>
          <p:cNvSpPr/>
          <p:nvPr/>
        </p:nvSpPr>
        <p:spPr>
          <a:xfrm>
            <a:off x="932688" y="1204214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如图9-9所示，公交车上的乘客都拉好了扶手，当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车的运动状态突然发生改变时，乘客都向东倾，产生此现象的原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因可能是(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62_1#84b215784.bracket?vcp=1&amp;vop=1&amp;vis=1&amp;pid=9e83c1b65&amp;color=0,0,0&amp;vpa=42&amp;vtp=1" title=""/>
          <p:cNvSpPr/>
          <p:nvPr/>
        </p:nvSpPr>
        <p:spPr>
          <a:xfrm>
            <a:off x="2638457" y="2486279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pic>
        <p:nvPicPr>
          <p:cNvPr id="4" name="QC_5_BD.61_2#84b215784?iti=11&amp;htil=7&amp;vcp=1&amp;vop=1&amp;vis=1&amp;pid=9e83c1b65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45650" y="3146742"/>
            <a:ext cx="2496312" cy="177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5_BD.61_3#84b215784?iti=11&amp;htil=7&amp;vcp=1&amp;vop=1&amp;vis=1&amp;pid=9e83c1b65&amp;color=0,0,0&amp;vtp=1&amp;bbb=1" title=""/>
          <p:cNvSpPr/>
          <p:nvPr/>
        </p:nvSpPr>
        <p:spPr>
          <a:xfrm>
            <a:off x="7637400" y="5047678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图9-9</a:t>
            </a:r>
            <a:endParaRPr lang="en-US" altLang="zh-CN" sz="2800"/>
          </a:p>
        </p:txBody>
      </p:sp>
      <p:sp>
        <p:nvSpPr>
          <p:cNvPr id="6" name="QC_5_BD.61_4#84b215784.choices?htil=7&amp;vcp=1&amp;vop=1&amp;vis=1&amp;pid=9e83c1b65&amp;color=0,0,0&amp;vtp=1&amp;bbb=1" title=""/>
          <p:cNvSpPr/>
          <p:nvPr/>
        </p:nvSpPr>
        <p:spPr>
          <a:xfrm>
            <a:off x="932688" y="3128454"/>
            <a:ext cx="7690104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A.车由静止突然向东启动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B.车匀速前行时突然加速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C.车匀速前行时突然减速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D.匀速倒车时突然减速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xtraPageShapeName&amp;bt=1&amp;bbb=1" title=""/>
          <p:cNvSpPr/>
          <p:nvPr/>
        </p:nvSpPr>
        <p:spPr>
          <a:xfrm>
            <a:off x="1225296" y="182880"/>
            <a:ext cx="612648" cy="35661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0" i="0">
                <a:solidFill>
                  <a:srgbClr val="FFFFFF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物理</a:t>
            </a:r>
            <a:endParaRPr lang="en-US" altLang="zh-CN" sz="1400"/>
          </a:p>
        </p:txBody>
      </p:sp>
      <p:sp>
        <p:nvSpPr>
          <p:cNvPr id="5" name="ExtraPageShapeName&amp;bbb=1" title=""/>
          <p:cNvSpPr/>
          <p:nvPr/>
        </p:nvSpPr>
        <p:spPr>
          <a:xfrm>
            <a:off x="1078992" y="2587752"/>
            <a:ext cx="5038344" cy="118872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0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谢谢观看</a:t>
            </a:r>
            <a:endParaRPr lang="en-US" altLang="zh-CN" sz="7200"/>
          </a:p>
        </p:txBody>
      </p:sp>
    </p:spTree>
  </p:cSld>
  <p:clrMapOvr>
    <a:masterClrMapping/>
  </p:clrMapOvr>
  <p:transition>
    <p:split dir="in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P_5_BD#f3b6a5a10?colgroup=5,22&amp;vcp=1&amp;pid=6e69440b5&amp;color=0,0,0&amp;vtp=1&amp;bt=1&amp;bbb=1&amp;hb=1" title=""/>
          <p:cNvGraphicFramePr>
            <a:graphicFrameLocks noGrp="1"/>
          </p:cNvGraphicFramePr>
          <p:nvPr/>
        </p:nvGraphicFramePr>
        <p:xfrm>
          <a:off x="932688" y="720000"/>
          <a:ext cx="10287000" cy="5477321"/>
        </p:xfrm>
        <a:graphic>
          <a:graphicData uri="http://schemas.openxmlformats.org/drawingml/2006/table">
            <a:tbl>
              <a:tblPr/>
              <a:tblGrid>
                <a:gridCol w="1965960"/>
                <a:gridCol w="905256"/>
                <a:gridCol w="2697480"/>
                <a:gridCol w="3813048"/>
                <a:gridCol w="905256"/>
              </a:tblGrid>
              <a:tr h="2742438">
                <a:tc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2022版课标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要求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 vert="horz" wrap="square"/>
                    <a:lstStyle/>
                    <a:p>
                      <a:pPr marL="0" indent="0" algn="l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1.通过实验和科学推理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认识牛顿第一定律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能运用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l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物体的惯性解释自然界和生活中的有关现象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2.知道二力平衡条件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3.了解同一直线上的二力合成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lvl="0" indent="0" algn="l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4.探究并了解滑动摩擦力的大小与哪些因素有关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526796">
                <a:tc rowSpan="4"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近三年广东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中考考查情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况分析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年份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题型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考点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分值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356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2023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选择题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、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作图题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减小摩擦的方法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5分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356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2024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实验题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测量滑动摩擦力的大小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1375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2025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填空题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、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选择题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3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惯性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、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滑动摩擦力大小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与哪些因素有关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1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4分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1fb41eccf.fixed?vcp=1&amp;pid=d2b6d548d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8000"/>
          </a:p>
        </p:txBody>
      </p:sp>
      <p:sp>
        <p:nvSpPr>
          <p:cNvPr id="3" name="C_4_BD#1fb41eccf.fixed?vcp=1&amp;pid=d2b6d548d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7200"/>
          </a:p>
        </p:txBody>
      </p:sp>
      <p:sp>
        <p:nvSpPr>
          <p:cNvPr id="4" name="C_4#1fb41eccf.fixed?vcp=1&amp;pid=d2b6d548d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9862e9f6f?vcp=1&amp;pid=1fb41eccf&amp;color=0,0,0&amp;tib=255,255,255&amp;iip=1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9862e9f6f?vcp=1&amp;pid=1fb41eccf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牛顿第一定律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惯性</a:t>
            </a:r>
            <a:endParaRPr lang="en-US" altLang="zh-CN" sz="100"/>
          </a:p>
        </p:txBody>
      </p:sp>
      <p:sp>
        <p:nvSpPr>
          <p:cNvPr id="4" name="P_6_BD#a956f0c30?vcp=1&amp;pid=9862e9f6f&amp;color=0,0,0&amp;vtp=1&amp;bbb=1&amp;hb=1" title=""/>
          <p:cNvSpPr/>
          <p:nvPr/>
        </p:nvSpPr>
        <p:spPr>
          <a:xfrm>
            <a:off x="932688" y="1351063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1.一切物体在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的作用时，总保持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状态或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</a:t>
            </a:r>
            <a:endParaRPr lang="en-US" altLang="zh-CN" sz="280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状态，这就是牛顿第一定律，也叫惯性定律。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2.物体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的性质叫作惯性。任何物体都有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惯性，且惯性只与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有关，与速度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关。</a:t>
            </a:r>
            <a:endParaRPr lang="en-US" altLang="zh-CN" sz="2800"/>
          </a:p>
        </p:txBody>
      </p:sp>
      <p:sp>
        <p:nvSpPr>
          <p:cNvPr id="5" name="P_6_AN.1_1#a956f0c30.blank?vcp=1&amp;pid=9862e9f6f&amp;color=0,0,0&amp;vpa=1&amp;vtp=1&amp;bbb=1" title=""/>
          <p:cNvSpPr/>
          <p:nvPr/>
        </p:nvSpPr>
        <p:spPr>
          <a:xfrm>
            <a:off x="2995644" y="13205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不受外力</a:t>
            </a:r>
            <a:endParaRPr lang="en-US" altLang="zh-CN" sz="2800"/>
          </a:p>
        </p:txBody>
      </p:sp>
      <p:sp>
        <p:nvSpPr>
          <p:cNvPr id="6" name="P_6_AN.2_1#a956f0c30.blank?vcp=1&amp;pid=9862e9f6f&amp;color=0,0,0&amp;vpa=2&amp;vtp=1&amp;bbb=1" title=""/>
          <p:cNvSpPr/>
          <p:nvPr/>
        </p:nvSpPr>
        <p:spPr>
          <a:xfrm>
            <a:off x="7631145" y="13205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静止</a:t>
            </a:r>
            <a:endParaRPr lang="en-US" altLang="zh-CN" sz="2800"/>
          </a:p>
        </p:txBody>
      </p:sp>
      <p:sp>
        <p:nvSpPr>
          <p:cNvPr id="7" name="P_6_AN.3_1#a956f0c30.blank?vcp=1&amp;pid=9862e9f6f&amp;color=0,0,0&amp;vpa=3&amp;vtp=1&amp;bbb=1&amp;hb=1" title=""/>
          <p:cNvSpPr/>
          <p:nvPr/>
        </p:nvSpPr>
        <p:spPr>
          <a:xfrm>
            <a:off x="932689" y="1320583"/>
            <a:ext cx="10323321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               </a:t>
            </a: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匀速直</a:t>
            </a:r>
            <a:endParaRPr lang="en-US" altLang="zh-CN" sz="2800" b="1" i="0">
              <a:solidFill>
                <a:srgbClr val="FF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线运动</a:t>
            </a:r>
            <a:endParaRPr lang="en-US" altLang="zh-CN" sz="2800"/>
          </a:p>
        </p:txBody>
      </p:sp>
      <p:sp>
        <p:nvSpPr>
          <p:cNvPr id="8" name="P_6_AN.4_1#a956f0c30.blank?vcp=1&amp;pid=9862e9f6f&amp;color=0,0,0&amp;vpa=4&amp;vtp=1&amp;bbb=1" title=""/>
          <p:cNvSpPr/>
          <p:nvPr/>
        </p:nvSpPr>
        <p:spPr>
          <a:xfrm>
            <a:off x="1924082" y="2615983"/>
            <a:ext cx="4187825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保持原来的运动状态不变</a:t>
            </a:r>
            <a:endParaRPr lang="en-US" altLang="zh-CN" sz="2800"/>
          </a:p>
        </p:txBody>
      </p:sp>
      <p:sp>
        <p:nvSpPr>
          <p:cNvPr id="9" name="P_6_AN.5_1#a956f0c30.blank?vcp=1&amp;pid=9862e9f6f&amp;color=0,0,0&amp;vpa=5&amp;vtp=1&amp;bbb=1" title=""/>
          <p:cNvSpPr/>
          <p:nvPr/>
        </p:nvSpPr>
        <p:spPr>
          <a:xfrm>
            <a:off x="3800506" y="3242728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质量</a:t>
            </a:r>
            <a:endParaRPr lang="en-US" altLang="zh-CN" sz="2800"/>
          </a:p>
        </p:txBody>
      </p:sp>
      <p:sp>
        <p:nvSpPr>
          <p:cNvPr id="10" name="P_6_AN.6_1#a956f0c30.blank?vcp=1&amp;pid=9862e9f6f&amp;color=0,0,0&amp;vpa=6&amp;vtp=1" title=""/>
          <p:cNvSpPr/>
          <p:nvPr/>
        </p:nvSpPr>
        <p:spPr>
          <a:xfrm>
            <a:off x="7010432" y="3242728"/>
            <a:ext cx="6159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无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1f6253f23?vcp=1&amp;pid=1fb41eccf&amp;color=0,0,0&amp;tib=255,255,255&amp;iip=2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775563"/>
            <a:ext cx="1143000" cy="466344"/>
          </a:xfrm>
          <a:prstGeom prst="rect">
            <a:avLst/>
          </a:prstGeom>
        </p:spPr>
      </p:pic>
      <p:sp>
        <p:nvSpPr>
          <p:cNvPr id="3" name="C_5_BD#1f6253f23?vcp=1&amp;pid=1fb41eccf&amp;color=0,0,0&amp;vtp=1&amp;bt=1&amp;bbb=1" title=""/>
          <p:cNvSpPr/>
          <p:nvPr/>
        </p:nvSpPr>
        <p:spPr>
          <a:xfrm>
            <a:off x="932689" y="720000"/>
            <a:ext cx="10323321" cy="53181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6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二力合成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二力平衡</a:t>
            </a:r>
            <a:endParaRPr lang="en-US" altLang="zh-CN" sz="100"/>
          </a:p>
        </p:txBody>
      </p:sp>
      <p:sp>
        <p:nvSpPr>
          <p:cNvPr id="4" name="P_6_BD#034fc2367?vcp=1&amp;pid=1f6253f23&amp;color=0,0,0&amp;vtp=1&amp;bbb=1&amp;hb=1" title=""/>
          <p:cNvSpPr/>
          <p:nvPr/>
        </p:nvSpPr>
        <p:spPr>
          <a:xfrm>
            <a:off x="932688" y="1319567"/>
            <a:ext cx="10323576" cy="46938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3.若物体保持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或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，则物体处于平衡状态。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若物体受到几个力的作用，而处于平衡状态，我们就说这几个力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平衡。</a:t>
            </a:r>
            <a:endParaRPr lang="en-US" altLang="zh-CN" sz="2800"/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4.二力平衡的条件：作用在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</a:t>
            </a:r>
            <a:r>
              <a:rPr lang="en-US" altLang="zh-CN" sz="2800" i="0" spc="-5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上的两个力，如果大小</a:t>
            </a:r>
            <a:endParaRPr lang="en-US" altLang="zh-CN" sz="2800" b="1" i="0" spc="-5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i="0" spc="-5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，方向</a:t>
            </a:r>
            <a:r>
              <a:rPr lang="en-US" altLang="zh-CN" sz="2800" i="0" spc="-5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，并且在</a:t>
            </a:r>
            <a:r>
              <a:rPr lang="en-US" altLang="zh-CN" sz="2800" i="0" spc="-5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____________</a:t>
            </a:r>
            <a:r>
              <a:rPr lang="en-US" altLang="zh-CN" sz="2800" b="1" i="0" spc="-5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上，这两个力就彼此平衡。</a:t>
            </a:r>
            <a:endParaRPr lang="en-US" altLang="zh-CN" sz="2800" spc="-50"/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5.同一直线上的二力合成：若两个力在同一方向，则合力大小为两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力之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；若两个力方向不同，则合力大小为两力之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，即较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大的力与较小的力之差，合力的方向与较大的力方向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</p:txBody>
      </p:sp>
      <p:sp>
        <p:nvSpPr>
          <p:cNvPr id="5" name="P_6_AN.7_1#034fc2367.blank?vcp=1&amp;pid=1f6253f23&amp;color=0,0,0&amp;vpa=7&amp;vtp=1&amp;bbb=1" title=""/>
          <p:cNvSpPr/>
          <p:nvPr/>
        </p:nvSpPr>
        <p:spPr>
          <a:xfrm>
            <a:off x="2995644" y="1285213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静止</a:t>
            </a:r>
            <a:endParaRPr lang="en-US" altLang="zh-CN" sz="2800"/>
          </a:p>
        </p:txBody>
      </p:sp>
      <p:sp>
        <p:nvSpPr>
          <p:cNvPr id="6" name="P_6_AN.8_1#034fc2367.blank?vcp=1&amp;pid=1f6253f23&amp;color=0,0,0&amp;vpa=8&amp;vtp=1&amp;bbb=1" title=""/>
          <p:cNvSpPr/>
          <p:nvPr/>
        </p:nvSpPr>
        <p:spPr>
          <a:xfrm>
            <a:off x="4419631" y="1285213"/>
            <a:ext cx="3116263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匀速直线运动状态</a:t>
            </a:r>
            <a:endParaRPr lang="en-US" altLang="zh-CN" sz="2800"/>
          </a:p>
        </p:txBody>
      </p:sp>
      <p:sp>
        <p:nvSpPr>
          <p:cNvPr id="7" name="P_6_AN.9_1#034fc2367.blank?vcp=1&amp;pid=1f6253f23&amp;color=0,0,0&amp;vpa=9&amp;vtp=1&amp;bbb=1" title=""/>
          <p:cNvSpPr/>
          <p:nvPr/>
        </p:nvSpPr>
        <p:spPr>
          <a:xfrm>
            <a:off x="5129244" y="3075914"/>
            <a:ext cx="2006600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同一个物体</a:t>
            </a:r>
            <a:endParaRPr lang="en-US" altLang="zh-CN" sz="2800" spc="-50"/>
          </a:p>
        </p:txBody>
      </p:sp>
      <p:sp>
        <p:nvSpPr>
          <p:cNvPr id="8" name="P_6_AN.10_1#034fc2367.blank?vcp=1&amp;pid=1f6253f23&amp;color=0,0,0&amp;vpa=10&amp;vtp=1&amp;bbb=1" title=""/>
          <p:cNvSpPr/>
          <p:nvPr/>
        </p:nvSpPr>
        <p:spPr>
          <a:xfrm>
            <a:off x="933482" y="3672813"/>
            <a:ext cx="95408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相等</a:t>
            </a:r>
            <a:endParaRPr lang="en-US" altLang="zh-CN" sz="2800" spc="-50"/>
          </a:p>
        </p:txBody>
      </p:sp>
      <p:sp>
        <p:nvSpPr>
          <p:cNvPr id="9" name="P_6_AN.11_1#034fc2367.blank?vcp=1&amp;pid=1f6253f23&amp;color=0,0,0&amp;vpa=11&amp;vtp=1&amp;bbb=1" title=""/>
          <p:cNvSpPr/>
          <p:nvPr/>
        </p:nvSpPr>
        <p:spPr>
          <a:xfrm>
            <a:off x="3014694" y="3672813"/>
            <a:ext cx="95408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相反</a:t>
            </a:r>
            <a:endParaRPr lang="en-US" altLang="zh-CN" sz="2800" spc="-50"/>
          </a:p>
        </p:txBody>
      </p:sp>
      <p:sp>
        <p:nvSpPr>
          <p:cNvPr id="10" name="P_6_AN.12_1#034fc2367.blank?vcp=1&amp;pid=1f6253f23&amp;color=0,0,0&amp;vpa=12&amp;vtp=1&amp;bbb=1" title=""/>
          <p:cNvSpPr/>
          <p:nvPr/>
        </p:nvSpPr>
        <p:spPr>
          <a:xfrm>
            <a:off x="5446744" y="3672813"/>
            <a:ext cx="2006600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 spc="-5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同一条直线</a:t>
            </a:r>
            <a:endParaRPr lang="en-US" altLang="zh-CN" sz="2800" spc="-50"/>
          </a:p>
        </p:txBody>
      </p:sp>
      <p:sp>
        <p:nvSpPr>
          <p:cNvPr id="11" name="P_6_AN.13_1#034fc2367.blank?vcp=1&amp;pid=1f6253f23&amp;color=0,0,0&amp;vpa=13&amp;vtp=1" title=""/>
          <p:cNvSpPr/>
          <p:nvPr/>
        </p:nvSpPr>
        <p:spPr>
          <a:xfrm>
            <a:off x="1657382" y="4866613"/>
            <a:ext cx="615950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和</a:t>
            </a:r>
            <a:endParaRPr lang="en-US" altLang="zh-CN" sz="2800"/>
          </a:p>
        </p:txBody>
      </p:sp>
      <p:sp>
        <p:nvSpPr>
          <p:cNvPr id="12" name="P_6_AN.14_1#034fc2367.blank?vcp=1&amp;pid=1f6253f23&amp;color=0,0,0&amp;vpa=14&amp;vtp=1" title=""/>
          <p:cNvSpPr/>
          <p:nvPr/>
        </p:nvSpPr>
        <p:spPr>
          <a:xfrm>
            <a:off x="9155145" y="4866613"/>
            <a:ext cx="615950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差</a:t>
            </a:r>
            <a:endParaRPr lang="en-US" altLang="zh-CN" sz="2800"/>
          </a:p>
        </p:txBody>
      </p:sp>
      <p:sp>
        <p:nvSpPr>
          <p:cNvPr id="13" name="P_6_AN.15_1#034fc2367.blank?vcp=1&amp;pid=1f6253f23&amp;color=0,0,0&amp;vpa=15&amp;vtp=1&amp;bbb=1" title=""/>
          <p:cNvSpPr/>
          <p:nvPr/>
        </p:nvSpPr>
        <p:spPr>
          <a:xfrm>
            <a:off x="9158320" y="5443512"/>
            <a:ext cx="973138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相同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  <p:bldP spid="13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7691fdf01?vcp=1&amp;pid=1fb41eccf&amp;color=0,0,0&amp;tib=255,255,255&amp;iip=3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7691fdf01?vcp=1&amp;pid=1fb41eccf&amp;color=0,0,0&amp;vtp=1&amp;bt=1&amp;bbb=1" title=""/>
          <p:cNvSpPr/>
          <p:nvPr/>
        </p:nvSpPr>
        <p:spPr>
          <a:xfrm>
            <a:off x="932689" y="720000"/>
            <a:ext cx="10323321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摩擦力</a:t>
            </a:r>
            <a:endParaRPr lang="en-US" altLang="zh-CN" sz="100"/>
          </a:p>
        </p:txBody>
      </p:sp>
      <p:sp>
        <p:nvSpPr>
          <p:cNvPr id="4" name="P_6_BD#ea73bf76d?vcp=1&amp;pid=7691fdf01&amp;color=0,0,0&amp;vtp=1&amp;bbb=1&amp;hb=1" title=""/>
          <p:cNvSpPr/>
          <p:nvPr/>
        </p:nvSpPr>
        <p:spPr>
          <a:xfrm>
            <a:off x="932688" y="1351063"/>
            <a:ext cx="10323576" cy="37921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6.两个相互接触的物体，当它们做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时，在接触面上会产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生一种阻碍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的力，这种力就叫作滑动摩擦力。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7.滑动摩擦力的大小跟物体间接触面的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以及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__________</a:t>
            </a:r>
            <a:endParaRPr lang="en-US" altLang="zh-CN" sz="280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的大小有关。接触表面越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，滑动摩擦力越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；接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触面受到的压力越大，滑动摩擦力越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。另外，滑动摩擦力的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大小还与接触面的材料有关。</a:t>
            </a:r>
            <a:endParaRPr lang="en-US" altLang="zh-CN" sz="2800"/>
          </a:p>
        </p:txBody>
      </p:sp>
      <p:sp>
        <p:nvSpPr>
          <p:cNvPr id="5" name="P_6_AN.16_1#ea73bf76d.blank?vcp=1&amp;pid=7691fdf01&amp;color=0,0,0&amp;vpa=16&amp;vtp=1&amp;bbb=1" title=""/>
          <p:cNvSpPr/>
          <p:nvPr/>
        </p:nvSpPr>
        <p:spPr>
          <a:xfrm>
            <a:off x="6210331" y="13205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相对滑动</a:t>
            </a:r>
            <a:endParaRPr lang="en-US" altLang="zh-CN" sz="2800"/>
          </a:p>
        </p:txBody>
      </p:sp>
      <p:sp>
        <p:nvSpPr>
          <p:cNvPr id="6" name="P_6_AN.17_1#ea73bf76d.blank?vcp=1&amp;pid=7691fdf01&amp;color=0,0,0&amp;vpa=17&amp;vtp=1&amp;bbb=1" title=""/>
          <p:cNvSpPr/>
          <p:nvPr/>
        </p:nvSpPr>
        <p:spPr>
          <a:xfrm>
            <a:off x="2728944" y="19682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相对运动</a:t>
            </a:r>
            <a:endParaRPr lang="en-US" altLang="zh-CN" sz="2800"/>
          </a:p>
        </p:txBody>
      </p:sp>
      <p:sp>
        <p:nvSpPr>
          <p:cNvPr id="7" name="P_6_AN.18_1#ea73bf76d.blank?vcp=1&amp;pid=7691fdf01&amp;color=0,0,0&amp;vpa=18&amp;vtp=1&amp;bbb=1" title=""/>
          <p:cNvSpPr/>
          <p:nvPr/>
        </p:nvSpPr>
        <p:spPr>
          <a:xfrm>
            <a:off x="6924707" y="2615983"/>
            <a:ext cx="1687513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粗糙程度</a:t>
            </a:r>
            <a:endParaRPr lang="en-US" altLang="zh-CN" sz="2800"/>
          </a:p>
        </p:txBody>
      </p:sp>
      <p:sp>
        <p:nvSpPr>
          <p:cNvPr id="8" name="P_6_AN.19_1#ea73bf76d.blank?vcp=1&amp;pid=7691fdf01&amp;color=0,0,0&amp;vpa=19&amp;vtp=1&amp;bbb=1&amp;hb=1" title=""/>
          <p:cNvSpPr/>
          <p:nvPr/>
        </p:nvSpPr>
        <p:spPr>
          <a:xfrm>
            <a:off x="932689" y="2615983"/>
            <a:ext cx="10323321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                          </a:t>
            </a: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接触面受</a:t>
            </a:r>
            <a:endParaRPr lang="en-US" altLang="zh-CN" sz="2800" b="1" i="0">
              <a:solidFill>
                <a:srgbClr val="FF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到压力</a:t>
            </a:r>
            <a:endParaRPr lang="en-US" altLang="zh-CN" sz="2800"/>
          </a:p>
        </p:txBody>
      </p:sp>
      <p:sp>
        <p:nvSpPr>
          <p:cNvPr id="9" name="P_6_AN.20_1#ea73bf76d.blank?vcp=1&amp;pid=7691fdf01&amp;color=0,0,0&amp;vpa=20&amp;vtp=1&amp;bbb=1" title=""/>
          <p:cNvSpPr/>
          <p:nvPr/>
        </p:nvSpPr>
        <p:spPr>
          <a:xfrm>
            <a:off x="6116669" y="3263683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粗糙</a:t>
            </a:r>
            <a:endParaRPr lang="en-US" altLang="zh-CN" sz="2800"/>
          </a:p>
        </p:txBody>
      </p:sp>
      <p:sp>
        <p:nvSpPr>
          <p:cNvPr id="10" name="P_6_AN.21_1#ea73bf76d.blank?vcp=1&amp;pid=7691fdf01&amp;color=0,0,0&amp;vpa=21&amp;vtp=1" title=""/>
          <p:cNvSpPr/>
          <p:nvPr/>
        </p:nvSpPr>
        <p:spPr>
          <a:xfrm>
            <a:off x="9683782" y="32636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大</a:t>
            </a:r>
            <a:endParaRPr lang="en-US" altLang="zh-CN" sz="2800"/>
          </a:p>
        </p:txBody>
      </p:sp>
      <p:sp>
        <p:nvSpPr>
          <p:cNvPr id="11" name="P_6_AN.22_1#ea73bf76d.blank?vcp=1&amp;pid=7691fdf01&amp;color=0,0,0&amp;vpa=22&amp;vtp=1" title=""/>
          <p:cNvSpPr/>
          <p:nvPr/>
        </p:nvSpPr>
        <p:spPr>
          <a:xfrm>
            <a:off x="6658007" y="3911383"/>
            <a:ext cx="615950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大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ea73bf76d?vcp=1&amp;pid=7691fdf01&amp;color=0,0,0&amp;vtp=1&amp;bt=1&amp;bbb=1&amp;hb=1" title=""/>
          <p:cNvSpPr/>
          <p:nvPr/>
        </p:nvSpPr>
        <p:spPr>
          <a:xfrm>
            <a:off x="932688" y="1199864"/>
            <a:ext cx="10323576" cy="44398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考点点拨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1.物体所处的运动状态与受力的关系。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（1）物体不受外力作用时，保持原来的运动状态。即原来静止的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物体，仍然保持静止；原来运动的物体，保持匀速直线运动状态。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（2）物体受平衡力作用时，保持原来的运动状态，与物体不受外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力作用的效果一样。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（3）若物体受到非平衡力的作用，运动状态一定发生改变。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OGMxNWJkM2RlZDFjYzllMDRlMzYwODIxOGNiZjY5OGIifQ=="/>
</p:tagLst>
</file>

<file path=ppt/theme/theme1.xml><?xml version="1.0" encoding="utf-8"?>
<a:theme xmlns:r="http://schemas.openxmlformats.org/officeDocument/2006/relationships"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217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6" baseType="lpstr">
      <vt:lpstr>Arial</vt:lpstr>
      <vt:lpstr>Calibri Light</vt:lpstr>
      <vt:lpstr>Calibri</vt:lpstr>
      <vt:lpstr>Times New Roman</vt:lpstr>
      <vt:lpstr>黑体</vt:lpstr>
      <vt:lpstr>宋体</vt:lpstr>
      <vt:lpstr>等线 Light</vt:lpstr>
      <vt:lpstr>等线</vt:lpstr>
      <vt:lpstr>思源黑体 CN Heavy</vt:lpstr>
      <vt:lpstr>微软雅黑</vt:lpstr>
      <vt:lpstr>字魂45号-冰宇雅宋</vt:lpstr>
      <vt:lpstr>楷体</vt:lpstr>
      <vt:lpstr>思源黑体 CN Medium</vt:lpstr>
      <vt:lpstr/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2026-02-06T23:36:54Z</cp:lastPrinted>
  <dcterms:created xsi:type="dcterms:W3CDTF">2026-02-06T23:36:54Z</dcterms:created>
  <dcterms:modified xsi:type="dcterms:W3CDTF">2026-02-06T15:36:54Z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