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9" r:id="rId1"/>
    <p:sldMasterId id="2147483677" r:id="rId2"/>
  </p:sldMasterIdLst>
  <p:notesMasterIdLst>
    <p:notesMasterId r:id="rId26"/>
  </p:notesMasterIdLst>
  <p:handoutMasterIdLst>
    <p:handoutMasterId r:id="rId27"/>
  </p:handoutMasterIdLst>
  <p:sldIdLst>
    <p:sldId id="320" r:id="rId3"/>
    <p:sldId id="290" r:id="rId4"/>
    <p:sldId id="297" r:id="rId5"/>
    <p:sldId id="296" r:id="rId6"/>
    <p:sldId id="295" r:id="rId7"/>
    <p:sldId id="293" r:id="rId8"/>
    <p:sldId id="312" r:id="rId9"/>
    <p:sldId id="311" r:id="rId10"/>
    <p:sldId id="310" r:id="rId11"/>
    <p:sldId id="309" r:id="rId12"/>
    <p:sldId id="308" r:id="rId13"/>
    <p:sldId id="306" r:id="rId14"/>
    <p:sldId id="266" r:id="rId15"/>
    <p:sldId id="313" r:id="rId16"/>
    <p:sldId id="317" r:id="rId17"/>
    <p:sldId id="316" r:id="rId18"/>
    <p:sldId id="315" r:id="rId19"/>
    <p:sldId id="298" r:id="rId20"/>
    <p:sldId id="318" r:id="rId21"/>
    <p:sldId id="324" r:id="rId22"/>
    <p:sldId id="323" r:id="rId23"/>
    <p:sldId id="303" r:id="rId24"/>
    <p:sldId id="322" r:id="rId25"/>
  </p:sldIdLst>
  <p:sldSz cx="12192000" cy="6858000"/>
  <p:notesSz cx="6807200" cy="9939338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9B03C"/>
    <a:srgbClr val="FBA10F"/>
    <a:srgbClr val="F8AF3A"/>
    <a:srgbClr val="CCE4F7"/>
    <a:srgbClr val="FFFFFF"/>
    <a:srgbClr val="026BA5"/>
    <a:srgbClr val="FCAE2A"/>
    <a:srgbClr val="FDC457"/>
    <a:srgbClr val="FDC04E"/>
    <a:srgbClr val="F9B03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BBF443B-976B-437E-A35D-B4A3E217EEB3}" v="17" dt="2021-01-14T02:48:37.90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185" autoAdjust="0"/>
  </p:normalViewPr>
  <p:slideViewPr>
    <p:cSldViewPr snapToGrid="0">
      <p:cViewPr varScale="1">
        <p:scale>
          <a:sx n="81" d="100"/>
          <a:sy n="81" d="100"/>
        </p:scale>
        <p:origin x="725" y="62"/>
      </p:cViewPr>
      <p:guideLst/>
    </p:cSldViewPr>
  </p:slid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53" d="100"/>
          <a:sy n="53" d="100"/>
        </p:scale>
        <p:origin x="2934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microsoft.com/office/2015/10/relationships/revisionInfo" Target="revisionInfo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microsoft.com/office/2016/11/relationships/changesInfo" Target="changesInfos/changesInfo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Relationship Id="rId8" Type="http://schemas.openxmlformats.org/officeDocument/2006/relationships/slide" Target="slides/slide6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赵 联庆" userId="73432175d4177085" providerId="LiveId" clId="{5BBF443B-976B-437E-A35D-B4A3E217EEB3}"/>
    <pc:docChg chg="custSel addSld modSld modMainMaster">
      <pc:chgData name="赵 联庆" userId="73432175d4177085" providerId="LiveId" clId="{5BBF443B-976B-437E-A35D-B4A3E217EEB3}" dt="2021-01-14T02:49:38.822" v="53" actId="680"/>
      <pc:docMkLst>
        <pc:docMk/>
      </pc:docMkLst>
      <pc:sldChg chg="new">
        <pc:chgData name="赵 联庆" userId="73432175d4177085" providerId="LiveId" clId="{5BBF443B-976B-437E-A35D-B4A3E217EEB3}" dt="2021-01-14T02:49:22.092" v="52" actId="680"/>
        <pc:sldMkLst>
          <pc:docMk/>
          <pc:sldMk cId="2017025879" sldId="264"/>
        </pc:sldMkLst>
      </pc:sldChg>
      <pc:sldChg chg="new">
        <pc:chgData name="赵 联庆" userId="73432175d4177085" providerId="LiveId" clId="{5BBF443B-976B-437E-A35D-B4A3E217EEB3}" dt="2021-01-14T02:49:38.822" v="53" actId="680"/>
        <pc:sldMkLst>
          <pc:docMk/>
          <pc:sldMk cId="2219447499" sldId="265"/>
        </pc:sldMkLst>
      </pc:sldChg>
      <pc:sldMasterChg chg="addSldLayout delSldLayout modSldLayout">
        <pc:chgData name="赵 联庆" userId="73432175d4177085" providerId="LiveId" clId="{5BBF443B-976B-437E-A35D-B4A3E217EEB3}" dt="2021-01-14T02:48:47.156" v="51" actId="2696"/>
        <pc:sldMasterMkLst>
          <pc:docMk/>
          <pc:sldMasterMk cId="2146158388" sldId="2147483648"/>
        </pc:sldMasterMkLst>
        <pc:sldLayoutChg chg="del">
          <pc:chgData name="赵 联庆" userId="73432175d4177085" providerId="LiveId" clId="{5BBF443B-976B-437E-A35D-B4A3E217EEB3}" dt="2021-01-14T02:44:37.376" v="0" actId="2696"/>
          <pc:sldLayoutMkLst>
            <pc:docMk/>
            <pc:sldMasterMk cId="2146158388" sldId="2147483648"/>
            <pc:sldLayoutMk cId="211254583" sldId="2147483658"/>
          </pc:sldLayoutMkLst>
        </pc:sldLayoutChg>
        <pc:sldLayoutChg chg="addSp delSp modSp add mod modTransition setBg">
          <pc:chgData name="赵 联庆" userId="73432175d4177085" providerId="LiveId" clId="{5BBF443B-976B-437E-A35D-B4A3E217EEB3}" dt="2021-01-14T02:48:37.907" v="50" actId="571"/>
          <pc:sldLayoutMkLst>
            <pc:docMk/>
            <pc:sldMasterMk cId="2146158388" sldId="2147483648"/>
            <pc:sldLayoutMk cId="3249343329" sldId="2147483658"/>
          </pc:sldLayoutMkLst>
          <pc:spChg chg="del">
            <ac:chgData name="赵 联庆" userId="73432175d4177085" providerId="LiveId" clId="{5BBF443B-976B-437E-A35D-B4A3E217EEB3}" dt="2021-01-14T02:46:42.645" v="8"/>
            <ac:spMkLst>
              <pc:docMk/>
              <pc:sldMasterMk cId="2146158388" sldId="2147483648"/>
              <pc:sldLayoutMk cId="3249343329" sldId="2147483658"/>
              <ac:spMk id="2" creationId="{00000000-0000-0000-0000-000000000000}"/>
            </ac:spMkLst>
          </pc:spChg>
          <pc:spChg chg="add del">
            <ac:chgData name="赵 联庆" userId="73432175d4177085" providerId="LiveId" clId="{5BBF443B-976B-437E-A35D-B4A3E217EEB3}" dt="2021-01-14T02:46:53.071" v="9" actId="11529"/>
            <ac:spMkLst>
              <pc:docMk/>
              <pc:sldMasterMk cId="2146158388" sldId="2147483648"/>
              <pc:sldLayoutMk cId="3249343329" sldId="2147483658"/>
              <ac:spMk id="3" creationId="{735687F6-AE52-4FC4-9797-41A56F706282}"/>
            </ac:spMkLst>
          </pc:spChg>
          <pc:spChg chg="mod topLvl">
            <ac:chgData name="赵 联庆" userId="73432175d4177085" providerId="LiveId" clId="{5BBF443B-976B-437E-A35D-B4A3E217EEB3}" dt="2021-01-14T02:46:30.628" v="6" actId="165"/>
            <ac:spMkLst>
              <pc:docMk/>
              <pc:sldMasterMk cId="2146158388" sldId="2147483648"/>
              <pc:sldLayoutMk cId="3249343329" sldId="2147483658"/>
              <ac:spMk id="5" creationId="{64F9BB6C-B13C-4AF1-9209-1E0D379448BD}"/>
            </ac:spMkLst>
          </pc:spChg>
          <pc:spChg chg="del mod topLvl">
            <ac:chgData name="赵 联庆" userId="73432175d4177085" providerId="LiveId" clId="{5BBF443B-976B-437E-A35D-B4A3E217EEB3}" dt="2021-01-14T02:46:35.140" v="7" actId="478"/>
            <ac:spMkLst>
              <pc:docMk/>
              <pc:sldMasterMk cId="2146158388" sldId="2147483648"/>
              <pc:sldLayoutMk cId="3249343329" sldId="2147483658"/>
              <ac:spMk id="6" creationId="{D3B8E9F3-AF3E-450F-B7F6-9247904BF2FC}"/>
            </ac:spMkLst>
          </pc:spChg>
          <pc:spChg chg="mod">
            <ac:chgData name="赵 联庆" userId="73432175d4177085" providerId="LiveId" clId="{5BBF443B-976B-437E-A35D-B4A3E217EEB3}" dt="2021-01-14T02:46:16.397" v="5"/>
            <ac:spMkLst>
              <pc:docMk/>
              <pc:sldMasterMk cId="2146158388" sldId="2147483648"/>
              <pc:sldLayoutMk cId="3249343329" sldId="2147483658"/>
              <ac:spMk id="8" creationId="{DEC85682-1742-492E-B70E-A51D54B6788F}"/>
            </ac:spMkLst>
          </pc:spChg>
          <pc:spChg chg="mod">
            <ac:chgData name="赵 联庆" userId="73432175d4177085" providerId="LiveId" clId="{5BBF443B-976B-437E-A35D-B4A3E217EEB3}" dt="2021-01-14T02:46:16.397" v="5"/>
            <ac:spMkLst>
              <pc:docMk/>
              <pc:sldMasterMk cId="2146158388" sldId="2147483648"/>
              <pc:sldLayoutMk cId="3249343329" sldId="2147483658"/>
              <ac:spMk id="9" creationId="{EAC7A002-A7A3-4AA8-B914-35578A817FEF}"/>
            </ac:spMkLst>
          </pc:spChg>
          <pc:spChg chg="mod">
            <ac:chgData name="赵 联庆" userId="73432175d4177085" providerId="LiveId" clId="{5BBF443B-976B-437E-A35D-B4A3E217EEB3}" dt="2021-01-14T02:46:16.397" v="5"/>
            <ac:spMkLst>
              <pc:docMk/>
              <pc:sldMasterMk cId="2146158388" sldId="2147483648"/>
              <pc:sldLayoutMk cId="3249343329" sldId="2147483658"/>
              <ac:spMk id="11" creationId="{7C3B4312-2315-4D45-9CE8-031BF4056E3E}"/>
            </ac:spMkLst>
          </pc:spChg>
          <pc:spChg chg="mod">
            <ac:chgData name="赵 联庆" userId="73432175d4177085" providerId="LiveId" clId="{5BBF443B-976B-437E-A35D-B4A3E217EEB3}" dt="2021-01-14T02:46:16.397" v="5"/>
            <ac:spMkLst>
              <pc:docMk/>
              <pc:sldMasterMk cId="2146158388" sldId="2147483648"/>
              <pc:sldLayoutMk cId="3249343329" sldId="2147483658"/>
              <ac:spMk id="12" creationId="{0D450A99-D49C-4EA2-B6CD-C799A37916D5}"/>
            </ac:spMkLst>
          </pc:spChg>
          <pc:spChg chg="mod">
            <ac:chgData name="赵 联庆" userId="73432175d4177085" providerId="LiveId" clId="{5BBF443B-976B-437E-A35D-B4A3E217EEB3}" dt="2021-01-14T02:46:16.397" v="5"/>
            <ac:spMkLst>
              <pc:docMk/>
              <pc:sldMasterMk cId="2146158388" sldId="2147483648"/>
              <pc:sldLayoutMk cId="3249343329" sldId="2147483658"/>
              <ac:spMk id="14" creationId="{2DC11238-6C47-4BED-8289-B8A4A1476F82}"/>
            </ac:spMkLst>
          </pc:spChg>
          <pc:spChg chg="mod">
            <ac:chgData name="赵 联庆" userId="73432175d4177085" providerId="LiveId" clId="{5BBF443B-976B-437E-A35D-B4A3E217EEB3}" dt="2021-01-14T02:46:16.397" v="5"/>
            <ac:spMkLst>
              <pc:docMk/>
              <pc:sldMasterMk cId="2146158388" sldId="2147483648"/>
              <pc:sldLayoutMk cId="3249343329" sldId="2147483658"/>
              <ac:spMk id="15" creationId="{3E7C58D1-9B13-4A1B-9FD6-AD13B01A19D8}"/>
            </ac:spMkLst>
          </pc:spChg>
          <pc:spChg chg="mod">
            <ac:chgData name="赵 联庆" userId="73432175d4177085" providerId="LiveId" clId="{5BBF443B-976B-437E-A35D-B4A3E217EEB3}" dt="2021-01-14T02:46:16.397" v="5"/>
            <ac:spMkLst>
              <pc:docMk/>
              <pc:sldMasterMk cId="2146158388" sldId="2147483648"/>
              <pc:sldLayoutMk cId="3249343329" sldId="2147483658"/>
              <ac:spMk id="17" creationId="{8CC883B0-403B-445F-81D2-FA5396518209}"/>
            </ac:spMkLst>
          </pc:spChg>
          <pc:spChg chg="mod">
            <ac:chgData name="赵 联庆" userId="73432175d4177085" providerId="LiveId" clId="{5BBF443B-976B-437E-A35D-B4A3E217EEB3}" dt="2021-01-14T02:46:16.397" v="5"/>
            <ac:spMkLst>
              <pc:docMk/>
              <pc:sldMasterMk cId="2146158388" sldId="2147483648"/>
              <pc:sldLayoutMk cId="3249343329" sldId="2147483658"/>
              <ac:spMk id="18" creationId="{AB90211D-7943-410F-A397-104E2F666B10}"/>
            </ac:spMkLst>
          </pc:spChg>
          <pc:spChg chg="add mod">
            <ac:chgData name="赵 联庆" userId="73432175d4177085" providerId="LiveId" clId="{5BBF443B-976B-437E-A35D-B4A3E217EEB3}" dt="2021-01-14T02:48:06.938" v="42" actId="14100"/>
            <ac:spMkLst>
              <pc:docMk/>
              <pc:sldMasterMk cId="2146158388" sldId="2147483648"/>
              <pc:sldLayoutMk cId="3249343329" sldId="2147483658"/>
              <ac:spMk id="20" creationId="{44FBF735-0B07-452B-9B5A-260B75D9E226}"/>
            </ac:spMkLst>
          </pc:spChg>
          <pc:spChg chg="add mod">
            <ac:chgData name="赵 联庆" userId="73432175d4177085" providerId="LiveId" clId="{5BBF443B-976B-437E-A35D-B4A3E217EEB3}" dt="2021-01-14T02:48:25.892" v="47" actId="571"/>
            <ac:spMkLst>
              <pc:docMk/>
              <pc:sldMasterMk cId="2146158388" sldId="2147483648"/>
              <pc:sldLayoutMk cId="3249343329" sldId="2147483658"/>
              <ac:spMk id="21" creationId="{2F9B31A4-E342-4C92-89DD-6A2E27333C5E}"/>
            </ac:spMkLst>
          </pc:spChg>
          <pc:spChg chg="add mod">
            <ac:chgData name="赵 联庆" userId="73432175d4177085" providerId="LiveId" clId="{5BBF443B-976B-437E-A35D-B4A3E217EEB3}" dt="2021-01-14T02:48:25.892" v="47" actId="571"/>
            <ac:spMkLst>
              <pc:docMk/>
              <pc:sldMasterMk cId="2146158388" sldId="2147483648"/>
              <pc:sldLayoutMk cId="3249343329" sldId="2147483658"/>
              <ac:spMk id="22" creationId="{CFED223E-1804-4B3C-8015-693464C50493}"/>
            </ac:spMkLst>
          </pc:spChg>
          <pc:spChg chg="add mod">
            <ac:chgData name="赵 联庆" userId="73432175d4177085" providerId="LiveId" clId="{5BBF443B-976B-437E-A35D-B4A3E217EEB3}" dt="2021-01-14T02:48:30.849" v="48" actId="571"/>
            <ac:spMkLst>
              <pc:docMk/>
              <pc:sldMasterMk cId="2146158388" sldId="2147483648"/>
              <pc:sldLayoutMk cId="3249343329" sldId="2147483658"/>
              <ac:spMk id="23" creationId="{D093B6C1-B67A-4575-B3F3-390893A0E5DA}"/>
            </ac:spMkLst>
          </pc:spChg>
          <pc:spChg chg="add mod">
            <ac:chgData name="赵 联庆" userId="73432175d4177085" providerId="LiveId" clId="{5BBF443B-976B-437E-A35D-B4A3E217EEB3}" dt="2021-01-14T02:48:30.849" v="48" actId="571"/>
            <ac:spMkLst>
              <pc:docMk/>
              <pc:sldMasterMk cId="2146158388" sldId="2147483648"/>
              <pc:sldLayoutMk cId="3249343329" sldId="2147483658"/>
              <ac:spMk id="24" creationId="{00A5612A-0267-49DE-B533-E78505436245}"/>
            </ac:spMkLst>
          </pc:spChg>
          <pc:spChg chg="add mod">
            <ac:chgData name="赵 联庆" userId="73432175d4177085" providerId="LiveId" clId="{5BBF443B-976B-437E-A35D-B4A3E217EEB3}" dt="2021-01-14T02:48:34.802" v="49" actId="571"/>
            <ac:spMkLst>
              <pc:docMk/>
              <pc:sldMasterMk cId="2146158388" sldId="2147483648"/>
              <pc:sldLayoutMk cId="3249343329" sldId="2147483658"/>
              <ac:spMk id="25" creationId="{32EF0376-F653-45B6-8944-D2137B6C9C15}"/>
            </ac:spMkLst>
          </pc:spChg>
          <pc:spChg chg="add mod">
            <ac:chgData name="赵 联庆" userId="73432175d4177085" providerId="LiveId" clId="{5BBF443B-976B-437E-A35D-B4A3E217EEB3}" dt="2021-01-14T02:48:34.802" v="49" actId="571"/>
            <ac:spMkLst>
              <pc:docMk/>
              <pc:sldMasterMk cId="2146158388" sldId="2147483648"/>
              <pc:sldLayoutMk cId="3249343329" sldId="2147483658"/>
              <ac:spMk id="26" creationId="{A285249D-51AD-4835-81D6-C78505D43D42}"/>
            </ac:spMkLst>
          </pc:spChg>
          <pc:spChg chg="add mod">
            <ac:chgData name="赵 联庆" userId="73432175d4177085" providerId="LiveId" clId="{5BBF443B-976B-437E-A35D-B4A3E217EEB3}" dt="2021-01-14T02:48:37.907" v="50" actId="571"/>
            <ac:spMkLst>
              <pc:docMk/>
              <pc:sldMasterMk cId="2146158388" sldId="2147483648"/>
              <pc:sldLayoutMk cId="3249343329" sldId="2147483658"/>
              <ac:spMk id="27" creationId="{712650FE-7FFF-4710-BF8B-1B257BCDBA0A}"/>
            </ac:spMkLst>
          </pc:spChg>
          <pc:spChg chg="add mod">
            <ac:chgData name="赵 联庆" userId="73432175d4177085" providerId="LiveId" clId="{5BBF443B-976B-437E-A35D-B4A3E217EEB3}" dt="2021-01-14T02:48:37.907" v="50" actId="571"/>
            <ac:spMkLst>
              <pc:docMk/>
              <pc:sldMasterMk cId="2146158388" sldId="2147483648"/>
              <pc:sldLayoutMk cId="3249343329" sldId="2147483658"/>
              <ac:spMk id="28" creationId="{BECBD0A9-3277-4D68-AE4D-380EECA853D5}"/>
            </ac:spMkLst>
          </pc:spChg>
          <pc:grpChg chg="add del mod">
            <ac:chgData name="赵 联庆" userId="73432175d4177085" providerId="LiveId" clId="{5BBF443B-976B-437E-A35D-B4A3E217EEB3}" dt="2021-01-14T02:46:30.628" v="6" actId="165"/>
            <ac:grpSpMkLst>
              <pc:docMk/>
              <pc:sldMasterMk cId="2146158388" sldId="2147483648"/>
              <pc:sldLayoutMk cId="3249343329" sldId="2147483658"/>
              <ac:grpSpMk id="4" creationId="{C5D17FDC-9B36-4748-ADB6-4463B447F7B8}"/>
            </ac:grpSpMkLst>
          </pc:grpChg>
          <pc:grpChg chg="add del mod">
            <ac:chgData name="赵 联庆" userId="73432175d4177085" providerId="LiveId" clId="{5BBF443B-976B-437E-A35D-B4A3E217EEB3}" dt="2021-01-14T02:48:15.250" v="43" actId="478"/>
            <ac:grpSpMkLst>
              <pc:docMk/>
              <pc:sldMasterMk cId="2146158388" sldId="2147483648"/>
              <pc:sldLayoutMk cId="3249343329" sldId="2147483658"/>
              <ac:grpSpMk id="7" creationId="{7F54821F-5B1E-4E4B-B9C7-FE71D21F3A9B}"/>
            </ac:grpSpMkLst>
          </pc:grpChg>
          <pc:grpChg chg="add del mod">
            <ac:chgData name="赵 联庆" userId="73432175d4177085" providerId="LiveId" clId="{5BBF443B-976B-437E-A35D-B4A3E217EEB3}" dt="2021-01-14T02:48:16.935" v="44" actId="478"/>
            <ac:grpSpMkLst>
              <pc:docMk/>
              <pc:sldMasterMk cId="2146158388" sldId="2147483648"/>
              <pc:sldLayoutMk cId="3249343329" sldId="2147483658"/>
              <ac:grpSpMk id="10" creationId="{CFF60394-29E2-428E-B0D5-10F6C086E3DA}"/>
            </ac:grpSpMkLst>
          </pc:grpChg>
          <pc:grpChg chg="add del mod">
            <ac:chgData name="赵 联庆" userId="73432175d4177085" providerId="LiveId" clId="{5BBF443B-976B-437E-A35D-B4A3E217EEB3}" dt="2021-01-14T02:48:18.814" v="45" actId="478"/>
            <ac:grpSpMkLst>
              <pc:docMk/>
              <pc:sldMasterMk cId="2146158388" sldId="2147483648"/>
              <pc:sldLayoutMk cId="3249343329" sldId="2147483658"/>
              <ac:grpSpMk id="13" creationId="{4388F0CF-4290-4343-A0F2-965126E429A0}"/>
            </ac:grpSpMkLst>
          </pc:grpChg>
          <pc:grpChg chg="add del mod">
            <ac:chgData name="赵 联庆" userId="73432175d4177085" providerId="LiveId" clId="{5BBF443B-976B-437E-A35D-B4A3E217EEB3}" dt="2021-01-14T02:48:20.518" v="46" actId="478"/>
            <ac:grpSpMkLst>
              <pc:docMk/>
              <pc:sldMasterMk cId="2146158388" sldId="2147483648"/>
              <pc:sldLayoutMk cId="3249343329" sldId="2147483658"/>
              <ac:grpSpMk id="16" creationId="{C0CE0056-90F0-4B8F-8D24-15E14AEE0737}"/>
            </ac:grpSpMkLst>
          </pc:grpChg>
        </pc:sldLayoutChg>
        <pc:sldLayoutChg chg="add del mod modTransition">
          <pc:chgData name="赵 联庆" userId="73432175d4177085" providerId="LiveId" clId="{5BBF443B-976B-437E-A35D-B4A3E217EEB3}" dt="2021-01-14T02:48:47.156" v="51" actId="2696"/>
          <pc:sldLayoutMkLst>
            <pc:docMk/>
            <pc:sldMasterMk cId="2146158388" sldId="2147483648"/>
            <pc:sldLayoutMk cId="1734904491" sldId="2147483659"/>
          </pc:sldLayoutMkLst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55838" y="0"/>
            <a:ext cx="2949787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B4A61C-6C9E-4571-98AB-DCE859B0FB7B}" type="datetimeFigureOut">
              <a:rPr lang="zh-CN" altLang="en-US" smtClean="0"/>
              <a:t>2024/2/8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440647"/>
            <a:ext cx="2949787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55838" y="9440647"/>
            <a:ext cx="2949787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93E652-97E8-4E43-81D4-B2F97C751BA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335690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55838" y="0"/>
            <a:ext cx="2949787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B23CFE-E85A-4CB1-B388-FD452395EFF5}" type="datetimeFigureOut">
              <a:rPr lang="zh-CN" altLang="en-US" smtClean="0"/>
              <a:t>2024/2/8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3013"/>
            <a:ext cx="5962650" cy="33543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0720" y="4783307"/>
            <a:ext cx="5445760" cy="3913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440647"/>
            <a:ext cx="2949787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55838" y="9440647"/>
            <a:ext cx="2949787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13E388-8A17-44FA-AE8B-AAB64D7735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97526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>
                <a:solidFill>
                  <a:prstClr val="black"/>
                </a:solidFill>
              </a:rPr>
              <a:pPr/>
              <a:t>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694498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981665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341529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661805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771940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641417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548071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531404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594525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011308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65860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116191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22275" y="1243013"/>
            <a:ext cx="5962650" cy="3354387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71DCCC-45F5-481E-A028-86055A131743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520189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495637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468080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989551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674727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911469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926091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02310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812" y="44625"/>
            <a:ext cx="805270" cy="28490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4" y="-324"/>
            <a:ext cx="12192001" cy="6858000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2235" y="3345520"/>
            <a:ext cx="12193588" cy="2948630"/>
          </a:xfrm>
          <a:prstGeom prst="rect">
            <a:avLst/>
          </a:prstGeom>
          <a:solidFill>
            <a:schemeClr val="tx1">
              <a:lumMod val="95000"/>
              <a:lumOff val="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ln>
                <a:solidFill>
                  <a:schemeClr val="bg2">
                    <a:lumMod val="10000"/>
                  </a:schemeClr>
                </a:solidFill>
              </a:ln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3217540" y="4940844"/>
            <a:ext cx="5689373" cy="0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标题 6"/>
          <p:cNvSpPr>
            <a:spLocks noGrp="1"/>
          </p:cNvSpPr>
          <p:nvPr>
            <p:ph type="title" hasCustomPrompt="1"/>
          </p:nvPr>
        </p:nvSpPr>
        <p:spPr>
          <a:xfrm>
            <a:off x="838310" y="3573017"/>
            <a:ext cx="10515382" cy="1325563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lang="zh-CN" altLang="en-US" sz="72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marL="0" lvl="0"/>
            <a:r>
              <a:rPr lang="zh-CN" altLang="en-US" dirty="0"/>
              <a:t>物理精品课件</a:t>
            </a:r>
          </a:p>
        </p:txBody>
      </p:sp>
      <p:sp>
        <p:nvSpPr>
          <p:cNvPr id="22" name="文本占位符 21"/>
          <p:cNvSpPr>
            <a:spLocks noGrp="1"/>
          </p:cNvSpPr>
          <p:nvPr>
            <p:ph type="body" sz="quarter" idx="10"/>
          </p:nvPr>
        </p:nvSpPr>
        <p:spPr>
          <a:xfrm>
            <a:off x="3156392" y="5006007"/>
            <a:ext cx="58336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buNone/>
              <a:defRPr lang="zh-CN" alt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marL="0" lvl="0" algn="ctr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2558162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0" y="0"/>
            <a:ext cx="2063027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2113395" y="0"/>
            <a:ext cx="10078605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prstClr val="white"/>
              </a:solidFill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749840" y="476679"/>
            <a:ext cx="694752" cy="5923629"/>
            <a:chOff x="1749612" y="476678"/>
            <a:chExt cx="694662" cy="5923629"/>
          </a:xfrm>
          <a:solidFill>
            <a:srgbClr val="569DD8"/>
          </a:solidFill>
        </p:grpSpPr>
        <p:grpSp>
          <p:nvGrpSpPr>
            <p:cNvPr id="7" name="组合 6"/>
            <p:cNvGrpSpPr/>
            <p:nvPr userDrawn="1"/>
          </p:nvGrpSpPr>
          <p:grpSpPr>
            <a:xfrm>
              <a:off x="1758311" y="476678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" name="椭圆 2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椭圆 9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1" name="组合 10"/>
            <p:cNvGrpSpPr/>
            <p:nvPr userDrawn="1"/>
          </p:nvGrpSpPr>
          <p:grpSpPr>
            <a:xfrm>
              <a:off x="1751988" y="118089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2" name="椭圆 11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椭圆 12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4" name="组合 13"/>
            <p:cNvGrpSpPr/>
            <p:nvPr userDrawn="1"/>
          </p:nvGrpSpPr>
          <p:grpSpPr>
            <a:xfrm>
              <a:off x="1751988" y="190097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5" name="椭圆 14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椭圆 15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7" name="组合 16"/>
            <p:cNvGrpSpPr/>
            <p:nvPr userDrawn="1"/>
          </p:nvGrpSpPr>
          <p:grpSpPr>
            <a:xfrm>
              <a:off x="1761370" y="260247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8" name="椭圆 17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19" name="椭圆 18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 userDrawn="1"/>
          </p:nvGrpSpPr>
          <p:grpSpPr>
            <a:xfrm>
              <a:off x="1751988" y="32903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1" name="椭圆 20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22" name="椭圆 21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3" name="组合 22"/>
            <p:cNvGrpSpPr/>
            <p:nvPr userDrawn="1"/>
          </p:nvGrpSpPr>
          <p:grpSpPr>
            <a:xfrm>
              <a:off x="1751988" y="398921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4" name="椭圆 23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椭圆 24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6" name="组合 25"/>
            <p:cNvGrpSpPr/>
            <p:nvPr userDrawn="1"/>
          </p:nvGrpSpPr>
          <p:grpSpPr>
            <a:xfrm>
              <a:off x="1761370" y="470929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7" name="椭圆 26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28" name="椭圆 27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9" name="组合 28"/>
            <p:cNvGrpSpPr/>
            <p:nvPr userDrawn="1"/>
          </p:nvGrpSpPr>
          <p:grpSpPr>
            <a:xfrm>
              <a:off x="1749612" y="5428455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0" name="椭圆 29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椭圆 30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32" name="组合 31"/>
            <p:cNvGrpSpPr/>
            <p:nvPr userDrawn="1"/>
          </p:nvGrpSpPr>
          <p:grpSpPr>
            <a:xfrm>
              <a:off x="1758311" y="61308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3" name="椭圆 32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34" name="椭圆 33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1967" y="439105"/>
            <a:ext cx="582259" cy="5979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37167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09601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  <a:pPr/>
              <a:t>2024/2/8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65601" y="6356352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737601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75" y="44625"/>
            <a:ext cx="805270" cy="284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02973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2063027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9" name="矩形 8"/>
          <p:cNvSpPr/>
          <p:nvPr/>
        </p:nvSpPr>
        <p:spPr>
          <a:xfrm>
            <a:off x="2113395" y="0"/>
            <a:ext cx="10078605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grpSp>
        <p:nvGrpSpPr>
          <p:cNvPr id="4" name="组合 3"/>
          <p:cNvGrpSpPr/>
          <p:nvPr/>
        </p:nvGrpSpPr>
        <p:grpSpPr>
          <a:xfrm>
            <a:off x="1749840" y="476679"/>
            <a:ext cx="694752" cy="5923629"/>
            <a:chOff x="1749612" y="476678"/>
            <a:chExt cx="694662" cy="5923629"/>
          </a:xfrm>
          <a:solidFill>
            <a:srgbClr val="569DD8"/>
          </a:solidFill>
        </p:grpSpPr>
        <p:grpSp>
          <p:nvGrpSpPr>
            <p:cNvPr id="7" name="组合 6"/>
            <p:cNvGrpSpPr/>
            <p:nvPr/>
          </p:nvGrpSpPr>
          <p:grpSpPr>
            <a:xfrm>
              <a:off x="1758311" y="476678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" name="椭圆 2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0" name="椭圆 9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1751988" y="118089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2" name="椭圆 11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1751988" y="190097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5" name="椭圆 14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6" name="椭圆 15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1761370" y="260247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8" name="椭圆 17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1751988" y="32903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1" name="椭圆 20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1751988" y="398921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4" name="椭圆 23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1761370" y="470929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7" name="椭圆 26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8" name="椭圆 27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>
              <a:off x="1749612" y="5428455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0" name="椭圆 29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31" name="椭圆 30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>
              <a:off x="1758311" y="61308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3" name="椭圆 32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34" name="椭圆 33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1967" y="439105"/>
            <a:ext cx="582259" cy="5979791"/>
          </a:xfrm>
          <a:prstGeom prst="rect">
            <a:avLst/>
          </a:prstGeom>
        </p:spPr>
      </p:pic>
      <p:grpSp>
        <p:nvGrpSpPr>
          <p:cNvPr id="50" name="组合 49"/>
          <p:cNvGrpSpPr/>
          <p:nvPr/>
        </p:nvGrpSpPr>
        <p:grpSpPr>
          <a:xfrm>
            <a:off x="3071270" y="1677714"/>
            <a:ext cx="8354015" cy="4631607"/>
            <a:chOff x="3070870" y="1677713"/>
            <a:chExt cx="8352928" cy="4631607"/>
          </a:xfrm>
        </p:grpSpPr>
        <p:sp>
          <p:nvSpPr>
            <p:cNvPr id="51" name="圆角矩形 50"/>
            <p:cNvSpPr/>
            <p:nvPr/>
          </p:nvSpPr>
          <p:spPr>
            <a:xfrm>
              <a:off x="3070870" y="1677713"/>
              <a:ext cx="8352928" cy="4631607"/>
            </a:xfrm>
            <a:prstGeom prst="roundRect">
              <a:avLst>
                <a:gd name="adj" fmla="val 7667"/>
              </a:avLst>
            </a:prstGeom>
            <a:solidFill>
              <a:schemeClr val="bg1"/>
            </a:solidFill>
            <a:ln>
              <a:solidFill>
                <a:srgbClr val="569DD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52" name="圆角矩形 51"/>
            <p:cNvSpPr/>
            <p:nvPr/>
          </p:nvSpPr>
          <p:spPr>
            <a:xfrm>
              <a:off x="3170954" y="1773319"/>
              <a:ext cx="8152760" cy="4440395"/>
            </a:xfrm>
            <a:prstGeom prst="roundRect">
              <a:avLst>
                <a:gd name="adj" fmla="val 7667"/>
              </a:avLst>
            </a:prstGeom>
            <a:solidFill>
              <a:schemeClr val="bg1"/>
            </a:solidFill>
            <a:ln w="12700">
              <a:solidFill>
                <a:srgbClr val="569DD8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</p:spTree>
    <p:extLst>
      <p:ext uri="{BB962C8B-B14F-4D97-AF65-F5344CB8AC3E}">
        <p14:creationId xmlns:p14="http://schemas.microsoft.com/office/powerpoint/2010/main" val="27469501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2063027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9" name="矩形 8"/>
          <p:cNvSpPr/>
          <p:nvPr/>
        </p:nvSpPr>
        <p:spPr>
          <a:xfrm>
            <a:off x="2113395" y="0"/>
            <a:ext cx="10078605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grpSp>
        <p:nvGrpSpPr>
          <p:cNvPr id="4" name="组合 3"/>
          <p:cNvGrpSpPr/>
          <p:nvPr/>
        </p:nvGrpSpPr>
        <p:grpSpPr>
          <a:xfrm>
            <a:off x="1749840" y="476679"/>
            <a:ext cx="694752" cy="5923629"/>
            <a:chOff x="1749612" y="476678"/>
            <a:chExt cx="694662" cy="5923629"/>
          </a:xfrm>
          <a:solidFill>
            <a:srgbClr val="569DD8"/>
          </a:solidFill>
        </p:grpSpPr>
        <p:grpSp>
          <p:nvGrpSpPr>
            <p:cNvPr id="7" name="组合 6"/>
            <p:cNvGrpSpPr/>
            <p:nvPr/>
          </p:nvGrpSpPr>
          <p:grpSpPr>
            <a:xfrm>
              <a:off x="1758311" y="476678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" name="椭圆 2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0" name="椭圆 9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1751988" y="118089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2" name="椭圆 11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1751988" y="190097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5" name="椭圆 14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6" name="椭圆 15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1761370" y="260247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8" name="椭圆 17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1751988" y="32903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1" name="椭圆 20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1751988" y="398921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4" name="椭圆 23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1761370" y="470929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7" name="椭圆 26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8" name="椭圆 27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>
              <a:off x="1749612" y="5428455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0" name="椭圆 29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31" name="椭圆 30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>
              <a:off x="1758311" y="61308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3" name="椭圆 32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34" name="椭圆 33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1967" y="439105"/>
            <a:ext cx="582259" cy="5979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40301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75" y="53861"/>
            <a:ext cx="805270" cy="28490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5" y="325"/>
            <a:ext cx="12192000" cy="6857107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4300190" y="2204742"/>
            <a:ext cx="424902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再  见</a:t>
            </a:r>
          </a:p>
        </p:txBody>
      </p:sp>
    </p:spTree>
    <p:extLst>
      <p:ext uri="{BB962C8B-B14F-4D97-AF65-F5344CB8AC3E}">
        <p14:creationId xmlns:p14="http://schemas.microsoft.com/office/powerpoint/2010/main" val="33727629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内容占位符 2"/>
          <p:cNvSpPr>
            <a:spLocks noGrp="1"/>
          </p:cNvSpPr>
          <p:nvPr>
            <p:ph idx="1"/>
          </p:nvPr>
        </p:nvSpPr>
        <p:spPr>
          <a:xfrm>
            <a:off x="2678544" y="1161288"/>
            <a:ext cx="8675255" cy="50156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buNone/>
              <a:defRPr/>
            </a:lvl1pPr>
            <a:lvl2pPr marL="457200" indent="0">
              <a:lnSpc>
                <a:spcPct val="100000"/>
              </a:lnSpc>
              <a:buNone/>
              <a:defRPr/>
            </a:lvl2pPr>
            <a:lvl3pPr>
              <a:lnSpc>
                <a:spcPct val="100000"/>
              </a:lnSpc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</p:txBody>
      </p:sp>
    </p:spTree>
    <p:extLst>
      <p:ext uri="{BB962C8B-B14F-4D97-AF65-F5344CB8AC3E}">
        <p14:creationId xmlns:p14="http://schemas.microsoft.com/office/powerpoint/2010/main" val="362744687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2212848"/>
            <a:ext cx="6806184" cy="1297114"/>
          </a:xfrm>
          <a:prstGeom prst="rect">
            <a:avLst/>
          </a:prstGeom>
        </p:spPr>
        <p:txBody>
          <a:bodyPr anchor="ctr" anchorCtr="0"/>
          <a:lstStyle>
            <a:lvl1pPr algn="ctr">
              <a:defRPr sz="6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zh-CN" altLang="en-US" dirty="0"/>
              <a:t>再 见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C34FCE23-231B-4CFE-A76F-252AEF0EE017}" type="datetimeFigureOut">
              <a:rPr lang="zh-CN" altLang="en-US" smtClean="0"/>
              <a:pPr/>
              <a:t>2024/2/8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BF6536A5-DAEE-4F65-B2D5-30A7A77F84C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83883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816669"/>
            <a:ext cx="7315200" cy="1307275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34FCE23-231B-4CFE-A76F-252AEF0EE017}" type="datetimeFigureOut">
              <a:rPr lang="zh-CN" altLang="en-US" smtClean="0"/>
              <a:t>2024/2/8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6536A5-DAEE-4F65-B2D5-30A7A77F84C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副标题 2"/>
          <p:cNvSpPr>
            <a:spLocks noGrp="1"/>
          </p:cNvSpPr>
          <p:nvPr>
            <p:ph type="subTitle" idx="1"/>
          </p:nvPr>
        </p:nvSpPr>
        <p:spPr>
          <a:xfrm>
            <a:off x="838200" y="4123944"/>
            <a:ext cx="7315200" cy="7596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</p:spTree>
    <p:extLst>
      <p:ext uri="{BB962C8B-B14F-4D97-AF65-F5344CB8AC3E}">
        <p14:creationId xmlns:p14="http://schemas.microsoft.com/office/powerpoint/2010/main" val="18725487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0"/>
            <a:ext cx="10515600" cy="822960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algn="ctr">
              <a:defRPr sz="4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19" name="内容占位符 2"/>
          <p:cNvSpPr>
            <a:spLocks noGrp="1"/>
          </p:cNvSpPr>
          <p:nvPr>
            <p:ph idx="1"/>
          </p:nvPr>
        </p:nvSpPr>
        <p:spPr>
          <a:xfrm>
            <a:off x="838200" y="1161288"/>
            <a:ext cx="10515600" cy="50156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buNone/>
              <a:defRPr/>
            </a:lvl1pPr>
            <a:lvl2pPr marL="457200" indent="0">
              <a:lnSpc>
                <a:spcPct val="100000"/>
              </a:lnSpc>
              <a:buNone/>
              <a:defRPr/>
            </a:lvl2pPr>
            <a:lvl3pPr>
              <a:lnSpc>
                <a:spcPct val="100000"/>
              </a:lnSpc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</p:txBody>
      </p:sp>
    </p:spTree>
    <p:extLst>
      <p:ext uri="{BB962C8B-B14F-4D97-AF65-F5344CB8AC3E}">
        <p14:creationId xmlns:p14="http://schemas.microsoft.com/office/powerpoint/2010/main" val="21639781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1" y="2130427"/>
            <a:ext cx="10363200" cy="1470025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7200">
                <a:solidFill>
                  <a:srgbClr val="595959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1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200">
                <a:solidFill>
                  <a:srgbClr val="595959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1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  <a:pPr/>
              <a:t>2024/2/8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1" y="6356352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1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75" y="44625"/>
            <a:ext cx="805270" cy="284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65328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170122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6" r:id="rId6"/>
    <p:sldLayoutId id="2147483665" r:id="rId7"/>
    <p:sldLayoutId id="2147483649" r:id="rId8"/>
  </p:sldLayoutIdLst>
  <p:txStyles>
    <p:titleStyle>
      <a:lvl1pPr algn="ctr" defTabSz="914400" rtl="0" eaLnBrk="1" latinLnBrk="0" hangingPunct="1">
        <a:spcBef>
          <a:spcPct val="0"/>
        </a:spcBef>
        <a:buNone/>
        <a:defRPr sz="3600" kern="1200">
          <a:solidFill>
            <a:schemeClr val="accent6">
              <a:lumMod val="50000"/>
            </a:schemeClr>
          </a:solidFill>
          <a:latin typeface="黑体" pitchFamily="49" charset="-122"/>
          <a:ea typeface="黑体" pitchFamily="49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accent6">
              <a:lumMod val="50000"/>
            </a:schemeClr>
          </a:solidFill>
          <a:latin typeface="黑体" pitchFamily="49" charset="-122"/>
          <a:ea typeface="黑体" pitchFamily="49" charset="-122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167300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3600" kern="1200">
          <a:solidFill>
            <a:schemeClr val="accent6">
              <a:lumMod val="50000"/>
            </a:schemeClr>
          </a:solidFill>
          <a:latin typeface="黑体" pitchFamily="49" charset="-122"/>
          <a:ea typeface="黑体" pitchFamily="49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accent6">
              <a:lumMod val="50000"/>
            </a:schemeClr>
          </a:solidFill>
          <a:latin typeface="黑体" pitchFamily="49" charset="-122"/>
          <a:ea typeface="黑体" pitchFamily="49" charset="-122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1.png"/><Relationship Id="rId5" Type="http://schemas.microsoft.com/office/2007/relationships/hdphoto" Target="../media/hdphoto1.wdp"/><Relationship Id="rId4" Type="http://schemas.openxmlformats.org/officeDocument/2006/relationships/image" Target="../media/image30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30.png"/><Relationship Id="rId7" Type="http://schemas.openxmlformats.org/officeDocument/2006/relationships/image" Target="../media/image35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0.png"/><Relationship Id="rId5" Type="http://schemas.openxmlformats.org/officeDocument/2006/relationships/image" Target="../media/image11.png"/><Relationship Id="rId4" Type="http://schemas.microsoft.com/office/2007/relationships/hdphoto" Target="../media/hdphoto1.wdp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jpeg"/><Relationship Id="rId3" Type="http://schemas.openxmlformats.org/officeDocument/2006/relationships/image" Target="../media/image11.png"/><Relationship Id="rId7" Type="http://schemas.openxmlformats.org/officeDocument/2006/relationships/image" Target="../media/image38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7.jpg"/><Relationship Id="rId5" Type="http://schemas.openxmlformats.org/officeDocument/2006/relationships/image" Target="../media/image36.jpeg"/><Relationship Id="rId10" Type="http://schemas.openxmlformats.org/officeDocument/2006/relationships/image" Target="../media/image41.jpg"/><Relationship Id="rId4" Type="http://schemas.openxmlformats.org/officeDocument/2006/relationships/image" Target="../media/image10.png"/><Relationship Id="rId9" Type="http://schemas.openxmlformats.org/officeDocument/2006/relationships/image" Target="../media/image40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image" Target="../media/image11.png"/><Relationship Id="rId7" Type="http://schemas.openxmlformats.org/officeDocument/2006/relationships/image" Target="../media/image4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10.png"/><Relationship Id="rId9" Type="http://schemas.openxmlformats.org/officeDocument/2006/relationships/image" Target="../media/image46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3" Type="http://schemas.openxmlformats.org/officeDocument/2006/relationships/image" Target="../media/image47.gif"/><Relationship Id="rId7" Type="http://schemas.openxmlformats.org/officeDocument/2006/relationships/image" Target="../media/image4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0.png"/><Relationship Id="rId5" Type="http://schemas.openxmlformats.org/officeDocument/2006/relationships/image" Target="../media/image11.png"/><Relationship Id="rId4" Type="http://schemas.openxmlformats.org/officeDocument/2006/relationships/image" Target="../media/image4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gif"/><Relationship Id="rId7" Type="http://schemas.openxmlformats.org/officeDocument/2006/relationships/image" Target="../media/image4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9.png"/><Relationship Id="rId5" Type="http://schemas.openxmlformats.org/officeDocument/2006/relationships/image" Target="../media/image10.png"/><Relationship Id="rId4" Type="http://schemas.openxmlformats.org/officeDocument/2006/relationships/image" Target="../media/image11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png"/><Relationship Id="rId3" Type="http://schemas.openxmlformats.org/officeDocument/2006/relationships/image" Target="../media/image11.png"/><Relationship Id="rId7" Type="http://schemas.openxmlformats.org/officeDocument/2006/relationships/image" Target="../media/image5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8.png"/><Relationship Id="rId5" Type="http://schemas.openxmlformats.org/officeDocument/2006/relationships/image" Target="../media/image51.png"/><Relationship Id="rId4" Type="http://schemas.openxmlformats.org/officeDocument/2006/relationships/image" Target="../media/image10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0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Relationship Id="rId6" Type="http://schemas.microsoft.com/office/2007/relationships/hdphoto" Target="../media/hdphoto2.wdp"/><Relationship Id="rId5" Type="http://schemas.openxmlformats.org/officeDocument/2006/relationships/image" Target="../media/image54.png"/><Relationship Id="rId4" Type="http://schemas.microsoft.com/office/2007/relationships/hdphoto" Target="../media/hdphoto1.wdp"/><Relationship Id="rId9" Type="http://schemas.openxmlformats.org/officeDocument/2006/relationships/image" Target="../media/image5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56.png"/><Relationship Id="rId4" Type="http://schemas.openxmlformats.org/officeDocument/2006/relationships/image" Target="../media/image1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6.png"/><Relationship Id="rId5" Type="http://schemas.openxmlformats.org/officeDocument/2006/relationships/image" Target="../media/image57.png"/><Relationship Id="rId4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1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0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11.png"/><Relationship Id="rId5" Type="http://schemas.openxmlformats.org/officeDocument/2006/relationships/image" Target="../media/image58.png"/><Relationship Id="rId4" Type="http://schemas.openxmlformats.org/officeDocument/2006/relationships/notesSlide" Target="../notesSlides/notesSlide19.xml"/><Relationship Id="rId9" Type="http://schemas.openxmlformats.org/officeDocument/2006/relationships/image" Target="../media/image6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0.png"/><Relationship Id="rId4" Type="http://schemas.openxmlformats.org/officeDocument/2006/relationships/image" Target="../media/image1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image" Target="../media/image16.jpeg"/><Relationship Id="rId7" Type="http://schemas.openxmlformats.org/officeDocument/2006/relationships/image" Target="../media/image1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7.jpeg"/><Relationship Id="rId5" Type="http://schemas.openxmlformats.org/officeDocument/2006/relationships/image" Target="../media/image10.png"/><Relationship Id="rId10" Type="http://schemas.openxmlformats.org/officeDocument/2006/relationships/image" Target="../media/image21.jpeg"/><Relationship Id="rId4" Type="http://schemas.openxmlformats.org/officeDocument/2006/relationships/image" Target="../media/image11.png"/><Relationship Id="rId9" Type="http://schemas.openxmlformats.org/officeDocument/2006/relationships/image" Target="../media/image2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7" Type="http://schemas.openxmlformats.org/officeDocument/2006/relationships/image" Target="../media/image2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3.jpeg"/><Relationship Id="rId5" Type="http://schemas.openxmlformats.org/officeDocument/2006/relationships/image" Target="../media/image10.pn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5.jpe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1.pn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0.png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jpeg"/><Relationship Id="rId3" Type="http://schemas.openxmlformats.org/officeDocument/2006/relationships/image" Target="../media/image30.png"/><Relationship Id="rId7" Type="http://schemas.openxmlformats.org/officeDocument/2006/relationships/image" Target="../media/image3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0.png"/><Relationship Id="rId5" Type="http://schemas.openxmlformats.org/officeDocument/2006/relationships/image" Target="../media/image11.png"/><Relationship Id="rId4" Type="http://schemas.microsoft.com/office/2007/relationships/hdphoto" Target="../media/hdphoto1.wdp"/><Relationship Id="rId9" Type="http://schemas.openxmlformats.org/officeDocument/2006/relationships/image" Target="../media/image3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-1" y="2435310"/>
            <a:ext cx="7594490" cy="1325563"/>
          </a:xfrm>
        </p:spPr>
        <p:txBody>
          <a:bodyPr>
            <a:normAutofit/>
          </a:bodyPr>
          <a:lstStyle/>
          <a:p>
            <a:r>
              <a:rPr lang="zh-CN" altLang="en-US" sz="6000" dirty="0">
                <a:solidFill>
                  <a:srgbClr val="026BA5"/>
                </a:solidFill>
              </a:rPr>
              <a:t>第十八章 电功率</a:t>
            </a:r>
            <a:endParaRPr lang="zh-CN" altLang="en-US" sz="6000" dirty="0">
              <a:solidFill>
                <a:srgbClr val="026BA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0"/>
          </p:nvPr>
        </p:nvSpPr>
        <p:spPr>
          <a:xfrm>
            <a:off x="880416" y="3922325"/>
            <a:ext cx="5833655" cy="769441"/>
          </a:xfrm>
        </p:spPr>
        <p:txBody>
          <a:bodyPr/>
          <a:lstStyle/>
          <a:p>
            <a:pPr algn="ctr"/>
            <a:r>
              <a:rPr lang="zh-CN" altLang="en-US" sz="4400" dirty="0">
                <a:solidFill>
                  <a:srgbClr val="FF0000"/>
                </a:solidFill>
              </a:rPr>
              <a:t>第</a:t>
            </a:r>
            <a:r>
              <a:rPr lang="en-US" altLang="zh-CN" sz="4400" dirty="0">
                <a:solidFill>
                  <a:srgbClr val="FF0000"/>
                </a:solidFill>
              </a:rPr>
              <a:t>1</a:t>
            </a:r>
            <a:r>
              <a:rPr lang="zh-CN" altLang="en-US" sz="4400" dirty="0">
                <a:solidFill>
                  <a:srgbClr val="FF0000"/>
                </a:solidFill>
              </a:rPr>
              <a:t>节 电能 电功</a:t>
            </a:r>
            <a:endParaRPr lang="zh-CN" altLang="en-US" sz="4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7576" y="3644153"/>
            <a:ext cx="7503460" cy="1"/>
          </a:xfrm>
          <a:prstGeom prst="line">
            <a:avLst/>
          </a:prstGeom>
          <a:ln w="38100">
            <a:solidFill>
              <a:srgbClr val="01639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4247" y="0"/>
            <a:ext cx="577775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64488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" name="图片 8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5965" y="1949338"/>
            <a:ext cx="2969009" cy="2932430"/>
          </a:xfrm>
          <a:prstGeom prst="rect">
            <a:avLst/>
          </a:prstGeom>
        </p:spPr>
      </p:pic>
      <p:pic>
        <p:nvPicPr>
          <p:cNvPr id="75" name="图片 74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0" r="9676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6375" r="2577" b="28062"/>
          <a:stretch/>
        </p:blipFill>
        <p:spPr>
          <a:xfrm>
            <a:off x="5709651" y="5955721"/>
            <a:ext cx="1184249" cy="547436"/>
          </a:xfrm>
          <a:prstGeom prst="rect">
            <a:avLst/>
          </a:prstGeom>
        </p:spPr>
      </p:pic>
      <p:pic>
        <p:nvPicPr>
          <p:cNvPr id="76" name="图片 75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0" r="9676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6375" r="2577" b="28062"/>
          <a:stretch/>
        </p:blipFill>
        <p:spPr>
          <a:xfrm>
            <a:off x="5519207" y="5383658"/>
            <a:ext cx="1184249" cy="547436"/>
          </a:xfrm>
          <a:prstGeom prst="rect">
            <a:avLst/>
          </a:prstGeom>
        </p:spPr>
      </p:pic>
      <p:pic>
        <p:nvPicPr>
          <p:cNvPr id="61" name="图片 60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0" r="9676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6375" r="2577" b="28062"/>
          <a:stretch/>
        </p:blipFill>
        <p:spPr>
          <a:xfrm>
            <a:off x="9004218" y="1034053"/>
            <a:ext cx="1184249" cy="547436"/>
          </a:xfrm>
          <a:prstGeom prst="rect">
            <a:avLst/>
          </a:prstGeom>
        </p:spPr>
      </p:pic>
      <p:pic>
        <p:nvPicPr>
          <p:cNvPr id="62" name="图片 61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0" r="9676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6375" r="2577" b="28062"/>
          <a:stretch/>
        </p:blipFill>
        <p:spPr>
          <a:xfrm>
            <a:off x="8650866" y="5104817"/>
            <a:ext cx="1184249" cy="547436"/>
          </a:xfrm>
          <a:prstGeom prst="rect">
            <a:avLst/>
          </a:prstGeom>
        </p:spPr>
      </p:pic>
      <p:pic>
        <p:nvPicPr>
          <p:cNvPr id="60" name="图片 59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0" r="9676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6375" r="2577" b="28062"/>
          <a:stretch/>
        </p:blipFill>
        <p:spPr>
          <a:xfrm>
            <a:off x="8769737" y="1633117"/>
            <a:ext cx="1184249" cy="547436"/>
          </a:xfrm>
          <a:prstGeom prst="rect">
            <a:avLst/>
          </a:prstGeom>
        </p:spPr>
      </p:pic>
      <p:pic>
        <p:nvPicPr>
          <p:cNvPr id="58" name="图片 57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0" r="9676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6375" r="2577" b="28062"/>
          <a:stretch/>
        </p:blipFill>
        <p:spPr>
          <a:xfrm>
            <a:off x="5519207" y="1189330"/>
            <a:ext cx="1184249" cy="547436"/>
          </a:xfrm>
          <a:prstGeom prst="rect">
            <a:avLst/>
          </a:prstGeom>
        </p:spPr>
      </p:pic>
      <p:grpSp>
        <p:nvGrpSpPr>
          <p:cNvPr id="22" name="组合 21"/>
          <p:cNvGrpSpPr/>
          <p:nvPr/>
        </p:nvGrpSpPr>
        <p:grpSpPr>
          <a:xfrm>
            <a:off x="96056" y="1581489"/>
            <a:ext cx="1572904" cy="658425"/>
            <a:chOff x="118542" y="795531"/>
            <a:chExt cx="1572904" cy="658425"/>
          </a:xfrm>
        </p:grpSpPr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24" name="文本框 23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96056" y="2608226"/>
            <a:ext cx="1572904" cy="658425"/>
            <a:chOff x="3142451" y="548680"/>
            <a:chExt cx="1572904" cy="658425"/>
          </a:xfrm>
        </p:grpSpPr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27" name="文本框 2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96056" y="3634963"/>
            <a:ext cx="1572904" cy="658425"/>
            <a:chOff x="3142451" y="548680"/>
            <a:chExt cx="1572904" cy="658425"/>
          </a:xfrm>
        </p:grpSpPr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0" name="文本框 2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96056" y="554752"/>
            <a:ext cx="1572904" cy="658425"/>
            <a:chOff x="3142451" y="548680"/>
            <a:chExt cx="1572904" cy="658425"/>
          </a:xfrm>
        </p:grpSpPr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3" name="文本框 3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137395" y="4661700"/>
            <a:ext cx="1572904" cy="658425"/>
            <a:chOff x="3142451" y="548680"/>
            <a:chExt cx="1572904" cy="658425"/>
          </a:xfrm>
        </p:grpSpPr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135956" y="5688437"/>
            <a:ext cx="1572904" cy="658425"/>
            <a:chOff x="3142451" y="548680"/>
            <a:chExt cx="1572904" cy="658425"/>
          </a:xfrm>
        </p:grpSpPr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9" name="文本框 3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sp>
        <p:nvSpPr>
          <p:cNvPr id="21" name="TextBox 3"/>
          <p:cNvSpPr txBox="1"/>
          <p:nvPr/>
        </p:nvSpPr>
        <p:spPr>
          <a:xfrm>
            <a:off x="2500239" y="188335"/>
            <a:ext cx="3826095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）电能表上参数的含义</a:t>
            </a:r>
            <a:endParaRPr kumimoji="0" lang="zh-CN" altLang="en-US" sz="2400" b="0" i="0" u="none" strike="noStrike" cap="none" spc="0" normalizeH="0" baseline="0" dirty="0">
              <a:ln>
                <a:noFill/>
              </a:ln>
              <a:effectLst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8390365" y="419166"/>
            <a:ext cx="368791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pt-BR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“10A (40A) ”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表示</a:t>
            </a:r>
            <a:r>
              <a:rPr lang="zh-CN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这个电能表的标定电流为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10A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，额定最大电流为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40A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。电能表工作时电流</a:t>
            </a:r>
            <a:r>
              <a:rPr lang="zh-CN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不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应</a:t>
            </a:r>
            <a:r>
              <a:rPr lang="zh-CN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超过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额定最大电流。</a:t>
            </a:r>
            <a:endParaRPr lang="zh-CN" altLang="zh-CN" sz="24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79" name="组合 78"/>
          <p:cNvGrpSpPr/>
          <p:nvPr/>
        </p:nvGrpSpPr>
        <p:grpSpPr>
          <a:xfrm>
            <a:off x="3473519" y="2249929"/>
            <a:ext cx="2109558" cy="1385261"/>
            <a:chOff x="3473519" y="2276823"/>
            <a:chExt cx="2109558" cy="1385261"/>
          </a:xfrm>
        </p:grpSpPr>
        <p:cxnSp>
          <p:nvCxnSpPr>
            <p:cNvPr id="10" name="直接连接符 9"/>
            <p:cNvCxnSpPr/>
            <p:nvPr/>
          </p:nvCxnSpPr>
          <p:spPr>
            <a:xfrm flipH="1" flipV="1">
              <a:off x="4405440" y="2276823"/>
              <a:ext cx="1177637" cy="1385261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3473519" y="2276823"/>
              <a:ext cx="931921" cy="408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7" name="矩形 66"/>
          <p:cNvSpPr/>
          <p:nvPr/>
        </p:nvSpPr>
        <p:spPr>
          <a:xfrm>
            <a:off x="2657794" y="1123786"/>
            <a:ext cx="420699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pt-BR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“220V”</a:t>
            </a:r>
            <a:r>
              <a:rPr lang="zh-CN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表示该电能表在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220 V</a:t>
            </a:r>
            <a:r>
              <a:rPr lang="zh-CN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的电路中使用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4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78" name="组合 77"/>
          <p:cNvGrpSpPr/>
          <p:nvPr/>
        </p:nvGrpSpPr>
        <p:grpSpPr>
          <a:xfrm>
            <a:off x="6605478" y="3173349"/>
            <a:ext cx="3135806" cy="461841"/>
            <a:chOff x="6605478" y="2965371"/>
            <a:chExt cx="2725984" cy="696713"/>
          </a:xfrm>
        </p:grpSpPr>
        <p:cxnSp>
          <p:nvCxnSpPr>
            <p:cNvPr id="15" name="直接连接符 14"/>
            <p:cNvCxnSpPr/>
            <p:nvPr/>
          </p:nvCxnSpPr>
          <p:spPr>
            <a:xfrm flipV="1">
              <a:off x="6605478" y="2969453"/>
              <a:ext cx="1794118" cy="692631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直接连接符 67"/>
            <p:cNvCxnSpPr/>
            <p:nvPr/>
          </p:nvCxnSpPr>
          <p:spPr>
            <a:xfrm>
              <a:off x="8399541" y="2965371"/>
              <a:ext cx="931921" cy="408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0" name="组合 79"/>
          <p:cNvGrpSpPr/>
          <p:nvPr/>
        </p:nvGrpSpPr>
        <p:grpSpPr>
          <a:xfrm>
            <a:off x="5919091" y="4343906"/>
            <a:ext cx="1339892" cy="2191982"/>
            <a:chOff x="6055873" y="4450865"/>
            <a:chExt cx="1339892" cy="2191982"/>
          </a:xfrm>
        </p:grpSpPr>
        <p:cxnSp>
          <p:nvCxnSpPr>
            <p:cNvPr id="17" name="直接连接符 16"/>
            <p:cNvCxnSpPr/>
            <p:nvPr/>
          </p:nvCxnSpPr>
          <p:spPr>
            <a:xfrm flipH="1">
              <a:off x="7089718" y="4450865"/>
              <a:ext cx="306047" cy="2191982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>
              <a:off x="6055873" y="6642847"/>
              <a:ext cx="1025542" cy="0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2" name="组合 81"/>
          <p:cNvGrpSpPr/>
          <p:nvPr/>
        </p:nvGrpSpPr>
        <p:grpSpPr>
          <a:xfrm>
            <a:off x="7434638" y="3887090"/>
            <a:ext cx="2080657" cy="1911097"/>
            <a:chOff x="7660627" y="3855149"/>
            <a:chExt cx="2080657" cy="1911097"/>
          </a:xfrm>
        </p:grpSpPr>
        <p:cxnSp>
          <p:nvCxnSpPr>
            <p:cNvPr id="69" name="直接连接符 68"/>
            <p:cNvCxnSpPr/>
            <p:nvPr/>
          </p:nvCxnSpPr>
          <p:spPr>
            <a:xfrm>
              <a:off x="7660627" y="3855149"/>
              <a:ext cx="1148736" cy="1911097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接连接符 69"/>
            <p:cNvCxnSpPr/>
            <p:nvPr/>
          </p:nvCxnSpPr>
          <p:spPr>
            <a:xfrm>
              <a:off x="8809363" y="5761275"/>
              <a:ext cx="931921" cy="408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1" name="矩形 70"/>
          <p:cNvSpPr/>
          <p:nvPr/>
        </p:nvSpPr>
        <p:spPr>
          <a:xfrm>
            <a:off x="8621264" y="4508205"/>
            <a:ext cx="357073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pt-BR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50Hz:  </a:t>
            </a:r>
            <a:r>
              <a:rPr lang="zh-CN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电能表在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50</a:t>
            </a:r>
            <a:r>
              <a:rPr lang="zh-CN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赫兹的交流电路中使用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4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2438499" y="4811274"/>
            <a:ext cx="493048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pt-BR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3000r</a:t>
            </a:r>
            <a:r>
              <a:rPr lang="en-US" altLang="zh-CN" sz="2400" dirty="0" err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evs</a:t>
            </a:r>
            <a:r>
              <a:rPr lang="pt-BR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/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k</a:t>
            </a:r>
            <a:r>
              <a:rPr lang="pt-BR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W·h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</a:t>
            </a:r>
            <a:r>
              <a:rPr lang="pt-BR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: </a:t>
            </a:r>
            <a:r>
              <a:rPr lang="zh-CN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接在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这个电能表上的</a:t>
            </a:r>
            <a:r>
              <a:rPr lang="zh-CN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用电器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，每</a:t>
            </a:r>
            <a:r>
              <a:rPr lang="zh-CN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消耗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1kW</a:t>
            </a:r>
            <a:r>
              <a:rPr lang="zh-CN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·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h</a:t>
            </a:r>
            <a:r>
              <a:rPr lang="zh-CN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的电能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电能表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上的转</a:t>
            </a:r>
            <a:r>
              <a:rPr lang="zh-CN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盘转过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3000</a:t>
            </a:r>
            <a:r>
              <a:rPr lang="zh-CN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转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4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5" name="文本框 84"/>
          <p:cNvSpPr txBox="1"/>
          <p:nvPr/>
        </p:nvSpPr>
        <p:spPr>
          <a:xfrm>
            <a:off x="5392271" y="3634964"/>
            <a:ext cx="634761" cy="35460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86" name="文本框 85"/>
          <p:cNvSpPr txBox="1"/>
          <p:nvPr/>
        </p:nvSpPr>
        <p:spPr>
          <a:xfrm>
            <a:off x="6055873" y="3635190"/>
            <a:ext cx="739866" cy="3693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87" name="文本框 86"/>
          <p:cNvSpPr txBox="1"/>
          <p:nvPr/>
        </p:nvSpPr>
        <p:spPr>
          <a:xfrm>
            <a:off x="6838609" y="3641048"/>
            <a:ext cx="595310" cy="3693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88" name="文本框 87"/>
          <p:cNvSpPr txBox="1"/>
          <p:nvPr/>
        </p:nvSpPr>
        <p:spPr>
          <a:xfrm>
            <a:off x="5298141" y="4044863"/>
            <a:ext cx="2069005" cy="28243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4386225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67" grpId="0"/>
      <p:bldP spid="71" grpId="0"/>
      <p:bldP spid="72" grpId="0"/>
      <p:bldP spid="85" grpId="0" animBg="1"/>
      <p:bldP spid="86" grpId="0" animBg="1"/>
      <p:bldP spid="87" grpId="0" animBg="1"/>
      <p:bldP spid="8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0" r="9676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6375" r="2577" b="28062"/>
          <a:stretch/>
        </p:blipFill>
        <p:spPr>
          <a:xfrm>
            <a:off x="5738696" y="1573050"/>
            <a:ext cx="1184249" cy="547436"/>
          </a:xfrm>
          <a:prstGeom prst="rect">
            <a:avLst/>
          </a:prstGeom>
        </p:spPr>
      </p:pic>
      <p:pic>
        <p:nvPicPr>
          <p:cNvPr id="48" name="图片 47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0" r="9676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6375" r="2577" b="28062"/>
          <a:stretch/>
        </p:blipFill>
        <p:spPr>
          <a:xfrm>
            <a:off x="4020142" y="1465018"/>
            <a:ext cx="1184249" cy="547436"/>
          </a:xfrm>
          <a:prstGeom prst="rect">
            <a:avLst/>
          </a:prstGeom>
        </p:spPr>
      </p:pic>
      <p:grpSp>
        <p:nvGrpSpPr>
          <p:cNvPr id="22" name="组合 21"/>
          <p:cNvGrpSpPr/>
          <p:nvPr/>
        </p:nvGrpSpPr>
        <p:grpSpPr>
          <a:xfrm>
            <a:off x="96056" y="1581489"/>
            <a:ext cx="1572904" cy="658425"/>
            <a:chOff x="118542" y="795531"/>
            <a:chExt cx="1572904" cy="658425"/>
          </a:xfrm>
        </p:grpSpPr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24" name="文本框 23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96056" y="2608226"/>
            <a:ext cx="1572904" cy="658425"/>
            <a:chOff x="3142451" y="548680"/>
            <a:chExt cx="1572904" cy="658425"/>
          </a:xfrm>
        </p:grpSpPr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27" name="文本框 2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96056" y="3634963"/>
            <a:ext cx="1572904" cy="658425"/>
            <a:chOff x="3142451" y="548680"/>
            <a:chExt cx="1572904" cy="658425"/>
          </a:xfrm>
        </p:grpSpPr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0" name="文本框 2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96056" y="554752"/>
            <a:ext cx="1572904" cy="658425"/>
            <a:chOff x="3142451" y="548680"/>
            <a:chExt cx="1572904" cy="658425"/>
          </a:xfrm>
        </p:grpSpPr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3" name="文本框 3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137395" y="4661700"/>
            <a:ext cx="1572904" cy="658425"/>
            <a:chOff x="3142451" y="548680"/>
            <a:chExt cx="1572904" cy="658425"/>
          </a:xfrm>
        </p:grpSpPr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135956" y="5688437"/>
            <a:ext cx="1572904" cy="658425"/>
            <a:chOff x="3142451" y="548680"/>
            <a:chExt cx="1572904" cy="658425"/>
          </a:xfrm>
        </p:grpSpPr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9" name="文本框 3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sp>
        <p:nvSpPr>
          <p:cNvPr id="20" name="TextBox 3"/>
          <p:cNvSpPr txBox="1"/>
          <p:nvPr/>
        </p:nvSpPr>
        <p:spPr>
          <a:xfrm>
            <a:off x="2950886" y="816964"/>
            <a:ext cx="3033553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）电能表的读数</a:t>
            </a:r>
            <a:endParaRPr kumimoji="0" lang="zh-CN" altLang="en-US" sz="2400" b="0" i="0" u="none" strike="noStrike" cap="none" spc="0" normalizeH="0" baseline="0" dirty="0">
              <a:ln>
                <a:noFill/>
              </a:ln>
              <a:effectLst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Arial"/>
            </a:endParaRPr>
          </a:p>
        </p:txBody>
      </p:sp>
      <p:pic>
        <p:nvPicPr>
          <p:cNvPr id="21" name="Picture 2" descr="E:\九年级物理教参资料\9181\jpg\09004005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195777" y="3814378"/>
            <a:ext cx="3344412" cy="1523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" name="Text Box 40"/>
          <p:cNvSpPr txBox="1">
            <a:spLocks noChangeArrowheads="1"/>
          </p:cNvSpPr>
          <p:nvPr/>
        </p:nvSpPr>
        <p:spPr bwMode="auto">
          <a:xfrm>
            <a:off x="2811060" y="5437961"/>
            <a:ext cx="190357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本周用电：</a:t>
            </a:r>
          </a:p>
        </p:txBody>
      </p:sp>
      <p:sp>
        <p:nvSpPr>
          <p:cNvPr id="41" name="Text Box 38"/>
          <p:cNvSpPr txBox="1">
            <a:spLocks noChangeArrowheads="1"/>
          </p:cNvSpPr>
          <p:nvPr/>
        </p:nvSpPr>
        <p:spPr bwMode="auto">
          <a:xfrm>
            <a:off x="3894213" y="5457604"/>
            <a:ext cx="517960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lvl="1" indent="0">
              <a:spcBef>
                <a:spcPct val="50000"/>
              </a:spcBef>
            </a:pP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823.3</a:t>
            </a:r>
            <a:r>
              <a:rPr lang="en-US" altLang="zh-CN" sz="2400" dirty="0">
                <a:latin typeface="Times New Roman" pitchFamily="18" charset="0"/>
                <a:cs typeface="Times New Roman" pitchFamily="18" charset="0"/>
              </a:rPr>
              <a:t>kW·h-781.5kW·h=41.8kW·h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2" name="Text Box 17"/>
          <p:cNvSpPr txBox="1">
            <a:spLocks noChangeArrowheads="1"/>
          </p:cNvSpPr>
          <p:nvPr/>
        </p:nvSpPr>
        <p:spPr bwMode="auto">
          <a:xfrm>
            <a:off x="2724664" y="1446681"/>
            <a:ext cx="813646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①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最后一位红框里表示小数位。</a:t>
            </a:r>
          </a:p>
        </p:txBody>
      </p:sp>
      <p:sp>
        <p:nvSpPr>
          <p:cNvPr id="43" name="TextBox 1"/>
          <p:cNvSpPr txBox="1"/>
          <p:nvPr/>
        </p:nvSpPr>
        <p:spPr>
          <a:xfrm>
            <a:off x="3493799" y="3312223"/>
            <a:ext cx="5469467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黑体" panose="02010609060101010101" pitchFamily="49" charset="-122"/>
                <a:ea typeface="黑体" panose="02010609060101010101" pitchFamily="49" charset="-122"/>
                <a:sym typeface="Arial"/>
              </a:rPr>
              <a:t>某电能表在一周内的示数变化为：</a:t>
            </a:r>
          </a:p>
        </p:txBody>
      </p:sp>
      <p:sp>
        <p:nvSpPr>
          <p:cNvPr id="50" name="Text Box 17"/>
          <p:cNvSpPr txBox="1">
            <a:spLocks noChangeArrowheads="1"/>
          </p:cNvSpPr>
          <p:nvPr/>
        </p:nvSpPr>
        <p:spPr bwMode="auto">
          <a:xfrm>
            <a:off x="2716974" y="2297921"/>
            <a:ext cx="248741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②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读数方法：</a:t>
            </a:r>
          </a:p>
        </p:txBody>
      </p:sp>
      <p:grpSp>
        <p:nvGrpSpPr>
          <p:cNvPr id="44" name="组合 43"/>
          <p:cNvGrpSpPr/>
          <p:nvPr/>
        </p:nvGrpSpPr>
        <p:grpSpPr>
          <a:xfrm>
            <a:off x="8660499" y="1581489"/>
            <a:ext cx="2949426" cy="3195570"/>
            <a:chOff x="652437" y="1947548"/>
            <a:chExt cx="2076820" cy="2712320"/>
          </a:xfrm>
        </p:grpSpPr>
        <p:sp>
          <p:nvSpPr>
            <p:cNvPr id="46" name="TextBox 9"/>
            <p:cNvSpPr txBox="1"/>
            <p:nvPr/>
          </p:nvSpPr>
          <p:spPr>
            <a:xfrm>
              <a:off x="652437" y="4228989"/>
              <a:ext cx="2076820" cy="430879"/>
            </a:xfrm>
            <a:prstGeom prst="rect">
              <a:avLst/>
            </a:prstGeom>
            <a:noFill/>
            <a:ln w="12700" cap="flat">
              <a:noFill/>
              <a:miter lim="400000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t">
              <a:sp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lang="zh-CN" altLang="en-US" sz="2400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机械式电能表</a:t>
              </a:r>
              <a:endParaRPr kumimoji="0" lang="zh-CN" altLang="en-US" sz="24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楷体" panose="02010609060101010101" pitchFamily="49" charset="-122"/>
                <a:ea typeface="楷体" panose="02010609060101010101" pitchFamily="49" charset="-122"/>
                <a:sym typeface="Arial"/>
              </a:endParaRPr>
            </a:p>
          </p:txBody>
        </p:sp>
        <p:pic>
          <p:nvPicPr>
            <p:cNvPr id="47" name="Picture 3"/>
            <p:cNvPicPr preferRelativeResize="0">
              <a:picLocks noChangeArrowheads="1"/>
            </p:cNvPicPr>
            <p:nvPr/>
          </p:nvPicPr>
          <p:blipFill>
            <a:blip r:embed="rId8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142" r="37436" b="417"/>
            <a:stretch>
              <a:fillRect/>
            </a:stretch>
          </p:blipFill>
          <p:spPr bwMode="auto">
            <a:xfrm>
              <a:off x="784913" y="1947548"/>
              <a:ext cx="1800000" cy="2160000"/>
            </a:xfrm>
            <a:prstGeom prst="rect">
              <a:avLst/>
            </a:prstGeom>
            <a:noFill/>
            <a:ln>
              <a:noFill/>
            </a:ln>
            <a:effectLst>
              <a:outerShdw blurRad="584200" dist="50800" dir="5400000" algn="ctr" rotWithShape="0">
                <a:srgbClr val="000000">
                  <a:alpha val="32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88219321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41" grpId="0"/>
      <p:bldP spid="42" grpId="0"/>
      <p:bldP spid="43" grpId="0"/>
      <p:bldP spid="5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96056" y="1581489"/>
            <a:ext cx="1572904" cy="658425"/>
            <a:chOff x="118542" y="795531"/>
            <a:chExt cx="1572904" cy="658425"/>
          </a:xfrm>
        </p:grpSpPr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24" name="文本框 23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96056" y="2608226"/>
            <a:ext cx="1572904" cy="658425"/>
            <a:chOff x="3142451" y="548680"/>
            <a:chExt cx="1572904" cy="658425"/>
          </a:xfrm>
        </p:grpSpPr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27" name="文本框 2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96056" y="3634963"/>
            <a:ext cx="1572904" cy="658425"/>
            <a:chOff x="3142451" y="548680"/>
            <a:chExt cx="1572904" cy="658425"/>
          </a:xfrm>
        </p:grpSpPr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0" name="文本框 2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96056" y="554752"/>
            <a:ext cx="1572904" cy="658425"/>
            <a:chOff x="3142451" y="548680"/>
            <a:chExt cx="1572904" cy="658425"/>
          </a:xfrm>
        </p:grpSpPr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3" name="文本框 3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137395" y="4661700"/>
            <a:ext cx="1572904" cy="658425"/>
            <a:chOff x="3142451" y="548680"/>
            <a:chExt cx="1572904" cy="658425"/>
          </a:xfrm>
        </p:grpSpPr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135956" y="5688437"/>
            <a:ext cx="1572904" cy="658425"/>
            <a:chOff x="3142451" y="548680"/>
            <a:chExt cx="1572904" cy="658425"/>
          </a:xfrm>
        </p:grpSpPr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9" name="文本框 3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sp>
        <p:nvSpPr>
          <p:cNvPr id="20" name="Rectangle 3"/>
          <p:cNvSpPr>
            <a:spLocks noChangeArrowheads="1"/>
          </p:cNvSpPr>
          <p:nvPr/>
        </p:nvSpPr>
        <p:spPr bwMode="auto">
          <a:xfrm>
            <a:off x="2687845" y="579266"/>
            <a:ext cx="4336428" cy="609396"/>
          </a:xfrm>
          <a:prstGeom prst="rect">
            <a:avLst/>
          </a:prstGeom>
          <a:noFill/>
          <a:ln w="12700" cap="flat">
            <a:noFill/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kumimoji="1" lang="en-US" sz="2800" b="1" dirty="0">
                <a:solidFill>
                  <a:srgbClr val="026BA5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2.   1 kW · h</a:t>
            </a:r>
            <a:r>
              <a:rPr kumimoji="1" lang="zh-CN" altLang="en-US" sz="2800" b="1" dirty="0">
                <a:solidFill>
                  <a:srgbClr val="026BA5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电的作用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1216" y="1358854"/>
            <a:ext cx="1681094" cy="2124292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056852" y="3502510"/>
            <a:ext cx="22532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充电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100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次左右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1512" y="1506119"/>
            <a:ext cx="3080931" cy="1760532"/>
          </a:xfrm>
          <a:prstGeom prst="rect">
            <a:avLst/>
          </a:prstGeom>
        </p:spPr>
      </p:pic>
      <p:sp>
        <p:nvSpPr>
          <p:cNvPr id="42" name="文本框 41"/>
          <p:cNvSpPr txBox="1"/>
          <p:nvPr/>
        </p:nvSpPr>
        <p:spPr>
          <a:xfrm>
            <a:off x="6702044" y="3476138"/>
            <a:ext cx="18771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播放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10h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左右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7752" y="1309874"/>
            <a:ext cx="2278436" cy="2069553"/>
          </a:xfrm>
          <a:prstGeom prst="rect">
            <a:avLst/>
          </a:prstGeom>
        </p:spPr>
      </p:pic>
      <p:sp>
        <p:nvSpPr>
          <p:cNvPr id="43" name="文本框 42"/>
          <p:cNvSpPr txBox="1"/>
          <p:nvPr/>
        </p:nvSpPr>
        <p:spPr>
          <a:xfrm>
            <a:off x="9788380" y="3502509"/>
            <a:ext cx="18771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运行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15h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左右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9969" y="4091811"/>
            <a:ext cx="2003483" cy="2003483"/>
          </a:xfrm>
          <a:prstGeom prst="rect">
            <a:avLst/>
          </a:prstGeom>
        </p:spPr>
      </p:pic>
      <p:sp>
        <p:nvSpPr>
          <p:cNvPr id="44" name="文本框 43"/>
          <p:cNvSpPr txBox="1"/>
          <p:nvPr/>
        </p:nvSpPr>
        <p:spPr>
          <a:xfrm>
            <a:off x="3323123" y="6222110"/>
            <a:ext cx="18771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运行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15h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左右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4566" y="4293388"/>
            <a:ext cx="1980117" cy="1801906"/>
          </a:xfrm>
          <a:prstGeom prst="rect">
            <a:avLst/>
          </a:prstGeom>
        </p:spPr>
      </p:pic>
      <p:sp>
        <p:nvSpPr>
          <p:cNvPr id="45" name="文本框 44"/>
          <p:cNvSpPr txBox="1"/>
          <p:nvPr/>
        </p:nvSpPr>
        <p:spPr>
          <a:xfrm>
            <a:off x="6814566" y="6220046"/>
            <a:ext cx="25311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打扫房间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次左右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8697" y="4372107"/>
            <a:ext cx="1896035" cy="1896035"/>
          </a:xfrm>
          <a:prstGeom prst="rect">
            <a:avLst/>
          </a:prstGeom>
        </p:spPr>
      </p:pic>
      <p:sp>
        <p:nvSpPr>
          <p:cNvPr id="46" name="文本框 45"/>
          <p:cNvSpPr txBox="1"/>
          <p:nvPr/>
        </p:nvSpPr>
        <p:spPr>
          <a:xfrm>
            <a:off x="10041329" y="6214410"/>
            <a:ext cx="18771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行驶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80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公里</a:t>
            </a:r>
          </a:p>
        </p:txBody>
      </p:sp>
    </p:spTree>
    <p:extLst>
      <p:ext uri="{BB962C8B-B14F-4D97-AF65-F5344CB8AC3E}">
        <p14:creationId xmlns:p14="http://schemas.microsoft.com/office/powerpoint/2010/main" val="170058924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" name="组合 44"/>
          <p:cNvGrpSpPr/>
          <p:nvPr/>
        </p:nvGrpSpPr>
        <p:grpSpPr>
          <a:xfrm>
            <a:off x="96056" y="1581489"/>
            <a:ext cx="1572904" cy="658425"/>
            <a:chOff x="118542" y="795531"/>
            <a:chExt cx="1572904" cy="658425"/>
          </a:xfrm>
        </p:grpSpPr>
        <p:pic>
          <p:nvPicPr>
            <p:cNvPr id="49" name="图片 4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50" name="文本框 49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96056" y="2608226"/>
            <a:ext cx="1572904" cy="658425"/>
            <a:chOff x="3142451" y="548680"/>
            <a:chExt cx="1572904" cy="658425"/>
          </a:xfrm>
        </p:grpSpPr>
        <p:pic>
          <p:nvPicPr>
            <p:cNvPr id="73" name="图片 72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4" name="文本框 7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96056" y="3634963"/>
            <a:ext cx="1572904" cy="658425"/>
            <a:chOff x="3142451" y="548680"/>
            <a:chExt cx="1572904" cy="658425"/>
          </a:xfrm>
        </p:grpSpPr>
        <p:pic>
          <p:nvPicPr>
            <p:cNvPr id="76" name="图片 7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7" name="文本框 7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96056" y="554752"/>
            <a:ext cx="1572904" cy="658425"/>
            <a:chOff x="3142451" y="548680"/>
            <a:chExt cx="1572904" cy="658425"/>
          </a:xfrm>
        </p:grpSpPr>
        <p:pic>
          <p:nvPicPr>
            <p:cNvPr id="79" name="图片 78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0" name="文本框 7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137395" y="4661700"/>
            <a:ext cx="1572904" cy="658425"/>
            <a:chOff x="3142451" y="548680"/>
            <a:chExt cx="1572904" cy="658425"/>
          </a:xfrm>
        </p:grpSpPr>
        <p:pic>
          <p:nvPicPr>
            <p:cNvPr id="82" name="图片 8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3" name="文本框 8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135956" y="5688437"/>
            <a:ext cx="1572904" cy="658425"/>
            <a:chOff x="3142451" y="548680"/>
            <a:chExt cx="1572904" cy="658425"/>
          </a:xfrm>
        </p:grpSpPr>
        <p:pic>
          <p:nvPicPr>
            <p:cNvPr id="85" name="图片 8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6" name="文本框 8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2816465" y="408020"/>
            <a:ext cx="2728673" cy="899144"/>
            <a:chOff x="2816465" y="403136"/>
            <a:chExt cx="2728673" cy="899144"/>
          </a:xfrm>
        </p:grpSpPr>
        <p:grpSp>
          <p:nvGrpSpPr>
            <p:cNvPr id="53" name="组合 52"/>
            <p:cNvGrpSpPr/>
            <p:nvPr/>
          </p:nvGrpSpPr>
          <p:grpSpPr>
            <a:xfrm>
              <a:off x="2816465" y="403136"/>
              <a:ext cx="2728673" cy="899144"/>
              <a:chOff x="2758542" y="349904"/>
              <a:chExt cx="2728673" cy="899144"/>
            </a:xfrm>
          </p:grpSpPr>
          <p:cxnSp>
            <p:nvCxnSpPr>
              <p:cNvPr id="54" name="直接连接符 53"/>
              <p:cNvCxnSpPr/>
              <p:nvPr/>
            </p:nvCxnSpPr>
            <p:spPr>
              <a:xfrm>
                <a:off x="3583419" y="1102861"/>
                <a:ext cx="1872208" cy="0"/>
              </a:xfrm>
              <a:prstGeom prst="line">
                <a:avLst/>
              </a:prstGeom>
              <a:ln w="28575">
                <a:solidFill>
                  <a:schemeClr val="accent6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55" name="组合 54"/>
              <p:cNvGrpSpPr/>
              <p:nvPr/>
            </p:nvGrpSpPr>
            <p:grpSpPr>
              <a:xfrm>
                <a:off x="2758542" y="349904"/>
                <a:ext cx="2728673" cy="899144"/>
                <a:chOff x="3127094" y="518364"/>
                <a:chExt cx="2092140" cy="689395"/>
              </a:xfrm>
            </p:grpSpPr>
            <p:sp>
              <p:nvSpPr>
                <p:cNvPr id="59" name="圆角矩形 58"/>
                <p:cNvSpPr/>
                <p:nvPr/>
              </p:nvSpPr>
              <p:spPr>
                <a:xfrm>
                  <a:off x="3358903" y="667983"/>
                  <a:ext cx="1860331" cy="434877"/>
                </a:xfrm>
                <a:prstGeom prst="roundRect">
                  <a:avLst>
                    <a:gd name="adj" fmla="val 48539"/>
                  </a:avLst>
                </a:prstGeom>
                <a:solidFill>
                  <a:srgbClr val="026BA5"/>
                </a:solidFill>
                <a:ln w="28575">
                  <a:solidFill>
                    <a:schemeClr val="bg1"/>
                  </a:solidFill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6" name="Shape 2248"/>
                <p:cNvSpPr/>
                <p:nvPr/>
              </p:nvSpPr>
              <p:spPr>
                <a:xfrm flipH="1">
                  <a:off x="3127094" y="518364"/>
                  <a:ext cx="689395" cy="68939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  <a:close/>
                    </a:path>
                  </a:pathLst>
                </a:custGeom>
                <a:solidFill>
                  <a:srgbClr val="026BA5"/>
                </a:solidFill>
                <a:ln w="28575" cap="flat">
                  <a:solidFill>
                    <a:schemeClr val="bg1"/>
                  </a:solidFill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</p:grpSp>
          <p:sp>
            <p:nvSpPr>
              <p:cNvPr id="58" name="文本框 57"/>
              <p:cNvSpPr txBox="1"/>
              <p:nvPr/>
            </p:nvSpPr>
            <p:spPr>
              <a:xfrm>
                <a:off x="3723026" y="562989"/>
                <a:ext cx="1623637" cy="615454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square" rtlCol="0" anchor="t">
                <a:noAutofit/>
                <a:scene3d>
                  <a:camera prst="orthographicFront"/>
                  <a:lightRig rig="threePt" dir="t"/>
                </a:scene3d>
                <a:sp3d>
                  <a:bevelT w="0" h="0"/>
                  <a:bevelB w="0" h="0"/>
                </a:sp3d>
              </a:bodyPr>
              <a:lstStyle/>
              <a:p>
                <a:pPr algn="ctr"/>
                <a:r>
                  <a:rPr lang="zh-CN" altLang="en-US" sz="2800" dirty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  <a:cs typeface="Times New Roman" panose="02020603050405020304" pitchFamily="18" charset="0"/>
                  </a:rPr>
                  <a:t>功的计算</a:t>
                </a:r>
                <a:endParaRPr lang="zh-CN" altLang="en-US" sz="32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69" name="Shape 25434"/>
            <p:cNvSpPr/>
            <p:nvPr/>
          </p:nvSpPr>
          <p:spPr>
            <a:xfrm>
              <a:off x="2997632" y="594503"/>
              <a:ext cx="536808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/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2816463" y="403136"/>
            <a:ext cx="2849845" cy="899144"/>
            <a:chOff x="2816463" y="403136"/>
            <a:chExt cx="2849845" cy="899144"/>
          </a:xfrm>
        </p:grpSpPr>
        <p:grpSp>
          <p:nvGrpSpPr>
            <p:cNvPr id="87" name="组合 86"/>
            <p:cNvGrpSpPr/>
            <p:nvPr/>
          </p:nvGrpSpPr>
          <p:grpSpPr>
            <a:xfrm>
              <a:off x="2816463" y="403136"/>
              <a:ext cx="2849845" cy="899144"/>
              <a:chOff x="2758540" y="349904"/>
              <a:chExt cx="2849845" cy="899144"/>
            </a:xfrm>
          </p:grpSpPr>
          <p:cxnSp>
            <p:nvCxnSpPr>
              <p:cNvPr id="89" name="直接连接符 88"/>
              <p:cNvCxnSpPr/>
              <p:nvPr/>
            </p:nvCxnSpPr>
            <p:spPr>
              <a:xfrm>
                <a:off x="3583419" y="1102861"/>
                <a:ext cx="1872208" cy="0"/>
              </a:xfrm>
              <a:prstGeom prst="line">
                <a:avLst/>
              </a:prstGeom>
              <a:ln w="28575">
                <a:solidFill>
                  <a:schemeClr val="accent6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90" name="组合 89"/>
              <p:cNvGrpSpPr/>
              <p:nvPr/>
            </p:nvGrpSpPr>
            <p:grpSpPr>
              <a:xfrm>
                <a:off x="2758540" y="349904"/>
                <a:ext cx="2849845" cy="899144"/>
                <a:chOff x="3127094" y="518364"/>
                <a:chExt cx="2185046" cy="689395"/>
              </a:xfrm>
            </p:grpSpPr>
            <p:sp>
              <p:nvSpPr>
                <p:cNvPr id="92" name="圆角矩形 91"/>
                <p:cNvSpPr/>
                <p:nvPr/>
              </p:nvSpPr>
              <p:spPr>
                <a:xfrm>
                  <a:off x="3358904" y="667983"/>
                  <a:ext cx="1953236" cy="434877"/>
                </a:xfrm>
                <a:prstGeom prst="roundRect">
                  <a:avLst>
                    <a:gd name="adj" fmla="val 48539"/>
                  </a:avLst>
                </a:prstGeom>
                <a:solidFill>
                  <a:srgbClr val="026BA5"/>
                </a:solidFill>
                <a:ln w="28575">
                  <a:solidFill>
                    <a:schemeClr val="bg1"/>
                  </a:solidFill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93" name="Group 2261"/>
                <p:cNvGrpSpPr/>
                <p:nvPr/>
              </p:nvGrpSpPr>
              <p:grpSpPr>
                <a:xfrm flipH="1">
                  <a:off x="3127094" y="518364"/>
                  <a:ext cx="689395" cy="689395"/>
                  <a:chOff x="-2" y="-1"/>
                  <a:chExt cx="877274" cy="877273"/>
                </a:xfrm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grpSpPr>
              <p:sp>
                <p:nvSpPr>
                  <p:cNvPr id="94" name="Shape 2248"/>
                  <p:cNvSpPr/>
                  <p:nvPr/>
                </p:nvSpPr>
                <p:spPr>
                  <a:xfrm>
                    <a:off x="-2" y="-1"/>
                    <a:ext cx="877274" cy="877273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19679" h="19679" extrusionOk="0">
                        <a:moveTo>
                          <a:pt x="16796" y="2882"/>
                        </a:moveTo>
                        <a:cubicBezTo>
                          <a:pt x="20639" y="6724"/>
                          <a:pt x="20639" y="12954"/>
                          <a:pt x="16796" y="16796"/>
                        </a:cubicBezTo>
                        <a:cubicBezTo>
                          <a:pt x="12954" y="20639"/>
                          <a:pt x="6724" y="20639"/>
                          <a:pt x="2882" y="16796"/>
                        </a:cubicBezTo>
                        <a:cubicBezTo>
                          <a:pt x="-961" y="12954"/>
                          <a:pt x="-961" y="6724"/>
                          <a:pt x="2882" y="2882"/>
                        </a:cubicBezTo>
                        <a:cubicBezTo>
                          <a:pt x="6724" y="-961"/>
                          <a:pt x="12954" y="-961"/>
                          <a:pt x="16796" y="2882"/>
                        </a:cubicBezTo>
                        <a:close/>
                      </a:path>
                    </a:pathLst>
                  </a:custGeom>
                  <a:solidFill>
                    <a:srgbClr val="026BA5"/>
                  </a:solidFill>
                  <a:ln w="28575" cap="flat">
                    <a:solidFill>
                      <a:schemeClr val="bg1"/>
                    </a:solidFill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 dirty="0"/>
                  </a:p>
                </p:txBody>
              </p:sp>
              <p:sp>
                <p:nvSpPr>
                  <p:cNvPr id="95" name="Shape 2258"/>
                  <p:cNvSpPr/>
                  <p:nvPr/>
                </p:nvSpPr>
                <p:spPr>
                  <a:xfrm>
                    <a:off x="549890" y="549890"/>
                    <a:ext cx="49604" cy="49605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4168" y="0"/>
                        </a:moveTo>
                        <a:cubicBezTo>
                          <a:pt x="3032" y="1516"/>
                          <a:pt x="1516" y="3032"/>
                          <a:pt x="0" y="4547"/>
                        </a:cubicBezTo>
                        <a:cubicBezTo>
                          <a:pt x="17053" y="21600"/>
                          <a:pt x="17053" y="21600"/>
                          <a:pt x="17053" y="21600"/>
                        </a:cubicBezTo>
                        <a:cubicBezTo>
                          <a:pt x="18568" y="20084"/>
                          <a:pt x="20084" y="18947"/>
                          <a:pt x="21600" y="17432"/>
                        </a:cubicBezTo>
                        <a:cubicBezTo>
                          <a:pt x="4168" y="0"/>
                          <a:pt x="4168" y="0"/>
                          <a:pt x="4168" y="0"/>
                        </a:cubicBezTo>
                      </a:path>
                    </a:pathLst>
                  </a:custGeom>
                  <a:solidFill>
                    <a:srgbClr val="C4C6CA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 dirty="0"/>
                  </a:p>
                </p:txBody>
              </p:sp>
            </p:grpSp>
          </p:grpSp>
          <p:sp>
            <p:nvSpPr>
              <p:cNvPr id="91" name="文本框 90"/>
              <p:cNvSpPr txBox="1"/>
              <p:nvPr/>
            </p:nvSpPr>
            <p:spPr>
              <a:xfrm>
                <a:off x="3608369" y="513469"/>
                <a:ext cx="1873020" cy="615454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square" rtlCol="0" anchor="t">
                <a:noAutofit/>
                <a:scene3d>
                  <a:camera prst="orthographicFront"/>
                  <a:lightRig rig="threePt" dir="t"/>
                </a:scene3d>
                <a:sp3d>
                  <a:bevelT w="0" h="0"/>
                  <a:bevelB w="0" h="0"/>
                </a:sp3d>
              </a:bodyPr>
              <a:lstStyle/>
              <a:p>
                <a:pPr algn="ctr"/>
                <a:r>
                  <a:rPr lang="zh-CN" altLang="en-US" sz="3200" dirty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  <a:cs typeface="Times New Roman" panose="02020603050405020304" pitchFamily="18" charset="0"/>
                  </a:rPr>
                  <a:t>电功</a:t>
                </a:r>
              </a:p>
            </p:txBody>
          </p:sp>
        </p:grpSp>
        <p:sp>
          <p:nvSpPr>
            <p:cNvPr id="88" name="Shape 25434"/>
            <p:cNvSpPr/>
            <p:nvPr/>
          </p:nvSpPr>
          <p:spPr>
            <a:xfrm>
              <a:off x="2997631" y="566701"/>
              <a:ext cx="536808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/>
            </a:p>
          </p:txBody>
        </p:sp>
      </p:grpSp>
      <p:sp>
        <p:nvSpPr>
          <p:cNvPr id="68" name="Rectangle 7"/>
          <p:cNvSpPr>
            <a:spLocks noChangeArrowheads="1"/>
          </p:cNvSpPr>
          <p:nvPr/>
        </p:nvSpPr>
        <p:spPr bwMode="auto">
          <a:xfrm>
            <a:off x="2816463" y="1969270"/>
            <a:ext cx="7656009" cy="1421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．电功：电流通过用电器所做的功。</a:t>
            </a:r>
            <a:endParaRPr lang="en-US" altLang="zh-CN" sz="24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   电流做了多少功，就消耗了多少电能。</a:t>
            </a:r>
            <a:endParaRPr lang="en-US" altLang="zh-CN" sz="24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endParaRPr lang="en-US" sz="24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7" name="矩形 96"/>
          <p:cNvSpPr/>
          <p:nvPr/>
        </p:nvSpPr>
        <p:spPr>
          <a:xfrm>
            <a:off x="2934700" y="3331383"/>
            <a:ext cx="2588123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algn="l" rtl="0" latinLnBrk="1" hangingPunct="0"/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．单位：</a:t>
            </a:r>
            <a:endParaRPr lang="en-US" altLang="zh-CN" sz="24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8" name="矩形 97"/>
          <p:cNvSpPr/>
          <p:nvPr/>
        </p:nvSpPr>
        <p:spPr>
          <a:xfrm>
            <a:off x="4334757" y="3294448"/>
            <a:ext cx="1552269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焦耳（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J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8263" y="3860800"/>
            <a:ext cx="1254796" cy="130884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8050" y="4102100"/>
            <a:ext cx="2825750" cy="16954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1751" y="4104640"/>
            <a:ext cx="2736850" cy="164211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0500" y="4140200"/>
            <a:ext cx="3086100" cy="1543050"/>
          </a:xfrm>
          <a:prstGeom prst="rect">
            <a:avLst/>
          </a:prstGeom>
        </p:spPr>
      </p:pic>
      <p:sp>
        <p:nvSpPr>
          <p:cNvPr id="46" name="Rectangle 67" descr="纸袋"/>
          <p:cNvSpPr>
            <a:spLocks noChangeArrowheads="1"/>
          </p:cNvSpPr>
          <p:nvPr/>
        </p:nvSpPr>
        <p:spPr bwMode="auto">
          <a:xfrm>
            <a:off x="5110891" y="5885199"/>
            <a:ext cx="4511240" cy="461663"/>
          </a:xfrm>
          <a:prstGeom prst="rect">
            <a:avLst/>
          </a:prstGeom>
          <a:noFill/>
          <a:ln w="12700" cap="flat">
            <a:noFill/>
            <a:miter lim="400000"/>
          </a:ln>
          <a:extLst>
            <a:ext uri="{909E8E84-426E-40DD-AFC4-6F175D3DCCD1}">
              <a14:hiddenFill xmlns:a14="http://schemas.microsoft.com/office/drawing/2010/main">
                <a:blipFill dpi="0" rotWithShape="0">
                  <a:blip r:embed="rId9"/>
                  <a:srcRect/>
                  <a:tile tx="0" ty="0" sx="100000" sy="100000" flip="none" algn="tl"/>
                </a:blip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algn="l" rtl="0" latinLnBrk="1" hangingPunct="0"/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影响电流做功的因素有哪些呢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zh-CN" altLang="en-US" sz="24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526814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" grpId="0"/>
      <p:bldP spid="97" grpId="0"/>
      <p:bldP spid="98" grpId="0"/>
      <p:bldP spid="4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3970" y="1404625"/>
            <a:ext cx="5356234" cy="301288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1571" y="4136716"/>
            <a:ext cx="9201281" cy="1655648"/>
          </a:xfrm>
          <a:prstGeom prst="rect">
            <a:avLst/>
          </a:prstGeom>
        </p:spPr>
      </p:pic>
      <p:grpSp>
        <p:nvGrpSpPr>
          <p:cNvPr id="45" name="组合 44"/>
          <p:cNvGrpSpPr/>
          <p:nvPr/>
        </p:nvGrpSpPr>
        <p:grpSpPr>
          <a:xfrm>
            <a:off x="96056" y="1581489"/>
            <a:ext cx="1572904" cy="658425"/>
            <a:chOff x="118542" y="795531"/>
            <a:chExt cx="1572904" cy="658425"/>
          </a:xfrm>
        </p:grpSpPr>
        <p:pic>
          <p:nvPicPr>
            <p:cNvPr id="49" name="图片 48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50" name="文本框 49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96056" y="2608226"/>
            <a:ext cx="1572904" cy="658425"/>
            <a:chOff x="3142451" y="548680"/>
            <a:chExt cx="1572904" cy="658425"/>
          </a:xfrm>
        </p:grpSpPr>
        <p:pic>
          <p:nvPicPr>
            <p:cNvPr id="73" name="图片 72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4" name="文本框 7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96056" y="3634963"/>
            <a:ext cx="1572904" cy="658425"/>
            <a:chOff x="3142451" y="548680"/>
            <a:chExt cx="1572904" cy="658425"/>
          </a:xfrm>
        </p:grpSpPr>
        <p:pic>
          <p:nvPicPr>
            <p:cNvPr id="76" name="图片 75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7" name="文本框 7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96056" y="554752"/>
            <a:ext cx="1572904" cy="658425"/>
            <a:chOff x="3142451" y="548680"/>
            <a:chExt cx="1572904" cy="658425"/>
          </a:xfrm>
        </p:grpSpPr>
        <p:pic>
          <p:nvPicPr>
            <p:cNvPr id="79" name="图片 78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0" name="文本框 7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137395" y="4661700"/>
            <a:ext cx="1572904" cy="658425"/>
            <a:chOff x="3142451" y="548680"/>
            <a:chExt cx="1572904" cy="658425"/>
          </a:xfrm>
        </p:grpSpPr>
        <p:pic>
          <p:nvPicPr>
            <p:cNvPr id="82" name="图片 81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3" name="文本框 8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135956" y="5688437"/>
            <a:ext cx="1572904" cy="658425"/>
            <a:chOff x="3142451" y="548680"/>
            <a:chExt cx="1572904" cy="658425"/>
          </a:xfrm>
        </p:grpSpPr>
        <p:pic>
          <p:nvPicPr>
            <p:cNvPr id="85" name="图片 84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6" name="文本框 8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sp>
        <p:nvSpPr>
          <p:cNvPr id="38" name="Rectangle 67" descr="纸袋"/>
          <p:cNvSpPr>
            <a:spLocks noChangeArrowheads="1"/>
          </p:cNvSpPr>
          <p:nvPr/>
        </p:nvSpPr>
        <p:spPr bwMode="auto">
          <a:xfrm>
            <a:off x="2642595" y="606002"/>
            <a:ext cx="4072467" cy="461665"/>
          </a:xfrm>
          <a:prstGeom prst="rect">
            <a:avLst/>
          </a:prstGeom>
          <a:noFill/>
          <a:ln w="12700" cap="flat">
            <a:noFill/>
            <a:miter lim="400000"/>
          </a:ln>
          <a:extLst>
            <a:ext uri="{909E8E84-426E-40DD-AFC4-6F175D3DCCD1}">
              <a14:hiddenFill xmlns:a14="http://schemas.microsoft.com/office/drawing/2010/main">
                <a:blipFill dpi="0" rotWithShape="0">
                  <a:blip r:embed="rId7"/>
                  <a:srcRect/>
                  <a:tile tx="0" ty="0" sx="100000" sy="100000" flip="none" algn="tl"/>
                </a:blip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algn="l" rtl="0" latinLnBrk="1" hangingPunct="0"/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3.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探究影响电流做功的因素</a:t>
            </a:r>
          </a:p>
        </p:txBody>
      </p:sp>
      <p:sp>
        <p:nvSpPr>
          <p:cNvPr id="40" name="Text Box 3"/>
          <p:cNvSpPr txBox="1">
            <a:spLocks noChangeArrowheads="1"/>
          </p:cNvSpPr>
          <p:nvPr/>
        </p:nvSpPr>
        <p:spPr bwMode="auto">
          <a:xfrm>
            <a:off x="2604526" y="1550500"/>
            <a:ext cx="438573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kumimoji="1"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kumimoji="1"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kumimoji="1"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）探究电功跟电压的关系</a:t>
            </a:r>
          </a:p>
        </p:txBody>
      </p:sp>
      <p:sp>
        <p:nvSpPr>
          <p:cNvPr id="41" name="Text Box 4"/>
          <p:cNvSpPr txBox="1">
            <a:spLocks noChangeArrowheads="1"/>
          </p:cNvSpPr>
          <p:nvPr/>
        </p:nvSpPr>
        <p:spPr bwMode="auto">
          <a:xfrm>
            <a:off x="2715646" y="2012165"/>
            <a:ext cx="522393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50000"/>
              </a:spcBef>
              <a:defRPr kumimoji="1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保持电流和通电时间不变，改变电压。</a:t>
            </a:r>
          </a:p>
        </p:txBody>
      </p:sp>
      <p:sp>
        <p:nvSpPr>
          <p:cNvPr id="43" name="Rectangle 98" descr="纸袋"/>
          <p:cNvSpPr>
            <a:spLocks noChangeArrowheads="1"/>
          </p:cNvSpPr>
          <p:nvPr/>
        </p:nvSpPr>
        <p:spPr bwMode="auto">
          <a:xfrm>
            <a:off x="2741050" y="2484001"/>
            <a:ext cx="5382685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blipFill dpi="0" rotWithShape="0">
                  <a:blip r:embed="rId7"/>
                  <a:srcRect/>
                  <a:tile tx="0" ty="0" sx="100000" sy="100000" flip="none" algn="tl"/>
                </a:blip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kumimoji="1" lang="zh-CN" altLang="en-US" sz="24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把甲乙两个</a:t>
            </a:r>
            <a:r>
              <a:rPr kumimoji="1" lang="zh-CN" altLang="en-US" sz="2400" u="sng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</a:t>
            </a:r>
            <a:r>
              <a:rPr kumimoji="1" lang="zh-CN" altLang="en-US" sz="24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规格的灯泡串联，保证</a:t>
            </a:r>
            <a:r>
              <a:rPr kumimoji="1" lang="zh-CN" altLang="en-US" sz="2400" u="sng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</a:t>
            </a:r>
            <a:r>
              <a:rPr kumimoji="1" lang="zh-CN" altLang="en-US" sz="24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相等，闭合开关，观察两个电灯的</a:t>
            </a:r>
            <a:r>
              <a:rPr kumimoji="1" lang="zh-CN" altLang="en-US" sz="2400" u="sng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</a:t>
            </a:r>
            <a:r>
              <a:rPr kumimoji="1" lang="zh-CN" altLang="en-US" sz="24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和两个电压表的示数。</a:t>
            </a:r>
          </a:p>
        </p:txBody>
      </p:sp>
      <p:sp>
        <p:nvSpPr>
          <p:cNvPr id="44" name="矩形 43"/>
          <p:cNvSpPr/>
          <p:nvPr/>
        </p:nvSpPr>
        <p:spPr>
          <a:xfrm>
            <a:off x="4477046" y="2552878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不同</a:t>
            </a:r>
            <a:endParaRPr lang="zh-CN" altLang="en-US" sz="2400" dirty="0"/>
          </a:p>
        </p:txBody>
      </p:sp>
      <p:sp>
        <p:nvSpPr>
          <p:cNvPr id="46" name="矩形 45"/>
          <p:cNvSpPr/>
          <p:nvPr/>
        </p:nvSpPr>
        <p:spPr>
          <a:xfrm>
            <a:off x="3527821" y="3079526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电流</a:t>
            </a:r>
          </a:p>
        </p:txBody>
      </p:sp>
      <p:sp>
        <p:nvSpPr>
          <p:cNvPr id="47" name="矩形 46"/>
          <p:cNvSpPr/>
          <p:nvPr/>
        </p:nvSpPr>
        <p:spPr>
          <a:xfrm>
            <a:off x="4232064" y="3615645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亮度</a:t>
            </a:r>
          </a:p>
        </p:txBody>
      </p:sp>
      <p:sp>
        <p:nvSpPr>
          <p:cNvPr id="48" name="Rectangle 99" descr="纸袋"/>
          <p:cNvSpPr>
            <a:spLocks noChangeArrowheads="1"/>
          </p:cNvSpPr>
          <p:nvPr/>
        </p:nvSpPr>
        <p:spPr bwMode="auto">
          <a:xfrm>
            <a:off x="3341127" y="4647569"/>
            <a:ext cx="7298268" cy="10168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 r:embed="rId8"/>
                  <a:srcRect/>
                  <a:tile tx="0" ty="0" sx="100000" sy="100000" flip="none" algn="tl"/>
                </a:blip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 wrap="square">
            <a:spAutoFit/>
            <a:flatTx/>
          </a:bodyPr>
          <a:lstStyle/>
          <a:p>
            <a:pPr>
              <a:lnSpc>
                <a:spcPct val="135000"/>
              </a:lnSpc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实验结论：在电流、通电时间相同的情况下，电压越大，电流做的功越多。</a:t>
            </a:r>
          </a:p>
        </p:txBody>
      </p:sp>
      <p:grpSp>
        <p:nvGrpSpPr>
          <p:cNvPr id="37" name="组合 36"/>
          <p:cNvGrpSpPr/>
          <p:nvPr/>
        </p:nvGrpSpPr>
        <p:grpSpPr>
          <a:xfrm rot="-60000">
            <a:off x="4524951" y="2456908"/>
            <a:ext cx="862632" cy="45719"/>
            <a:chOff x="2804139" y="4450981"/>
            <a:chExt cx="7078926" cy="223552"/>
          </a:xfrm>
          <a:solidFill>
            <a:srgbClr val="FBA10F"/>
          </a:solidFill>
        </p:grpSpPr>
        <p:sp>
          <p:nvSpPr>
            <p:cNvPr id="51" name="Freeform 334"/>
            <p:cNvSpPr>
              <a:spLocks noEditPoints="1"/>
            </p:cNvSpPr>
            <p:nvPr/>
          </p:nvSpPr>
          <p:spPr bwMode="auto">
            <a:xfrm rot="10800000">
              <a:off x="2804139" y="4450981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52" name="Freeform 334"/>
            <p:cNvSpPr>
              <a:spLocks noEditPoints="1"/>
            </p:cNvSpPr>
            <p:nvPr/>
          </p:nvSpPr>
          <p:spPr bwMode="auto">
            <a:xfrm rot="10800000" flipH="1">
              <a:off x="6258539" y="4450982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</p:grpSp>
      <p:grpSp>
        <p:nvGrpSpPr>
          <p:cNvPr id="53" name="组合 52"/>
          <p:cNvGrpSpPr/>
          <p:nvPr/>
        </p:nvGrpSpPr>
        <p:grpSpPr>
          <a:xfrm rot="-60000">
            <a:off x="6917954" y="2433869"/>
            <a:ext cx="862632" cy="45719"/>
            <a:chOff x="2804139" y="4450981"/>
            <a:chExt cx="7078926" cy="223552"/>
          </a:xfrm>
          <a:solidFill>
            <a:srgbClr val="FBA10F"/>
          </a:solidFill>
        </p:grpSpPr>
        <p:sp>
          <p:nvSpPr>
            <p:cNvPr id="54" name="Freeform 334"/>
            <p:cNvSpPr>
              <a:spLocks noEditPoints="1"/>
            </p:cNvSpPr>
            <p:nvPr/>
          </p:nvSpPr>
          <p:spPr bwMode="auto">
            <a:xfrm rot="10800000">
              <a:off x="2804139" y="4450981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55" name="Freeform 334"/>
            <p:cNvSpPr>
              <a:spLocks noEditPoints="1"/>
            </p:cNvSpPr>
            <p:nvPr/>
          </p:nvSpPr>
          <p:spPr bwMode="auto">
            <a:xfrm rot="10800000" flipH="1">
              <a:off x="6258539" y="4450982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</p:grpSp>
      <p:grpSp>
        <p:nvGrpSpPr>
          <p:cNvPr id="56" name="组合 55"/>
          <p:cNvGrpSpPr/>
          <p:nvPr/>
        </p:nvGrpSpPr>
        <p:grpSpPr>
          <a:xfrm rot="-60000">
            <a:off x="3329601" y="2464253"/>
            <a:ext cx="862632" cy="45719"/>
            <a:chOff x="2804139" y="4450981"/>
            <a:chExt cx="7078926" cy="223552"/>
          </a:xfrm>
          <a:solidFill>
            <a:srgbClr val="FBA10F"/>
          </a:solidFill>
        </p:grpSpPr>
        <p:sp>
          <p:nvSpPr>
            <p:cNvPr id="57" name="Freeform 334"/>
            <p:cNvSpPr>
              <a:spLocks noEditPoints="1"/>
            </p:cNvSpPr>
            <p:nvPr/>
          </p:nvSpPr>
          <p:spPr bwMode="auto">
            <a:xfrm rot="10800000">
              <a:off x="2804139" y="4450981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58" name="Freeform 334"/>
            <p:cNvSpPr>
              <a:spLocks noEditPoints="1"/>
            </p:cNvSpPr>
            <p:nvPr/>
          </p:nvSpPr>
          <p:spPr bwMode="auto">
            <a:xfrm rot="10800000" flipH="1">
              <a:off x="6258539" y="4450982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</p:grpSp>
    </p:spTree>
    <p:extLst>
      <p:ext uri="{BB962C8B-B14F-4D97-AF65-F5344CB8AC3E}">
        <p14:creationId xmlns:p14="http://schemas.microsoft.com/office/powerpoint/2010/main" val="222058984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41" grpId="0"/>
      <p:bldP spid="43" grpId="0"/>
      <p:bldP spid="44" grpId="0"/>
      <p:bldP spid="46" grpId="0"/>
      <p:bldP spid="47" grpId="0"/>
      <p:bldP spid="4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3676" y="1219445"/>
            <a:ext cx="5758624" cy="3239226"/>
          </a:xfrm>
          <a:prstGeom prst="rect">
            <a:avLst/>
          </a:prstGeom>
        </p:spPr>
      </p:pic>
      <p:grpSp>
        <p:nvGrpSpPr>
          <p:cNvPr id="45" name="组合 44"/>
          <p:cNvGrpSpPr/>
          <p:nvPr/>
        </p:nvGrpSpPr>
        <p:grpSpPr>
          <a:xfrm>
            <a:off x="96056" y="1581489"/>
            <a:ext cx="1572904" cy="658425"/>
            <a:chOff x="118542" y="795531"/>
            <a:chExt cx="1572904" cy="658425"/>
          </a:xfrm>
        </p:grpSpPr>
        <p:pic>
          <p:nvPicPr>
            <p:cNvPr id="49" name="图片 48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50" name="文本框 49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96056" y="2608226"/>
            <a:ext cx="1572904" cy="658425"/>
            <a:chOff x="3142451" y="548680"/>
            <a:chExt cx="1572904" cy="658425"/>
          </a:xfrm>
        </p:grpSpPr>
        <p:pic>
          <p:nvPicPr>
            <p:cNvPr id="73" name="图片 72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4" name="文本框 7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96056" y="3634963"/>
            <a:ext cx="1572904" cy="658425"/>
            <a:chOff x="3142451" y="548680"/>
            <a:chExt cx="1572904" cy="658425"/>
          </a:xfrm>
        </p:grpSpPr>
        <p:pic>
          <p:nvPicPr>
            <p:cNvPr id="76" name="图片 75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7" name="文本框 7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96056" y="554752"/>
            <a:ext cx="1572904" cy="658425"/>
            <a:chOff x="3142451" y="548680"/>
            <a:chExt cx="1572904" cy="658425"/>
          </a:xfrm>
        </p:grpSpPr>
        <p:pic>
          <p:nvPicPr>
            <p:cNvPr id="79" name="图片 78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0" name="文本框 7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137395" y="4661700"/>
            <a:ext cx="1572904" cy="658425"/>
            <a:chOff x="3142451" y="548680"/>
            <a:chExt cx="1572904" cy="658425"/>
          </a:xfrm>
        </p:grpSpPr>
        <p:pic>
          <p:nvPicPr>
            <p:cNvPr id="82" name="图片 81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3" name="文本框 8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135956" y="5688437"/>
            <a:ext cx="1572904" cy="658425"/>
            <a:chOff x="3142451" y="548680"/>
            <a:chExt cx="1572904" cy="658425"/>
          </a:xfrm>
        </p:grpSpPr>
        <p:pic>
          <p:nvPicPr>
            <p:cNvPr id="85" name="图片 84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6" name="文本框 8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sp>
        <p:nvSpPr>
          <p:cNvPr id="21" name="Text Box 3"/>
          <p:cNvSpPr txBox="1">
            <a:spLocks noChangeArrowheads="1"/>
          </p:cNvSpPr>
          <p:nvPr/>
        </p:nvSpPr>
        <p:spPr bwMode="auto">
          <a:xfrm>
            <a:off x="2748798" y="824399"/>
            <a:ext cx="417406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50000"/>
              </a:spcBef>
              <a:defRPr kumimoji="1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l">
              <a:spcBef>
                <a:spcPct val="0"/>
              </a:spcBef>
            </a:pPr>
            <a:r>
              <a:rPr lang="zh-CN" altLang="en-US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）探究电功跟电流的关系</a:t>
            </a:r>
          </a:p>
        </p:txBody>
      </p:sp>
      <p:sp>
        <p:nvSpPr>
          <p:cNvPr id="22" name="Text Box 4"/>
          <p:cNvSpPr txBox="1">
            <a:spLocks noChangeArrowheads="1"/>
          </p:cNvSpPr>
          <p:nvPr/>
        </p:nvSpPr>
        <p:spPr bwMode="auto">
          <a:xfrm>
            <a:off x="2903309" y="1409037"/>
            <a:ext cx="522393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50000"/>
              </a:spcBef>
              <a:defRPr kumimoji="1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保持电压和通电时间不变，改变电流。</a:t>
            </a:r>
          </a:p>
        </p:txBody>
      </p:sp>
      <p:sp>
        <p:nvSpPr>
          <p:cNvPr id="24" name="Rectangle 98" descr="纸袋"/>
          <p:cNvSpPr>
            <a:spLocks noChangeArrowheads="1"/>
          </p:cNvSpPr>
          <p:nvPr/>
        </p:nvSpPr>
        <p:spPr bwMode="auto">
          <a:xfrm>
            <a:off x="2920245" y="1994094"/>
            <a:ext cx="5001685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blipFill dpi="0" rotWithShape="0">
                  <a:blip r:embed="rId6"/>
                  <a:srcRect/>
                  <a:tile tx="0" ty="0" sx="100000" sy="100000" flip="none" algn="tl"/>
                </a:blip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kumimoji="1" lang="zh-CN" altLang="en-US" sz="24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把甲乙两个</a:t>
            </a:r>
            <a:r>
              <a:rPr kumimoji="1" lang="zh-CN" altLang="en-US" sz="2400" u="sng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</a:t>
            </a:r>
            <a:r>
              <a:rPr kumimoji="1" lang="zh-CN" altLang="en-US" sz="24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规格的灯泡并联，保证</a:t>
            </a:r>
            <a:r>
              <a:rPr kumimoji="1" lang="zh-CN" altLang="en-US" sz="2400" u="sng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</a:t>
            </a:r>
            <a:r>
              <a:rPr kumimoji="1" lang="zh-CN" altLang="en-US" sz="24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相等，闭合开关，观察两个电灯的</a:t>
            </a:r>
            <a:r>
              <a:rPr kumimoji="1" lang="zh-CN" altLang="en-US" sz="2400" u="sng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</a:t>
            </a:r>
            <a:r>
              <a:rPr kumimoji="1" lang="zh-CN" altLang="en-US" sz="24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和两个电流表的示数。</a:t>
            </a:r>
          </a:p>
        </p:txBody>
      </p:sp>
      <p:sp>
        <p:nvSpPr>
          <p:cNvPr id="25" name="矩形 24"/>
          <p:cNvSpPr/>
          <p:nvPr/>
        </p:nvSpPr>
        <p:spPr>
          <a:xfrm>
            <a:off x="4637195" y="2070776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不同</a:t>
            </a:r>
            <a:endParaRPr lang="zh-CN" altLang="en-US" sz="2400" dirty="0"/>
          </a:p>
        </p:txBody>
      </p:sp>
      <p:sp>
        <p:nvSpPr>
          <p:cNvPr id="26" name="矩形 25"/>
          <p:cNvSpPr/>
          <p:nvPr/>
        </p:nvSpPr>
        <p:spPr>
          <a:xfrm>
            <a:off x="3772533" y="2608226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电压</a:t>
            </a:r>
          </a:p>
        </p:txBody>
      </p:sp>
      <p:sp>
        <p:nvSpPr>
          <p:cNvPr id="27" name="矩形 26"/>
          <p:cNvSpPr/>
          <p:nvPr/>
        </p:nvSpPr>
        <p:spPr>
          <a:xfrm>
            <a:off x="4709128" y="3173298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亮度</a:t>
            </a:r>
          </a:p>
        </p:txBody>
      </p:sp>
      <p:grpSp>
        <p:nvGrpSpPr>
          <p:cNvPr id="29" name="组合 28"/>
          <p:cNvGrpSpPr/>
          <p:nvPr/>
        </p:nvGrpSpPr>
        <p:grpSpPr>
          <a:xfrm rot="-60000">
            <a:off x="3462164" y="1813412"/>
            <a:ext cx="862632" cy="45719"/>
            <a:chOff x="2804139" y="4450981"/>
            <a:chExt cx="7078926" cy="223552"/>
          </a:xfrm>
          <a:solidFill>
            <a:srgbClr val="FBA10F"/>
          </a:solidFill>
        </p:grpSpPr>
        <p:sp>
          <p:nvSpPr>
            <p:cNvPr id="30" name="Freeform 334"/>
            <p:cNvSpPr>
              <a:spLocks noEditPoints="1"/>
            </p:cNvSpPr>
            <p:nvPr/>
          </p:nvSpPr>
          <p:spPr bwMode="auto">
            <a:xfrm rot="10800000">
              <a:off x="2804139" y="4450981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31" name="Freeform 334"/>
            <p:cNvSpPr>
              <a:spLocks noEditPoints="1"/>
            </p:cNvSpPr>
            <p:nvPr/>
          </p:nvSpPr>
          <p:spPr bwMode="auto">
            <a:xfrm rot="10800000" flipH="1">
              <a:off x="6258539" y="4450982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</p:grpSp>
      <p:grpSp>
        <p:nvGrpSpPr>
          <p:cNvPr id="32" name="组合 31"/>
          <p:cNvGrpSpPr/>
          <p:nvPr/>
        </p:nvGrpSpPr>
        <p:grpSpPr>
          <a:xfrm rot="-60000">
            <a:off x="4694032" y="1840122"/>
            <a:ext cx="862632" cy="45719"/>
            <a:chOff x="2804139" y="4450981"/>
            <a:chExt cx="7078926" cy="223552"/>
          </a:xfrm>
          <a:solidFill>
            <a:srgbClr val="FBA10F"/>
          </a:solidFill>
        </p:grpSpPr>
        <p:sp>
          <p:nvSpPr>
            <p:cNvPr id="33" name="Freeform 334"/>
            <p:cNvSpPr>
              <a:spLocks noEditPoints="1"/>
            </p:cNvSpPr>
            <p:nvPr/>
          </p:nvSpPr>
          <p:spPr bwMode="auto">
            <a:xfrm rot="10800000">
              <a:off x="2804139" y="4450981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34" name="Freeform 334"/>
            <p:cNvSpPr>
              <a:spLocks noEditPoints="1"/>
            </p:cNvSpPr>
            <p:nvPr/>
          </p:nvSpPr>
          <p:spPr bwMode="auto">
            <a:xfrm rot="10800000" flipH="1">
              <a:off x="6258539" y="4450982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</p:grpSp>
      <p:grpSp>
        <p:nvGrpSpPr>
          <p:cNvPr id="35" name="组合 34"/>
          <p:cNvGrpSpPr/>
          <p:nvPr/>
        </p:nvGrpSpPr>
        <p:grpSpPr>
          <a:xfrm rot="-60000">
            <a:off x="7139841" y="1840122"/>
            <a:ext cx="862632" cy="45719"/>
            <a:chOff x="2804139" y="4450981"/>
            <a:chExt cx="7078926" cy="223552"/>
          </a:xfrm>
          <a:solidFill>
            <a:srgbClr val="FBA10F"/>
          </a:solidFill>
        </p:grpSpPr>
        <p:sp>
          <p:nvSpPr>
            <p:cNvPr id="36" name="Freeform 334"/>
            <p:cNvSpPr>
              <a:spLocks noEditPoints="1"/>
            </p:cNvSpPr>
            <p:nvPr/>
          </p:nvSpPr>
          <p:spPr bwMode="auto">
            <a:xfrm rot="10800000">
              <a:off x="2804139" y="4450981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37" name="Freeform 334"/>
            <p:cNvSpPr>
              <a:spLocks noEditPoints="1"/>
            </p:cNvSpPr>
            <p:nvPr/>
          </p:nvSpPr>
          <p:spPr bwMode="auto">
            <a:xfrm rot="10800000" flipH="1">
              <a:off x="6258539" y="4450982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</p:grpSp>
      <p:pic>
        <p:nvPicPr>
          <p:cNvPr id="38" name="图片 3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8798" y="4433100"/>
            <a:ext cx="9201281" cy="1655648"/>
          </a:xfrm>
          <a:prstGeom prst="rect">
            <a:avLst/>
          </a:prstGeom>
        </p:spPr>
      </p:pic>
      <p:sp>
        <p:nvSpPr>
          <p:cNvPr id="28" name="Rectangle 58" descr="纸袋"/>
          <p:cNvSpPr>
            <a:spLocks noChangeArrowheads="1"/>
          </p:cNvSpPr>
          <p:nvPr/>
        </p:nvSpPr>
        <p:spPr bwMode="auto">
          <a:xfrm>
            <a:off x="3772533" y="4958359"/>
            <a:ext cx="6976534" cy="10168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tile tx="0" ty="0" sx="100000" sy="100000" flip="none" algn="tl"/>
                </a:blip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 wrap="square">
            <a:spAutoFit/>
            <a:flatTx/>
          </a:bodyPr>
          <a:lstStyle/>
          <a:p>
            <a:pPr>
              <a:lnSpc>
                <a:spcPct val="135000"/>
              </a:lnSpc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结论：在电压、通电时间相同的情况下，电流越大，电流做的功越多。</a:t>
            </a:r>
          </a:p>
        </p:txBody>
      </p:sp>
    </p:spTree>
    <p:extLst>
      <p:ext uri="{BB962C8B-B14F-4D97-AF65-F5344CB8AC3E}">
        <p14:creationId xmlns:p14="http://schemas.microsoft.com/office/powerpoint/2010/main" val="227594305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4" grpId="0"/>
      <p:bldP spid="25" grpId="0"/>
      <p:bldP spid="26" grpId="0"/>
      <p:bldP spid="27" grpId="0"/>
      <p:bldP spid="2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" name="组合 44"/>
          <p:cNvGrpSpPr/>
          <p:nvPr/>
        </p:nvGrpSpPr>
        <p:grpSpPr>
          <a:xfrm>
            <a:off x="96056" y="1581489"/>
            <a:ext cx="1572904" cy="658425"/>
            <a:chOff x="118542" y="795531"/>
            <a:chExt cx="1572904" cy="658425"/>
          </a:xfrm>
        </p:grpSpPr>
        <p:pic>
          <p:nvPicPr>
            <p:cNvPr id="49" name="图片 4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50" name="文本框 49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96056" y="2608226"/>
            <a:ext cx="1572904" cy="658425"/>
            <a:chOff x="3142451" y="548680"/>
            <a:chExt cx="1572904" cy="658425"/>
          </a:xfrm>
        </p:grpSpPr>
        <p:pic>
          <p:nvPicPr>
            <p:cNvPr id="73" name="图片 72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4" name="文本框 7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96056" y="3634963"/>
            <a:ext cx="1572904" cy="658425"/>
            <a:chOff x="3142451" y="548680"/>
            <a:chExt cx="1572904" cy="658425"/>
          </a:xfrm>
        </p:grpSpPr>
        <p:pic>
          <p:nvPicPr>
            <p:cNvPr id="76" name="图片 7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7" name="文本框 7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96056" y="554752"/>
            <a:ext cx="1572904" cy="658425"/>
            <a:chOff x="3142451" y="548680"/>
            <a:chExt cx="1572904" cy="658425"/>
          </a:xfrm>
        </p:grpSpPr>
        <p:pic>
          <p:nvPicPr>
            <p:cNvPr id="79" name="图片 78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0" name="文本框 7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137395" y="4661700"/>
            <a:ext cx="1572904" cy="658425"/>
            <a:chOff x="3142451" y="548680"/>
            <a:chExt cx="1572904" cy="658425"/>
          </a:xfrm>
        </p:grpSpPr>
        <p:pic>
          <p:nvPicPr>
            <p:cNvPr id="82" name="图片 8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3" name="文本框 8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135956" y="5688437"/>
            <a:ext cx="1572904" cy="658425"/>
            <a:chOff x="3142451" y="548680"/>
            <a:chExt cx="1572904" cy="658425"/>
          </a:xfrm>
        </p:grpSpPr>
        <p:pic>
          <p:nvPicPr>
            <p:cNvPr id="85" name="图片 8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6" name="文本框 8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sp>
        <p:nvSpPr>
          <p:cNvPr id="21" name="Text Box 11"/>
          <p:cNvSpPr txBox="1">
            <a:spLocks noChangeArrowheads="1"/>
          </p:cNvSpPr>
          <p:nvPr/>
        </p:nvSpPr>
        <p:spPr bwMode="auto">
          <a:xfrm>
            <a:off x="2686922" y="2506642"/>
            <a:ext cx="5954058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50000"/>
              </a:spcBef>
              <a:defRPr kumimoji="1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l">
              <a:lnSpc>
                <a:spcPct val="150000"/>
              </a:lnSpc>
              <a:spcBef>
                <a:spcPct val="0"/>
              </a:spcBef>
            </a:pP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同一个灯泡，工作时间越长，消耗电能越多，电流做功越多。</a:t>
            </a:r>
          </a:p>
        </p:txBody>
      </p:sp>
      <p:sp>
        <p:nvSpPr>
          <p:cNvPr id="23" name="Text Box 11"/>
          <p:cNvSpPr txBox="1">
            <a:spLocks noChangeArrowheads="1"/>
          </p:cNvSpPr>
          <p:nvPr/>
        </p:nvSpPr>
        <p:spPr bwMode="auto">
          <a:xfrm>
            <a:off x="2686922" y="857592"/>
            <a:ext cx="553878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50000"/>
              </a:spcBef>
              <a:defRPr kumimoji="1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l">
              <a:spcBef>
                <a:spcPct val="0"/>
              </a:spcBef>
            </a:pPr>
            <a:r>
              <a:rPr lang="zh-CN" altLang="en-US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）探究电功跟时间的关系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8883" y="783841"/>
            <a:ext cx="3362070" cy="2685769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6922" y="4293388"/>
            <a:ext cx="9201281" cy="1655648"/>
          </a:xfrm>
          <a:prstGeom prst="rect">
            <a:avLst/>
          </a:prstGeom>
        </p:spPr>
      </p:pic>
      <p:sp>
        <p:nvSpPr>
          <p:cNvPr id="22" name="Rectangle 68" descr="纸袋"/>
          <p:cNvSpPr>
            <a:spLocks noChangeArrowheads="1"/>
          </p:cNvSpPr>
          <p:nvPr/>
        </p:nvSpPr>
        <p:spPr bwMode="auto">
          <a:xfrm>
            <a:off x="3194718" y="4811716"/>
            <a:ext cx="7907865" cy="10168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tile tx="0" ty="0" sx="100000" sy="100000" flip="none" algn="tl"/>
                </a:blip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 wrap="square">
            <a:spAutoFit/>
            <a:flatTx/>
          </a:bodyPr>
          <a:lstStyle/>
          <a:p>
            <a:pPr>
              <a:lnSpc>
                <a:spcPct val="135000"/>
              </a:lnSpc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结论：在电压、电流相同的情况下，通电时间越长，电流做的功越多。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6922" y="1255609"/>
            <a:ext cx="832250" cy="113100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9172" y="1717756"/>
            <a:ext cx="3366951" cy="375836"/>
          </a:xfrm>
          <a:prstGeom prst="rect">
            <a:avLst/>
          </a:prstGeom>
        </p:spPr>
      </p:pic>
      <p:sp>
        <p:nvSpPr>
          <p:cNvPr id="27" name="Text Box 11"/>
          <p:cNvSpPr txBox="1">
            <a:spLocks noChangeArrowheads="1"/>
          </p:cNvSpPr>
          <p:nvPr/>
        </p:nvSpPr>
        <p:spPr bwMode="auto">
          <a:xfrm>
            <a:off x="3553257" y="1567102"/>
            <a:ext cx="396766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50000"/>
              </a:spcBef>
              <a:defRPr kumimoji="1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l">
              <a:lnSpc>
                <a:spcPct val="150000"/>
              </a:lnSpc>
              <a:spcBef>
                <a:spcPct val="0"/>
              </a:spcBef>
            </a:pP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根据实际，不难想出：</a:t>
            </a:r>
          </a:p>
        </p:txBody>
      </p:sp>
    </p:spTree>
    <p:extLst>
      <p:ext uri="{BB962C8B-B14F-4D97-AF65-F5344CB8AC3E}">
        <p14:creationId xmlns:p14="http://schemas.microsoft.com/office/powerpoint/2010/main" val="253978199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图片 50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0" r="9676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6375" r="2577" b="28062"/>
          <a:stretch/>
        </p:blipFill>
        <p:spPr>
          <a:xfrm>
            <a:off x="4049220" y="5298226"/>
            <a:ext cx="1225059" cy="547436"/>
          </a:xfrm>
          <a:prstGeom prst="rect">
            <a:avLst/>
          </a:prstGeom>
        </p:spPr>
      </p:pic>
      <p:pic>
        <p:nvPicPr>
          <p:cNvPr id="48" name="图片 47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0" r="9676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6375" r="2577" b="28062"/>
          <a:stretch/>
        </p:blipFill>
        <p:spPr>
          <a:xfrm>
            <a:off x="9265025" y="4113341"/>
            <a:ext cx="1370468" cy="547436"/>
          </a:xfrm>
          <a:prstGeom prst="rect">
            <a:avLst/>
          </a:prstGeom>
        </p:spPr>
      </p:pic>
      <p:pic>
        <p:nvPicPr>
          <p:cNvPr id="47" name="图片 46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0" r="9676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6375" r="2577" b="28062"/>
          <a:stretch/>
        </p:blipFill>
        <p:spPr>
          <a:xfrm>
            <a:off x="4049221" y="4110829"/>
            <a:ext cx="1225059" cy="547436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0" r="9676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6375" r="2577" b="28062"/>
          <a:stretch/>
        </p:blipFill>
        <p:spPr>
          <a:xfrm>
            <a:off x="4384832" y="1229446"/>
            <a:ext cx="553834" cy="318787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0" r="9676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6375" r="2577" b="28062"/>
          <a:stretch/>
        </p:blipFill>
        <p:spPr>
          <a:xfrm>
            <a:off x="8863249" y="1088425"/>
            <a:ext cx="1087010" cy="625684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0" r="9676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6375" r="2577" b="28062"/>
          <a:stretch/>
        </p:blipFill>
        <p:spPr>
          <a:xfrm>
            <a:off x="6897375" y="1024914"/>
            <a:ext cx="1087010" cy="625684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0" r="9676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6375" r="2577" b="28062"/>
          <a:stretch/>
        </p:blipFill>
        <p:spPr>
          <a:xfrm>
            <a:off x="5107164" y="1143709"/>
            <a:ext cx="1087010" cy="625684"/>
          </a:xfrm>
          <a:prstGeom prst="rect">
            <a:avLst/>
          </a:prstGeom>
        </p:spPr>
      </p:pic>
      <p:grpSp>
        <p:nvGrpSpPr>
          <p:cNvPr id="45" name="组合 44"/>
          <p:cNvGrpSpPr/>
          <p:nvPr/>
        </p:nvGrpSpPr>
        <p:grpSpPr>
          <a:xfrm>
            <a:off x="96056" y="1581489"/>
            <a:ext cx="1572904" cy="658425"/>
            <a:chOff x="118542" y="795531"/>
            <a:chExt cx="1572904" cy="658425"/>
          </a:xfrm>
        </p:grpSpPr>
        <p:pic>
          <p:nvPicPr>
            <p:cNvPr id="49" name="图片 48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50" name="文本框 49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96056" y="2608226"/>
            <a:ext cx="1572904" cy="658425"/>
            <a:chOff x="3142451" y="548680"/>
            <a:chExt cx="1572904" cy="658425"/>
          </a:xfrm>
        </p:grpSpPr>
        <p:pic>
          <p:nvPicPr>
            <p:cNvPr id="73" name="图片 72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4" name="文本框 7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96056" y="3634963"/>
            <a:ext cx="1572904" cy="658425"/>
            <a:chOff x="3142451" y="548680"/>
            <a:chExt cx="1572904" cy="658425"/>
          </a:xfrm>
        </p:grpSpPr>
        <p:pic>
          <p:nvPicPr>
            <p:cNvPr id="76" name="图片 75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7" name="文本框 7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96056" y="554752"/>
            <a:ext cx="1572904" cy="658425"/>
            <a:chOff x="3142451" y="548680"/>
            <a:chExt cx="1572904" cy="658425"/>
          </a:xfrm>
        </p:grpSpPr>
        <p:pic>
          <p:nvPicPr>
            <p:cNvPr id="79" name="图片 78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0" name="文本框 7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137395" y="4661700"/>
            <a:ext cx="1572904" cy="658425"/>
            <a:chOff x="3142451" y="548680"/>
            <a:chExt cx="1572904" cy="658425"/>
          </a:xfrm>
        </p:grpSpPr>
        <p:pic>
          <p:nvPicPr>
            <p:cNvPr id="82" name="图片 81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3" name="文本框 8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135956" y="5688437"/>
            <a:ext cx="1572904" cy="658425"/>
            <a:chOff x="3142451" y="548680"/>
            <a:chExt cx="1572904" cy="658425"/>
          </a:xfrm>
        </p:grpSpPr>
        <p:pic>
          <p:nvPicPr>
            <p:cNvPr id="85" name="图片 84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6" name="文本框 8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sp>
        <p:nvSpPr>
          <p:cNvPr id="21" name="Rectangle 69" descr="纸袋"/>
          <p:cNvSpPr>
            <a:spLocks noChangeArrowheads="1"/>
          </p:cNvSpPr>
          <p:nvPr/>
        </p:nvSpPr>
        <p:spPr bwMode="auto">
          <a:xfrm>
            <a:off x="2924468" y="1069605"/>
            <a:ext cx="8229599" cy="16989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tile tx="0" ty="0" sx="100000" sy="100000" flip="none" algn="tl"/>
                </a:blip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 wrap="square">
            <a:spAutoFit/>
            <a:flatTx/>
          </a:bodyPr>
          <a:lstStyle/>
          <a:p>
            <a:pPr>
              <a:lnSpc>
                <a:spcPct val="145000"/>
              </a:lnSpc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电流所做的功跟电流的大小、电压的高低和通电时间的长短成正比。</a:t>
            </a:r>
            <a:endParaRPr lang="en-US" altLang="zh-CN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45000"/>
              </a:lnSpc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即：电功等于电压、电流和通电时间的乘积。</a:t>
            </a:r>
          </a:p>
        </p:txBody>
      </p:sp>
      <p:sp>
        <p:nvSpPr>
          <p:cNvPr id="22" name="Rectangle 70" descr="纸袋"/>
          <p:cNvSpPr>
            <a:spLocks noChangeArrowheads="1"/>
          </p:cNvSpPr>
          <p:nvPr/>
        </p:nvSpPr>
        <p:spPr bwMode="auto">
          <a:xfrm>
            <a:off x="2955199" y="3141899"/>
            <a:ext cx="1877437" cy="5724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tile tx="0" ty="0" sx="100000" sy="100000" flip="none" algn="tl"/>
                </a:blip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 wrap="none">
            <a:spAutoFit/>
            <a:flatTx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）公式：</a:t>
            </a:r>
          </a:p>
        </p:txBody>
      </p:sp>
      <p:sp>
        <p:nvSpPr>
          <p:cNvPr id="24" name="矩形 23"/>
          <p:cNvSpPr/>
          <p:nvPr/>
        </p:nvSpPr>
        <p:spPr>
          <a:xfrm>
            <a:off x="2913529" y="4062126"/>
            <a:ext cx="806873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eaLnBrk="1" hangingPunct="1">
              <a:lnSpc>
                <a:spcPct val="150000"/>
              </a:lnSpc>
              <a:defRPr/>
            </a:pPr>
            <a:r>
              <a:rPr lang="zh-CN" altLang="zh-CN" sz="24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①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电路的同一性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400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W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400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400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I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400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t 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四个物理量必须是同一个导体上的四个物理量</a:t>
            </a:r>
          </a:p>
        </p:txBody>
      </p:sp>
      <p:sp>
        <p:nvSpPr>
          <p:cNvPr id="25" name="矩形 24"/>
          <p:cNvSpPr/>
          <p:nvPr/>
        </p:nvSpPr>
        <p:spPr>
          <a:xfrm>
            <a:off x="2930458" y="5341112"/>
            <a:ext cx="822959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zh-CN" altLang="zh-CN" sz="24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②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单位的统一性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400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W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400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400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I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400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t 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的单位必须分别是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J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V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</a:p>
        </p:txBody>
      </p:sp>
      <p:sp>
        <p:nvSpPr>
          <p:cNvPr id="26" name="Text Box 8"/>
          <p:cNvSpPr txBox="1">
            <a:spLocks noChangeArrowheads="1"/>
          </p:cNvSpPr>
          <p:nvPr/>
        </p:nvSpPr>
        <p:spPr bwMode="auto">
          <a:xfrm>
            <a:off x="5578940" y="5802777"/>
            <a:ext cx="2838919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1J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1V×1A×1s</a:t>
            </a:r>
          </a:p>
        </p:txBody>
      </p:sp>
      <p:sp>
        <p:nvSpPr>
          <p:cNvPr id="41" name="任意多边形 40"/>
          <p:cNvSpPr/>
          <p:nvPr/>
        </p:nvSpPr>
        <p:spPr>
          <a:xfrm>
            <a:off x="3386840" y="1708364"/>
            <a:ext cx="628976" cy="536238"/>
          </a:xfrm>
          <a:custGeom>
            <a:avLst/>
            <a:gdLst>
              <a:gd name="connsiteX0" fmla="*/ 311813 w 434262"/>
              <a:gd name="connsiteY0" fmla="*/ 448485 h 483410"/>
              <a:gd name="connsiteX1" fmla="*/ 121313 w 434262"/>
              <a:gd name="connsiteY1" fmla="*/ 400860 h 483410"/>
              <a:gd name="connsiteX2" fmla="*/ 10188 w 434262"/>
              <a:gd name="connsiteY2" fmla="*/ 311960 h 483410"/>
              <a:gd name="connsiteX3" fmla="*/ 16538 w 434262"/>
              <a:gd name="connsiteY3" fmla="*/ 153210 h 483410"/>
              <a:gd name="connsiteX4" fmla="*/ 111788 w 434262"/>
              <a:gd name="connsiteY4" fmla="*/ 19860 h 483410"/>
              <a:gd name="connsiteX5" fmla="*/ 337213 w 434262"/>
              <a:gd name="connsiteY5" fmla="*/ 13510 h 483410"/>
              <a:gd name="connsiteX6" fmla="*/ 432463 w 434262"/>
              <a:gd name="connsiteY6" fmla="*/ 143685 h 483410"/>
              <a:gd name="connsiteX7" fmla="*/ 391188 w 434262"/>
              <a:gd name="connsiteY7" fmla="*/ 283385 h 483410"/>
              <a:gd name="connsiteX8" fmla="*/ 289588 w 434262"/>
              <a:gd name="connsiteY8" fmla="*/ 397685 h 483410"/>
              <a:gd name="connsiteX9" fmla="*/ 48288 w 434262"/>
              <a:gd name="connsiteY9" fmla="*/ 483410 h 483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34262" h="483410">
                <a:moveTo>
                  <a:pt x="311813" y="448485"/>
                </a:moveTo>
                <a:cubicBezTo>
                  <a:pt x="241698" y="436049"/>
                  <a:pt x="171584" y="423614"/>
                  <a:pt x="121313" y="400860"/>
                </a:cubicBezTo>
                <a:cubicBezTo>
                  <a:pt x="71042" y="378106"/>
                  <a:pt x="27650" y="353235"/>
                  <a:pt x="10188" y="311960"/>
                </a:cubicBezTo>
                <a:cubicBezTo>
                  <a:pt x="-7275" y="270685"/>
                  <a:pt x="-395" y="201893"/>
                  <a:pt x="16538" y="153210"/>
                </a:cubicBezTo>
                <a:cubicBezTo>
                  <a:pt x="33471" y="104527"/>
                  <a:pt x="58342" y="43143"/>
                  <a:pt x="111788" y="19860"/>
                </a:cubicBezTo>
                <a:cubicBezTo>
                  <a:pt x="165234" y="-3423"/>
                  <a:pt x="283767" y="-7128"/>
                  <a:pt x="337213" y="13510"/>
                </a:cubicBezTo>
                <a:cubicBezTo>
                  <a:pt x="390659" y="34147"/>
                  <a:pt x="423467" y="98706"/>
                  <a:pt x="432463" y="143685"/>
                </a:cubicBezTo>
                <a:cubicBezTo>
                  <a:pt x="441459" y="188664"/>
                  <a:pt x="415001" y="241052"/>
                  <a:pt x="391188" y="283385"/>
                </a:cubicBezTo>
                <a:cubicBezTo>
                  <a:pt x="367375" y="325718"/>
                  <a:pt x="346738" y="364347"/>
                  <a:pt x="289588" y="397685"/>
                </a:cubicBezTo>
                <a:cubicBezTo>
                  <a:pt x="232438" y="431022"/>
                  <a:pt x="140363" y="457216"/>
                  <a:pt x="48288" y="483410"/>
                </a:cubicBezTo>
              </a:path>
            </a:pathLst>
          </a:custGeom>
          <a:noFill/>
          <a:ln>
            <a:solidFill>
              <a:srgbClr val="F9634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3" name="组合 42"/>
          <p:cNvGrpSpPr/>
          <p:nvPr/>
        </p:nvGrpSpPr>
        <p:grpSpPr>
          <a:xfrm>
            <a:off x="4661751" y="2911066"/>
            <a:ext cx="2383506" cy="962988"/>
            <a:chOff x="4846411" y="2558363"/>
            <a:chExt cx="2081280" cy="962988"/>
          </a:xfrm>
        </p:grpSpPr>
        <p:pic>
          <p:nvPicPr>
            <p:cNvPr id="44" name="图片 43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4846411" y="2558363"/>
              <a:ext cx="1952149" cy="962988"/>
            </a:xfrm>
            <a:prstGeom prst="rect">
              <a:avLst/>
            </a:prstGeom>
          </p:spPr>
        </p:pic>
        <p:sp>
          <p:nvSpPr>
            <p:cNvPr id="46" name="矩形 45"/>
            <p:cNvSpPr/>
            <p:nvPr/>
          </p:nvSpPr>
          <p:spPr>
            <a:xfrm>
              <a:off x="4952397" y="2801910"/>
              <a:ext cx="1975294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600" b="1" i="1" kern="100" dirty="0">
                  <a:effectLst>
                    <a:glow>
                      <a:srgbClr val="76B0BF"/>
                    </a:glow>
                    <a:innerShdw blurRad="63500" dist="50800">
                      <a:prstClr val="black"/>
                    </a:innerShdw>
                  </a:effectLst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 W</a:t>
              </a:r>
              <a:r>
                <a:rPr lang="en-US" altLang="zh-CN" sz="3600" b="1" kern="100" dirty="0">
                  <a:effectLst>
                    <a:glow>
                      <a:srgbClr val="76B0BF"/>
                    </a:glow>
                    <a:innerShdw blurRad="63500" dist="50800">
                      <a:prstClr val="black"/>
                    </a:innerShdw>
                  </a:effectLst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 = </a:t>
              </a:r>
              <a:r>
                <a:rPr lang="en-US" altLang="zh-CN" sz="3600" b="1" i="1" kern="100" dirty="0" err="1">
                  <a:effectLst>
                    <a:glow>
                      <a:srgbClr val="76B0BF"/>
                    </a:glow>
                    <a:innerShdw blurRad="63500" dist="50800">
                      <a:prstClr val="black"/>
                    </a:innerShdw>
                  </a:effectLst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UIt</a:t>
              </a:r>
              <a:endParaRPr lang="en-US" altLang="zh-CN" sz="3600" b="1" i="1" kern="100" dirty="0">
                <a:effectLst>
                  <a:glow>
                    <a:srgbClr val="76B0BF"/>
                  </a:glow>
                  <a:innerShdw blurRad="63500" dist="50800">
                    <a:prstClr val="black"/>
                  </a:inn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 rot="-60000">
            <a:off x="9265282" y="5801360"/>
            <a:ext cx="1871364" cy="45719"/>
            <a:chOff x="2804139" y="4450981"/>
            <a:chExt cx="7078926" cy="223552"/>
          </a:xfrm>
          <a:solidFill>
            <a:srgbClr val="FBA10F"/>
          </a:solidFill>
        </p:grpSpPr>
        <p:sp>
          <p:nvSpPr>
            <p:cNvPr id="53" name="Freeform 334"/>
            <p:cNvSpPr>
              <a:spLocks noEditPoints="1"/>
            </p:cNvSpPr>
            <p:nvPr/>
          </p:nvSpPr>
          <p:spPr bwMode="auto">
            <a:xfrm rot="10800000">
              <a:off x="2804139" y="4450981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54" name="Freeform 334"/>
            <p:cNvSpPr>
              <a:spLocks noEditPoints="1"/>
            </p:cNvSpPr>
            <p:nvPr/>
          </p:nvSpPr>
          <p:spPr bwMode="auto">
            <a:xfrm rot="10800000" flipH="1">
              <a:off x="6258539" y="4450982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</p:grpSp>
    </p:spTree>
    <p:extLst>
      <p:ext uri="{BB962C8B-B14F-4D97-AF65-F5344CB8AC3E}">
        <p14:creationId xmlns:p14="http://schemas.microsoft.com/office/powerpoint/2010/main" val="361015112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4" grpId="0"/>
      <p:bldP spid="25" grpId="0"/>
      <p:bldP spid="26" grpId="0"/>
      <p:bldP spid="4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组合 53"/>
          <p:cNvGrpSpPr/>
          <p:nvPr/>
        </p:nvGrpSpPr>
        <p:grpSpPr>
          <a:xfrm>
            <a:off x="96056" y="2609346"/>
            <a:ext cx="1572904" cy="658425"/>
            <a:chOff x="118542" y="795531"/>
            <a:chExt cx="1572904" cy="658425"/>
          </a:xfrm>
        </p:grpSpPr>
        <p:pic>
          <p:nvPicPr>
            <p:cNvPr id="55" name="图片 5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56" name="文本框 55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128128" y="1581777"/>
            <a:ext cx="1572904" cy="658425"/>
            <a:chOff x="3142451" y="548680"/>
            <a:chExt cx="1572904" cy="658425"/>
          </a:xfrm>
        </p:grpSpPr>
        <p:pic>
          <p:nvPicPr>
            <p:cNvPr id="58" name="图片 5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9" name="文本框 5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96056" y="3636915"/>
            <a:ext cx="1572904" cy="658425"/>
            <a:chOff x="3142451" y="548680"/>
            <a:chExt cx="1572904" cy="658425"/>
          </a:xfrm>
        </p:grpSpPr>
        <p:pic>
          <p:nvPicPr>
            <p:cNvPr id="61" name="图片 60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2" name="文本框 61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96056" y="554208"/>
            <a:ext cx="1572904" cy="658425"/>
            <a:chOff x="3142451" y="548680"/>
            <a:chExt cx="1572904" cy="658425"/>
          </a:xfrm>
        </p:grpSpPr>
        <p:pic>
          <p:nvPicPr>
            <p:cNvPr id="64" name="图片 63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5" name="文本框 64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137395" y="4664484"/>
            <a:ext cx="1572904" cy="658425"/>
            <a:chOff x="3142451" y="548680"/>
            <a:chExt cx="1572904" cy="658425"/>
          </a:xfrm>
        </p:grpSpPr>
        <p:pic>
          <p:nvPicPr>
            <p:cNvPr id="67" name="图片 66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8" name="文本框 67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128128" y="5680267"/>
            <a:ext cx="1572904" cy="658425"/>
            <a:chOff x="3142451" y="548680"/>
            <a:chExt cx="1572904" cy="658425"/>
          </a:xfrm>
        </p:grpSpPr>
        <p:pic>
          <p:nvPicPr>
            <p:cNvPr id="70" name="图片 69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1" name="文本框 70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sp>
        <p:nvSpPr>
          <p:cNvPr id="42" name="矩形 41"/>
          <p:cNvSpPr/>
          <p:nvPr/>
        </p:nvSpPr>
        <p:spPr>
          <a:xfrm>
            <a:off x="2957772" y="344981"/>
            <a:ext cx="783166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下列关于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能量的转化</a:t>
            </a:r>
            <a:r>
              <a:rPr lang="zh-CN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说法中正确的是（　　）</a:t>
            </a:r>
          </a:p>
          <a:p>
            <a:pPr algn="l"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．洗衣机工作时是将机械能转化为电能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	</a:t>
            </a:r>
            <a:endParaRPr lang="zh-CN" altLang="zh-CN" sz="24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l"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zh-CN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．电水壶工作时是将内能转化为电能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	</a:t>
            </a:r>
            <a:endParaRPr lang="zh-CN" altLang="zh-CN" sz="24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l"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C</a:t>
            </a:r>
            <a:r>
              <a:rPr lang="zh-CN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电风扇工作时是将电能转化为机械能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	</a:t>
            </a:r>
          </a:p>
          <a:p>
            <a:pPr algn="l"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D</a:t>
            </a:r>
            <a:r>
              <a:rPr lang="zh-CN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电烤箱工作时是将化学能转化为内能</a:t>
            </a:r>
            <a:endParaRPr lang="zh-CN" altLang="zh-CN" sz="24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8298005" y="425847"/>
            <a:ext cx="38985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C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2" name="任意多边形 21"/>
          <p:cNvSpPr/>
          <p:nvPr/>
        </p:nvSpPr>
        <p:spPr>
          <a:xfrm>
            <a:off x="2547460" y="3274153"/>
            <a:ext cx="9149458" cy="3476271"/>
          </a:xfrm>
          <a:custGeom>
            <a:avLst/>
            <a:gdLst>
              <a:gd name="connsiteX0" fmla="*/ 467173 w 9694331"/>
              <a:gd name="connsiteY0" fmla="*/ 143919 h 2043595"/>
              <a:gd name="connsiteX1" fmla="*/ 2316293 w 9694331"/>
              <a:gd name="connsiteY1" fmla="*/ 326799 h 2043595"/>
              <a:gd name="connsiteX2" fmla="*/ 4795333 w 9694331"/>
              <a:gd name="connsiteY2" fmla="*/ 21999 h 2043595"/>
              <a:gd name="connsiteX3" fmla="*/ 8137973 w 9694331"/>
              <a:gd name="connsiteY3" fmla="*/ 113439 h 2043595"/>
              <a:gd name="connsiteX4" fmla="*/ 9418133 w 9694331"/>
              <a:gd name="connsiteY4" fmla="*/ 824639 h 2043595"/>
              <a:gd name="connsiteX5" fmla="*/ 9367333 w 9694331"/>
              <a:gd name="connsiteY5" fmla="*/ 1850799 h 2043595"/>
              <a:gd name="connsiteX6" fmla="*/ 5953573 w 9694331"/>
              <a:gd name="connsiteY6" fmla="*/ 2013359 h 2043595"/>
              <a:gd name="connsiteX7" fmla="*/ 3596453 w 9694331"/>
              <a:gd name="connsiteY7" fmla="*/ 2023519 h 2043595"/>
              <a:gd name="connsiteX8" fmla="*/ 284293 w 9694331"/>
              <a:gd name="connsiteY8" fmla="*/ 1799999 h 2043595"/>
              <a:gd name="connsiteX9" fmla="*/ 396053 w 9694331"/>
              <a:gd name="connsiteY9" fmla="*/ 32159 h 2043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694331" h="2043595">
                <a:moveTo>
                  <a:pt x="467173" y="143919"/>
                </a:moveTo>
                <a:cubicBezTo>
                  <a:pt x="1031053" y="245519"/>
                  <a:pt x="1594933" y="347119"/>
                  <a:pt x="2316293" y="326799"/>
                </a:cubicBezTo>
                <a:cubicBezTo>
                  <a:pt x="3037653" y="306479"/>
                  <a:pt x="3825053" y="57559"/>
                  <a:pt x="4795333" y="21999"/>
                </a:cubicBezTo>
                <a:cubicBezTo>
                  <a:pt x="5765613" y="-13561"/>
                  <a:pt x="7367506" y="-20334"/>
                  <a:pt x="8137973" y="113439"/>
                </a:cubicBezTo>
                <a:cubicBezTo>
                  <a:pt x="8908440" y="247212"/>
                  <a:pt x="9213240" y="535079"/>
                  <a:pt x="9418133" y="824639"/>
                </a:cubicBezTo>
                <a:cubicBezTo>
                  <a:pt x="9623026" y="1114199"/>
                  <a:pt x="9944760" y="1652679"/>
                  <a:pt x="9367333" y="1850799"/>
                </a:cubicBezTo>
                <a:cubicBezTo>
                  <a:pt x="8789906" y="2048919"/>
                  <a:pt x="6915386" y="1984572"/>
                  <a:pt x="5953573" y="2013359"/>
                </a:cubicBezTo>
                <a:cubicBezTo>
                  <a:pt x="4991760" y="2042146"/>
                  <a:pt x="4541333" y="2059079"/>
                  <a:pt x="3596453" y="2023519"/>
                </a:cubicBezTo>
                <a:cubicBezTo>
                  <a:pt x="2651573" y="1987959"/>
                  <a:pt x="817693" y="2131892"/>
                  <a:pt x="284293" y="1799999"/>
                </a:cubicBezTo>
                <a:cubicBezTo>
                  <a:pt x="-249107" y="1468106"/>
                  <a:pt x="73473" y="750132"/>
                  <a:pt x="396053" y="32159"/>
                </a:cubicBezTo>
              </a:path>
            </a:pathLst>
          </a:custGeom>
          <a:solidFill>
            <a:srgbClr val="FDC252">
              <a:alpha val="29000"/>
            </a:srgbClr>
          </a:solidFill>
          <a:ln w="31750">
            <a:noFill/>
          </a:ln>
          <a:effectLst>
            <a:glow>
              <a:schemeClr val="accent1"/>
            </a:glow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  <a:softEdge rad="203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Text Box 15"/>
          <p:cNvSpPr txBox="1">
            <a:spLocks noChangeArrowheads="1"/>
          </p:cNvSpPr>
          <p:nvPr/>
        </p:nvSpPr>
        <p:spPr bwMode="auto">
          <a:xfrm>
            <a:off x="3917298" y="5173986"/>
            <a:ext cx="7068949" cy="5355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D.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电烤箱工作时，电能转化为内能</a:t>
            </a:r>
            <a:endParaRPr lang="en-US" altLang="zh-CN" sz="24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2373837" y="3044109"/>
            <a:ext cx="1543461" cy="2046058"/>
            <a:chOff x="2766138" y="3864422"/>
            <a:chExt cx="1543461" cy="2046058"/>
          </a:xfrm>
        </p:grpSpPr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66138" y="3864422"/>
              <a:ext cx="1543461" cy="2046058"/>
            </a:xfrm>
            <a:prstGeom prst="rect">
              <a:avLst/>
            </a:prstGeom>
          </p:spPr>
        </p:pic>
        <p:sp>
          <p:nvSpPr>
            <p:cNvPr id="26" name="矩形 25"/>
            <p:cNvSpPr/>
            <p:nvPr/>
          </p:nvSpPr>
          <p:spPr>
            <a:xfrm>
              <a:off x="3192689" y="5023832"/>
              <a:ext cx="957675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kern="100" dirty="0">
                  <a:effectLst>
                    <a:glow>
                      <a:srgbClr val="FDC050"/>
                    </a:glow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黑体" panose="02010609060101010101" pitchFamily="49" charset="-122"/>
                  <a:ea typeface="黑体" panose="02010609060101010101" pitchFamily="49" charset="-122"/>
                  <a:cs typeface="仿宋" panose="02010609060101010101" pitchFamily="49" charset="-122"/>
                </a:rPr>
                <a:t>解析</a:t>
              </a:r>
              <a:endParaRPr lang="zh-CN" altLang="en-US" sz="2400" dirty="0"/>
            </a:p>
          </p:txBody>
        </p:sp>
      </p:grpSp>
      <p:sp>
        <p:nvSpPr>
          <p:cNvPr id="27" name="Text Box 15"/>
          <p:cNvSpPr txBox="1">
            <a:spLocks noChangeArrowheads="1"/>
          </p:cNvSpPr>
          <p:nvPr/>
        </p:nvSpPr>
        <p:spPr bwMode="auto">
          <a:xfrm>
            <a:off x="3917298" y="3935753"/>
            <a:ext cx="5320831" cy="5355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A.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洗衣机工作时，电能转化为机械能</a:t>
            </a:r>
            <a:endParaRPr lang="en-US" altLang="zh-CN" sz="24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8" name="组合 27"/>
          <p:cNvGrpSpPr/>
          <p:nvPr/>
        </p:nvGrpSpPr>
        <p:grpSpPr>
          <a:xfrm rot="-60000">
            <a:off x="6081151" y="1504021"/>
            <a:ext cx="2297467" cy="45719"/>
            <a:chOff x="2804139" y="4450981"/>
            <a:chExt cx="7078926" cy="223552"/>
          </a:xfrm>
          <a:solidFill>
            <a:srgbClr val="FBA10F"/>
          </a:solidFill>
        </p:grpSpPr>
        <p:sp>
          <p:nvSpPr>
            <p:cNvPr id="29" name="Freeform 334"/>
            <p:cNvSpPr>
              <a:spLocks noEditPoints="1"/>
            </p:cNvSpPr>
            <p:nvPr/>
          </p:nvSpPr>
          <p:spPr bwMode="auto">
            <a:xfrm rot="10800000">
              <a:off x="2804139" y="4450981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30" name="Freeform 334"/>
            <p:cNvSpPr>
              <a:spLocks noEditPoints="1"/>
            </p:cNvSpPr>
            <p:nvPr/>
          </p:nvSpPr>
          <p:spPr bwMode="auto">
            <a:xfrm rot="10800000" flipH="1">
              <a:off x="6258539" y="4450982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</p:grpSp>
      <p:grpSp>
        <p:nvGrpSpPr>
          <p:cNvPr id="31" name="组合 30"/>
          <p:cNvGrpSpPr/>
          <p:nvPr/>
        </p:nvGrpSpPr>
        <p:grpSpPr>
          <a:xfrm rot="-60000">
            <a:off x="5876862" y="2016899"/>
            <a:ext cx="2406976" cy="45719"/>
            <a:chOff x="2804139" y="4450981"/>
            <a:chExt cx="7078926" cy="223552"/>
          </a:xfrm>
          <a:solidFill>
            <a:srgbClr val="FBA10F"/>
          </a:solidFill>
        </p:grpSpPr>
        <p:sp>
          <p:nvSpPr>
            <p:cNvPr id="32" name="Freeform 334"/>
            <p:cNvSpPr>
              <a:spLocks noEditPoints="1"/>
            </p:cNvSpPr>
            <p:nvPr/>
          </p:nvSpPr>
          <p:spPr bwMode="auto">
            <a:xfrm rot="10800000">
              <a:off x="2804139" y="4450981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33" name="Freeform 334"/>
            <p:cNvSpPr>
              <a:spLocks noEditPoints="1"/>
            </p:cNvSpPr>
            <p:nvPr/>
          </p:nvSpPr>
          <p:spPr bwMode="auto">
            <a:xfrm rot="10800000" flipH="1">
              <a:off x="6258539" y="4450982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</p:grpSp>
      <p:sp>
        <p:nvSpPr>
          <p:cNvPr id="34" name="Text Box 15"/>
          <p:cNvSpPr txBox="1">
            <a:spLocks noChangeArrowheads="1"/>
          </p:cNvSpPr>
          <p:nvPr/>
        </p:nvSpPr>
        <p:spPr bwMode="auto">
          <a:xfrm>
            <a:off x="3917298" y="4369436"/>
            <a:ext cx="5241373" cy="5355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电水壶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工作时，电能转化为内能</a:t>
            </a:r>
            <a:endParaRPr lang="en-US" altLang="zh-CN" sz="20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38" name="组合 37"/>
          <p:cNvGrpSpPr/>
          <p:nvPr/>
        </p:nvGrpSpPr>
        <p:grpSpPr>
          <a:xfrm rot="-60000">
            <a:off x="5632968" y="2543955"/>
            <a:ext cx="3054717" cy="46246"/>
            <a:chOff x="2804139" y="4450976"/>
            <a:chExt cx="6833883" cy="223556"/>
          </a:xfrm>
          <a:solidFill>
            <a:srgbClr val="FBA10F"/>
          </a:solidFill>
        </p:grpSpPr>
        <p:sp>
          <p:nvSpPr>
            <p:cNvPr id="39" name="Freeform 334"/>
            <p:cNvSpPr>
              <a:spLocks noEditPoints="1"/>
            </p:cNvSpPr>
            <p:nvPr/>
          </p:nvSpPr>
          <p:spPr bwMode="auto">
            <a:xfrm rot="10800000">
              <a:off x="2804139" y="4450981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40" name="Freeform 334"/>
            <p:cNvSpPr>
              <a:spLocks noEditPoints="1"/>
            </p:cNvSpPr>
            <p:nvPr/>
          </p:nvSpPr>
          <p:spPr bwMode="auto">
            <a:xfrm rot="10800000" flipH="1">
              <a:off x="6258537" y="4450976"/>
              <a:ext cx="3379485" cy="223552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 dirty="0"/>
            </a:p>
          </p:txBody>
        </p:sp>
      </p:grpSp>
      <p:sp>
        <p:nvSpPr>
          <p:cNvPr id="41" name="Text Box 15"/>
          <p:cNvSpPr txBox="1">
            <a:spLocks noChangeArrowheads="1"/>
          </p:cNvSpPr>
          <p:nvPr/>
        </p:nvSpPr>
        <p:spPr bwMode="auto">
          <a:xfrm>
            <a:off x="3917298" y="4754976"/>
            <a:ext cx="6450384" cy="5355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C.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电风扇工作时，电能转化为机械能</a:t>
            </a:r>
            <a:endParaRPr lang="en-US" altLang="zh-CN" sz="24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44" name="组合 43"/>
          <p:cNvGrpSpPr/>
          <p:nvPr/>
        </p:nvGrpSpPr>
        <p:grpSpPr>
          <a:xfrm rot="-60000">
            <a:off x="5343308" y="3120340"/>
            <a:ext cx="3060592" cy="45719"/>
            <a:chOff x="2804139" y="4450981"/>
            <a:chExt cx="7078926" cy="223552"/>
          </a:xfrm>
          <a:solidFill>
            <a:srgbClr val="FBA10F"/>
          </a:solidFill>
        </p:grpSpPr>
        <p:sp>
          <p:nvSpPr>
            <p:cNvPr id="45" name="Freeform 334"/>
            <p:cNvSpPr>
              <a:spLocks noEditPoints="1"/>
            </p:cNvSpPr>
            <p:nvPr/>
          </p:nvSpPr>
          <p:spPr bwMode="auto">
            <a:xfrm rot="10800000">
              <a:off x="2804139" y="4450981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46" name="Freeform 334"/>
            <p:cNvSpPr>
              <a:spLocks noEditPoints="1"/>
            </p:cNvSpPr>
            <p:nvPr/>
          </p:nvSpPr>
          <p:spPr bwMode="auto">
            <a:xfrm rot="10800000" flipH="1">
              <a:off x="6258539" y="4450982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</p:grpSp>
    </p:spTree>
    <p:extLst>
      <p:ext uri="{BB962C8B-B14F-4D97-AF65-F5344CB8AC3E}">
        <p14:creationId xmlns:p14="http://schemas.microsoft.com/office/powerpoint/2010/main" val="1688080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22" grpId="0" animBg="1"/>
      <p:bldP spid="23" grpId="0"/>
      <p:bldP spid="27" grpId="0"/>
      <p:bldP spid="34" grpId="0"/>
      <p:bldP spid="4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任意多边形 27"/>
          <p:cNvSpPr/>
          <p:nvPr/>
        </p:nvSpPr>
        <p:spPr>
          <a:xfrm>
            <a:off x="3311967" y="3390227"/>
            <a:ext cx="7833669" cy="2664288"/>
          </a:xfrm>
          <a:custGeom>
            <a:avLst/>
            <a:gdLst>
              <a:gd name="connsiteX0" fmla="*/ 467173 w 9694331"/>
              <a:gd name="connsiteY0" fmla="*/ 143919 h 2043595"/>
              <a:gd name="connsiteX1" fmla="*/ 2316293 w 9694331"/>
              <a:gd name="connsiteY1" fmla="*/ 326799 h 2043595"/>
              <a:gd name="connsiteX2" fmla="*/ 4795333 w 9694331"/>
              <a:gd name="connsiteY2" fmla="*/ 21999 h 2043595"/>
              <a:gd name="connsiteX3" fmla="*/ 8137973 w 9694331"/>
              <a:gd name="connsiteY3" fmla="*/ 113439 h 2043595"/>
              <a:gd name="connsiteX4" fmla="*/ 9418133 w 9694331"/>
              <a:gd name="connsiteY4" fmla="*/ 824639 h 2043595"/>
              <a:gd name="connsiteX5" fmla="*/ 9367333 w 9694331"/>
              <a:gd name="connsiteY5" fmla="*/ 1850799 h 2043595"/>
              <a:gd name="connsiteX6" fmla="*/ 5953573 w 9694331"/>
              <a:gd name="connsiteY6" fmla="*/ 2013359 h 2043595"/>
              <a:gd name="connsiteX7" fmla="*/ 3596453 w 9694331"/>
              <a:gd name="connsiteY7" fmla="*/ 2023519 h 2043595"/>
              <a:gd name="connsiteX8" fmla="*/ 284293 w 9694331"/>
              <a:gd name="connsiteY8" fmla="*/ 1799999 h 2043595"/>
              <a:gd name="connsiteX9" fmla="*/ 396053 w 9694331"/>
              <a:gd name="connsiteY9" fmla="*/ 32159 h 2043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694331" h="2043595">
                <a:moveTo>
                  <a:pt x="467173" y="143919"/>
                </a:moveTo>
                <a:cubicBezTo>
                  <a:pt x="1031053" y="245519"/>
                  <a:pt x="1594933" y="347119"/>
                  <a:pt x="2316293" y="326799"/>
                </a:cubicBezTo>
                <a:cubicBezTo>
                  <a:pt x="3037653" y="306479"/>
                  <a:pt x="3825053" y="57559"/>
                  <a:pt x="4795333" y="21999"/>
                </a:cubicBezTo>
                <a:cubicBezTo>
                  <a:pt x="5765613" y="-13561"/>
                  <a:pt x="7367506" y="-20334"/>
                  <a:pt x="8137973" y="113439"/>
                </a:cubicBezTo>
                <a:cubicBezTo>
                  <a:pt x="8908440" y="247212"/>
                  <a:pt x="9213240" y="535079"/>
                  <a:pt x="9418133" y="824639"/>
                </a:cubicBezTo>
                <a:cubicBezTo>
                  <a:pt x="9623026" y="1114199"/>
                  <a:pt x="9944760" y="1652679"/>
                  <a:pt x="9367333" y="1850799"/>
                </a:cubicBezTo>
                <a:cubicBezTo>
                  <a:pt x="8789906" y="2048919"/>
                  <a:pt x="6915386" y="1984572"/>
                  <a:pt x="5953573" y="2013359"/>
                </a:cubicBezTo>
                <a:cubicBezTo>
                  <a:pt x="4991760" y="2042146"/>
                  <a:pt x="4541333" y="2059079"/>
                  <a:pt x="3596453" y="2023519"/>
                </a:cubicBezTo>
                <a:cubicBezTo>
                  <a:pt x="2651573" y="1987959"/>
                  <a:pt x="817693" y="2131892"/>
                  <a:pt x="284293" y="1799999"/>
                </a:cubicBezTo>
                <a:cubicBezTo>
                  <a:pt x="-249107" y="1468106"/>
                  <a:pt x="73473" y="750132"/>
                  <a:pt x="396053" y="32159"/>
                </a:cubicBezTo>
              </a:path>
            </a:pathLst>
          </a:custGeom>
          <a:solidFill>
            <a:srgbClr val="FDC252">
              <a:alpha val="29000"/>
            </a:srgbClr>
          </a:solidFill>
          <a:ln w="31750">
            <a:noFill/>
          </a:ln>
          <a:effectLst>
            <a:glow>
              <a:schemeClr val="accent1"/>
            </a:glow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  <a:softEdge rad="203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128128" y="3625851"/>
            <a:ext cx="1572904" cy="658425"/>
            <a:chOff x="118542" y="795531"/>
            <a:chExt cx="1572904" cy="658425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28128" y="1576827"/>
            <a:ext cx="1572904" cy="658425"/>
            <a:chOff x="3142451" y="548680"/>
            <a:chExt cx="1572904" cy="658425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41776" y="2601339"/>
            <a:ext cx="1572904" cy="658425"/>
            <a:chOff x="3142451" y="548680"/>
            <a:chExt cx="1572904" cy="658425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96056" y="552315"/>
            <a:ext cx="1572904" cy="658425"/>
            <a:chOff x="3142451" y="548680"/>
            <a:chExt cx="1572904" cy="658425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28128" y="4650363"/>
            <a:ext cx="1572904" cy="658425"/>
            <a:chOff x="3142451" y="548680"/>
            <a:chExt cx="1572904" cy="658425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9" name="文本框 1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41776" y="5674877"/>
            <a:ext cx="1572904" cy="658425"/>
            <a:chOff x="3142451" y="548680"/>
            <a:chExt cx="1572904" cy="658425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0412" y="270118"/>
            <a:ext cx="782179" cy="815870"/>
          </a:xfrm>
          <a:prstGeom prst="rect">
            <a:avLst/>
          </a:prstGeom>
        </p:spPr>
      </p:pic>
      <p:grpSp>
        <p:nvGrpSpPr>
          <p:cNvPr id="25" name="组合 24"/>
          <p:cNvGrpSpPr/>
          <p:nvPr/>
        </p:nvGrpSpPr>
        <p:grpSpPr>
          <a:xfrm>
            <a:off x="2388078" y="2343531"/>
            <a:ext cx="2165592" cy="2564639"/>
            <a:chOff x="2766138" y="3864422"/>
            <a:chExt cx="1543461" cy="2046058"/>
          </a:xfrm>
        </p:grpSpPr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66138" y="3864422"/>
              <a:ext cx="1543461" cy="2046058"/>
            </a:xfrm>
            <a:prstGeom prst="rect">
              <a:avLst/>
            </a:prstGeom>
          </p:spPr>
        </p:pic>
        <p:sp>
          <p:nvSpPr>
            <p:cNvPr id="27" name="矩形 26"/>
            <p:cNvSpPr/>
            <p:nvPr/>
          </p:nvSpPr>
          <p:spPr>
            <a:xfrm>
              <a:off x="3192689" y="5023832"/>
              <a:ext cx="957675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kern="100" dirty="0">
                  <a:effectLst>
                    <a:glow>
                      <a:srgbClr val="FDC050"/>
                    </a:glow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黑体" panose="02010609060101010101" pitchFamily="49" charset="-122"/>
                  <a:ea typeface="黑体" panose="02010609060101010101" pitchFamily="49" charset="-122"/>
                  <a:cs typeface="仿宋" panose="02010609060101010101" pitchFamily="49" charset="-122"/>
                </a:rPr>
                <a:t>解析</a:t>
              </a:r>
              <a:endParaRPr lang="zh-CN" altLang="en-US" sz="2400" dirty="0"/>
            </a:p>
          </p:txBody>
        </p:sp>
      </p:grpSp>
      <p:sp>
        <p:nvSpPr>
          <p:cNvPr id="2" name="矩形 1"/>
          <p:cNvSpPr/>
          <p:nvPr/>
        </p:nvSpPr>
        <p:spPr>
          <a:xfrm>
            <a:off x="3524663" y="939102"/>
            <a:ext cx="785227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将一台电风扇接入</a:t>
            </a:r>
            <a:r>
              <a:rPr lang="en-US" altLang="zh-CN" sz="2400" dirty="0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200V</a:t>
            </a:r>
            <a:r>
              <a:rPr lang="zh-CN" altLang="en-US" sz="2400" dirty="0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的电路中，若通过电风扇的电流为</a:t>
            </a:r>
            <a:r>
              <a:rPr lang="en-US" altLang="zh-CN" sz="2400" dirty="0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0.2A</a:t>
            </a:r>
            <a:r>
              <a:rPr lang="zh-CN" altLang="en-US" sz="2400" dirty="0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，那么它工作</a:t>
            </a:r>
            <a:r>
              <a:rPr lang="en-US" altLang="zh-CN" sz="2400" dirty="0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1h</a:t>
            </a:r>
            <a:r>
              <a:rPr lang="zh-CN" altLang="en-US" sz="2400" dirty="0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消耗的电能为多少焦？合多少度？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330250" y="4130341"/>
            <a:ext cx="681538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t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=1h=3600s</a:t>
            </a: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电风扇工作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1h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消耗的电能为：</a:t>
            </a:r>
            <a:endParaRPr lang="en-US" altLang="zh-CN" sz="24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en-US" altLang="zh-CN" sz="2400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W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en-US" altLang="zh-CN" sz="2400" i="1" dirty="0" err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UIt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=200V×0.2A×3600s=1.44×10</a:t>
            </a:r>
            <a:r>
              <a:rPr lang="en-US" altLang="zh-CN" sz="2400" baseline="30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5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J=0.04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（度）</a:t>
            </a:r>
            <a:endParaRPr lang="en-US" altLang="zh-CN" sz="2400" baseline="300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endParaRPr lang="zh-CN" altLang="en-US" sz="24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9" name="任意多边形 28"/>
          <p:cNvSpPr/>
          <p:nvPr/>
        </p:nvSpPr>
        <p:spPr>
          <a:xfrm>
            <a:off x="6601817" y="939102"/>
            <a:ext cx="804490" cy="467484"/>
          </a:xfrm>
          <a:custGeom>
            <a:avLst/>
            <a:gdLst>
              <a:gd name="connsiteX0" fmla="*/ 311813 w 434262"/>
              <a:gd name="connsiteY0" fmla="*/ 448485 h 483410"/>
              <a:gd name="connsiteX1" fmla="*/ 121313 w 434262"/>
              <a:gd name="connsiteY1" fmla="*/ 400860 h 483410"/>
              <a:gd name="connsiteX2" fmla="*/ 10188 w 434262"/>
              <a:gd name="connsiteY2" fmla="*/ 311960 h 483410"/>
              <a:gd name="connsiteX3" fmla="*/ 16538 w 434262"/>
              <a:gd name="connsiteY3" fmla="*/ 153210 h 483410"/>
              <a:gd name="connsiteX4" fmla="*/ 111788 w 434262"/>
              <a:gd name="connsiteY4" fmla="*/ 19860 h 483410"/>
              <a:gd name="connsiteX5" fmla="*/ 337213 w 434262"/>
              <a:gd name="connsiteY5" fmla="*/ 13510 h 483410"/>
              <a:gd name="connsiteX6" fmla="*/ 432463 w 434262"/>
              <a:gd name="connsiteY6" fmla="*/ 143685 h 483410"/>
              <a:gd name="connsiteX7" fmla="*/ 391188 w 434262"/>
              <a:gd name="connsiteY7" fmla="*/ 283385 h 483410"/>
              <a:gd name="connsiteX8" fmla="*/ 289588 w 434262"/>
              <a:gd name="connsiteY8" fmla="*/ 397685 h 483410"/>
              <a:gd name="connsiteX9" fmla="*/ 48288 w 434262"/>
              <a:gd name="connsiteY9" fmla="*/ 483410 h 483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34262" h="483410">
                <a:moveTo>
                  <a:pt x="311813" y="448485"/>
                </a:moveTo>
                <a:cubicBezTo>
                  <a:pt x="241698" y="436049"/>
                  <a:pt x="171584" y="423614"/>
                  <a:pt x="121313" y="400860"/>
                </a:cubicBezTo>
                <a:cubicBezTo>
                  <a:pt x="71042" y="378106"/>
                  <a:pt x="27650" y="353235"/>
                  <a:pt x="10188" y="311960"/>
                </a:cubicBezTo>
                <a:cubicBezTo>
                  <a:pt x="-7275" y="270685"/>
                  <a:pt x="-395" y="201893"/>
                  <a:pt x="16538" y="153210"/>
                </a:cubicBezTo>
                <a:cubicBezTo>
                  <a:pt x="33471" y="104527"/>
                  <a:pt x="58342" y="43143"/>
                  <a:pt x="111788" y="19860"/>
                </a:cubicBezTo>
                <a:cubicBezTo>
                  <a:pt x="165234" y="-3423"/>
                  <a:pt x="283767" y="-7128"/>
                  <a:pt x="337213" y="13510"/>
                </a:cubicBezTo>
                <a:cubicBezTo>
                  <a:pt x="390659" y="34147"/>
                  <a:pt x="423467" y="98706"/>
                  <a:pt x="432463" y="143685"/>
                </a:cubicBezTo>
                <a:cubicBezTo>
                  <a:pt x="441459" y="188664"/>
                  <a:pt x="415001" y="241052"/>
                  <a:pt x="391188" y="283385"/>
                </a:cubicBezTo>
                <a:cubicBezTo>
                  <a:pt x="367375" y="325718"/>
                  <a:pt x="346738" y="364347"/>
                  <a:pt x="289588" y="397685"/>
                </a:cubicBezTo>
                <a:cubicBezTo>
                  <a:pt x="232438" y="431022"/>
                  <a:pt x="140363" y="457216"/>
                  <a:pt x="48288" y="483410"/>
                </a:cubicBezTo>
              </a:path>
            </a:pathLst>
          </a:custGeom>
          <a:noFill/>
          <a:ln>
            <a:solidFill>
              <a:srgbClr val="F9634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任意多边形 29"/>
          <p:cNvSpPr/>
          <p:nvPr/>
        </p:nvSpPr>
        <p:spPr>
          <a:xfrm>
            <a:off x="4156604" y="1305301"/>
            <a:ext cx="794131" cy="619216"/>
          </a:xfrm>
          <a:custGeom>
            <a:avLst/>
            <a:gdLst>
              <a:gd name="connsiteX0" fmla="*/ 311813 w 434262"/>
              <a:gd name="connsiteY0" fmla="*/ 448485 h 483410"/>
              <a:gd name="connsiteX1" fmla="*/ 121313 w 434262"/>
              <a:gd name="connsiteY1" fmla="*/ 400860 h 483410"/>
              <a:gd name="connsiteX2" fmla="*/ 10188 w 434262"/>
              <a:gd name="connsiteY2" fmla="*/ 311960 h 483410"/>
              <a:gd name="connsiteX3" fmla="*/ 16538 w 434262"/>
              <a:gd name="connsiteY3" fmla="*/ 153210 h 483410"/>
              <a:gd name="connsiteX4" fmla="*/ 111788 w 434262"/>
              <a:gd name="connsiteY4" fmla="*/ 19860 h 483410"/>
              <a:gd name="connsiteX5" fmla="*/ 337213 w 434262"/>
              <a:gd name="connsiteY5" fmla="*/ 13510 h 483410"/>
              <a:gd name="connsiteX6" fmla="*/ 432463 w 434262"/>
              <a:gd name="connsiteY6" fmla="*/ 143685 h 483410"/>
              <a:gd name="connsiteX7" fmla="*/ 391188 w 434262"/>
              <a:gd name="connsiteY7" fmla="*/ 283385 h 483410"/>
              <a:gd name="connsiteX8" fmla="*/ 289588 w 434262"/>
              <a:gd name="connsiteY8" fmla="*/ 397685 h 483410"/>
              <a:gd name="connsiteX9" fmla="*/ 48288 w 434262"/>
              <a:gd name="connsiteY9" fmla="*/ 483410 h 483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34262" h="483410">
                <a:moveTo>
                  <a:pt x="311813" y="448485"/>
                </a:moveTo>
                <a:cubicBezTo>
                  <a:pt x="241698" y="436049"/>
                  <a:pt x="171584" y="423614"/>
                  <a:pt x="121313" y="400860"/>
                </a:cubicBezTo>
                <a:cubicBezTo>
                  <a:pt x="71042" y="378106"/>
                  <a:pt x="27650" y="353235"/>
                  <a:pt x="10188" y="311960"/>
                </a:cubicBezTo>
                <a:cubicBezTo>
                  <a:pt x="-7275" y="270685"/>
                  <a:pt x="-395" y="201893"/>
                  <a:pt x="16538" y="153210"/>
                </a:cubicBezTo>
                <a:cubicBezTo>
                  <a:pt x="33471" y="104527"/>
                  <a:pt x="58342" y="43143"/>
                  <a:pt x="111788" y="19860"/>
                </a:cubicBezTo>
                <a:cubicBezTo>
                  <a:pt x="165234" y="-3423"/>
                  <a:pt x="283767" y="-7128"/>
                  <a:pt x="337213" y="13510"/>
                </a:cubicBezTo>
                <a:cubicBezTo>
                  <a:pt x="390659" y="34147"/>
                  <a:pt x="423467" y="98706"/>
                  <a:pt x="432463" y="143685"/>
                </a:cubicBezTo>
                <a:cubicBezTo>
                  <a:pt x="441459" y="188664"/>
                  <a:pt x="415001" y="241052"/>
                  <a:pt x="391188" y="283385"/>
                </a:cubicBezTo>
                <a:cubicBezTo>
                  <a:pt x="367375" y="325718"/>
                  <a:pt x="346738" y="364347"/>
                  <a:pt x="289588" y="397685"/>
                </a:cubicBezTo>
                <a:cubicBezTo>
                  <a:pt x="232438" y="431022"/>
                  <a:pt x="140363" y="457216"/>
                  <a:pt x="48288" y="483410"/>
                </a:cubicBezTo>
              </a:path>
            </a:pathLst>
          </a:custGeom>
          <a:noFill/>
          <a:ln>
            <a:solidFill>
              <a:srgbClr val="F9634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任意多边形 30"/>
          <p:cNvSpPr/>
          <p:nvPr/>
        </p:nvSpPr>
        <p:spPr>
          <a:xfrm>
            <a:off x="6529283" y="1406585"/>
            <a:ext cx="554309" cy="484500"/>
          </a:xfrm>
          <a:custGeom>
            <a:avLst/>
            <a:gdLst>
              <a:gd name="connsiteX0" fmla="*/ 311813 w 434262"/>
              <a:gd name="connsiteY0" fmla="*/ 448485 h 483410"/>
              <a:gd name="connsiteX1" fmla="*/ 121313 w 434262"/>
              <a:gd name="connsiteY1" fmla="*/ 400860 h 483410"/>
              <a:gd name="connsiteX2" fmla="*/ 10188 w 434262"/>
              <a:gd name="connsiteY2" fmla="*/ 311960 h 483410"/>
              <a:gd name="connsiteX3" fmla="*/ 16538 w 434262"/>
              <a:gd name="connsiteY3" fmla="*/ 153210 h 483410"/>
              <a:gd name="connsiteX4" fmla="*/ 111788 w 434262"/>
              <a:gd name="connsiteY4" fmla="*/ 19860 h 483410"/>
              <a:gd name="connsiteX5" fmla="*/ 337213 w 434262"/>
              <a:gd name="connsiteY5" fmla="*/ 13510 h 483410"/>
              <a:gd name="connsiteX6" fmla="*/ 432463 w 434262"/>
              <a:gd name="connsiteY6" fmla="*/ 143685 h 483410"/>
              <a:gd name="connsiteX7" fmla="*/ 391188 w 434262"/>
              <a:gd name="connsiteY7" fmla="*/ 283385 h 483410"/>
              <a:gd name="connsiteX8" fmla="*/ 289588 w 434262"/>
              <a:gd name="connsiteY8" fmla="*/ 397685 h 483410"/>
              <a:gd name="connsiteX9" fmla="*/ 48288 w 434262"/>
              <a:gd name="connsiteY9" fmla="*/ 483410 h 483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34262" h="483410">
                <a:moveTo>
                  <a:pt x="311813" y="448485"/>
                </a:moveTo>
                <a:cubicBezTo>
                  <a:pt x="241698" y="436049"/>
                  <a:pt x="171584" y="423614"/>
                  <a:pt x="121313" y="400860"/>
                </a:cubicBezTo>
                <a:cubicBezTo>
                  <a:pt x="71042" y="378106"/>
                  <a:pt x="27650" y="353235"/>
                  <a:pt x="10188" y="311960"/>
                </a:cubicBezTo>
                <a:cubicBezTo>
                  <a:pt x="-7275" y="270685"/>
                  <a:pt x="-395" y="201893"/>
                  <a:pt x="16538" y="153210"/>
                </a:cubicBezTo>
                <a:cubicBezTo>
                  <a:pt x="33471" y="104527"/>
                  <a:pt x="58342" y="43143"/>
                  <a:pt x="111788" y="19860"/>
                </a:cubicBezTo>
                <a:cubicBezTo>
                  <a:pt x="165234" y="-3423"/>
                  <a:pt x="283767" y="-7128"/>
                  <a:pt x="337213" y="13510"/>
                </a:cubicBezTo>
                <a:cubicBezTo>
                  <a:pt x="390659" y="34147"/>
                  <a:pt x="423467" y="98706"/>
                  <a:pt x="432463" y="143685"/>
                </a:cubicBezTo>
                <a:cubicBezTo>
                  <a:pt x="441459" y="188664"/>
                  <a:pt x="415001" y="241052"/>
                  <a:pt x="391188" y="283385"/>
                </a:cubicBezTo>
                <a:cubicBezTo>
                  <a:pt x="367375" y="325718"/>
                  <a:pt x="346738" y="364347"/>
                  <a:pt x="289588" y="397685"/>
                </a:cubicBezTo>
                <a:cubicBezTo>
                  <a:pt x="232438" y="431022"/>
                  <a:pt x="140363" y="457216"/>
                  <a:pt x="48288" y="483410"/>
                </a:cubicBezTo>
              </a:path>
            </a:pathLst>
          </a:custGeom>
          <a:noFill/>
          <a:ln>
            <a:solidFill>
              <a:srgbClr val="F9634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2" name="组合 31"/>
          <p:cNvGrpSpPr/>
          <p:nvPr/>
        </p:nvGrpSpPr>
        <p:grpSpPr>
          <a:xfrm rot="-60000">
            <a:off x="8652848" y="1761669"/>
            <a:ext cx="1036523" cy="52848"/>
            <a:chOff x="2804139" y="4450981"/>
            <a:chExt cx="7078926" cy="223552"/>
          </a:xfrm>
          <a:solidFill>
            <a:srgbClr val="FBA10F"/>
          </a:solidFill>
        </p:grpSpPr>
        <p:sp>
          <p:nvSpPr>
            <p:cNvPr id="33" name="Freeform 334"/>
            <p:cNvSpPr>
              <a:spLocks noEditPoints="1"/>
            </p:cNvSpPr>
            <p:nvPr/>
          </p:nvSpPr>
          <p:spPr bwMode="auto">
            <a:xfrm rot="10800000">
              <a:off x="2804139" y="4450981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34" name="Freeform 334"/>
            <p:cNvSpPr>
              <a:spLocks noEditPoints="1"/>
            </p:cNvSpPr>
            <p:nvPr/>
          </p:nvSpPr>
          <p:spPr bwMode="auto">
            <a:xfrm rot="10800000" flipH="1">
              <a:off x="6258539" y="4450982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</p:grpSp>
      <p:grpSp>
        <p:nvGrpSpPr>
          <p:cNvPr id="35" name="组合 34"/>
          <p:cNvGrpSpPr/>
          <p:nvPr/>
        </p:nvGrpSpPr>
        <p:grpSpPr>
          <a:xfrm rot="-60000">
            <a:off x="10224814" y="1788306"/>
            <a:ext cx="1036523" cy="52848"/>
            <a:chOff x="2804139" y="4450981"/>
            <a:chExt cx="7078926" cy="223552"/>
          </a:xfrm>
          <a:solidFill>
            <a:srgbClr val="FBA10F"/>
          </a:solidFill>
        </p:grpSpPr>
        <p:sp>
          <p:nvSpPr>
            <p:cNvPr id="36" name="Freeform 334"/>
            <p:cNvSpPr>
              <a:spLocks noEditPoints="1"/>
            </p:cNvSpPr>
            <p:nvPr/>
          </p:nvSpPr>
          <p:spPr bwMode="auto">
            <a:xfrm rot="10800000">
              <a:off x="2804139" y="4450981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37" name="Freeform 334"/>
            <p:cNvSpPr>
              <a:spLocks noEditPoints="1"/>
            </p:cNvSpPr>
            <p:nvPr/>
          </p:nvSpPr>
          <p:spPr bwMode="auto">
            <a:xfrm rot="10800000" flipH="1">
              <a:off x="6258539" y="4450982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</p:grpSp>
    </p:spTree>
    <p:extLst>
      <p:ext uri="{BB962C8B-B14F-4D97-AF65-F5344CB8AC3E}">
        <p14:creationId xmlns:p14="http://schemas.microsoft.com/office/powerpoint/2010/main" val="95891330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4" grpId="0"/>
      <p:bldP spid="29" grpId="0" animBg="1"/>
      <p:bldP spid="30" grpId="0" animBg="1"/>
      <p:bldP spid="3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内容占位符 1"/>
          <p:cNvSpPr txBox="1">
            <a:spLocks/>
          </p:cNvSpPr>
          <p:nvPr/>
        </p:nvSpPr>
        <p:spPr>
          <a:xfrm>
            <a:off x="2871650" y="2738389"/>
            <a:ext cx="8162806" cy="468000"/>
          </a:xfrm>
          <a:prstGeom prst="rect">
            <a:avLst/>
          </a:prstGeom>
          <a:ln w="28575">
            <a:noFill/>
            <a:prstDash val="dash"/>
          </a:ln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accent6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zh-CN" alt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了解电能和我们的生活关系，知道电能的单位。</a:t>
            </a:r>
            <a:endParaRPr lang="zh-CN" altLang="zh-CN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内容占位符 1"/>
          <p:cNvSpPr txBox="1">
            <a:spLocks/>
          </p:cNvSpPr>
          <p:nvPr/>
        </p:nvSpPr>
        <p:spPr>
          <a:xfrm>
            <a:off x="2871650" y="3229779"/>
            <a:ext cx="8789533" cy="468000"/>
          </a:xfrm>
          <a:prstGeom prst="rect">
            <a:avLst/>
          </a:prstGeom>
          <a:ln w="28575">
            <a:noFill/>
            <a:prstDash val="dash"/>
          </a:ln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accent6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zh-CN" alt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会读家用电能表，会通过电能表计算家庭电费，有节约用电的意识</a:t>
            </a:r>
            <a:r>
              <a:rPr lang="zh-CN" altLang="zh-CN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</a:p>
        </p:txBody>
      </p:sp>
      <p:sp>
        <p:nvSpPr>
          <p:cNvPr id="27" name="内容占位符 1"/>
          <p:cNvSpPr txBox="1">
            <a:spLocks/>
          </p:cNvSpPr>
          <p:nvPr/>
        </p:nvSpPr>
        <p:spPr>
          <a:xfrm>
            <a:off x="2871650" y="4884561"/>
            <a:ext cx="8544029" cy="811225"/>
          </a:xfrm>
          <a:prstGeom prst="rect">
            <a:avLst/>
          </a:prstGeom>
          <a:ln w="28575">
            <a:noFill/>
            <a:prstDash val="dash"/>
          </a:ln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accent6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zh-CN" alt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通过实例理解电流做功的多少跟电流大小、电压高低和通电时间有关，能利用电功公式进行相关计算</a:t>
            </a:r>
            <a:r>
              <a:rPr lang="zh-CN" altLang="zh-CN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en-US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2674471" y="326379"/>
            <a:ext cx="2968316" cy="899144"/>
            <a:chOff x="2669935" y="349904"/>
            <a:chExt cx="2968316" cy="899144"/>
          </a:xfrm>
        </p:grpSpPr>
        <p:cxnSp>
          <p:nvCxnSpPr>
            <p:cNvPr id="29" name="直接连接符 28"/>
            <p:cNvCxnSpPr/>
            <p:nvPr/>
          </p:nvCxnSpPr>
          <p:spPr>
            <a:xfrm>
              <a:off x="3583419" y="1102861"/>
              <a:ext cx="1872208" cy="0"/>
            </a:xfrm>
            <a:prstGeom prst="line">
              <a:avLst/>
            </a:prstGeom>
            <a:ln w="28575">
              <a:solidFill>
                <a:schemeClr val="accent6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1" name="组合 70"/>
            <p:cNvGrpSpPr/>
            <p:nvPr/>
          </p:nvGrpSpPr>
          <p:grpSpPr>
            <a:xfrm>
              <a:off x="2669935" y="349904"/>
              <a:ext cx="2968316" cy="899144"/>
              <a:chOff x="3059156" y="518364"/>
              <a:chExt cx="2275879" cy="689395"/>
            </a:xfrm>
          </p:grpSpPr>
          <p:sp>
            <p:nvSpPr>
              <p:cNvPr id="72" name="圆角矩形 71"/>
              <p:cNvSpPr/>
              <p:nvPr/>
            </p:nvSpPr>
            <p:spPr>
              <a:xfrm>
                <a:off x="3358902" y="667983"/>
                <a:ext cx="1976133" cy="434877"/>
              </a:xfrm>
              <a:prstGeom prst="roundRect">
                <a:avLst>
                  <a:gd name="adj" fmla="val 48539"/>
                </a:avLst>
              </a:prstGeom>
              <a:solidFill>
                <a:srgbClr val="026BA5"/>
              </a:solidFill>
              <a:ln w="28575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73" name="Group 2261"/>
              <p:cNvGrpSpPr/>
              <p:nvPr/>
            </p:nvGrpSpPr>
            <p:grpSpPr>
              <a:xfrm flipH="1">
                <a:off x="3059156" y="518364"/>
                <a:ext cx="757333" cy="689395"/>
                <a:chOff x="-2" y="-1"/>
                <a:chExt cx="963727" cy="877273"/>
              </a:xfrm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75" name="Shape 2248"/>
                <p:cNvSpPr/>
                <p:nvPr/>
              </p:nvSpPr>
              <p:spPr>
                <a:xfrm>
                  <a:off x="-2" y="-1"/>
                  <a:ext cx="877274" cy="87727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  <a:close/>
                    </a:path>
                  </a:pathLst>
                </a:custGeom>
                <a:solidFill>
                  <a:srgbClr val="026BA5"/>
                </a:solidFill>
                <a:ln w="28575" cap="flat">
                  <a:solidFill>
                    <a:schemeClr val="bg1"/>
                  </a:solidFill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76" name="Shape 2249"/>
                <p:cNvSpPr/>
                <p:nvPr/>
              </p:nvSpPr>
              <p:spPr>
                <a:xfrm>
                  <a:off x="822000" y="384073"/>
                  <a:ext cx="141725" cy="5527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4968" y="0"/>
                      </a:moveTo>
                      <a:lnTo>
                        <a:pt x="0" y="21600"/>
                      </a:lnTo>
                      <a:lnTo>
                        <a:pt x="16848" y="21600"/>
                      </a:lnTo>
                      <a:lnTo>
                        <a:pt x="21600" y="0"/>
                      </a:lnTo>
                      <a:lnTo>
                        <a:pt x="4968" y="0"/>
                      </a:lnTo>
                      <a:close/>
                    </a:path>
                  </a:pathLst>
                </a:custGeom>
                <a:solidFill>
                  <a:srgbClr val="FF642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77" name="Shape 2250"/>
                <p:cNvSpPr/>
                <p:nvPr/>
              </p:nvSpPr>
              <p:spPr>
                <a:xfrm>
                  <a:off x="822000" y="439345"/>
                  <a:ext cx="141725" cy="5385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0"/>
                      </a:moveTo>
                      <a:lnTo>
                        <a:pt x="16848" y="0"/>
                      </a:lnTo>
                      <a:lnTo>
                        <a:pt x="21600" y="21600"/>
                      </a:lnTo>
                      <a:lnTo>
                        <a:pt x="4968" y="2160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642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78" name="Shape 2251"/>
                <p:cNvSpPr/>
                <p:nvPr/>
              </p:nvSpPr>
              <p:spPr>
                <a:xfrm>
                  <a:off x="112323" y="107002"/>
                  <a:ext cx="659019" cy="65901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  <a:close/>
                    </a:path>
                  </a:pathLst>
                </a:custGeom>
                <a:solidFill>
                  <a:schemeClr val="accent6">
                    <a:lumMod val="75000"/>
                  </a:scheme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79" name="Shape 2252"/>
                <p:cNvSpPr/>
                <p:nvPr/>
              </p:nvSpPr>
              <p:spPr>
                <a:xfrm>
                  <a:off x="109128" y="109128"/>
                  <a:ext cx="659018" cy="65901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1800"/>
                      </a:moveTo>
                      <a:cubicBezTo>
                        <a:pt x="15750" y="1800"/>
                        <a:pt x="19800" y="5850"/>
                        <a:pt x="19800" y="10800"/>
                      </a:cubicBezTo>
                      <a:cubicBezTo>
                        <a:pt x="19800" y="15778"/>
                        <a:pt x="15750" y="19800"/>
                        <a:pt x="10800" y="19800"/>
                      </a:cubicBezTo>
                      <a:cubicBezTo>
                        <a:pt x="5850" y="19800"/>
                        <a:pt x="1800" y="15778"/>
                        <a:pt x="1800" y="10800"/>
                      </a:cubicBezTo>
                      <a:cubicBezTo>
                        <a:pt x="1800" y="5850"/>
                        <a:pt x="5850" y="1800"/>
                        <a:pt x="10800" y="1800"/>
                      </a:cubicBezTo>
                      <a:moveTo>
                        <a:pt x="10800" y="0"/>
                      </a:moveTo>
                      <a:cubicBezTo>
                        <a:pt x="4837" y="0"/>
                        <a:pt x="0" y="4837"/>
                        <a:pt x="0" y="10800"/>
                      </a:cubicBezTo>
                      <a:cubicBezTo>
                        <a:pt x="0" y="16791"/>
                        <a:pt x="4837" y="21600"/>
                        <a:pt x="10800" y="21600"/>
                      </a:cubicBezTo>
                      <a:cubicBezTo>
                        <a:pt x="16762" y="21600"/>
                        <a:pt x="21600" y="16791"/>
                        <a:pt x="21600" y="10800"/>
                      </a:cubicBezTo>
                      <a:cubicBezTo>
                        <a:pt x="21600" y="4837"/>
                        <a:pt x="16762" y="0"/>
                        <a:pt x="10800" y="0"/>
                      </a:cubicBezTo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80" name="Shape 2253"/>
                <p:cNvSpPr/>
                <p:nvPr/>
              </p:nvSpPr>
              <p:spPr>
                <a:xfrm>
                  <a:off x="219674" y="219673"/>
                  <a:ext cx="437928" cy="43792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2700"/>
                      </a:moveTo>
                      <a:cubicBezTo>
                        <a:pt x="15272" y="2700"/>
                        <a:pt x="18900" y="6370"/>
                        <a:pt x="18900" y="10800"/>
                      </a:cubicBezTo>
                      <a:cubicBezTo>
                        <a:pt x="18900" y="15272"/>
                        <a:pt x="15272" y="18900"/>
                        <a:pt x="10800" y="18900"/>
                      </a:cubicBezTo>
                      <a:cubicBezTo>
                        <a:pt x="6328" y="18900"/>
                        <a:pt x="2700" y="15272"/>
                        <a:pt x="2700" y="10800"/>
                      </a:cubicBezTo>
                      <a:cubicBezTo>
                        <a:pt x="2700" y="6370"/>
                        <a:pt x="6328" y="2700"/>
                        <a:pt x="10800" y="2700"/>
                      </a:cubicBezTo>
                      <a:moveTo>
                        <a:pt x="10800" y="0"/>
                      </a:moveTo>
                      <a:cubicBezTo>
                        <a:pt x="4852" y="0"/>
                        <a:pt x="0" y="4852"/>
                        <a:pt x="0" y="10800"/>
                      </a:cubicBezTo>
                      <a:cubicBezTo>
                        <a:pt x="0" y="16791"/>
                        <a:pt x="4852" y="21600"/>
                        <a:pt x="10800" y="21600"/>
                      </a:cubicBezTo>
                      <a:cubicBezTo>
                        <a:pt x="16748" y="21600"/>
                        <a:pt x="21600" y="16791"/>
                        <a:pt x="21600" y="10800"/>
                      </a:cubicBezTo>
                      <a:cubicBezTo>
                        <a:pt x="21600" y="4852"/>
                        <a:pt x="16748" y="0"/>
                        <a:pt x="10800" y="0"/>
                      </a:cubicBezTo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81" name="Shape 2254"/>
                <p:cNvSpPr/>
                <p:nvPr/>
              </p:nvSpPr>
              <p:spPr>
                <a:xfrm>
                  <a:off x="328800" y="328800"/>
                  <a:ext cx="219673" cy="21967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5400"/>
                      </a:moveTo>
                      <a:cubicBezTo>
                        <a:pt x="13753" y="5400"/>
                        <a:pt x="16200" y="7847"/>
                        <a:pt x="16200" y="10800"/>
                      </a:cubicBezTo>
                      <a:cubicBezTo>
                        <a:pt x="16200" y="13838"/>
                        <a:pt x="13753" y="16200"/>
                        <a:pt x="10800" y="16200"/>
                      </a:cubicBezTo>
                      <a:cubicBezTo>
                        <a:pt x="7847" y="16200"/>
                        <a:pt x="5400" y="13838"/>
                        <a:pt x="5400" y="10800"/>
                      </a:cubicBezTo>
                      <a:cubicBezTo>
                        <a:pt x="5400" y="7847"/>
                        <a:pt x="7847" y="5400"/>
                        <a:pt x="10800" y="5400"/>
                      </a:cubicBezTo>
                      <a:moveTo>
                        <a:pt x="10800" y="0"/>
                      </a:moveTo>
                      <a:cubicBezTo>
                        <a:pt x="4809" y="0"/>
                        <a:pt x="0" y="4894"/>
                        <a:pt x="0" y="10800"/>
                      </a:cubicBezTo>
                      <a:cubicBezTo>
                        <a:pt x="0" y="16791"/>
                        <a:pt x="4809" y="21600"/>
                        <a:pt x="10800" y="21600"/>
                      </a:cubicBezTo>
                      <a:cubicBezTo>
                        <a:pt x="16791" y="21600"/>
                        <a:pt x="21600" y="16791"/>
                        <a:pt x="21600" y="10800"/>
                      </a:cubicBezTo>
                      <a:cubicBezTo>
                        <a:pt x="21600" y="4894"/>
                        <a:pt x="16791" y="0"/>
                        <a:pt x="10800" y="0"/>
                      </a:cubicBezTo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82" name="Shape 2255"/>
                <p:cNvSpPr/>
                <p:nvPr/>
              </p:nvSpPr>
              <p:spPr>
                <a:xfrm>
                  <a:off x="432259" y="432259"/>
                  <a:ext cx="527215" cy="1275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319" y="21600"/>
                      </a:moveTo>
                      <a:cubicBezTo>
                        <a:pt x="281" y="21600"/>
                        <a:pt x="281" y="21600"/>
                        <a:pt x="281" y="21600"/>
                      </a:cubicBezTo>
                      <a:cubicBezTo>
                        <a:pt x="140" y="21600"/>
                        <a:pt x="0" y="17550"/>
                        <a:pt x="0" y="10800"/>
                      </a:cubicBezTo>
                      <a:cubicBezTo>
                        <a:pt x="0" y="5400"/>
                        <a:pt x="140" y="0"/>
                        <a:pt x="281" y="0"/>
                      </a:cubicBezTo>
                      <a:cubicBezTo>
                        <a:pt x="21319" y="0"/>
                        <a:pt x="21319" y="0"/>
                        <a:pt x="21319" y="0"/>
                      </a:cubicBezTo>
                      <a:cubicBezTo>
                        <a:pt x="21460" y="0"/>
                        <a:pt x="21600" y="5400"/>
                        <a:pt x="21600" y="10800"/>
                      </a:cubicBezTo>
                      <a:cubicBezTo>
                        <a:pt x="21600" y="17550"/>
                        <a:pt x="21460" y="21600"/>
                        <a:pt x="21319" y="21600"/>
                      </a:cubicBezTo>
                    </a:path>
                  </a:pathLst>
                </a:custGeom>
                <a:solidFill>
                  <a:srgbClr val="08191E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83" name="Shape 2256"/>
                <p:cNvSpPr/>
                <p:nvPr/>
              </p:nvSpPr>
              <p:spPr>
                <a:xfrm>
                  <a:off x="433676" y="432259"/>
                  <a:ext cx="204084" cy="20550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7516" y="16539"/>
                      </a:moveTo>
                      <a:cubicBezTo>
                        <a:pt x="17153" y="16900"/>
                        <a:pt x="16790" y="17172"/>
                        <a:pt x="16427" y="17533"/>
                      </a:cubicBezTo>
                      <a:cubicBezTo>
                        <a:pt x="20511" y="21600"/>
                        <a:pt x="20511" y="21600"/>
                        <a:pt x="20511" y="21600"/>
                      </a:cubicBezTo>
                      <a:cubicBezTo>
                        <a:pt x="20874" y="21329"/>
                        <a:pt x="21237" y="20967"/>
                        <a:pt x="21600" y="20606"/>
                      </a:cubicBezTo>
                      <a:cubicBezTo>
                        <a:pt x="17516" y="16539"/>
                        <a:pt x="17516" y="16539"/>
                        <a:pt x="17516" y="16539"/>
                      </a:cubicBezTo>
                      <a:moveTo>
                        <a:pt x="9257" y="8315"/>
                      </a:moveTo>
                      <a:cubicBezTo>
                        <a:pt x="8894" y="8676"/>
                        <a:pt x="8622" y="9038"/>
                        <a:pt x="8259" y="9309"/>
                      </a:cubicBezTo>
                      <a:cubicBezTo>
                        <a:pt x="12343" y="13466"/>
                        <a:pt x="12343" y="13466"/>
                        <a:pt x="12343" y="13466"/>
                      </a:cubicBezTo>
                      <a:cubicBezTo>
                        <a:pt x="12706" y="13105"/>
                        <a:pt x="13069" y="12743"/>
                        <a:pt x="13341" y="12382"/>
                      </a:cubicBezTo>
                      <a:cubicBezTo>
                        <a:pt x="9257" y="8315"/>
                        <a:pt x="9257" y="8315"/>
                        <a:pt x="9257" y="8315"/>
                      </a:cubicBezTo>
                      <a:moveTo>
                        <a:pt x="0" y="1175"/>
                      </a:moveTo>
                      <a:cubicBezTo>
                        <a:pt x="4084" y="5242"/>
                        <a:pt x="4084" y="5242"/>
                        <a:pt x="4084" y="5242"/>
                      </a:cubicBezTo>
                      <a:cubicBezTo>
                        <a:pt x="4447" y="4971"/>
                        <a:pt x="4810" y="4609"/>
                        <a:pt x="5173" y="4248"/>
                      </a:cubicBezTo>
                      <a:cubicBezTo>
                        <a:pt x="2269" y="1356"/>
                        <a:pt x="2269" y="1356"/>
                        <a:pt x="2269" y="1356"/>
                      </a:cubicBezTo>
                      <a:cubicBezTo>
                        <a:pt x="545" y="1356"/>
                        <a:pt x="545" y="1356"/>
                        <a:pt x="545" y="1356"/>
                      </a:cubicBezTo>
                      <a:cubicBezTo>
                        <a:pt x="363" y="1356"/>
                        <a:pt x="182" y="1356"/>
                        <a:pt x="0" y="1175"/>
                      </a:cubicBezTo>
                      <a:moveTo>
                        <a:pt x="91" y="90"/>
                      </a:moveTo>
                      <a:cubicBezTo>
                        <a:pt x="91" y="90"/>
                        <a:pt x="91" y="90"/>
                        <a:pt x="91" y="90"/>
                      </a:cubicBezTo>
                      <a:cubicBezTo>
                        <a:pt x="91" y="90"/>
                        <a:pt x="91" y="90"/>
                        <a:pt x="91" y="90"/>
                      </a:cubicBezTo>
                      <a:moveTo>
                        <a:pt x="91" y="90"/>
                      </a:moveTo>
                      <a:cubicBezTo>
                        <a:pt x="91" y="90"/>
                        <a:pt x="91" y="90"/>
                        <a:pt x="91" y="90"/>
                      </a:cubicBezTo>
                      <a:cubicBezTo>
                        <a:pt x="91" y="90"/>
                        <a:pt x="91" y="90"/>
                        <a:pt x="91" y="90"/>
                      </a:cubicBezTo>
                      <a:moveTo>
                        <a:pt x="182" y="90"/>
                      </a:moveTo>
                      <a:cubicBezTo>
                        <a:pt x="182" y="90"/>
                        <a:pt x="91" y="90"/>
                        <a:pt x="91" y="90"/>
                      </a:cubicBezTo>
                      <a:cubicBezTo>
                        <a:pt x="91" y="90"/>
                        <a:pt x="182" y="90"/>
                        <a:pt x="182" y="90"/>
                      </a:cubicBezTo>
                      <a:moveTo>
                        <a:pt x="182" y="0"/>
                      </a:moveTo>
                      <a:cubicBezTo>
                        <a:pt x="182" y="0"/>
                        <a:pt x="182" y="90"/>
                        <a:pt x="182" y="90"/>
                      </a:cubicBezTo>
                      <a:cubicBezTo>
                        <a:pt x="182" y="90"/>
                        <a:pt x="182" y="0"/>
                        <a:pt x="182" y="0"/>
                      </a:cubicBezTo>
                      <a:moveTo>
                        <a:pt x="182" y="0"/>
                      </a:moveTo>
                      <a:cubicBezTo>
                        <a:pt x="182" y="0"/>
                        <a:pt x="182" y="0"/>
                        <a:pt x="182" y="0"/>
                      </a:cubicBezTo>
                      <a:cubicBezTo>
                        <a:pt x="182" y="0"/>
                        <a:pt x="182" y="0"/>
                        <a:pt x="182" y="0"/>
                      </a:cubicBezTo>
                      <a:moveTo>
                        <a:pt x="182" y="0"/>
                      </a:moveTo>
                      <a:cubicBezTo>
                        <a:pt x="182" y="0"/>
                        <a:pt x="182" y="0"/>
                        <a:pt x="182" y="0"/>
                      </a:cubicBezTo>
                      <a:cubicBezTo>
                        <a:pt x="182" y="0"/>
                        <a:pt x="182" y="0"/>
                        <a:pt x="182" y="0"/>
                      </a:cubicBezTo>
                    </a:path>
                  </a:pathLst>
                </a:custGeom>
                <a:solidFill>
                  <a:srgbClr val="C45A39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84" name="Shape 2257"/>
                <p:cNvSpPr/>
                <p:nvPr/>
              </p:nvSpPr>
              <p:spPr>
                <a:xfrm>
                  <a:off x="627838" y="627839"/>
                  <a:ext cx="48188" cy="4960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4547" y="0"/>
                      </a:moveTo>
                      <a:cubicBezTo>
                        <a:pt x="3032" y="1516"/>
                        <a:pt x="1516" y="3032"/>
                        <a:pt x="0" y="4168"/>
                      </a:cubicBezTo>
                      <a:cubicBezTo>
                        <a:pt x="17432" y="21600"/>
                        <a:pt x="17432" y="21600"/>
                        <a:pt x="17432" y="21600"/>
                      </a:cubicBezTo>
                      <a:cubicBezTo>
                        <a:pt x="18947" y="20084"/>
                        <a:pt x="20084" y="18568"/>
                        <a:pt x="21600" y="17053"/>
                      </a:cubicBezTo>
                      <a:cubicBezTo>
                        <a:pt x="4547" y="0"/>
                        <a:pt x="4547" y="0"/>
                        <a:pt x="4547" y="0"/>
                      </a:cubicBezTo>
                    </a:path>
                  </a:pathLst>
                </a:custGeom>
                <a:solidFill>
                  <a:srgbClr val="C4C6CA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85" name="Shape 2258"/>
                <p:cNvSpPr/>
                <p:nvPr/>
              </p:nvSpPr>
              <p:spPr>
                <a:xfrm>
                  <a:off x="549890" y="549890"/>
                  <a:ext cx="49604" cy="4960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4168" y="0"/>
                      </a:moveTo>
                      <a:cubicBezTo>
                        <a:pt x="3032" y="1516"/>
                        <a:pt x="1516" y="3032"/>
                        <a:pt x="0" y="4547"/>
                      </a:cubicBezTo>
                      <a:cubicBezTo>
                        <a:pt x="17053" y="21600"/>
                        <a:pt x="17053" y="21600"/>
                        <a:pt x="17053" y="21600"/>
                      </a:cubicBezTo>
                      <a:cubicBezTo>
                        <a:pt x="18568" y="20084"/>
                        <a:pt x="20084" y="18947"/>
                        <a:pt x="21600" y="17432"/>
                      </a:cubicBezTo>
                      <a:cubicBezTo>
                        <a:pt x="4168" y="0"/>
                        <a:pt x="4168" y="0"/>
                        <a:pt x="4168" y="0"/>
                      </a:cubicBezTo>
                    </a:path>
                  </a:pathLst>
                </a:custGeom>
                <a:solidFill>
                  <a:srgbClr val="C4C6CA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86" name="Shape 2259"/>
                <p:cNvSpPr/>
                <p:nvPr/>
              </p:nvSpPr>
              <p:spPr>
                <a:xfrm>
                  <a:off x="471942" y="473359"/>
                  <a:ext cx="49604" cy="4818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4547" y="0"/>
                      </a:moveTo>
                      <a:cubicBezTo>
                        <a:pt x="3032" y="1543"/>
                        <a:pt x="1516" y="3086"/>
                        <a:pt x="0" y="4243"/>
                      </a:cubicBezTo>
                      <a:cubicBezTo>
                        <a:pt x="17432" y="21600"/>
                        <a:pt x="17432" y="21600"/>
                        <a:pt x="17432" y="21600"/>
                      </a:cubicBezTo>
                      <a:cubicBezTo>
                        <a:pt x="18947" y="20443"/>
                        <a:pt x="20084" y="18900"/>
                        <a:pt x="21600" y="17357"/>
                      </a:cubicBezTo>
                      <a:cubicBezTo>
                        <a:pt x="4547" y="0"/>
                        <a:pt x="4547" y="0"/>
                        <a:pt x="4547" y="0"/>
                      </a:cubicBezTo>
                    </a:path>
                  </a:pathLst>
                </a:custGeom>
                <a:solidFill>
                  <a:srgbClr val="C4C6CA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87" name="Shape 2260"/>
                <p:cNvSpPr/>
                <p:nvPr/>
              </p:nvSpPr>
              <p:spPr>
                <a:xfrm>
                  <a:off x="431487" y="432259"/>
                  <a:ext cx="23448" cy="1275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021" h="21600" extrusionOk="0">
                      <a:moveTo>
                        <a:pt x="6364" y="0"/>
                      </a:moveTo>
                      <a:cubicBezTo>
                        <a:pt x="5592" y="0"/>
                        <a:pt x="4821" y="1350"/>
                        <a:pt x="3278" y="1350"/>
                      </a:cubicBezTo>
                      <a:cubicBezTo>
                        <a:pt x="3278" y="1350"/>
                        <a:pt x="3278" y="1350"/>
                        <a:pt x="3278" y="1350"/>
                      </a:cubicBezTo>
                      <a:cubicBezTo>
                        <a:pt x="3278" y="1350"/>
                        <a:pt x="3278" y="1350"/>
                        <a:pt x="3278" y="1350"/>
                      </a:cubicBezTo>
                      <a:cubicBezTo>
                        <a:pt x="3278" y="1350"/>
                        <a:pt x="3278" y="1350"/>
                        <a:pt x="3278" y="1350"/>
                      </a:cubicBezTo>
                      <a:cubicBezTo>
                        <a:pt x="3278" y="1350"/>
                        <a:pt x="3278" y="1350"/>
                        <a:pt x="3278" y="1350"/>
                      </a:cubicBezTo>
                      <a:cubicBezTo>
                        <a:pt x="3278" y="1350"/>
                        <a:pt x="3278" y="2700"/>
                        <a:pt x="3278" y="2700"/>
                      </a:cubicBezTo>
                      <a:cubicBezTo>
                        <a:pt x="3278" y="2700"/>
                        <a:pt x="3278" y="2700"/>
                        <a:pt x="3278" y="2700"/>
                      </a:cubicBezTo>
                      <a:cubicBezTo>
                        <a:pt x="3278" y="2700"/>
                        <a:pt x="2507" y="2700"/>
                        <a:pt x="2507" y="2700"/>
                      </a:cubicBezTo>
                      <a:cubicBezTo>
                        <a:pt x="2507" y="2700"/>
                        <a:pt x="2507" y="2700"/>
                        <a:pt x="2507" y="2700"/>
                      </a:cubicBezTo>
                      <a:cubicBezTo>
                        <a:pt x="2507" y="2700"/>
                        <a:pt x="2507" y="2700"/>
                        <a:pt x="2507" y="2700"/>
                      </a:cubicBezTo>
                      <a:cubicBezTo>
                        <a:pt x="2507" y="2700"/>
                        <a:pt x="2507" y="2700"/>
                        <a:pt x="2507" y="2700"/>
                      </a:cubicBezTo>
                      <a:cubicBezTo>
                        <a:pt x="2507" y="2700"/>
                        <a:pt x="2507" y="2700"/>
                        <a:pt x="2507" y="2700"/>
                      </a:cubicBezTo>
                      <a:cubicBezTo>
                        <a:pt x="2507" y="2700"/>
                        <a:pt x="2507" y="4050"/>
                        <a:pt x="1735" y="4050"/>
                      </a:cubicBezTo>
                      <a:cubicBezTo>
                        <a:pt x="-579" y="8100"/>
                        <a:pt x="-579" y="14850"/>
                        <a:pt x="1735" y="18900"/>
                      </a:cubicBezTo>
                      <a:cubicBezTo>
                        <a:pt x="1735" y="18900"/>
                        <a:pt x="1735" y="18900"/>
                        <a:pt x="1735" y="18900"/>
                      </a:cubicBezTo>
                      <a:cubicBezTo>
                        <a:pt x="3278" y="21600"/>
                        <a:pt x="4821" y="21600"/>
                        <a:pt x="6364" y="21600"/>
                      </a:cubicBezTo>
                      <a:cubicBezTo>
                        <a:pt x="21021" y="21600"/>
                        <a:pt x="21021" y="21600"/>
                        <a:pt x="21021" y="21600"/>
                      </a:cubicBezTo>
                      <a:cubicBezTo>
                        <a:pt x="10992" y="4050"/>
                        <a:pt x="10992" y="4050"/>
                        <a:pt x="10992" y="4050"/>
                      </a:cubicBezTo>
                      <a:cubicBezTo>
                        <a:pt x="9450" y="1350"/>
                        <a:pt x="7907" y="0"/>
                        <a:pt x="6364" y="0"/>
                      </a:cubicBezTo>
                    </a:path>
                  </a:pathLst>
                </a:custGeom>
                <a:solidFill>
                  <a:srgbClr val="17252D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</p:grpSp>
        </p:grpSp>
        <p:sp>
          <p:nvSpPr>
            <p:cNvPr id="69" name="文本框 68"/>
            <p:cNvSpPr txBox="1"/>
            <p:nvPr/>
          </p:nvSpPr>
          <p:spPr>
            <a:xfrm>
              <a:off x="3515705" y="568790"/>
              <a:ext cx="2088586" cy="615454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rtlCol="0" anchor="t">
              <a:noAutofit/>
              <a:scene3d>
                <a:camera prst="orthographicFront"/>
                <a:lightRig rig="threePt" dir="t"/>
              </a:scene3d>
              <a:sp3d>
                <a:bevelT w="0" h="0"/>
                <a:bevelB w="0" h="0"/>
              </a:sp3d>
            </a:bodyPr>
            <a:lstStyle/>
            <a:p>
              <a:pPr algn="ctr"/>
              <a:r>
                <a:rPr lang="zh-CN" altLang="en-US" sz="2800" dirty="0">
                  <a:solidFill>
                    <a:schemeClr val="bg1"/>
                  </a:solidFill>
                  <a:effectLst/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学习目标</a:t>
              </a:r>
              <a:endParaRPr lang="zh-CN" altLang="en-US" sz="2800" dirty="0">
                <a:solidFill>
                  <a:schemeClr val="bg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5" name="内容占位符 1"/>
          <p:cNvSpPr txBox="1">
            <a:spLocks/>
          </p:cNvSpPr>
          <p:nvPr/>
        </p:nvSpPr>
        <p:spPr>
          <a:xfrm>
            <a:off x="2871650" y="4015585"/>
            <a:ext cx="8586669" cy="468000"/>
          </a:xfrm>
          <a:prstGeom prst="rect">
            <a:avLst/>
          </a:prstGeom>
          <a:ln w="28575">
            <a:noFill/>
            <a:prstDash val="dash"/>
          </a:ln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accent6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zh-CN" alt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从能的转化角度认识电能，能结合生活实例分析电能转化是通过电流做功实现的</a:t>
            </a:r>
            <a:r>
              <a:rPr lang="zh-CN" altLang="zh-CN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</a:p>
        </p:txBody>
      </p:sp>
      <p:grpSp>
        <p:nvGrpSpPr>
          <p:cNvPr id="89" name="组合 88"/>
          <p:cNvGrpSpPr/>
          <p:nvPr/>
        </p:nvGrpSpPr>
        <p:grpSpPr>
          <a:xfrm>
            <a:off x="96056" y="1583279"/>
            <a:ext cx="1572904" cy="658425"/>
            <a:chOff x="3142451" y="548680"/>
            <a:chExt cx="1572904" cy="658425"/>
          </a:xfrm>
        </p:grpSpPr>
        <p:pic>
          <p:nvPicPr>
            <p:cNvPr id="90" name="图片 89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91" name="文本框 90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96056" y="551746"/>
            <a:ext cx="1572904" cy="658425"/>
            <a:chOff x="118542" y="795531"/>
            <a:chExt cx="1572904" cy="658425"/>
          </a:xfrm>
        </p:grpSpPr>
        <p:pic>
          <p:nvPicPr>
            <p:cNvPr id="93" name="图片 92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94" name="文本框 93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96056" y="2614812"/>
            <a:ext cx="1572904" cy="658425"/>
            <a:chOff x="3142451" y="548680"/>
            <a:chExt cx="1572904" cy="658425"/>
          </a:xfrm>
        </p:grpSpPr>
        <p:pic>
          <p:nvPicPr>
            <p:cNvPr id="96" name="图片 9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97" name="文本框 9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98" name="组合 97"/>
          <p:cNvGrpSpPr/>
          <p:nvPr/>
        </p:nvGrpSpPr>
        <p:grpSpPr>
          <a:xfrm>
            <a:off x="96056" y="3646345"/>
            <a:ext cx="1572904" cy="658425"/>
            <a:chOff x="3142451" y="548680"/>
            <a:chExt cx="1572904" cy="658425"/>
          </a:xfrm>
        </p:grpSpPr>
        <p:pic>
          <p:nvPicPr>
            <p:cNvPr id="99" name="图片 9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00" name="文本框 9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137395" y="4677878"/>
            <a:ext cx="1572904" cy="658425"/>
            <a:chOff x="3142451" y="548680"/>
            <a:chExt cx="1572904" cy="658425"/>
          </a:xfrm>
        </p:grpSpPr>
        <p:pic>
          <p:nvPicPr>
            <p:cNvPr id="102" name="图片 10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03" name="文本框 10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104" name="组合 103"/>
          <p:cNvGrpSpPr/>
          <p:nvPr/>
        </p:nvGrpSpPr>
        <p:grpSpPr>
          <a:xfrm>
            <a:off x="141776" y="5709412"/>
            <a:ext cx="1572904" cy="658425"/>
            <a:chOff x="3142451" y="548680"/>
            <a:chExt cx="1572904" cy="658425"/>
          </a:xfrm>
        </p:grpSpPr>
        <p:pic>
          <p:nvPicPr>
            <p:cNvPr id="105" name="图片 10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06" name="文本框 10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cxnSp>
        <p:nvCxnSpPr>
          <p:cNvPr id="74" name="直接连接符 73"/>
          <p:cNvCxnSpPr/>
          <p:nvPr/>
        </p:nvCxnSpPr>
        <p:spPr>
          <a:xfrm>
            <a:off x="2674471" y="6043240"/>
            <a:ext cx="9233049" cy="0"/>
          </a:xfrm>
          <a:prstGeom prst="line">
            <a:avLst/>
          </a:prstGeom>
          <a:ln w="28575">
            <a:solidFill>
              <a:srgbClr val="026BA5"/>
            </a:solidFill>
            <a:prstDash val="dashDot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直接连接符 106"/>
          <p:cNvCxnSpPr/>
          <p:nvPr/>
        </p:nvCxnSpPr>
        <p:spPr>
          <a:xfrm>
            <a:off x="2763079" y="2115707"/>
            <a:ext cx="9093641" cy="0"/>
          </a:xfrm>
          <a:prstGeom prst="line">
            <a:avLst/>
          </a:prstGeom>
          <a:ln w="28575">
            <a:solidFill>
              <a:srgbClr val="026BA5"/>
            </a:solidFill>
            <a:prstDash val="dashDot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8" name="组合 107"/>
          <p:cNvGrpSpPr/>
          <p:nvPr/>
        </p:nvGrpSpPr>
        <p:grpSpPr>
          <a:xfrm flipV="1">
            <a:off x="5533808" y="3629200"/>
            <a:ext cx="3785004" cy="45719"/>
            <a:chOff x="2804139" y="4450981"/>
            <a:chExt cx="7078926" cy="223552"/>
          </a:xfrm>
          <a:solidFill>
            <a:schemeClr val="accent6">
              <a:lumMod val="75000"/>
            </a:schemeClr>
          </a:solidFill>
        </p:grpSpPr>
        <p:sp>
          <p:nvSpPr>
            <p:cNvPr id="109" name="Freeform 334"/>
            <p:cNvSpPr>
              <a:spLocks noEditPoints="1"/>
            </p:cNvSpPr>
            <p:nvPr/>
          </p:nvSpPr>
          <p:spPr bwMode="auto">
            <a:xfrm rot="10800000">
              <a:off x="2804139" y="4450981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110" name="Freeform 334"/>
            <p:cNvSpPr>
              <a:spLocks noEditPoints="1"/>
            </p:cNvSpPr>
            <p:nvPr/>
          </p:nvSpPr>
          <p:spPr bwMode="auto">
            <a:xfrm rot="10800000" flipH="1">
              <a:off x="6258539" y="4450982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</p:grpSp>
      <p:grpSp>
        <p:nvGrpSpPr>
          <p:cNvPr id="111" name="组合 110"/>
          <p:cNvGrpSpPr/>
          <p:nvPr/>
        </p:nvGrpSpPr>
        <p:grpSpPr>
          <a:xfrm>
            <a:off x="2949007" y="4785060"/>
            <a:ext cx="2994593" cy="45719"/>
            <a:chOff x="2804139" y="4450981"/>
            <a:chExt cx="7078926" cy="223552"/>
          </a:xfrm>
          <a:solidFill>
            <a:schemeClr val="accent6">
              <a:lumMod val="75000"/>
            </a:schemeClr>
          </a:solidFill>
        </p:grpSpPr>
        <p:sp>
          <p:nvSpPr>
            <p:cNvPr id="112" name="Freeform 334"/>
            <p:cNvSpPr>
              <a:spLocks noEditPoints="1"/>
            </p:cNvSpPr>
            <p:nvPr/>
          </p:nvSpPr>
          <p:spPr bwMode="auto">
            <a:xfrm rot="10800000">
              <a:off x="2804139" y="4450981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113" name="Freeform 334"/>
            <p:cNvSpPr>
              <a:spLocks noEditPoints="1"/>
            </p:cNvSpPr>
            <p:nvPr/>
          </p:nvSpPr>
          <p:spPr bwMode="auto">
            <a:xfrm rot="10800000" flipH="1">
              <a:off x="6258539" y="4450982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</p:grpSp>
      <p:sp>
        <p:nvSpPr>
          <p:cNvPr id="115" name="矩形 114"/>
          <p:cNvSpPr/>
          <p:nvPr/>
        </p:nvSpPr>
        <p:spPr>
          <a:xfrm rot="21106913">
            <a:off x="6117082" y="4420039"/>
            <a:ext cx="700833" cy="400110"/>
          </a:xfrm>
          <a:prstGeom prst="rect">
            <a:avLst/>
          </a:prstGeom>
          <a:noFill/>
          <a:ln w="50800" cmpd="thickThin">
            <a:solidFill>
              <a:srgbClr val="C00000"/>
            </a:solidFill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难点</a:t>
            </a:r>
          </a:p>
        </p:txBody>
      </p:sp>
      <p:sp>
        <p:nvSpPr>
          <p:cNvPr id="117" name="矩形 116"/>
          <p:cNvSpPr/>
          <p:nvPr/>
        </p:nvSpPr>
        <p:spPr>
          <a:xfrm rot="20913814">
            <a:off x="9514699" y="2832754"/>
            <a:ext cx="700833" cy="400110"/>
          </a:xfrm>
          <a:prstGeom prst="rect">
            <a:avLst/>
          </a:prstGeom>
          <a:noFill/>
          <a:ln w="50800" cmpd="thickThin">
            <a:solidFill>
              <a:srgbClr val="C00000"/>
            </a:solidFill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重点</a:t>
            </a:r>
          </a:p>
        </p:txBody>
      </p:sp>
      <p:grpSp>
        <p:nvGrpSpPr>
          <p:cNvPr id="53" name="组合 52"/>
          <p:cNvGrpSpPr/>
          <p:nvPr/>
        </p:nvGrpSpPr>
        <p:grpSpPr>
          <a:xfrm>
            <a:off x="4386642" y="5670529"/>
            <a:ext cx="4098452" cy="56132"/>
            <a:chOff x="2804139" y="4450981"/>
            <a:chExt cx="7078926" cy="223552"/>
          </a:xfrm>
          <a:solidFill>
            <a:schemeClr val="accent6">
              <a:lumMod val="75000"/>
            </a:schemeClr>
          </a:solidFill>
        </p:grpSpPr>
        <p:sp>
          <p:nvSpPr>
            <p:cNvPr id="54" name="Freeform 334"/>
            <p:cNvSpPr>
              <a:spLocks noEditPoints="1"/>
            </p:cNvSpPr>
            <p:nvPr/>
          </p:nvSpPr>
          <p:spPr bwMode="auto">
            <a:xfrm rot="10800000">
              <a:off x="2804139" y="4450981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55" name="Freeform 334"/>
            <p:cNvSpPr>
              <a:spLocks noEditPoints="1"/>
            </p:cNvSpPr>
            <p:nvPr/>
          </p:nvSpPr>
          <p:spPr bwMode="auto">
            <a:xfrm rot="10800000" flipH="1">
              <a:off x="6258539" y="4450982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</p:grpSp>
      <p:sp>
        <p:nvSpPr>
          <p:cNvPr id="56" name="矩形 55"/>
          <p:cNvSpPr/>
          <p:nvPr/>
        </p:nvSpPr>
        <p:spPr>
          <a:xfrm rot="20913814">
            <a:off x="8625611" y="5443778"/>
            <a:ext cx="700833" cy="400110"/>
          </a:xfrm>
          <a:prstGeom prst="rect">
            <a:avLst/>
          </a:prstGeom>
          <a:noFill/>
          <a:ln w="50800" cmpd="thickThin">
            <a:solidFill>
              <a:srgbClr val="C00000"/>
            </a:solidFill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重点</a:t>
            </a:r>
          </a:p>
        </p:txBody>
      </p:sp>
      <p:grpSp>
        <p:nvGrpSpPr>
          <p:cNvPr id="57" name="组合 56"/>
          <p:cNvGrpSpPr/>
          <p:nvPr/>
        </p:nvGrpSpPr>
        <p:grpSpPr>
          <a:xfrm>
            <a:off x="9708777" y="4437871"/>
            <a:ext cx="1546412" cy="45719"/>
            <a:chOff x="2804139" y="4450981"/>
            <a:chExt cx="7078926" cy="223552"/>
          </a:xfrm>
          <a:solidFill>
            <a:schemeClr val="accent6">
              <a:lumMod val="75000"/>
            </a:schemeClr>
          </a:solidFill>
        </p:grpSpPr>
        <p:sp>
          <p:nvSpPr>
            <p:cNvPr id="58" name="Freeform 334"/>
            <p:cNvSpPr>
              <a:spLocks noEditPoints="1"/>
            </p:cNvSpPr>
            <p:nvPr/>
          </p:nvSpPr>
          <p:spPr bwMode="auto">
            <a:xfrm rot="10800000">
              <a:off x="2804139" y="4450981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59" name="Freeform 334"/>
            <p:cNvSpPr>
              <a:spLocks noEditPoints="1"/>
            </p:cNvSpPr>
            <p:nvPr/>
          </p:nvSpPr>
          <p:spPr bwMode="auto">
            <a:xfrm rot="10800000" flipH="1">
              <a:off x="6258539" y="4450982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</p:grpSp>
    </p:spTree>
    <p:extLst>
      <p:ext uri="{BB962C8B-B14F-4D97-AF65-F5344CB8AC3E}">
        <p14:creationId xmlns:p14="http://schemas.microsoft.com/office/powerpoint/2010/main" val="3326854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5" grpId="0" animBg="1"/>
      <p:bldP spid="117" grpId="0" animBg="1"/>
      <p:bldP spid="5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5713" y="785476"/>
            <a:ext cx="3512671" cy="601021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128128" y="3625851"/>
            <a:ext cx="1572904" cy="658425"/>
            <a:chOff x="118542" y="795531"/>
            <a:chExt cx="1572904" cy="658425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28128" y="1576827"/>
            <a:ext cx="1572904" cy="658425"/>
            <a:chOff x="3142451" y="548680"/>
            <a:chExt cx="1572904" cy="658425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41776" y="2601339"/>
            <a:ext cx="1572904" cy="658425"/>
            <a:chOff x="3142451" y="548680"/>
            <a:chExt cx="1572904" cy="658425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96056" y="552315"/>
            <a:ext cx="1572904" cy="658425"/>
            <a:chOff x="3142451" y="548680"/>
            <a:chExt cx="1572904" cy="658425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28128" y="4650363"/>
            <a:ext cx="1572904" cy="658425"/>
            <a:chOff x="3142451" y="548680"/>
            <a:chExt cx="1572904" cy="658425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9" name="文本框 1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41776" y="5674877"/>
            <a:ext cx="1572904" cy="658425"/>
            <a:chOff x="3142451" y="548680"/>
            <a:chExt cx="1572904" cy="658425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pic>
        <p:nvPicPr>
          <p:cNvPr id="23" name="图片 2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3309" y="376771"/>
            <a:ext cx="1002404" cy="1418434"/>
          </a:xfrm>
          <a:prstGeom prst="rect">
            <a:avLst/>
          </a:prstGeom>
        </p:spPr>
      </p:pic>
      <p:sp>
        <p:nvSpPr>
          <p:cNvPr id="30" name="矩形 29"/>
          <p:cNvSpPr/>
          <p:nvPr/>
        </p:nvSpPr>
        <p:spPr>
          <a:xfrm>
            <a:off x="3893203" y="855155"/>
            <a:ext cx="295135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与众不同的发电方式</a:t>
            </a:r>
          </a:p>
        </p:txBody>
      </p:sp>
      <p:pic>
        <p:nvPicPr>
          <p:cNvPr id="2" name="3种与众不同的发电方式，第1个可能会改变世界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3683878" y="1978898"/>
            <a:ext cx="7109012" cy="39988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523989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88331" y="5119170"/>
            <a:ext cx="1384672" cy="1701337"/>
          </a:xfrm>
          <a:prstGeom prst="rect">
            <a:avLst/>
          </a:prstGeom>
        </p:spPr>
      </p:pic>
      <p:grpSp>
        <p:nvGrpSpPr>
          <p:cNvPr id="23" name="组合 22"/>
          <p:cNvGrpSpPr/>
          <p:nvPr/>
        </p:nvGrpSpPr>
        <p:grpSpPr>
          <a:xfrm>
            <a:off x="5997040" y="2392234"/>
            <a:ext cx="3187300" cy="1774728"/>
            <a:chOff x="6771988" y="2371707"/>
            <a:chExt cx="3187300" cy="1774728"/>
          </a:xfrm>
        </p:grpSpPr>
        <p:sp>
          <p:nvSpPr>
            <p:cNvPr id="80" name="圆角矩形 79"/>
            <p:cNvSpPr/>
            <p:nvPr/>
          </p:nvSpPr>
          <p:spPr>
            <a:xfrm>
              <a:off x="7757741" y="2371707"/>
              <a:ext cx="2201547" cy="535967"/>
            </a:xfrm>
            <a:prstGeom prst="roundRect">
              <a:avLst/>
            </a:prstGeom>
            <a:noFill/>
            <a:ln w="28575" cmpd="sng">
              <a:solidFill>
                <a:srgbClr val="026BA5"/>
              </a:solidFill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>
                <a:buClrTx/>
                <a:buSzTx/>
                <a:buFontTx/>
              </a:pPr>
              <a:r>
                <a:rPr lang="zh-CN" altLang="en-US" sz="2400" dirty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电能表的读数</a:t>
              </a:r>
            </a:p>
          </p:txBody>
        </p:sp>
        <p:sp>
          <p:nvSpPr>
            <p:cNvPr id="81" name="圆角矩形 80"/>
            <p:cNvSpPr/>
            <p:nvPr/>
          </p:nvSpPr>
          <p:spPr>
            <a:xfrm>
              <a:off x="7767265" y="3587735"/>
              <a:ext cx="2192023" cy="558700"/>
            </a:xfrm>
            <a:prstGeom prst="roundRect">
              <a:avLst/>
            </a:prstGeom>
            <a:noFill/>
            <a:ln w="28575" cmpd="sng">
              <a:solidFill>
                <a:srgbClr val="026BA5"/>
              </a:solidFill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>
                <a:buClrTx/>
                <a:buSzTx/>
                <a:buFontTx/>
              </a:pPr>
              <a:r>
                <a:rPr lang="zh-CN" altLang="en-US" sz="2400" dirty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电能表的参数</a:t>
              </a:r>
            </a:p>
          </p:txBody>
        </p:sp>
        <p:cxnSp>
          <p:nvCxnSpPr>
            <p:cNvPr id="83" name="直接箭头连接符 82"/>
            <p:cNvCxnSpPr/>
            <p:nvPr/>
          </p:nvCxnSpPr>
          <p:spPr>
            <a:xfrm>
              <a:off x="7309410" y="2630166"/>
              <a:ext cx="448331" cy="0"/>
            </a:xfrm>
            <a:prstGeom prst="straightConnector1">
              <a:avLst/>
            </a:prstGeom>
            <a:ln w="28575">
              <a:solidFill>
                <a:srgbClr val="026BA5"/>
              </a:solidFill>
              <a:prstDash val="solid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直接箭头连接符 83"/>
            <p:cNvCxnSpPr/>
            <p:nvPr/>
          </p:nvCxnSpPr>
          <p:spPr>
            <a:xfrm>
              <a:off x="7312585" y="3867085"/>
              <a:ext cx="448331" cy="0"/>
            </a:xfrm>
            <a:prstGeom prst="straightConnector1">
              <a:avLst/>
            </a:prstGeom>
            <a:ln w="28575">
              <a:solidFill>
                <a:srgbClr val="026BA5"/>
              </a:solidFill>
              <a:prstDash val="solid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7322110" y="2623816"/>
              <a:ext cx="0" cy="1256945"/>
            </a:xfrm>
            <a:prstGeom prst="line">
              <a:avLst/>
            </a:prstGeom>
            <a:ln w="28575">
              <a:solidFill>
                <a:srgbClr val="026BA5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6771988" y="3320236"/>
              <a:ext cx="550122" cy="0"/>
            </a:xfrm>
            <a:prstGeom prst="line">
              <a:avLst/>
            </a:prstGeom>
            <a:ln w="28575">
              <a:solidFill>
                <a:srgbClr val="026BA5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组合 15"/>
          <p:cNvGrpSpPr/>
          <p:nvPr/>
        </p:nvGrpSpPr>
        <p:grpSpPr>
          <a:xfrm>
            <a:off x="3640300" y="978229"/>
            <a:ext cx="2368503" cy="4435483"/>
            <a:chOff x="3640300" y="978229"/>
            <a:chExt cx="2368503" cy="5082703"/>
          </a:xfrm>
        </p:grpSpPr>
        <p:sp>
          <p:nvSpPr>
            <p:cNvPr id="63" name="圆角矩形 62"/>
            <p:cNvSpPr/>
            <p:nvPr/>
          </p:nvSpPr>
          <p:spPr>
            <a:xfrm>
              <a:off x="4503868" y="3272083"/>
              <a:ext cx="1504935" cy="779791"/>
            </a:xfrm>
            <a:prstGeom prst="roundRect">
              <a:avLst/>
            </a:prstGeom>
            <a:solidFill>
              <a:srgbClr val="026BA5"/>
            </a:solidFill>
            <a:ln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zh-CN" altLang="en-US" sz="28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电能表</a:t>
              </a:r>
              <a:endParaRPr lang="zh-CN" sz="28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endParaRPr>
            </a:p>
          </p:txBody>
        </p:sp>
        <p:sp>
          <p:nvSpPr>
            <p:cNvPr id="77" name="圆角矩形 76"/>
            <p:cNvSpPr/>
            <p:nvPr/>
          </p:nvSpPr>
          <p:spPr>
            <a:xfrm>
              <a:off x="4508349" y="978229"/>
              <a:ext cx="1137619" cy="861899"/>
            </a:xfrm>
            <a:prstGeom prst="roundRect">
              <a:avLst/>
            </a:prstGeom>
            <a:solidFill>
              <a:srgbClr val="026BA5"/>
            </a:solidFill>
            <a:ln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zh-CN" altLang="en-US" sz="28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电能</a:t>
              </a:r>
            </a:p>
          </p:txBody>
        </p:sp>
        <p:sp>
          <p:nvSpPr>
            <p:cNvPr id="78" name="圆角矩形 77"/>
            <p:cNvSpPr/>
            <p:nvPr/>
          </p:nvSpPr>
          <p:spPr>
            <a:xfrm>
              <a:off x="4491170" y="5324624"/>
              <a:ext cx="1260897" cy="736308"/>
            </a:xfrm>
            <a:prstGeom prst="roundRect">
              <a:avLst/>
            </a:prstGeom>
            <a:solidFill>
              <a:srgbClr val="026BA5"/>
            </a:solidFill>
            <a:ln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zh-CN" altLang="en-US" sz="28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电功</a:t>
              </a:r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3640300" y="1384300"/>
              <a:ext cx="870026" cy="4307475"/>
              <a:chOff x="3790888" y="1236469"/>
              <a:chExt cx="870026" cy="4307475"/>
            </a:xfrm>
          </p:grpSpPr>
          <p:cxnSp>
            <p:nvCxnSpPr>
              <p:cNvPr id="86" name="直接箭头连接符 85"/>
              <p:cNvCxnSpPr/>
              <p:nvPr/>
            </p:nvCxnSpPr>
            <p:spPr>
              <a:xfrm>
                <a:off x="4193427" y="1261348"/>
                <a:ext cx="465510" cy="0"/>
              </a:xfrm>
              <a:prstGeom prst="straightConnector1">
                <a:avLst/>
              </a:prstGeom>
              <a:gradFill flip="none" rotWithShape="1">
                <a:gsLst>
                  <a:gs pos="100000">
                    <a:schemeClr val="bg1">
                      <a:lumMod val="76000"/>
                      <a:lumOff val="24000"/>
                    </a:schemeClr>
                  </a:gs>
                  <a:gs pos="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  <a:ln w="50800">
                <a:solidFill>
                  <a:srgbClr val="026BA5"/>
                </a:solidFill>
              </a:ln>
              <a:effectLst>
                <a:outerShdw blurRad="50800" dist="38100" dir="2700000" algn="tl" rotWithShape="0">
                  <a:schemeClr val="bg1">
                    <a:lumMod val="50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87" name="直接箭头连接符 86"/>
              <p:cNvCxnSpPr/>
              <p:nvPr/>
            </p:nvCxnSpPr>
            <p:spPr>
              <a:xfrm>
                <a:off x="4193427" y="5519920"/>
                <a:ext cx="448331" cy="0"/>
              </a:xfrm>
              <a:prstGeom prst="straightConnector1">
                <a:avLst/>
              </a:prstGeom>
              <a:gradFill flip="none" rotWithShape="1">
                <a:gsLst>
                  <a:gs pos="100000">
                    <a:schemeClr val="bg1">
                      <a:lumMod val="76000"/>
                      <a:lumOff val="24000"/>
                    </a:schemeClr>
                  </a:gs>
                  <a:gs pos="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  <a:ln w="50800">
                <a:solidFill>
                  <a:srgbClr val="026BA5"/>
                </a:solidFill>
              </a:ln>
              <a:effectLst>
                <a:outerShdw blurRad="50800" dist="38100" dir="2700000" algn="tl" rotWithShape="0">
                  <a:schemeClr val="bg1">
                    <a:lumMod val="50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88" name="直接连接符 87"/>
              <p:cNvCxnSpPr/>
              <p:nvPr/>
            </p:nvCxnSpPr>
            <p:spPr>
              <a:xfrm>
                <a:off x="4209300" y="1236469"/>
                <a:ext cx="0" cy="4307475"/>
              </a:xfrm>
              <a:prstGeom prst="line">
                <a:avLst/>
              </a:prstGeom>
              <a:gradFill flip="none" rotWithShape="1">
                <a:gsLst>
                  <a:gs pos="100000">
                    <a:schemeClr val="bg1">
                      <a:lumMod val="76000"/>
                      <a:lumOff val="24000"/>
                    </a:schemeClr>
                  </a:gs>
                  <a:gs pos="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  <a:ln w="50800">
                <a:solidFill>
                  <a:srgbClr val="026BA5"/>
                </a:solidFill>
              </a:ln>
              <a:effectLst>
                <a:outerShdw blurRad="50800" dist="38100" dir="2700000" algn="tl" rotWithShape="0">
                  <a:schemeClr val="bg1">
                    <a:lumMod val="50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90" name="直接箭头连接符 89"/>
              <p:cNvCxnSpPr/>
              <p:nvPr/>
            </p:nvCxnSpPr>
            <p:spPr>
              <a:xfrm>
                <a:off x="3790888" y="3514147"/>
                <a:ext cx="870026" cy="0"/>
              </a:xfrm>
              <a:prstGeom prst="straightConnector1">
                <a:avLst/>
              </a:prstGeom>
              <a:gradFill flip="none" rotWithShape="1">
                <a:gsLst>
                  <a:gs pos="100000">
                    <a:schemeClr val="bg1">
                      <a:lumMod val="76000"/>
                      <a:lumOff val="24000"/>
                    </a:schemeClr>
                  </a:gs>
                  <a:gs pos="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  <a:ln w="50800">
                <a:solidFill>
                  <a:srgbClr val="026BA5"/>
                </a:solidFill>
              </a:ln>
              <a:effectLst>
                <a:outerShdw blurRad="50800" dist="38100" dir="2700000" algn="tl" rotWithShape="0">
                  <a:schemeClr val="bg1">
                    <a:lumMod val="50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</p:grpSp>
      <p:grpSp>
        <p:nvGrpSpPr>
          <p:cNvPr id="49" name="组合 48"/>
          <p:cNvGrpSpPr/>
          <p:nvPr/>
        </p:nvGrpSpPr>
        <p:grpSpPr>
          <a:xfrm>
            <a:off x="141776" y="4650078"/>
            <a:ext cx="1572904" cy="658425"/>
            <a:chOff x="118542" y="795531"/>
            <a:chExt cx="1572904" cy="658425"/>
          </a:xfrm>
        </p:grpSpPr>
        <p:pic>
          <p:nvPicPr>
            <p:cNvPr id="50" name="图片 49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55" name="文本框 54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128128" y="1570011"/>
            <a:ext cx="1572904" cy="658425"/>
            <a:chOff x="3142451" y="548680"/>
            <a:chExt cx="1572904" cy="658425"/>
          </a:xfrm>
        </p:grpSpPr>
        <p:pic>
          <p:nvPicPr>
            <p:cNvPr id="57" name="图片 56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9" name="文本框 5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141776" y="2596700"/>
            <a:ext cx="1572904" cy="658425"/>
            <a:chOff x="3142451" y="548680"/>
            <a:chExt cx="1572904" cy="658425"/>
          </a:xfrm>
        </p:grpSpPr>
        <p:pic>
          <p:nvPicPr>
            <p:cNvPr id="61" name="图片 60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7" name="文本框 6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96056" y="543322"/>
            <a:ext cx="1572904" cy="658425"/>
            <a:chOff x="3142451" y="548680"/>
            <a:chExt cx="1572904" cy="658425"/>
          </a:xfrm>
        </p:grpSpPr>
        <p:pic>
          <p:nvPicPr>
            <p:cNvPr id="69" name="图片 68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0" name="文本框 6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128128" y="3623389"/>
            <a:ext cx="1572904" cy="658425"/>
            <a:chOff x="3142451" y="548680"/>
            <a:chExt cx="1572904" cy="658425"/>
          </a:xfrm>
        </p:grpSpPr>
        <p:pic>
          <p:nvPicPr>
            <p:cNvPr id="74" name="图片 73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6" name="文本框 7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141776" y="5676768"/>
            <a:ext cx="1572904" cy="658425"/>
            <a:chOff x="3142451" y="548680"/>
            <a:chExt cx="1572904" cy="658425"/>
          </a:xfrm>
        </p:grpSpPr>
        <p:pic>
          <p:nvPicPr>
            <p:cNvPr id="91" name="图片 90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92" name="文本框 91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sp>
        <p:nvSpPr>
          <p:cNvPr id="44" name="圆角矩形 43"/>
          <p:cNvSpPr/>
          <p:nvPr/>
        </p:nvSpPr>
        <p:spPr>
          <a:xfrm>
            <a:off x="2515389" y="2910053"/>
            <a:ext cx="1137619" cy="937425"/>
          </a:xfrm>
          <a:prstGeom prst="roundRect">
            <a:avLst/>
          </a:prstGeom>
          <a:solidFill>
            <a:srgbClr val="026BA5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电能</a:t>
            </a:r>
            <a:endParaRPr lang="en-US" altLang="zh-CN" sz="28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algn="ctr"/>
            <a:r>
              <a:rPr lang="zh-CN" altLang="en-US" sz="28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电功</a:t>
            </a:r>
          </a:p>
        </p:txBody>
      </p:sp>
      <p:grpSp>
        <p:nvGrpSpPr>
          <p:cNvPr id="45" name="组合 44"/>
          <p:cNvGrpSpPr/>
          <p:nvPr/>
        </p:nvGrpSpPr>
        <p:grpSpPr>
          <a:xfrm>
            <a:off x="5518744" y="872534"/>
            <a:ext cx="5833242" cy="914730"/>
            <a:chOff x="6566220" y="2922478"/>
            <a:chExt cx="5833242" cy="914730"/>
          </a:xfrm>
        </p:grpSpPr>
        <p:sp>
          <p:nvSpPr>
            <p:cNvPr id="47" name="圆角矩形 46"/>
            <p:cNvSpPr/>
            <p:nvPr/>
          </p:nvSpPr>
          <p:spPr>
            <a:xfrm>
              <a:off x="7522811" y="2922478"/>
              <a:ext cx="4876651" cy="914730"/>
            </a:xfrm>
            <a:prstGeom prst="roundRect">
              <a:avLst/>
            </a:prstGeom>
            <a:noFill/>
            <a:ln w="28575" cmpd="sng">
              <a:solidFill>
                <a:srgbClr val="026BA5"/>
              </a:solidFill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>
                <a:buClrTx/>
                <a:buSzTx/>
                <a:buFontTx/>
              </a:pPr>
              <a:r>
                <a:rPr lang="zh-CN" altLang="en-US" sz="2400" dirty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单位</a:t>
              </a:r>
              <a:r>
                <a:rPr lang="zh-CN" altLang="en-US" sz="2000" dirty="0"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+mn-ea"/>
                </a:rPr>
                <a:t>：</a:t>
              </a:r>
              <a:r>
                <a:rPr lang="en-US" altLang="zh-CN" sz="24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J   ;    </a:t>
              </a:r>
              <a:r>
                <a:rPr lang="en-US" altLang="zh-CN" sz="2400" dirty="0" err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kW⋅h</a:t>
              </a:r>
              <a:r>
                <a:rPr lang="en-US" altLang="zh-CN" sz="24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</a:p>
            <a:p>
              <a:r>
                <a:rPr lang="zh-CN" altLang="en-US" sz="2400" dirty="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换算：</a:t>
              </a:r>
              <a:r>
                <a:rPr lang="en-US" altLang="zh-CN" sz="2400" dirty="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1kW·h=1</a:t>
              </a:r>
              <a:r>
                <a:rPr lang="zh-CN" altLang="en-US" sz="2400" dirty="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度</a:t>
              </a:r>
              <a:r>
                <a:rPr lang="en-US" altLang="zh-CN" sz="2400" dirty="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=3.6 </a:t>
              </a:r>
              <a:r>
                <a:rPr lang="en-US" altLang="zh-CN" sz="2400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×</a:t>
              </a:r>
              <a:r>
                <a:rPr lang="en-US" altLang="zh-CN" sz="2400" dirty="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10</a:t>
              </a:r>
              <a:r>
                <a:rPr lang="en-US" altLang="zh-CN" sz="2400" baseline="30000" dirty="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6</a:t>
              </a:r>
              <a:r>
                <a:rPr lang="en-US" altLang="zh-CN" sz="2400" dirty="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J</a:t>
              </a:r>
              <a:endParaRPr lang="zh-CN" alt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51" name="直接箭头连接符 50"/>
            <p:cNvCxnSpPr/>
            <p:nvPr/>
          </p:nvCxnSpPr>
          <p:spPr>
            <a:xfrm flipV="1">
              <a:off x="6566220" y="3401460"/>
              <a:ext cx="956591" cy="5572"/>
            </a:xfrm>
            <a:prstGeom prst="straightConnector1">
              <a:avLst/>
            </a:prstGeom>
            <a:ln w="28575">
              <a:solidFill>
                <a:srgbClr val="026BA5"/>
              </a:solidFill>
              <a:prstDash val="solid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8" name="组合 57"/>
          <p:cNvGrpSpPr/>
          <p:nvPr/>
        </p:nvGrpSpPr>
        <p:grpSpPr>
          <a:xfrm>
            <a:off x="5752067" y="4300175"/>
            <a:ext cx="3187300" cy="1774728"/>
            <a:chOff x="6771988" y="2371707"/>
            <a:chExt cx="3187300" cy="1774728"/>
          </a:xfrm>
        </p:grpSpPr>
        <p:sp>
          <p:nvSpPr>
            <p:cNvPr id="62" name="圆角矩形 61"/>
            <p:cNvSpPr/>
            <p:nvPr/>
          </p:nvSpPr>
          <p:spPr>
            <a:xfrm>
              <a:off x="7757741" y="2371707"/>
              <a:ext cx="2083451" cy="535967"/>
            </a:xfrm>
            <a:prstGeom prst="roundRect">
              <a:avLst/>
            </a:prstGeom>
            <a:noFill/>
            <a:ln w="28575" cmpd="sng">
              <a:solidFill>
                <a:srgbClr val="026BA5"/>
              </a:solidFill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>
                <a:buClrTx/>
                <a:buSzTx/>
                <a:buFontTx/>
              </a:pPr>
              <a:r>
                <a:rPr lang="zh-CN" altLang="en-US" sz="2400" dirty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电流所做的功</a:t>
              </a:r>
            </a:p>
          </p:txBody>
        </p:sp>
        <p:sp>
          <p:nvSpPr>
            <p:cNvPr id="64" name="圆角矩形 63"/>
            <p:cNvSpPr/>
            <p:nvPr/>
          </p:nvSpPr>
          <p:spPr>
            <a:xfrm>
              <a:off x="7767265" y="3587735"/>
              <a:ext cx="2192023" cy="558700"/>
            </a:xfrm>
            <a:prstGeom prst="roundRect">
              <a:avLst/>
            </a:prstGeom>
            <a:noFill/>
            <a:ln w="28575" cmpd="sng">
              <a:solidFill>
                <a:srgbClr val="026BA5"/>
              </a:solidFill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>
                <a:buClrTx/>
                <a:buSzTx/>
                <a:buFontTx/>
              </a:pPr>
              <a:r>
                <a:rPr lang="zh-CN" altLang="en-US" sz="2400" dirty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大小：</a:t>
              </a:r>
              <a:r>
                <a:rPr lang="en-US" altLang="zh-CN" sz="2400" i="1" dirty="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W</a:t>
              </a:r>
              <a:r>
                <a:rPr lang="en-US" altLang="zh-CN" sz="2400" dirty="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=</a:t>
              </a:r>
              <a:r>
                <a:rPr lang="en-US" altLang="zh-CN" sz="2400" i="1" dirty="0" err="1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UIt</a:t>
              </a:r>
              <a:endParaRPr lang="zh-CN" altLang="en-US" sz="2400" i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endParaRPr>
            </a:p>
          </p:txBody>
        </p:sp>
        <p:cxnSp>
          <p:nvCxnSpPr>
            <p:cNvPr id="65" name="直接箭头连接符 64"/>
            <p:cNvCxnSpPr/>
            <p:nvPr/>
          </p:nvCxnSpPr>
          <p:spPr>
            <a:xfrm>
              <a:off x="7309410" y="2630166"/>
              <a:ext cx="448331" cy="0"/>
            </a:xfrm>
            <a:prstGeom prst="straightConnector1">
              <a:avLst/>
            </a:prstGeom>
            <a:ln w="28575">
              <a:solidFill>
                <a:srgbClr val="026BA5"/>
              </a:solidFill>
              <a:prstDash val="solid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直接箭头连接符 65"/>
            <p:cNvCxnSpPr/>
            <p:nvPr/>
          </p:nvCxnSpPr>
          <p:spPr>
            <a:xfrm>
              <a:off x="7312585" y="3867085"/>
              <a:ext cx="448331" cy="0"/>
            </a:xfrm>
            <a:prstGeom prst="straightConnector1">
              <a:avLst/>
            </a:prstGeom>
            <a:ln w="28575">
              <a:solidFill>
                <a:srgbClr val="026BA5"/>
              </a:solidFill>
              <a:prstDash val="solid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直接连接符 70"/>
            <p:cNvCxnSpPr/>
            <p:nvPr/>
          </p:nvCxnSpPr>
          <p:spPr>
            <a:xfrm>
              <a:off x="7322110" y="2623816"/>
              <a:ext cx="0" cy="1256945"/>
            </a:xfrm>
            <a:prstGeom prst="line">
              <a:avLst/>
            </a:prstGeom>
            <a:ln w="28575">
              <a:solidFill>
                <a:srgbClr val="026BA5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直接连接符 71"/>
            <p:cNvCxnSpPr/>
            <p:nvPr/>
          </p:nvCxnSpPr>
          <p:spPr>
            <a:xfrm>
              <a:off x="6771988" y="3320236"/>
              <a:ext cx="550122" cy="0"/>
            </a:xfrm>
            <a:prstGeom prst="line">
              <a:avLst/>
            </a:prstGeom>
            <a:ln w="28575">
              <a:solidFill>
                <a:srgbClr val="026BA5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15654778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6815" y="760351"/>
            <a:ext cx="7048163" cy="5358535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130346" y="5670754"/>
            <a:ext cx="1572904" cy="658425"/>
            <a:chOff x="118542" y="795531"/>
            <a:chExt cx="1572904" cy="658425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28128" y="1568808"/>
            <a:ext cx="1572904" cy="658425"/>
            <a:chOff x="3142451" y="548680"/>
            <a:chExt cx="1572904" cy="658425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41776" y="2594294"/>
            <a:ext cx="1572904" cy="658425"/>
            <a:chOff x="3142451" y="548680"/>
            <a:chExt cx="1572904" cy="658425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96056" y="543322"/>
            <a:ext cx="1572904" cy="658425"/>
            <a:chOff x="3142451" y="548680"/>
            <a:chExt cx="1572904" cy="658425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37395" y="4645266"/>
            <a:ext cx="1572904" cy="658425"/>
            <a:chOff x="3142451" y="548680"/>
            <a:chExt cx="1572904" cy="658425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41776" y="3619780"/>
            <a:ext cx="1572904" cy="658425"/>
            <a:chOff x="3142451" y="548680"/>
            <a:chExt cx="1572904" cy="658425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9" name="文本框 1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sp>
        <p:nvSpPr>
          <p:cNvPr id="40" name="文本框 39"/>
          <p:cNvSpPr txBox="1"/>
          <p:nvPr/>
        </p:nvSpPr>
        <p:spPr>
          <a:xfrm>
            <a:off x="4175491" y="1568808"/>
            <a:ext cx="914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作业</a:t>
            </a:r>
            <a:r>
              <a:rPr lang="zh-CN" altLang="en-US" sz="2800" dirty="0">
                <a:latin typeface="隶书" panose="02010509060101010101" pitchFamily="49" charset="-122"/>
                <a:ea typeface="隶书" panose="02010509060101010101" pitchFamily="49" charset="-122"/>
              </a:rPr>
              <a:t>：</a:t>
            </a:r>
          </a:p>
        </p:txBody>
      </p:sp>
      <p:cxnSp>
        <p:nvCxnSpPr>
          <p:cNvPr id="43" name="直接连接符 42"/>
          <p:cNvCxnSpPr/>
          <p:nvPr/>
        </p:nvCxnSpPr>
        <p:spPr>
          <a:xfrm>
            <a:off x="4869770" y="2881135"/>
            <a:ext cx="417549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/>
          <p:nvPr/>
        </p:nvCxnSpPr>
        <p:spPr>
          <a:xfrm>
            <a:off x="4869770" y="3691788"/>
            <a:ext cx="417549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>
            <a:off x="4934506" y="4565728"/>
            <a:ext cx="417549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文本框 46"/>
          <p:cNvSpPr txBox="1"/>
          <p:nvPr/>
        </p:nvSpPr>
        <p:spPr>
          <a:xfrm>
            <a:off x="7800724" y="4978884"/>
            <a:ext cx="148893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u="sng" dirty="0">
                <a:latin typeface="黑体" panose="02010609060101010101" pitchFamily="49" charset="-122"/>
                <a:ea typeface="黑体" panose="02010609060101010101" pitchFamily="49" charset="-122"/>
              </a:rPr>
              <a:t>     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月</a:t>
            </a:r>
            <a:r>
              <a:rPr lang="zh-CN" altLang="en-US" sz="2000" u="sng" dirty="0">
                <a:latin typeface="黑体" panose="02010609060101010101" pitchFamily="49" charset="-122"/>
                <a:ea typeface="黑体" panose="02010609060101010101" pitchFamily="49" charset="-122"/>
              </a:rPr>
              <a:t>     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日</a:t>
            </a:r>
          </a:p>
        </p:txBody>
      </p:sp>
    </p:spTree>
    <p:extLst>
      <p:ext uri="{BB962C8B-B14F-4D97-AF65-F5344CB8AC3E}">
        <p14:creationId xmlns:p14="http://schemas.microsoft.com/office/powerpoint/2010/main" val="273637796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97409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452282" y="4719917"/>
            <a:ext cx="228599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再见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75" y="132319"/>
            <a:ext cx="789537" cy="219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50418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96056" y="1583279"/>
            <a:ext cx="1572904" cy="658425"/>
            <a:chOff x="3142451" y="548680"/>
            <a:chExt cx="1572904" cy="658425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96056" y="551746"/>
            <a:ext cx="1572904" cy="658425"/>
            <a:chOff x="118542" y="795531"/>
            <a:chExt cx="1572904" cy="658425"/>
          </a:xfrm>
        </p:grpSpPr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20" name="文本框 19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96056" y="2614812"/>
            <a:ext cx="1572904" cy="658425"/>
            <a:chOff x="3142451" y="548680"/>
            <a:chExt cx="1572904" cy="658425"/>
          </a:xfrm>
        </p:grpSpPr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23" name="文本框 2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96056" y="3646345"/>
            <a:ext cx="1572904" cy="658425"/>
            <a:chOff x="3142451" y="548680"/>
            <a:chExt cx="1572904" cy="658425"/>
          </a:xfrm>
        </p:grpSpPr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26" name="文本框 2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137395" y="4677878"/>
            <a:ext cx="1572904" cy="658425"/>
            <a:chOff x="3142451" y="548680"/>
            <a:chExt cx="1572904" cy="658425"/>
          </a:xfrm>
        </p:grpSpPr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141776" y="5709412"/>
            <a:ext cx="1572904" cy="658425"/>
            <a:chOff x="3142451" y="548680"/>
            <a:chExt cx="1572904" cy="658425"/>
          </a:xfrm>
        </p:grpSpPr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2" name="文本框 31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pic>
        <p:nvPicPr>
          <p:cNvPr id="33" name="图片 3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5586" y="1780776"/>
            <a:ext cx="7830671" cy="4350373"/>
          </a:xfrm>
          <a:prstGeom prst="rect">
            <a:avLst/>
          </a:prstGeom>
        </p:spPr>
      </p:pic>
      <p:sp>
        <p:nvSpPr>
          <p:cNvPr id="34" name="云形标注 33"/>
          <p:cNvSpPr/>
          <p:nvPr/>
        </p:nvSpPr>
        <p:spPr>
          <a:xfrm>
            <a:off x="2465465" y="2120375"/>
            <a:ext cx="1925112" cy="1546083"/>
          </a:xfrm>
          <a:prstGeom prst="cloudCallout">
            <a:avLst>
              <a:gd name="adj1" fmla="val 94098"/>
              <a:gd name="adj2" fmla="val 30538"/>
            </a:avLst>
          </a:prstGeom>
          <a:solidFill>
            <a:schemeClr val="bg1"/>
          </a:solidFill>
          <a:ln w="12700" cap="flat">
            <a:solidFill>
              <a:srgbClr val="01457D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  <a:sym typeface="微软雅黑" panose="020B0503020204020204" charset="-122"/>
              </a:rPr>
              <a:t>飞驰的轿车具有动能</a:t>
            </a:r>
          </a:p>
        </p:txBody>
      </p:sp>
      <p:sp>
        <p:nvSpPr>
          <p:cNvPr id="35" name="云形标注 34"/>
          <p:cNvSpPr/>
          <p:nvPr/>
        </p:nvSpPr>
        <p:spPr>
          <a:xfrm>
            <a:off x="4627427" y="1034583"/>
            <a:ext cx="1925112" cy="2014594"/>
          </a:xfrm>
          <a:prstGeom prst="cloudCallout">
            <a:avLst>
              <a:gd name="adj1" fmla="val 25049"/>
              <a:gd name="adj2" fmla="val 136385"/>
            </a:avLst>
          </a:prstGeom>
          <a:solidFill>
            <a:schemeClr val="bg1"/>
          </a:solidFill>
          <a:ln w="12700" cap="flat">
            <a:solidFill>
              <a:srgbClr val="01457D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latinLnBrk="1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0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2040204020203" charset="-122"/>
                <a:sym typeface="微软雅黑" panose="020B0502040204020203" charset="-122"/>
              </a:rPr>
              <a:t>轿车的动能是内能转化而来的</a:t>
            </a:r>
          </a:p>
        </p:txBody>
      </p:sp>
      <p:sp>
        <p:nvSpPr>
          <p:cNvPr id="36" name="云形标注 35"/>
          <p:cNvSpPr/>
          <p:nvPr/>
        </p:nvSpPr>
        <p:spPr>
          <a:xfrm>
            <a:off x="7380944" y="1132488"/>
            <a:ext cx="1811866" cy="1546083"/>
          </a:xfrm>
          <a:prstGeom prst="cloudCallout">
            <a:avLst>
              <a:gd name="adj1" fmla="val -21685"/>
              <a:gd name="adj2" fmla="val 85433"/>
            </a:avLst>
          </a:prstGeom>
          <a:solidFill>
            <a:schemeClr val="bg1"/>
          </a:solidFill>
          <a:ln w="12700" cap="flat">
            <a:solidFill>
              <a:srgbClr val="01457D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latinLnBrk="1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0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2040204020203" charset="-122"/>
                <a:sym typeface="微软雅黑" panose="020B0502040204020203" charset="-122"/>
              </a:rPr>
              <a:t>电扇扇叶转动时具有机械能</a:t>
            </a:r>
          </a:p>
        </p:txBody>
      </p:sp>
      <p:sp>
        <p:nvSpPr>
          <p:cNvPr id="37" name="云形标注 36"/>
          <p:cNvSpPr/>
          <p:nvPr/>
        </p:nvSpPr>
        <p:spPr>
          <a:xfrm>
            <a:off x="10128792" y="1620600"/>
            <a:ext cx="1822988" cy="2014594"/>
          </a:xfrm>
          <a:prstGeom prst="cloudCallout">
            <a:avLst>
              <a:gd name="adj1" fmla="val -96164"/>
              <a:gd name="adj2" fmla="val 23208"/>
            </a:avLst>
          </a:prstGeom>
          <a:solidFill>
            <a:schemeClr val="bg1"/>
          </a:solidFill>
          <a:ln w="12700" cap="flat">
            <a:solidFill>
              <a:srgbClr val="01457D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latinLnBrk="1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0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2040204020203" charset="-122"/>
                <a:sym typeface="微软雅黑" panose="020B0502040204020203" charset="-122"/>
              </a:rPr>
              <a:t>扇叶转动时的机械能来自电能</a:t>
            </a:r>
          </a:p>
        </p:txBody>
      </p:sp>
    </p:spTree>
    <p:extLst>
      <p:ext uri="{BB962C8B-B14F-4D97-AF65-F5344CB8AC3E}">
        <p14:creationId xmlns:p14="http://schemas.microsoft.com/office/powerpoint/2010/main" val="3232510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5" grpId="0" animBg="1"/>
      <p:bldP spid="36" grpId="0" animBg="1"/>
      <p:bldP spid="3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" name="组合 58"/>
          <p:cNvGrpSpPr/>
          <p:nvPr/>
        </p:nvGrpSpPr>
        <p:grpSpPr>
          <a:xfrm>
            <a:off x="96056" y="1581489"/>
            <a:ext cx="1572904" cy="658425"/>
            <a:chOff x="118542" y="795531"/>
            <a:chExt cx="1572904" cy="658425"/>
          </a:xfrm>
        </p:grpSpPr>
        <p:pic>
          <p:nvPicPr>
            <p:cNvPr id="60" name="图片 59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63" name="文本框 62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96056" y="2608226"/>
            <a:ext cx="1572904" cy="658425"/>
            <a:chOff x="3142451" y="548680"/>
            <a:chExt cx="1572904" cy="658425"/>
          </a:xfrm>
        </p:grpSpPr>
        <p:pic>
          <p:nvPicPr>
            <p:cNvPr id="82" name="图片 8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5" name="文本框 84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96056" y="3634963"/>
            <a:ext cx="1572904" cy="658425"/>
            <a:chOff x="3142451" y="548680"/>
            <a:chExt cx="1572904" cy="658425"/>
          </a:xfrm>
        </p:grpSpPr>
        <p:pic>
          <p:nvPicPr>
            <p:cNvPr id="87" name="图片 86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8" name="文本框 87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96056" y="554752"/>
            <a:ext cx="1572904" cy="658425"/>
            <a:chOff x="3142451" y="548680"/>
            <a:chExt cx="1572904" cy="658425"/>
          </a:xfrm>
        </p:grpSpPr>
        <p:pic>
          <p:nvPicPr>
            <p:cNvPr id="90" name="图片 89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91" name="文本框 90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137395" y="4661700"/>
            <a:ext cx="1572904" cy="658425"/>
            <a:chOff x="3142451" y="548680"/>
            <a:chExt cx="1572904" cy="658425"/>
          </a:xfrm>
        </p:grpSpPr>
        <p:pic>
          <p:nvPicPr>
            <p:cNvPr id="93" name="图片 92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94" name="文本框 9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135956" y="5688437"/>
            <a:ext cx="1572904" cy="658425"/>
            <a:chOff x="3142451" y="548680"/>
            <a:chExt cx="1572904" cy="658425"/>
          </a:xfrm>
        </p:grpSpPr>
        <p:pic>
          <p:nvPicPr>
            <p:cNvPr id="96" name="图片 9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97" name="文本框 9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sp>
        <p:nvSpPr>
          <p:cNvPr id="106" name="Shape 25434"/>
          <p:cNvSpPr/>
          <p:nvPr/>
        </p:nvSpPr>
        <p:spPr>
          <a:xfrm>
            <a:off x="2957062" y="525519"/>
            <a:ext cx="617952" cy="56084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889" y="16180"/>
                </a:moveTo>
                <a:lnTo>
                  <a:pt x="19889" y="9897"/>
                </a:lnTo>
                <a:lnTo>
                  <a:pt x="11620" y="9897"/>
                </a:lnTo>
                <a:lnTo>
                  <a:pt x="11620" y="5420"/>
                </a:lnTo>
                <a:lnTo>
                  <a:pt x="13331" y="5420"/>
                </a:lnTo>
                <a:lnTo>
                  <a:pt x="13331" y="0"/>
                </a:lnTo>
                <a:lnTo>
                  <a:pt x="8269" y="0"/>
                </a:lnTo>
                <a:lnTo>
                  <a:pt x="8269" y="5420"/>
                </a:lnTo>
                <a:lnTo>
                  <a:pt x="9980" y="5420"/>
                </a:lnTo>
                <a:lnTo>
                  <a:pt x="9980" y="9897"/>
                </a:lnTo>
                <a:lnTo>
                  <a:pt x="1711" y="9897"/>
                </a:lnTo>
                <a:lnTo>
                  <a:pt x="1711" y="16180"/>
                </a:lnTo>
                <a:lnTo>
                  <a:pt x="0" y="16180"/>
                </a:lnTo>
                <a:lnTo>
                  <a:pt x="0" y="21600"/>
                </a:lnTo>
                <a:lnTo>
                  <a:pt x="4919" y="21600"/>
                </a:lnTo>
                <a:lnTo>
                  <a:pt x="4919" y="16180"/>
                </a:lnTo>
                <a:lnTo>
                  <a:pt x="3350" y="16180"/>
                </a:lnTo>
                <a:lnTo>
                  <a:pt x="3350" y="11703"/>
                </a:lnTo>
                <a:lnTo>
                  <a:pt x="9980" y="11703"/>
                </a:lnTo>
                <a:lnTo>
                  <a:pt x="9980" y="16180"/>
                </a:lnTo>
                <a:lnTo>
                  <a:pt x="8269" y="16180"/>
                </a:lnTo>
                <a:lnTo>
                  <a:pt x="8269" y="21600"/>
                </a:lnTo>
                <a:lnTo>
                  <a:pt x="13331" y="21600"/>
                </a:lnTo>
                <a:lnTo>
                  <a:pt x="13331" y="16180"/>
                </a:lnTo>
                <a:lnTo>
                  <a:pt x="11620" y="16180"/>
                </a:lnTo>
                <a:lnTo>
                  <a:pt x="11620" y="11703"/>
                </a:lnTo>
                <a:lnTo>
                  <a:pt x="18250" y="11703"/>
                </a:lnTo>
                <a:lnTo>
                  <a:pt x="18250" y="16180"/>
                </a:lnTo>
                <a:lnTo>
                  <a:pt x="16681" y="16180"/>
                </a:lnTo>
                <a:lnTo>
                  <a:pt x="16681" y="21600"/>
                </a:lnTo>
                <a:lnTo>
                  <a:pt x="21600" y="21600"/>
                </a:lnTo>
                <a:lnTo>
                  <a:pt x="21600" y="16180"/>
                </a:lnTo>
                <a:lnTo>
                  <a:pt x="19889" y="1618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/>
            <a:endParaRPr dirty="0"/>
          </a:p>
        </p:txBody>
      </p:sp>
      <p:sp>
        <p:nvSpPr>
          <p:cNvPr id="103" name="Shape 25434"/>
          <p:cNvSpPr/>
          <p:nvPr/>
        </p:nvSpPr>
        <p:spPr>
          <a:xfrm>
            <a:off x="2966587" y="468369"/>
            <a:ext cx="536808" cy="4872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889" y="16180"/>
                </a:moveTo>
                <a:lnTo>
                  <a:pt x="19889" y="9897"/>
                </a:lnTo>
                <a:lnTo>
                  <a:pt x="11620" y="9897"/>
                </a:lnTo>
                <a:lnTo>
                  <a:pt x="11620" y="5420"/>
                </a:lnTo>
                <a:lnTo>
                  <a:pt x="13331" y="5420"/>
                </a:lnTo>
                <a:lnTo>
                  <a:pt x="13331" y="0"/>
                </a:lnTo>
                <a:lnTo>
                  <a:pt x="8269" y="0"/>
                </a:lnTo>
                <a:lnTo>
                  <a:pt x="8269" y="5420"/>
                </a:lnTo>
                <a:lnTo>
                  <a:pt x="9980" y="5420"/>
                </a:lnTo>
                <a:lnTo>
                  <a:pt x="9980" y="9897"/>
                </a:lnTo>
                <a:lnTo>
                  <a:pt x="1711" y="9897"/>
                </a:lnTo>
                <a:lnTo>
                  <a:pt x="1711" y="16180"/>
                </a:lnTo>
                <a:lnTo>
                  <a:pt x="0" y="16180"/>
                </a:lnTo>
                <a:lnTo>
                  <a:pt x="0" y="21600"/>
                </a:lnTo>
                <a:lnTo>
                  <a:pt x="4919" y="21600"/>
                </a:lnTo>
                <a:lnTo>
                  <a:pt x="4919" y="16180"/>
                </a:lnTo>
                <a:lnTo>
                  <a:pt x="3350" y="16180"/>
                </a:lnTo>
                <a:lnTo>
                  <a:pt x="3350" y="11703"/>
                </a:lnTo>
                <a:lnTo>
                  <a:pt x="9980" y="11703"/>
                </a:lnTo>
                <a:lnTo>
                  <a:pt x="9980" y="16180"/>
                </a:lnTo>
                <a:lnTo>
                  <a:pt x="8269" y="16180"/>
                </a:lnTo>
                <a:lnTo>
                  <a:pt x="8269" y="21600"/>
                </a:lnTo>
                <a:lnTo>
                  <a:pt x="13331" y="21600"/>
                </a:lnTo>
                <a:lnTo>
                  <a:pt x="13331" y="16180"/>
                </a:lnTo>
                <a:lnTo>
                  <a:pt x="11620" y="16180"/>
                </a:lnTo>
                <a:lnTo>
                  <a:pt x="11620" y="11703"/>
                </a:lnTo>
                <a:lnTo>
                  <a:pt x="18250" y="11703"/>
                </a:lnTo>
                <a:lnTo>
                  <a:pt x="18250" y="16180"/>
                </a:lnTo>
                <a:lnTo>
                  <a:pt x="16681" y="16180"/>
                </a:lnTo>
                <a:lnTo>
                  <a:pt x="16681" y="21600"/>
                </a:lnTo>
                <a:lnTo>
                  <a:pt x="21600" y="21600"/>
                </a:lnTo>
                <a:lnTo>
                  <a:pt x="21600" y="16180"/>
                </a:lnTo>
                <a:lnTo>
                  <a:pt x="19889" y="1618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/>
            <a:endParaRPr dirty="0"/>
          </a:p>
        </p:txBody>
      </p:sp>
      <p:grpSp>
        <p:nvGrpSpPr>
          <p:cNvPr id="105" name="组合 104"/>
          <p:cNvGrpSpPr/>
          <p:nvPr/>
        </p:nvGrpSpPr>
        <p:grpSpPr>
          <a:xfrm>
            <a:off x="3101162" y="574896"/>
            <a:ext cx="2880752" cy="615454"/>
            <a:chOff x="3043239" y="521664"/>
            <a:chExt cx="2880752" cy="615454"/>
          </a:xfrm>
        </p:grpSpPr>
        <p:cxnSp>
          <p:nvCxnSpPr>
            <p:cNvPr id="108" name="直接连接符 107"/>
            <p:cNvCxnSpPr/>
            <p:nvPr/>
          </p:nvCxnSpPr>
          <p:spPr>
            <a:xfrm>
              <a:off x="3583419" y="1102861"/>
              <a:ext cx="1872208" cy="0"/>
            </a:xfrm>
            <a:prstGeom prst="line">
              <a:avLst/>
            </a:prstGeom>
            <a:ln w="28575">
              <a:solidFill>
                <a:schemeClr val="accent6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09" name="组合 108"/>
            <p:cNvGrpSpPr/>
            <p:nvPr/>
          </p:nvGrpSpPr>
          <p:grpSpPr>
            <a:xfrm>
              <a:off x="3043239" y="545045"/>
              <a:ext cx="2880752" cy="567189"/>
              <a:chOff x="3345379" y="667983"/>
              <a:chExt cx="2208743" cy="434877"/>
            </a:xfrm>
          </p:grpSpPr>
          <p:sp>
            <p:nvSpPr>
              <p:cNvPr id="111" name="圆角矩形 110"/>
              <p:cNvSpPr/>
              <p:nvPr/>
            </p:nvSpPr>
            <p:spPr>
              <a:xfrm>
                <a:off x="3358903" y="667983"/>
                <a:ext cx="2195219" cy="434877"/>
              </a:xfrm>
              <a:prstGeom prst="roundRect">
                <a:avLst>
                  <a:gd name="adj" fmla="val 48539"/>
                </a:avLst>
              </a:prstGeom>
              <a:solidFill>
                <a:srgbClr val="026BA5"/>
              </a:solidFill>
              <a:ln w="28575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4" name="Shape 2258"/>
              <p:cNvSpPr/>
              <p:nvPr/>
            </p:nvSpPr>
            <p:spPr>
              <a:xfrm flipH="1">
                <a:off x="3345379" y="950495"/>
                <a:ext cx="38981" cy="3898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4168" y="0"/>
                    </a:moveTo>
                    <a:cubicBezTo>
                      <a:pt x="3032" y="1516"/>
                      <a:pt x="1516" y="3032"/>
                      <a:pt x="0" y="4547"/>
                    </a:cubicBezTo>
                    <a:cubicBezTo>
                      <a:pt x="17053" y="21600"/>
                      <a:pt x="17053" y="21600"/>
                      <a:pt x="17053" y="21600"/>
                    </a:cubicBezTo>
                    <a:cubicBezTo>
                      <a:pt x="18568" y="20084"/>
                      <a:pt x="20084" y="18947"/>
                      <a:pt x="21600" y="17432"/>
                    </a:cubicBezTo>
                    <a:cubicBezTo>
                      <a:pt x="4168" y="0"/>
                      <a:pt x="4168" y="0"/>
                      <a:pt x="4168" y="0"/>
                    </a:cubicBezTo>
                  </a:path>
                </a:pathLst>
              </a:custGeom>
              <a:solidFill>
                <a:srgbClr val="C4C6CA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</p:grpSp>
        <p:sp>
          <p:nvSpPr>
            <p:cNvPr id="110" name="文本框 109"/>
            <p:cNvSpPr txBox="1"/>
            <p:nvPr/>
          </p:nvSpPr>
          <p:spPr>
            <a:xfrm>
              <a:off x="3638255" y="521664"/>
              <a:ext cx="2036876" cy="615454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rtlCol="0" anchor="t">
              <a:noAutofit/>
              <a:scene3d>
                <a:camera prst="orthographicFront"/>
                <a:lightRig rig="threePt" dir="t"/>
              </a:scene3d>
              <a:sp3d>
                <a:bevelT w="0" h="0"/>
                <a:bevelB w="0" h="0"/>
              </a:sp3d>
            </a:bodyPr>
            <a:lstStyle/>
            <a:p>
              <a:pPr algn="ctr"/>
              <a:r>
                <a:rPr lang="zh-CN" altLang="en-US" sz="32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电能</a:t>
              </a:r>
            </a:p>
          </p:txBody>
        </p:sp>
      </p:grpSp>
      <p:sp>
        <p:nvSpPr>
          <p:cNvPr id="65" name="TextBox 7"/>
          <p:cNvSpPr txBox="1"/>
          <p:nvPr/>
        </p:nvSpPr>
        <p:spPr>
          <a:xfrm>
            <a:off x="2966587" y="1750932"/>
            <a:ext cx="2376142" cy="609396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R="0" indent="0" fontAlgn="auto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1" lang="en-US" altLang="zh-CN" sz="2800" b="1" dirty="0">
                <a:solidFill>
                  <a:srgbClr val="026BA5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kumimoji="1" lang="zh-CN" altLang="en-US" sz="2800" b="1" dirty="0">
                <a:solidFill>
                  <a:srgbClr val="026BA5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电能的来源</a:t>
            </a:r>
            <a:endParaRPr kumimoji="1" lang="zh-CN" altLang="en-US" sz="2800" b="1" dirty="0">
              <a:solidFill>
                <a:srgbClr val="026BA5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Arial"/>
            </a:endParaRPr>
          </a:p>
        </p:txBody>
      </p:sp>
      <p:pic>
        <p:nvPicPr>
          <p:cNvPr id="79" name="Picture 2" descr="E:\九年级物理教参资料\9181\jpg\08704001.jpg"/>
          <p:cNvPicPr preferRelativeResize="0"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729731" y="3104387"/>
            <a:ext cx="2520000" cy="1800000"/>
          </a:xfrm>
          <a:prstGeom prst="rect">
            <a:avLst/>
          </a:prstGeom>
          <a:noFill/>
          <a:effectLst>
            <a:outerShdw blurRad="609600" dist="50800" dir="5400000" algn="ctr" rotWithShape="0">
              <a:srgbClr val="000000">
                <a:alpha val="62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9" name="Text Box 4"/>
          <p:cNvSpPr txBox="1">
            <a:spLocks noChangeArrowheads="1"/>
          </p:cNvSpPr>
          <p:nvPr/>
        </p:nvSpPr>
        <p:spPr bwMode="auto">
          <a:xfrm>
            <a:off x="3424336" y="4968269"/>
            <a:ext cx="1198507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50000"/>
              </a:spcBef>
              <a:defRPr sz="240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火电厂</a:t>
            </a:r>
          </a:p>
        </p:txBody>
      </p:sp>
      <p:sp>
        <p:nvSpPr>
          <p:cNvPr id="100" name="Text Box 4"/>
          <p:cNvSpPr txBox="1">
            <a:spLocks noChangeArrowheads="1"/>
          </p:cNvSpPr>
          <p:nvPr/>
        </p:nvSpPr>
        <p:spPr bwMode="auto">
          <a:xfrm>
            <a:off x="2663662" y="5555984"/>
            <a:ext cx="2679067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50000"/>
              </a:spcBef>
              <a:defRPr sz="240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化学能转化为电能</a:t>
            </a:r>
          </a:p>
        </p:txBody>
      </p:sp>
      <p:pic>
        <p:nvPicPr>
          <p:cNvPr id="102" name="Picture 3" descr="水力发电站"/>
          <p:cNvPicPr preferRelativeResize="0">
            <a:picLocks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24"/>
          <a:stretch>
            <a:fillRect/>
          </a:stretch>
        </p:blipFill>
        <p:spPr bwMode="auto">
          <a:xfrm>
            <a:off x="5539458" y="3101058"/>
            <a:ext cx="2520000" cy="1800000"/>
          </a:xfrm>
          <a:prstGeom prst="rect">
            <a:avLst/>
          </a:prstGeom>
          <a:noFill/>
          <a:ln>
            <a:noFill/>
          </a:ln>
          <a:effectLst>
            <a:outerShdw blurRad="673100" dist="50800" dir="5400000" algn="ctr" rotWithShape="0">
              <a:srgbClr val="000000">
                <a:alpha val="56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5" name="Text Box 4"/>
          <p:cNvSpPr txBox="1">
            <a:spLocks noChangeArrowheads="1"/>
          </p:cNvSpPr>
          <p:nvPr/>
        </p:nvSpPr>
        <p:spPr bwMode="auto">
          <a:xfrm>
            <a:off x="5733054" y="4983879"/>
            <a:ext cx="1795134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三峡水电站</a:t>
            </a:r>
          </a:p>
        </p:txBody>
      </p:sp>
      <p:sp>
        <p:nvSpPr>
          <p:cNvPr id="116" name="Text Box 4"/>
          <p:cNvSpPr txBox="1">
            <a:spLocks noChangeArrowheads="1"/>
          </p:cNvSpPr>
          <p:nvPr/>
        </p:nvSpPr>
        <p:spPr bwMode="auto">
          <a:xfrm>
            <a:off x="5606693" y="5564521"/>
            <a:ext cx="2679067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50000"/>
              </a:spcBef>
              <a:defRPr sz="240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水能转化为电能</a:t>
            </a:r>
          </a:p>
        </p:txBody>
      </p:sp>
      <p:pic>
        <p:nvPicPr>
          <p:cNvPr id="118" name="Picture 3" descr="image7"/>
          <p:cNvPicPr preferRelativeResize="0">
            <a:picLocks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332303" y="3104387"/>
            <a:ext cx="2520000" cy="1800000"/>
          </a:xfrm>
          <a:prstGeom prst="rect">
            <a:avLst/>
          </a:prstGeom>
          <a:noFill/>
          <a:ln>
            <a:noFill/>
          </a:ln>
          <a:effectLst>
            <a:outerShdw blurRad="647700" dist="50800" dir="5400000" algn="ctr" rotWithShape="0">
              <a:srgbClr val="000000">
                <a:alpha val="54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9" name="Text Box 4"/>
          <p:cNvSpPr txBox="1">
            <a:spLocks noChangeArrowheads="1"/>
          </p:cNvSpPr>
          <p:nvPr/>
        </p:nvSpPr>
        <p:spPr bwMode="auto">
          <a:xfrm>
            <a:off x="8696153" y="4964540"/>
            <a:ext cx="17923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秦山核电站</a:t>
            </a:r>
          </a:p>
        </p:txBody>
      </p:sp>
      <p:sp>
        <p:nvSpPr>
          <p:cNvPr id="120" name="Text Box 4"/>
          <p:cNvSpPr txBox="1">
            <a:spLocks noChangeArrowheads="1"/>
          </p:cNvSpPr>
          <p:nvPr/>
        </p:nvSpPr>
        <p:spPr bwMode="auto">
          <a:xfrm>
            <a:off x="8415254" y="5564521"/>
            <a:ext cx="2679067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50000"/>
              </a:spcBef>
              <a:defRPr sz="240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核能转化为电能</a:t>
            </a:r>
          </a:p>
        </p:txBody>
      </p:sp>
      <p:sp>
        <p:nvSpPr>
          <p:cNvPr id="46" name="Shape 2248"/>
          <p:cNvSpPr/>
          <p:nvPr/>
        </p:nvSpPr>
        <p:spPr>
          <a:xfrm flipH="1">
            <a:off x="2949379" y="404869"/>
            <a:ext cx="899143" cy="89914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026BA5"/>
          </a:solidFill>
          <a:ln w="28575" cap="flat">
            <a:solidFill>
              <a:schemeClr val="bg1"/>
            </a:solidFill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/>
            <a:endParaRPr dirty="0"/>
          </a:p>
        </p:txBody>
      </p:sp>
      <p:sp>
        <p:nvSpPr>
          <p:cNvPr id="47" name="Shape 25434"/>
          <p:cNvSpPr/>
          <p:nvPr/>
        </p:nvSpPr>
        <p:spPr>
          <a:xfrm>
            <a:off x="3130547" y="568434"/>
            <a:ext cx="536808" cy="4872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889" y="16180"/>
                </a:moveTo>
                <a:lnTo>
                  <a:pt x="19889" y="9897"/>
                </a:lnTo>
                <a:lnTo>
                  <a:pt x="11620" y="9897"/>
                </a:lnTo>
                <a:lnTo>
                  <a:pt x="11620" y="5420"/>
                </a:lnTo>
                <a:lnTo>
                  <a:pt x="13331" y="5420"/>
                </a:lnTo>
                <a:lnTo>
                  <a:pt x="13331" y="0"/>
                </a:lnTo>
                <a:lnTo>
                  <a:pt x="8269" y="0"/>
                </a:lnTo>
                <a:lnTo>
                  <a:pt x="8269" y="5420"/>
                </a:lnTo>
                <a:lnTo>
                  <a:pt x="9980" y="5420"/>
                </a:lnTo>
                <a:lnTo>
                  <a:pt x="9980" y="9897"/>
                </a:lnTo>
                <a:lnTo>
                  <a:pt x="1711" y="9897"/>
                </a:lnTo>
                <a:lnTo>
                  <a:pt x="1711" y="16180"/>
                </a:lnTo>
                <a:lnTo>
                  <a:pt x="0" y="16180"/>
                </a:lnTo>
                <a:lnTo>
                  <a:pt x="0" y="21600"/>
                </a:lnTo>
                <a:lnTo>
                  <a:pt x="4919" y="21600"/>
                </a:lnTo>
                <a:lnTo>
                  <a:pt x="4919" y="16180"/>
                </a:lnTo>
                <a:lnTo>
                  <a:pt x="3350" y="16180"/>
                </a:lnTo>
                <a:lnTo>
                  <a:pt x="3350" y="11703"/>
                </a:lnTo>
                <a:lnTo>
                  <a:pt x="9980" y="11703"/>
                </a:lnTo>
                <a:lnTo>
                  <a:pt x="9980" y="16180"/>
                </a:lnTo>
                <a:lnTo>
                  <a:pt x="8269" y="16180"/>
                </a:lnTo>
                <a:lnTo>
                  <a:pt x="8269" y="21600"/>
                </a:lnTo>
                <a:lnTo>
                  <a:pt x="13331" y="21600"/>
                </a:lnTo>
                <a:lnTo>
                  <a:pt x="13331" y="16180"/>
                </a:lnTo>
                <a:lnTo>
                  <a:pt x="11620" y="16180"/>
                </a:lnTo>
                <a:lnTo>
                  <a:pt x="11620" y="11703"/>
                </a:lnTo>
                <a:lnTo>
                  <a:pt x="18250" y="11703"/>
                </a:lnTo>
                <a:lnTo>
                  <a:pt x="18250" y="16180"/>
                </a:lnTo>
                <a:lnTo>
                  <a:pt x="16681" y="16180"/>
                </a:lnTo>
                <a:lnTo>
                  <a:pt x="16681" y="21600"/>
                </a:lnTo>
                <a:lnTo>
                  <a:pt x="21600" y="21600"/>
                </a:lnTo>
                <a:lnTo>
                  <a:pt x="21600" y="16180"/>
                </a:lnTo>
                <a:lnTo>
                  <a:pt x="19889" y="1618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/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34429941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16" grpId="0"/>
      <p:bldP spid="12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Picture 3" descr="地热电站"/>
          <p:cNvPicPr preferRelativeResize="0"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83" b="9201"/>
          <a:stretch>
            <a:fillRect/>
          </a:stretch>
        </p:blipFill>
        <p:spPr bwMode="auto">
          <a:xfrm>
            <a:off x="8677241" y="549177"/>
            <a:ext cx="2520000" cy="1800000"/>
          </a:xfrm>
          <a:prstGeom prst="rect">
            <a:avLst/>
          </a:prstGeom>
          <a:noFill/>
          <a:ln>
            <a:noFill/>
          </a:ln>
          <a:effectLst>
            <a:outerShdw blurRad="647700" dist="50800" dir="5400000" algn="ctr" rotWithShape="0">
              <a:srgbClr val="000000">
                <a:alpha val="31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7" name="Text Box 4"/>
          <p:cNvSpPr txBox="1">
            <a:spLocks noChangeArrowheads="1"/>
          </p:cNvSpPr>
          <p:nvPr/>
        </p:nvSpPr>
        <p:spPr bwMode="auto">
          <a:xfrm>
            <a:off x="9228023" y="2297750"/>
            <a:ext cx="166659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地热发电</a:t>
            </a:r>
          </a:p>
        </p:txBody>
      </p:sp>
      <p:sp>
        <p:nvSpPr>
          <p:cNvPr id="58" name="Text Box 4"/>
          <p:cNvSpPr txBox="1">
            <a:spLocks noChangeArrowheads="1"/>
          </p:cNvSpPr>
          <p:nvPr/>
        </p:nvSpPr>
        <p:spPr bwMode="auto">
          <a:xfrm>
            <a:off x="8772554" y="2804986"/>
            <a:ext cx="244043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50000"/>
              </a:spcBef>
              <a:defRPr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b="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内能转化为电能</a:t>
            </a:r>
          </a:p>
        </p:txBody>
      </p:sp>
      <p:grpSp>
        <p:nvGrpSpPr>
          <p:cNvPr id="22" name="组合 21"/>
          <p:cNvGrpSpPr/>
          <p:nvPr/>
        </p:nvGrpSpPr>
        <p:grpSpPr>
          <a:xfrm>
            <a:off x="96056" y="1581489"/>
            <a:ext cx="1572904" cy="658425"/>
            <a:chOff x="118542" y="795531"/>
            <a:chExt cx="1572904" cy="658425"/>
          </a:xfrm>
        </p:grpSpPr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24" name="文本框 23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96056" y="2608226"/>
            <a:ext cx="1572904" cy="658425"/>
            <a:chOff x="3142451" y="548680"/>
            <a:chExt cx="1572904" cy="658425"/>
          </a:xfrm>
        </p:grpSpPr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27" name="文本框 2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96056" y="3634963"/>
            <a:ext cx="1572904" cy="658425"/>
            <a:chOff x="3142451" y="548680"/>
            <a:chExt cx="1572904" cy="658425"/>
          </a:xfrm>
        </p:grpSpPr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0" name="文本框 2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96056" y="554752"/>
            <a:ext cx="1572904" cy="658425"/>
            <a:chOff x="3142451" y="548680"/>
            <a:chExt cx="1572904" cy="658425"/>
          </a:xfrm>
        </p:grpSpPr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3" name="文本框 3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137395" y="4661700"/>
            <a:ext cx="1572904" cy="658425"/>
            <a:chOff x="3142451" y="548680"/>
            <a:chExt cx="1572904" cy="658425"/>
          </a:xfrm>
        </p:grpSpPr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135956" y="5688437"/>
            <a:ext cx="1572904" cy="658425"/>
            <a:chOff x="3142451" y="548680"/>
            <a:chExt cx="1572904" cy="658425"/>
          </a:xfrm>
        </p:grpSpPr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9" name="文本框 3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pic>
        <p:nvPicPr>
          <p:cNvPr id="46" name="Picture 4" descr="达坂城风力发电站"/>
          <p:cNvPicPr preferRelativeResize="0">
            <a:picLocks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907518" y="549177"/>
            <a:ext cx="2520000" cy="1800000"/>
          </a:xfrm>
          <a:prstGeom prst="rect">
            <a:avLst/>
          </a:prstGeom>
          <a:noFill/>
          <a:ln>
            <a:noFill/>
          </a:ln>
          <a:effectLst>
            <a:outerShdw blurRad="723900" dist="50800" dir="5400000" algn="ctr" rotWithShape="0">
              <a:srgbClr val="00000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7" name="Text Box 4"/>
          <p:cNvSpPr txBox="1">
            <a:spLocks noChangeArrowheads="1"/>
          </p:cNvSpPr>
          <p:nvPr/>
        </p:nvSpPr>
        <p:spPr bwMode="auto">
          <a:xfrm>
            <a:off x="3448014" y="2280158"/>
            <a:ext cx="1810246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风力发电</a:t>
            </a:r>
          </a:p>
        </p:txBody>
      </p:sp>
      <p:sp>
        <p:nvSpPr>
          <p:cNvPr id="48" name="Text Box 4"/>
          <p:cNvSpPr txBox="1">
            <a:spLocks noChangeArrowheads="1"/>
          </p:cNvSpPr>
          <p:nvPr/>
        </p:nvSpPr>
        <p:spPr bwMode="auto">
          <a:xfrm>
            <a:off x="2950695" y="2792041"/>
            <a:ext cx="269107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50000"/>
              </a:spcBef>
              <a:defRPr sz="240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风能转化为电能</a:t>
            </a:r>
          </a:p>
        </p:txBody>
      </p:sp>
      <p:pic>
        <p:nvPicPr>
          <p:cNvPr id="51" name="Picture 2" descr="太阳能发电站2"/>
          <p:cNvPicPr preferRelativeResize="0">
            <a:picLocks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779549" y="558711"/>
            <a:ext cx="2520000" cy="1800000"/>
          </a:xfrm>
          <a:prstGeom prst="rect">
            <a:avLst/>
          </a:prstGeom>
          <a:noFill/>
          <a:ln>
            <a:noFill/>
          </a:ln>
          <a:effectLst>
            <a:outerShdw blurRad="533400" dist="50800" dir="5400000" algn="ctr" rotWithShape="0">
              <a:srgbClr val="000000">
                <a:alpha val="3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2" name="Text Box 4"/>
          <p:cNvSpPr txBox="1">
            <a:spLocks noChangeArrowheads="1"/>
          </p:cNvSpPr>
          <p:nvPr/>
        </p:nvSpPr>
        <p:spPr bwMode="auto">
          <a:xfrm>
            <a:off x="6234508" y="2297751"/>
            <a:ext cx="1810246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太阳能发电</a:t>
            </a:r>
          </a:p>
        </p:txBody>
      </p:sp>
      <p:sp>
        <p:nvSpPr>
          <p:cNvPr id="53" name="Text Box 4"/>
          <p:cNvSpPr txBox="1">
            <a:spLocks noChangeArrowheads="1"/>
          </p:cNvSpPr>
          <p:nvPr/>
        </p:nvSpPr>
        <p:spPr bwMode="auto">
          <a:xfrm>
            <a:off x="5811740" y="2803264"/>
            <a:ext cx="2679067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50000"/>
              </a:spcBef>
              <a:defRPr sz="240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太阳能转化为电能</a:t>
            </a:r>
          </a:p>
        </p:txBody>
      </p:sp>
      <p:pic>
        <p:nvPicPr>
          <p:cNvPr id="60" name="图片 59"/>
          <p:cNvPicPr preferRelativeResize="0"/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50" t="15841" r="2598" b="22608"/>
          <a:stretch>
            <a:fillRect/>
          </a:stretch>
        </p:blipFill>
        <p:spPr>
          <a:xfrm>
            <a:off x="2970956" y="3793120"/>
            <a:ext cx="2520000" cy="1800000"/>
          </a:xfrm>
          <a:prstGeom prst="rect">
            <a:avLst/>
          </a:prstGeom>
          <a:noFill/>
          <a:ln>
            <a:noFill/>
          </a:ln>
          <a:effectLst>
            <a:outerShdw blurRad="723900" dist="50800" dir="5400000" algn="ctr" rotWithShape="0">
              <a:srgbClr val="000000">
                <a:alpha val="50000"/>
              </a:srgbClr>
            </a:outerShdw>
          </a:effectLst>
        </p:spPr>
      </p:pic>
      <p:pic>
        <p:nvPicPr>
          <p:cNvPr id="61" name="图片 60"/>
          <p:cNvPicPr/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71" t="12264" r="9259" b="13103"/>
          <a:stretch>
            <a:fillRect/>
          </a:stretch>
        </p:blipFill>
        <p:spPr>
          <a:xfrm>
            <a:off x="5864544" y="3738862"/>
            <a:ext cx="2520000" cy="1800000"/>
          </a:xfrm>
          <a:prstGeom prst="rect">
            <a:avLst/>
          </a:prstGeom>
          <a:noFill/>
          <a:ln>
            <a:noFill/>
          </a:ln>
          <a:effectLst>
            <a:outerShdw blurRad="723900" dist="50800" dir="5400000" algn="ctr" rotWithShape="0">
              <a:srgbClr val="000000">
                <a:alpha val="50000"/>
              </a:srgbClr>
            </a:outerShdw>
          </a:effectLst>
        </p:spPr>
      </p:pic>
      <p:pic>
        <p:nvPicPr>
          <p:cNvPr id="69" name="图片 68"/>
          <p:cNvPicPr preferRelativeResize="0"/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10" t="4698" r="2810" b="6373"/>
          <a:stretch>
            <a:fillRect/>
          </a:stretch>
        </p:blipFill>
        <p:spPr>
          <a:xfrm>
            <a:off x="8677241" y="3696570"/>
            <a:ext cx="2520000" cy="1800000"/>
          </a:xfrm>
          <a:prstGeom prst="rect">
            <a:avLst/>
          </a:prstGeom>
          <a:noFill/>
          <a:ln>
            <a:noFill/>
          </a:ln>
          <a:effectLst>
            <a:outerShdw blurRad="723900" dist="50800" dir="5400000" algn="ctr" rotWithShape="0">
              <a:srgbClr val="000000">
                <a:alpha val="50000"/>
              </a:srgbClr>
            </a:outerShdw>
          </a:effectLst>
        </p:spPr>
      </p:pic>
      <p:sp>
        <p:nvSpPr>
          <p:cNvPr id="71" name="Text Box 4"/>
          <p:cNvSpPr txBox="1">
            <a:spLocks noChangeArrowheads="1"/>
          </p:cNvSpPr>
          <p:nvPr/>
        </p:nvSpPr>
        <p:spPr bwMode="auto">
          <a:xfrm>
            <a:off x="3806418" y="5530535"/>
            <a:ext cx="115727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干电池</a:t>
            </a:r>
          </a:p>
        </p:txBody>
      </p:sp>
      <p:sp>
        <p:nvSpPr>
          <p:cNvPr id="72" name="Text Box 4"/>
          <p:cNvSpPr txBox="1">
            <a:spLocks noChangeArrowheads="1"/>
          </p:cNvSpPr>
          <p:nvPr/>
        </p:nvSpPr>
        <p:spPr bwMode="auto">
          <a:xfrm>
            <a:off x="6613336" y="5529612"/>
            <a:ext cx="123881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锂电池</a:t>
            </a:r>
          </a:p>
        </p:txBody>
      </p:sp>
      <p:sp>
        <p:nvSpPr>
          <p:cNvPr id="73" name="Text Box 4"/>
          <p:cNvSpPr txBox="1">
            <a:spLocks noChangeArrowheads="1"/>
          </p:cNvSpPr>
          <p:nvPr/>
        </p:nvSpPr>
        <p:spPr bwMode="auto">
          <a:xfrm>
            <a:off x="9518140" y="5529612"/>
            <a:ext cx="1179086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蓄电池</a:t>
            </a:r>
          </a:p>
        </p:txBody>
      </p:sp>
      <p:sp>
        <p:nvSpPr>
          <p:cNvPr id="74" name="Text Box 4"/>
          <p:cNvSpPr txBox="1">
            <a:spLocks noChangeArrowheads="1"/>
          </p:cNvSpPr>
          <p:nvPr/>
        </p:nvSpPr>
        <p:spPr bwMode="auto">
          <a:xfrm>
            <a:off x="4614846" y="6155550"/>
            <a:ext cx="4849406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50000"/>
              </a:spcBef>
              <a:defRPr sz="240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大多数电池是把化学能转化为电能</a:t>
            </a:r>
          </a:p>
        </p:txBody>
      </p:sp>
    </p:spTree>
    <p:extLst>
      <p:ext uri="{BB962C8B-B14F-4D97-AF65-F5344CB8AC3E}">
        <p14:creationId xmlns:p14="http://schemas.microsoft.com/office/powerpoint/2010/main" val="106460860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/>
      <p:bldP spid="48" grpId="0"/>
      <p:bldP spid="53" grpId="0"/>
      <p:bldP spid="7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8931" y="2210232"/>
            <a:ext cx="2264988" cy="2057337"/>
          </a:xfrm>
          <a:prstGeom prst="rect">
            <a:avLst/>
          </a:prstGeom>
        </p:spPr>
      </p:pic>
      <p:grpSp>
        <p:nvGrpSpPr>
          <p:cNvPr id="22" name="组合 21"/>
          <p:cNvGrpSpPr/>
          <p:nvPr/>
        </p:nvGrpSpPr>
        <p:grpSpPr>
          <a:xfrm>
            <a:off x="96056" y="1581489"/>
            <a:ext cx="1572904" cy="658425"/>
            <a:chOff x="118542" y="795531"/>
            <a:chExt cx="1572904" cy="658425"/>
          </a:xfrm>
        </p:grpSpPr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24" name="文本框 23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96056" y="2608226"/>
            <a:ext cx="1572904" cy="658425"/>
            <a:chOff x="3142451" y="548680"/>
            <a:chExt cx="1572904" cy="658425"/>
          </a:xfrm>
        </p:grpSpPr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27" name="文本框 2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96056" y="3634963"/>
            <a:ext cx="1572904" cy="658425"/>
            <a:chOff x="3142451" y="548680"/>
            <a:chExt cx="1572904" cy="658425"/>
          </a:xfrm>
        </p:grpSpPr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0" name="文本框 2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96056" y="554752"/>
            <a:ext cx="1572904" cy="658425"/>
            <a:chOff x="3142451" y="548680"/>
            <a:chExt cx="1572904" cy="658425"/>
          </a:xfrm>
        </p:grpSpPr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3" name="文本框 3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137395" y="4661700"/>
            <a:ext cx="1572904" cy="658425"/>
            <a:chOff x="3142451" y="548680"/>
            <a:chExt cx="1572904" cy="658425"/>
          </a:xfrm>
        </p:grpSpPr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135956" y="5688437"/>
            <a:ext cx="1572904" cy="658425"/>
            <a:chOff x="3142451" y="548680"/>
            <a:chExt cx="1572904" cy="658425"/>
          </a:xfrm>
        </p:grpSpPr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9" name="文本框 3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sp>
        <p:nvSpPr>
          <p:cNvPr id="47" name="TextBox 4"/>
          <p:cNvSpPr txBox="1"/>
          <p:nvPr/>
        </p:nvSpPr>
        <p:spPr>
          <a:xfrm>
            <a:off x="2781348" y="1064668"/>
            <a:ext cx="2376142" cy="609396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kumimoji="1" lang="en-US" altLang="zh-CN" sz="2800" b="1" dirty="0">
                <a:solidFill>
                  <a:srgbClr val="026BA5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2.</a:t>
            </a:r>
            <a:r>
              <a:rPr kumimoji="1" lang="zh-CN" altLang="en-US" sz="2800" b="1" dirty="0">
                <a:solidFill>
                  <a:srgbClr val="026BA5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电能的利用</a:t>
            </a:r>
            <a:endParaRPr kumimoji="1" lang="zh-CN" altLang="en-US" sz="2800" b="1" dirty="0">
              <a:solidFill>
                <a:srgbClr val="026BA5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60" name="Rectangle 5"/>
          <p:cNvSpPr>
            <a:spLocks noChangeArrowheads="1"/>
          </p:cNvSpPr>
          <p:nvPr/>
        </p:nvSpPr>
        <p:spPr bwMode="auto">
          <a:xfrm>
            <a:off x="6159566" y="4768476"/>
            <a:ext cx="2582686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电能转化为内能</a:t>
            </a:r>
          </a:p>
        </p:txBody>
      </p:sp>
      <p:sp>
        <p:nvSpPr>
          <p:cNvPr id="63" name="Text Box 14"/>
          <p:cNvSpPr txBox="1">
            <a:spLocks noChangeArrowheads="1"/>
          </p:cNvSpPr>
          <p:nvPr/>
        </p:nvSpPr>
        <p:spPr bwMode="auto">
          <a:xfrm>
            <a:off x="9348683" y="4803738"/>
            <a:ext cx="2535037" cy="3911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8000" tIns="10800" rIns="0" bIns="108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电能转化为机械能</a:t>
            </a:r>
          </a:p>
        </p:txBody>
      </p:sp>
      <p:sp>
        <p:nvSpPr>
          <p:cNvPr id="65" name="Rectangle 8"/>
          <p:cNvSpPr>
            <a:spLocks noChangeArrowheads="1"/>
          </p:cNvSpPr>
          <p:nvPr/>
        </p:nvSpPr>
        <p:spPr bwMode="auto">
          <a:xfrm>
            <a:off x="9994968" y="4161417"/>
            <a:ext cx="1107996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电风扇</a:t>
            </a:r>
          </a:p>
        </p:txBody>
      </p:sp>
      <p:pic>
        <p:nvPicPr>
          <p:cNvPr id="67" name="Picture 5"/>
          <p:cNvPicPr preferRelativeResize="0">
            <a:picLocks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763657" y="2338901"/>
            <a:ext cx="2520000" cy="1800000"/>
          </a:xfrm>
          <a:prstGeom prst="rect">
            <a:avLst/>
          </a:prstGeom>
          <a:noFill/>
          <a:ln>
            <a:noFill/>
          </a:ln>
          <a:effectLst>
            <a:outerShdw blurRad="711200" dist="50800" dir="5400000" algn="ctr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8" name="Rectangle 7"/>
          <p:cNvSpPr>
            <a:spLocks noChangeArrowheads="1"/>
          </p:cNvSpPr>
          <p:nvPr/>
        </p:nvSpPr>
        <p:spPr bwMode="auto">
          <a:xfrm>
            <a:off x="3658186" y="4157149"/>
            <a:ext cx="93742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电灯</a:t>
            </a:r>
          </a:p>
        </p:txBody>
      </p:sp>
      <p:sp>
        <p:nvSpPr>
          <p:cNvPr id="69" name="Rectangle 7"/>
          <p:cNvSpPr>
            <a:spLocks noChangeArrowheads="1"/>
          </p:cNvSpPr>
          <p:nvPr/>
        </p:nvSpPr>
        <p:spPr bwMode="auto">
          <a:xfrm>
            <a:off x="2475716" y="4768475"/>
            <a:ext cx="3284141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电能转化为光能和内能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1302" y="1980031"/>
            <a:ext cx="2313357" cy="2313357"/>
          </a:xfrm>
          <a:prstGeom prst="rect">
            <a:avLst/>
          </a:prstGeom>
        </p:spPr>
      </p:pic>
      <p:sp>
        <p:nvSpPr>
          <p:cNvPr id="61" name="Rectangle 8"/>
          <p:cNvSpPr>
            <a:spLocks noChangeArrowheads="1"/>
          </p:cNvSpPr>
          <p:nvPr/>
        </p:nvSpPr>
        <p:spPr bwMode="auto">
          <a:xfrm>
            <a:off x="6775444" y="4145344"/>
            <a:ext cx="1107996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电饭煲</a:t>
            </a:r>
          </a:p>
        </p:txBody>
      </p:sp>
    </p:spTree>
    <p:extLst>
      <p:ext uri="{BB962C8B-B14F-4D97-AF65-F5344CB8AC3E}">
        <p14:creationId xmlns:p14="http://schemas.microsoft.com/office/powerpoint/2010/main" val="176697524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/>
      <p:bldP spid="63" grpId="0"/>
      <p:bldP spid="6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3891" y="720027"/>
            <a:ext cx="2547484" cy="254748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8416" y="441603"/>
            <a:ext cx="2869063" cy="286906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7470" y="1088425"/>
            <a:ext cx="3085031" cy="2053474"/>
          </a:xfrm>
          <a:prstGeom prst="rect">
            <a:avLst/>
          </a:prstGeom>
        </p:spPr>
      </p:pic>
      <p:grpSp>
        <p:nvGrpSpPr>
          <p:cNvPr id="22" name="组合 21"/>
          <p:cNvGrpSpPr/>
          <p:nvPr/>
        </p:nvGrpSpPr>
        <p:grpSpPr>
          <a:xfrm>
            <a:off x="96056" y="1581489"/>
            <a:ext cx="1572904" cy="658425"/>
            <a:chOff x="118542" y="795531"/>
            <a:chExt cx="1572904" cy="658425"/>
          </a:xfrm>
        </p:grpSpPr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24" name="文本框 23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96056" y="2608226"/>
            <a:ext cx="1572904" cy="658425"/>
            <a:chOff x="3142451" y="548680"/>
            <a:chExt cx="1572904" cy="658425"/>
          </a:xfrm>
        </p:grpSpPr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27" name="文本框 2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96056" y="3634963"/>
            <a:ext cx="1572904" cy="658425"/>
            <a:chOff x="3142451" y="548680"/>
            <a:chExt cx="1572904" cy="658425"/>
          </a:xfrm>
        </p:grpSpPr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0" name="文本框 2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96056" y="554752"/>
            <a:ext cx="1572904" cy="658425"/>
            <a:chOff x="3142451" y="548680"/>
            <a:chExt cx="1572904" cy="658425"/>
          </a:xfrm>
        </p:grpSpPr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3" name="文本框 3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137395" y="4661700"/>
            <a:ext cx="1572904" cy="658425"/>
            <a:chOff x="3142451" y="548680"/>
            <a:chExt cx="1572904" cy="658425"/>
          </a:xfrm>
        </p:grpSpPr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135956" y="5688437"/>
            <a:ext cx="1572904" cy="658425"/>
            <a:chOff x="3142451" y="548680"/>
            <a:chExt cx="1572904" cy="658425"/>
          </a:xfrm>
        </p:grpSpPr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9" name="文本框 3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sp>
        <p:nvSpPr>
          <p:cNvPr id="21" name="Rectangle 6"/>
          <p:cNvSpPr>
            <a:spLocks noChangeArrowheads="1"/>
          </p:cNvSpPr>
          <p:nvPr/>
        </p:nvSpPr>
        <p:spPr bwMode="auto">
          <a:xfrm>
            <a:off x="3022393" y="3008939"/>
            <a:ext cx="2511694" cy="504369"/>
          </a:xfrm>
          <a:prstGeom prst="rect">
            <a:avLst/>
          </a:prstGeom>
          <a:noFill/>
          <a:ln>
            <a:noFill/>
          </a:ln>
          <a:effectLst>
            <a:outerShdw blurRad="50800" dist="50800" sx="1000" sy="1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电脑、电视机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1522" y="4404751"/>
            <a:ext cx="7980398" cy="1581244"/>
          </a:xfrm>
          <a:prstGeom prst="rect">
            <a:avLst/>
          </a:prstGeom>
        </p:spPr>
      </p:pic>
      <p:sp>
        <p:nvSpPr>
          <p:cNvPr id="47" name="Rectangle 5"/>
          <p:cNvSpPr>
            <a:spLocks noChangeArrowheads="1"/>
          </p:cNvSpPr>
          <p:nvPr/>
        </p:nvSpPr>
        <p:spPr bwMode="auto">
          <a:xfrm>
            <a:off x="3543229" y="4563338"/>
            <a:ext cx="6996983" cy="1200329"/>
          </a:xfrm>
          <a:prstGeom prst="rect">
            <a:avLst/>
          </a:prstGeom>
          <a:noFill/>
          <a:ln>
            <a:noFill/>
          </a:ln>
          <a:effectLst>
            <a:outerShdw blurRad="50800" dist="50800" sx="1000" sy="1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电能已成为应用最广泛和最方便的能量。而且为了保护生态环境，国家大力推行煤改电和油改电政策。</a:t>
            </a:r>
            <a:endParaRPr 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8" name="Rectangle 7"/>
          <p:cNvSpPr>
            <a:spLocks noChangeArrowheads="1"/>
          </p:cNvSpPr>
          <p:nvPr/>
        </p:nvSpPr>
        <p:spPr bwMode="auto">
          <a:xfrm>
            <a:off x="2494276" y="3592962"/>
            <a:ext cx="3284141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电能转化为光能和声能</a:t>
            </a:r>
          </a:p>
        </p:txBody>
      </p:sp>
      <p:sp>
        <p:nvSpPr>
          <p:cNvPr id="49" name="Rectangle 6"/>
          <p:cNvSpPr>
            <a:spLocks noChangeArrowheads="1"/>
          </p:cNvSpPr>
          <p:nvPr/>
        </p:nvSpPr>
        <p:spPr bwMode="auto">
          <a:xfrm>
            <a:off x="6672846" y="3008939"/>
            <a:ext cx="1408015" cy="572464"/>
          </a:xfrm>
          <a:prstGeom prst="rect">
            <a:avLst/>
          </a:prstGeom>
          <a:noFill/>
          <a:ln>
            <a:noFill/>
          </a:ln>
          <a:effectLst>
            <a:outerShdw blurRad="50800" dist="50800" sx="1000" sy="1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电烤箱</a:t>
            </a:r>
          </a:p>
        </p:txBody>
      </p:sp>
      <p:sp>
        <p:nvSpPr>
          <p:cNvPr id="50" name="Rectangle 7"/>
          <p:cNvSpPr>
            <a:spLocks noChangeArrowheads="1"/>
          </p:cNvSpPr>
          <p:nvPr/>
        </p:nvSpPr>
        <p:spPr bwMode="auto">
          <a:xfrm>
            <a:off x="6106229" y="3592962"/>
            <a:ext cx="254125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电能转化为内能</a:t>
            </a:r>
          </a:p>
        </p:txBody>
      </p:sp>
      <p:sp>
        <p:nvSpPr>
          <p:cNvPr id="51" name="Rectangle 6"/>
          <p:cNvSpPr>
            <a:spLocks noChangeArrowheads="1"/>
          </p:cNvSpPr>
          <p:nvPr/>
        </p:nvSpPr>
        <p:spPr bwMode="auto">
          <a:xfrm>
            <a:off x="9983475" y="3009967"/>
            <a:ext cx="1408015" cy="504369"/>
          </a:xfrm>
          <a:prstGeom prst="rect">
            <a:avLst/>
          </a:prstGeom>
          <a:noFill/>
          <a:ln>
            <a:noFill/>
          </a:ln>
          <a:effectLst>
            <a:outerShdw blurRad="50800" dist="50800" sx="1000" sy="1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石英钟</a:t>
            </a:r>
          </a:p>
        </p:txBody>
      </p:sp>
      <p:sp>
        <p:nvSpPr>
          <p:cNvPr id="52" name="Rectangle 7"/>
          <p:cNvSpPr>
            <a:spLocks noChangeArrowheads="1"/>
          </p:cNvSpPr>
          <p:nvPr/>
        </p:nvSpPr>
        <p:spPr bwMode="auto">
          <a:xfrm>
            <a:off x="9242047" y="3593990"/>
            <a:ext cx="277514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电能转化为机械能</a:t>
            </a:r>
          </a:p>
        </p:txBody>
      </p:sp>
    </p:spTree>
    <p:extLst>
      <p:ext uri="{BB962C8B-B14F-4D97-AF65-F5344CB8AC3E}">
        <p14:creationId xmlns:p14="http://schemas.microsoft.com/office/powerpoint/2010/main" val="21167100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  <p:bldP spid="48" grpId="0"/>
      <p:bldP spid="50" grpId="0"/>
      <p:bldP spid="5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图片 4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469" y="3941442"/>
            <a:ext cx="5461537" cy="996873"/>
          </a:xfrm>
          <a:prstGeom prst="rect">
            <a:avLst/>
          </a:prstGeom>
          <a:solidFill>
            <a:srgbClr val="CCE4F7"/>
          </a:solidFill>
        </p:spPr>
      </p:pic>
      <p:grpSp>
        <p:nvGrpSpPr>
          <p:cNvPr id="22" name="组合 21"/>
          <p:cNvGrpSpPr/>
          <p:nvPr/>
        </p:nvGrpSpPr>
        <p:grpSpPr>
          <a:xfrm>
            <a:off x="96056" y="1581489"/>
            <a:ext cx="1572904" cy="658425"/>
            <a:chOff x="118542" y="795531"/>
            <a:chExt cx="1572904" cy="658425"/>
          </a:xfrm>
        </p:grpSpPr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24" name="文本框 23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96056" y="2608226"/>
            <a:ext cx="1572904" cy="658425"/>
            <a:chOff x="3142451" y="548680"/>
            <a:chExt cx="1572904" cy="658425"/>
          </a:xfrm>
        </p:grpSpPr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27" name="文本框 2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96056" y="3634963"/>
            <a:ext cx="1572904" cy="658425"/>
            <a:chOff x="3142451" y="548680"/>
            <a:chExt cx="1572904" cy="658425"/>
          </a:xfrm>
        </p:grpSpPr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0" name="文本框 2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96056" y="554752"/>
            <a:ext cx="1572904" cy="658425"/>
            <a:chOff x="3142451" y="548680"/>
            <a:chExt cx="1572904" cy="658425"/>
          </a:xfrm>
        </p:grpSpPr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3" name="文本框 3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137395" y="4661700"/>
            <a:ext cx="1572904" cy="658425"/>
            <a:chOff x="3142451" y="548680"/>
            <a:chExt cx="1572904" cy="658425"/>
          </a:xfrm>
        </p:grpSpPr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135956" y="5688437"/>
            <a:ext cx="1572904" cy="658425"/>
            <a:chOff x="3142451" y="548680"/>
            <a:chExt cx="1572904" cy="658425"/>
          </a:xfrm>
        </p:grpSpPr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9" name="文本框 3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sp>
        <p:nvSpPr>
          <p:cNvPr id="20" name="矩形 19"/>
          <p:cNvSpPr/>
          <p:nvPr/>
        </p:nvSpPr>
        <p:spPr>
          <a:xfrm>
            <a:off x="3008796" y="1665061"/>
            <a:ext cx="3109617" cy="609396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kumimoji="1" lang="en-US" altLang="zh-CN" sz="2800" b="1" dirty="0">
                <a:solidFill>
                  <a:srgbClr val="026BA5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kumimoji="1" lang="zh-CN" altLang="en-US" sz="2800" b="1" dirty="0">
                <a:solidFill>
                  <a:srgbClr val="026BA5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．电能的单位</a:t>
            </a:r>
            <a:endParaRPr kumimoji="1" lang="en-US" altLang="zh-CN" sz="2800" b="1" dirty="0">
              <a:solidFill>
                <a:srgbClr val="026BA5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008796" y="2633534"/>
            <a:ext cx="4015423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电能的国际单位：焦耳（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J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</a:t>
            </a:r>
          </a:p>
        </p:txBody>
      </p:sp>
      <p:sp>
        <p:nvSpPr>
          <p:cNvPr id="40" name="矩形 39"/>
          <p:cNvSpPr/>
          <p:nvPr/>
        </p:nvSpPr>
        <p:spPr>
          <a:xfrm>
            <a:off x="2949235" y="3298069"/>
            <a:ext cx="7996672" cy="548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生活中的电能单位：千瓦时，符号是  </a:t>
            </a:r>
            <a:r>
              <a:rPr lang="en-US" altLang="zh-CN" sz="2400" dirty="0" err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kW·h</a:t>
            </a: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  <a:cs typeface="Times New Roman" pitchFamily="18" charset="0"/>
              </a:rPr>
              <a:t>, 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  <a:cs typeface="Times New Roman" pitchFamily="18" charset="0"/>
              </a:rPr>
              <a:t>俗称“度”</a:t>
            </a:r>
            <a:endParaRPr lang="en-US" altLang="zh-CN" sz="2400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2942108" y="4020632"/>
            <a:ext cx="8752898" cy="5762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l">
              <a:lnSpc>
                <a:spcPct val="150000"/>
              </a:lnSpc>
              <a:buFontTx/>
              <a:buNone/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  <a:cs typeface="Times New Roman" pitchFamily="18" charset="0"/>
              </a:rPr>
              <a:t>他们之间的换算关系是：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1kW·h=1</a:t>
            </a:r>
            <a:r>
              <a:rPr lang="en-US" altLang="zh-CN" sz="24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×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10</a:t>
            </a:r>
            <a:r>
              <a:rPr lang="en-US" altLang="zh-CN" sz="2400" baseline="30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W </a:t>
            </a:r>
            <a:r>
              <a:rPr lang="en-US" altLang="zh-CN" sz="24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×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3600s=3.6 </a:t>
            </a:r>
            <a:r>
              <a:rPr lang="en-US" altLang="zh-CN" sz="24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×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10</a:t>
            </a:r>
            <a:r>
              <a:rPr lang="en-US" altLang="zh-CN" sz="2400" baseline="30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J</a:t>
            </a:r>
            <a:endParaRPr lang="zh-CN" altLang="en-US" sz="24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404695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40" grpId="0"/>
      <p:bldP spid="4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图片 39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0" r="9676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6375" r="2577" b="28062"/>
          <a:stretch/>
        </p:blipFill>
        <p:spPr>
          <a:xfrm>
            <a:off x="8568208" y="2118731"/>
            <a:ext cx="1463298" cy="547436"/>
          </a:xfrm>
          <a:prstGeom prst="rect">
            <a:avLst/>
          </a:prstGeom>
        </p:spPr>
      </p:pic>
      <p:grpSp>
        <p:nvGrpSpPr>
          <p:cNvPr id="22" name="组合 21"/>
          <p:cNvGrpSpPr/>
          <p:nvPr/>
        </p:nvGrpSpPr>
        <p:grpSpPr>
          <a:xfrm>
            <a:off x="96056" y="1581489"/>
            <a:ext cx="1572904" cy="658425"/>
            <a:chOff x="118542" y="795531"/>
            <a:chExt cx="1572904" cy="658425"/>
          </a:xfrm>
        </p:grpSpPr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24" name="文本框 23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96056" y="2608226"/>
            <a:ext cx="1572904" cy="658425"/>
            <a:chOff x="3142451" y="548680"/>
            <a:chExt cx="1572904" cy="658425"/>
          </a:xfrm>
        </p:grpSpPr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27" name="文本框 2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96056" y="3634963"/>
            <a:ext cx="1572904" cy="658425"/>
            <a:chOff x="3142451" y="548680"/>
            <a:chExt cx="1572904" cy="658425"/>
          </a:xfrm>
        </p:grpSpPr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0" name="文本框 2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96056" y="554752"/>
            <a:ext cx="1572904" cy="658425"/>
            <a:chOff x="3142451" y="548680"/>
            <a:chExt cx="1572904" cy="658425"/>
          </a:xfrm>
        </p:grpSpPr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3" name="文本框 3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137395" y="4661700"/>
            <a:ext cx="1572904" cy="658425"/>
            <a:chOff x="3142451" y="548680"/>
            <a:chExt cx="1572904" cy="658425"/>
          </a:xfrm>
        </p:grpSpPr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135956" y="5688437"/>
            <a:ext cx="1572904" cy="658425"/>
            <a:chOff x="3142451" y="548680"/>
            <a:chExt cx="1572904" cy="658425"/>
          </a:xfrm>
        </p:grpSpPr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9" name="文本框 3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3007031" y="626760"/>
            <a:ext cx="3866467" cy="615454"/>
            <a:chOff x="3043238" y="542272"/>
            <a:chExt cx="3866467" cy="615454"/>
          </a:xfrm>
        </p:grpSpPr>
        <p:cxnSp>
          <p:nvCxnSpPr>
            <p:cNvPr id="41" name="直接连接符 40"/>
            <p:cNvCxnSpPr/>
            <p:nvPr/>
          </p:nvCxnSpPr>
          <p:spPr>
            <a:xfrm>
              <a:off x="3583419" y="1102861"/>
              <a:ext cx="1872208" cy="0"/>
            </a:xfrm>
            <a:prstGeom prst="line">
              <a:avLst/>
            </a:prstGeom>
            <a:ln w="28575">
              <a:solidFill>
                <a:schemeClr val="accent6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2" name="组合 41"/>
            <p:cNvGrpSpPr/>
            <p:nvPr/>
          </p:nvGrpSpPr>
          <p:grpSpPr>
            <a:xfrm>
              <a:off x="3043238" y="545045"/>
              <a:ext cx="3797180" cy="567189"/>
              <a:chOff x="3345379" y="667983"/>
              <a:chExt cx="2911391" cy="434877"/>
            </a:xfrm>
          </p:grpSpPr>
          <p:sp>
            <p:nvSpPr>
              <p:cNvPr id="44" name="圆角矩形 43"/>
              <p:cNvSpPr/>
              <p:nvPr/>
            </p:nvSpPr>
            <p:spPr>
              <a:xfrm>
                <a:off x="3358903" y="667983"/>
                <a:ext cx="2897867" cy="434877"/>
              </a:xfrm>
              <a:prstGeom prst="roundRect">
                <a:avLst>
                  <a:gd name="adj" fmla="val 48539"/>
                </a:avLst>
              </a:prstGeom>
              <a:solidFill>
                <a:srgbClr val="026BA5"/>
              </a:solidFill>
              <a:ln w="28575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" name="Shape 2258"/>
              <p:cNvSpPr/>
              <p:nvPr/>
            </p:nvSpPr>
            <p:spPr>
              <a:xfrm flipH="1">
                <a:off x="3345379" y="950495"/>
                <a:ext cx="38981" cy="3898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4168" y="0"/>
                    </a:moveTo>
                    <a:cubicBezTo>
                      <a:pt x="3032" y="1516"/>
                      <a:pt x="1516" y="3032"/>
                      <a:pt x="0" y="4547"/>
                    </a:cubicBezTo>
                    <a:cubicBezTo>
                      <a:pt x="17053" y="21600"/>
                      <a:pt x="17053" y="21600"/>
                      <a:pt x="17053" y="21600"/>
                    </a:cubicBezTo>
                    <a:cubicBezTo>
                      <a:pt x="18568" y="20084"/>
                      <a:pt x="20084" y="18947"/>
                      <a:pt x="21600" y="17432"/>
                    </a:cubicBezTo>
                    <a:cubicBezTo>
                      <a:pt x="4168" y="0"/>
                      <a:pt x="4168" y="0"/>
                      <a:pt x="4168" y="0"/>
                    </a:cubicBezTo>
                  </a:path>
                </a:pathLst>
              </a:custGeom>
              <a:solidFill>
                <a:srgbClr val="C4C6CA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</p:grpSp>
        <p:sp>
          <p:nvSpPr>
            <p:cNvPr id="43" name="文本框 42"/>
            <p:cNvSpPr txBox="1"/>
            <p:nvPr/>
          </p:nvSpPr>
          <p:spPr>
            <a:xfrm>
              <a:off x="3396421" y="542272"/>
              <a:ext cx="3513284" cy="615454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rtlCol="0" anchor="t">
              <a:noAutofit/>
              <a:scene3d>
                <a:camera prst="orthographicFront"/>
                <a:lightRig rig="threePt" dir="t"/>
              </a:scene3d>
              <a:sp3d>
                <a:bevelT w="0" h="0"/>
                <a:bevelB w="0" h="0"/>
              </a:sp3d>
            </a:bodyPr>
            <a:lstStyle/>
            <a:p>
              <a:pPr algn="ctr"/>
              <a:r>
                <a:rPr lang="zh-CN" altLang="en-US" sz="32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电能的计量</a:t>
              </a:r>
            </a:p>
          </p:txBody>
        </p:sp>
      </p:grpSp>
      <p:sp>
        <p:nvSpPr>
          <p:cNvPr id="48" name="Rectangle 2"/>
          <p:cNvSpPr txBox="1">
            <a:spLocks noChangeArrowheads="1"/>
          </p:cNvSpPr>
          <p:nvPr/>
        </p:nvSpPr>
        <p:spPr>
          <a:xfrm>
            <a:off x="2582335" y="2193372"/>
            <a:ext cx="8443752" cy="571500"/>
          </a:xfrm>
          <a:prstGeom prst="rect">
            <a:avLst/>
          </a:prstGeom>
        </p:spPr>
        <p:txBody>
          <a:bodyPr/>
          <a:lstStyle>
            <a:lvl1pPr algn="ctr">
              <a:defRPr sz="4400">
                <a:latin typeface="Arial"/>
                <a:ea typeface="Arial"/>
                <a:cs typeface="Arial"/>
                <a:sym typeface="Arial"/>
              </a:defRPr>
            </a:lvl1pPr>
            <a:lvl2pPr algn="ctr">
              <a:defRPr sz="4400">
                <a:latin typeface="Arial"/>
                <a:ea typeface="Arial"/>
                <a:cs typeface="Arial"/>
                <a:sym typeface="Arial"/>
              </a:defRPr>
            </a:lvl2pPr>
            <a:lvl3pPr algn="ctr">
              <a:defRPr sz="4400">
                <a:latin typeface="Arial"/>
                <a:ea typeface="Arial"/>
                <a:cs typeface="Arial"/>
                <a:sym typeface="Arial"/>
              </a:defRPr>
            </a:lvl3pPr>
            <a:lvl4pPr algn="ctr">
              <a:defRPr sz="4400">
                <a:latin typeface="Arial"/>
                <a:ea typeface="Arial"/>
                <a:cs typeface="Arial"/>
                <a:sym typeface="Arial"/>
              </a:defRPr>
            </a:lvl4pPr>
            <a:lvl5pPr algn="ctr">
              <a:defRPr sz="4400">
                <a:latin typeface="Arial"/>
                <a:ea typeface="Arial"/>
                <a:cs typeface="Arial"/>
                <a:sym typeface="Arial"/>
              </a:defRPr>
            </a:lvl5pPr>
            <a:lvl6pPr indent="457200" algn="ctr">
              <a:defRPr sz="4400">
                <a:latin typeface="Arial"/>
                <a:ea typeface="Arial"/>
                <a:cs typeface="Arial"/>
                <a:sym typeface="Arial"/>
              </a:defRPr>
            </a:lvl6pPr>
            <a:lvl7pPr indent="914400" algn="ctr">
              <a:defRPr sz="4400">
                <a:latin typeface="Arial"/>
                <a:ea typeface="Arial"/>
                <a:cs typeface="Arial"/>
                <a:sym typeface="Arial"/>
              </a:defRPr>
            </a:lvl7pPr>
            <a:lvl8pPr indent="1371600" algn="ctr">
              <a:defRPr sz="4400">
                <a:latin typeface="Arial"/>
                <a:ea typeface="Arial"/>
                <a:cs typeface="Arial"/>
                <a:sym typeface="Arial"/>
              </a:defRPr>
            </a:lvl8pPr>
            <a:lvl9pPr indent="1828800" algn="ctr">
              <a:defRPr sz="4400"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l"/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</a:t>
            </a:r>
            <a:r>
              <a:rPr 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电能表：用来测量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用电器在一段时间内消耗</a:t>
            </a:r>
            <a:r>
              <a:rPr 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电能的仪表</a:t>
            </a:r>
          </a:p>
        </p:txBody>
      </p:sp>
      <p:sp>
        <p:nvSpPr>
          <p:cNvPr id="49" name="TextBox 4"/>
          <p:cNvSpPr txBox="1"/>
          <p:nvPr/>
        </p:nvSpPr>
        <p:spPr>
          <a:xfrm>
            <a:off x="2701682" y="1664747"/>
            <a:ext cx="2376142" cy="609396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R="0" indent="0" fontAlgn="auto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1" lang="en-US" altLang="zh-CN" sz="2800" b="1" dirty="0">
                <a:solidFill>
                  <a:srgbClr val="026BA5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kumimoji="1" lang="zh-CN" altLang="en-US" sz="2800" b="1" dirty="0">
                <a:solidFill>
                  <a:srgbClr val="026BA5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认识电能表</a:t>
            </a:r>
            <a:endParaRPr kumimoji="1" lang="zh-CN" altLang="en-US" sz="2800" b="1" dirty="0">
              <a:solidFill>
                <a:srgbClr val="026BA5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Arial"/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5819900" y="2876213"/>
            <a:ext cx="2107195" cy="2700849"/>
            <a:chOff x="3319938" y="2137303"/>
            <a:chExt cx="2107195" cy="2700849"/>
          </a:xfrm>
        </p:grpSpPr>
        <p:pic>
          <p:nvPicPr>
            <p:cNvPr id="51" name="Picture 2" descr="E:\九年级物理教参资料\9181\jpg\08904003.jpg"/>
            <p:cNvPicPr preferRelativeResize="0">
              <a:picLocks noChangeArrowheads="1"/>
            </p:cNvPicPr>
            <p:nvPr/>
          </p:nvPicPr>
          <p:blipFill>
            <a:blip r:embed="rId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3471333" y="2137303"/>
              <a:ext cx="1800000" cy="2160000"/>
            </a:xfrm>
            <a:prstGeom prst="rect">
              <a:avLst/>
            </a:prstGeom>
            <a:noFill/>
            <a:ln>
              <a:noFill/>
            </a:ln>
            <a:effectLst>
              <a:outerShdw blurRad="584200" dist="50800" dir="5400000" algn="ctr" rotWithShape="0">
                <a:srgbClr val="000000">
                  <a:alpha val="32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2" name="TextBox 10"/>
            <p:cNvSpPr txBox="1"/>
            <p:nvPr/>
          </p:nvSpPr>
          <p:spPr>
            <a:xfrm>
              <a:off x="3319938" y="4376489"/>
              <a:ext cx="2107195" cy="461663"/>
            </a:xfrm>
            <a:prstGeom prst="rect">
              <a:avLst/>
            </a:prstGeom>
            <a:noFill/>
            <a:ln w="12700" cap="flat">
              <a:noFill/>
              <a:miter lim="400000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t">
              <a:sp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lang="en-US" altLang="zh-CN" sz="2400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IC</a:t>
              </a:r>
              <a:r>
                <a:rPr lang="zh-CN" altLang="en-US" sz="2400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卡式电能表</a:t>
              </a:r>
              <a:endParaRPr kumimoji="0" lang="zh-CN" altLang="en-US" sz="24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楷体" panose="02010609060101010101" pitchFamily="49" charset="-122"/>
                <a:ea typeface="楷体" panose="02010609060101010101" pitchFamily="49" charset="-122"/>
                <a:sym typeface="Arial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8568208" y="2959266"/>
            <a:ext cx="2081874" cy="2617796"/>
            <a:chOff x="6054593" y="2072856"/>
            <a:chExt cx="2081874" cy="2617796"/>
          </a:xfrm>
        </p:grpSpPr>
        <p:pic>
          <p:nvPicPr>
            <p:cNvPr id="54" name="Picture 5" descr="智能电能表"/>
            <p:cNvPicPr preferRelativeResize="0">
              <a:picLocks noChangeArrowheads="1"/>
            </p:cNvPicPr>
            <p:nvPr/>
          </p:nvPicPr>
          <p:blipFill>
            <a:blip r:embed="rId8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425" r="10429" b="-537"/>
            <a:stretch>
              <a:fillRect/>
            </a:stretch>
          </p:blipFill>
          <p:spPr bwMode="auto">
            <a:xfrm>
              <a:off x="6054593" y="2072856"/>
              <a:ext cx="1800000" cy="2160000"/>
            </a:xfrm>
            <a:prstGeom prst="rect">
              <a:avLst/>
            </a:prstGeom>
            <a:noFill/>
            <a:ln>
              <a:noFill/>
            </a:ln>
            <a:effectLst>
              <a:outerShdw blurRad="584200" dist="50800" dir="5400000" algn="ctr" rotWithShape="0">
                <a:srgbClr val="000000">
                  <a:alpha val="32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5" name="TextBox 11"/>
            <p:cNvSpPr txBox="1"/>
            <p:nvPr/>
          </p:nvSpPr>
          <p:spPr>
            <a:xfrm>
              <a:off x="6054593" y="4228989"/>
              <a:ext cx="2081874" cy="461663"/>
            </a:xfrm>
            <a:prstGeom prst="rect">
              <a:avLst/>
            </a:prstGeom>
            <a:noFill/>
            <a:ln w="12700" cap="flat">
              <a:noFill/>
              <a:miter lim="400000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t">
              <a:sp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lang="zh-CN" altLang="en-US" sz="2400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电子式电能表</a:t>
              </a:r>
              <a:endParaRPr kumimoji="0" lang="zh-CN" altLang="en-US" sz="24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楷体" panose="02010609060101010101" pitchFamily="49" charset="-122"/>
                <a:ea typeface="楷体" panose="02010609060101010101" pitchFamily="49" charset="-122"/>
                <a:sym typeface="Arial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3001004" y="2876213"/>
            <a:ext cx="2076820" cy="2743104"/>
            <a:chOff x="652437" y="1947548"/>
            <a:chExt cx="2076820" cy="2743104"/>
          </a:xfrm>
        </p:grpSpPr>
        <p:sp>
          <p:nvSpPr>
            <p:cNvPr id="57" name="TextBox 9"/>
            <p:cNvSpPr txBox="1"/>
            <p:nvPr/>
          </p:nvSpPr>
          <p:spPr>
            <a:xfrm>
              <a:off x="652437" y="4228989"/>
              <a:ext cx="2076820" cy="461663"/>
            </a:xfrm>
            <a:prstGeom prst="rect">
              <a:avLst/>
            </a:prstGeom>
            <a:noFill/>
            <a:ln w="12700" cap="flat">
              <a:noFill/>
              <a:miter lim="400000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t">
              <a:sp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lang="zh-CN" altLang="en-US" sz="2400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机械式电能表</a:t>
              </a:r>
              <a:endParaRPr kumimoji="0" lang="zh-CN" altLang="en-US" sz="24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楷体" panose="02010609060101010101" pitchFamily="49" charset="-122"/>
                <a:ea typeface="楷体" panose="02010609060101010101" pitchFamily="49" charset="-122"/>
                <a:sym typeface="Arial"/>
              </a:endParaRPr>
            </a:p>
          </p:txBody>
        </p:sp>
        <p:pic>
          <p:nvPicPr>
            <p:cNvPr id="58" name="Picture 3"/>
            <p:cNvPicPr preferRelativeResize="0">
              <a:picLocks noChangeArrowheads="1"/>
            </p:cNvPicPr>
            <p:nvPr/>
          </p:nvPicPr>
          <p:blipFill>
            <a:blip r:embed="rId9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142" r="37436" b="417"/>
            <a:stretch>
              <a:fillRect/>
            </a:stretch>
          </p:blipFill>
          <p:spPr bwMode="auto">
            <a:xfrm>
              <a:off x="784913" y="1947548"/>
              <a:ext cx="1800000" cy="2160000"/>
            </a:xfrm>
            <a:prstGeom prst="rect">
              <a:avLst/>
            </a:prstGeom>
            <a:noFill/>
            <a:ln>
              <a:noFill/>
            </a:ln>
            <a:effectLst>
              <a:outerShdw blurRad="584200" dist="50800" dir="5400000" algn="ctr" rotWithShape="0">
                <a:srgbClr val="000000">
                  <a:alpha val="32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9" name="Shape 2248"/>
          <p:cNvSpPr/>
          <p:nvPr/>
        </p:nvSpPr>
        <p:spPr>
          <a:xfrm flipH="1">
            <a:off x="2949379" y="404869"/>
            <a:ext cx="899143" cy="89914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026BA5"/>
          </a:solidFill>
          <a:ln w="28575" cap="flat">
            <a:solidFill>
              <a:schemeClr val="bg1"/>
            </a:solidFill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/>
            <a:endParaRPr dirty="0"/>
          </a:p>
        </p:txBody>
      </p:sp>
      <p:sp>
        <p:nvSpPr>
          <p:cNvPr id="60" name="Shape 25434"/>
          <p:cNvSpPr/>
          <p:nvPr/>
        </p:nvSpPr>
        <p:spPr>
          <a:xfrm>
            <a:off x="3130547" y="568434"/>
            <a:ext cx="536808" cy="4872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889" y="16180"/>
                </a:moveTo>
                <a:lnTo>
                  <a:pt x="19889" y="9897"/>
                </a:lnTo>
                <a:lnTo>
                  <a:pt x="11620" y="9897"/>
                </a:lnTo>
                <a:lnTo>
                  <a:pt x="11620" y="5420"/>
                </a:lnTo>
                <a:lnTo>
                  <a:pt x="13331" y="5420"/>
                </a:lnTo>
                <a:lnTo>
                  <a:pt x="13331" y="0"/>
                </a:lnTo>
                <a:lnTo>
                  <a:pt x="8269" y="0"/>
                </a:lnTo>
                <a:lnTo>
                  <a:pt x="8269" y="5420"/>
                </a:lnTo>
                <a:lnTo>
                  <a:pt x="9980" y="5420"/>
                </a:lnTo>
                <a:lnTo>
                  <a:pt x="9980" y="9897"/>
                </a:lnTo>
                <a:lnTo>
                  <a:pt x="1711" y="9897"/>
                </a:lnTo>
                <a:lnTo>
                  <a:pt x="1711" y="16180"/>
                </a:lnTo>
                <a:lnTo>
                  <a:pt x="0" y="16180"/>
                </a:lnTo>
                <a:lnTo>
                  <a:pt x="0" y="21600"/>
                </a:lnTo>
                <a:lnTo>
                  <a:pt x="4919" y="21600"/>
                </a:lnTo>
                <a:lnTo>
                  <a:pt x="4919" y="16180"/>
                </a:lnTo>
                <a:lnTo>
                  <a:pt x="3350" y="16180"/>
                </a:lnTo>
                <a:lnTo>
                  <a:pt x="3350" y="11703"/>
                </a:lnTo>
                <a:lnTo>
                  <a:pt x="9980" y="11703"/>
                </a:lnTo>
                <a:lnTo>
                  <a:pt x="9980" y="16180"/>
                </a:lnTo>
                <a:lnTo>
                  <a:pt x="8269" y="16180"/>
                </a:lnTo>
                <a:lnTo>
                  <a:pt x="8269" y="21600"/>
                </a:lnTo>
                <a:lnTo>
                  <a:pt x="13331" y="21600"/>
                </a:lnTo>
                <a:lnTo>
                  <a:pt x="13331" y="16180"/>
                </a:lnTo>
                <a:lnTo>
                  <a:pt x="11620" y="16180"/>
                </a:lnTo>
                <a:lnTo>
                  <a:pt x="11620" y="11703"/>
                </a:lnTo>
                <a:lnTo>
                  <a:pt x="18250" y="11703"/>
                </a:lnTo>
                <a:lnTo>
                  <a:pt x="18250" y="16180"/>
                </a:lnTo>
                <a:lnTo>
                  <a:pt x="16681" y="16180"/>
                </a:lnTo>
                <a:lnTo>
                  <a:pt x="16681" y="21600"/>
                </a:lnTo>
                <a:lnTo>
                  <a:pt x="21600" y="21600"/>
                </a:lnTo>
                <a:lnTo>
                  <a:pt x="21600" y="16180"/>
                </a:lnTo>
                <a:lnTo>
                  <a:pt x="19889" y="1618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/>
            <a:endParaRPr dirty="0"/>
          </a:p>
        </p:txBody>
      </p:sp>
    </p:spTree>
    <p:extLst>
      <p:ext uri="{BB962C8B-B14F-4D97-AF65-F5344CB8AC3E}">
        <p14:creationId xmlns:p14="http://schemas.microsoft.com/office/powerpoint/2010/main" val="93933381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  <p:bldP spid="49" grpId="0"/>
    </p:bldLst>
  </p:timing>
</p:sld>
</file>

<file path=ppt/theme/theme1.xml><?xml version="1.0" encoding="utf-8"?>
<a:theme xmlns:a="http://schemas.openxmlformats.org/drawingml/2006/main" name="主题1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100000">
              <a:schemeClr val="bg1">
                <a:lumMod val="75000"/>
                <a:lumOff val="25000"/>
              </a:schemeClr>
            </a:gs>
            <a:gs pos="0">
              <a:schemeClr val="bg1">
                <a:lumMod val="75000"/>
              </a:schemeClr>
            </a:gs>
          </a:gsLst>
          <a:lin ang="2700000" scaled="1"/>
          <a:tileRect/>
        </a:gradFill>
        <a:ln w="31750">
          <a:gradFill flip="none" rotWithShape="1"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2700000" scaled="1"/>
            <a:tileRect/>
          </a:gradFill>
        </a:ln>
        <a:effectLst>
          <a:outerShdw blurRad="50800" dist="38100" dir="2700000" algn="tl" rotWithShape="0">
            <a:schemeClr val="bg1">
              <a:lumMod val="50000"/>
              <a:alpha val="40000"/>
            </a:schemeClr>
          </a:outerShdw>
        </a:effectLst>
      </a:spPr>
      <a:bodyPr rtlCol="0" anchor="ctr"/>
      <a:lstStyle>
        <a:defPPr algn="ctr">
          <a:defRPr sz="3200" b="1" dirty="0">
            <a:solidFill>
              <a:srgbClr val="C00000"/>
            </a:solidFill>
            <a:latin typeface="隶书" panose="02010509060101010101" pitchFamily="49" charset="-122"/>
            <a:ea typeface="隶书" panose="02010509060101010101" pitchFamily="49" charset="-122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主题1" id="{D0120C35-834E-4632-BC7A-246F5F457504}" vid="{42459D9B-039C-4713-B6DA-14360CBAE175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主题1</Template>
  <TotalTime>5219</TotalTime>
  <Words>1412</Words>
  <Application>Microsoft Office PowerPoint</Application>
  <PresentationFormat>宽屏</PresentationFormat>
  <Paragraphs>285</Paragraphs>
  <Slides>23</Slides>
  <Notes>20</Notes>
  <HiddenSlides>0</HiddenSlides>
  <MMClips>1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23</vt:i4>
      </vt:variant>
    </vt:vector>
  </HeadingPairs>
  <TitlesOfParts>
    <vt:vector size="32" baseType="lpstr">
      <vt:lpstr>黑体</vt:lpstr>
      <vt:lpstr>楷体</vt:lpstr>
      <vt:lpstr>隶书</vt:lpstr>
      <vt:lpstr>Arial</vt:lpstr>
      <vt:lpstr>Calibri</vt:lpstr>
      <vt:lpstr>Times New Roman</vt:lpstr>
      <vt:lpstr>Wingdings</vt:lpstr>
      <vt:lpstr>主题1</vt:lpstr>
      <vt:lpstr>Office 主题</vt:lpstr>
      <vt:lpstr>第十八章 电功率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第十八章 电功率</dc:title>
  <cp:lastModifiedBy>Administrator</cp:lastModifiedBy>
  <cp:revision>1</cp:revision>
  <cp:lastPrinted>2021-03-01T08:24:18Z</cp:lastPrinted>
  <dcterms:created xsi:type="dcterms:W3CDTF">2018-12-13T05:08:29Z</dcterms:created>
  <dcterms:modified xsi:type="dcterms:W3CDTF">2024-02-08T13:46:42Z</dcterms:modified>
</cp:coreProperties>
</file>