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notesSlides/notesSlide16.xml" ContentType="application/vnd.openxmlformats-officedocument.presentationml.notes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slideMasters/slideMaster8.xml" ContentType="application/vnd.openxmlformats-officedocument.presentationml.slideMaster+xml"/>
  <Override PartName="/ppt/tags/tag12.xml" ContentType="application/vnd.openxmlformats-officedocument.presentationml.tags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tags/tag9.xml" ContentType="application/vnd.openxmlformats-officedocument.presentationml.tags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ags/tag5.xml" ContentType="application/vnd.openxmlformats-officedocument.presentationml.tags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tags/tag17.xml" ContentType="application/vnd.openxmlformats-officedocument.presentationml.tags+xml"/>
  <Override PartName="/ppt/notesSlides/notesSlide13.xml" ContentType="application/vnd.openxmlformats-officedocument.presentationml.notesSlide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13.xml" ContentType="application/vnd.openxmlformats-officedocument.presentationml.tags+xml"/>
  <Override PartName="/ppt/slideMasters/slideMaster5.xml" ContentType="application/vnd.openxmlformats-officedocument.presentationml.slideMaster+xml"/>
  <Override PartName="/ppt/slides/slide49.xml" ContentType="application/vnd.openxmlformats-officedocument.presentationml.slide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ags/tag20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tags/tag6.xml" ContentType="application/vnd.openxmlformats-officedocument.presentationml.tags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tags/tag2.xml" ContentType="application/vnd.openxmlformats-officedocument.presentationml.tags+xml"/>
  <Override PartName="/ppt/slideLayouts/slideLayout73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tags/tag18.xml" ContentType="application/vnd.openxmlformats-officedocument.presentationml.tags+xml"/>
  <Override PartName="/ppt/notesSlides/notesSlide14.xml" ContentType="application/vnd.openxmlformats-officedocument.presentationml.notesSlide+xml"/>
  <Override PartName="/ppt/tags/tag14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slideLayouts/slideLayout78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tags/tag7.xml" ContentType="application/vnd.openxmlformats-officedocument.presentationml.tags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Default Extension="jpeg" ContentType="image/jpeg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Default Extension="wav" ContentType="audio/wav"/>
  <Override PartName="/ppt/tags/tag19.xml" ContentType="application/vnd.openxmlformats-officedocument.presentationml.tags+xml"/>
  <Override PartName="/ppt/notesSlides/notesSlide15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15.xml" ContentType="application/vnd.openxmlformats-officedocument.presentationml.tags+xml"/>
  <Override PartName="/ppt/notesSlides/notesSlide11.xml" ContentType="application/vnd.openxmlformats-officedocument.presentationml.notesSlide+xml"/>
  <Override PartName="/ppt/slideMasters/slideMaster7.xml" ContentType="application/vnd.openxmlformats-officedocument.presentationml.slideMaster+xml"/>
  <Override PartName="/ppt/theme/theme9.xml" ContentType="application/vnd.openxmlformats-officedocument.them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1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65" r:id="rId1"/>
    <p:sldMasterId id="2147483771" r:id="rId2"/>
    <p:sldMasterId id="2147483784" r:id="rId3"/>
    <p:sldMasterId id="2147483796" r:id="rId4"/>
    <p:sldMasterId id="2147483809" r:id="rId5"/>
    <p:sldMasterId id="2147483835" r:id="rId6"/>
    <p:sldMasterId id="2147483859" r:id="rId7"/>
    <p:sldMasterId id="2147483872" r:id="rId8"/>
    <p:sldMasterId id="2147483884" r:id="rId9"/>
  </p:sldMasterIdLst>
  <p:notesMasterIdLst>
    <p:notesMasterId r:id="rId71"/>
  </p:notesMasterIdLst>
  <p:sldIdLst>
    <p:sldId id="561" r:id="rId10"/>
    <p:sldId id="538" r:id="rId11"/>
    <p:sldId id="564" r:id="rId12"/>
    <p:sldId id="595" r:id="rId13"/>
    <p:sldId id="596" r:id="rId14"/>
    <p:sldId id="565" r:id="rId15"/>
    <p:sldId id="566" r:id="rId16"/>
    <p:sldId id="567" r:id="rId17"/>
    <p:sldId id="568" r:id="rId18"/>
    <p:sldId id="526" r:id="rId19"/>
    <p:sldId id="582" r:id="rId20"/>
    <p:sldId id="597" r:id="rId21"/>
    <p:sldId id="611" r:id="rId22"/>
    <p:sldId id="598" r:id="rId23"/>
    <p:sldId id="571" r:id="rId24"/>
    <p:sldId id="599" r:id="rId25"/>
    <p:sldId id="572" r:id="rId26"/>
    <p:sldId id="573" r:id="rId27"/>
    <p:sldId id="601" r:id="rId28"/>
    <p:sldId id="579" r:id="rId29"/>
    <p:sldId id="580" r:id="rId30"/>
    <p:sldId id="265" r:id="rId31"/>
    <p:sldId id="612" r:id="rId32"/>
    <p:sldId id="602" r:id="rId33"/>
    <p:sldId id="603" r:id="rId34"/>
    <p:sldId id="578" r:id="rId35"/>
    <p:sldId id="604" r:id="rId36"/>
    <p:sldId id="583" r:id="rId37"/>
    <p:sldId id="581" r:id="rId38"/>
    <p:sldId id="290" r:id="rId39"/>
    <p:sldId id="590" r:id="rId40"/>
    <p:sldId id="535" r:id="rId41"/>
    <p:sldId id="536" r:id="rId42"/>
    <p:sldId id="537" r:id="rId43"/>
    <p:sldId id="584" r:id="rId44"/>
    <p:sldId id="585" r:id="rId45"/>
    <p:sldId id="562" r:id="rId46"/>
    <p:sldId id="546" r:id="rId47"/>
    <p:sldId id="547" r:id="rId48"/>
    <p:sldId id="548" r:id="rId49"/>
    <p:sldId id="549" r:id="rId50"/>
    <p:sldId id="550" r:id="rId51"/>
    <p:sldId id="551" r:id="rId52"/>
    <p:sldId id="552" r:id="rId53"/>
    <p:sldId id="553" r:id="rId54"/>
    <p:sldId id="554" r:id="rId55"/>
    <p:sldId id="555" r:id="rId56"/>
    <p:sldId id="586" r:id="rId57"/>
    <p:sldId id="609" r:id="rId58"/>
    <p:sldId id="613" r:id="rId59"/>
    <p:sldId id="557" r:id="rId60"/>
    <p:sldId id="605" r:id="rId61"/>
    <p:sldId id="587" r:id="rId62"/>
    <p:sldId id="588" r:id="rId63"/>
    <p:sldId id="589" r:id="rId64"/>
    <p:sldId id="560" r:id="rId65"/>
    <p:sldId id="610" r:id="rId66"/>
    <p:sldId id="606" r:id="rId67"/>
    <p:sldId id="607" r:id="rId68"/>
    <p:sldId id="614" r:id="rId69"/>
    <p:sldId id="615" r:id="rId70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24">
          <p15:clr>
            <a:srgbClr val="A4A3A4"/>
          </p15:clr>
        </p15:guide>
        <p15:guide id="2" pos="294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0000"/>
    <a:srgbClr val="FFFF00"/>
    <a:srgbClr val="993300"/>
    <a:srgbClr val="990099"/>
    <a:srgbClr val="000000"/>
    <a:srgbClr val="DC0000"/>
    <a:srgbClr val="3333FF"/>
    <a:srgbClr val="66FF3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188" y="-90"/>
      </p:cViewPr>
      <p:guideLst>
        <p:guide orient="horz" pos="2124"/>
        <p:guide pos="29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slide" Target="slides/slide33.xml"/><Relationship Id="rId47" Type="http://schemas.openxmlformats.org/officeDocument/2006/relationships/slide" Target="slides/slide38.xml"/><Relationship Id="rId50" Type="http://schemas.openxmlformats.org/officeDocument/2006/relationships/slide" Target="slides/slide41.xml"/><Relationship Id="rId55" Type="http://schemas.openxmlformats.org/officeDocument/2006/relationships/slide" Target="slides/slide46.xml"/><Relationship Id="rId63" Type="http://schemas.openxmlformats.org/officeDocument/2006/relationships/slide" Target="slides/slide54.xml"/><Relationship Id="rId68" Type="http://schemas.openxmlformats.org/officeDocument/2006/relationships/slide" Target="slides/slide59.xml"/><Relationship Id="rId7" Type="http://schemas.openxmlformats.org/officeDocument/2006/relationships/slideMaster" Target="slideMasters/slideMaster7.xml"/><Relationship Id="rId71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9" Type="http://schemas.openxmlformats.org/officeDocument/2006/relationships/slide" Target="slides/slide20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slide" Target="slides/slide36.xml"/><Relationship Id="rId53" Type="http://schemas.openxmlformats.org/officeDocument/2006/relationships/slide" Target="slides/slide44.xml"/><Relationship Id="rId58" Type="http://schemas.openxmlformats.org/officeDocument/2006/relationships/slide" Target="slides/slide49.xml"/><Relationship Id="rId66" Type="http://schemas.openxmlformats.org/officeDocument/2006/relationships/slide" Target="slides/slide57.xml"/><Relationship Id="rId7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slide" Target="slides/slide40.xml"/><Relationship Id="rId57" Type="http://schemas.openxmlformats.org/officeDocument/2006/relationships/slide" Target="slides/slide48.xml"/><Relationship Id="rId61" Type="http://schemas.openxmlformats.org/officeDocument/2006/relationships/slide" Target="slides/slide52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52" Type="http://schemas.openxmlformats.org/officeDocument/2006/relationships/slide" Target="slides/slide43.xml"/><Relationship Id="rId60" Type="http://schemas.openxmlformats.org/officeDocument/2006/relationships/slide" Target="slides/slide51.xml"/><Relationship Id="rId65" Type="http://schemas.openxmlformats.org/officeDocument/2006/relationships/slide" Target="slides/slide56.xml"/><Relationship Id="rId73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slide" Target="slides/slide39.xml"/><Relationship Id="rId56" Type="http://schemas.openxmlformats.org/officeDocument/2006/relationships/slide" Target="slides/slide47.xml"/><Relationship Id="rId64" Type="http://schemas.openxmlformats.org/officeDocument/2006/relationships/slide" Target="slides/slide55.xml"/><Relationship Id="rId69" Type="http://schemas.openxmlformats.org/officeDocument/2006/relationships/slide" Target="slides/slide60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2.xml"/><Relationship Id="rId72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slide" Target="slides/slide37.xml"/><Relationship Id="rId59" Type="http://schemas.openxmlformats.org/officeDocument/2006/relationships/slide" Target="slides/slide50.xml"/><Relationship Id="rId67" Type="http://schemas.openxmlformats.org/officeDocument/2006/relationships/slide" Target="slides/slide58.xml"/><Relationship Id="rId20" Type="http://schemas.openxmlformats.org/officeDocument/2006/relationships/slide" Target="slides/slide11.xml"/><Relationship Id="rId41" Type="http://schemas.openxmlformats.org/officeDocument/2006/relationships/slide" Target="slides/slide32.xml"/><Relationship Id="rId54" Type="http://schemas.openxmlformats.org/officeDocument/2006/relationships/slide" Target="slides/slide45.xml"/><Relationship Id="rId62" Type="http://schemas.openxmlformats.org/officeDocument/2006/relationships/slide" Target="slides/slide53.xml"/><Relationship Id="rId70" Type="http://schemas.openxmlformats.org/officeDocument/2006/relationships/slide" Target="slides/slide61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8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B39C2F4-F389-4005-9716-8B2BAA04D562}" type="datetimeFigureOut">
              <a:rPr lang="zh-CN" altLang="en-US"/>
              <a:pPr>
                <a:defRPr/>
              </a:pPr>
              <a:t>2019/3/25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CDD29996-E027-4A20-BB1E-C7EEEEC2DB2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934441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D29996-E027-4A20-BB1E-C7EEEEC2DB2C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011862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D29996-E027-4A20-BB1E-C7EEEEC2DB2C}" type="slidenum">
              <a:rPr lang="zh-CN" altLang="en-US" smtClean="0"/>
              <a:pPr/>
              <a:t>38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978983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D29996-E027-4A20-BB1E-C7EEEEC2DB2C}" type="slidenum">
              <a:rPr lang="zh-CN" altLang="en-US" smtClean="0"/>
              <a:pPr/>
              <a:t>39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0592237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66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1CE4DD6-33FC-4AC9-96BD-3A93D6E9E8F5}" type="slidenum">
              <a:rPr lang="zh-CN" altLang="en-US">
                <a:solidFill>
                  <a:srgbClr val="000000"/>
                </a:solidFill>
              </a:rPr>
              <a:pPr/>
              <a:t>40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632925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D29996-E027-4A20-BB1E-C7EEEEC2DB2C}" type="slidenum">
              <a:rPr lang="zh-CN" altLang="en-US" smtClean="0"/>
              <a:pPr/>
              <a:t>41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095598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97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03EC1C9-3D29-43AC-AFCF-742EC44FE3F6}" type="slidenum">
              <a:rPr lang="zh-CN" altLang="en-US">
                <a:solidFill>
                  <a:srgbClr val="000000"/>
                </a:solidFill>
              </a:rPr>
              <a:pPr/>
              <a:t>42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3720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687B2EC-FB8E-45F1-9C1E-741C7B4A3E24}" type="slidenum">
              <a:rPr lang="zh-CN" altLang="en-US">
                <a:solidFill>
                  <a:srgbClr val="000000"/>
                </a:solidFill>
              </a:rPr>
              <a:pPr/>
              <a:t>43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092812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37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8FEF7F0-6F47-46AD-998E-6FC3C6D3796F}" type="slidenum">
              <a:rPr lang="zh-CN" altLang="en-US">
                <a:solidFill>
                  <a:srgbClr val="000000"/>
                </a:solidFill>
              </a:rPr>
              <a:pPr/>
              <a:t>44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667392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5DDEB79-ECD4-4A92-9A40-B4E52CC1FC1F}" type="slidenum">
              <a:rPr lang="zh-CN" altLang="en-US">
                <a:solidFill>
                  <a:srgbClr val="000000"/>
                </a:solidFill>
              </a:rPr>
              <a:pPr/>
              <a:t>45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2161932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78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041312A-336A-40E7-8094-5B4B560B3001}" type="slidenum">
              <a:rPr lang="zh-CN" altLang="en-US">
                <a:solidFill>
                  <a:srgbClr val="000000"/>
                </a:solidFill>
              </a:rPr>
              <a:pPr/>
              <a:t>46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399801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99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8F6AB45-144B-4434-AAA4-56AE9F1DEBE9}" type="slidenum">
              <a:rPr lang="zh-CN" altLang="en-US">
                <a:solidFill>
                  <a:srgbClr val="000000"/>
                </a:solidFill>
              </a:rPr>
              <a:pPr/>
              <a:t>47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864452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D29996-E027-4A20-BB1E-C7EEEEC2DB2C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7879158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D29996-E027-4A20-BB1E-C7EEEEC2DB2C}" type="slidenum">
              <a:rPr lang="zh-CN" altLang="en-US" smtClean="0"/>
              <a:pPr/>
              <a:t>51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32080978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AC6BDFC-DBD3-473C-9919-8FF37F1B7196}" type="slidenum">
              <a:rPr lang="zh-CN" altLang="en-US">
                <a:solidFill>
                  <a:srgbClr val="000000"/>
                </a:solidFill>
              </a:rPr>
              <a:pPr/>
              <a:t>56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227842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D29996-E027-4A20-BB1E-C7EEEEC2DB2C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71717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D29996-E027-4A20-BB1E-C7EEEEC2DB2C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681782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D29996-E027-4A20-BB1E-C7EEEEC2DB2C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2259808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D29996-E027-4A20-BB1E-C7EEEEC2DB2C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0818579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D29996-E027-4A20-BB1E-C7EEEEC2DB2C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916162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D29996-E027-4A20-BB1E-C7EEEEC2DB2C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6595776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D29996-E027-4A20-BB1E-C7EEEEC2DB2C}" type="slidenum">
              <a:rPr lang="zh-CN" altLang="en-US" smtClean="0"/>
              <a:pPr/>
              <a:t>37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89575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slideMaster" Target="../slideMasters/slideMaster6.xml"/><Relationship Id="rId5" Type="http://schemas.openxmlformats.org/officeDocument/2006/relationships/tags" Target="../tags/tag8.xml"/><Relationship Id="rId4" Type="http://schemas.openxmlformats.org/officeDocument/2006/relationships/tags" Target="../tags/tag7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slideMaster" Target="../slideMasters/slideMaster6.xml"/><Relationship Id="rId5" Type="http://schemas.openxmlformats.org/officeDocument/2006/relationships/tags" Target="../tags/tag13.xml"/><Relationship Id="rId4" Type="http://schemas.openxmlformats.org/officeDocument/2006/relationships/tags" Target="../tags/tag1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5" Type="http://schemas.openxmlformats.org/officeDocument/2006/relationships/slideMaster" Target="../slideMasters/slideMaster6.xml"/><Relationship Id="rId4" Type="http://schemas.openxmlformats.org/officeDocument/2006/relationships/tags" Target="../tags/tag1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标题 22"/>
          <p:cNvSpPr>
            <a:spLocks noGrp="1"/>
          </p:cNvSpPr>
          <p:nvPr>
            <p:ph type="title" hasCustomPrompt="1"/>
          </p:nvPr>
        </p:nvSpPr>
        <p:spPr>
          <a:xfrm>
            <a:off x="685902" y="1717913"/>
            <a:ext cx="7545579" cy="132588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dirty="0" smtClean="0"/>
              <a:t>标题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884659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2980AF-2E56-494E-9B35-2A7DA400ED7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073866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F78290-8DA8-4947-B972-08C21EB4CD3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05820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7B8B0A-E924-4395-8A23-BA5CC235927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735098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E90378-55E6-498E-846B-2D03493D393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095107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A1C0CF-006E-4F5C-9D0C-37EBDF66E74B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238501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A7919B-8260-4EA9-849F-441DF77F72D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186663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1B0445-3646-4594-943F-EC60740AF10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609780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173182-B48E-47F4-BFEA-3EAA2D926BB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650925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0CF4CF-B8C4-40C1-887F-7D590CD1852D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791FA24-BEB4-4862-901E-596DDE09C3C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93231" y="960830"/>
            <a:ext cx="6063164" cy="1325880"/>
          </a:xfrm>
        </p:spPr>
        <p:txBody>
          <a:bodyPr/>
          <a:lstStyle>
            <a:lvl1pPr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94364" y="2430860"/>
            <a:ext cx="4785293" cy="822960"/>
          </a:xfrm>
        </p:spPr>
        <p:txBody>
          <a:bodyPr/>
          <a:lstStyle>
            <a:lvl1pPr algn="l">
              <a:defRPr sz="24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="" xmlns:p14="http://schemas.microsoft.com/office/powerpoint/2010/main" val="994077356"/>
      </p:ext>
    </p:extLst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8080DA-CFE8-471A-AFA7-C80626EA347E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473F04-460F-4C64-86A3-12B775E9E2FB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38E6BEF-26BA-446C-8BF3-E4307DD25238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B3348A8-B9A5-47DD-8CD7-2D3B450CB6A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34E306-F11C-4DB9-AAA6-12D22667FADA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0CE84C-857C-4E3D-A58F-8933D688C5C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DAACE7-7E2B-4F36-9492-D52D88B8ED4F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9E5B12A-1DED-4A92-838A-E20287FF961A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8EA20BC-3DA1-4BF8-B5B1-4E6C4BB1DDD2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C3E9A7-526F-46C1-A3D2-D8B74FBD820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164846928"/>
      </p:ext>
    </p:extLst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C81DCA-DB21-457C-BF4C-3E6279B249F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997404-B000-448E-87A7-86F77BE113A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E8ED87-2864-4D16-9C78-EA4BDA5B667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5D1C558-8ED8-47E7-B88B-316EA719FCC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9AD7AA-9B3F-45DB-BE63-994B7A6FA07C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434678-1E63-4B17-BA54-E9CC6D17130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3ABFEF-55BA-4229-8FF4-6D99F931769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C6A5A8-D74A-4889-A11B-25DA61377BD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941ABE7-6E52-4565-87F2-9A37DD86EA8C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CA864CC-B2FF-41FF-8496-639AFBDD4C3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  <p:extLst>
      <p:ext uri="{BB962C8B-B14F-4D97-AF65-F5344CB8AC3E}">
        <p14:creationId xmlns="" xmlns:p14="http://schemas.microsoft.com/office/powerpoint/2010/main" val="273772488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73A358-4A06-4F6C-A73D-8F68FCECED9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0CF4CF-B8C4-40C1-887F-7D590CD1852D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791FA24-BEB4-4862-901E-596DDE09C3C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8080DA-CFE8-471A-AFA7-C80626EA347E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473F04-460F-4C64-86A3-12B775E9E2FB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38E6BEF-26BA-446C-8BF3-E4307DD25238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B3348A8-B9A5-47DD-8CD7-2D3B450CB6A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34E306-F11C-4DB9-AAA6-12D22667FADA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0CE84C-857C-4E3D-A58F-8933D688C5C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DAACE7-7E2B-4F36-9492-D52D88B8ED4F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 smtClean="0"/>
            </a:lvl1pPr>
          </a:lstStyle>
          <a:p>
            <a:pPr>
              <a:defRPr/>
            </a:pPr>
            <a:fld id="{EA1EBC7B-A568-4350-94FA-9D5B317F23F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9E5B12A-1DED-4A92-838A-E20287FF961A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8EA20BC-3DA1-4BF8-B5B1-4E6C4BB1DDD2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 userDrawn="1">
            <p:custDataLst>
              <p:tags r:id="rId1"/>
            </p:custDataLst>
          </p:nvPr>
        </p:nvCxnSpPr>
        <p:spPr>
          <a:xfrm flipH="1">
            <a:off x="2042160" y="2307814"/>
            <a:ext cx="1604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>
            <p:custDataLst>
              <p:tags r:id="rId2"/>
            </p:custDataLst>
          </p:nvPr>
        </p:nvCxnSpPr>
        <p:spPr>
          <a:xfrm>
            <a:off x="2042160" y="2307814"/>
            <a:ext cx="0" cy="21829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>
            <p:custDataLst>
              <p:tags r:id="rId3"/>
            </p:custDataLst>
          </p:nvPr>
        </p:nvCxnSpPr>
        <p:spPr>
          <a:xfrm>
            <a:off x="2034540" y="4500880"/>
            <a:ext cx="504068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>
            <p:custDataLst>
              <p:tags r:id="rId4"/>
            </p:custDataLst>
          </p:nvPr>
        </p:nvCxnSpPr>
        <p:spPr>
          <a:xfrm flipH="1">
            <a:off x="5471160" y="2307814"/>
            <a:ext cx="1604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>
            <p:custDataLst>
              <p:tags r:id="rId5"/>
            </p:custDataLst>
          </p:nvPr>
        </p:nvCxnSpPr>
        <p:spPr>
          <a:xfrm>
            <a:off x="7071360" y="2317974"/>
            <a:ext cx="0" cy="21829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426494" y="2640368"/>
            <a:ext cx="4260532" cy="1091710"/>
          </a:xfrm>
        </p:spPr>
        <p:txBody>
          <a:bodyPr lIns="90000" tIns="46800" rIns="90000" bIns="46800" anchor="ctr" anchorCtr="0">
            <a:normAutofit/>
          </a:bodyPr>
          <a:lstStyle>
            <a:lvl1pPr algn="ctr">
              <a:defRPr sz="5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445544" y="3743852"/>
            <a:ext cx="4241483" cy="389980"/>
          </a:xfrm>
        </p:spPr>
        <p:txBody>
          <a:bodyPr lIns="90000" tIns="46800" rIns="90000" bIns="46800">
            <a:normAutofit/>
          </a:bodyPr>
          <a:lstStyle>
            <a:lvl1pPr marL="0" indent="0" algn="dist">
              <a:buFont typeface="Arial" panose="020B0604020202020204" pitchFamily="34" charset="0"/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lIns="90000" tIns="46800" rIns="90000" bIns="46800"/>
          <a:lstStyle/>
          <a:p>
            <a:fld id="{5A07CBBD-0FAA-4DDC-849F-84BEAD9DD199}" type="datetimeFigureOut">
              <a:rPr lang="zh-CN" alt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2019/3/25</a:t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lIns="90000" tIns="46800" rIns="90000" bIns="46800"/>
          <a:lstStyle/>
          <a:p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lIns="90000" tIns="46800" rIns="90000" bIns="46800"/>
          <a:lstStyle/>
          <a:p>
            <a:fld id="{7670BE62-A812-4B8E-B1F0-93EA1E194B61}" type="slidenum">
              <a:rPr lang="zh-CN" alt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7CBBD-0FAA-4DDC-849F-84BEAD9DD199}" type="datetimeFigureOut">
              <a:rPr lang="zh-CN" alt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2019/3/25</a:t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0BE62-A812-4B8E-B1F0-93EA1E194B61}" type="slidenum">
              <a:rPr lang="zh-CN" alt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19249" y="3165656"/>
            <a:ext cx="5753101" cy="1200329"/>
          </a:xfrm>
        </p:spPr>
        <p:txBody>
          <a:bodyPr anchor="t">
            <a:normAutofit/>
          </a:bodyPr>
          <a:lstStyle>
            <a:lvl1pPr algn="ctr">
              <a:defRPr sz="6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7CBBD-0FAA-4DDC-849F-84BEAD9DD199}" type="datetimeFigureOut">
              <a:rPr lang="zh-CN" alt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2019/3/25</a:t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0BE62-A812-4B8E-B1F0-93EA1E194B61}" type="slidenum">
              <a:rPr lang="zh-CN" alt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en-US" sz="3600" dirty="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7CBBD-0FAA-4DDC-849F-84BEAD9DD199}" type="datetimeFigureOut">
              <a:rPr lang="zh-CN" alt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2019/3/25</a:t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0BE62-A812-4B8E-B1F0-93EA1E194B61}" type="slidenum">
              <a:rPr lang="zh-CN" alt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81995"/>
            <a:ext cx="7886700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600" dirty="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72850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72850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7CBBD-0FAA-4DDC-849F-84BEAD9DD199}" type="datetimeFigureOut">
              <a:rPr lang="zh-CN" alt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2019/3/25</a:t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0BE62-A812-4B8E-B1F0-93EA1E194B61}" type="slidenum">
              <a:rPr lang="zh-CN" alt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 userDrawn="1">
            <p:custDataLst>
              <p:tags r:id="rId1"/>
            </p:custDataLst>
          </p:nvPr>
        </p:nvCxnSpPr>
        <p:spPr>
          <a:xfrm flipH="1">
            <a:off x="2562225" y="3048593"/>
            <a:ext cx="43627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 userDrawn="1">
            <p:custDataLst>
              <p:tags r:id="rId2"/>
            </p:custDataLst>
          </p:nvPr>
        </p:nvCxnSpPr>
        <p:spPr>
          <a:xfrm>
            <a:off x="2562225" y="3048594"/>
            <a:ext cx="1" cy="12169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 userDrawn="1">
            <p:custDataLst>
              <p:tags r:id="rId3"/>
            </p:custDataLst>
          </p:nvPr>
        </p:nvCxnSpPr>
        <p:spPr>
          <a:xfrm>
            <a:off x="2562225" y="4265528"/>
            <a:ext cx="40195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 userDrawn="1">
            <p:custDataLst>
              <p:tags r:id="rId4"/>
            </p:custDataLst>
          </p:nvPr>
        </p:nvCxnSpPr>
        <p:spPr>
          <a:xfrm flipH="1">
            <a:off x="6115050" y="3048593"/>
            <a:ext cx="4667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 userDrawn="1">
            <p:custDataLst>
              <p:tags r:id="rId5"/>
            </p:custDataLst>
          </p:nvPr>
        </p:nvCxnSpPr>
        <p:spPr>
          <a:xfrm>
            <a:off x="6581775" y="3048594"/>
            <a:ext cx="0" cy="12169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6"/>
          <p:cNvSpPr>
            <a:spLocks noGrp="1"/>
          </p:cNvSpPr>
          <p:nvPr>
            <p:ph type="body" sz="quarter" idx="13" hasCustomPrompt="1"/>
          </p:nvPr>
        </p:nvSpPr>
        <p:spPr>
          <a:xfrm>
            <a:off x="3161604" y="3580013"/>
            <a:ext cx="2820096" cy="489600"/>
          </a:xfrm>
        </p:spPr>
        <p:txBody>
          <a:bodyPr lIns="90000" tIns="0" rIns="90000" bIns="46800"/>
          <a:lstStyle>
            <a:lvl1pPr marL="0" indent="0" algn="dist">
              <a:buFont typeface="Arial" panose="020B0604020202020204" pitchFamily="34" charset="0"/>
              <a:buNone/>
              <a:defRPr>
                <a:latin typeface="+mn-lt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028252" y="2143203"/>
            <a:ext cx="3086798" cy="1424109"/>
          </a:xfrm>
        </p:spPr>
        <p:txBody>
          <a:bodyPr lIns="90000" tIns="46800" rIns="90000" bIns="0" anchor="b">
            <a:normAutofit/>
          </a:bodyPr>
          <a:lstStyle>
            <a:lvl1pPr algn="ctr">
              <a:defRPr sz="7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 lIns="90000" tIns="46800" rIns="90000" bIns="46800"/>
          <a:lstStyle/>
          <a:p>
            <a:fld id="{5A07CBBD-0FAA-4DDC-849F-84BEAD9DD199}" type="datetimeFigureOut">
              <a:rPr lang="zh-CN" alt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2019/3/25</a:t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 lIns="90000" tIns="46800" rIns="90000" bIns="46800"/>
          <a:lstStyle/>
          <a:p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 lIns="90000" tIns="46800" rIns="90000" bIns="46800"/>
          <a:lstStyle/>
          <a:p>
            <a:fld id="{7670BE62-A812-4B8E-B1F0-93EA1E194B61}" type="slidenum">
              <a:rPr lang="zh-CN" alt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7CBBD-0FAA-4DDC-849F-84BEAD9DD199}" type="datetimeFigureOut">
              <a:rPr lang="zh-CN" alt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2019/3/25</a:t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0BE62-A812-4B8E-B1F0-93EA1E194B61}" type="slidenum">
              <a:rPr lang="zh-CN" alt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9840" y="698500"/>
            <a:ext cx="3123900" cy="1358900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8000" y="457200"/>
            <a:ext cx="4627800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0" y="2057400"/>
            <a:ext cx="31239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2019/3/25</a:t>
            </a:fld>
            <a:endParaRPr lang="zh-CN" alt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grpSp>
        <p:nvGrpSpPr>
          <p:cNvPr id="8" name="组合 11"/>
          <p:cNvGrpSpPr/>
          <p:nvPr userDrawn="1">
            <p:custDataLst>
              <p:tags r:id="rId1"/>
            </p:custDataLst>
          </p:nvPr>
        </p:nvGrpSpPr>
        <p:grpSpPr>
          <a:xfrm>
            <a:off x="323850" y="931051"/>
            <a:ext cx="247758" cy="193713"/>
            <a:chOff x="1990725" y="838200"/>
            <a:chExt cx="295275" cy="142875"/>
          </a:xfrm>
        </p:grpSpPr>
        <p:cxnSp>
          <p:nvCxnSpPr>
            <p:cNvPr id="13" name="直接连接符 12"/>
            <p:cNvCxnSpPr/>
            <p:nvPr>
              <p:custDataLst>
                <p:tags r:id="rId2"/>
              </p:custDataLst>
            </p:nvPr>
          </p:nvCxnSpPr>
          <p:spPr>
            <a:xfrm>
              <a:off x="1990725" y="838200"/>
              <a:ext cx="295275" cy="0"/>
            </a:xfrm>
            <a:prstGeom prst="line">
              <a:avLst/>
            </a:prstGeom>
            <a:ln w="381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>
              <p:custDataLst>
                <p:tags r:id="rId3"/>
              </p:custDataLst>
            </p:nvPr>
          </p:nvCxnSpPr>
          <p:spPr>
            <a:xfrm>
              <a:off x="1990725" y="909637"/>
              <a:ext cx="295275" cy="0"/>
            </a:xfrm>
            <a:prstGeom prst="line">
              <a:avLst/>
            </a:prstGeom>
            <a:ln w="381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>
              <p:custDataLst>
                <p:tags r:id="rId4"/>
              </p:custDataLst>
            </p:nvPr>
          </p:nvCxnSpPr>
          <p:spPr>
            <a:xfrm>
              <a:off x="1990725" y="981075"/>
              <a:ext cx="295275" cy="0"/>
            </a:xfrm>
            <a:prstGeom prst="line">
              <a:avLst/>
            </a:prstGeom>
            <a:ln w="381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FE99EA-CCE7-490F-97A8-D6A26AEA98A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3074192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62009" y="365125"/>
            <a:ext cx="753341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7039841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7CBBD-0FAA-4DDC-849F-84BEAD9DD199}" type="datetimeFigureOut">
              <a:rPr lang="zh-CN" alt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2019/3/25</a:t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0BE62-A812-4B8E-B1F0-93EA1E194B61}" type="slidenum">
              <a:rPr lang="zh-CN" alt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/>
          <p:nvPr userDrawn="1"/>
        </p:nvGrpSpPr>
        <p:grpSpPr>
          <a:xfrm rot="16200000">
            <a:off x="8539806" y="321533"/>
            <a:ext cx="65175" cy="415499"/>
            <a:chOff x="9715500" y="2222500"/>
            <a:chExt cx="45719" cy="388619"/>
          </a:xfrm>
          <a:solidFill>
            <a:schemeClr val="accent5"/>
          </a:solidFill>
        </p:grpSpPr>
        <p:sp>
          <p:nvSpPr>
            <p:cNvPr id="16" name="椭圆 15"/>
            <p:cNvSpPr/>
            <p:nvPr/>
          </p:nvSpPr>
          <p:spPr>
            <a:xfrm>
              <a:off x="9715500" y="222250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8965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9715500" y="239395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8965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9715500" y="256540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8965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2019/3/25</a:t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4"/>
            <a:ext cx="78867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20"/>
          <p:cNvSpPr/>
          <p:nvPr userDrawn="1"/>
        </p:nvSpPr>
        <p:spPr>
          <a:xfrm>
            <a:off x="3175" y="3175"/>
            <a:ext cx="9145587" cy="833437"/>
          </a:xfrm>
          <a:prstGeom prst="rect">
            <a:avLst/>
          </a:prstGeom>
          <a:solidFill>
            <a:srgbClr val="008000"/>
          </a:solidFill>
          <a:ln w="9525">
            <a:noFill/>
            <a:miter/>
          </a:ln>
          <a:effectLst>
            <a:innerShdw blurRad="114300">
              <a:prstClr val="black"/>
            </a:innerShdw>
            <a:softEdge rad="31750"/>
          </a:effectLst>
          <a:scene3d>
            <a:camera prst="obliqueBottomLeft"/>
            <a:lightRig rig="threePt" dir="t"/>
          </a:scene3d>
        </p:spPr>
        <p:txBody>
          <a:bodyPr wrap="none" lIns="90170" tIns="46990" rIns="90170" bIns="46990" anchor="ctr"/>
          <a:lstStyle/>
          <a:p>
            <a:pPr defTabSz="608965" eaLnBrk="1" hangingPunct="1">
              <a:spcBef>
                <a:spcPts val="0"/>
              </a:spcBef>
              <a:spcAft>
                <a:spcPts val="0"/>
              </a:spcAft>
            </a:pPr>
            <a:endParaRPr lang="zh-CN" altLang="en-US" sz="2400" noProof="1">
              <a:solidFill>
                <a:srgbClr val="000000"/>
              </a:solidFill>
              <a:latin typeface="Arial" panose="020B0604020202020204" charset="-76"/>
              <a:ea typeface="宋体" panose="02010600030101010101" pitchFamily="2" charset="-122"/>
            </a:endParaRPr>
          </a:p>
        </p:txBody>
      </p:sp>
      <p:sp>
        <p:nvSpPr>
          <p:cNvPr id="6147" name="Line 95"/>
          <p:cNvSpPr/>
          <p:nvPr userDrawn="1"/>
        </p:nvSpPr>
        <p:spPr>
          <a:xfrm>
            <a:off x="3175" y="1668464"/>
            <a:ext cx="749300" cy="7937"/>
          </a:xfrm>
          <a:prstGeom prst="line">
            <a:avLst/>
          </a:prstGeom>
          <a:ln w="127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7" name="Freeform 107"/>
          <p:cNvSpPr/>
          <p:nvPr userDrawn="1"/>
        </p:nvSpPr>
        <p:spPr>
          <a:xfrm rot="21540000">
            <a:off x="411480" y="1619880"/>
            <a:ext cx="546100" cy="927100"/>
          </a:xfrm>
          <a:custGeom>
            <a:avLst/>
            <a:gdLst>
              <a:gd name="txL" fmla="*/ 0 w 344"/>
              <a:gd name="txT" fmla="*/ 0 h 623"/>
              <a:gd name="txR" fmla="*/ 344 w 344"/>
              <a:gd name="txB" fmla="*/ 623 h 623"/>
            </a:gdLst>
            <a:ahLst/>
            <a:cxnLst>
              <a:cxn ang="0">
                <a:pos x="114" y="0"/>
              </a:cxn>
              <a:cxn ang="0">
                <a:pos x="344" y="0"/>
              </a:cxn>
              <a:cxn ang="0">
                <a:pos x="230" y="621"/>
              </a:cxn>
              <a:cxn ang="0">
                <a:pos x="0" y="623"/>
              </a:cxn>
              <a:cxn ang="0">
                <a:pos x="114" y="0"/>
              </a:cxn>
            </a:cxnLst>
            <a:rect l="txL" t="txT" r="txR" b="txB"/>
            <a:pathLst>
              <a:path w="344" h="623">
                <a:moveTo>
                  <a:pt x="114" y="0"/>
                </a:moveTo>
                <a:cubicBezTo>
                  <a:pt x="114" y="0"/>
                  <a:pt x="229" y="0"/>
                  <a:pt x="344" y="0"/>
                </a:cubicBezTo>
                <a:cubicBezTo>
                  <a:pt x="273" y="303"/>
                  <a:pt x="230" y="621"/>
                  <a:pt x="230" y="621"/>
                </a:cubicBezTo>
                <a:cubicBezTo>
                  <a:pt x="230" y="621"/>
                  <a:pt x="115" y="622"/>
                  <a:pt x="0" y="623"/>
                </a:cubicBezTo>
                <a:cubicBezTo>
                  <a:pt x="44" y="307"/>
                  <a:pt x="114" y="0"/>
                  <a:pt x="114" y="0"/>
                </a:cubicBezTo>
                <a:close/>
              </a:path>
            </a:pathLst>
          </a:custGeom>
          <a:solidFill>
            <a:srgbClr val="7030A0"/>
          </a:solidFill>
          <a:ln w="9525">
            <a:noFill/>
            <a:miter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 defTabSz="608965" eaLnBrk="1" hangingPunct="1">
              <a:spcBef>
                <a:spcPts val="0"/>
              </a:spcBef>
              <a:spcAft>
                <a:spcPts val="0"/>
              </a:spcAft>
            </a:pPr>
            <a:endParaRPr lang="zh-CN" altLang="en-US" sz="2400" noProof="1">
              <a:solidFill>
                <a:srgbClr val="000000"/>
              </a:solidFill>
              <a:latin typeface="Arial" panose="020B0604020202020204" charset="-76"/>
              <a:ea typeface="宋体" panose="02010600030101010101" pitchFamily="2" charset="-122"/>
            </a:endParaRPr>
          </a:p>
        </p:txBody>
      </p:sp>
      <p:sp>
        <p:nvSpPr>
          <p:cNvPr id="8" name="Freeform 109"/>
          <p:cNvSpPr/>
          <p:nvPr userDrawn="1"/>
        </p:nvSpPr>
        <p:spPr>
          <a:xfrm>
            <a:off x="241935" y="2580640"/>
            <a:ext cx="542925" cy="2505075"/>
          </a:xfrm>
          <a:custGeom>
            <a:avLst/>
            <a:gdLst>
              <a:gd name="txL" fmla="*/ 0 w 342"/>
              <a:gd name="txT" fmla="*/ 0 h 1578"/>
              <a:gd name="txR" fmla="*/ 342 w 342"/>
              <a:gd name="txB" fmla="*/ 1578 h 1578"/>
            </a:gdLst>
            <a:ahLst/>
            <a:cxnLst>
              <a:cxn ang="0">
                <a:pos x="114" y="0"/>
              </a:cxn>
              <a:cxn ang="0">
                <a:pos x="342" y="0"/>
              </a:cxn>
              <a:cxn ang="0">
                <a:pos x="290" y="1578"/>
              </a:cxn>
              <a:cxn ang="0">
                <a:pos x="60" y="1572"/>
              </a:cxn>
              <a:cxn ang="0">
                <a:pos x="114" y="0"/>
              </a:cxn>
            </a:cxnLst>
            <a:rect l="txL" t="txT" r="txR" b="txB"/>
            <a:pathLst>
              <a:path w="342" h="1578">
                <a:moveTo>
                  <a:pt x="114" y="0"/>
                </a:moveTo>
                <a:cubicBezTo>
                  <a:pt x="228" y="0"/>
                  <a:pt x="342" y="0"/>
                  <a:pt x="342" y="0"/>
                </a:cubicBezTo>
                <a:cubicBezTo>
                  <a:pt x="226" y="790"/>
                  <a:pt x="290" y="1578"/>
                  <a:pt x="290" y="1578"/>
                </a:cubicBezTo>
                <a:lnTo>
                  <a:pt x="60" y="1572"/>
                </a:lnTo>
                <a:cubicBezTo>
                  <a:pt x="60" y="1572"/>
                  <a:pt x="0" y="772"/>
                  <a:pt x="114" y="0"/>
                </a:cubicBezTo>
                <a:close/>
              </a:path>
            </a:pathLst>
          </a:custGeom>
          <a:solidFill>
            <a:srgbClr val="00B0F0">
              <a:alpha val="97000"/>
            </a:srgbClr>
          </a:solidFill>
          <a:ln w="9525">
            <a:noFill/>
            <a:miter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 defTabSz="608965" eaLnBrk="1" hangingPunct="1">
              <a:spcBef>
                <a:spcPts val="0"/>
              </a:spcBef>
              <a:spcAft>
                <a:spcPts val="0"/>
              </a:spcAft>
            </a:pPr>
            <a:endParaRPr lang="zh-CN" altLang="en-US" sz="2400" noProof="1">
              <a:solidFill>
                <a:srgbClr val="000000"/>
              </a:solidFill>
              <a:latin typeface="Arial" panose="020B0604020202020204" charset="-76"/>
              <a:ea typeface="宋体" panose="02010600030101010101" pitchFamily="2" charset="-122"/>
            </a:endParaRPr>
          </a:p>
        </p:txBody>
      </p:sp>
      <p:sp>
        <p:nvSpPr>
          <p:cNvPr id="9" name="Freeform 110"/>
          <p:cNvSpPr/>
          <p:nvPr userDrawn="1"/>
        </p:nvSpPr>
        <p:spPr>
          <a:xfrm>
            <a:off x="5714" y="5122544"/>
            <a:ext cx="427356" cy="1735456"/>
          </a:xfrm>
          <a:custGeom>
            <a:avLst/>
            <a:gdLst>
              <a:gd name="txL" fmla="*/ 0 w 418"/>
              <a:gd name="txT" fmla="*/ 0 h 1098"/>
              <a:gd name="txR" fmla="*/ 418 w 418"/>
              <a:gd name="txB" fmla="*/ 1098 h 1098"/>
            </a:gdLst>
            <a:ahLst/>
            <a:cxnLst>
              <a:cxn ang="0">
                <a:pos x="0" y="0"/>
              </a:cxn>
              <a:cxn ang="0">
                <a:pos x="262" y="0"/>
              </a:cxn>
              <a:cxn ang="0">
                <a:pos x="418" y="1098"/>
              </a:cxn>
              <a:cxn ang="0">
                <a:pos x="0" y="1098"/>
              </a:cxn>
              <a:cxn ang="0">
                <a:pos x="0" y="0"/>
              </a:cxn>
            </a:cxnLst>
            <a:rect l="txL" t="txT" r="txR" b="txB"/>
            <a:pathLst>
              <a:path w="418" h="1098">
                <a:moveTo>
                  <a:pt x="0" y="0"/>
                </a:moveTo>
                <a:lnTo>
                  <a:pt x="262" y="0"/>
                </a:lnTo>
                <a:cubicBezTo>
                  <a:pt x="262" y="0"/>
                  <a:pt x="292" y="568"/>
                  <a:pt x="418" y="1098"/>
                </a:cubicBezTo>
                <a:cubicBezTo>
                  <a:pt x="209" y="1098"/>
                  <a:pt x="0" y="1098"/>
                  <a:pt x="0" y="1098"/>
                </a:cubicBezTo>
                <a:lnTo>
                  <a:pt x="0" y="0"/>
                </a:lnTo>
                <a:close/>
              </a:path>
            </a:pathLst>
          </a:custGeom>
          <a:solidFill>
            <a:srgbClr val="008000"/>
          </a:solidFill>
          <a:ln w="9525">
            <a:noFill/>
            <a:miter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 lIns="90170" tIns="46990" rIns="90170" bIns="46990"/>
          <a:lstStyle/>
          <a:p>
            <a:pPr defTabSz="608965" eaLnBrk="1" hangingPunct="1">
              <a:spcBef>
                <a:spcPts val="0"/>
              </a:spcBef>
              <a:spcAft>
                <a:spcPts val="0"/>
              </a:spcAft>
            </a:pPr>
            <a:endParaRPr lang="zh-CN" altLang="en-US" sz="2400" noProof="1">
              <a:solidFill>
                <a:srgbClr val="000000"/>
              </a:solidFill>
              <a:latin typeface="Arial" panose="020B0604020202020204" charset="-76"/>
              <a:ea typeface="宋体" panose="02010600030101010101" pitchFamily="2" charset="-122"/>
            </a:endParaRPr>
          </a:p>
        </p:txBody>
      </p:sp>
      <p:sp>
        <p:nvSpPr>
          <p:cNvPr id="10" name="Freeform 112"/>
          <p:cNvSpPr/>
          <p:nvPr userDrawn="1"/>
        </p:nvSpPr>
        <p:spPr>
          <a:xfrm rot="60000">
            <a:off x="309246" y="5118100"/>
            <a:ext cx="660395" cy="1739900"/>
          </a:xfrm>
          <a:custGeom>
            <a:avLst/>
            <a:gdLst>
              <a:gd name="txL" fmla="*/ 0 w 416"/>
              <a:gd name="txT" fmla="*/ 0 h 1096"/>
              <a:gd name="txR" fmla="*/ 416 w 416"/>
              <a:gd name="txB" fmla="*/ 1096 h 1096"/>
            </a:gdLst>
            <a:ahLst/>
            <a:cxnLst>
              <a:cxn ang="0">
                <a:pos x="0" y="0"/>
              </a:cxn>
              <a:cxn ang="0">
                <a:pos x="232" y="0"/>
              </a:cxn>
              <a:cxn ang="0">
                <a:pos x="416" y="1094"/>
              </a:cxn>
              <a:cxn ang="0">
                <a:pos x="150" y="1096"/>
              </a:cxn>
              <a:cxn ang="0">
                <a:pos x="0" y="0"/>
              </a:cxn>
            </a:cxnLst>
            <a:rect l="txL" t="txT" r="txR" b="txB"/>
            <a:pathLst>
              <a:path w="416" h="1096">
                <a:moveTo>
                  <a:pt x="0" y="0"/>
                </a:moveTo>
                <a:cubicBezTo>
                  <a:pt x="116" y="0"/>
                  <a:pt x="232" y="0"/>
                  <a:pt x="232" y="0"/>
                </a:cubicBezTo>
                <a:cubicBezTo>
                  <a:pt x="276" y="562"/>
                  <a:pt x="416" y="1094"/>
                  <a:pt x="416" y="1094"/>
                </a:cubicBezTo>
                <a:lnTo>
                  <a:pt x="150" y="1096"/>
                </a:lnTo>
                <a:cubicBezTo>
                  <a:pt x="150" y="1096"/>
                  <a:pt x="32" y="542"/>
                  <a:pt x="0" y="0"/>
                </a:cubicBezTo>
                <a:close/>
              </a:path>
            </a:pathLst>
          </a:custGeom>
          <a:solidFill>
            <a:srgbClr val="FF0000"/>
          </a:solidFill>
          <a:ln w="9525">
            <a:noFill/>
            <a:miter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 defTabSz="608965" eaLnBrk="1" hangingPunct="1">
              <a:spcBef>
                <a:spcPts val="0"/>
              </a:spcBef>
              <a:spcAft>
                <a:spcPts val="0"/>
              </a:spcAft>
            </a:pPr>
            <a:endParaRPr lang="zh-CN" altLang="en-US" sz="2400" noProof="1">
              <a:solidFill>
                <a:srgbClr val="000000"/>
              </a:solidFill>
              <a:latin typeface="Arial" panose="020B0604020202020204" charset="-76"/>
              <a:ea typeface="宋体" panose="02010600030101010101" pitchFamily="2" charset="-122"/>
            </a:endParaRPr>
          </a:p>
        </p:txBody>
      </p:sp>
      <p:sp>
        <p:nvSpPr>
          <p:cNvPr id="6152" name="Line 118"/>
          <p:cNvSpPr/>
          <p:nvPr userDrawn="1"/>
        </p:nvSpPr>
        <p:spPr>
          <a:xfrm flipV="1">
            <a:off x="4764" y="5105401"/>
            <a:ext cx="788987" cy="3175"/>
          </a:xfrm>
          <a:prstGeom prst="line">
            <a:avLst/>
          </a:prstGeom>
          <a:ln w="127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11" name="Freeform 125"/>
          <p:cNvSpPr/>
          <p:nvPr userDrawn="1"/>
        </p:nvSpPr>
        <p:spPr>
          <a:xfrm>
            <a:off x="1269" y="844550"/>
            <a:ext cx="627381" cy="757548"/>
          </a:xfrm>
          <a:custGeom>
            <a:avLst/>
            <a:gdLst>
              <a:gd name="txL" fmla="*/ 0 w 568"/>
              <a:gd name="txT" fmla="*/ 0 h 474"/>
              <a:gd name="txR" fmla="*/ 568 w 568"/>
              <a:gd name="txB" fmla="*/ 474 h 474"/>
            </a:gdLst>
            <a:ahLst/>
            <a:cxnLst>
              <a:cxn ang="0">
                <a:pos x="0" y="0"/>
              </a:cxn>
              <a:cxn ang="0">
                <a:pos x="568" y="2"/>
              </a:cxn>
              <a:cxn ang="0">
                <a:pos x="438" y="474"/>
              </a:cxn>
              <a:cxn ang="0">
                <a:pos x="0" y="474"/>
              </a:cxn>
              <a:cxn ang="0">
                <a:pos x="0" y="0"/>
              </a:cxn>
            </a:cxnLst>
            <a:rect l="txL" t="txT" r="txR" b="txB"/>
            <a:pathLst>
              <a:path w="568" h="474">
                <a:moveTo>
                  <a:pt x="0" y="0"/>
                </a:moveTo>
                <a:lnTo>
                  <a:pt x="568" y="2"/>
                </a:lnTo>
                <a:cubicBezTo>
                  <a:pt x="568" y="2"/>
                  <a:pt x="496" y="240"/>
                  <a:pt x="438" y="474"/>
                </a:cubicBezTo>
                <a:cubicBezTo>
                  <a:pt x="219" y="474"/>
                  <a:pt x="0" y="474"/>
                  <a:pt x="0" y="474"/>
                </a:cubicBezTo>
                <a:lnTo>
                  <a:pt x="0" y="0"/>
                </a:lnTo>
                <a:close/>
              </a:path>
            </a:pathLst>
          </a:custGeom>
          <a:solidFill>
            <a:srgbClr val="008000">
              <a:alpha val="79000"/>
            </a:srgbClr>
          </a:solidFill>
          <a:ln w="9525">
            <a:noFill/>
            <a:miter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 lIns="90170" tIns="46990" rIns="90170" bIns="46990"/>
          <a:lstStyle/>
          <a:p>
            <a:pPr defTabSz="608965" eaLnBrk="1" hangingPunct="1">
              <a:spcBef>
                <a:spcPts val="0"/>
              </a:spcBef>
              <a:spcAft>
                <a:spcPts val="0"/>
              </a:spcAft>
            </a:pPr>
            <a:endParaRPr lang="zh-CN" altLang="en-US" sz="2400" noProof="1">
              <a:solidFill>
                <a:srgbClr val="000000"/>
              </a:solidFill>
              <a:latin typeface="Arial" panose="020B0604020202020204" charset="-76"/>
              <a:ea typeface="宋体" panose="02010600030101010101" pitchFamily="2" charset="-122"/>
            </a:endParaRPr>
          </a:p>
        </p:txBody>
      </p:sp>
      <p:sp>
        <p:nvSpPr>
          <p:cNvPr id="6154" name="Line 123"/>
          <p:cNvSpPr/>
          <p:nvPr userDrawn="1"/>
        </p:nvSpPr>
        <p:spPr>
          <a:xfrm>
            <a:off x="3175" y="831850"/>
            <a:ext cx="1247775" cy="6350"/>
          </a:xfrm>
          <a:prstGeom prst="line">
            <a:avLst/>
          </a:prstGeom>
          <a:ln w="127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20" name="Freeform 129"/>
          <p:cNvSpPr/>
          <p:nvPr userDrawn="1"/>
        </p:nvSpPr>
        <p:spPr>
          <a:xfrm>
            <a:off x="1269" y="1643378"/>
            <a:ext cx="492756" cy="2703833"/>
          </a:xfrm>
          <a:custGeom>
            <a:avLst/>
            <a:gdLst>
              <a:gd name="txL" fmla="*/ 0 w 435"/>
              <a:gd name="txT" fmla="*/ 0 h 1734"/>
              <a:gd name="txR" fmla="*/ 435 w 435"/>
              <a:gd name="txB" fmla="*/ 1734 h 1734"/>
            </a:gdLst>
            <a:ahLst/>
            <a:cxnLst>
              <a:cxn ang="0">
                <a:pos x="0" y="0"/>
              </a:cxn>
              <a:cxn ang="0">
                <a:pos x="435" y="3"/>
              </a:cxn>
              <a:cxn ang="0">
                <a:pos x="243" y="1734"/>
              </a:cxn>
              <a:cxn ang="0">
                <a:pos x="0" y="1734"/>
              </a:cxn>
              <a:cxn ang="0">
                <a:pos x="0" y="0"/>
              </a:cxn>
            </a:cxnLst>
            <a:rect l="txL" t="txT" r="txR" b="txB"/>
            <a:pathLst>
              <a:path w="435" h="1734">
                <a:moveTo>
                  <a:pt x="0" y="0"/>
                </a:moveTo>
                <a:cubicBezTo>
                  <a:pt x="411" y="3"/>
                  <a:pt x="214" y="3"/>
                  <a:pt x="435" y="3"/>
                </a:cubicBezTo>
                <a:cubicBezTo>
                  <a:pt x="222" y="837"/>
                  <a:pt x="243" y="1734"/>
                  <a:pt x="243" y="1734"/>
                </a:cubicBezTo>
                <a:lnTo>
                  <a:pt x="0" y="1734"/>
                </a:lnTo>
                <a:cubicBezTo>
                  <a:pt x="0" y="1734"/>
                  <a:pt x="0" y="0"/>
                  <a:pt x="0" y="0"/>
                </a:cubicBezTo>
                <a:close/>
              </a:path>
            </a:pathLst>
          </a:custGeom>
          <a:solidFill>
            <a:srgbClr val="008000">
              <a:alpha val="75000"/>
            </a:srgbClr>
          </a:solidFill>
          <a:ln w="9525">
            <a:noFill/>
            <a:miter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 lIns="90170" tIns="46990" rIns="90170" bIns="46990"/>
          <a:lstStyle/>
          <a:p>
            <a:pPr defTabSz="608965" eaLnBrk="1" hangingPunct="1">
              <a:spcBef>
                <a:spcPts val="0"/>
              </a:spcBef>
              <a:spcAft>
                <a:spcPts val="0"/>
              </a:spcAft>
            </a:pPr>
            <a:endParaRPr lang="zh-CN" altLang="en-US" sz="2400" noProof="1">
              <a:solidFill>
                <a:srgbClr val="000000"/>
              </a:solidFill>
              <a:latin typeface="Arial" panose="020B0604020202020204" charset="-76"/>
              <a:ea typeface="宋体" panose="02010600030101010101" pitchFamily="2" charset="-122"/>
            </a:endParaRPr>
          </a:p>
        </p:txBody>
      </p:sp>
      <p:sp>
        <p:nvSpPr>
          <p:cNvPr id="21" name="Freeform 130"/>
          <p:cNvSpPr/>
          <p:nvPr userDrawn="1"/>
        </p:nvSpPr>
        <p:spPr>
          <a:xfrm>
            <a:off x="1900" y="4375150"/>
            <a:ext cx="273050" cy="723900"/>
          </a:xfrm>
          <a:custGeom>
            <a:avLst/>
            <a:gdLst>
              <a:gd name="txL" fmla="*/ 0 w 258"/>
              <a:gd name="txT" fmla="*/ 0 h 456"/>
              <a:gd name="txR" fmla="*/ 258 w 258"/>
              <a:gd name="txB" fmla="*/ 456 h 456"/>
            </a:gdLst>
            <a:ahLst/>
            <a:cxnLst>
              <a:cxn ang="0">
                <a:pos x="0" y="0"/>
              </a:cxn>
              <a:cxn ang="0">
                <a:pos x="243" y="0"/>
              </a:cxn>
              <a:cxn ang="0">
                <a:pos x="258" y="453"/>
              </a:cxn>
              <a:cxn ang="0">
                <a:pos x="0" y="456"/>
              </a:cxn>
              <a:cxn ang="0">
                <a:pos x="0" y="0"/>
              </a:cxn>
            </a:cxnLst>
            <a:rect l="txL" t="txT" r="txR" b="txB"/>
            <a:pathLst>
              <a:path w="258" h="456">
                <a:moveTo>
                  <a:pt x="0" y="0"/>
                </a:moveTo>
                <a:lnTo>
                  <a:pt x="243" y="0"/>
                </a:lnTo>
                <a:lnTo>
                  <a:pt x="258" y="453"/>
                </a:lnTo>
                <a:lnTo>
                  <a:pt x="0" y="456"/>
                </a:lnTo>
                <a:lnTo>
                  <a:pt x="0" y="0"/>
                </a:lnTo>
                <a:close/>
              </a:path>
            </a:pathLst>
          </a:custGeom>
          <a:solidFill>
            <a:srgbClr val="008000">
              <a:alpha val="91000"/>
            </a:srgbClr>
          </a:solidFill>
          <a:ln w="9525">
            <a:noFill/>
            <a:miter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 lIns="90170" tIns="46990" rIns="90170" bIns="46990"/>
          <a:lstStyle/>
          <a:p>
            <a:pPr defTabSz="608965" eaLnBrk="1" hangingPunct="1">
              <a:spcBef>
                <a:spcPts val="0"/>
              </a:spcBef>
              <a:spcAft>
                <a:spcPts val="0"/>
              </a:spcAft>
            </a:pPr>
            <a:endParaRPr lang="zh-CN" altLang="en-US" sz="2400" noProof="1">
              <a:solidFill>
                <a:srgbClr val="000000"/>
              </a:solidFill>
              <a:latin typeface="Arial" panose="020B0604020202020204" charset="-76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6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1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2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/>
          <a:p>
            <a:pPr fontAlgn="base"/>
            <a:endParaRPr lang="zh-CN" altLang="en-US" noProof="1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3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/>
          <a:p>
            <a:pPr fontAlgn="base"/>
            <a:endParaRPr lang="zh-CN" altLang="en-US" noProof="1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4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 fontAlgn="base"/>
            <a:fld id="{9A0DB2DC-4C9A-4742-B13C-FB6460FD3503}" type="slidenum">
              <a:rPr lang="en-US" altLang="zh-CN" noProof="1" dirty="0">
                <a:solidFill>
                  <a:srgbClr val="000000">
                    <a:lumMod val="50000"/>
                    <a:lumOff val="50000"/>
                  </a:srgbClr>
                </a:solidFill>
                <a:ea typeface="幼圆" panose="02010509060101010101" pitchFamily="49" charset="-122"/>
                <a:cs typeface="+mn-ea"/>
              </a:rPr>
              <a:pPr fontAlgn="base"/>
              <a:t>‹#›</a:t>
            </a:fld>
            <a:endParaRPr lang="zh-CN" altLang="en-US" noProof="1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0" name="圆角矩形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1" name="圆角矩形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135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634F14E6-A363-4CED-AA89-D330B5BDA9F1}" type="datetimeFigureOut">
              <a:rPr lang="zh-CN" altLang="en-US" smtClean="0">
                <a:solidFill>
                  <a:srgbClr val="438086"/>
                </a:solidFill>
              </a:rPr>
              <a:pPr/>
              <a:t>2019/3/25</a:t>
            </a:fld>
            <a:endParaRPr lang="zh-CN" altLang="en-US">
              <a:solidFill>
                <a:srgbClr val="438086"/>
              </a:solidFill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zh-CN" altLang="en-US">
              <a:solidFill>
                <a:srgbClr val="438086"/>
              </a:solidFill>
            </a:endParaRPr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559C33D0-85BA-4614-AB8F-CCED06D86DBE}" type="slidenum">
              <a:rPr lang="zh-CN" altLang="en-US" smtClean="0">
                <a:solidFill>
                  <a:prstClr val="white"/>
                </a:solidFill>
              </a:rPr>
              <a:pPr/>
              <a:t>‹#›</a:t>
            </a:fld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F14E6-A363-4CED-AA89-D330B5BDA9F1}" type="datetimeFigureOut">
              <a:rPr lang="zh-CN" altLang="en-US" smtClean="0">
                <a:solidFill>
                  <a:srgbClr val="438086"/>
                </a:solidFill>
              </a:rPr>
              <a:pPr/>
              <a:t>2019/3/25</a:t>
            </a:fld>
            <a:endParaRPr lang="zh-CN" altLang="en-US">
              <a:solidFill>
                <a:srgbClr val="438086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438086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C33D0-85BA-4614-AB8F-CCED06D86D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F14E6-A363-4CED-AA89-D330B5BDA9F1}" type="datetimeFigureOut">
              <a:rPr lang="zh-CN" altLang="en-US" smtClean="0">
                <a:solidFill>
                  <a:srgbClr val="438086"/>
                </a:solidFill>
              </a:rPr>
              <a:pPr/>
              <a:t>2019/3/25</a:t>
            </a:fld>
            <a:endParaRPr lang="zh-CN" altLang="en-US">
              <a:solidFill>
                <a:srgbClr val="438086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438086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C33D0-85BA-4614-AB8F-CCED06D86D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F14E6-A363-4CED-AA89-D330B5BDA9F1}" type="datetimeFigureOut">
              <a:rPr lang="zh-CN" altLang="en-US" smtClean="0">
                <a:solidFill>
                  <a:srgbClr val="438086"/>
                </a:solidFill>
              </a:rPr>
              <a:pPr/>
              <a:t>2019/3/25</a:t>
            </a:fld>
            <a:endParaRPr lang="zh-CN" altLang="en-US">
              <a:solidFill>
                <a:srgbClr val="438086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438086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C33D0-85BA-4614-AB8F-CCED06D86D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6" name="日期占位符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34F14E6-A363-4CED-AA89-D330B5BDA9F1}" type="datetimeFigureOut">
              <a:rPr lang="zh-CN" altLang="en-US" smtClean="0">
                <a:solidFill>
                  <a:srgbClr val="438086"/>
                </a:solidFill>
              </a:rPr>
              <a:pPr/>
              <a:t>2019/3/25</a:t>
            </a:fld>
            <a:endParaRPr lang="zh-CN" altLang="en-US">
              <a:solidFill>
                <a:srgbClr val="438086"/>
              </a:solidFill>
            </a:endParaRPr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59C33D0-85BA-4614-AB8F-CCED06D86DB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>
              <a:solidFill>
                <a:srgbClr val="438086"/>
              </a:solidFill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634F14E6-A363-4CED-AA89-D330B5BDA9F1}" type="datetimeFigureOut">
              <a:rPr lang="zh-CN" altLang="en-US" smtClean="0">
                <a:solidFill>
                  <a:srgbClr val="438086"/>
                </a:solidFill>
              </a:rPr>
              <a:pPr/>
              <a:t>2019/3/25</a:t>
            </a:fld>
            <a:endParaRPr lang="zh-CN" altLang="en-US">
              <a:solidFill>
                <a:srgbClr val="438086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zh-CN" altLang="en-US">
              <a:solidFill>
                <a:srgbClr val="438086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559C33D0-85BA-4614-AB8F-CCED06D86D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F14E6-A363-4CED-AA89-D330B5BDA9F1}" type="datetimeFigureOut">
              <a:rPr lang="zh-CN" altLang="en-US" smtClean="0">
                <a:solidFill>
                  <a:srgbClr val="438086"/>
                </a:solidFill>
              </a:rPr>
              <a:pPr/>
              <a:t>2019/3/25</a:t>
            </a:fld>
            <a:endParaRPr lang="zh-CN" altLang="en-US">
              <a:solidFill>
                <a:srgbClr val="438086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438086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C33D0-85BA-4614-AB8F-CCED06D86D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234389-C009-4AFE-A29D-7D9A8A8E2BAC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22126316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889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F14E6-A363-4CED-AA89-D330B5BDA9F1}" type="datetimeFigureOut">
              <a:rPr lang="zh-CN" altLang="en-US" smtClean="0">
                <a:solidFill>
                  <a:srgbClr val="438086"/>
                </a:solidFill>
              </a:rPr>
              <a:pPr/>
              <a:t>2019/3/25</a:t>
            </a:fld>
            <a:endParaRPr lang="zh-CN" altLang="en-US">
              <a:solidFill>
                <a:srgbClr val="438086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438086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C33D0-85BA-4614-AB8F-CCED06D86D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F14E6-A363-4CED-AA89-D330B5BDA9F1}" type="datetimeFigureOut">
              <a:rPr lang="zh-CN" altLang="en-US" smtClean="0">
                <a:solidFill>
                  <a:srgbClr val="438086"/>
                </a:solidFill>
              </a:rPr>
              <a:pPr/>
              <a:t>2019/3/25</a:t>
            </a:fld>
            <a:endParaRPr lang="zh-CN" altLang="en-US">
              <a:solidFill>
                <a:srgbClr val="438086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438086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C33D0-85BA-4614-AB8F-CCED06D86D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F14E6-A363-4CED-AA89-D330B5BDA9F1}" type="datetimeFigureOut">
              <a:rPr lang="zh-CN" altLang="en-US" smtClean="0">
                <a:solidFill>
                  <a:srgbClr val="438086"/>
                </a:solidFill>
              </a:rPr>
              <a:pPr/>
              <a:t>2019/3/25</a:t>
            </a:fld>
            <a:endParaRPr lang="zh-CN" altLang="en-US">
              <a:solidFill>
                <a:srgbClr val="438086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438086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C33D0-85BA-4614-AB8F-CCED06D86D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F14E6-A363-4CED-AA89-D330B5BDA9F1}" type="datetimeFigureOut">
              <a:rPr lang="zh-CN" altLang="en-US" smtClean="0">
                <a:solidFill>
                  <a:srgbClr val="438086"/>
                </a:solidFill>
              </a:rPr>
              <a:pPr/>
              <a:t>2019/3/25</a:t>
            </a:fld>
            <a:endParaRPr lang="zh-CN" altLang="en-US">
              <a:solidFill>
                <a:srgbClr val="438086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438086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C33D0-85BA-4614-AB8F-CCED06D86D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438086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438086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BCF0C0BA-5F12-4DBE-895D-CFBE4E6F516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x-none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x-none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9B7584-B926-4BCF-ACC1-A9FA7F442C45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x-none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x-none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0D8F3D-DAC1-4A4D-98D8-95E32FCE1454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x-none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x-none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EF02A2-F4AB-49DD-B18D-0CE46AA01C72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x-none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x-none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E31EF2-B41C-4B38-835B-27A606109A76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x-none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x-none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926201-7A96-4EBE-AE13-982C1811B1F6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E83881-D1FB-457E-83C2-B999D84EF16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2411659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x-none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x-none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ACF566-DA0D-454F-89BE-012C9492792C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x-none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x-none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83A3C0A-E18E-4A3D-B444-A84E32E1C48E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x-none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x-none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AA73E9-955F-498B-A1E7-B4F2A55C67C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x-none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x-none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6AB8D45-4FBD-4B01-A8D0-9A6F28EC73EB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x-none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x-none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280672-0232-432D-B9F4-68D28036B74D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x-none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x-none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4C440F-1744-450E-8C86-E28C5D63EB6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标题 22"/>
          <p:cNvSpPr>
            <a:spLocks noGrp="1"/>
          </p:cNvSpPr>
          <p:nvPr>
            <p:ph type="title" hasCustomPrompt="1"/>
          </p:nvPr>
        </p:nvSpPr>
        <p:spPr>
          <a:xfrm>
            <a:off x="685902" y="1717913"/>
            <a:ext cx="7545579" cy="132588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dirty="0" smtClean="0"/>
              <a:t>标题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884659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93231" y="960830"/>
            <a:ext cx="6063164" cy="1325880"/>
          </a:xfrm>
        </p:spPr>
        <p:txBody>
          <a:bodyPr/>
          <a:lstStyle>
            <a:lvl1pPr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94364" y="2430860"/>
            <a:ext cx="4785293" cy="822960"/>
          </a:xfrm>
        </p:spPr>
        <p:txBody>
          <a:bodyPr/>
          <a:lstStyle>
            <a:lvl1pPr algn="l">
              <a:defRPr sz="24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="" xmlns:p14="http://schemas.microsoft.com/office/powerpoint/2010/main" val="994077356"/>
      </p:ext>
    </p:extLst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164846928"/>
      </p:ext>
    </p:extLst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  <p:extLst>
      <p:ext uri="{BB962C8B-B14F-4D97-AF65-F5344CB8AC3E}">
        <p14:creationId xmlns="" xmlns:p14="http://schemas.microsoft.com/office/powerpoint/2010/main" val="27377248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63ED84-C1D5-4873-8B0C-1AEEE92FD2A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4792802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 smtClean="0"/>
            </a:lvl1pPr>
          </a:lstStyle>
          <a:p>
            <a:pPr>
              <a:defRPr/>
            </a:pPr>
            <a:fld id="{EA1EBC7B-A568-4350-94FA-9D5B317F23F1}" type="slidenum">
              <a:rPr lang="en-US" altLang="zh-CN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image" Target="../media/image2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62.xml"/><Relationship Id="rId5" Type="http://schemas.openxmlformats.org/officeDocument/2006/relationships/slideLayout" Target="../slideLayouts/slideLayout56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61.xml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Relationship Id="rId14" Type="http://schemas.openxmlformats.org/officeDocument/2006/relationships/tags" Target="../tags/tag2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0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9.xml"/><Relationship Id="rId12" Type="http://schemas.openxmlformats.org/officeDocument/2006/relationships/slideLayout" Target="../slideLayouts/slideLayout74.xml"/><Relationship Id="rId2" Type="http://schemas.openxmlformats.org/officeDocument/2006/relationships/slideLayout" Target="../slideLayouts/slideLayout64.xml"/><Relationship Id="rId1" Type="http://schemas.openxmlformats.org/officeDocument/2006/relationships/slideLayout" Target="../slideLayouts/slideLayout63.xml"/><Relationship Id="rId6" Type="http://schemas.openxmlformats.org/officeDocument/2006/relationships/slideLayout" Target="../slideLayouts/slideLayout68.xml"/><Relationship Id="rId11" Type="http://schemas.openxmlformats.org/officeDocument/2006/relationships/slideLayout" Target="../slideLayouts/slideLayout73.xml"/><Relationship Id="rId5" Type="http://schemas.openxmlformats.org/officeDocument/2006/relationships/slideLayout" Target="../slideLayouts/slideLayout67.xml"/><Relationship Id="rId10" Type="http://schemas.openxmlformats.org/officeDocument/2006/relationships/slideLayout" Target="../slideLayouts/slideLayout72.xml"/><Relationship Id="rId4" Type="http://schemas.openxmlformats.org/officeDocument/2006/relationships/slideLayout" Target="../slideLayouts/slideLayout66.xml"/><Relationship Id="rId9" Type="http://schemas.openxmlformats.org/officeDocument/2006/relationships/slideLayout" Target="../slideLayouts/slideLayout71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2.xml"/><Relationship Id="rId3" Type="http://schemas.openxmlformats.org/officeDocument/2006/relationships/slideLayout" Target="../slideLayouts/slideLayout77.xml"/><Relationship Id="rId7" Type="http://schemas.openxmlformats.org/officeDocument/2006/relationships/slideLayout" Target="../slideLayouts/slideLayout81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6.xml"/><Relationship Id="rId1" Type="http://schemas.openxmlformats.org/officeDocument/2006/relationships/slideLayout" Target="../slideLayouts/slideLayout75.xml"/><Relationship Id="rId6" Type="http://schemas.openxmlformats.org/officeDocument/2006/relationships/slideLayout" Target="../slideLayouts/slideLayout80.xml"/><Relationship Id="rId11" Type="http://schemas.openxmlformats.org/officeDocument/2006/relationships/slideLayout" Target="../slideLayouts/slideLayout85.xml"/><Relationship Id="rId5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84.xml"/><Relationship Id="rId4" Type="http://schemas.openxmlformats.org/officeDocument/2006/relationships/slideLayout" Target="../slideLayouts/slideLayout78.xml"/><Relationship Id="rId9" Type="http://schemas.openxmlformats.org/officeDocument/2006/relationships/slideLayout" Target="../slideLayouts/slideLayout83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8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87.xml"/><Relationship Id="rId1" Type="http://schemas.openxmlformats.org/officeDocument/2006/relationships/slideLayout" Target="../slideLayouts/slideLayout86.xml"/><Relationship Id="rId6" Type="http://schemas.openxmlformats.org/officeDocument/2006/relationships/theme" Target="../theme/theme9.xml"/><Relationship Id="rId5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630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3357563" y="1821180"/>
            <a:ext cx="2428875" cy="1325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大</a:t>
            </a:r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422651" y="3381376"/>
            <a:ext cx="2298700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小</a:t>
            </a:r>
          </a:p>
        </p:txBody>
      </p:sp>
    </p:spTree>
    <p:extLst>
      <p:ext uri="{BB962C8B-B14F-4D97-AF65-F5344CB8AC3E}">
        <p14:creationId xmlns="" xmlns:p14="http://schemas.microsoft.com/office/powerpoint/2010/main" val="1149735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70" r:id="rId4"/>
    <p:sldLayoutId id="2147483821" r:id="rId5"/>
  </p:sldLayoutIdLst>
  <p:transition>
    <p:checker dir="vert"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+mj-cs"/>
        </a:defRPr>
      </a:lvl1pPr>
      <a:lvl2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2pPr>
      <a:lvl3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3pPr>
      <a:lvl4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4pPr>
      <a:lvl5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5pPr>
      <a:lvl6pPr marL="41148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82296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23444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64592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algn="ctr" rtl="0" eaLnBrk="1" fontAlgn="base" hangingPunct="1">
        <a:lnSpc>
          <a:spcPct val="90000"/>
        </a:lnSpc>
        <a:spcBef>
          <a:spcPts val="900"/>
        </a:spcBef>
        <a:spcAft>
          <a:spcPct val="0"/>
        </a:spcAft>
        <a:buFont typeface="Arial" panose="020B0604020202020204" pitchFamily="34" charset="0"/>
        <a:defRPr sz="2800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+mn-cs"/>
        </a:defRPr>
      </a:lvl1pPr>
      <a:lvl2pPr marL="61722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5166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6314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6746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30861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4975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55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55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55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3089CC20-8834-4E12-8CB2-2D78102152E4}" type="slidenum"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59104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  <p:sldLayoutId id="2147483783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/>
            </a:lvl1pPr>
          </a:lstStyle>
          <a:p>
            <a:pPr eaLnBrk="1" hangingPunct="1"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/>
            </a:lvl1pPr>
          </a:lstStyle>
          <a:p>
            <a:pPr eaLnBrk="1" hangingPunct="1"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eaLnBrk="1" hangingPunct="1">
              <a:buFont typeface="Arial" pitchFamily="34" charset="0"/>
              <a:buNone/>
            </a:pPr>
            <a:fld id="{8DC2B560-79C1-41CA-87D4-24DFDE9AF7C6}" type="slidenum">
              <a:rPr lang="zh-CN" altLang="en-US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pPr eaLnBrk="1" hangingPunct="1">
                <a:buFont typeface="Arial" pitchFamily="34" charset="0"/>
                <a:buNone/>
              </a:pPr>
              <a:t>‹#›</a:t>
            </a:fld>
            <a:endParaRPr lang="zh-CN" altLang="en-US" smtClean="0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  <p:sldLayoutId id="2147483792" r:id="rId8"/>
    <p:sldLayoutId id="2147483793" r:id="rId9"/>
    <p:sldLayoutId id="2147483794" r:id="rId10"/>
    <p:sldLayoutId id="2147483795" r:id="rId11"/>
  </p:sldLayoutIdLst>
  <p:txStyles>
    <p:titleStyle>
      <a:lvl1pPr algn="ctr" rtl="0" fontAlgn="base">
        <a:spcBef>
          <a:spcPct val="0"/>
        </a:spcBef>
        <a:spcAft>
          <a:spcPct val="0"/>
        </a:spcAft>
        <a:buFont typeface="Arial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55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655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655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BC3A16AC-3147-4A86-A7E5-D30DC21E9E24}" type="slidenum">
              <a:rPr lang="en-US" altLang="zh-CN" smtClean="0">
                <a:solidFill>
                  <a:srgbClr val="000000"/>
                </a:solidFill>
                <a:ea typeface="宋体" pitchFamily="2" charset="-122"/>
              </a:rPr>
              <a:pPr/>
              <a:t>‹#›</a:t>
            </a:fld>
            <a:endParaRPr lang="en-US" altLang="zh-CN" smtClean="0">
              <a:solidFill>
                <a:srgbClr val="000000"/>
              </a:solidFill>
              <a:ea typeface="宋体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8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/>
            </a:lvl1pPr>
          </a:lstStyle>
          <a:p>
            <a:pPr eaLnBrk="1" hangingPunct="1"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/>
            </a:lvl1pPr>
          </a:lstStyle>
          <a:p>
            <a:pPr eaLnBrk="1" hangingPunct="1"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eaLnBrk="1" hangingPunct="1">
              <a:buFont typeface="Arial" pitchFamily="34" charset="0"/>
              <a:buNone/>
            </a:pPr>
            <a:fld id="{8DC2B560-79C1-41CA-87D4-24DFDE9AF7C6}" type="slidenum">
              <a:rPr lang="zh-CN" altLang="en-US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pPr eaLnBrk="1" hangingPunct="1">
                <a:buFont typeface="Arial" pitchFamily="34" charset="0"/>
                <a:buNone/>
              </a:pPr>
              <a:t>‹#›</a:t>
            </a:fld>
            <a:endParaRPr lang="zh-CN" altLang="en-US" smtClean="0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  <p:sldLayoutId id="2147483813" r:id="rId4"/>
    <p:sldLayoutId id="2147483814" r:id="rId5"/>
    <p:sldLayoutId id="2147483815" r:id="rId6"/>
    <p:sldLayoutId id="2147483816" r:id="rId7"/>
    <p:sldLayoutId id="2147483817" r:id="rId8"/>
    <p:sldLayoutId id="2147483818" r:id="rId9"/>
    <p:sldLayoutId id="2147483819" r:id="rId10"/>
    <p:sldLayoutId id="2147483820" r:id="rId11"/>
  </p:sldLayoutIdLst>
  <p:txStyles>
    <p:titleStyle>
      <a:lvl1pPr algn="ctr" rtl="0" fontAlgn="base">
        <a:spcBef>
          <a:spcPct val="0"/>
        </a:spcBef>
        <a:spcAft>
          <a:spcPct val="0"/>
        </a:spcAft>
        <a:buFont typeface="Arial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</a:pPr>
            <a:fld id="{5A07CBBD-0FAA-4DDC-849F-84BEAD9DD199}" type="datetimeFigureOut">
              <a:rPr lang="zh-CN" altLang="en-US" smtClean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  <a:ea typeface="微软雅黑"/>
              </a:rPr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</a:pPr>
              <a:t>2019/3/25</a:t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lnSpc>
                <a:spcPct val="12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</a:pPr>
            <a:fld id="{7670BE62-A812-4B8E-B1F0-93EA1E194B61}" type="slidenum">
              <a:rPr lang="zh-CN" altLang="en-US" smtClean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  <a:ea typeface="微软雅黑"/>
              </a:rPr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7" name="KSO_TEMPLATE" hidden="1"/>
          <p:cNvSpPr/>
          <p:nvPr>
            <p:custDataLst>
              <p:tags r:id="rId1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965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2400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7" r:id="rId2"/>
    <p:sldLayoutId id="2147483838" r:id="rId3"/>
    <p:sldLayoutId id="2147483839" r:id="rId4"/>
    <p:sldLayoutId id="2147483840" r:id="rId5"/>
    <p:sldLayoutId id="2147483841" r:id="rId6"/>
    <p:sldLayoutId id="2147483842" r:id="rId7"/>
    <p:sldLayoutId id="2147483843" r:id="rId8"/>
    <p:sldLayoutId id="2147483844" r:id="rId9"/>
    <p:sldLayoutId id="2147483845" r:id="rId10"/>
    <p:sldLayoutId id="2147483846" r:id="rId11"/>
  </p:sldLayoutIdLst>
  <p:txStyles>
    <p:titleStyle>
      <a:lvl1pPr algn="l" defTabSz="914400" rtl="0" eaLnBrk="1" latinLnBrk="0" hangingPunct="1">
        <a:lnSpc>
          <a:spcPct val="120000"/>
        </a:lnSpc>
        <a:spcBef>
          <a:spcPct val="0"/>
        </a:spcBef>
        <a:buNone/>
        <a:defRPr sz="36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3" name="圆角矩形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4" name="圆角矩形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5" name="矩形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6" name="矩形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7" name="矩形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8" name="矩形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9" name="矩形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0" name="矩形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634F14E6-A363-4CED-AA89-D330B5BDA9F1}" type="datetimeFigureOut">
              <a:rPr lang="zh-CN" altLang="en-US" smtClean="0">
                <a:solidFill>
                  <a:srgbClr val="438086"/>
                </a:solidFill>
                <a:latin typeface="Georgia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2019/3/25</a:t>
            </a:fld>
            <a:endParaRPr lang="zh-CN" altLang="en-US">
              <a:solidFill>
                <a:srgbClr val="438086"/>
              </a:solidFill>
              <a:latin typeface="Georgia"/>
              <a:ea typeface="宋体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438086"/>
              </a:solidFill>
              <a:latin typeface="Georgia"/>
              <a:ea typeface="宋体"/>
            </a:endParaRPr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59C33D0-85BA-4614-AB8F-CCED06D86DBE}" type="slidenum">
              <a:rPr lang="zh-CN" altLang="en-US" smtClean="0">
                <a:latin typeface="Georgia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latin typeface="Georgia"/>
              <a:ea typeface="宋体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0" r:id="rId1"/>
    <p:sldLayoutId id="2147483861" r:id="rId2"/>
    <p:sldLayoutId id="2147483862" r:id="rId3"/>
    <p:sldLayoutId id="2147483863" r:id="rId4"/>
    <p:sldLayoutId id="2147483864" r:id="rId5"/>
    <p:sldLayoutId id="2147483865" r:id="rId6"/>
    <p:sldLayoutId id="2147483866" r:id="rId7"/>
    <p:sldLayoutId id="2147483867" r:id="rId8"/>
    <p:sldLayoutId id="2147483868" r:id="rId9"/>
    <p:sldLayoutId id="2147483869" r:id="rId10"/>
    <p:sldLayoutId id="2147483870" r:id="rId11"/>
    <p:sldLayoutId id="2147483871" r:id="rId12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5905" algn="l" rtl="0" eaLnBrk="1" latinLnBrk="0" hangingPunct="1">
        <a:spcBef>
          <a:spcPts val="300"/>
        </a:spcBef>
        <a:buClr>
          <a:schemeClr val="accent3"/>
        </a:buClr>
        <a:buFont typeface="Georgia" panose="02040502050405020303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495" indent="-247015" algn="l" rtl="0" eaLnBrk="1" latinLnBrk="0" hangingPunct="1">
        <a:spcBef>
          <a:spcPts val="300"/>
        </a:spcBef>
        <a:buClr>
          <a:schemeClr val="accent2"/>
        </a:buClr>
        <a:buFont typeface="Georgia" panose="02040502050405020303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290" indent="-219710" algn="l" rtl="0" eaLnBrk="1" latinLnBrk="0" hangingPunct="1">
        <a:spcBef>
          <a:spcPts val="300"/>
        </a:spcBef>
        <a:buClr>
          <a:schemeClr val="accent1"/>
        </a:buClr>
        <a:buFont typeface="Wingdings 2" panose="05020102010507070707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830" indent="-201295" algn="l" rtl="0" eaLnBrk="1" latinLnBrk="0" hangingPunct="1">
        <a:spcBef>
          <a:spcPts val="300"/>
        </a:spcBef>
        <a:buClr>
          <a:schemeClr val="accent1"/>
        </a:buClr>
        <a:buFont typeface="Wingdings 2" panose="05020102010507070707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90015" indent="-182880" algn="l" rtl="0" eaLnBrk="1" latinLnBrk="0" hangingPunct="1">
        <a:spcBef>
          <a:spcPts val="300"/>
        </a:spcBef>
        <a:buClr>
          <a:schemeClr val="accent3"/>
        </a:buClr>
        <a:buFont typeface="Georgia" panose="02040502050405020303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090" indent="-182880" algn="l" rtl="0" eaLnBrk="1" latinLnBrk="0" hangingPunct="1">
        <a:spcBef>
          <a:spcPts val="300"/>
        </a:spcBef>
        <a:buClr>
          <a:schemeClr val="accent3"/>
        </a:buClr>
        <a:buFont typeface="Georgia" panose="02040502050405020303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 panose="02040502050405020303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30095" indent="-182880" algn="l" rtl="0" eaLnBrk="1" latinLnBrk="0" hangingPunct="1">
        <a:spcBef>
          <a:spcPts val="300"/>
        </a:spcBef>
        <a:buClr>
          <a:schemeClr val="accent3"/>
        </a:buClr>
        <a:buFont typeface="Georgia" panose="02040502050405020303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 panose="02040502050405020303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>
                <a:solidFill>
                  <a:schemeClr val="tx1"/>
                </a:solidFill>
              </a:defRPr>
            </a:lvl1pPr>
          </a:lstStyle>
          <a:p>
            <a:pPr eaLnBrk="1" hangingPunct="1">
              <a:buFont typeface="Arial" pitchFamily="34" charset="0"/>
              <a:buNone/>
            </a:pPr>
            <a:endParaRPr lang="en-US" altLang="x-none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>
                <a:solidFill>
                  <a:schemeClr val="tx1"/>
                </a:solidFill>
              </a:defRPr>
            </a:lvl1pPr>
          </a:lstStyle>
          <a:p>
            <a:pPr eaLnBrk="1" hangingPunct="1">
              <a:buFont typeface="Arial" pitchFamily="34" charset="0"/>
              <a:buNone/>
            </a:pPr>
            <a:endParaRPr lang="en-US" altLang="x-none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pPr eaLnBrk="1" hangingPunct="1">
              <a:buFont typeface="Arial" pitchFamily="34" charset="0"/>
              <a:buNone/>
            </a:pPr>
            <a:fld id="{17607DC0-FEC8-4A93-8BA4-98F0BE627164}" type="slidenum">
              <a:rPr lang="zh-CN" altLang="en-US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pPr eaLnBrk="1" hangingPunct="1">
                <a:buFont typeface="Arial" pitchFamily="34" charset="0"/>
                <a:buNone/>
              </a:pPr>
              <a:t>‹#›</a:t>
            </a:fld>
            <a:endParaRPr lang="zh-CN" altLang="en-US" smtClean="0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3" r:id="rId1"/>
    <p:sldLayoutId id="2147483874" r:id="rId2"/>
    <p:sldLayoutId id="2147483875" r:id="rId3"/>
    <p:sldLayoutId id="2147483876" r:id="rId4"/>
    <p:sldLayoutId id="2147483877" r:id="rId5"/>
    <p:sldLayoutId id="2147483878" r:id="rId6"/>
    <p:sldLayoutId id="2147483879" r:id="rId7"/>
    <p:sldLayoutId id="2147483880" r:id="rId8"/>
    <p:sldLayoutId id="2147483881" r:id="rId9"/>
    <p:sldLayoutId id="2147483882" r:id="rId10"/>
    <p:sldLayoutId id="21474838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rgbClr val="00FF00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00FF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00FF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00FF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00FF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00FF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00FF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00FF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rgbClr val="00FF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630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3357563" y="1821180"/>
            <a:ext cx="2428875" cy="1325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大</a:t>
            </a:r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422651" y="3381376"/>
            <a:ext cx="2298700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小</a:t>
            </a:r>
          </a:p>
        </p:txBody>
      </p:sp>
    </p:spTree>
    <p:extLst>
      <p:ext uri="{BB962C8B-B14F-4D97-AF65-F5344CB8AC3E}">
        <p14:creationId xmlns="" xmlns:p14="http://schemas.microsoft.com/office/powerpoint/2010/main" val="1149735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5" r:id="rId1"/>
    <p:sldLayoutId id="2147483886" r:id="rId2"/>
    <p:sldLayoutId id="2147483887" r:id="rId3"/>
    <p:sldLayoutId id="2147483888" r:id="rId4"/>
    <p:sldLayoutId id="2147483889" r:id="rId5"/>
  </p:sldLayoutIdLst>
  <p:transition>
    <p:checker dir="vert"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+mj-cs"/>
        </a:defRPr>
      </a:lvl1pPr>
      <a:lvl2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2pPr>
      <a:lvl3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3pPr>
      <a:lvl4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4pPr>
      <a:lvl5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5pPr>
      <a:lvl6pPr marL="41148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82296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23444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64592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algn="ctr" rtl="0" eaLnBrk="1" fontAlgn="base" hangingPunct="1">
        <a:lnSpc>
          <a:spcPct val="90000"/>
        </a:lnSpc>
        <a:spcBef>
          <a:spcPts val="900"/>
        </a:spcBef>
        <a:spcAft>
          <a:spcPct val="0"/>
        </a:spcAft>
        <a:buFont typeface="Arial" panose="020B0604020202020204" pitchFamily="34" charset="0"/>
        <a:defRPr sz="2800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+mn-cs"/>
        </a:defRPr>
      </a:lvl1pPr>
      <a:lvl2pPr marL="61722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5166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6314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6746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30861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4975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58.xml"/><Relationship Id="rId1" Type="http://schemas.openxmlformats.org/officeDocument/2006/relationships/tags" Target="../tags/tag18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58.xml"/><Relationship Id="rId1" Type="http://schemas.openxmlformats.org/officeDocument/2006/relationships/tags" Target="../tags/tag19.xml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58.xml"/><Relationship Id="rId1" Type="http://schemas.openxmlformats.org/officeDocument/2006/relationships/tags" Target="../tags/tag20.xml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0.png"/><Relationship Id="rId4" Type="http://schemas.openxmlformats.org/officeDocument/2006/relationships/oleObject" Target="../embeddings/oleObject1.bin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.gi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0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9.png"/><Relationship Id="rId7" Type="http://schemas.openxmlformats.org/officeDocument/2006/relationships/image" Target="../media/image60.jpe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&#29289;&#29702;&#31185;&#26222;&#65306;&#38025;&#24202;.mp4" TargetMode="External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3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6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5" Type="http://schemas.openxmlformats.org/officeDocument/2006/relationships/image" Target="../media/image69.jpeg"/><Relationship Id="rId4" Type="http://schemas.openxmlformats.org/officeDocument/2006/relationships/image" Target="../media/image68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gif"/><Relationship Id="rId2" Type="http://schemas.openxmlformats.org/officeDocument/2006/relationships/image" Target="../media/image7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gif"/><Relationship Id="rId2" Type="http://schemas.openxmlformats.org/officeDocument/2006/relationships/image" Target="../media/image7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g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8.jpeg"/><Relationship Id="rId5" Type="http://schemas.openxmlformats.org/officeDocument/2006/relationships/image" Target="../media/image77.jpeg"/><Relationship Id="rId4" Type="http://schemas.openxmlformats.org/officeDocument/2006/relationships/image" Target="../media/image76.gif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8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6600" dirty="0" smtClean="0"/>
              <a:t>压 强 </a:t>
            </a:r>
            <a:endParaRPr lang="zh-CN" altLang="en-US" sz="6600" dirty="0"/>
          </a:p>
        </p:txBody>
      </p:sp>
      <p:sp>
        <p:nvSpPr>
          <p:cNvPr id="3" name="TextBox 2"/>
          <p:cNvSpPr txBox="1"/>
          <p:nvPr/>
        </p:nvSpPr>
        <p:spPr>
          <a:xfrm>
            <a:off x="2500298" y="3357562"/>
            <a:ext cx="407196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latin typeface="楷体" pitchFamily="49" charset="-122"/>
                <a:ea typeface="楷体" pitchFamily="49" charset="-122"/>
              </a:rPr>
              <a:t>第一课时</a:t>
            </a:r>
            <a:endParaRPr lang="en-US" altLang="zh-CN" sz="4400" dirty="0" smtClean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en-US" altLang="zh-CN" sz="4400" dirty="0" smtClean="0">
                <a:latin typeface="楷体" pitchFamily="49" charset="-122"/>
                <a:ea typeface="楷体" pitchFamily="49" charset="-122"/>
              </a:rPr>
              <a:t>P36---37</a:t>
            </a:r>
            <a:endParaRPr lang="zh-CN" altLang="en-US" sz="44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2"/>
          <p:cNvSpPr txBox="1">
            <a:spLocks noChangeArrowheads="1"/>
          </p:cNvSpPr>
          <p:nvPr/>
        </p:nvSpPr>
        <p:spPr bwMode="auto">
          <a:xfrm>
            <a:off x="357188" y="785813"/>
            <a:ext cx="40005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+mj-cs"/>
              </a:rPr>
              <a:t>二、</a:t>
            </a:r>
            <a:r>
              <a:rPr lang="zh-CN" altLang="en-US" sz="4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+mj-cs"/>
              </a:rPr>
              <a:t>认识压强</a:t>
            </a:r>
          </a:p>
        </p:txBody>
      </p:sp>
      <p:pic>
        <p:nvPicPr>
          <p:cNvPr id="8195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" y="1714500"/>
            <a:ext cx="823595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0" name="Picture 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5" y="2286000"/>
            <a:ext cx="22860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1" name="Picture 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88" y="1714500"/>
            <a:ext cx="3786187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2" name="Picture 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75" y="1785938"/>
            <a:ext cx="2214563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546225" y="328613"/>
            <a:ext cx="6121400" cy="868362"/>
          </a:xfrm>
        </p:spPr>
        <p:txBody>
          <a:bodyPr/>
          <a:lstStyle/>
          <a:p>
            <a:pPr algn="l" eaLnBrk="1" hangingPunct="1"/>
            <a:r>
              <a:rPr lang="zh-CN" altLang="en-US" i="1" smtClean="0">
                <a:solidFill>
                  <a:srgbClr val="0000FF"/>
                </a:solidFill>
              </a:rPr>
              <a:t>请同学们大胆猜想：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844675"/>
            <a:ext cx="3816350" cy="14398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b="1" smtClean="0">
                <a:ea typeface="方正卡通简体" pitchFamily="65" charset="-122"/>
              </a:rPr>
              <a:t>压力的作用效果可</a:t>
            </a:r>
          </a:p>
          <a:p>
            <a:pPr eaLnBrk="1" hangingPunct="1">
              <a:buFontTx/>
              <a:buNone/>
            </a:pPr>
            <a:r>
              <a:rPr lang="zh-CN" altLang="en-US" b="1" smtClean="0">
                <a:ea typeface="方正卡通简体" pitchFamily="65" charset="-122"/>
              </a:rPr>
              <a:t>能与下列因素有关：</a:t>
            </a:r>
          </a:p>
          <a:p>
            <a:pPr eaLnBrk="1" hangingPunct="1"/>
            <a:endParaRPr lang="en-US" altLang="zh-CN" sz="2800" b="1" smtClean="0"/>
          </a:p>
        </p:txBody>
      </p:sp>
      <p:pic>
        <p:nvPicPr>
          <p:cNvPr id="9220" name="Picture 4" descr="小兔子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333375"/>
            <a:ext cx="952500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05" name="Text Box 5"/>
          <p:cNvSpPr txBox="1">
            <a:spLocks noChangeArrowheads="1"/>
          </p:cNvSpPr>
          <p:nvPr/>
        </p:nvSpPr>
        <p:spPr bwMode="auto">
          <a:xfrm>
            <a:off x="755650" y="3284538"/>
            <a:ext cx="30956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20000"/>
              </a:spcBef>
            </a:pPr>
            <a:r>
              <a:rPr lang="zh-CN" altLang="en-US" sz="4400" smtClean="0">
                <a:solidFill>
                  <a:srgbClr val="CC0000"/>
                </a:solidFill>
                <a:ea typeface="方正卡通简体" pitchFamily="65" charset="-122"/>
              </a:rPr>
              <a:t>压力的大小</a:t>
            </a:r>
            <a:endParaRPr lang="zh-CN" altLang="en-US" sz="2800" smtClean="0">
              <a:solidFill>
                <a:srgbClr val="CC0000"/>
              </a:solidFill>
              <a:ea typeface="方正卡通简体" pitchFamily="65" charset="-122"/>
            </a:endParaRPr>
          </a:p>
        </p:txBody>
      </p:sp>
      <p:sp>
        <p:nvSpPr>
          <p:cNvPr id="76806" name="Text Box 6"/>
          <p:cNvSpPr txBox="1">
            <a:spLocks noChangeArrowheads="1"/>
          </p:cNvSpPr>
          <p:nvPr/>
        </p:nvSpPr>
        <p:spPr bwMode="auto">
          <a:xfrm>
            <a:off x="755650" y="4292600"/>
            <a:ext cx="36004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 b="1" smtClean="0">
                <a:solidFill>
                  <a:srgbClr val="CC0000"/>
                </a:solidFill>
                <a:ea typeface="方正卡通简体" pitchFamily="65" charset="-122"/>
              </a:rPr>
              <a:t>受力面积的大小</a:t>
            </a:r>
          </a:p>
        </p:txBody>
      </p:sp>
      <p:pic>
        <p:nvPicPr>
          <p:cNvPr id="76809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1341438"/>
            <a:ext cx="4365625" cy="30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6810" name="Rectangle 10"/>
          <p:cNvSpPr>
            <a:spLocks noChangeArrowheads="1"/>
          </p:cNvSpPr>
          <p:nvPr/>
        </p:nvSpPr>
        <p:spPr bwMode="auto">
          <a:xfrm>
            <a:off x="6372225" y="549275"/>
            <a:ext cx="2159000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eaLnBrk="1" hangingPunct="1"/>
            <a:r>
              <a:rPr lang="zh-CN" altLang="en-US" sz="3200" b="1" smtClean="0">
                <a:solidFill>
                  <a:srgbClr val="00A800"/>
                </a:solidFill>
                <a:ea typeface="宋体" pitchFamily="2" charset="-122"/>
              </a:rPr>
              <a:t>温馨提示</a:t>
            </a:r>
          </a:p>
        </p:txBody>
      </p:sp>
      <p:pic>
        <p:nvPicPr>
          <p:cNvPr id="76811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86200" y="5013325"/>
            <a:ext cx="378142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6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76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76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76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76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5" grpId="0"/>
      <p:bldP spid="76806" grpId="0"/>
      <p:bldP spid="768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296" y="17147"/>
            <a:ext cx="2697504" cy="707886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4000" b="1">
                <a:solidFill>
                  <a:srgbClr val="7030A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实验方法：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059832" y="116632"/>
            <a:ext cx="32320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3200" dirty="0">
                <a:solidFill>
                  <a:srgbClr val="C00000"/>
                </a:solidFill>
                <a:latin typeface="Arial"/>
                <a:ea typeface="微软雅黑"/>
              </a:rPr>
              <a:t>控制变量法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0" y="836712"/>
            <a:ext cx="7443310" cy="739775"/>
            <a:chOff x="153" y="1300"/>
            <a:chExt cx="15629" cy="1165"/>
          </a:xfrm>
        </p:grpSpPr>
        <p:sp>
          <p:nvSpPr>
            <p:cNvPr id="4" name="文本框 3"/>
            <p:cNvSpPr txBox="1"/>
            <p:nvPr/>
          </p:nvSpPr>
          <p:spPr>
            <a:xfrm>
              <a:off x="153" y="1300"/>
              <a:ext cx="6725" cy="1115"/>
            </a:xfrm>
            <a:prstGeom prst="rect">
              <a:avLst/>
            </a:prstGeom>
            <a:solidFill>
              <a:srgbClr val="00B050"/>
            </a:solidFill>
          </p:spPr>
          <p:txBody>
            <a:bodyPr wrap="square" rtlCol="0">
              <a:spAutoFit/>
            </a:bodyPr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4000" b="1" dirty="0">
                  <a:solidFill>
                    <a:srgbClr val="7030A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实验器材：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030" y="1544"/>
              <a:ext cx="8752" cy="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200" dirty="0">
                  <a:solidFill>
                    <a:srgbClr val="000000"/>
                  </a:solidFill>
                  <a:latin typeface="Arial"/>
                  <a:ea typeface="微软雅黑"/>
                </a:rPr>
                <a:t>海绵、小桌、砝码</a:t>
              </a: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74772" y="1632587"/>
            <a:ext cx="3057068" cy="707886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4000" b="1" dirty="0">
                <a:solidFill>
                  <a:srgbClr val="7030A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实验步骤：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72867" y="2353310"/>
            <a:ext cx="2978468" cy="4496435"/>
            <a:chOff x="153" y="3706"/>
            <a:chExt cx="6254" cy="7081"/>
          </a:xfrm>
        </p:grpSpPr>
        <p:pic>
          <p:nvPicPr>
            <p:cNvPr id="7" name="图片 6" descr="IMG_20180403_111356"/>
            <p:cNvPicPr>
              <a:picLocks noChangeAspect="1"/>
            </p:cNvPicPr>
            <p:nvPr/>
          </p:nvPicPr>
          <p:blipFill>
            <a:blip r:embed="rId3" cstate="print"/>
            <a:srcRect t="12815"/>
            <a:stretch>
              <a:fillRect/>
            </a:stretch>
          </p:blipFill>
          <p:spPr>
            <a:xfrm>
              <a:off x="153" y="3706"/>
              <a:ext cx="6254" cy="698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2659" y="9868"/>
              <a:ext cx="76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200">
                  <a:solidFill>
                    <a:srgbClr val="FFFF00"/>
                  </a:solidFill>
                  <a:latin typeface="Arial"/>
                  <a:ea typeface="微软雅黑"/>
                </a:rPr>
                <a:t>甲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061813" y="2014221"/>
            <a:ext cx="3029426" cy="4835525"/>
            <a:chOff x="6429" y="3172"/>
            <a:chExt cx="6361" cy="7615"/>
          </a:xfrm>
        </p:grpSpPr>
        <p:pic>
          <p:nvPicPr>
            <p:cNvPr id="8" name="图片 7" descr="IMG_20180403_111419"/>
            <p:cNvPicPr>
              <a:picLocks noChangeAspect="1"/>
            </p:cNvPicPr>
            <p:nvPr/>
          </p:nvPicPr>
          <p:blipFill>
            <a:blip r:embed="rId4" cstate="print"/>
            <a:srcRect b="8038"/>
            <a:stretch>
              <a:fillRect/>
            </a:stretch>
          </p:blipFill>
          <p:spPr>
            <a:xfrm>
              <a:off x="6429" y="3172"/>
              <a:ext cx="6361" cy="7519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9137" y="9868"/>
              <a:ext cx="946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200">
                  <a:solidFill>
                    <a:srgbClr val="FFFF00"/>
                  </a:solidFill>
                  <a:latin typeface="Arial"/>
                  <a:ea typeface="微软雅黑"/>
                </a:rPr>
                <a:t>乙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091239" y="2014221"/>
            <a:ext cx="3056096" cy="4835525"/>
            <a:chOff x="12790" y="3172"/>
            <a:chExt cx="6417" cy="7615"/>
          </a:xfrm>
        </p:grpSpPr>
        <p:pic>
          <p:nvPicPr>
            <p:cNvPr id="9" name="图片 8" descr="IMG_20180403_111514"/>
            <p:cNvPicPr>
              <a:picLocks noChangeAspect="1"/>
            </p:cNvPicPr>
            <p:nvPr/>
          </p:nvPicPr>
          <p:blipFill>
            <a:blip r:embed="rId5" cstate="print"/>
            <a:srcRect t="14971"/>
            <a:stretch>
              <a:fillRect/>
            </a:stretch>
          </p:blipFill>
          <p:spPr>
            <a:xfrm>
              <a:off x="12790" y="3172"/>
              <a:ext cx="6417" cy="7519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15280" y="9868"/>
              <a:ext cx="946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200">
                  <a:solidFill>
                    <a:srgbClr val="FFFF00"/>
                  </a:solidFill>
                  <a:latin typeface="Arial"/>
                  <a:ea typeface="微软雅黑"/>
                </a:rPr>
                <a:t>丙</a:t>
              </a: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23905" descr="0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907" name="文本框 123906"/>
          <p:cNvSpPr txBox="1">
            <a:spLocks noChangeArrowheads="1"/>
          </p:cNvSpPr>
          <p:nvPr/>
        </p:nvSpPr>
        <p:spPr bwMode="auto">
          <a:xfrm>
            <a:off x="381000" y="685800"/>
            <a:ext cx="8458200" cy="2771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000000"/>
                </a:solidFill>
                <a:latin typeface="Times New Roman" pitchFamily="18" charset="0"/>
                <a:ea typeface="华文彩云" pitchFamily="2" charset="-122"/>
              </a:rPr>
              <a:t>我知道了：</a:t>
            </a:r>
          </a:p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000000"/>
                </a:solidFill>
                <a:latin typeface="Times New Roman" pitchFamily="18" charset="0"/>
              </a:rPr>
              <a:t>     </a:t>
            </a:r>
            <a:r>
              <a:rPr lang="zh-CN" altLang="en-US" sz="4400" b="1">
                <a:solidFill>
                  <a:srgbClr val="000000"/>
                </a:solidFill>
                <a:latin typeface="Times New Roman" pitchFamily="18" charset="0"/>
              </a:rPr>
              <a:t>压力的作用效果是</a:t>
            </a:r>
            <a:r>
              <a:rPr lang="en-US" altLang="zh-CN" sz="4400" b="1">
                <a:solidFill>
                  <a:srgbClr val="000000"/>
                </a:solidFill>
                <a:latin typeface="Times New Roman" pitchFamily="18" charset="0"/>
              </a:rPr>
              <a:t>:  </a:t>
            </a:r>
          </a:p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000000"/>
                </a:solidFill>
                <a:latin typeface="Times New Roman" pitchFamily="18" charset="0"/>
              </a:rPr>
              <a:t>             ________________.</a:t>
            </a:r>
          </a:p>
        </p:txBody>
      </p:sp>
      <p:sp>
        <p:nvSpPr>
          <p:cNvPr id="123908" name="文本框 123907"/>
          <p:cNvSpPr txBox="1">
            <a:spLocks noChangeArrowheads="1"/>
          </p:cNvSpPr>
          <p:nvPr/>
        </p:nvSpPr>
        <p:spPr bwMode="auto">
          <a:xfrm>
            <a:off x="2743200" y="2667000"/>
            <a:ext cx="5486400" cy="7016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Times New Roman" pitchFamily="18" charset="0"/>
              </a:rPr>
              <a:t>改变物体的形状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"/>
                                        <p:tgtEl>
                                          <p:spTgt spid="123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75"/>
                                        <p:tgtEl>
                                          <p:spTgt spid="123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7" grpId="0"/>
      <p:bldP spid="12390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4340" y="99062"/>
            <a:ext cx="76660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观察、分析小桌陷入海绵的深度？</a:t>
            </a:r>
          </a:p>
        </p:txBody>
      </p:sp>
      <p:grpSp>
        <p:nvGrpSpPr>
          <p:cNvPr id="6" name="组合 8"/>
          <p:cNvGrpSpPr/>
          <p:nvPr/>
        </p:nvGrpSpPr>
        <p:grpSpPr>
          <a:xfrm>
            <a:off x="80962" y="891540"/>
            <a:ext cx="8994458" cy="4207510"/>
            <a:chOff x="170" y="1404"/>
            <a:chExt cx="18886" cy="6626"/>
          </a:xfrm>
        </p:grpSpPr>
        <p:pic>
          <p:nvPicPr>
            <p:cNvPr id="3" name="图片 2" descr="IMG_20180403_111356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70" y="1404"/>
              <a:ext cx="9382" cy="6626"/>
            </a:xfrm>
            <a:prstGeom prst="rect">
              <a:avLst/>
            </a:prstGeom>
          </p:spPr>
        </p:pic>
        <p:pic>
          <p:nvPicPr>
            <p:cNvPr id="4" name="图片 3" descr="IMG_20180403_111419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840" y="1404"/>
              <a:ext cx="9216" cy="6627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4243" y="7112"/>
              <a:ext cx="76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200">
                  <a:solidFill>
                    <a:srgbClr val="FFFF00"/>
                  </a:solidFill>
                  <a:latin typeface="Arial"/>
                  <a:ea typeface="微软雅黑"/>
                </a:rPr>
                <a:t>甲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4129" y="7112"/>
              <a:ext cx="946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200">
                  <a:solidFill>
                    <a:srgbClr val="FFFF00"/>
                  </a:solidFill>
                  <a:latin typeface="Arial"/>
                  <a:ea typeface="微软雅黑"/>
                </a:rPr>
                <a:t>乙</a:t>
              </a: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>
            <a:grpSpLocks/>
          </p:cNvGrpSpPr>
          <p:nvPr/>
        </p:nvGrpSpPr>
        <p:grpSpPr bwMode="auto">
          <a:xfrm>
            <a:off x="1296988" y="2632075"/>
            <a:ext cx="6411912" cy="2563813"/>
            <a:chOff x="2042" y="4823"/>
            <a:chExt cx="10097" cy="4035"/>
          </a:xfrm>
        </p:grpSpPr>
        <p:pic>
          <p:nvPicPr>
            <p:cNvPr id="12290" name="图片 1" descr="03004001_副本"/>
            <p:cNvPicPr>
              <a:picLocks noChangeAspect="1" noChangeArrowheads="1"/>
            </p:cNvPicPr>
            <p:nvPr/>
          </p:nvPicPr>
          <p:blipFill>
            <a:blip r:embed="rId2" cstate="print"/>
            <a:srcRect t="28726" b="28506"/>
            <a:stretch>
              <a:fillRect/>
            </a:stretch>
          </p:blipFill>
          <p:spPr bwMode="auto">
            <a:xfrm>
              <a:off x="2042" y="4823"/>
              <a:ext cx="10097" cy="32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291" name="文本框 4"/>
            <p:cNvSpPr txBox="1">
              <a:spLocks noChangeArrowheads="1"/>
            </p:cNvSpPr>
            <p:nvPr/>
          </p:nvSpPr>
          <p:spPr bwMode="auto">
            <a:xfrm>
              <a:off x="3455" y="7407"/>
              <a:ext cx="7989" cy="14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b="1">
                  <a:latin typeface="Times New Roman" pitchFamily="18" charset="0"/>
                  <a:ea typeface="黑体" pitchFamily="49" charset="-122"/>
                </a:rPr>
                <a:t> </a:t>
              </a:r>
              <a:r>
                <a:rPr lang="zh-CN" altLang="en-US" b="1">
                  <a:latin typeface="Times New Roman" pitchFamily="18" charset="0"/>
                  <a:ea typeface="黑体" pitchFamily="49" charset="-122"/>
                </a:rPr>
                <a:t>甲                               乙                                  丙</a:t>
              </a:r>
            </a:p>
            <a:p>
              <a:r>
                <a:rPr lang="zh-CN" altLang="en-US" b="1">
                  <a:latin typeface="Times New Roman" pitchFamily="18" charset="0"/>
                  <a:ea typeface="黑体" pitchFamily="49" charset="-122"/>
                </a:rPr>
                <a:t>                              </a:t>
              </a:r>
            </a:p>
            <a:p>
              <a:r>
                <a:rPr lang="zh-CN" altLang="en-US" b="1">
                  <a:latin typeface="Times New Roman" pitchFamily="18" charset="0"/>
                  <a:ea typeface="黑体" pitchFamily="49" charset="-122"/>
                </a:rPr>
                <a:t>                               图</a:t>
              </a:r>
              <a:r>
                <a:rPr lang="en-US" altLang="zh-CN" b="1">
                  <a:latin typeface="Times New Roman" pitchFamily="18" charset="0"/>
                  <a:ea typeface="黑体" pitchFamily="49" charset="-122"/>
                </a:rPr>
                <a:t>9.1-2</a:t>
              </a:r>
            </a:p>
          </p:txBody>
        </p:sp>
      </p:grp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1108075" y="5257800"/>
            <a:ext cx="2063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600">
                <a:solidFill>
                  <a:srgbClr val="F8081F"/>
                </a:solidFill>
                <a:latin typeface="黑体" pitchFamily="49" charset="-122"/>
                <a:ea typeface="黑体" pitchFamily="49" charset="-122"/>
              </a:rPr>
              <a:t>结论：</a:t>
            </a:r>
          </a:p>
        </p:txBody>
      </p:sp>
      <p:sp>
        <p:nvSpPr>
          <p:cNvPr id="35845" name="Text Box 5"/>
          <p:cNvSpPr txBox="1">
            <a:spLocks noChangeArrowheads="1"/>
          </p:cNvSpPr>
          <p:nvPr/>
        </p:nvSpPr>
        <p:spPr bwMode="auto">
          <a:xfrm>
            <a:off x="2527300" y="5276850"/>
            <a:ext cx="488315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600">
                <a:latin typeface="黑体" pitchFamily="49" charset="-122"/>
                <a:ea typeface="黑体" pitchFamily="49" charset="-122"/>
              </a:rPr>
              <a:t>压力作用效果与</a:t>
            </a:r>
            <a:r>
              <a:rPr lang="zh-CN" altLang="en-US" sz="2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压力大小</a:t>
            </a:r>
            <a:r>
              <a:rPr lang="zh-CN" altLang="en-US" sz="2600">
                <a:latin typeface="黑体" pitchFamily="49" charset="-122"/>
                <a:ea typeface="黑体" pitchFamily="49" charset="-122"/>
              </a:rPr>
              <a:t>有关。</a:t>
            </a:r>
          </a:p>
        </p:txBody>
      </p:sp>
      <p:sp>
        <p:nvSpPr>
          <p:cNvPr id="35848" name="Line 8"/>
          <p:cNvSpPr>
            <a:spLocks noChangeShapeType="1"/>
          </p:cNvSpPr>
          <p:nvPr/>
        </p:nvSpPr>
        <p:spPr bwMode="auto">
          <a:xfrm flipH="1">
            <a:off x="1760538" y="3797300"/>
            <a:ext cx="3206750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49" name="Text Box 9"/>
          <p:cNvSpPr txBox="1">
            <a:spLocks noChangeArrowheads="1"/>
          </p:cNvSpPr>
          <p:nvPr/>
        </p:nvSpPr>
        <p:spPr bwMode="auto">
          <a:xfrm>
            <a:off x="976313" y="1416050"/>
            <a:ext cx="1833562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600">
                <a:latin typeface="黑体" pitchFamily="49" charset="-122"/>
                <a:ea typeface="黑体" pitchFamily="49" charset="-122"/>
              </a:rPr>
              <a:t>控制变量：</a:t>
            </a:r>
          </a:p>
        </p:txBody>
      </p:sp>
      <p:sp>
        <p:nvSpPr>
          <p:cNvPr id="35850" name="Text Box 10"/>
          <p:cNvSpPr txBox="1">
            <a:spLocks noChangeArrowheads="1"/>
          </p:cNvSpPr>
          <p:nvPr/>
        </p:nvSpPr>
        <p:spPr bwMode="auto">
          <a:xfrm>
            <a:off x="2676525" y="1416050"/>
            <a:ext cx="2163763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受力面积相同</a:t>
            </a:r>
          </a:p>
        </p:txBody>
      </p:sp>
      <p:sp>
        <p:nvSpPr>
          <p:cNvPr id="35851" name="Text Box 11"/>
          <p:cNvSpPr txBox="1">
            <a:spLocks noChangeArrowheads="1"/>
          </p:cNvSpPr>
          <p:nvPr/>
        </p:nvSpPr>
        <p:spPr bwMode="auto">
          <a:xfrm>
            <a:off x="990600" y="2111375"/>
            <a:ext cx="673417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600">
                <a:latin typeface="黑体" pitchFamily="49" charset="-122"/>
                <a:ea typeface="黑体" pitchFamily="49" charset="-122"/>
              </a:rPr>
              <a:t>比较图</a:t>
            </a:r>
            <a:r>
              <a:rPr lang="en-US" altLang="zh-CN" sz="2600">
                <a:latin typeface="黑体" pitchFamily="49" charset="-122"/>
                <a:ea typeface="黑体" pitchFamily="49" charset="-122"/>
              </a:rPr>
              <a:t>9.1-2</a:t>
            </a:r>
            <a:r>
              <a:rPr lang="zh-CN" altLang="en-US" sz="2600">
                <a:latin typeface="黑体" pitchFamily="49" charset="-122"/>
                <a:ea typeface="黑体" pitchFamily="49" charset="-122"/>
              </a:rPr>
              <a:t>中：</a:t>
            </a:r>
            <a:r>
              <a:rPr lang="zh-CN" altLang="en-US" sz="2600" u="sng">
                <a:latin typeface="黑体" pitchFamily="49" charset="-122"/>
                <a:ea typeface="黑体" pitchFamily="49" charset="-122"/>
              </a:rPr>
              <a:t>     </a:t>
            </a:r>
            <a:r>
              <a:rPr lang="zh-CN" altLang="en-US" sz="2600">
                <a:latin typeface="黑体" pitchFamily="49" charset="-122"/>
                <a:ea typeface="黑体" pitchFamily="49" charset="-122"/>
              </a:rPr>
              <a:t>和</a:t>
            </a:r>
            <a:r>
              <a:rPr lang="zh-CN" altLang="en-US" sz="2600" u="sng">
                <a:latin typeface="黑体" pitchFamily="49" charset="-122"/>
                <a:ea typeface="黑体" pitchFamily="49" charset="-122"/>
              </a:rPr>
              <a:t>     </a:t>
            </a:r>
            <a:r>
              <a:rPr lang="zh-CN" altLang="en-US" sz="2600"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35852" name="Text Box 12"/>
          <p:cNvSpPr txBox="1">
            <a:spLocks noChangeArrowheads="1"/>
          </p:cNvSpPr>
          <p:nvPr/>
        </p:nvSpPr>
        <p:spPr bwMode="auto">
          <a:xfrm>
            <a:off x="3705225" y="2008188"/>
            <a:ext cx="512763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甲</a:t>
            </a:r>
          </a:p>
        </p:txBody>
      </p:sp>
      <p:sp>
        <p:nvSpPr>
          <p:cNvPr id="35853" name="Text Box 13"/>
          <p:cNvSpPr txBox="1">
            <a:spLocks noChangeArrowheads="1"/>
          </p:cNvSpPr>
          <p:nvPr/>
        </p:nvSpPr>
        <p:spPr bwMode="auto">
          <a:xfrm>
            <a:off x="4895850" y="2008188"/>
            <a:ext cx="514350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乙</a:t>
            </a:r>
          </a:p>
        </p:txBody>
      </p:sp>
      <p:sp>
        <p:nvSpPr>
          <p:cNvPr id="12300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7" dur="10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9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/>
      <p:bldP spid="35845" grpId="0"/>
      <p:bldP spid="35848" grpId="0" animBg="1"/>
      <p:bldP spid="35849" grpId="0"/>
      <p:bldP spid="35850" grpId="0"/>
      <p:bldP spid="35851" grpId="0"/>
      <p:bldP spid="35852" grpId="0"/>
      <p:bldP spid="3585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4340" y="99062"/>
            <a:ext cx="62174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8965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同上，观察、分析小桌陷入海绵的深度？</a:t>
            </a:r>
          </a:p>
        </p:txBody>
      </p:sp>
      <p:grpSp>
        <p:nvGrpSpPr>
          <p:cNvPr id="3" name="组合 5"/>
          <p:cNvGrpSpPr/>
          <p:nvPr/>
        </p:nvGrpSpPr>
        <p:grpSpPr>
          <a:xfrm>
            <a:off x="91440" y="744220"/>
            <a:ext cx="9029224" cy="4207510"/>
            <a:chOff x="192" y="1172"/>
            <a:chExt cx="18959" cy="6626"/>
          </a:xfrm>
        </p:grpSpPr>
        <p:pic>
          <p:nvPicPr>
            <p:cNvPr id="4" name="图片 3" descr="IMG_20180403_111419"/>
            <p:cNvPicPr>
              <a:picLocks noChangeAspect="1"/>
            </p:cNvPicPr>
            <p:nvPr/>
          </p:nvPicPr>
          <p:blipFill>
            <a:blip r:embed="rId3" cstate="print"/>
            <a:srcRect b="9054"/>
            <a:stretch>
              <a:fillRect/>
            </a:stretch>
          </p:blipFill>
          <p:spPr>
            <a:xfrm>
              <a:off x="192" y="1172"/>
              <a:ext cx="9216" cy="6626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327" y="6880"/>
              <a:ext cx="946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200">
                  <a:solidFill>
                    <a:srgbClr val="FFFF00"/>
                  </a:solidFill>
                  <a:latin typeface="Arial"/>
                  <a:ea typeface="微软雅黑"/>
                </a:rPr>
                <a:t>乙</a:t>
              </a:r>
            </a:p>
          </p:txBody>
        </p:sp>
        <p:pic>
          <p:nvPicPr>
            <p:cNvPr id="5" name="图片 4" descr="IMG_20180403_111514"/>
            <p:cNvPicPr>
              <a:picLocks noChangeAspect="1"/>
            </p:cNvPicPr>
            <p:nvPr/>
          </p:nvPicPr>
          <p:blipFill>
            <a:blip r:embed="rId4" cstate="print"/>
            <a:srcRect t="10502"/>
            <a:stretch>
              <a:fillRect/>
            </a:stretch>
          </p:blipFill>
          <p:spPr>
            <a:xfrm>
              <a:off x="9599" y="1172"/>
              <a:ext cx="9553" cy="6627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13648" y="6880"/>
              <a:ext cx="946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200">
                  <a:solidFill>
                    <a:srgbClr val="FFFF00"/>
                  </a:solidFill>
                  <a:latin typeface="Arial"/>
                  <a:ea typeface="微软雅黑"/>
                </a:rPr>
                <a:t>丙</a:t>
              </a: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>
            <a:grpSpLocks/>
          </p:cNvGrpSpPr>
          <p:nvPr/>
        </p:nvGrpSpPr>
        <p:grpSpPr bwMode="auto">
          <a:xfrm>
            <a:off x="1296988" y="3062288"/>
            <a:ext cx="6411912" cy="2563812"/>
            <a:chOff x="2042" y="4823"/>
            <a:chExt cx="10097" cy="4035"/>
          </a:xfrm>
        </p:grpSpPr>
        <p:pic>
          <p:nvPicPr>
            <p:cNvPr id="13314" name="图片 1" descr="03004001_副本"/>
            <p:cNvPicPr>
              <a:picLocks noChangeAspect="1" noChangeArrowheads="1"/>
            </p:cNvPicPr>
            <p:nvPr/>
          </p:nvPicPr>
          <p:blipFill>
            <a:blip r:embed="rId2" cstate="print"/>
            <a:srcRect t="28726" b="28506"/>
            <a:stretch>
              <a:fillRect/>
            </a:stretch>
          </p:blipFill>
          <p:spPr bwMode="auto">
            <a:xfrm>
              <a:off x="2042" y="4823"/>
              <a:ext cx="10097" cy="32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15" name="文本框 4"/>
            <p:cNvSpPr txBox="1">
              <a:spLocks noChangeArrowheads="1"/>
            </p:cNvSpPr>
            <p:nvPr/>
          </p:nvSpPr>
          <p:spPr bwMode="auto">
            <a:xfrm>
              <a:off x="3455" y="7407"/>
              <a:ext cx="7989" cy="14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b="1">
                  <a:latin typeface="Times New Roman" pitchFamily="18" charset="0"/>
                  <a:ea typeface="黑体" pitchFamily="49" charset="-122"/>
                </a:rPr>
                <a:t> </a:t>
              </a:r>
              <a:r>
                <a:rPr lang="zh-CN" altLang="en-US" b="1">
                  <a:latin typeface="Times New Roman" pitchFamily="18" charset="0"/>
                  <a:ea typeface="黑体" pitchFamily="49" charset="-122"/>
                </a:rPr>
                <a:t>甲                               乙                                  丙</a:t>
              </a:r>
            </a:p>
            <a:p>
              <a:r>
                <a:rPr lang="zh-CN" altLang="en-US" b="1">
                  <a:latin typeface="Times New Roman" pitchFamily="18" charset="0"/>
                  <a:ea typeface="黑体" pitchFamily="49" charset="-122"/>
                </a:rPr>
                <a:t>                              </a:t>
              </a:r>
            </a:p>
            <a:p>
              <a:r>
                <a:rPr lang="zh-CN" altLang="en-US" b="1">
                  <a:latin typeface="Times New Roman" pitchFamily="18" charset="0"/>
                  <a:ea typeface="黑体" pitchFamily="49" charset="-122"/>
                </a:rPr>
                <a:t>                               图</a:t>
              </a:r>
              <a:r>
                <a:rPr lang="en-US" altLang="zh-CN" b="1">
                  <a:latin typeface="Times New Roman" pitchFamily="18" charset="0"/>
                  <a:ea typeface="黑体" pitchFamily="49" charset="-122"/>
                </a:rPr>
                <a:t>9.1-2</a:t>
              </a:r>
            </a:p>
          </p:txBody>
        </p:sp>
      </p:grp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1133475" y="5678488"/>
            <a:ext cx="206375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600">
                <a:solidFill>
                  <a:srgbClr val="F8081F"/>
                </a:solidFill>
                <a:latin typeface="黑体" pitchFamily="49" charset="-122"/>
                <a:ea typeface="黑体" pitchFamily="49" charset="-122"/>
              </a:rPr>
              <a:t>结论：</a:t>
            </a:r>
          </a:p>
        </p:txBody>
      </p:sp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2554288" y="5732463"/>
            <a:ext cx="601980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600">
                <a:latin typeface="黑体" pitchFamily="49" charset="-122"/>
                <a:ea typeface="黑体" pitchFamily="49" charset="-122"/>
              </a:rPr>
              <a:t>压力作用效果与</a:t>
            </a:r>
            <a:r>
              <a:rPr lang="zh-CN" altLang="en-US" sz="2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受力面积</a:t>
            </a:r>
            <a:r>
              <a:rPr lang="zh-CN" altLang="en-US" sz="2600">
                <a:latin typeface="黑体" pitchFamily="49" charset="-122"/>
                <a:ea typeface="黑体" pitchFamily="49" charset="-122"/>
              </a:rPr>
              <a:t>有关。</a:t>
            </a:r>
          </a:p>
        </p:txBody>
      </p:sp>
      <p:sp>
        <p:nvSpPr>
          <p:cNvPr id="36872" name="Line 8"/>
          <p:cNvSpPr>
            <a:spLocks noChangeShapeType="1"/>
          </p:cNvSpPr>
          <p:nvPr/>
        </p:nvSpPr>
        <p:spPr bwMode="auto">
          <a:xfrm flipH="1">
            <a:off x="4014788" y="4235450"/>
            <a:ext cx="2819400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73" name="Text Box 9"/>
          <p:cNvSpPr txBox="1">
            <a:spLocks noChangeArrowheads="1"/>
          </p:cNvSpPr>
          <p:nvPr/>
        </p:nvSpPr>
        <p:spPr bwMode="auto">
          <a:xfrm>
            <a:off x="973138" y="1758950"/>
            <a:ext cx="1833562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600">
                <a:latin typeface="黑体" pitchFamily="49" charset="-122"/>
                <a:ea typeface="黑体" pitchFamily="49" charset="-122"/>
              </a:rPr>
              <a:t>控制变量：</a:t>
            </a:r>
          </a:p>
        </p:txBody>
      </p:sp>
      <p:sp>
        <p:nvSpPr>
          <p:cNvPr id="36874" name="Text Box 10"/>
          <p:cNvSpPr txBox="1">
            <a:spLocks noChangeArrowheads="1"/>
          </p:cNvSpPr>
          <p:nvPr/>
        </p:nvSpPr>
        <p:spPr bwMode="auto">
          <a:xfrm>
            <a:off x="2744788" y="1758950"/>
            <a:ext cx="1503362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F8081F"/>
                </a:solidFill>
                <a:latin typeface="黑体" pitchFamily="49" charset="-122"/>
                <a:ea typeface="黑体" pitchFamily="49" charset="-122"/>
              </a:rPr>
              <a:t>压力相同</a:t>
            </a:r>
          </a:p>
        </p:txBody>
      </p:sp>
      <p:sp>
        <p:nvSpPr>
          <p:cNvPr id="36875" name="Text Box 11"/>
          <p:cNvSpPr txBox="1">
            <a:spLocks noChangeArrowheads="1"/>
          </p:cNvSpPr>
          <p:nvPr/>
        </p:nvSpPr>
        <p:spPr bwMode="auto">
          <a:xfrm>
            <a:off x="990600" y="2470150"/>
            <a:ext cx="514985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600">
                <a:latin typeface="黑体" pitchFamily="49" charset="-122"/>
                <a:ea typeface="黑体" pitchFamily="49" charset="-122"/>
              </a:rPr>
              <a:t>比较图</a:t>
            </a:r>
            <a:r>
              <a:rPr lang="en-US" altLang="zh-CN" sz="2600">
                <a:latin typeface="黑体" pitchFamily="49" charset="-122"/>
                <a:ea typeface="黑体" pitchFamily="49" charset="-122"/>
              </a:rPr>
              <a:t>9.1-2</a:t>
            </a:r>
            <a:r>
              <a:rPr lang="zh-CN" altLang="en-US" sz="2600">
                <a:latin typeface="黑体" pitchFamily="49" charset="-122"/>
                <a:ea typeface="黑体" pitchFamily="49" charset="-122"/>
              </a:rPr>
              <a:t>中：</a:t>
            </a:r>
            <a:r>
              <a:rPr lang="zh-CN" altLang="en-US" sz="2600" u="sng">
                <a:latin typeface="黑体" pitchFamily="49" charset="-122"/>
                <a:ea typeface="黑体" pitchFamily="49" charset="-122"/>
              </a:rPr>
              <a:t>     </a:t>
            </a:r>
            <a:r>
              <a:rPr lang="zh-CN" altLang="en-US" sz="2600">
                <a:latin typeface="黑体" pitchFamily="49" charset="-122"/>
                <a:ea typeface="黑体" pitchFamily="49" charset="-122"/>
              </a:rPr>
              <a:t>和</a:t>
            </a:r>
            <a:r>
              <a:rPr lang="zh-CN" altLang="en-US" sz="2600" u="sng"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sz="2600"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36876" name="Text Box 12"/>
          <p:cNvSpPr txBox="1">
            <a:spLocks noChangeArrowheads="1"/>
          </p:cNvSpPr>
          <p:nvPr/>
        </p:nvSpPr>
        <p:spPr bwMode="auto">
          <a:xfrm>
            <a:off x="3735388" y="2335213"/>
            <a:ext cx="512762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乙</a:t>
            </a:r>
          </a:p>
        </p:txBody>
      </p:sp>
      <p:sp>
        <p:nvSpPr>
          <p:cNvPr id="36877" name="Text Box 13"/>
          <p:cNvSpPr txBox="1">
            <a:spLocks noChangeArrowheads="1"/>
          </p:cNvSpPr>
          <p:nvPr/>
        </p:nvSpPr>
        <p:spPr bwMode="auto">
          <a:xfrm>
            <a:off x="4945063" y="2335213"/>
            <a:ext cx="512762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丙</a:t>
            </a:r>
          </a:p>
        </p:txBody>
      </p:sp>
      <p:sp>
        <p:nvSpPr>
          <p:cNvPr id="13324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7" dur="20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9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/>
      <p:bldP spid="36869" grpId="0"/>
      <p:bldP spid="36872" grpId="0" animBg="1"/>
      <p:bldP spid="36873" grpId="0"/>
      <p:bldP spid="36874" grpId="0"/>
      <p:bldP spid="36875" grpId="0"/>
      <p:bldP spid="36876" grpId="0"/>
      <p:bldP spid="3687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341313" y="704850"/>
            <a:ext cx="26638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600">
                <a:solidFill>
                  <a:srgbClr val="F8081F"/>
                </a:solidFill>
                <a:latin typeface="Times New Roman" pitchFamily="18" charset="0"/>
                <a:ea typeface="黑体" pitchFamily="49" charset="-122"/>
              </a:rPr>
              <a:t>实验记录：</a:t>
            </a:r>
          </a:p>
        </p:txBody>
      </p:sp>
      <p:graphicFrame>
        <p:nvGraphicFramePr>
          <p:cNvPr id="15363" name="表格 15362"/>
          <p:cNvGraphicFramePr/>
          <p:nvPr/>
        </p:nvGraphicFramePr>
        <p:xfrm>
          <a:off x="400050" y="3716338"/>
          <a:ext cx="8351520" cy="2186623"/>
        </p:xfrm>
        <a:graphic>
          <a:graphicData uri="http://schemas.openxmlformats.org/drawingml/2006/table">
            <a:tbl>
              <a:tblPr/>
              <a:tblGrid>
                <a:gridCol w="1439545"/>
                <a:gridCol w="2304415"/>
                <a:gridCol w="2303780"/>
                <a:gridCol w="2303780"/>
              </a:tblGrid>
              <a:tr h="5635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实验次数</a:t>
                      </a:r>
                    </a:p>
                  </a:txBody>
                  <a:tcPr anchor="ctr">
                    <a:lnL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压  力</a:t>
                      </a:r>
                    </a:p>
                  </a:txBody>
                  <a:tcPr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受力面积</a:t>
                      </a:r>
                    </a:p>
                  </a:txBody>
                  <a:tcPr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压力作用效果</a:t>
                      </a:r>
                    </a:p>
                  </a:txBody>
                  <a:tcPr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97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400" b="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</a:t>
                      </a:r>
                    </a:p>
                  </a:txBody>
                  <a:tcPr anchor="ctr">
                    <a:lnL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ct val="20000"/>
                        </a:spcBef>
                        <a:buNone/>
                      </a:pPr>
                      <a:endParaRPr lang="zh-CN" altLang="en-US" sz="2800" b="0" dirty="0">
                        <a:solidFill>
                          <a:srgbClr val="CC0066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ct val="20000"/>
                        </a:spcBef>
                        <a:buNone/>
                      </a:pPr>
                      <a:endParaRPr lang="zh-CN" altLang="en-US" sz="2800" b="0" dirty="0">
                        <a:solidFill>
                          <a:srgbClr val="3333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ct val="20000"/>
                        </a:spcBef>
                        <a:buNone/>
                      </a:pPr>
                      <a:endParaRPr lang="zh-CN" altLang="en-US" sz="2800" b="0" dirty="0">
                        <a:solidFill>
                          <a:srgbClr val="FF33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400" b="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</a:t>
                      </a:r>
                    </a:p>
                  </a:txBody>
                  <a:tcPr anchor="ctr">
                    <a:lnL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ct val="20000"/>
                        </a:spcBef>
                        <a:buNone/>
                      </a:pPr>
                      <a:endParaRPr lang="zh-CN" altLang="en-US" sz="2800" b="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ct val="20000"/>
                        </a:spcBef>
                        <a:buNone/>
                      </a:pPr>
                      <a:endParaRPr lang="zh-CN" altLang="en-US" sz="2800" b="0" dirty="0">
                        <a:solidFill>
                          <a:srgbClr val="3333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ct val="20000"/>
                        </a:spcBef>
                        <a:buNone/>
                      </a:pPr>
                      <a:endParaRPr lang="zh-CN" altLang="en-US" sz="2800" b="0" dirty="0">
                        <a:solidFill>
                          <a:srgbClr val="FF33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400" b="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3</a:t>
                      </a:r>
                    </a:p>
                  </a:txBody>
                  <a:tcPr anchor="ctr">
                    <a:lnL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ct val="20000"/>
                        </a:spcBef>
                        <a:buNone/>
                      </a:pPr>
                      <a:endParaRPr lang="zh-CN" altLang="en-US" sz="2800" b="0" dirty="0">
                        <a:solidFill>
                          <a:srgbClr val="FF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ct val="20000"/>
                        </a:spcBef>
                        <a:buNone/>
                      </a:pPr>
                      <a:endParaRPr lang="zh-CN" altLang="en-US" sz="2800" b="0" dirty="0">
                        <a:solidFill>
                          <a:srgbClr val="FF0066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ct val="20000"/>
                        </a:spcBef>
                        <a:buNone/>
                      </a:pPr>
                      <a:endParaRPr lang="zh-CN" altLang="en-US" sz="2800" b="0" dirty="0">
                        <a:solidFill>
                          <a:srgbClr val="FF33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7919" name="Rectangle 31"/>
          <p:cNvSpPr>
            <a:spLocks noChangeArrowheads="1"/>
          </p:cNvSpPr>
          <p:nvPr/>
        </p:nvSpPr>
        <p:spPr bwMode="auto">
          <a:xfrm>
            <a:off x="2139950" y="4321175"/>
            <a:ext cx="18256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桌子的重力</a:t>
            </a:r>
          </a:p>
        </p:txBody>
      </p:sp>
      <p:sp>
        <p:nvSpPr>
          <p:cNvPr id="37920" name="Rectangle 32"/>
          <p:cNvSpPr>
            <a:spLocks noChangeArrowheads="1"/>
          </p:cNvSpPr>
          <p:nvPr/>
        </p:nvSpPr>
        <p:spPr bwMode="auto">
          <a:xfrm>
            <a:off x="1911350" y="4859338"/>
            <a:ext cx="22050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桌子+</a:t>
            </a:r>
            <a:r>
              <a:rPr lang="zh-CN" altLang="en-US" sz="24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砝码重力</a:t>
            </a:r>
          </a:p>
        </p:txBody>
      </p:sp>
      <p:sp>
        <p:nvSpPr>
          <p:cNvPr id="37921" name="Rectangle 33"/>
          <p:cNvSpPr>
            <a:spLocks noChangeArrowheads="1"/>
          </p:cNvSpPr>
          <p:nvPr/>
        </p:nvSpPr>
        <p:spPr bwMode="auto">
          <a:xfrm>
            <a:off x="1911350" y="5392738"/>
            <a:ext cx="22050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桌子+</a:t>
            </a:r>
            <a:r>
              <a:rPr lang="zh-CN" altLang="en-US" sz="24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砝码重力</a:t>
            </a:r>
          </a:p>
        </p:txBody>
      </p:sp>
      <p:sp>
        <p:nvSpPr>
          <p:cNvPr id="37922" name="Rectangle 34"/>
          <p:cNvSpPr>
            <a:spLocks noChangeArrowheads="1"/>
          </p:cNvSpPr>
          <p:nvPr/>
        </p:nvSpPr>
        <p:spPr bwMode="auto">
          <a:xfrm>
            <a:off x="4829175" y="4335463"/>
            <a:ext cx="128746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桌脚</a:t>
            </a:r>
          </a:p>
        </p:txBody>
      </p:sp>
      <p:sp>
        <p:nvSpPr>
          <p:cNvPr id="37923" name="Rectangle 35"/>
          <p:cNvSpPr>
            <a:spLocks noChangeArrowheads="1"/>
          </p:cNvSpPr>
          <p:nvPr/>
        </p:nvSpPr>
        <p:spPr bwMode="auto">
          <a:xfrm>
            <a:off x="4829175" y="4835525"/>
            <a:ext cx="10001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桌脚</a:t>
            </a:r>
          </a:p>
        </p:txBody>
      </p:sp>
      <p:sp>
        <p:nvSpPr>
          <p:cNvPr id="37924" name="Rectangle 36"/>
          <p:cNvSpPr>
            <a:spLocks noChangeArrowheads="1"/>
          </p:cNvSpPr>
          <p:nvPr/>
        </p:nvSpPr>
        <p:spPr bwMode="auto">
          <a:xfrm>
            <a:off x="4829175" y="5392738"/>
            <a:ext cx="128746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桌面</a:t>
            </a:r>
          </a:p>
        </p:txBody>
      </p:sp>
      <p:sp>
        <p:nvSpPr>
          <p:cNvPr id="37925" name="Rectangle 37"/>
          <p:cNvSpPr>
            <a:spLocks noChangeArrowheads="1"/>
          </p:cNvSpPr>
          <p:nvPr/>
        </p:nvSpPr>
        <p:spPr bwMode="auto">
          <a:xfrm>
            <a:off x="7007225" y="4302125"/>
            <a:ext cx="838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明显</a:t>
            </a:r>
          </a:p>
        </p:txBody>
      </p:sp>
      <p:sp>
        <p:nvSpPr>
          <p:cNvPr id="37926" name="Rectangle 38"/>
          <p:cNvSpPr>
            <a:spLocks noChangeArrowheads="1"/>
          </p:cNvSpPr>
          <p:nvPr/>
        </p:nvSpPr>
        <p:spPr bwMode="auto">
          <a:xfrm>
            <a:off x="6888163" y="4851400"/>
            <a:ext cx="13081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很明显</a:t>
            </a:r>
          </a:p>
        </p:txBody>
      </p:sp>
      <p:sp>
        <p:nvSpPr>
          <p:cNvPr id="37927" name="Rectangle 39"/>
          <p:cNvSpPr>
            <a:spLocks noChangeArrowheads="1"/>
          </p:cNvSpPr>
          <p:nvPr/>
        </p:nvSpPr>
        <p:spPr bwMode="auto">
          <a:xfrm>
            <a:off x="6657975" y="5392738"/>
            <a:ext cx="17018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很不明显</a:t>
            </a:r>
          </a:p>
        </p:txBody>
      </p:sp>
      <p:grpSp>
        <p:nvGrpSpPr>
          <p:cNvPr id="2" name="组合 5"/>
          <p:cNvGrpSpPr>
            <a:grpSpLocks/>
          </p:cNvGrpSpPr>
          <p:nvPr/>
        </p:nvGrpSpPr>
        <p:grpSpPr bwMode="auto">
          <a:xfrm>
            <a:off x="1270000" y="1390650"/>
            <a:ext cx="6411913" cy="2057400"/>
            <a:chOff x="2042" y="4823"/>
            <a:chExt cx="10097" cy="3239"/>
          </a:xfrm>
        </p:grpSpPr>
        <p:pic>
          <p:nvPicPr>
            <p:cNvPr id="14375" name="图片 1" descr="03004001_副本"/>
            <p:cNvPicPr>
              <a:picLocks noChangeAspect="1" noChangeArrowheads="1"/>
            </p:cNvPicPr>
            <p:nvPr/>
          </p:nvPicPr>
          <p:blipFill>
            <a:blip r:embed="rId2" cstate="print"/>
            <a:srcRect t="28726" b="28506"/>
            <a:stretch>
              <a:fillRect/>
            </a:stretch>
          </p:blipFill>
          <p:spPr bwMode="auto">
            <a:xfrm>
              <a:off x="2042" y="4823"/>
              <a:ext cx="10097" cy="32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76" name="文本框 4"/>
            <p:cNvSpPr txBox="1">
              <a:spLocks noChangeArrowheads="1"/>
            </p:cNvSpPr>
            <p:nvPr/>
          </p:nvSpPr>
          <p:spPr bwMode="auto">
            <a:xfrm>
              <a:off x="3455" y="7407"/>
              <a:ext cx="7989" cy="5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b="1">
                  <a:latin typeface="Times New Roman" pitchFamily="18" charset="0"/>
                  <a:ea typeface="黑体" pitchFamily="49" charset="-122"/>
                </a:rPr>
                <a:t> </a:t>
              </a:r>
              <a:r>
                <a:rPr lang="zh-CN" altLang="en-US" b="1">
                  <a:latin typeface="Times New Roman" pitchFamily="18" charset="0"/>
                  <a:ea typeface="黑体" pitchFamily="49" charset="-122"/>
                </a:rPr>
                <a:t>甲                               乙                                  丙</a:t>
              </a:r>
              <a:endParaRPr lang="en-US" altLang="zh-CN" b="1">
                <a:latin typeface="Times New Roman" pitchFamily="18" charset="0"/>
                <a:ea typeface="黑体" pitchFamily="49" charset="-122"/>
              </a:endParaRPr>
            </a:p>
          </p:txBody>
        </p:sp>
      </p:grpSp>
      <p:sp>
        <p:nvSpPr>
          <p:cNvPr id="14377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  <p:bldP spid="37919" grpId="0"/>
      <p:bldP spid="37920" grpId="0"/>
      <p:bldP spid="37921" grpId="0"/>
      <p:bldP spid="37922" grpId="0"/>
      <p:bldP spid="37923" grpId="0"/>
      <p:bldP spid="37924" grpId="0"/>
      <p:bldP spid="37925" grpId="0"/>
      <p:bldP spid="37926" grpId="0"/>
      <p:bldP spid="3792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900113" y="1700213"/>
            <a:ext cx="1871662" cy="865187"/>
            <a:chOff x="0" y="0"/>
            <a:chExt cx="1225" cy="545"/>
          </a:xfrm>
        </p:grpSpPr>
        <p:sp>
          <p:nvSpPr>
            <p:cNvPr id="15401" name="AutoShape 3"/>
            <p:cNvSpPr>
              <a:spLocks noChangeArrowheads="1"/>
            </p:cNvSpPr>
            <p:nvPr/>
          </p:nvSpPr>
          <p:spPr bwMode="auto">
            <a:xfrm>
              <a:off x="0" y="91"/>
              <a:ext cx="1225" cy="454"/>
            </a:xfrm>
            <a:prstGeom prst="flowChartProcess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02" name="AutoShape 4"/>
            <p:cNvSpPr>
              <a:spLocks/>
            </p:cNvSpPr>
            <p:nvPr/>
          </p:nvSpPr>
          <p:spPr bwMode="auto">
            <a:xfrm rot="-5400000">
              <a:off x="341" y="-341"/>
              <a:ext cx="544" cy="1225"/>
            </a:xfrm>
            <a:prstGeom prst="leftBracket">
              <a:avLst>
                <a:gd name="adj" fmla="val 0"/>
              </a:avLst>
            </a:prstGeom>
            <a:noFill/>
            <a:ln w="38100">
              <a:solidFill>
                <a:srgbClr val="3333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1331913" y="1484313"/>
            <a:ext cx="936625" cy="431800"/>
            <a:chOff x="0" y="0"/>
            <a:chExt cx="590" cy="272"/>
          </a:xfrm>
        </p:grpSpPr>
        <p:sp>
          <p:nvSpPr>
            <p:cNvPr id="15398" name="Rectangle 6"/>
            <p:cNvSpPr>
              <a:spLocks noChangeArrowheads="1"/>
            </p:cNvSpPr>
            <p:nvPr/>
          </p:nvSpPr>
          <p:spPr bwMode="auto">
            <a:xfrm>
              <a:off x="0" y="0"/>
              <a:ext cx="590" cy="4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99" name="Rectangle 7"/>
            <p:cNvSpPr>
              <a:spLocks noChangeArrowheads="1"/>
            </p:cNvSpPr>
            <p:nvPr/>
          </p:nvSpPr>
          <p:spPr bwMode="auto">
            <a:xfrm>
              <a:off x="453" y="45"/>
              <a:ext cx="46" cy="22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00" name="Rectangle 8"/>
            <p:cNvSpPr>
              <a:spLocks noChangeArrowheads="1"/>
            </p:cNvSpPr>
            <p:nvPr/>
          </p:nvSpPr>
          <p:spPr bwMode="auto">
            <a:xfrm>
              <a:off x="90" y="45"/>
              <a:ext cx="46" cy="22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3505200" y="1628775"/>
            <a:ext cx="1871663" cy="865188"/>
            <a:chOff x="0" y="0"/>
            <a:chExt cx="1225" cy="545"/>
          </a:xfrm>
        </p:grpSpPr>
        <p:sp>
          <p:nvSpPr>
            <p:cNvPr id="15396" name="AutoShape 10"/>
            <p:cNvSpPr>
              <a:spLocks noChangeArrowheads="1"/>
            </p:cNvSpPr>
            <p:nvPr/>
          </p:nvSpPr>
          <p:spPr bwMode="auto">
            <a:xfrm>
              <a:off x="0" y="91"/>
              <a:ext cx="1225" cy="454"/>
            </a:xfrm>
            <a:prstGeom prst="flowChartProcess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97" name="AutoShape 11"/>
            <p:cNvSpPr>
              <a:spLocks/>
            </p:cNvSpPr>
            <p:nvPr/>
          </p:nvSpPr>
          <p:spPr bwMode="auto">
            <a:xfrm rot="-5400000">
              <a:off x="341" y="-341"/>
              <a:ext cx="544" cy="1225"/>
            </a:xfrm>
            <a:prstGeom prst="leftBracket">
              <a:avLst>
                <a:gd name="adj" fmla="val 0"/>
              </a:avLst>
            </a:prstGeom>
            <a:noFill/>
            <a:ln w="38100">
              <a:solidFill>
                <a:srgbClr val="3333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" name="Group 12"/>
          <p:cNvGrpSpPr>
            <a:grpSpLocks/>
          </p:cNvGrpSpPr>
          <p:nvPr/>
        </p:nvGrpSpPr>
        <p:grpSpPr bwMode="auto">
          <a:xfrm>
            <a:off x="4067175" y="1106488"/>
            <a:ext cx="784225" cy="954087"/>
            <a:chOff x="0" y="0"/>
            <a:chExt cx="590" cy="601"/>
          </a:xfrm>
        </p:grpSpPr>
        <p:grpSp>
          <p:nvGrpSpPr>
            <p:cNvPr id="6" name="Group 13"/>
            <p:cNvGrpSpPr>
              <a:grpSpLocks/>
            </p:cNvGrpSpPr>
            <p:nvPr/>
          </p:nvGrpSpPr>
          <p:grpSpPr bwMode="auto">
            <a:xfrm>
              <a:off x="0" y="329"/>
              <a:ext cx="590" cy="272"/>
              <a:chOff x="0" y="0"/>
              <a:chExt cx="590" cy="272"/>
            </a:xfrm>
          </p:grpSpPr>
          <p:sp>
            <p:nvSpPr>
              <p:cNvPr id="15393" name="Rectangle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90" cy="45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94" name="Rectangle 15"/>
              <p:cNvSpPr>
                <a:spLocks noChangeArrowheads="1"/>
              </p:cNvSpPr>
              <p:nvPr/>
            </p:nvSpPr>
            <p:spPr bwMode="auto">
              <a:xfrm>
                <a:off x="453" y="45"/>
                <a:ext cx="46" cy="227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95" name="Rectangle 16"/>
              <p:cNvSpPr>
                <a:spLocks noChangeArrowheads="1"/>
              </p:cNvSpPr>
              <p:nvPr/>
            </p:nvSpPr>
            <p:spPr bwMode="auto">
              <a:xfrm>
                <a:off x="90" y="45"/>
                <a:ext cx="46" cy="227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7" name="Group 17"/>
            <p:cNvGrpSpPr>
              <a:grpSpLocks/>
            </p:cNvGrpSpPr>
            <p:nvPr/>
          </p:nvGrpSpPr>
          <p:grpSpPr bwMode="auto">
            <a:xfrm>
              <a:off x="181" y="0"/>
              <a:ext cx="274" cy="328"/>
              <a:chOff x="0" y="0"/>
              <a:chExt cx="274" cy="328"/>
            </a:xfrm>
          </p:grpSpPr>
          <p:grpSp>
            <p:nvGrpSpPr>
              <p:cNvPr id="8" name="Group 18"/>
              <p:cNvGrpSpPr>
                <a:grpSpLocks/>
              </p:cNvGrpSpPr>
              <p:nvPr/>
            </p:nvGrpSpPr>
            <p:grpSpPr bwMode="auto">
              <a:xfrm>
                <a:off x="0" y="0"/>
                <a:ext cx="227" cy="328"/>
                <a:chOff x="0" y="0"/>
                <a:chExt cx="227" cy="328"/>
              </a:xfrm>
            </p:grpSpPr>
            <p:sp>
              <p:nvSpPr>
                <p:cNvPr id="15390" name="Rectangle 19"/>
                <p:cNvSpPr>
                  <a:spLocks noChangeArrowheads="1"/>
                </p:cNvSpPr>
                <p:nvPr/>
              </p:nvSpPr>
              <p:spPr bwMode="auto">
                <a:xfrm>
                  <a:off x="0" y="101"/>
                  <a:ext cx="227" cy="227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391" name="Rectangle 20"/>
                <p:cNvSpPr>
                  <a:spLocks noChangeArrowheads="1"/>
                </p:cNvSpPr>
                <p:nvPr/>
              </p:nvSpPr>
              <p:spPr bwMode="auto">
                <a:xfrm>
                  <a:off x="91" y="51"/>
                  <a:ext cx="46" cy="45"/>
                </a:xfrm>
                <a:prstGeom prst="rect">
                  <a:avLst/>
                </a:prstGeom>
                <a:solidFill>
                  <a:srgbClr val="000000">
                    <a:alpha val="89803"/>
                  </a:srgbClr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392" name="AutoShape 21"/>
                <p:cNvSpPr>
                  <a:spLocks noChangeArrowheads="1"/>
                </p:cNvSpPr>
                <p:nvPr/>
              </p:nvSpPr>
              <p:spPr bwMode="auto">
                <a:xfrm rot="-5400000">
                  <a:off x="86" y="-23"/>
                  <a:ext cx="46" cy="91"/>
                </a:xfrm>
                <a:prstGeom prst="flowChartDelay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5389" name="Text Box 22"/>
              <p:cNvSpPr txBox="1">
                <a:spLocks noChangeArrowheads="1"/>
              </p:cNvSpPr>
              <p:nvPr/>
            </p:nvSpPr>
            <p:spPr bwMode="auto">
              <a:xfrm>
                <a:off x="2" y="91"/>
                <a:ext cx="27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n-US" altLang="zh-CN" b="1">
                    <a:solidFill>
                      <a:schemeClr val="bg1"/>
                    </a:solidFill>
                    <a:latin typeface="Arial" pitchFamily="34" charset="0"/>
                  </a:rPr>
                  <a:t>G</a:t>
                </a:r>
              </a:p>
            </p:txBody>
          </p:sp>
        </p:grpSp>
      </p:grpSp>
      <p:grpSp>
        <p:nvGrpSpPr>
          <p:cNvPr id="9" name="Group 23"/>
          <p:cNvGrpSpPr>
            <a:grpSpLocks/>
          </p:cNvGrpSpPr>
          <p:nvPr/>
        </p:nvGrpSpPr>
        <p:grpSpPr bwMode="auto">
          <a:xfrm>
            <a:off x="6372225" y="1628775"/>
            <a:ext cx="1871663" cy="865188"/>
            <a:chOff x="0" y="0"/>
            <a:chExt cx="1225" cy="545"/>
          </a:xfrm>
        </p:grpSpPr>
        <p:sp>
          <p:nvSpPr>
            <p:cNvPr id="15384" name="AutoShape 24"/>
            <p:cNvSpPr>
              <a:spLocks noChangeArrowheads="1"/>
            </p:cNvSpPr>
            <p:nvPr/>
          </p:nvSpPr>
          <p:spPr bwMode="auto">
            <a:xfrm>
              <a:off x="0" y="91"/>
              <a:ext cx="1225" cy="454"/>
            </a:xfrm>
            <a:prstGeom prst="flowChartProcess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85" name="AutoShape 25"/>
            <p:cNvSpPr>
              <a:spLocks/>
            </p:cNvSpPr>
            <p:nvPr/>
          </p:nvSpPr>
          <p:spPr bwMode="auto">
            <a:xfrm rot="-5400000">
              <a:off x="341" y="-341"/>
              <a:ext cx="544" cy="1225"/>
            </a:xfrm>
            <a:prstGeom prst="leftBracket">
              <a:avLst>
                <a:gd name="adj" fmla="val 0"/>
              </a:avLst>
            </a:prstGeom>
            <a:noFill/>
            <a:ln w="38100">
              <a:solidFill>
                <a:srgbClr val="3333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0" name="Group 36"/>
          <p:cNvGrpSpPr>
            <a:grpSpLocks/>
          </p:cNvGrpSpPr>
          <p:nvPr/>
        </p:nvGrpSpPr>
        <p:grpSpPr bwMode="auto">
          <a:xfrm>
            <a:off x="6804025" y="1179513"/>
            <a:ext cx="936625" cy="593725"/>
            <a:chOff x="0" y="0"/>
            <a:chExt cx="590" cy="374"/>
          </a:xfrm>
        </p:grpSpPr>
        <p:grpSp>
          <p:nvGrpSpPr>
            <p:cNvPr id="11" name="Group 37"/>
            <p:cNvGrpSpPr>
              <a:grpSpLocks/>
            </p:cNvGrpSpPr>
            <p:nvPr/>
          </p:nvGrpSpPr>
          <p:grpSpPr bwMode="auto">
            <a:xfrm flipV="1">
              <a:off x="0" y="102"/>
              <a:ext cx="590" cy="272"/>
              <a:chOff x="0" y="0"/>
              <a:chExt cx="590" cy="272"/>
            </a:xfrm>
          </p:grpSpPr>
          <p:sp>
            <p:nvSpPr>
              <p:cNvPr id="15381" name="Rectangle 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90" cy="45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82" name="Rectangle 39"/>
              <p:cNvSpPr>
                <a:spLocks noChangeArrowheads="1"/>
              </p:cNvSpPr>
              <p:nvPr/>
            </p:nvSpPr>
            <p:spPr bwMode="auto">
              <a:xfrm>
                <a:off x="453" y="45"/>
                <a:ext cx="46" cy="227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83" name="Rectangle 40"/>
              <p:cNvSpPr>
                <a:spLocks noChangeArrowheads="1"/>
              </p:cNvSpPr>
              <p:nvPr/>
            </p:nvSpPr>
            <p:spPr bwMode="auto">
              <a:xfrm>
                <a:off x="90" y="45"/>
                <a:ext cx="46" cy="227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2" name="Group 41"/>
            <p:cNvGrpSpPr>
              <a:grpSpLocks/>
            </p:cNvGrpSpPr>
            <p:nvPr/>
          </p:nvGrpSpPr>
          <p:grpSpPr bwMode="auto">
            <a:xfrm>
              <a:off x="181" y="0"/>
              <a:ext cx="229" cy="328"/>
              <a:chOff x="0" y="0"/>
              <a:chExt cx="229" cy="328"/>
            </a:xfrm>
          </p:grpSpPr>
          <p:grpSp>
            <p:nvGrpSpPr>
              <p:cNvPr id="13" name="Group 42"/>
              <p:cNvGrpSpPr>
                <a:grpSpLocks/>
              </p:cNvGrpSpPr>
              <p:nvPr/>
            </p:nvGrpSpPr>
            <p:grpSpPr bwMode="auto">
              <a:xfrm>
                <a:off x="0" y="0"/>
                <a:ext cx="227" cy="328"/>
                <a:chOff x="0" y="0"/>
                <a:chExt cx="227" cy="328"/>
              </a:xfrm>
            </p:grpSpPr>
            <p:sp>
              <p:nvSpPr>
                <p:cNvPr id="15378" name="Rectangle 43"/>
                <p:cNvSpPr>
                  <a:spLocks noChangeArrowheads="1"/>
                </p:cNvSpPr>
                <p:nvPr/>
              </p:nvSpPr>
              <p:spPr bwMode="auto">
                <a:xfrm>
                  <a:off x="0" y="101"/>
                  <a:ext cx="227" cy="227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379" name="Rectangle 44"/>
                <p:cNvSpPr>
                  <a:spLocks noChangeArrowheads="1"/>
                </p:cNvSpPr>
                <p:nvPr/>
              </p:nvSpPr>
              <p:spPr bwMode="auto">
                <a:xfrm>
                  <a:off x="91" y="51"/>
                  <a:ext cx="46" cy="45"/>
                </a:xfrm>
                <a:prstGeom prst="rect">
                  <a:avLst/>
                </a:prstGeom>
                <a:solidFill>
                  <a:srgbClr val="000000">
                    <a:alpha val="89803"/>
                  </a:srgbClr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380" name="AutoShape 45"/>
                <p:cNvSpPr>
                  <a:spLocks noChangeArrowheads="1"/>
                </p:cNvSpPr>
                <p:nvPr/>
              </p:nvSpPr>
              <p:spPr bwMode="auto">
                <a:xfrm rot="-5400000">
                  <a:off x="86" y="-23"/>
                  <a:ext cx="46" cy="91"/>
                </a:xfrm>
                <a:prstGeom prst="flowChartDelay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5377" name="Text Box 46"/>
              <p:cNvSpPr txBox="1">
                <a:spLocks noChangeArrowheads="1"/>
              </p:cNvSpPr>
              <p:nvPr/>
            </p:nvSpPr>
            <p:spPr bwMode="auto">
              <a:xfrm>
                <a:off x="1" y="91"/>
                <a:ext cx="228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n-US" altLang="zh-CN" b="1">
                    <a:solidFill>
                      <a:schemeClr val="bg1"/>
                    </a:solidFill>
                    <a:latin typeface="Arial" pitchFamily="34" charset="0"/>
                  </a:rPr>
                  <a:t>G</a:t>
                </a:r>
              </a:p>
            </p:txBody>
          </p:sp>
        </p:grpSp>
      </p:grpSp>
      <p:sp>
        <p:nvSpPr>
          <p:cNvPr id="18479" name="Text Box 47"/>
          <p:cNvSpPr txBox="1">
            <a:spLocks noChangeArrowheads="1"/>
          </p:cNvSpPr>
          <p:nvPr/>
        </p:nvSpPr>
        <p:spPr bwMode="auto">
          <a:xfrm>
            <a:off x="361950" y="404813"/>
            <a:ext cx="413385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4400">
                <a:solidFill>
                  <a:srgbClr val="3333FF"/>
                </a:solidFill>
                <a:latin typeface="隶书" pitchFamily="49" charset="-122"/>
                <a:ea typeface="隶书" pitchFamily="49" charset="-122"/>
              </a:rPr>
              <a:t>师生实验分享：</a:t>
            </a:r>
            <a:endParaRPr lang="en-US" altLang="zh-CN" sz="4400">
              <a:solidFill>
                <a:srgbClr val="3333FF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8480" name="Text Box 48"/>
          <p:cNvSpPr txBox="1">
            <a:spLocks noChangeArrowheads="1"/>
          </p:cNvSpPr>
          <p:nvPr/>
        </p:nvSpPr>
        <p:spPr bwMode="auto">
          <a:xfrm>
            <a:off x="1547813" y="2708275"/>
            <a:ext cx="641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3600">
                <a:latin typeface="Arial" pitchFamily="34" charset="0"/>
                <a:ea typeface="隶书" pitchFamily="49" charset="-122"/>
              </a:rPr>
              <a:t>甲</a:t>
            </a:r>
          </a:p>
        </p:txBody>
      </p:sp>
      <p:sp>
        <p:nvSpPr>
          <p:cNvPr id="18481" name="Text Box 49"/>
          <p:cNvSpPr txBox="1">
            <a:spLocks noChangeArrowheads="1"/>
          </p:cNvSpPr>
          <p:nvPr/>
        </p:nvSpPr>
        <p:spPr bwMode="auto">
          <a:xfrm>
            <a:off x="4140200" y="2716213"/>
            <a:ext cx="641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3600">
                <a:latin typeface="Arial" pitchFamily="34" charset="0"/>
                <a:ea typeface="隶书" pitchFamily="49" charset="-122"/>
              </a:rPr>
              <a:t>乙</a:t>
            </a:r>
          </a:p>
        </p:txBody>
      </p:sp>
      <p:sp>
        <p:nvSpPr>
          <p:cNvPr id="18482" name="Text Box 50"/>
          <p:cNvSpPr txBox="1">
            <a:spLocks noChangeArrowheads="1"/>
          </p:cNvSpPr>
          <p:nvPr/>
        </p:nvSpPr>
        <p:spPr bwMode="auto">
          <a:xfrm>
            <a:off x="7019925" y="2636838"/>
            <a:ext cx="641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3600">
                <a:latin typeface="Arial" pitchFamily="34" charset="0"/>
                <a:ea typeface="隶书" pitchFamily="49" charset="-122"/>
              </a:rPr>
              <a:t>丙</a:t>
            </a:r>
          </a:p>
        </p:txBody>
      </p:sp>
      <p:sp>
        <p:nvSpPr>
          <p:cNvPr id="18511" name="Rectangle 79"/>
          <p:cNvSpPr>
            <a:spLocks noChangeArrowheads="1"/>
          </p:cNvSpPr>
          <p:nvPr/>
        </p:nvSpPr>
        <p:spPr bwMode="auto">
          <a:xfrm>
            <a:off x="539750" y="3284538"/>
            <a:ext cx="84201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00"/>
                </a:solidFill>
              </a:rPr>
              <a:t>比较甲和乙 ：</a:t>
            </a:r>
            <a:r>
              <a:rPr lang="zh-CN" altLang="en-US" sz="4000" b="1" dirty="0">
                <a:solidFill>
                  <a:srgbClr val="FF3300"/>
                </a:solidFill>
              </a:rPr>
              <a:t>当受力面积一定时</a:t>
            </a:r>
            <a:r>
              <a:rPr lang="zh-CN" altLang="en-US" sz="4000" b="1" dirty="0">
                <a:solidFill>
                  <a:srgbClr val="000000"/>
                </a:solidFill>
              </a:rPr>
              <a:t>，压力越大，压力的作用效果越明显。</a:t>
            </a:r>
          </a:p>
        </p:txBody>
      </p:sp>
      <p:sp>
        <p:nvSpPr>
          <p:cNvPr id="18514" name="Rectangle 82"/>
          <p:cNvSpPr>
            <a:spLocks noChangeArrowheads="1"/>
          </p:cNvSpPr>
          <p:nvPr/>
        </p:nvSpPr>
        <p:spPr bwMode="auto">
          <a:xfrm>
            <a:off x="571500" y="4643438"/>
            <a:ext cx="8392988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00"/>
                </a:solidFill>
              </a:rPr>
              <a:t>比较乙和丙：</a:t>
            </a:r>
            <a:r>
              <a:rPr lang="zh-CN" altLang="en-US" sz="4000" b="1" dirty="0">
                <a:solidFill>
                  <a:srgbClr val="FF3300"/>
                </a:solidFill>
              </a:rPr>
              <a:t>当压力一定时</a:t>
            </a:r>
            <a:r>
              <a:rPr lang="zh-CN" altLang="en-US" sz="4000" b="1" dirty="0">
                <a:solidFill>
                  <a:srgbClr val="000000"/>
                </a:solidFill>
              </a:rPr>
              <a:t>，受力面积越小，压力的作用效果越明显。</a:t>
            </a:r>
          </a:p>
        </p:txBody>
      </p:sp>
    </p:spTree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8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8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79" grpId="0" autoUpdateAnimBg="0"/>
      <p:bldP spid="18480" grpId="0" autoUpdateAnimBg="0"/>
      <p:bldP spid="18481" grpId="0" autoUpdateAnimBg="0"/>
      <p:bldP spid="18482" grpId="0" autoUpdateAnimBg="0"/>
      <p:bldP spid="18511" grpId="0"/>
      <p:bldP spid="185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Rot="1" noChangeArrowheads="1"/>
          </p:cNvSpPr>
          <p:nvPr/>
        </p:nvSpPr>
        <p:spPr>
          <a:xfrm>
            <a:off x="3143250" y="785813"/>
            <a:ext cx="2786063" cy="714375"/>
          </a:xfrm>
          <a:prstGeom prst="rect">
            <a:avLst/>
          </a:prstGeom>
        </p:spPr>
        <p:txBody>
          <a:bodyPr/>
          <a:lstStyle/>
          <a:p>
            <a:pPr algn="ctr" eaLnBrk="1" hangingPunct="1">
              <a:defRPr/>
            </a:pPr>
            <a:r>
              <a:rPr lang="zh-CN" altLang="en-US" sz="4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+mj-cs"/>
              </a:rPr>
              <a:t>情景引入</a:t>
            </a:r>
          </a:p>
        </p:txBody>
      </p:sp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4875" y="1714500"/>
            <a:ext cx="3643313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19625" y="1714500"/>
            <a:ext cx="366712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"/>
          <p:cNvSpPr txBox="1">
            <a:spLocks noRot="1" noChangeArrowheads="1"/>
          </p:cNvSpPr>
          <p:nvPr/>
        </p:nvSpPr>
        <p:spPr>
          <a:xfrm>
            <a:off x="857250" y="4857750"/>
            <a:ext cx="7429500" cy="1357313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+mj-cs"/>
              </a:rPr>
              <a:t>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+mj-cs"/>
              </a:rPr>
              <a:t>在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+mj-cs"/>
              </a:rPr>
              <a:t>厚厚的积雪中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+mj-cs"/>
              </a:rPr>
              <a:t>行走，会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+mj-cs"/>
              </a:rPr>
              <a:t>陷到雪里。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+mj-cs"/>
              </a:rPr>
              <a:t>但是，如果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+mj-cs"/>
              </a:rPr>
              <a:t>穿上一副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+mj-cs"/>
              </a:rPr>
              <a:t>滑雪板，尽管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+mj-cs"/>
              </a:rPr>
              <a:t>总重力变大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+mj-cs"/>
              </a:rPr>
              <a:t>了，反而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+mj-cs"/>
              </a:rPr>
              <a:t>不会陷下去。为什么穿上滑雪板后结果不同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+mj-cs"/>
              </a:rPr>
              <a:t>呢？你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+mj-cs"/>
              </a:rPr>
              <a:t>有什么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+mj-cs"/>
              </a:rPr>
              <a:t>猜想？</a:t>
            </a:r>
            <a:endParaRPr lang="zh-CN" altLang="en-US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+mj-cs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Text Box 2"/>
          <p:cNvSpPr txBox="1">
            <a:spLocks noChangeArrowheads="1"/>
          </p:cNvSpPr>
          <p:nvPr/>
        </p:nvSpPr>
        <p:spPr bwMode="auto">
          <a:xfrm>
            <a:off x="1042988" y="3357563"/>
            <a:ext cx="6927850" cy="3081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rgbClr val="0000FF"/>
                </a:solidFill>
              </a:rPr>
              <a:t>下列两压力中哪个的作用效果明显？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 eaLnBrk="1" hangingPunct="1"/>
            <a:r>
              <a:rPr lang="en-US" altLang="zh-CN" sz="2800" b="1" dirty="0"/>
              <a:t>1000N  5m</a:t>
            </a:r>
            <a:r>
              <a:rPr lang="en-US" altLang="zh-CN" sz="2800" b="1" baseline="30000" dirty="0"/>
              <a:t>2 </a:t>
            </a:r>
            <a:r>
              <a:rPr lang="en-US" altLang="zh-CN" sz="2800" b="1" dirty="0"/>
              <a:t>                         4000N 40 m</a:t>
            </a:r>
            <a:r>
              <a:rPr lang="en-US" altLang="zh-CN" sz="2800" b="1" baseline="30000" dirty="0"/>
              <a:t>2</a:t>
            </a:r>
            <a:r>
              <a:rPr lang="en-US" altLang="zh-CN" sz="2800" baseline="30000" dirty="0"/>
              <a:t>   </a:t>
            </a:r>
            <a:r>
              <a:rPr lang="en-US" altLang="zh-CN" sz="2800" dirty="0"/>
              <a:t>                            </a:t>
            </a:r>
          </a:p>
          <a:p>
            <a:pPr eaLnBrk="1" hangingPunct="1"/>
            <a:r>
              <a:rPr lang="en-US" altLang="zh-CN" sz="2800" dirty="0"/>
              <a:t/>
            </a:r>
            <a:br>
              <a:rPr lang="en-US" altLang="zh-CN" sz="2800" dirty="0"/>
            </a:br>
            <a:endParaRPr lang="en-US" altLang="zh-CN" sz="2800" dirty="0"/>
          </a:p>
          <a:p>
            <a:pPr eaLnBrk="1" hangingPunct="1"/>
            <a:endParaRPr lang="en-US" altLang="zh-CN" sz="2800" b="1" dirty="0"/>
          </a:p>
          <a:p>
            <a:pPr eaLnBrk="1" hangingPunct="1"/>
            <a:r>
              <a:rPr lang="zh-CN" altLang="en-US" sz="2800" b="1" dirty="0">
                <a:solidFill>
                  <a:srgbClr val="0000FF"/>
                </a:solidFill>
              </a:rPr>
              <a:t>你是如何比较</a:t>
            </a:r>
            <a:r>
              <a:rPr lang="zh-CN" altLang="en-US" sz="2800" b="1" dirty="0"/>
              <a:t>两个力的作用效果</a:t>
            </a:r>
            <a:r>
              <a:rPr lang="zh-CN" altLang="en-US" sz="2800" b="1" dirty="0">
                <a:solidFill>
                  <a:srgbClr val="0000FF"/>
                </a:solidFill>
              </a:rPr>
              <a:t>的？</a:t>
            </a:r>
          </a:p>
          <a:p>
            <a:pPr eaLnBrk="1" hangingPunct="1"/>
            <a:r>
              <a:rPr lang="zh-CN" altLang="en-US" sz="2800" b="1" dirty="0">
                <a:solidFill>
                  <a:srgbClr val="0000FF"/>
                </a:solidFill>
              </a:rPr>
              <a:t>说出你的方法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979613" y="4535488"/>
            <a:ext cx="914400" cy="693737"/>
            <a:chOff x="1620" y="8459"/>
            <a:chExt cx="1440" cy="1093"/>
          </a:xfrm>
        </p:grpSpPr>
        <p:sp>
          <p:nvSpPr>
            <p:cNvPr id="13335" name="Rectangle 4"/>
            <p:cNvSpPr>
              <a:spLocks noChangeArrowheads="1"/>
            </p:cNvSpPr>
            <p:nvPr/>
          </p:nvSpPr>
          <p:spPr bwMode="auto">
            <a:xfrm>
              <a:off x="1800" y="8459"/>
              <a:ext cx="900" cy="624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6" name="Line 5"/>
            <p:cNvSpPr>
              <a:spLocks noChangeShapeType="1"/>
            </p:cNvSpPr>
            <p:nvPr/>
          </p:nvSpPr>
          <p:spPr bwMode="auto">
            <a:xfrm>
              <a:off x="1620" y="9083"/>
              <a:ext cx="14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7" name="Line 6"/>
            <p:cNvSpPr>
              <a:spLocks noChangeShapeType="1"/>
            </p:cNvSpPr>
            <p:nvPr/>
          </p:nvSpPr>
          <p:spPr bwMode="auto">
            <a:xfrm flipH="1">
              <a:off x="1620" y="9083"/>
              <a:ext cx="180" cy="15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8" name="Line 7"/>
            <p:cNvSpPr>
              <a:spLocks noChangeShapeType="1"/>
            </p:cNvSpPr>
            <p:nvPr/>
          </p:nvSpPr>
          <p:spPr bwMode="auto">
            <a:xfrm flipH="1">
              <a:off x="1800" y="9083"/>
              <a:ext cx="180" cy="15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9" name="Line 8"/>
            <p:cNvSpPr>
              <a:spLocks noChangeShapeType="1"/>
            </p:cNvSpPr>
            <p:nvPr/>
          </p:nvSpPr>
          <p:spPr bwMode="auto">
            <a:xfrm flipH="1">
              <a:off x="1980" y="9083"/>
              <a:ext cx="180" cy="15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40" name="Line 9"/>
            <p:cNvSpPr>
              <a:spLocks noChangeShapeType="1"/>
            </p:cNvSpPr>
            <p:nvPr/>
          </p:nvSpPr>
          <p:spPr bwMode="auto">
            <a:xfrm flipH="1">
              <a:off x="2160" y="9083"/>
              <a:ext cx="180" cy="15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41" name="Line 10"/>
            <p:cNvSpPr>
              <a:spLocks noChangeShapeType="1"/>
            </p:cNvSpPr>
            <p:nvPr/>
          </p:nvSpPr>
          <p:spPr bwMode="auto">
            <a:xfrm flipH="1">
              <a:off x="2340" y="9083"/>
              <a:ext cx="180" cy="15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42" name="Line 11"/>
            <p:cNvSpPr>
              <a:spLocks noChangeShapeType="1"/>
            </p:cNvSpPr>
            <p:nvPr/>
          </p:nvSpPr>
          <p:spPr bwMode="auto">
            <a:xfrm flipH="1">
              <a:off x="2520" y="9083"/>
              <a:ext cx="180" cy="15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43" name="Line 12"/>
            <p:cNvSpPr>
              <a:spLocks noChangeShapeType="1"/>
            </p:cNvSpPr>
            <p:nvPr/>
          </p:nvSpPr>
          <p:spPr bwMode="auto">
            <a:xfrm>
              <a:off x="2160" y="9084"/>
              <a:ext cx="0" cy="468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Group 13"/>
          <p:cNvGrpSpPr>
            <a:grpSpLocks/>
          </p:cNvGrpSpPr>
          <p:nvPr/>
        </p:nvGrpSpPr>
        <p:grpSpPr bwMode="auto">
          <a:xfrm>
            <a:off x="4859338" y="4437063"/>
            <a:ext cx="2171700" cy="793750"/>
            <a:chOff x="4500" y="8303"/>
            <a:chExt cx="3420" cy="1249"/>
          </a:xfrm>
        </p:grpSpPr>
        <p:sp>
          <p:nvSpPr>
            <p:cNvPr id="13322" name="Rectangle 14"/>
            <p:cNvSpPr>
              <a:spLocks noChangeArrowheads="1"/>
            </p:cNvSpPr>
            <p:nvPr/>
          </p:nvSpPr>
          <p:spPr bwMode="auto">
            <a:xfrm>
              <a:off x="5040" y="8303"/>
              <a:ext cx="2160" cy="624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3" name="Line 15"/>
            <p:cNvSpPr>
              <a:spLocks noChangeShapeType="1"/>
            </p:cNvSpPr>
            <p:nvPr/>
          </p:nvSpPr>
          <p:spPr bwMode="auto">
            <a:xfrm>
              <a:off x="4500" y="8927"/>
              <a:ext cx="342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4" name="Line 16"/>
            <p:cNvSpPr>
              <a:spLocks noChangeShapeType="1"/>
            </p:cNvSpPr>
            <p:nvPr/>
          </p:nvSpPr>
          <p:spPr bwMode="auto">
            <a:xfrm flipV="1">
              <a:off x="4500" y="8927"/>
              <a:ext cx="180" cy="15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5" name="Line 17"/>
            <p:cNvSpPr>
              <a:spLocks noChangeShapeType="1"/>
            </p:cNvSpPr>
            <p:nvPr/>
          </p:nvSpPr>
          <p:spPr bwMode="auto">
            <a:xfrm flipV="1">
              <a:off x="4860" y="8927"/>
              <a:ext cx="180" cy="15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6" name="Line 18"/>
            <p:cNvSpPr>
              <a:spLocks noChangeShapeType="1"/>
            </p:cNvSpPr>
            <p:nvPr/>
          </p:nvSpPr>
          <p:spPr bwMode="auto">
            <a:xfrm flipV="1">
              <a:off x="5220" y="8927"/>
              <a:ext cx="180" cy="15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7" name="Line 19"/>
            <p:cNvSpPr>
              <a:spLocks noChangeShapeType="1"/>
            </p:cNvSpPr>
            <p:nvPr/>
          </p:nvSpPr>
          <p:spPr bwMode="auto">
            <a:xfrm flipV="1">
              <a:off x="5580" y="8927"/>
              <a:ext cx="180" cy="15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8" name="Line 20"/>
            <p:cNvSpPr>
              <a:spLocks noChangeShapeType="1"/>
            </p:cNvSpPr>
            <p:nvPr/>
          </p:nvSpPr>
          <p:spPr bwMode="auto">
            <a:xfrm flipV="1">
              <a:off x="5940" y="8927"/>
              <a:ext cx="180" cy="15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9" name="Line 21"/>
            <p:cNvSpPr>
              <a:spLocks noChangeShapeType="1"/>
            </p:cNvSpPr>
            <p:nvPr/>
          </p:nvSpPr>
          <p:spPr bwMode="auto">
            <a:xfrm flipV="1">
              <a:off x="6300" y="8927"/>
              <a:ext cx="180" cy="15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0" name="Line 22"/>
            <p:cNvSpPr>
              <a:spLocks noChangeShapeType="1"/>
            </p:cNvSpPr>
            <p:nvPr/>
          </p:nvSpPr>
          <p:spPr bwMode="auto">
            <a:xfrm flipV="1">
              <a:off x="6660" y="8927"/>
              <a:ext cx="180" cy="15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1" name="Line 23"/>
            <p:cNvSpPr>
              <a:spLocks noChangeShapeType="1"/>
            </p:cNvSpPr>
            <p:nvPr/>
          </p:nvSpPr>
          <p:spPr bwMode="auto">
            <a:xfrm flipV="1">
              <a:off x="7020" y="8927"/>
              <a:ext cx="180" cy="15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2" name="Line 24"/>
            <p:cNvSpPr>
              <a:spLocks noChangeShapeType="1"/>
            </p:cNvSpPr>
            <p:nvPr/>
          </p:nvSpPr>
          <p:spPr bwMode="auto">
            <a:xfrm flipV="1">
              <a:off x="7380" y="8927"/>
              <a:ext cx="180" cy="15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3" name="Line 25"/>
            <p:cNvSpPr>
              <a:spLocks noChangeShapeType="1"/>
            </p:cNvSpPr>
            <p:nvPr/>
          </p:nvSpPr>
          <p:spPr bwMode="auto">
            <a:xfrm flipV="1">
              <a:off x="7740" y="8927"/>
              <a:ext cx="180" cy="15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4" name="Line 26"/>
            <p:cNvSpPr>
              <a:spLocks noChangeShapeType="1"/>
            </p:cNvSpPr>
            <p:nvPr/>
          </p:nvSpPr>
          <p:spPr bwMode="auto">
            <a:xfrm>
              <a:off x="6120" y="8928"/>
              <a:ext cx="0" cy="624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9355" name="Rectangle 27"/>
          <p:cNvSpPr>
            <a:spLocks noChangeArrowheads="1"/>
          </p:cNvSpPr>
          <p:nvPr/>
        </p:nvSpPr>
        <p:spPr bwMode="auto">
          <a:xfrm>
            <a:off x="34925" y="2349500"/>
            <a:ext cx="2952750" cy="10080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zh-CN" altLang="en-US" sz="3200" b="1">
                <a:solidFill>
                  <a:srgbClr val="FFFF66"/>
                </a:solidFill>
              </a:rPr>
              <a:t>动脑筋</a:t>
            </a:r>
          </a:p>
        </p:txBody>
      </p:sp>
      <p:sp>
        <p:nvSpPr>
          <p:cNvPr id="99356" name="Text Box 28"/>
          <p:cNvSpPr txBox="1">
            <a:spLocks noChangeArrowheads="1"/>
          </p:cNvSpPr>
          <p:nvPr/>
        </p:nvSpPr>
        <p:spPr bwMode="auto">
          <a:xfrm>
            <a:off x="2411413" y="5084763"/>
            <a:ext cx="12239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0000FF"/>
                </a:solidFill>
              </a:rPr>
              <a:t>A</a:t>
            </a:r>
          </a:p>
        </p:txBody>
      </p:sp>
      <p:sp>
        <p:nvSpPr>
          <p:cNvPr id="99357" name="Rectangle 29"/>
          <p:cNvSpPr>
            <a:spLocks noChangeArrowheads="1"/>
          </p:cNvSpPr>
          <p:nvPr/>
        </p:nvSpPr>
        <p:spPr bwMode="auto">
          <a:xfrm>
            <a:off x="6156325" y="5084763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</a:rPr>
              <a:t>B</a:t>
            </a:r>
          </a:p>
        </p:txBody>
      </p:sp>
      <p:sp>
        <p:nvSpPr>
          <p:cNvPr id="13320" name="Text Box 30"/>
          <p:cNvSpPr txBox="1">
            <a:spLocks noChangeArrowheads="1"/>
          </p:cNvSpPr>
          <p:nvPr/>
        </p:nvSpPr>
        <p:spPr bwMode="auto">
          <a:xfrm>
            <a:off x="2195736" y="260648"/>
            <a:ext cx="6948264" cy="206210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3200" b="1" dirty="0">
                <a:latin typeface="宋体" pitchFamily="2" charset="-122"/>
              </a:rPr>
              <a:t>压力的作用效果与</a:t>
            </a:r>
            <a:r>
              <a:rPr kumimoji="1" lang="zh-CN" altLang="en-US" sz="3200" b="1" dirty="0">
                <a:solidFill>
                  <a:srgbClr val="FF0000"/>
                </a:solidFill>
                <a:latin typeface="宋体" pitchFamily="2" charset="-122"/>
                <a:hlinkClick r:id="rId2" action="ppaction://hlinksldjump"/>
              </a:rPr>
              <a:t>压力、受力面积大</a:t>
            </a: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FF0000"/>
                </a:solidFill>
                <a:latin typeface="宋体" pitchFamily="2" charset="-122"/>
                <a:hlinkClick r:id="rId2" action="ppaction://hlinksldjump"/>
              </a:rPr>
              <a:t>小</a:t>
            </a:r>
            <a:r>
              <a:rPr kumimoji="1" lang="zh-CN" altLang="en-US" sz="3200" b="1" dirty="0">
                <a:latin typeface="宋体" pitchFamily="2" charset="-122"/>
              </a:rPr>
              <a:t>有关。</a:t>
            </a:r>
            <a:r>
              <a:rPr kumimoji="1" lang="en-US" altLang="zh-CN" sz="3200" b="1" dirty="0">
                <a:latin typeface="宋体" pitchFamily="2" charset="-122"/>
              </a:rPr>
              <a:t>F</a:t>
            </a:r>
            <a:r>
              <a:rPr kumimoji="1" lang="zh-CN" altLang="en-US" sz="3200" b="1" dirty="0">
                <a:latin typeface="宋体" pitchFamily="2" charset="-122"/>
              </a:rPr>
              <a:t>一定时，</a:t>
            </a:r>
            <a:r>
              <a:rPr kumimoji="1" lang="en-US" altLang="zh-CN" sz="3200" b="1" dirty="0">
                <a:latin typeface="宋体" pitchFamily="2" charset="-122"/>
              </a:rPr>
              <a:t>S</a:t>
            </a:r>
            <a:r>
              <a:rPr kumimoji="1" lang="zh-CN" altLang="en-US" sz="3200" b="1" dirty="0">
                <a:latin typeface="宋体" pitchFamily="2" charset="-122"/>
              </a:rPr>
              <a:t>越小，效果越明</a:t>
            </a: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3200" b="1" dirty="0">
                <a:latin typeface="宋体" pitchFamily="2" charset="-122"/>
              </a:rPr>
              <a:t>显；</a:t>
            </a:r>
            <a:r>
              <a:rPr kumimoji="1" lang="en-US" altLang="zh-CN" sz="3200" b="1" dirty="0">
                <a:latin typeface="宋体" pitchFamily="2" charset="-122"/>
              </a:rPr>
              <a:t>S</a:t>
            </a:r>
            <a:r>
              <a:rPr kumimoji="1" lang="zh-CN" altLang="en-US" sz="3200" b="1" dirty="0">
                <a:latin typeface="宋体" pitchFamily="2" charset="-122"/>
              </a:rPr>
              <a:t>一定时，</a:t>
            </a:r>
            <a:r>
              <a:rPr kumimoji="1" lang="en-US" altLang="zh-CN" sz="3200" b="1" dirty="0">
                <a:latin typeface="宋体" pitchFamily="2" charset="-122"/>
              </a:rPr>
              <a:t>F</a:t>
            </a:r>
            <a:r>
              <a:rPr kumimoji="1" lang="zh-CN" altLang="en-US" sz="3200" b="1" dirty="0">
                <a:latin typeface="宋体" pitchFamily="2" charset="-122"/>
              </a:rPr>
              <a:t>越大，效果越明显。</a:t>
            </a:r>
          </a:p>
        </p:txBody>
      </p:sp>
      <p:sp>
        <p:nvSpPr>
          <p:cNvPr id="13321" name="Text Box 31"/>
          <p:cNvSpPr txBox="1">
            <a:spLocks noChangeArrowheads="1"/>
          </p:cNvSpPr>
          <p:nvPr/>
        </p:nvSpPr>
        <p:spPr bwMode="auto">
          <a:xfrm>
            <a:off x="179388" y="188913"/>
            <a:ext cx="20891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kumimoji="1" lang="zh-CN" altLang="en-US" sz="3600" b="1">
                <a:solidFill>
                  <a:srgbClr val="00CC00"/>
                </a:solidFill>
                <a:latin typeface="华文彩云" pitchFamily="2" charset="-122"/>
                <a:ea typeface="华文彩云" pitchFamily="2" charset="-122"/>
              </a:rPr>
              <a:t>结    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9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9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9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9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0" grpId="0"/>
      <p:bldP spid="99355" grpId="0" animBg="1"/>
      <p:bldP spid="99356" grpId="0"/>
      <p:bldP spid="9935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Text Box 2"/>
          <p:cNvSpPr txBox="1">
            <a:spLocks noChangeArrowheads="1"/>
          </p:cNvSpPr>
          <p:nvPr/>
        </p:nvSpPr>
        <p:spPr bwMode="auto">
          <a:xfrm>
            <a:off x="900113" y="476250"/>
            <a:ext cx="7169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4000" b="1">
                <a:solidFill>
                  <a:srgbClr val="3333CC"/>
                </a:solidFill>
                <a:latin typeface="Times New Roman" pitchFamily="18" charset="0"/>
              </a:rPr>
              <a:t>比较单位面积上受到的压力！</a:t>
            </a:r>
          </a:p>
        </p:txBody>
      </p:sp>
      <p:sp>
        <p:nvSpPr>
          <p:cNvPr id="104451" name="Text Box 3"/>
          <p:cNvSpPr txBox="1">
            <a:spLocks noChangeArrowheads="1"/>
          </p:cNvSpPr>
          <p:nvPr/>
        </p:nvSpPr>
        <p:spPr bwMode="auto">
          <a:xfrm>
            <a:off x="0" y="1341438"/>
            <a:ext cx="761523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 sz="4800" b="1" dirty="0">
                <a:latin typeface="Times New Roman" pitchFamily="18" charset="0"/>
              </a:rPr>
              <a:t> </a:t>
            </a:r>
            <a:r>
              <a:rPr kumimoji="1" lang="en-US" altLang="zh-CN" sz="4800" b="1" dirty="0" smtClean="0">
                <a:latin typeface="Times New Roman" pitchFamily="18" charset="0"/>
              </a:rPr>
              <a:t>1</a:t>
            </a:r>
            <a:r>
              <a:rPr kumimoji="1" lang="zh-CN" altLang="en-US" sz="4800" b="1" dirty="0" smtClean="0">
                <a:latin typeface="Times New Roman" pitchFamily="18" charset="0"/>
              </a:rPr>
              <a:t>、压强：物</a:t>
            </a:r>
            <a:r>
              <a:rPr kumimoji="1" lang="zh-CN" altLang="en-US" sz="4800" b="1" dirty="0">
                <a:latin typeface="Times New Roman" pitchFamily="18" charset="0"/>
              </a:rPr>
              <a:t>体单位面积上      受到的压力叫压强。</a:t>
            </a:r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7308850" y="549275"/>
            <a:ext cx="1439863" cy="2736850"/>
            <a:chOff x="4656" y="1536"/>
            <a:chExt cx="864" cy="1618"/>
          </a:xfrm>
        </p:grpSpPr>
        <p:pic>
          <p:nvPicPr>
            <p:cNvPr id="14344" name="Picture 17" descr="米老鼠1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656" y="2016"/>
              <a:ext cx="816" cy="1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45" name="AutoShape 18"/>
            <p:cNvSpPr>
              <a:spLocks noChangeArrowheads="1"/>
            </p:cNvSpPr>
            <p:nvPr/>
          </p:nvSpPr>
          <p:spPr bwMode="auto">
            <a:xfrm>
              <a:off x="4992" y="1536"/>
              <a:ext cx="528" cy="480"/>
            </a:xfrm>
            <a:prstGeom prst="cloudCallout">
              <a:avLst>
                <a:gd name="adj1" fmla="val -72727"/>
                <a:gd name="adj2" fmla="val 83958"/>
              </a:avLst>
            </a:prstGeom>
            <a:solidFill>
              <a:schemeClr val="bg1"/>
            </a:solidFill>
            <a:ln w="9525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ctr" eaLnBrk="1" hangingPunct="1"/>
              <a:r>
                <a:rPr kumimoji="1" lang="zh-CN" altLang="en-US"/>
                <a:t>是不是？</a:t>
              </a:r>
            </a:p>
          </p:txBody>
        </p:sp>
      </p:grpSp>
      <p:sp>
        <p:nvSpPr>
          <p:cNvPr id="104467" name="Rectangle 19"/>
          <p:cNvSpPr>
            <a:spLocks noChangeArrowheads="1"/>
          </p:cNvSpPr>
          <p:nvPr/>
        </p:nvSpPr>
        <p:spPr bwMode="auto">
          <a:xfrm>
            <a:off x="395288" y="2847975"/>
            <a:ext cx="8229600" cy="94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zh-CN" altLang="en-US" sz="4000" b="1">
                <a:solidFill>
                  <a:schemeClr val="folHlink"/>
                </a:solidFill>
              </a:rPr>
              <a:t>压强</a:t>
            </a:r>
            <a:r>
              <a:rPr lang="zh-CN" altLang="en-US" sz="4000" b="1">
                <a:solidFill>
                  <a:schemeClr val="tx2"/>
                </a:solidFill>
              </a:rPr>
              <a:t>是表示</a:t>
            </a:r>
            <a:r>
              <a:rPr lang="zh-CN" altLang="en-US" sz="4000" b="1">
                <a:solidFill>
                  <a:srgbClr val="FF0000"/>
                </a:solidFill>
              </a:rPr>
              <a:t>压力作用效果的物理量</a:t>
            </a:r>
          </a:p>
        </p:txBody>
      </p:sp>
      <p:sp>
        <p:nvSpPr>
          <p:cNvPr id="104468" name="Rectangle 20"/>
          <p:cNvSpPr>
            <a:spLocks noChangeArrowheads="1"/>
          </p:cNvSpPr>
          <p:nvPr/>
        </p:nvSpPr>
        <p:spPr bwMode="auto">
          <a:xfrm>
            <a:off x="914400" y="3716338"/>
            <a:ext cx="8229600" cy="94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zh-CN" altLang="en-US" sz="4000" b="1">
                <a:solidFill>
                  <a:schemeClr val="tx2"/>
                </a:solidFill>
              </a:rPr>
              <a:t>压力作用效果越</a:t>
            </a:r>
            <a:r>
              <a:rPr lang="zh-CN" altLang="en-US" sz="4000" b="1">
                <a:solidFill>
                  <a:schemeClr val="folHlink"/>
                </a:solidFill>
              </a:rPr>
              <a:t>明显</a:t>
            </a:r>
            <a:r>
              <a:rPr lang="zh-CN" altLang="en-US" sz="4000" b="1">
                <a:solidFill>
                  <a:schemeClr val="tx2"/>
                </a:solidFill>
              </a:rPr>
              <a:t>，压强越</a:t>
            </a:r>
            <a:r>
              <a:rPr lang="zh-CN" altLang="en-US" sz="4000" b="1">
                <a:solidFill>
                  <a:schemeClr val="folHlink"/>
                </a:solidFill>
              </a:rPr>
              <a:t>大</a:t>
            </a:r>
            <a:r>
              <a:rPr lang="zh-CN" altLang="en-US" sz="4000" b="1">
                <a:solidFill>
                  <a:schemeClr val="tx2"/>
                </a:solidFill>
              </a:rPr>
              <a:t>。</a:t>
            </a:r>
          </a:p>
        </p:txBody>
      </p:sp>
      <p:sp>
        <p:nvSpPr>
          <p:cNvPr id="104469" name="Rectangle 21"/>
          <p:cNvSpPr>
            <a:spLocks noChangeArrowheads="1"/>
          </p:cNvSpPr>
          <p:nvPr/>
        </p:nvSpPr>
        <p:spPr bwMode="auto">
          <a:xfrm>
            <a:off x="1547813" y="4868863"/>
            <a:ext cx="5040312" cy="94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zh-CN" altLang="en-US" sz="4000" b="1">
                <a:solidFill>
                  <a:schemeClr val="tx2"/>
                </a:solidFill>
              </a:rPr>
              <a:t>符号：</a:t>
            </a:r>
            <a:r>
              <a:rPr lang="en-US" altLang="zh-CN" sz="4000" b="1">
                <a:solidFill>
                  <a:schemeClr val="tx2"/>
                </a:solidFill>
              </a:rPr>
              <a:t>p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4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"/>
                                        <p:tgtEl>
                                          <p:spTgt spid="104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104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104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104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0" grpId="0"/>
      <p:bldP spid="104451" grpId="0" autoUpdateAnimBg="0"/>
      <p:bldP spid="104467" grpId="0"/>
      <p:bldP spid="104468" grpId="0"/>
      <p:bldP spid="10446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719138" y="881063"/>
            <a:ext cx="25161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 dirty="0" smtClean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2.</a:t>
            </a:r>
            <a:r>
              <a:rPr lang="zh-CN" altLang="en-US" sz="4000" b="1" dirty="0" smtClean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公式</a:t>
            </a:r>
            <a:r>
              <a:rPr lang="zh-CN" altLang="en-US" sz="4000" b="1" dirty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：</a:t>
            </a:r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714375" y="3635375"/>
            <a:ext cx="28098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 dirty="0" smtClean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3.</a:t>
            </a:r>
            <a:r>
              <a:rPr lang="zh-CN" altLang="en-US" sz="4000" b="1" dirty="0" smtClean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单位</a:t>
            </a:r>
            <a:r>
              <a:rPr lang="zh-CN" altLang="en-US" sz="4000" b="1" dirty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：</a:t>
            </a: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757238" y="2274888"/>
            <a:ext cx="14160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压强</a:t>
            </a:r>
            <a:r>
              <a:rPr lang="en-US" altLang="zh-CN" sz="3600" b="1" dirty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=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2014538" y="1920875"/>
            <a:ext cx="2038350" cy="1360488"/>
            <a:chOff x="0" y="0"/>
            <a:chExt cx="1284" cy="857"/>
          </a:xfrm>
        </p:grpSpPr>
        <p:sp>
          <p:nvSpPr>
            <p:cNvPr id="13337" name="Text Box 6"/>
            <p:cNvSpPr txBox="1">
              <a:spLocks noChangeArrowheads="1"/>
            </p:cNvSpPr>
            <p:nvPr/>
          </p:nvSpPr>
          <p:spPr bwMode="auto">
            <a:xfrm>
              <a:off x="225" y="0"/>
              <a:ext cx="771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>
                  <a:solidFill>
                    <a:srgbClr val="000000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压 力</a:t>
              </a:r>
            </a:p>
          </p:txBody>
        </p:sp>
        <p:sp>
          <p:nvSpPr>
            <p:cNvPr id="13338" name="Text Box 7"/>
            <p:cNvSpPr txBox="1">
              <a:spLocks noChangeArrowheads="1"/>
            </p:cNvSpPr>
            <p:nvPr/>
          </p:nvSpPr>
          <p:spPr bwMode="auto">
            <a:xfrm>
              <a:off x="0" y="450"/>
              <a:ext cx="1284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>
                  <a:solidFill>
                    <a:srgbClr val="000000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受力面积</a:t>
              </a:r>
            </a:p>
          </p:txBody>
        </p:sp>
      </p:grpSp>
      <p:sp>
        <p:nvSpPr>
          <p:cNvPr id="27656" name="Line 8"/>
          <p:cNvSpPr>
            <a:spLocks noChangeShapeType="1"/>
          </p:cNvSpPr>
          <p:nvPr/>
        </p:nvSpPr>
        <p:spPr bwMode="auto">
          <a:xfrm>
            <a:off x="2085975" y="2635250"/>
            <a:ext cx="18002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57" name="Text Box 9"/>
          <p:cNvSpPr txBox="1">
            <a:spLocks noChangeArrowheads="1"/>
          </p:cNvSpPr>
          <p:nvPr/>
        </p:nvSpPr>
        <p:spPr bwMode="auto">
          <a:xfrm>
            <a:off x="5316538" y="2217738"/>
            <a:ext cx="84296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4800" b="1" i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p</a:t>
            </a:r>
            <a:r>
              <a:rPr lang="en-US" altLang="zh-CN" sz="4800" b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=</a:t>
            </a:r>
          </a:p>
        </p:txBody>
      </p: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6257925" y="1857375"/>
            <a:ext cx="595313" cy="1550988"/>
            <a:chOff x="0" y="0"/>
            <a:chExt cx="375" cy="977"/>
          </a:xfrm>
        </p:grpSpPr>
        <p:sp>
          <p:nvSpPr>
            <p:cNvPr id="13335" name="Text Box 11"/>
            <p:cNvSpPr txBox="1">
              <a:spLocks noChangeArrowheads="1"/>
            </p:cNvSpPr>
            <p:nvPr/>
          </p:nvSpPr>
          <p:spPr bwMode="auto">
            <a:xfrm>
              <a:off x="0" y="0"/>
              <a:ext cx="375" cy="5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4800" b="1" i="1" dirty="0"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F</a:t>
              </a:r>
            </a:p>
          </p:txBody>
        </p:sp>
        <p:sp>
          <p:nvSpPr>
            <p:cNvPr id="13336" name="Text Box 12"/>
            <p:cNvSpPr txBox="1">
              <a:spLocks noChangeArrowheads="1"/>
            </p:cNvSpPr>
            <p:nvPr/>
          </p:nvSpPr>
          <p:spPr bwMode="auto">
            <a:xfrm>
              <a:off x="1" y="454"/>
              <a:ext cx="332" cy="5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4800" b="1" i="1" dirty="0"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S</a:t>
              </a:r>
            </a:p>
          </p:txBody>
        </p:sp>
      </p:grpSp>
      <p:sp>
        <p:nvSpPr>
          <p:cNvPr id="27661" name="Line 13"/>
          <p:cNvSpPr>
            <a:spLocks noChangeShapeType="1"/>
          </p:cNvSpPr>
          <p:nvPr/>
        </p:nvSpPr>
        <p:spPr bwMode="auto">
          <a:xfrm>
            <a:off x="6188075" y="2641600"/>
            <a:ext cx="5762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" name="Group 14"/>
          <p:cNvGrpSpPr>
            <a:grpSpLocks/>
          </p:cNvGrpSpPr>
          <p:nvPr/>
        </p:nvGrpSpPr>
        <p:grpSpPr bwMode="auto">
          <a:xfrm>
            <a:off x="4027488" y="5273675"/>
            <a:ext cx="2087562" cy="823913"/>
            <a:chOff x="0" y="0"/>
            <a:chExt cx="1012" cy="519"/>
          </a:xfrm>
        </p:grpSpPr>
        <p:sp>
          <p:nvSpPr>
            <p:cNvPr id="13333" name="Text Box 15"/>
            <p:cNvSpPr txBox="1">
              <a:spLocks noChangeArrowheads="1"/>
            </p:cNvSpPr>
            <p:nvPr/>
          </p:nvSpPr>
          <p:spPr bwMode="auto">
            <a:xfrm>
              <a:off x="0" y="0"/>
              <a:ext cx="1012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4800" b="1" dirty="0">
                  <a:solidFill>
                    <a:srgbClr val="FF0000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1 </a:t>
              </a:r>
              <a:r>
                <a:rPr lang="en-US" altLang="zh-CN" sz="4800" b="1" dirty="0">
                  <a:solidFill>
                    <a:srgbClr val="3333FF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N/m</a:t>
              </a:r>
            </a:p>
          </p:txBody>
        </p:sp>
        <p:sp>
          <p:nvSpPr>
            <p:cNvPr id="13334" name="Text Box 16"/>
            <p:cNvSpPr txBox="1">
              <a:spLocks noChangeArrowheads="1"/>
            </p:cNvSpPr>
            <p:nvPr/>
          </p:nvSpPr>
          <p:spPr bwMode="auto">
            <a:xfrm>
              <a:off x="749" y="40"/>
              <a:ext cx="16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2400" b="1" dirty="0">
                  <a:solidFill>
                    <a:srgbClr val="3333FF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2</a:t>
              </a:r>
            </a:p>
          </p:txBody>
        </p:sp>
      </p:grpSp>
      <p:sp>
        <p:nvSpPr>
          <p:cNvPr id="27665" name="Text Box 17"/>
          <p:cNvSpPr txBox="1">
            <a:spLocks noChangeArrowheads="1"/>
          </p:cNvSpPr>
          <p:nvPr/>
        </p:nvSpPr>
        <p:spPr bwMode="auto">
          <a:xfrm>
            <a:off x="7043738" y="1920875"/>
            <a:ext cx="14636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3600" dirty="0">
                <a:solidFill>
                  <a:srgbClr val="3333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——</a:t>
            </a:r>
            <a:r>
              <a:rPr lang="en-US" altLang="zh-CN" sz="3600" b="1" dirty="0">
                <a:solidFill>
                  <a:srgbClr val="3333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N</a:t>
            </a:r>
          </a:p>
        </p:txBody>
      </p:sp>
      <p:grpSp>
        <p:nvGrpSpPr>
          <p:cNvPr id="5" name="Group 18"/>
          <p:cNvGrpSpPr>
            <a:grpSpLocks/>
          </p:cNvGrpSpPr>
          <p:nvPr/>
        </p:nvGrpSpPr>
        <p:grpSpPr bwMode="auto">
          <a:xfrm>
            <a:off x="7043738" y="2570163"/>
            <a:ext cx="1647825" cy="641350"/>
            <a:chOff x="0" y="0"/>
            <a:chExt cx="1038" cy="404"/>
          </a:xfrm>
        </p:grpSpPr>
        <p:sp>
          <p:nvSpPr>
            <p:cNvPr id="13331" name="Text Box 19"/>
            <p:cNvSpPr txBox="1">
              <a:spLocks noChangeArrowheads="1"/>
            </p:cNvSpPr>
            <p:nvPr/>
          </p:nvSpPr>
          <p:spPr bwMode="auto">
            <a:xfrm>
              <a:off x="0" y="0"/>
              <a:ext cx="932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3600" dirty="0">
                  <a:solidFill>
                    <a:srgbClr val="3333FF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——</a:t>
              </a:r>
              <a:r>
                <a:rPr lang="en-US" altLang="zh-CN" sz="3600" b="1" dirty="0">
                  <a:solidFill>
                    <a:srgbClr val="3333FF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m</a:t>
              </a:r>
            </a:p>
          </p:txBody>
        </p:sp>
        <p:sp>
          <p:nvSpPr>
            <p:cNvPr id="13332" name="Text Box 20"/>
            <p:cNvSpPr txBox="1">
              <a:spLocks noChangeArrowheads="1"/>
            </p:cNvSpPr>
            <p:nvPr/>
          </p:nvSpPr>
          <p:spPr bwMode="auto">
            <a:xfrm>
              <a:off x="826" y="10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3600" b="1" baseline="30000" dirty="0">
                  <a:solidFill>
                    <a:srgbClr val="3333FF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2</a:t>
              </a:r>
            </a:p>
          </p:txBody>
        </p:sp>
      </p:grpSp>
      <p:sp>
        <p:nvSpPr>
          <p:cNvPr id="27669" name="Text Box 21"/>
          <p:cNvSpPr txBox="1">
            <a:spLocks noChangeArrowheads="1"/>
          </p:cNvSpPr>
          <p:nvPr/>
        </p:nvSpPr>
        <p:spPr bwMode="auto">
          <a:xfrm>
            <a:off x="2840038" y="4416425"/>
            <a:ext cx="49323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简称：</a:t>
            </a:r>
            <a:r>
              <a:rPr lang="zh-CN" altLang="en-US" sz="3600" b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帕，</a:t>
            </a:r>
            <a:r>
              <a:rPr lang="zh-CN" altLang="en-US" sz="36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符号</a:t>
            </a:r>
            <a:r>
              <a:rPr lang="zh-CN" altLang="en-US" sz="3600" b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：</a:t>
            </a:r>
            <a:r>
              <a:rPr lang="en-US" altLang="zh-CN" sz="3600" b="1" i="1" dirty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Pa</a:t>
            </a:r>
          </a:p>
        </p:txBody>
      </p:sp>
      <p:sp>
        <p:nvSpPr>
          <p:cNvPr id="27670" name="Text Box 22"/>
          <p:cNvSpPr txBox="1">
            <a:spLocks noChangeArrowheads="1"/>
          </p:cNvSpPr>
          <p:nvPr/>
        </p:nvSpPr>
        <p:spPr bwMode="auto">
          <a:xfrm>
            <a:off x="2659063" y="5313363"/>
            <a:ext cx="15271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4800" b="1" dirty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en-US" altLang="zh-CN" sz="4800" b="1" i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Pa</a:t>
            </a:r>
            <a:r>
              <a:rPr lang="en-US" altLang="zh-CN" sz="4800" b="1" dirty="0">
                <a:solidFill>
                  <a:srgbClr val="3333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=</a:t>
            </a:r>
            <a:endParaRPr lang="en-US" altLang="zh-CN" sz="4800" b="1" dirty="0">
              <a:solidFill>
                <a:srgbClr val="FF0000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grpSp>
        <p:nvGrpSpPr>
          <p:cNvPr id="6" name="Group 23"/>
          <p:cNvGrpSpPr>
            <a:grpSpLocks/>
          </p:cNvGrpSpPr>
          <p:nvPr/>
        </p:nvGrpSpPr>
        <p:grpSpPr bwMode="auto">
          <a:xfrm>
            <a:off x="3429295" y="3576637"/>
            <a:ext cx="2087562" cy="852487"/>
            <a:chOff x="24" y="40"/>
            <a:chExt cx="1012" cy="537"/>
          </a:xfrm>
        </p:grpSpPr>
        <p:sp>
          <p:nvSpPr>
            <p:cNvPr id="13329" name="Text Box 24"/>
            <p:cNvSpPr txBox="1">
              <a:spLocks noChangeArrowheads="1"/>
            </p:cNvSpPr>
            <p:nvPr/>
          </p:nvSpPr>
          <p:spPr bwMode="auto">
            <a:xfrm>
              <a:off x="24" y="58"/>
              <a:ext cx="1012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4800" b="1" dirty="0">
                  <a:solidFill>
                    <a:srgbClr val="3333FF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   </a:t>
              </a:r>
              <a:r>
                <a:rPr lang="en-US" altLang="zh-CN" sz="4800" b="1" dirty="0">
                  <a:solidFill>
                    <a:srgbClr val="3333FF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N/m</a:t>
              </a:r>
            </a:p>
          </p:txBody>
        </p:sp>
        <p:sp>
          <p:nvSpPr>
            <p:cNvPr id="13330" name="Text Box 25"/>
            <p:cNvSpPr txBox="1">
              <a:spLocks noChangeArrowheads="1"/>
            </p:cNvSpPr>
            <p:nvPr/>
          </p:nvSpPr>
          <p:spPr bwMode="auto">
            <a:xfrm>
              <a:off x="749" y="40"/>
              <a:ext cx="16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2400" b="1" dirty="0">
                  <a:solidFill>
                    <a:srgbClr val="3333FF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2</a:t>
              </a:r>
            </a:p>
          </p:txBody>
        </p:sp>
      </p:grpSp>
      <p:sp>
        <p:nvSpPr>
          <p:cNvPr id="27674" name="Rectangle 26"/>
          <p:cNvSpPr>
            <a:spLocks noChangeArrowheads="1"/>
          </p:cNvSpPr>
          <p:nvPr/>
        </p:nvSpPr>
        <p:spPr bwMode="auto">
          <a:xfrm>
            <a:off x="2357422" y="3711363"/>
            <a:ext cx="157447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帕斯卡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7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7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autoUpdateAnimBg="0"/>
      <p:bldP spid="27651" grpId="0" autoUpdateAnimBg="0"/>
      <p:bldP spid="27652" grpId="0" autoUpdateAnimBg="0"/>
      <p:bldP spid="27656" grpId="0" animBg="1"/>
      <p:bldP spid="27657" grpId="0" autoUpdateAnimBg="0"/>
      <p:bldP spid="27661" grpId="0" animBg="1"/>
      <p:bldP spid="27665" grpId="0" autoUpdateAnimBg="0"/>
      <p:bldP spid="27670" grpId="0" autoUpdateAnimBg="0"/>
      <p:bldP spid="27674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xiangkuang1_0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3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19" name="Text Box 3"/>
          <p:cNvSpPr txBox="1">
            <a:spLocks noChangeArrowheads="1"/>
          </p:cNvSpPr>
          <p:nvPr/>
        </p:nvSpPr>
        <p:spPr bwMode="auto">
          <a:xfrm>
            <a:off x="838200" y="1965325"/>
            <a:ext cx="7924800" cy="25304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FF3300"/>
                </a:solidFill>
                <a:latin typeface="Times New Roman" pitchFamily="18" charset="0"/>
              </a:rPr>
              <a:t>    </a:t>
            </a:r>
            <a:r>
              <a:rPr lang="en-US" altLang="zh-CN" sz="4000" b="1">
                <a:solidFill>
                  <a:srgbClr val="FF3300"/>
                </a:solidFill>
                <a:latin typeface="Times New Roman" pitchFamily="18" charset="0"/>
              </a:rPr>
              <a:t>1pa</a:t>
            </a:r>
            <a:r>
              <a:rPr lang="zh-CN" altLang="en-US" sz="4000" b="1">
                <a:solidFill>
                  <a:srgbClr val="FF3300"/>
                </a:solidFill>
                <a:latin typeface="Times New Roman" pitchFamily="18" charset="0"/>
              </a:rPr>
              <a:t>的压强到底有多大呢</a:t>
            </a:r>
            <a:r>
              <a:rPr lang="en-US" altLang="zh-CN" sz="4000" b="1">
                <a:solidFill>
                  <a:srgbClr val="FF3300"/>
                </a:solidFill>
                <a:latin typeface="Times New Roman" pitchFamily="18" charset="0"/>
              </a:rPr>
              <a:t>?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3300"/>
                </a:solidFill>
                <a:latin typeface="Times New Roman" pitchFamily="18" charset="0"/>
              </a:rPr>
              <a:t>相当于</a:t>
            </a:r>
            <a:r>
              <a:rPr lang="en-US" altLang="zh-CN" sz="4000" b="1">
                <a:solidFill>
                  <a:srgbClr val="FF3300"/>
                </a:solidFill>
                <a:latin typeface="Times New Roman" pitchFamily="18" charset="0"/>
              </a:rPr>
              <a:t>3</a:t>
            </a:r>
            <a:r>
              <a:rPr lang="zh-CN" altLang="en-US" sz="4000" b="1">
                <a:solidFill>
                  <a:srgbClr val="FF3300"/>
                </a:solidFill>
                <a:latin typeface="Times New Roman" pitchFamily="18" charset="0"/>
              </a:rPr>
              <a:t>粒芝麻压成粉均匀地撒在</a:t>
            </a:r>
          </a:p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3300"/>
                </a:solidFill>
                <a:latin typeface="Times New Roman" pitchFamily="18" charset="0"/>
              </a:rPr>
              <a:t>1cm</a:t>
            </a:r>
            <a:r>
              <a:rPr lang="zh-CN" altLang="en-US" sz="4000" b="1" baseline="30000">
                <a:solidFill>
                  <a:srgbClr val="FF3300"/>
                </a:solidFill>
                <a:latin typeface="Times New Roman" pitchFamily="18" charset="0"/>
              </a:rPr>
              <a:t>２</a:t>
            </a:r>
            <a:r>
              <a:rPr lang="zh-CN" altLang="en-US" sz="4000" b="1">
                <a:solidFill>
                  <a:srgbClr val="FF3300"/>
                </a:solidFill>
                <a:latin typeface="Times New Roman" pitchFamily="18" charset="0"/>
              </a:rPr>
              <a:t>的面积上所产生的压强</a:t>
            </a:r>
            <a:endParaRPr lang="zh-CN" sz="4000" b="1">
              <a:solidFill>
                <a:srgbClr val="FF33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1258888" y="3430588"/>
            <a:ext cx="18415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2" tIns="45715" rIns="91432" bIns="45715">
            <a:spAutoFit/>
          </a:bodyPr>
          <a:lstStyle/>
          <a:p>
            <a:pPr>
              <a:buFontTx/>
              <a:buNone/>
              <a:defRPr/>
            </a:pPr>
            <a:endParaRPr lang="zh-CN" altLang="zh-CN">
              <a:latin typeface="+mn-ea"/>
              <a:ea typeface="+mn-ea"/>
            </a:endParaRP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214313" y="4810125"/>
            <a:ext cx="4143375" cy="1262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2" tIns="45715" rIns="91432" bIns="45715">
            <a:spAutoFit/>
          </a:bodyPr>
          <a:lstStyle/>
          <a:p>
            <a:pPr algn="ctr">
              <a:buFontTx/>
              <a:buNone/>
              <a:defRPr/>
            </a:pPr>
            <a:r>
              <a:rPr lang="zh-CN" altLang="en-US" sz="3200" dirty="0">
                <a:latin typeface="+mn-ea"/>
                <a:ea typeface="+mn-ea"/>
              </a:rPr>
              <a:t>平铺桌面的报纸</a:t>
            </a:r>
            <a:endParaRPr lang="en-US" altLang="zh-CN" sz="3200" dirty="0">
              <a:latin typeface="+mn-ea"/>
              <a:ea typeface="+mn-ea"/>
            </a:endParaRPr>
          </a:p>
          <a:p>
            <a:pPr algn="ctr">
              <a:buFontTx/>
              <a:buNone/>
              <a:defRPr/>
            </a:pPr>
            <a:r>
              <a:rPr lang="zh-CN" altLang="en-US" sz="4400" dirty="0">
                <a:latin typeface="+mn-ea"/>
                <a:ea typeface="+mn-ea"/>
              </a:rPr>
              <a:t>压强约</a:t>
            </a:r>
            <a:r>
              <a:rPr lang="en-US" altLang="zh-CN" sz="4400" dirty="0">
                <a:solidFill>
                  <a:srgbClr val="C00000"/>
                </a:solidFill>
                <a:latin typeface="+mn-ea"/>
                <a:ea typeface="+mn-ea"/>
              </a:rPr>
              <a:t>0.5pa</a:t>
            </a:r>
          </a:p>
        </p:txBody>
      </p:sp>
      <p:sp>
        <p:nvSpPr>
          <p:cNvPr id="24586" name="Text Box 10"/>
          <p:cNvSpPr txBox="1">
            <a:spLocks noChangeArrowheads="1"/>
          </p:cNvSpPr>
          <p:nvPr/>
        </p:nvSpPr>
        <p:spPr bwMode="auto">
          <a:xfrm>
            <a:off x="5286375" y="4714875"/>
            <a:ext cx="3260725" cy="1384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2" tIns="45715" rIns="91432" bIns="45715">
            <a:spAutoFit/>
          </a:bodyPr>
          <a:lstStyle/>
          <a:p>
            <a:pPr algn="ctr">
              <a:buFontTx/>
              <a:buNone/>
              <a:defRPr/>
            </a:pPr>
            <a:r>
              <a:rPr lang="zh-CN" altLang="en-US" sz="3600" dirty="0">
                <a:latin typeface="+mn-ea"/>
                <a:ea typeface="+mn-ea"/>
              </a:rPr>
              <a:t>一粒西瓜籽</a:t>
            </a:r>
            <a:endParaRPr lang="en-US" altLang="zh-CN" sz="3600" dirty="0">
              <a:latin typeface="+mn-ea"/>
              <a:ea typeface="+mn-ea"/>
            </a:endParaRPr>
          </a:p>
          <a:p>
            <a:pPr>
              <a:buFontTx/>
              <a:buNone/>
              <a:defRPr/>
            </a:pPr>
            <a:r>
              <a:rPr lang="zh-CN" altLang="en-US" sz="4800" dirty="0">
                <a:latin typeface="+mn-ea"/>
                <a:ea typeface="+mn-ea"/>
              </a:rPr>
              <a:t>压强约</a:t>
            </a:r>
            <a:r>
              <a:rPr lang="en-US" altLang="zh-CN" sz="4800" dirty="0">
                <a:solidFill>
                  <a:srgbClr val="C00000"/>
                </a:solidFill>
                <a:latin typeface="+mn-ea"/>
                <a:ea typeface="+mn-ea"/>
              </a:rPr>
              <a:t>20pa</a:t>
            </a:r>
          </a:p>
        </p:txBody>
      </p:sp>
      <p:sp>
        <p:nvSpPr>
          <p:cNvPr id="24589" name="Text Box 13"/>
          <p:cNvSpPr txBox="1">
            <a:spLocks noChangeArrowheads="1"/>
          </p:cNvSpPr>
          <p:nvPr/>
        </p:nvSpPr>
        <p:spPr bwMode="auto">
          <a:xfrm>
            <a:off x="8385175" y="3933825"/>
            <a:ext cx="461963" cy="92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 lIns="91432" tIns="45715" rIns="91432" bIns="45715">
            <a:spAutoFit/>
          </a:bodyPr>
          <a:lstStyle/>
          <a:p>
            <a:pPr>
              <a:buFontTx/>
              <a:buNone/>
              <a:defRPr/>
            </a:pPr>
            <a:endParaRPr lang="zh-CN" altLang="zh-CN">
              <a:latin typeface="+mn-ea"/>
              <a:ea typeface="+mn-ea"/>
            </a:endParaRPr>
          </a:p>
        </p:txBody>
      </p:sp>
      <p:sp>
        <p:nvSpPr>
          <p:cNvPr id="24591" name="Line 15"/>
          <p:cNvSpPr>
            <a:spLocks noChangeShapeType="1"/>
          </p:cNvSpPr>
          <p:nvPr/>
        </p:nvSpPr>
        <p:spPr bwMode="auto">
          <a:xfrm>
            <a:off x="4572000" y="333375"/>
            <a:ext cx="14288" cy="6111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 lIns="116623" tIns="58311" rIns="116623" bIns="58311"/>
          <a:lstStyle/>
          <a:p>
            <a:pPr>
              <a:buFontTx/>
              <a:buNone/>
              <a:defRPr/>
            </a:pPr>
            <a:endParaRPr lang="zh-CN" altLang="en-US">
              <a:latin typeface="+mn-ea"/>
              <a:ea typeface="+mn-ea"/>
            </a:endParaRPr>
          </a:p>
        </p:txBody>
      </p:sp>
      <p:pic>
        <p:nvPicPr>
          <p:cNvPr id="17414" name="Picture 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61950"/>
            <a:ext cx="4572000" cy="377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357188"/>
            <a:ext cx="4314825" cy="407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12" descr="站立的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0000" y="0"/>
            <a:ext cx="3278188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17"/>
          <p:cNvSpPr txBox="1">
            <a:spLocks noChangeArrowheads="1"/>
          </p:cNvSpPr>
          <p:nvPr/>
        </p:nvSpPr>
        <p:spPr bwMode="auto">
          <a:xfrm>
            <a:off x="642938" y="4786313"/>
            <a:ext cx="3000375" cy="1323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2" tIns="45715" rIns="91432" bIns="45715">
            <a:spAutoFit/>
          </a:bodyPr>
          <a:lstStyle/>
          <a:p>
            <a:pPr algn="ctr">
              <a:buFontTx/>
              <a:buNone/>
              <a:defRPr/>
            </a:pPr>
            <a:r>
              <a:rPr lang="zh-CN" altLang="en-US" sz="3600" dirty="0">
                <a:latin typeface="+mn-ea"/>
                <a:ea typeface="+mn-ea"/>
              </a:rPr>
              <a:t>课本</a:t>
            </a:r>
            <a:endParaRPr lang="en-US" altLang="zh-CN" sz="3600" dirty="0">
              <a:latin typeface="+mn-ea"/>
              <a:ea typeface="+mn-ea"/>
            </a:endParaRPr>
          </a:p>
          <a:p>
            <a:pPr algn="ctr">
              <a:buFontTx/>
              <a:buNone/>
              <a:defRPr/>
            </a:pPr>
            <a:r>
              <a:rPr lang="zh-CN" altLang="en-US" sz="4400" dirty="0">
                <a:latin typeface="+mn-ea"/>
                <a:ea typeface="+mn-ea"/>
              </a:rPr>
              <a:t>压强约</a:t>
            </a:r>
            <a:r>
              <a:rPr lang="en-US" altLang="zh-CN" sz="4400" dirty="0">
                <a:solidFill>
                  <a:srgbClr val="C00000"/>
                </a:solidFill>
                <a:latin typeface="+mn-ea"/>
                <a:ea typeface="+mn-ea"/>
              </a:rPr>
              <a:t>50pa</a:t>
            </a:r>
          </a:p>
        </p:txBody>
      </p:sp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4786313" y="4857750"/>
            <a:ext cx="4357687" cy="1570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2" tIns="45715" rIns="91432" bIns="45715">
            <a:spAutoFit/>
          </a:bodyPr>
          <a:lstStyle/>
          <a:p>
            <a:pPr algn="ctr">
              <a:buFontTx/>
              <a:buNone/>
              <a:defRPr/>
            </a:pPr>
            <a:r>
              <a:rPr lang="zh-CN" altLang="en-US" sz="4800" dirty="0">
                <a:latin typeface="+mn-ea"/>
                <a:ea typeface="+mn-ea"/>
              </a:rPr>
              <a:t>人站立压强约</a:t>
            </a:r>
            <a:r>
              <a:rPr lang="en-US" altLang="zh-CN" sz="4800" dirty="0">
                <a:solidFill>
                  <a:srgbClr val="C00000"/>
                </a:solidFill>
                <a:latin typeface="+mn-ea"/>
                <a:ea typeface="+mn-ea"/>
              </a:rPr>
              <a:t>1.5×10</a:t>
            </a:r>
            <a:r>
              <a:rPr lang="en-US" altLang="zh-CN" sz="4800" baseline="30000" dirty="0">
                <a:solidFill>
                  <a:srgbClr val="C00000"/>
                </a:solidFill>
                <a:latin typeface="+mn-ea"/>
                <a:ea typeface="+mn-ea"/>
              </a:rPr>
              <a:t>4</a:t>
            </a:r>
            <a:r>
              <a:rPr lang="en-US" altLang="zh-CN" sz="4800" dirty="0">
                <a:solidFill>
                  <a:srgbClr val="C00000"/>
                </a:solidFill>
                <a:latin typeface="+mn-ea"/>
                <a:ea typeface="+mn-ea"/>
              </a:rPr>
              <a:t>pa</a:t>
            </a:r>
          </a:p>
        </p:txBody>
      </p:sp>
      <p:pic>
        <p:nvPicPr>
          <p:cNvPr id="18436" name="Picture 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" y="0"/>
            <a:ext cx="3357563" cy="463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8437" name="直接连接符 6"/>
          <p:cNvCxnSpPr>
            <a:cxnSpLocks noChangeShapeType="1"/>
          </p:cNvCxnSpPr>
          <p:nvPr/>
        </p:nvCxnSpPr>
        <p:spPr bwMode="auto">
          <a:xfrm rot="5400000">
            <a:off x="1747838" y="3249613"/>
            <a:ext cx="56451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60900" y="1343025"/>
            <a:ext cx="3733800" cy="2749550"/>
          </a:xfrm>
          <a:prstGeom prst="roundRect">
            <a:avLst/>
          </a:prstGeom>
          <a:noFill/>
          <a:ln w="9525">
            <a:noFill/>
          </a:ln>
        </p:spPr>
      </p:pic>
      <p:pic>
        <p:nvPicPr>
          <p:cNvPr id="32771" name="Picture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9900" y="1384300"/>
            <a:ext cx="3810000" cy="273050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546100" y="1765300"/>
            <a:ext cx="6858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dirty="0">
                <a:solidFill>
                  <a:srgbClr val="00B050"/>
                </a:solidFill>
                <a:latin typeface="黑体" pitchFamily="49" charset="-122"/>
                <a:ea typeface="黑体" pitchFamily="49" charset="-122"/>
              </a:rPr>
              <a:t>粗</a:t>
            </a: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3441700" y="1765300"/>
            <a:ext cx="6096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dirty="0">
                <a:solidFill>
                  <a:srgbClr val="00B050"/>
                </a:solidFill>
                <a:latin typeface="黑体" pitchFamily="49" charset="-122"/>
                <a:ea typeface="黑体" pitchFamily="49" charset="-122"/>
              </a:rPr>
              <a:t>细</a:t>
            </a:r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4667250" y="3128963"/>
            <a:ext cx="16002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dirty="0">
                <a:solidFill>
                  <a:srgbClr val="00B050"/>
                </a:solidFill>
                <a:latin typeface="Times New Roman" pitchFamily="18" charset="0"/>
                <a:ea typeface="黑体" pitchFamily="49" charset="-122"/>
              </a:rPr>
              <a:t>受力</a:t>
            </a:r>
          </a:p>
          <a:p>
            <a:pPr algn="ctr"/>
            <a:r>
              <a:rPr lang="zh-CN" altLang="en-US" sz="2800" dirty="0">
                <a:solidFill>
                  <a:srgbClr val="00B050"/>
                </a:solidFill>
                <a:latin typeface="Times New Roman" pitchFamily="18" charset="0"/>
                <a:ea typeface="黑体" pitchFamily="49" charset="-122"/>
              </a:rPr>
              <a:t>面积大</a:t>
            </a:r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6767513" y="1338263"/>
            <a:ext cx="16002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dirty="0">
                <a:solidFill>
                  <a:srgbClr val="00B050"/>
                </a:solidFill>
                <a:latin typeface="Times New Roman" pitchFamily="18" charset="0"/>
                <a:ea typeface="黑体" pitchFamily="49" charset="-122"/>
              </a:rPr>
              <a:t>受力</a:t>
            </a:r>
          </a:p>
          <a:p>
            <a:pPr algn="ctr"/>
            <a:r>
              <a:rPr lang="zh-CN" altLang="en-US" sz="2800" dirty="0">
                <a:solidFill>
                  <a:srgbClr val="00B050"/>
                </a:solidFill>
                <a:latin typeface="Times New Roman" pitchFamily="18" charset="0"/>
                <a:ea typeface="黑体" pitchFamily="49" charset="-122"/>
              </a:rPr>
              <a:t>面积小</a:t>
            </a:r>
          </a:p>
        </p:txBody>
      </p:sp>
      <p:sp>
        <p:nvSpPr>
          <p:cNvPr id="32776" name="Text Box 8"/>
          <p:cNvSpPr txBox="1">
            <a:spLocks noChangeArrowheads="1"/>
          </p:cNvSpPr>
          <p:nvPr/>
        </p:nvSpPr>
        <p:spPr bwMode="auto">
          <a:xfrm>
            <a:off x="0" y="4632325"/>
            <a:ext cx="4362450" cy="104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50"/>
              </a:spcBef>
            </a:pP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手指受压的感觉有什么不同？用力后这种感觉有何变化？</a:t>
            </a:r>
          </a:p>
        </p:txBody>
      </p:sp>
      <p:sp>
        <p:nvSpPr>
          <p:cNvPr id="32777" name="Text Box 9"/>
          <p:cNvSpPr txBox="1">
            <a:spLocks noChangeArrowheads="1"/>
          </p:cNvSpPr>
          <p:nvPr/>
        </p:nvSpPr>
        <p:spPr bwMode="auto">
          <a:xfrm>
            <a:off x="4355977" y="4392613"/>
            <a:ext cx="4680520" cy="1532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50"/>
              </a:spcBef>
            </a:pP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与手掌接触的那部分气球的形变较小，手指顶着的那部分形变明显。用力越大形变越明显。</a:t>
            </a:r>
          </a:p>
        </p:txBody>
      </p:sp>
      <p:sp>
        <p:nvSpPr>
          <p:cNvPr id="19465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</a:p>
        </p:txBody>
      </p:sp>
      <p:sp>
        <p:nvSpPr>
          <p:cNvPr id="19466" name="Text Box 3"/>
          <p:cNvSpPr txBox="1">
            <a:spLocks noChangeArrowheads="1"/>
          </p:cNvSpPr>
          <p:nvPr/>
        </p:nvSpPr>
        <p:spPr bwMode="auto">
          <a:xfrm>
            <a:off x="3403600" y="493713"/>
            <a:ext cx="233521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800">
                <a:latin typeface="黑体" pitchFamily="49" charset="-122"/>
                <a:ea typeface="黑体" pitchFamily="49" charset="-122"/>
              </a:rPr>
              <a:t>感受压强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bldLvl="0"/>
      <p:bldP spid="21509" grpId="0" bldLvl="0"/>
      <p:bldP spid="21510" grpId="0" bldLvl="0"/>
      <p:bldP spid="21511" grpId="0" bldLvl="0"/>
      <p:bldP spid="32776" grpId="0"/>
      <p:bldP spid="3277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357158" y="1211242"/>
          <a:ext cx="4105275" cy="2746375"/>
        </p:xfrm>
        <a:graphic>
          <a:graphicData uri="http://schemas.openxmlformats.org/presentationml/2006/ole">
            <p:oleObj spid="_x0000_s39938" name="图像文档" r:id="rId4" imgW="7515225" imgH="4010025" progId="">
              <p:embed/>
            </p:oleObj>
          </a:graphicData>
        </a:graphic>
      </p:graphicFrame>
      <p:pic>
        <p:nvPicPr>
          <p:cNvPr id="5" name="Picture 3" descr="手压气球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2120" y="1219179"/>
            <a:ext cx="3992563" cy="273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501620" y="4062392"/>
            <a:ext cx="3797300" cy="2532062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Times New Roman" panose="02020603050405020304" pitchFamily="18" charset="0"/>
              </a:rPr>
              <a:t>接触笔尖的手指受压的感觉比另一手指要强得多，且越用力这种感觉越明显。</a:t>
            </a:r>
          </a:p>
          <a:p>
            <a:pPr>
              <a:spcBef>
                <a:spcPct val="50000"/>
              </a:spcBef>
            </a:pPr>
            <a:endParaRPr kumimoji="1" lang="en-US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451320" y="4152879"/>
            <a:ext cx="4438650" cy="2441575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Times New Roman" panose="02020603050405020304" pitchFamily="18" charset="0"/>
              </a:rPr>
              <a:t>与手掌接触的那部分气球的形变较小，而手指顶着的那部分形变明显；用力越大，形变越明显。</a:t>
            </a:r>
          </a:p>
          <a:p>
            <a:pPr>
              <a:spcBef>
                <a:spcPct val="50000"/>
              </a:spcBef>
            </a:pPr>
            <a:endParaRPr kumimoji="1" lang="en-US" altLang="zh-CN" sz="2800" b="1">
              <a:latin typeface="Times New Roman" panose="02020603050405020304" pitchFamily="18" charset="0"/>
            </a:endParaRPr>
          </a:p>
        </p:txBody>
      </p:sp>
      <p:sp>
        <p:nvSpPr>
          <p:cNvPr id="8" name="WordArt 6"/>
          <p:cNvSpPr>
            <a:spLocks noChangeArrowheads="1" noChangeShapeType="1" noTextEdit="1"/>
          </p:cNvSpPr>
          <p:nvPr/>
        </p:nvSpPr>
        <p:spPr bwMode="auto">
          <a:xfrm>
            <a:off x="788958" y="428604"/>
            <a:ext cx="1638300" cy="566738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zh-CN" altLang="en-US" sz="3200" kern="10">
                <a:ln w="9525">
                  <a:noFill/>
                  <a:round/>
                </a:ln>
                <a:solidFill>
                  <a:srgbClr val="FF66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做一做：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7" grpId="0" autoUpdateAnimBg="0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文本框 23554"/>
          <p:cNvSpPr txBox="1">
            <a:spLocks noChangeArrowheads="1"/>
          </p:cNvSpPr>
          <p:nvPr/>
        </p:nvSpPr>
        <p:spPr bwMode="auto">
          <a:xfrm>
            <a:off x="419100" y="720725"/>
            <a:ext cx="8134350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600" smtClean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例：</a:t>
            </a:r>
            <a:r>
              <a:rPr lang="zh-CN" altLang="en-US" sz="2600" smtClean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一个人的质量约为</a:t>
            </a:r>
            <a:r>
              <a:rPr lang="en-US" altLang="zh-CN" sz="2600" b="1" smtClean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50kg</a:t>
            </a:r>
            <a:r>
              <a:rPr lang="zh-CN" altLang="en-US" sz="2600" smtClean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，每只脚与</a:t>
            </a:r>
            <a:r>
              <a:rPr lang="zh-CN" altLang="en-US" sz="2600" smtClean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地面的</a:t>
            </a:r>
            <a:r>
              <a:rPr lang="zh-CN" altLang="en-US" sz="2600" smtClean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接触面积大约为</a:t>
            </a:r>
            <a:r>
              <a:rPr lang="en-US" altLang="zh-CN" sz="2600" b="1" smtClean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175cm</a:t>
            </a:r>
            <a:r>
              <a:rPr lang="en-US" altLang="zh-CN" sz="2600" b="1" baseline="30000" smtClean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2</a:t>
            </a:r>
            <a:r>
              <a:rPr lang="zh-CN" altLang="en-US" sz="2600" smtClean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，求人站立时对地面的压强大约是多少</a:t>
            </a:r>
            <a:r>
              <a:rPr lang="en-US" altLang="zh-CN" sz="2600" b="1" smtClean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?</a:t>
            </a:r>
            <a:endParaRPr lang="en-US" altLang="zh-CN" sz="2600" b="1" baseline="30000" smtClean="0">
              <a:solidFill>
                <a:srgbClr val="000000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520700" y="2251075"/>
            <a:ext cx="3495675" cy="53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10000"/>
              </a:lnSpc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600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解：地面受到的压力</a:t>
            </a: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1549400" y="2892425"/>
            <a:ext cx="5249863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dist" eaLnBrk="1" hangingPunct="1">
              <a:lnSpc>
                <a:spcPct val="110000"/>
              </a:lnSpc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2600" b="1" i="1" dirty="0" smtClean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F=G=mg</a:t>
            </a:r>
            <a:r>
              <a:rPr lang="en-US" altLang="zh-CN" sz="2600" b="1" dirty="0" smtClean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=50kg×9.8N/kg=490N</a:t>
            </a: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1152525" y="3419475"/>
            <a:ext cx="2740025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10000"/>
              </a:lnSpc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600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地面的受力面积</a:t>
            </a: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1533525" y="3949700"/>
            <a:ext cx="4095750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dist" eaLnBrk="1" hangingPunct="1">
              <a:lnSpc>
                <a:spcPct val="110000"/>
              </a:lnSpc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2600" b="1" i="1" dirty="0" smtClean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S</a:t>
            </a:r>
            <a:r>
              <a:rPr lang="en-US" altLang="zh-CN" sz="2600" b="1" dirty="0" smtClean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=2×175cm</a:t>
            </a:r>
            <a:r>
              <a:rPr lang="en-US" altLang="zh-CN" sz="2600" b="1" baseline="30000" dirty="0" smtClean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2</a:t>
            </a:r>
            <a:r>
              <a:rPr lang="en-US" altLang="zh-CN" sz="2600" b="1" dirty="0" smtClean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=0.035m</a:t>
            </a:r>
            <a:r>
              <a:rPr lang="en-US" altLang="zh-CN" sz="2600" b="1" baseline="30000" dirty="0" smtClean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2</a:t>
            </a: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1152525" y="4476750"/>
            <a:ext cx="3665538" cy="53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10000"/>
              </a:lnSpc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600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所以人对地面的压强</a:t>
            </a:r>
          </a:p>
        </p:txBody>
      </p:sp>
      <p:grpSp>
        <p:nvGrpSpPr>
          <p:cNvPr id="2" name="组合 22"/>
          <p:cNvGrpSpPr>
            <a:grpSpLocks/>
          </p:cNvGrpSpPr>
          <p:nvPr/>
        </p:nvGrpSpPr>
        <p:grpSpPr bwMode="auto">
          <a:xfrm>
            <a:off x="1549400" y="5008563"/>
            <a:ext cx="4966816" cy="857250"/>
            <a:chOff x="2647" y="8495"/>
            <a:chExt cx="7623" cy="1350"/>
          </a:xfrm>
        </p:grpSpPr>
        <p:sp>
          <p:nvSpPr>
            <p:cNvPr id="20488" name="文本框 17"/>
            <p:cNvSpPr txBox="1">
              <a:spLocks noChangeArrowheads="1"/>
            </p:cNvSpPr>
            <p:nvPr/>
          </p:nvSpPr>
          <p:spPr bwMode="auto">
            <a:xfrm>
              <a:off x="2647" y="8749"/>
              <a:ext cx="2945" cy="8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10000"/>
                </a:lnSpc>
                <a:buFont typeface="Arial" pitchFamily="34" charset="0"/>
                <a:buNone/>
              </a:pPr>
              <a:r>
                <a:rPr lang="en-US" altLang="zh-CN" sz="2600" b="1" i="1" smtClean="0">
                  <a:solidFill>
                    <a:srgbClr val="0000FF"/>
                  </a:solidFill>
                  <a:latin typeface="Times New Roman" pitchFamily="18" charset="0"/>
                  <a:ea typeface="黑体" pitchFamily="49" charset="-122"/>
                </a:rPr>
                <a:t>P</a:t>
              </a:r>
              <a:r>
                <a:rPr lang="en-US" altLang="zh-CN" sz="2600" b="1" smtClean="0">
                  <a:solidFill>
                    <a:srgbClr val="0000FF"/>
                  </a:solidFill>
                  <a:latin typeface="Times New Roman" pitchFamily="18" charset="0"/>
                  <a:ea typeface="黑体" pitchFamily="49" charset="-122"/>
                </a:rPr>
                <a:t>=        =</a:t>
              </a:r>
              <a:endParaRPr lang="en-US" altLang="zh-CN" sz="2600" b="1" baseline="30000" smtClean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endParaRPr>
            </a:p>
          </p:txBody>
        </p:sp>
        <p:sp>
          <p:nvSpPr>
            <p:cNvPr id="20489" name="Line 16"/>
            <p:cNvSpPr>
              <a:spLocks noChangeShapeType="1"/>
            </p:cNvSpPr>
            <p:nvPr/>
          </p:nvSpPr>
          <p:spPr bwMode="auto">
            <a:xfrm>
              <a:off x="3554" y="9164"/>
              <a:ext cx="84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0490" name="Text Box 17"/>
            <p:cNvSpPr txBox="1">
              <a:spLocks noChangeArrowheads="1"/>
            </p:cNvSpPr>
            <p:nvPr/>
          </p:nvSpPr>
          <p:spPr bwMode="auto">
            <a:xfrm>
              <a:off x="3701" y="8495"/>
              <a:ext cx="606" cy="7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2600" b="1" i="1" smtClean="0">
                  <a:solidFill>
                    <a:srgbClr val="0000FF"/>
                  </a:solidFill>
                  <a:latin typeface="Times New Roman" pitchFamily="18" charset="0"/>
                  <a:ea typeface="黑体" pitchFamily="49" charset="-122"/>
                </a:rPr>
                <a:t>F</a:t>
              </a:r>
            </a:p>
          </p:txBody>
        </p:sp>
        <p:sp>
          <p:nvSpPr>
            <p:cNvPr id="20491" name="Text Box 18"/>
            <p:cNvSpPr txBox="1">
              <a:spLocks noChangeArrowheads="1"/>
            </p:cNvSpPr>
            <p:nvPr/>
          </p:nvSpPr>
          <p:spPr bwMode="auto">
            <a:xfrm>
              <a:off x="3672" y="9077"/>
              <a:ext cx="635" cy="7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2600" b="1" i="1" smtClean="0">
                  <a:solidFill>
                    <a:srgbClr val="0000FF"/>
                  </a:solidFill>
                  <a:latin typeface="Times New Roman" pitchFamily="18" charset="0"/>
                  <a:ea typeface="黑体" pitchFamily="49" charset="-122"/>
                </a:rPr>
                <a:t>S</a:t>
              </a:r>
            </a:p>
          </p:txBody>
        </p:sp>
        <p:sp>
          <p:nvSpPr>
            <p:cNvPr id="20492" name="Text Box 17"/>
            <p:cNvSpPr txBox="1">
              <a:spLocks noChangeArrowheads="1"/>
            </p:cNvSpPr>
            <p:nvPr/>
          </p:nvSpPr>
          <p:spPr bwMode="auto">
            <a:xfrm>
              <a:off x="5224" y="8495"/>
              <a:ext cx="1531" cy="7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2600" b="1" smtClean="0">
                  <a:solidFill>
                    <a:srgbClr val="0000FF"/>
                  </a:solidFill>
                  <a:latin typeface="Times New Roman" pitchFamily="18" charset="0"/>
                  <a:ea typeface="黑体" pitchFamily="49" charset="-122"/>
                </a:rPr>
                <a:t>490N</a:t>
              </a:r>
            </a:p>
          </p:txBody>
        </p:sp>
        <p:sp>
          <p:nvSpPr>
            <p:cNvPr id="20493" name="Text Box 18"/>
            <p:cNvSpPr txBox="1">
              <a:spLocks noChangeArrowheads="1"/>
            </p:cNvSpPr>
            <p:nvPr/>
          </p:nvSpPr>
          <p:spPr bwMode="auto">
            <a:xfrm>
              <a:off x="4877" y="9077"/>
              <a:ext cx="2238" cy="7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2600" b="1" smtClean="0">
                  <a:solidFill>
                    <a:srgbClr val="0000FF"/>
                  </a:solidFill>
                  <a:latin typeface="Times New Roman" pitchFamily="18" charset="0"/>
                  <a:ea typeface="黑体" pitchFamily="49" charset="-122"/>
                </a:rPr>
                <a:t>0.035m</a:t>
              </a:r>
              <a:r>
                <a:rPr lang="en-US" altLang="zh-CN" sz="2600" b="1" baseline="30000" smtClean="0">
                  <a:solidFill>
                    <a:srgbClr val="0000FF"/>
                  </a:solidFill>
                  <a:latin typeface="Times New Roman" pitchFamily="18" charset="0"/>
                  <a:ea typeface="黑体" pitchFamily="49" charset="-122"/>
                </a:rPr>
                <a:t>2</a:t>
              </a:r>
            </a:p>
          </p:txBody>
        </p:sp>
        <p:sp>
          <p:nvSpPr>
            <p:cNvPr id="20494" name="Line 16"/>
            <p:cNvSpPr>
              <a:spLocks noChangeShapeType="1"/>
            </p:cNvSpPr>
            <p:nvPr/>
          </p:nvSpPr>
          <p:spPr bwMode="auto">
            <a:xfrm>
              <a:off x="4997" y="9164"/>
              <a:ext cx="1997" cy="1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0495" name="文本框 21"/>
            <p:cNvSpPr txBox="1">
              <a:spLocks noChangeArrowheads="1"/>
            </p:cNvSpPr>
            <p:nvPr/>
          </p:nvSpPr>
          <p:spPr bwMode="auto">
            <a:xfrm>
              <a:off x="7028" y="8723"/>
              <a:ext cx="3242" cy="8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10000"/>
                </a:lnSpc>
                <a:buFont typeface="Arial" pitchFamily="34" charset="0"/>
                <a:buNone/>
              </a:pPr>
              <a:r>
                <a:rPr lang="en-US" altLang="zh-CN" sz="2600" b="1" dirty="0" smtClean="0">
                  <a:solidFill>
                    <a:srgbClr val="0000FF"/>
                  </a:solidFill>
                  <a:latin typeface="Times New Roman" pitchFamily="18" charset="0"/>
                  <a:ea typeface="黑体" pitchFamily="49" charset="-122"/>
                </a:rPr>
                <a:t>=1.4</a:t>
              </a:r>
              <a:r>
                <a:rPr lang="en-US" altLang="zh-CN" sz="2600" b="1" dirty="0" smtClean="0">
                  <a:solidFill>
                    <a:srgbClr val="0000FF"/>
                  </a:solidFill>
                  <a:latin typeface="Times New Roman" pitchFamily="18" charset="0"/>
                  <a:ea typeface="黑体" pitchFamily="49" charset="-122"/>
                  <a:sym typeface="宋体" pitchFamily="2" charset="-122"/>
                </a:rPr>
                <a:t>×10</a:t>
              </a:r>
              <a:r>
                <a:rPr lang="en-US" altLang="zh-CN" sz="2600" b="1" baseline="30000" dirty="0" smtClean="0">
                  <a:solidFill>
                    <a:srgbClr val="0000FF"/>
                  </a:solidFill>
                  <a:latin typeface="Times New Roman" pitchFamily="18" charset="0"/>
                  <a:ea typeface="黑体" pitchFamily="49" charset="-122"/>
                  <a:sym typeface="宋体" pitchFamily="2" charset="-122"/>
                </a:rPr>
                <a:t>4</a:t>
              </a:r>
              <a:r>
                <a:rPr lang="en-US" altLang="zh-CN" sz="2600" b="1" dirty="0" smtClean="0">
                  <a:solidFill>
                    <a:srgbClr val="0000FF"/>
                  </a:solidFill>
                  <a:latin typeface="Times New Roman" pitchFamily="18" charset="0"/>
                  <a:ea typeface="黑体" pitchFamily="49" charset="-122"/>
                  <a:sym typeface="宋体" pitchFamily="2" charset="-122"/>
                </a:rPr>
                <a:t>Pa</a:t>
              </a:r>
            </a:p>
          </p:txBody>
        </p:sp>
      </p:grpSp>
      <p:sp>
        <p:nvSpPr>
          <p:cNvPr id="20496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000" b="1" smtClean="0">
                <a:solidFill>
                  <a:srgbClr val="006666"/>
                </a:solidFill>
                <a:latin typeface="Arial" pitchFamily="34" charset="0"/>
                <a:ea typeface="方正姚体" pitchFamily="2" charset="-122"/>
              </a:rPr>
              <a:t>讲授新课</a:t>
            </a:r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1988840"/>
            <a:ext cx="2047875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 Box 20"/>
          <p:cNvSpPr txBox="1">
            <a:spLocks noChangeArrowheads="1"/>
          </p:cNvSpPr>
          <p:nvPr/>
        </p:nvSpPr>
        <p:spPr bwMode="auto">
          <a:xfrm>
            <a:off x="0" y="579120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请同学们思考，当人行走时人对地面的压强比站立时大了，还是小了？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13" grpId="0"/>
      <p:bldP spid="14" grpId="0"/>
      <p:bldP spid="15" grpId="0"/>
      <p:bldP spid="16" grpId="0"/>
      <p:bldP spid="17" grpId="0"/>
      <p:bldP spid="19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762000" y="1311275"/>
            <a:ext cx="7620000" cy="8223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 sz="2400" b="1">
                <a:latin typeface="Times New Roman" pitchFamily="18" charset="0"/>
              </a:rPr>
              <a:t>1.</a:t>
            </a:r>
            <a:r>
              <a:rPr kumimoji="1" lang="zh-CN" altLang="en-US" sz="2400" b="1">
                <a:latin typeface="Times New Roman" pitchFamily="18" charset="0"/>
              </a:rPr>
              <a:t>将边长</a:t>
            </a:r>
            <a:r>
              <a:rPr kumimoji="1" lang="en-US" altLang="zh-CN" sz="2400" b="1">
                <a:latin typeface="Times New Roman" pitchFamily="18" charset="0"/>
              </a:rPr>
              <a:t>0.1m</a:t>
            </a:r>
            <a:r>
              <a:rPr kumimoji="1" lang="zh-CN" altLang="en-US" sz="2400" b="1">
                <a:latin typeface="Times New Roman" pitchFamily="18" charset="0"/>
              </a:rPr>
              <a:t>的正方体木块放在面积为</a:t>
            </a:r>
            <a:r>
              <a:rPr kumimoji="1" lang="en-US" altLang="zh-CN" sz="2400" b="1">
                <a:latin typeface="Times New Roman" pitchFamily="18" charset="0"/>
              </a:rPr>
              <a:t>1.2m</a:t>
            </a:r>
            <a:r>
              <a:rPr kumimoji="1" lang="en-US" altLang="zh-CN" sz="2400" b="1" baseline="30000">
                <a:latin typeface="Times New Roman" pitchFamily="18" charset="0"/>
              </a:rPr>
              <a:t>2</a:t>
            </a:r>
            <a:r>
              <a:rPr kumimoji="1" lang="zh-CN" altLang="en-US" sz="2400" b="1">
                <a:latin typeface="Times New Roman" pitchFamily="18" charset="0"/>
              </a:rPr>
              <a:t>的桌面中央，桌面的受力面积是</a:t>
            </a:r>
            <a:r>
              <a:rPr kumimoji="1" lang="en-US" altLang="zh-CN" sz="2400" b="1">
                <a:latin typeface="Times New Roman" pitchFamily="18" charset="0"/>
              </a:rPr>
              <a:t>_______</a:t>
            </a:r>
            <a:r>
              <a:rPr kumimoji="1" lang="zh-CN" altLang="en-US" sz="2400" b="1">
                <a:latin typeface="Times New Roman" pitchFamily="18" charset="0"/>
              </a:rPr>
              <a:t>。</a:t>
            </a:r>
          </a:p>
        </p:txBody>
      </p:sp>
      <p:sp>
        <p:nvSpPr>
          <p:cNvPr id="97283" name="Text Box 3"/>
          <p:cNvSpPr txBox="1">
            <a:spLocks noChangeArrowheads="1"/>
          </p:cNvSpPr>
          <p:nvPr/>
        </p:nvSpPr>
        <p:spPr bwMode="auto">
          <a:xfrm>
            <a:off x="3270250" y="1611313"/>
            <a:ext cx="1651000" cy="5191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 sz="2800" b="1">
                <a:solidFill>
                  <a:srgbClr val="0000FF"/>
                </a:solidFill>
                <a:latin typeface="Times New Roman" pitchFamily="18" charset="0"/>
              </a:rPr>
              <a:t>0.01m</a:t>
            </a:r>
            <a:r>
              <a:rPr kumimoji="1" lang="en-US" altLang="zh-CN" sz="2800" b="1" baseline="30000">
                <a:solidFill>
                  <a:srgbClr val="0000FF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97284" name="Line 4"/>
          <p:cNvSpPr>
            <a:spLocks noChangeShapeType="1"/>
          </p:cNvSpPr>
          <p:nvPr/>
        </p:nvSpPr>
        <p:spPr bwMode="auto">
          <a:xfrm>
            <a:off x="6400800" y="2895600"/>
            <a:ext cx="17526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scene3d>
            <a:camera prst="legacyObliqueTopRight"/>
            <a:lightRig rig="legacyFlat3" dir="b"/>
          </a:scene3d>
          <a:sp3d extrusionH="1801800" prstMaterial="legacyMatte">
            <a:bevelT w="13500" h="13500" prst="angle"/>
            <a:bevelB w="13500" h="13500" prst="angle"/>
            <a:extrusionClr>
              <a:schemeClr val="tx1"/>
            </a:extrusionClr>
          </a:sp3d>
        </p:spPr>
        <p:txBody>
          <a:bodyPr wrap="none">
            <a:flatTx/>
          </a:bodyPr>
          <a:lstStyle/>
          <a:p>
            <a:endParaRPr lang="zh-CN" altLang="en-US"/>
          </a:p>
        </p:txBody>
      </p:sp>
      <p:sp>
        <p:nvSpPr>
          <p:cNvPr id="97285" name="Rectangle 5"/>
          <p:cNvSpPr>
            <a:spLocks noChangeArrowheads="1"/>
          </p:cNvSpPr>
          <p:nvPr/>
        </p:nvSpPr>
        <p:spPr bwMode="auto">
          <a:xfrm>
            <a:off x="7162800" y="2057400"/>
            <a:ext cx="609600" cy="609600"/>
          </a:xfrm>
          <a:prstGeom prst="rect">
            <a:avLst/>
          </a:prstGeom>
          <a:solidFill>
            <a:schemeClr val="accent1"/>
          </a:solidFill>
          <a:ln w="9525">
            <a:miter lim="800000"/>
            <a:headEnd/>
            <a:tailEnd/>
          </a:ln>
          <a:effectLst/>
          <a:scene3d>
            <a:camera prst="legacyObliqueTopRight">
              <a:rot lat="0" lon="30000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97286" name="Rectangle 6"/>
          <p:cNvSpPr>
            <a:spLocks noChangeArrowheads="1"/>
          </p:cNvSpPr>
          <p:nvPr/>
        </p:nvSpPr>
        <p:spPr bwMode="auto">
          <a:xfrm>
            <a:off x="6804025" y="5445125"/>
            <a:ext cx="762000" cy="685800"/>
          </a:xfrm>
          <a:prstGeom prst="rect">
            <a:avLst/>
          </a:prstGeom>
          <a:solidFill>
            <a:schemeClr val="tx1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887400" prstMaterial="legacyPlastic">
            <a:bevelT w="13500" h="13500" prst="angle"/>
            <a:bevelB w="13500" h="13500" prst="angle"/>
            <a:extrusionClr>
              <a:schemeClr val="tx1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97287" name="Rectangle 7"/>
          <p:cNvSpPr>
            <a:spLocks noChangeArrowheads="1"/>
          </p:cNvSpPr>
          <p:nvPr/>
        </p:nvSpPr>
        <p:spPr bwMode="auto">
          <a:xfrm>
            <a:off x="6156325" y="3860800"/>
            <a:ext cx="1828800" cy="1676400"/>
          </a:xfrm>
          <a:prstGeom prst="rect">
            <a:avLst/>
          </a:prstGeom>
          <a:solidFill>
            <a:srgbClr val="FF0000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r"/>
          </a:scene3d>
          <a:sp3d extrusionH="1801800" prstMaterial="legacyMatte">
            <a:bevelT w="13500" h="13500" prst="angle"/>
            <a:bevelB w="13500" h="13500" prst="angle"/>
            <a:extrusionClr>
              <a:srgbClr val="FF0000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755650" y="2349500"/>
            <a:ext cx="5029200" cy="11874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 sz="2400" b="1">
                <a:latin typeface="Times New Roman" pitchFamily="18" charset="0"/>
              </a:rPr>
              <a:t>2.</a:t>
            </a:r>
            <a:r>
              <a:rPr kumimoji="1" lang="zh-CN" altLang="en-US" sz="2400" b="1">
                <a:latin typeface="Times New Roman" pitchFamily="18" charset="0"/>
              </a:rPr>
              <a:t>将底面积为</a:t>
            </a:r>
            <a:r>
              <a:rPr kumimoji="1" lang="en-US" altLang="zh-CN" sz="2400" b="1">
                <a:latin typeface="Times New Roman" pitchFamily="18" charset="0"/>
              </a:rPr>
              <a:t>250cm</a:t>
            </a:r>
            <a:r>
              <a:rPr kumimoji="1" lang="en-US" altLang="zh-CN" sz="2400" b="1" baseline="30000">
                <a:latin typeface="Times New Roman" pitchFamily="18" charset="0"/>
              </a:rPr>
              <a:t>2</a:t>
            </a:r>
            <a:r>
              <a:rPr kumimoji="1" lang="zh-CN" altLang="en-US" sz="2400" b="1">
                <a:latin typeface="Times New Roman" pitchFamily="18" charset="0"/>
              </a:rPr>
              <a:t>的正方体物块放在边长为</a:t>
            </a:r>
            <a:r>
              <a:rPr kumimoji="1" lang="en-US" altLang="zh-CN" sz="2400" b="1">
                <a:latin typeface="Times New Roman" pitchFamily="18" charset="0"/>
              </a:rPr>
              <a:t>10cm</a:t>
            </a:r>
            <a:r>
              <a:rPr kumimoji="1" lang="zh-CN" altLang="en-US" sz="2400" b="1">
                <a:latin typeface="Times New Roman" pitchFamily="18" charset="0"/>
              </a:rPr>
              <a:t>的小桌上，桌面的受力面积是</a:t>
            </a:r>
            <a:r>
              <a:rPr kumimoji="1" lang="en-US" altLang="zh-CN" sz="2400" b="1">
                <a:latin typeface="Times New Roman" pitchFamily="18" charset="0"/>
              </a:rPr>
              <a:t>_____________</a:t>
            </a:r>
            <a:r>
              <a:rPr kumimoji="1" lang="zh-CN" altLang="en-US" sz="2400" b="1">
                <a:latin typeface="Times New Roman" pitchFamily="18" charset="0"/>
              </a:rPr>
              <a:t>。</a:t>
            </a:r>
          </a:p>
        </p:txBody>
      </p:sp>
      <p:sp>
        <p:nvSpPr>
          <p:cNvPr id="97289" name="Text Box 9"/>
          <p:cNvSpPr txBox="1">
            <a:spLocks noChangeArrowheads="1"/>
          </p:cNvSpPr>
          <p:nvPr/>
        </p:nvSpPr>
        <p:spPr bwMode="auto">
          <a:xfrm>
            <a:off x="2514600" y="3041650"/>
            <a:ext cx="1447800" cy="519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 sz="2800" b="1">
                <a:solidFill>
                  <a:srgbClr val="0000FF"/>
                </a:solidFill>
                <a:latin typeface="Times New Roman" pitchFamily="18" charset="0"/>
              </a:rPr>
              <a:t>0.01m</a:t>
            </a:r>
            <a:r>
              <a:rPr kumimoji="1" lang="en-US" altLang="zh-CN" sz="2800" b="1" baseline="30000">
                <a:solidFill>
                  <a:srgbClr val="0000FF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381000" y="228600"/>
            <a:ext cx="3327400" cy="762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4400" b="1">
                <a:solidFill>
                  <a:schemeClr val="folHlink"/>
                </a:solidFill>
                <a:latin typeface="Times New Roman" pitchFamily="18" charset="0"/>
                <a:ea typeface="华文彩云" pitchFamily="2" charset="-122"/>
              </a:rPr>
              <a:t>考考你：</a:t>
            </a:r>
          </a:p>
        </p:txBody>
      </p:sp>
      <p:sp>
        <p:nvSpPr>
          <p:cNvPr id="16395" name="Text Box 11"/>
          <p:cNvSpPr txBox="1">
            <a:spLocks noChangeArrowheads="1"/>
          </p:cNvSpPr>
          <p:nvPr/>
        </p:nvSpPr>
        <p:spPr bwMode="auto">
          <a:xfrm>
            <a:off x="2627313" y="333375"/>
            <a:ext cx="4533900" cy="6413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3600" b="1">
                <a:latin typeface="Times New Roman" pitchFamily="18" charset="0"/>
              </a:rPr>
              <a:t>关于受力面积：</a:t>
            </a:r>
          </a:p>
        </p:txBody>
      </p:sp>
      <p:sp>
        <p:nvSpPr>
          <p:cNvPr id="97292" name="Text Box 12"/>
          <p:cNvSpPr txBox="1">
            <a:spLocks noChangeArrowheads="1"/>
          </p:cNvSpPr>
          <p:nvPr/>
        </p:nvSpPr>
        <p:spPr bwMode="auto">
          <a:xfrm>
            <a:off x="0" y="3789363"/>
            <a:ext cx="6444207" cy="1169551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受力面积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：</a:t>
            </a:r>
            <a:endParaRPr kumimoji="1" lang="en-US" altLang="zh-CN" sz="2800" b="1" dirty="0" smtClean="0">
              <a:solidFill>
                <a:srgbClr val="FF0000"/>
              </a:solidFill>
              <a:latin typeface="Times New Roman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施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力物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体和 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受力物体的</a:t>
            </a:r>
            <a:r>
              <a:rPr kumimoji="1" lang="zh-CN" altLang="en-US" sz="2800" b="1" dirty="0">
                <a:latin typeface="Times New Roman" pitchFamily="18" charset="0"/>
              </a:rPr>
              <a:t>接触面积</a:t>
            </a:r>
          </a:p>
        </p:txBody>
      </p:sp>
      <p:sp>
        <p:nvSpPr>
          <p:cNvPr id="97293" name="Text Box 13"/>
          <p:cNvSpPr txBox="1">
            <a:spLocks noChangeArrowheads="1"/>
          </p:cNvSpPr>
          <p:nvPr/>
        </p:nvSpPr>
        <p:spPr bwMode="auto">
          <a:xfrm>
            <a:off x="684213" y="5276850"/>
            <a:ext cx="56419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面积单位的换算关系：</a:t>
            </a:r>
          </a:p>
          <a:p>
            <a:r>
              <a:rPr lang="en-US" altLang="zh-CN" sz="3200"/>
              <a:t>1m</a:t>
            </a:r>
            <a:r>
              <a:rPr lang="en-US" altLang="zh-CN" sz="3200" baseline="30000"/>
              <a:t>2</a:t>
            </a:r>
            <a:r>
              <a:rPr lang="en-US" altLang="zh-CN" sz="3200"/>
              <a:t>=10</a:t>
            </a:r>
            <a:r>
              <a:rPr lang="en-US" altLang="zh-CN" sz="3200" baseline="30000"/>
              <a:t>4</a:t>
            </a:r>
            <a:r>
              <a:rPr lang="en-US" altLang="zh-CN" sz="3200"/>
              <a:t>cm</a:t>
            </a:r>
            <a:r>
              <a:rPr lang="en-US" altLang="zh-CN" sz="3200" baseline="30000"/>
              <a:t>2            </a:t>
            </a:r>
            <a:r>
              <a:rPr lang="en-US" altLang="zh-CN" sz="3200"/>
              <a:t>1cm</a:t>
            </a:r>
            <a:r>
              <a:rPr lang="en-US" altLang="zh-CN" sz="3200" baseline="30000"/>
              <a:t>2</a:t>
            </a:r>
            <a:r>
              <a:rPr lang="en-US" altLang="zh-CN" sz="3200"/>
              <a:t>=10</a:t>
            </a:r>
            <a:r>
              <a:rPr lang="en-US" altLang="zh-CN" sz="3200" baseline="30000"/>
              <a:t>-4</a:t>
            </a:r>
            <a:r>
              <a:rPr lang="en-US" altLang="zh-CN" sz="3200"/>
              <a:t>m</a:t>
            </a:r>
            <a:r>
              <a:rPr lang="en-US" altLang="zh-CN" sz="3200" baseline="30000"/>
              <a:t>2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7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7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7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7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7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7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7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7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7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7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97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3" grpId="0" autoUpdateAnimBg="0"/>
      <p:bldP spid="97284" grpId="0" animBg="1"/>
      <p:bldP spid="97285" grpId="0" animBg="1"/>
      <p:bldP spid="97286" grpId="0" animBg="1"/>
      <p:bldP spid="97287" grpId="0" animBg="1"/>
      <p:bldP spid="97289" grpId="0" autoUpdateAnimBg="0"/>
      <p:bldP spid="97292" grpId="0" autoUpdateAnimBg="0"/>
      <p:bldP spid="9729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blackWhite">
          <a:xfrm>
            <a:off x="0" y="-19050"/>
            <a:ext cx="916305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gradFill rotWithShape="1">
                  <a:gsLst>
                    <a:gs pos="0">
                      <a:srgbClr val="0000FF">
                        <a:alpha val="65999"/>
                      </a:srgbClr>
                    </a:gs>
                    <a:gs pos="100000">
                      <a:srgbClr val="000076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8" name="Picture 2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blackWhite">
          <a:xfrm>
            <a:off x="1908175" y="5445125"/>
            <a:ext cx="5524500" cy="96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0000FF">
                    <a:alpha val="65881"/>
                  </a:srgbClr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9" name="Picture 29" descr="小猫眯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157788"/>
            <a:ext cx="15113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442805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20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467544" y="188640"/>
            <a:ext cx="7696200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    一只大象的质量为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6t</a:t>
            </a:r>
            <a:r>
              <a:rPr lang="zh-CN" altLang="en-US" sz="3600" b="1" dirty="0" smtClean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，每</a:t>
            </a:r>
            <a:r>
              <a:rPr lang="zh-CN" altLang="en-US" sz="3600" b="1" dirty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只脚掌面积为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600cm</a:t>
            </a:r>
            <a:r>
              <a:rPr lang="en-US" altLang="zh-CN" sz="3600" b="1" baseline="30000" dirty="0" smtClean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3600" b="1" dirty="0" smtClean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，这</a:t>
            </a:r>
            <a:r>
              <a:rPr lang="zh-CN" altLang="en-US" sz="3600" b="1" dirty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头大象站立时对地面的压强是多少</a:t>
            </a:r>
            <a:r>
              <a:rPr lang="zh-CN" altLang="en-US" sz="3600" b="1" dirty="0" smtClean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帕？行走</a:t>
            </a:r>
            <a:r>
              <a:rPr lang="zh-CN" altLang="en-US" sz="3600" b="1" dirty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时对地的压强将</a:t>
            </a:r>
            <a:r>
              <a:rPr lang="zh-CN" altLang="en-US" sz="3600" b="1" u="sng" dirty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            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（“变大”、“变小”或“不变”）（取</a:t>
            </a:r>
            <a:r>
              <a:rPr lang="en-US" altLang="zh-CN" sz="3600" b="1" dirty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g=10N/kg</a:t>
            </a:r>
            <a:r>
              <a:rPr lang="zh-CN" altLang="en-US" sz="3600" b="1" dirty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</a:t>
            </a:r>
            <a:endParaRPr lang="zh-CN" altLang="en-US" sz="3600" b="1" baseline="30000" dirty="0">
              <a:solidFill>
                <a:srgbClr val="000000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1763688" y="1772816"/>
            <a:ext cx="11525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变大</a:t>
            </a:r>
          </a:p>
        </p:txBody>
      </p:sp>
      <p:sp>
        <p:nvSpPr>
          <p:cNvPr id="4" name="矩形 3"/>
          <p:cNvSpPr/>
          <p:nvPr/>
        </p:nvSpPr>
        <p:spPr>
          <a:xfrm>
            <a:off x="1115616" y="3284984"/>
            <a:ext cx="5977919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dirty="0" smtClean="0">
                <a:solidFill>
                  <a:srgbClr val="000000"/>
                </a:solidFill>
                <a:ea typeface="宋体" pitchFamily="2" charset="-122"/>
              </a:rPr>
              <a:t>G=mg=6000kgx10N/kg=6x10</a:t>
            </a:r>
            <a:r>
              <a:rPr lang="en-US" altLang="zh-CN" sz="3200" baseline="30000" dirty="0" smtClean="0">
                <a:solidFill>
                  <a:srgbClr val="000000"/>
                </a:solidFill>
                <a:ea typeface="宋体" pitchFamily="2" charset="-122"/>
              </a:rPr>
              <a:t>4</a:t>
            </a:r>
            <a:r>
              <a:rPr lang="en-US" altLang="zh-CN" sz="3200" dirty="0" smtClean="0">
                <a:solidFill>
                  <a:srgbClr val="000000"/>
                </a:solidFill>
                <a:ea typeface="宋体" pitchFamily="2" charset="-122"/>
              </a:rPr>
              <a:t>N</a:t>
            </a:r>
          </a:p>
          <a:p>
            <a:pPr lvl="0"/>
            <a:r>
              <a:rPr lang="en-US" altLang="zh-CN" sz="3200" dirty="0" smtClean="0">
                <a:solidFill>
                  <a:srgbClr val="000000"/>
                </a:solidFill>
                <a:ea typeface="宋体" pitchFamily="2" charset="-122"/>
              </a:rPr>
              <a:t>F=G=6x10</a:t>
            </a:r>
            <a:r>
              <a:rPr lang="en-US" altLang="zh-CN" sz="3200" baseline="30000" dirty="0" smtClean="0">
                <a:solidFill>
                  <a:srgbClr val="000000"/>
                </a:solidFill>
                <a:ea typeface="宋体" pitchFamily="2" charset="-122"/>
              </a:rPr>
              <a:t>4</a:t>
            </a:r>
            <a:r>
              <a:rPr lang="en-US" altLang="zh-CN" sz="3200" dirty="0" smtClean="0">
                <a:solidFill>
                  <a:srgbClr val="000000"/>
                </a:solidFill>
                <a:ea typeface="宋体" pitchFamily="2" charset="-122"/>
              </a:rPr>
              <a:t>N</a:t>
            </a:r>
            <a:endParaRPr lang="en-US" altLang="zh-CN" sz="3200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1115616" y="4293096"/>
            <a:ext cx="480131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S=4x6x10</a:t>
            </a:r>
            <a:r>
              <a:rPr lang="en-US" altLang="zh-CN" sz="3200" baseline="30000" dirty="0" smtClean="0"/>
              <a:t>-2</a:t>
            </a:r>
            <a:r>
              <a:rPr lang="en-US" altLang="zh-CN" sz="3200" dirty="0" smtClean="0"/>
              <a:t>m</a:t>
            </a:r>
            <a:r>
              <a:rPr lang="en-US" altLang="zh-CN" sz="3200" baseline="30000" dirty="0" smtClean="0"/>
              <a:t>2</a:t>
            </a:r>
            <a:r>
              <a:rPr lang="en-US" altLang="zh-CN" sz="3200" dirty="0" smtClean="0"/>
              <a:t>=0.24m</a:t>
            </a:r>
            <a:r>
              <a:rPr lang="en-US" altLang="zh-CN" sz="3200" baseline="30000" dirty="0" smtClean="0"/>
              <a:t>2	</a:t>
            </a:r>
            <a:endParaRPr lang="en-US" altLang="zh-CN" sz="3200" baseline="30000" dirty="0"/>
          </a:p>
        </p:txBody>
      </p: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1115616" y="4941168"/>
            <a:ext cx="4840288" cy="892810"/>
            <a:chOff x="2647" y="8495"/>
            <a:chExt cx="7623" cy="1406"/>
          </a:xfrm>
        </p:grpSpPr>
        <p:sp>
          <p:nvSpPr>
            <p:cNvPr id="7" name="文本框 17"/>
            <p:cNvSpPr txBox="1">
              <a:spLocks noChangeArrowheads="1"/>
            </p:cNvSpPr>
            <p:nvPr/>
          </p:nvSpPr>
          <p:spPr bwMode="auto">
            <a:xfrm>
              <a:off x="2647" y="8749"/>
              <a:ext cx="2945" cy="8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 sz="2600" b="1" i="1">
                  <a:solidFill>
                    <a:srgbClr val="0000FF"/>
                  </a:solidFill>
                  <a:latin typeface="Times New Roman" pitchFamily="18" charset="0"/>
                  <a:ea typeface="黑体" pitchFamily="49" charset="-122"/>
                </a:rPr>
                <a:t>P</a:t>
              </a:r>
              <a:r>
                <a:rPr lang="en-US" altLang="zh-CN" sz="2600" b="1">
                  <a:solidFill>
                    <a:srgbClr val="0000FF"/>
                  </a:solidFill>
                  <a:latin typeface="Times New Roman" pitchFamily="18" charset="0"/>
                  <a:ea typeface="黑体" pitchFamily="49" charset="-122"/>
                </a:rPr>
                <a:t>=        =</a:t>
              </a:r>
              <a:endParaRPr lang="en-US" altLang="zh-CN" sz="2600" b="1" baseline="3000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endParaRPr>
            </a:p>
          </p:txBody>
        </p:sp>
        <p:sp>
          <p:nvSpPr>
            <p:cNvPr id="8" name="Line 16"/>
            <p:cNvSpPr>
              <a:spLocks noChangeShapeType="1"/>
            </p:cNvSpPr>
            <p:nvPr/>
          </p:nvSpPr>
          <p:spPr bwMode="auto">
            <a:xfrm>
              <a:off x="3554" y="9164"/>
              <a:ext cx="84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Text Box 17"/>
            <p:cNvSpPr txBox="1">
              <a:spLocks noChangeArrowheads="1"/>
            </p:cNvSpPr>
            <p:nvPr/>
          </p:nvSpPr>
          <p:spPr bwMode="auto">
            <a:xfrm>
              <a:off x="3701" y="8495"/>
              <a:ext cx="606" cy="7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600" b="1" i="1">
                  <a:solidFill>
                    <a:srgbClr val="0000FF"/>
                  </a:solidFill>
                  <a:latin typeface="Times New Roman" pitchFamily="18" charset="0"/>
                  <a:ea typeface="黑体" pitchFamily="49" charset="-122"/>
                </a:rPr>
                <a:t>F</a:t>
              </a:r>
            </a:p>
          </p:txBody>
        </p:sp>
        <p:sp>
          <p:nvSpPr>
            <p:cNvPr id="10" name="Text Box 18"/>
            <p:cNvSpPr txBox="1">
              <a:spLocks noChangeArrowheads="1"/>
            </p:cNvSpPr>
            <p:nvPr/>
          </p:nvSpPr>
          <p:spPr bwMode="auto">
            <a:xfrm>
              <a:off x="3672" y="9077"/>
              <a:ext cx="635" cy="7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600" b="1" i="1">
                  <a:solidFill>
                    <a:srgbClr val="0000FF"/>
                  </a:solidFill>
                  <a:latin typeface="Times New Roman" pitchFamily="18" charset="0"/>
                  <a:ea typeface="黑体" pitchFamily="49" charset="-122"/>
                </a:rPr>
                <a:t>S</a:t>
              </a:r>
            </a:p>
          </p:txBody>
        </p:sp>
        <p:sp>
          <p:nvSpPr>
            <p:cNvPr id="11" name="Text Box 17"/>
            <p:cNvSpPr txBox="1">
              <a:spLocks noChangeArrowheads="1"/>
            </p:cNvSpPr>
            <p:nvPr/>
          </p:nvSpPr>
          <p:spPr bwMode="auto">
            <a:xfrm>
              <a:off x="5224" y="8495"/>
              <a:ext cx="2109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800" dirty="0" smtClean="0">
                  <a:solidFill>
                    <a:srgbClr val="000000"/>
                  </a:solidFill>
                  <a:ea typeface="宋体" pitchFamily="2" charset="-122"/>
                </a:rPr>
                <a:t>6x10</a:t>
              </a:r>
              <a:r>
                <a:rPr lang="en-US" altLang="zh-CN" sz="2800" baseline="30000" dirty="0" smtClean="0">
                  <a:solidFill>
                    <a:srgbClr val="000000"/>
                  </a:solidFill>
                  <a:ea typeface="宋体" pitchFamily="2" charset="-122"/>
                </a:rPr>
                <a:t>4</a:t>
              </a:r>
              <a:r>
                <a:rPr lang="en-US" altLang="zh-CN" sz="2600" b="1" dirty="0" smtClean="0">
                  <a:latin typeface="Times New Roman" pitchFamily="18" charset="0"/>
                  <a:ea typeface="黑体" pitchFamily="49" charset="-122"/>
                </a:rPr>
                <a:t>N</a:t>
              </a:r>
              <a:endParaRPr lang="en-US" altLang="zh-CN" sz="2600" b="1" dirty="0">
                <a:latin typeface="Times New Roman" pitchFamily="18" charset="0"/>
                <a:ea typeface="黑体" pitchFamily="49" charset="-122"/>
              </a:endParaRPr>
            </a:p>
          </p:txBody>
        </p:sp>
        <p:sp>
          <p:nvSpPr>
            <p:cNvPr id="12" name="Text Box 18"/>
            <p:cNvSpPr txBox="1">
              <a:spLocks noChangeArrowheads="1"/>
            </p:cNvSpPr>
            <p:nvPr/>
          </p:nvSpPr>
          <p:spPr bwMode="auto">
            <a:xfrm>
              <a:off x="4877" y="9077"/>
              <a:ext cx="2076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800" dirty="0" smtClean="0"/>
                <a:t>0.24m</a:t>
              </a:r>
              <a:r>
                <a:rPr lang="en-US" altLang="zh-CN" sz="2800" baseline="30000" dirty="0" smtClean="0"/>
                <a:t>2</a:t>
              </a:r>
              <a:endParaRPr lang="en-US" altLang="zh-CN" sz="2600" b="1" baseline="30000" dirty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endParaRPr>
            </a:p>
          </p:txBody>
        </p:sp>
        <p:sp>
          <p:nvSpPr>
            <p:cNvPr id="13" name="Line 16"/>
            <p:cNvSpPr>
              <a:spLocks noChangeShapeType="1"/>
            </p:cNvSpPr>
            <p:nvPr/>
          </p:nvSpPr>
          <p:spPr bwMode="auto">
            <a:xfrm>
              <a:off x="4997" y="9164"/>
              <a:ext cx="1997" cy="1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文本框 21"/>
            <p:cNvSpPr txBox="1">
              <a:spLocks noChangeArrowheads="1"/>
            </p:cNvSpPr>
            <p:nvPr/>
          </p:nvSpPr>
          <p:spPr bwMode="auto">
            <a:xfrm>
              <a:off x="7028" y="8723"/>
              <a:ext cx="3242" cy="7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 sz="2600" b="1" dirty="0" smtClean="0">
                  <a:solidFill>
                    <a:srgbClr val="0000FF"/>
                  </a:solidFill>
                  <a:latin typeface="Times New Roman" pitchFamily="18" charset="0"/>
                  <a:ea typeface="黑体" pitchFamily="49" charset="-122"/>
                </a:rPr>
                <a:t>=2.5</a:t>
              </a:r>
              <a:r>
                <a:rPr lang="en-US" altLang="zh-CN" sz="2600" b="1" dirty="0" smtClean="0">
                  <a:solidFill>
                    <a:srgbClr val="0000FF"/>
                  </a:solidFill>
                  <a:latin typeface="Times New Roman" pitchFamily="18" charset="0"/>
                  <a:ea typeface="黑体" pitchFamily="49" charset="-122"/>
                  <a:sym typeface="宋体" pitchFamily="2" charset="-122"/>
                </a:rPr>
                <a:t>×10</a:t>
              </a:r>
              <a:r>
                <a:rPr lang="en-US" altLang="zh-CN" sz="2600" b="1" baseline="30000" dirty="0" smtClean="0">
                  <a:solidFill>
                    <a:srgbClr val="0000FF"/>
                  </a:solidFill>
                  <a:latin typeface="Times New Roman" pitchFamily="18" charset="0"/>
                  <a:ea typeface="黑体" pitchFamily="49" charset="-122"/>
                  <a:sym typeface="宋体" pitchFamily="2" charset="-122"/>
                </a:rPr>
                <a:t>5</a:t>
              </a:r>
              <a:r>
                <a:rPr lang="en-US" altLang="zh-CN" sz="2600" b="1" dirty="0" smtClean="0">
                  <a:solidFill>
                    <a:srgbClr val="0000FF"/>
                  </a:solidFill>
                  <a:latin typeface="Times New Roman" pitchFamily="18" charset="0"/>
                  <a:ea typeface="黑体" pitchFamily="49" charset="-122"/>
                  <a:sym typeface="宋体" pitchFamily="2" charset="-122"/>
                </a:rPr>
                <a:t>Pa</a:t>
              </a:r>
              <a:endParaRPr lang="en-US" altLang="zh-CN" sz="2600" b="1" dirty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endParaRPr>
            </a:p>
          </p:txBody>
        </p:sp>
      </p:grp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5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autoUpdateAnimBg="0"/>
      <p:bldP spid="28676" grpId="0" autoUpdateAnimBg="0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304800" y="228600"/>
            <a:ext cx="2971800" cy="6413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3600">
                <a:latin typeface="Times New Roman" pitchFamily="18" charset="0"/>
                <a:ea typeface="华文彩云" pitchFamily="2" charset="-122"/>
              </a:rPr>
              <a:t>总结一下吧：</a:t>
            </a:r>
          </a:p>
        </p:txBody>
      </p:sp>
      <p:sp>
        <p:nvSpPr>
          <p:cNvPr id="105475" name="Text Box 3"/>
          <p:cNvSpPr txBox="1">
            <a:spLocks noChangeArrowheads="1"/>
          </p:cNvSpPr>
          <p:nvPr/>
        </p:nvSpPr>
        <p:spPr bwMode="auto">
          <a:xfrm>
            <a:off x="914400" y="990600"/>
            <a:ext cx="7315200" cy="519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 sz="2800" b="1">
                <a:latin typeface="Times New Roman" pitchFamily="18" charset="0"/>
              </a:rPr>
              <a:t>1</a:t>
            </a:r>
            <a:r>
              <a:rPr kumimoji="1" lang="zh-CN" altLang="en-US" sz="2800" b="1">
                <a:latin typeface="Times New Roman" pitchFamily="18" charset="0"/>
              </a:rPr>
              <a:t>．垂直作用在物体表面上的力叫做压力．</a:t>
            </a:r>
          </a:p>
        </p:txBody>
      </p:sp>
      <p:sp>
        <p:nvSpPr>
          <p:cNvPr id="105476" name="Text Box 4"/>
          <p:cNvSpPr txBox="1">
            <a:spLocks noChangeArrowheads="1"/>
          </p:cNvSpPr>
          <p:nvPr/>
        </p:nvSpPr>
        <p:spPr bwMode="auto">
          <a:xfrm>
            <a:off x="900113" y="1685925"/>
            <a:ext cx="8243887" cy="519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 sz="2800" b="1">
                <a:solidFill>
                  <a:srgbClr val="FF0000"/>
                </a:solidFill>
                <a:latin typeface="Times New Roman" pitchFamily="18" charset="0"/>
              </a:rPr>
              <a:t>2</a:t>
            </a: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</a:rPr>
              <a:t>．压力的作用效果与压力的大小和受力面积有关。</a:t>
            </a:r>
          </a:p>
        </p:txBody>
      </p:sp>
      <p:sp>
        <p:nvSpPr>
          <p:cNvPr id="105477" name="Text Box 5"/>
          <p:cNvSpPr txBox="1">
            <a:spLocks noChangeArrowheads="1"/>
          </p:cNvSpPr>
          <p:nvPr/>
        </p:nvSpPr>
        <p:spPr bwMode="auto">
          <a:xfrm>
            <a:off x="900113" y="2420938"/>
            <a:ext cx="6119812" cy="116046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 sz="2800" b="1" dirty="0">
                <a:latin typeface="Times New Roman" pitchFamily="18" charset="0"/>
              </a:rPr>
              <a:t>3</a:t>
            </a:r>
            <a:r>
              <a:rPr kumimoji="1" lang="zh-CN" altLang="en-US" sz="2800" b="1" dirty="0">
                <a:latin typeface="Times New Roman" pitchFamily="18" charset="0"/>
              </a:rPr>
              <a:t>．物体单位面积上受到的压力</a:t>
            </a: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2800" b="1" dirty="0">
                <a:latin typeface="Times New Roman" pitchFamily="18" charset="0"/>
              </a:rPr>
              <a:t>      叫压强；压强的单位是“帕”．</a:t>
            </a:r>
          </a:p>
        </p:txBody>
      </p:sp>
      <p:sp>
        <p:nvSpPr>
          <p:cNvPr id="105478" name="Text Box 6"/>
          <p:cNvSpPr txBox="1">
            <a:spLocks noChangeArrowheads="1"/>
          </p:cNvSpPr>
          <p:nvPr/>
        </p:nvSpPr>
        <p:spPr bwMode="auto">
          <a:xfrm>
            <a:off x="928688" y="3636963"/>
            <a:ext cx="3787775" cy="116046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 sz="2800" b="1" dirty="0">
                <a:solidFill>
                  <a:srgbClr val="FF0000"/>
                </a:solidFill>
                <a:latin typeface="Times New Roman" pitchFamily="18" charset="0"/>
              </a:rPr>
              <a:t>4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．压强的计算公式：</a:t>
            </a: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      ｐ＝Ｆ／Ｓ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"/>
                                        <p:tgtEl>
                                          <p:spTgt spid="105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"/>
                                        <p:tgtEl>
                                          <p:spTgt spid="105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"/>
                                        <p:tgtEl>
                                          <p:spTgt spid="105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"/>
                                        <p:tgtEl>
                                          <p:spTgt spid="105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5" grpId="0" autoUpdateAnimBg="0"/>
      <p:bldP spid="105476" grpId="0" autoUpdateAnimBg="0"/>
      <p:bldP spid="105477" grpId="0" autoUpdateAnimBg="0"/>
      <p:bldP spid="105478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AutoShape 2"/>
          <p:cNvSpPr>
            <a:spLocks noChangeArrowheads="1"/>
          </p:cNvSpPr>
          <p:nvPr/>
        </p:nvSpPr>
        <p:spPr bwMode="auto">
          <a:xfrm>
            <a:off x="827088" y="4624388"/>
            <a:ext cx="2819400" cy="1143000"/>
          </a:xfrm>
          <a:prstGeom prst="cube">
            <a:avLst>
              <a:gd name="adj" fmla="val 54167"/>
            </a:avLst>
          </a:prstGeom>
          <a:solidFill>
            <a:srgbClr val="8080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A</a:t>
            </a:r>
          </a:p>
        </p:txBody>
      </p:sp>
      <p:sp>
        <p:nvSpPr>
          <p:cNvPr id="18435" name="AutoShape 3"/>
          <p:cNvSpPr>
            <a:spLocks noChangeArrowheads="1"/>
          </p:cNvSpPr>
          <p:nvPr/>
        </p:nvSpPr>
        <p:spPr bwMode="auto">
          <a:xfrm rot="-5400000">
            <a:off x="6389688" y="4090988"/>
            <a:ext cx="2819400" cy="1143000"/>
          </a:xfrm>
          <a:prstGeom prst="cube">
            <a:avLst>
              <a:gd name="adj" fmla="val 54167"/>
            </a:avLst>
          </a:prstGeom>
          <a:solidFill>
            <a:srgbClr val="8080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 eaLnBrk="1" hangingPunct="1"/>
            <a:r>
              <a:rPr lang="en-US" altLang="zh-CN" sz="2400" dirty="0">
                <a:solidFill>
                  <a:schemeClr val="bg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C</a:t>
            </a:r>
          </a:p>
        </p:txBody>
      </p:sp>
      <p:sp>
        <p:nvSpPr>
          <p:cNvPr id="18436" name="AutoShape 4"/>
          <p:cNvSpPr>
            <a:spLocks noChangeArrowheads="1"/>
          </p:cNvSpPr>
          <p:nvPr/>
        </p:nvSpPr>
        <p:spPr bwMode="auto">
          <a:xfrm rot="10800050" flipV="1">
            <a:off x="4103688" y="4319588"/>
            <a:ext cx="2438400" cy="1522412"/>
          </a:xfrm>
          <a:prstGeom prst="cube">
            <a:avLst>
              <a:gd name="adj" fmla="val 17856"/>
            </a:avLst>
          </a:prstGeom>
          <a:solidFill>
            <a:srgbClr val="8080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B</a:t>
            </a: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539750" y="1824038"/>
            <a:ext cx="7920038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1.同一块砖放在水平地面上时怎样放置压强</a:t>
            </a:r>
            <a:r>
              <a:rPr lang="zh-CN" altLang="en-US" sz="3600" b="1" dirty="0" smtClean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最大？</a:t>
            </a:r>
            <a:endParaRPr lang="zh-CN" altLang="en-US" sz="3600" b="1" dirty="0">
              <a:solidFill>
                <a:srgbClr val="000000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1741488" y="3957638"/>
            <a:ext cx="111120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平放</a:t>
            </a: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4681538" y="3486150"/>
            <a:ext cx="111120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侧放</a:t>
            </a:r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7218363" y="2628900"/>
            <a:ext cx="111120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竖放</a:t>
            </a:r>
          </a:p>
        </p:txBody>
      </p:sp>
      <p:sp>
        <p:nvSpPr>
          <p:cNvPr id="39945" name="Text Box 9"/>
          <p:cNvSpPr txBox="1">
            <a:spLocks noChangeArrowheads="1"/>
          </p:cNvSpPr>
          <p:nvPr/>
        </p:nvSpPr>
        <p:spPr bwMode="auto">
          <a:xfrm>
            <a:off x="7235825" y="4416425"/>
            <a:ext cx="86042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9600" b="1" dirty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√</a:t>
            </a:r>
          </a:p>
        </p:txBody>
      </p:sp>
      <p:sp>
        <p:nvSpPr>
          <p:cNvPr id="18442" name="Text Box 3"/>
          <p:cNvSpPr txBox="1">
            <a:spLocks noChangeArrowheads="1"/>
          </p:cNvSpPr>
          <p:nvPr/>
        </p:nvSpPr>
        <p:spPr bwMode="auto">
          <a:xfrm>
            <a:off x="3929063" y="928688"/>
            <a:ext cx="14287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 dirty="0">
                <a:solidFill>
                  <a:srgbClr val="3333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练习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5" grpId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357188" y="1089025"/>
            <a:ext cx="8815387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 dirty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2.</a:t>
            </a:r>
            <a:r>
              <a:rPr lang="en-US" altLang="zh-CN" sz="4000" b="1" dirty="0" smtClean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某同学在冰面上溜冰时</a:t>
            </a:r>
            <a:r>
              <a:rPr lang="zh-CN" altLang="en-US" sz="4000" b="1" dirty="0" smtClean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，</a:t>
            </a:r>
            <a:r>
              <a:rPr lang="en-US" altLang="zh-CN" sz="4000" b="1" dirty="0" err="1" smtClean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突然发现脚下的冰已有裂痕</a:t>
            </a:r>
            <a:r>
              <a:rPr lang="zh-CN" altLang="en-US" sz="4000" b="1" dirty="0" smtClean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，</a:t>
            </a:r>
            <a:r>
              <a:rPr lang="en-US" altLang="zh-CN" sz="4000" b="1" dirty="0" err="1" smtClean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你认为他该怎么办</a:t>
            </a:r>
            <a:r>
              <a:rPr lang="en-US" altLang="zh-CN" sz="4000" b="1" dirty="0" smtClean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             </a:t>
            </a:r>
            <a:r>
              <a:rPr lang="en-US" altLang="zh-CN" sz="4000" b="1" dirty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    ）</a:t>
            </a: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898525" y="2936875"/>
            <a:ext cx="36718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A</a:t>
            </a:r>
            <a:r>
              <a:rPr lang="zh-CN" altLang="en-US" sz="3600" b="1" dirty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、迅速跑开</a:t>
            </a: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896938" y="4705350"/>
            <a:ext cx="55451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C</a:t>
            </a:r>
            <a:r>
              <a:rPr lang="zh-CN" altLang="en-US" sz="3600" b="1" dirty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、立即改成单脚站立</a:t>
            </a: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898525" y="3841750"/>
            <a:ext cx="47672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B</a:t>
            </a:r>
            <a:r>
              <a:rPr lang="zh-CN" altLang="en-US" sz="3600" b="1" dirty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、原地大声呼救</a:t>
            </a: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898525" y="5568950"/>
            <a:ext cx="78835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D</a:t>
            </a:r>
            <a:r>
              <a:rPr lang="zh-CN" altLang="en-US" sz="3600" b="1" dirty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、</a:t>
            </a:r>
            <a:r>
              <a:rPr lang="zh-CN" altLang="en-US" sz="3600" b="1" dirty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Arial" charset="0"/>
              </a:rPr>
              <a:t>就地</a:t>
            </a:r>
            <a:r>
              <a:rPr lang="zh-CN" altLang="en-US" sz="3600" b="1" dirty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趴伏在冰面上慢慢向岸边挪动</a:t>
            </a:r>
          </a:p>
        </p:txBody>
      </p:sp>
      <p:sp>
        <p:nvSpPr>
          <p:cNvPr id="41991" name="Text Box 7"/>
          <p:cNvSpPr txBox="1">
            <a:spLocks noChangeArrowheads="1"/>
          </p:cNvSpPr>
          <p:nvPr/>
        </p:nvSpPr>
        <p:spPr bwMode="auto">
          <a:xfrm>
            <a:off x="890588" y="2373313"/>
            <a:ext cx="7921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D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1" grpId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457200" y="822325"/>
            <a:ext cx="8305800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3200" b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r>
              <a:rPr lang="zh-CN" altLang="en-US" sz="3200" b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.一张报纸平放在桌面上对桌面的压强为0.5</a:t>
            </a:r>
            <a:r>
              <a:rPr lang="zh-CN" altLang="en-US" sz="32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Pa。若是</a:t>
            </a:r>
            <a:r>
              <a:rPr lang="zh-CN" altLang="en-US" sz="3200" b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将报纸</a:t>
            </a:r>
            <a:r>
              <a:rPr lang="zh-CN" altLang="en-US" sz="32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对折，则</a:t>
            </a:r>
            <a:r>
              <a:rPr lang="zh-CN" altLang="en-US" sz="3200" b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对折后的报纸对桌面的压强是</a:t>
            </a:r>
            <a:r>
              <a:rPr lang="zh-CN" altLang="en-US" sz="3200" b="1" u="sng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   </a:t>
            </a:r>
            <a:r>
              <a:rPr lang="zh-CN" altLang="en-US" sz="3200" b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Pa。将报纸撕去</a:t>
            </a:r>
            <a:r>
              <a:rPr lang="zh-CN" altLang="en-US" sz="32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半边，剩下</a:t>
            </a:r>
            <a:r>
              <a:rPr lang="zh-CN" altLang="en-US" sz="3200" b="1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的部分对桌面的压强为</a:t>
            </a:r>
            <a:r>
              <a:rPr lang="zh-CN" altLang="en-US" sz="3200" b="1" u="sng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     </a:t>
            </a:r>
            <a:r>
              <a:rPr lang="zh-CN" altLang="en-US" sz="32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Pa。</a:t>
            </a:r>
            <a:endParaRPr lang="zh-CN" altLang="en-US" sz="3200" b="1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3071802" y="1714488"/>
            <a:ext cx="685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4714876" y="2214554"/>
            <a:ext cx="8604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0.5</a:t>
            </a:r>
          </a:p>
        </p:txBody>
      </p:sp>
      <p:grpSp>
        <p:nvGrpSpPr>
          <p:cNvPr id="20485" name="Group 5"/>
          <p:cNvGrpSpPr>
            <a:grpSpLocks/>
          </p:cNvGrpSpPr>
          <p:nvPr/>
        </p:nvGrpSpPr>
        <p:grpSpPr bwMode="auto">
          <a:xfrm>
            <a:off x="103188" y="3138488"/>
            <a:ext cx="8812212" cy="2881312"/>
            <a:chOff x="0" y="0"/>
            <a:chExt cx="5551" cy="1815"/>
          </a:xfrm>
        </p:grpSpPr>
        <p:sp>
          <p:nvSpPr>
            <p:cNvPr id="20486" name="Text Box 6"/>
            <p:cNvSpPr txBox="1">
              <a:spLocks noChangeArrowheads="1"/>
            </p:cNvSpPr>
            <p:nvPr/>
          </p:nvSpPr>
          <p:spPr bwMode="auto">
            <a:xfrm>
              <a:off x="751" y="1488"/>
              <a:ext cx="672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平铺</a:t>
              </a:r>
            </a:p>
          </p:txBody>
        </p:sp>
        <p:sp>
          <p:nvSpPr>
            <p:cNvPr id="20487" name="Text Box 7"/>
            <p:cNvSpPr txBox="1">
              <a:spLocks noChangeArrowheads="1"/>
            </p:cNvSpPr>
            <p:nvPr/>
          </p:nvSpPr>
          <p:spPr bwMode="auto">
            <a:xfrm>
              <a:off x="2719" y="1488"/>
              <a:ext cx="672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对折</a:t>
              </a:r>
            </a:p>
          </p:txBody>
        </p:sp>
        <p:sp>
          <p:nvSpPr>
            <p:cNvPr id="20488" name="Text Box 8"/>
            <p:cNvSpPr txBox="1">
              <a:spLocks noChangeArrowheads="1"/>
            </p:cNvSpPr>
            <p:nvPr/>
          </p:nvSpPr>
          <p:spPr bwMode="auto">
            <a:xfrm>
              <a:off x="4255" y="1488"/>
              <a:ext cx="110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撕去一半</a:t>
              </a:r>
            </a:p>
          </p:txBody>
        </p:sp>
        <p:pic>
          <p:nvPicPr>
            <p:cNvPr id="20489" name="Picture 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64" cy="1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90" name="Picture 1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130" y="10"/>
              <a:ext cx="1680" cy="14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91" name="Picture 1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871" y="0"/>
              <a:ext cx="1680" cy="14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autoUpdateAnimBg="0"/>
      <p:bldP spid="43012" grpId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标题 1"/>
          <p:cNvSpPr>
            <a:spLocks noGrp="1"/>
          </p:cNvSpPr>
          <p:nvPr>
            <p:ph type="ctrTitle"/>
          </p:nvPr>
        </p:nvSpPr>
        <p:spPr>
          <a:xfrm>
            <a:off x="468313" y="692150"/>
            <a:ext cx="7772400" cy="1470025"/>
          </a:xfrm>
        </p:spPr>
        <p:txBody>
          <a:bodyPr/>
          <a:lstStyle/>
          <a:p>
            <a:r>
              <a:rPr lang="zh-CN" altLang="en-US" sz="8000" smtClean="0"/>
              <a:t>作业：</a:t>
            </a:r>
          </a:p>
        </p:txBody>
      </p:sp>
      <p:sp>
        <p:nvSpPr>
          <p:cNvPr id="60419" name="副标题 2"/>
          <p:cNvSpPr>
            <a:spLocks noGrp="1"/>
          </p:cNvSpPr>
          <p:nvPr>
            <p:ph type="subTitle" idx="1"/>
          </p:nvPr>
        </p:nvSpPr>
        <p:spPr>
          <a:xfrm>
            <a:off x="0" y="2708275"/>
            <a:ext cx="9144000" cy="3168650"/>
          </a:xfrm>
        </p:spPr>
        <p:txBody>
          <a:bodyPr/>
          <a:lstStyle/>
          <a:p>
            <a:r>
              <a:rPr lang="en-US" altLang="zh-CN" sz="6000" dirty="0" smtClean="0">
                <a:solidFill>
                  <a:srgbClr val="000000"/>
                </a:solidFill>
              </a:rPr>
              <a:t>《</a:t>
            </a:r>
            <a:r>
              <a:rPr lang="zh-CN" altLang="en-US" sz="5400" dirty="0" smtClean="0">
                <a:solidFill>
                  <a:srgbClr val="000000"/>
                </a:solidFill>
              </a:rPr>
              <a:t>学法</a:t>
            </a:r>
            <a:r>
              <a:rPr lang="en-US" altLang="zh-CN" sz="5400" dirty="0" smtClean="0">
                <a:solidFill>
                  <a:srgbClr val="000000"/>
                </a:solidFill>
              </a:rPr>
              <a:t>》 P31---32</a:t>
            </a:r>
          </a:p>
          <a:p>
            <a:r>
              <a:rPr lang="en-US" altLang="zh-CN" sz="5400" dirty="0" smtClean="0">
                <a:solidFill>
                  <a:srgbClr val="000000"/>
                </a:solidFill>
              </a:rPr>
              <a:t>“</a:t>
            </a:r>
            <a:r>
              <a:rPr lang="zh-CN" altLang="en-US" sz="5400" dirty="0" smtClean="0">
                <a:solidFill>
                  <a:srgbClr val="000000"/>
                </a:solidFill>
              </a:rPr>
              <a:t>课堂训练”“课后提升</a:t>
            </a:r>
            <a:r>
              <a:rPr lang="en-US" altLang="zh-CN" sz="5400" dirty="0" smtClean="0">
                <a:solidFill>
                  <a:srgbClr val="000000"/>
                </a:solidFill>
              </a:rPr>
              <a:t>”</a:t>
            </a:r>
            <a:r>
              <a:rPr lang="zh-CN" altLang="en-US" sz="5400" dirty="0" smtClean="0">
                <a:solidFill>
                  <a:srgbClr val="000000"/>
                </a:solidFill>
              </a:rPr>
              <a:t> 题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标题 1"/>
          <p:cNvSpPr>
            <a:spLocks noGrp="1"/>
          </p:cNvSpPr>
          <p:nvPr>
            <p:ph type="ctrTitle"/>
          </p:nvPr>
        </p:nvSpPr>
        <p:spPr>
          <a:xfrm>
            <a:off x="107950" y="1122363"/>
            <a:ext cx="8856663" cy="5330825"/>
          </a:xfrm>
        </p:spPr>
        <p:txBody>
          <a:bodyPr/>
          <a:lstStyle/>
          <a:p>
            <a:endParaRPr lang="zh-CN" altLang="en-US" smtClean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539552" y="1340768"/>
          <a:ext cx="7872592" cy="51845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84074"/>
                <a:gridCol w="984074"/>
                <a:gridCol w="984074"/>
                <a:gridCol w="984074"/>
                <a:gridCol w="984074"/>
                <a:gridCol w="984074"/>
                <a:gridCol w="984074"/>
                <a:gridCol w="984074"/>
              </a:tblGrid>
              <a:tr h="68322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500" baseline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CN" altLang="en-US" sz="35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37" marR="91437" marT="45717" marB="457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500" baseline="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zh-CN" altLang="en-US" sz="35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37" marR="91437" marT="45717" marB="457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500" baseline="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zh-CN" altLang="en-US" sz="35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37" marR="91437" marT="45717" marB="457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500" baseline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CN" altLang="en-US" sz="35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37" marR="91437" marT="45717" marB="457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500" baseline="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zh-CN" altLang="en-US" sz="35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37" marR="91437" marT="45717" marB="457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500" baseline="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zh-CN" altLang="en-US" sz="35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37" marR="91437" marT="45717" marB="457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500" baseline="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zh-CN" altLang="en-US" sz="35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37" marR="91437" marT="45717" marB="457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500" baseline="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zh-CN" altLang="en-US" sz="35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37" marR="91437" marT="45717" marB="457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135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500" baseline="0" dirty="0" smtClean="0">
                          <a:solidFill>
                            <a:schemeClr val="tx1"/>
                          </a:solidFill>
                        </a:rPr>
                        <a:t>A</a:t>
                      </a:r>
                      <a:endParaRPr lang="zh-CN" altLang="en-US" sz="35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37" marR="91437" marT="45717" marB="457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500" baseline="0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zh-CN" altLang="en-US" sz="35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37" marR="91437" marT="45717" marB="457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500" baseline="0" dirty="0" smtClean="0">
                          <a:solidFill>
                            <a:schemeClr val="tx1"/>
                          </a:solidFill>
                        </a:rPr>
                        <a:t>600</a:t>
                      </a:r>
                    </a:p>
                    <a:p>
                      <a:pPr algn="ctr"/>
                      <a:r>
                        <a:rPr lang="en-US" altLang="zh-CN" sz="3500" baseline="0" dirty="0" smtClean="0">
                          <a:solidFill>
                            <a:schemeClr val="tx1"/>
                          </a:solidFill>
                        </a:rPr>
                        <a:t>600</a:t>
                      </a:r>
                      <a:endParaRPr lang="zh-CN" altLang="en-US" sz="35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37" marR="91437" marT="45717" marB="457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500" baseline="0" dirty="0" smtClean="0">
                          <a:solidFill>
                            <a:schemeClr val="tx1"/>
                          </a:solidFill>
                        </a:rPr>
                        <a:t>D</a:t>
                      </a:r>
                      <a:endParaRPr lang="zh-CN" altLang="en-US" sz="35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37" marR="91437" marT="45717" marB="457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500" baseline="0" dirty="0" smtClean="0">
                          <a:solidFill>
                            <a:schemeClr val="tx1"/>
                          </a:solidFill>
                        </a:rPr>
                        <a:t>D</a:t>
                      </a:r>
                      <a:endParaRPr lang="zh-CN" altLang="en-US" sz="35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37" marR="91437" marT="45717" marB="457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500" baseline="0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zh-CN" altLang="en-US" sz="35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37" marR="91437" marT="45717" marB="457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500" baseline="0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zh-CN" altLang="en-US" sz="35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37" marR="91437" marT="45717" marB="457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500" baseline="0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zh-CN" altLang="en-US" sz="35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37" marR="91437" marT="45717" marB="457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1475" name="文本框 1"/>
          <p:cNvSpPr txBox="1">
            <a:spLocks noChangeArrowheads="1"/>
          </p:cNvSpPr>
          <p:nvPr/>
        </p:nvSpPr>
        <p:spPr bwMode="auto">
          <a:xfrm>
            <a:off x="179388" y="333375"/>
            <a:ext cx="597693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 dirty="0"/>
              <a:t>《</a:t>
            </a:r>
            <a:r>
              <a:rPr lang="zh-CN" altLang="en-US" sz="4800" dirty="0"/>
              <a:t>学法</a:t>
            </a:r>
            <a:r>
              <a:rPr lang="en-US" altLang="zh-CN" sz="4800" dirty="0"/>
              <a:t>》</a:t>
            </a:r>
            <a:r>
              <a:rPr lang="en-US" altLang="zh-CN" sz="4800" dirty="0" smtClean="0"/>
              <a:t>P31---32</a:t>
            </a:r>
            <a:endParaRPr lang="zh-CN" altLang="en-US" sz="4800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6600" dirty="0" smtClean="0"/>
              <a:t>压 强</a:t>
            </a:r>
            <a:endParaRPr lang="zh-CN" altLang="en-US" sz="6600" dirty="0"/>
          </a:p>
        </p:txBody>
      </p:sp>
      <p:sp>
        <p:nvSpPr>
          <p:cNvPr id="4" name="TextBox 3"/>
          <p:cNvSpPr txBox="1"/>
          <p:nvPr/>
        </p:nvSpPr>
        <p:spPr>
          <a:xfrm>
            <a:off x="2428860" y="3357562"/>
            <a:ext cx="40719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latin typeface="楷体" pitchFamily="49" charset="-122"/>
                <a:ea typeface="楷体" pitchFamily="49" charset="-122"/>
              </a:rPr>
              <a:t>第二课时</a:t>
            </a:r>
            <a:endParaRPr lang="en-US" altLang="zh-CN" sz="6000" dirty="0" smtClean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en-US" altLang="zh-CN" sz="6000" dirty="0" smtClean="0">
                <a:latin typeface="楷体" pitchFamily="49" charset="-122"/>
                <a:ea typeface="楷体" pitchFamily="49" charset="-122"/>
              </a:rPr>
              <a:t>P38---40</a:t>
            </a:r>
            <a:endParaRPr lang="zh-CN" altLang="en-US" sz="60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3"/>
          <p:cNvSpPr txBox="1">
            <a:spLocks noChangeArrowheads="1"/>
          </p:cNvSpPr>
          <p:nvPr/>
        </p:nvSpPr>
        <p:spPr bwMode="auto">
          <a:xfrm>
            <a:off x="857250" y="1143000"/>
            <a:ext cx="413385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400" b="1" dirty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一、流体的压强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071563" y="2279650"/>
            <a:ext cx="157003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流体：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000232" y="2357430"/>
            <a:ext cx="542925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 dirty="0" smtClean="0">
                <a:solidFill>
                  <a:srgbClr val="00206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 液体</a:t>
            </a:r>
            <a:r>
              <a:rPr lang="zh-CN" altLang="en-US" sz="2800" b="1" dirty="0">
                <a:solidFill>
                  <a:srgbClr val="00206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和气体有很强的</a:t>
            </a:r>
            <a:r>
              <a:rPr lang="zh-CN" altLang="en-US" sz="2800" b="1" dirty="0" smtClean="0">
                <a:solidFill>
                  <a:srgbClr val="00206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流动性，统称</a:t>
            </a:r>
            <a:r>
              <a:rPr lang="zh-CN" altLang="en-US" sz="2800" b="1" dirty="0">
                <a:solidFill>
                  <a:srgbClr val="00206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为</a:t>
            </a:r>
            <a:r>
              <a:rPr lang="zh-CN" altLang="en-US" sz="3600" b="1" dirty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流体。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143000" y="3857625"/>
            <a:ext cx="7000875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     说明：不论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是固体、液体还是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气体，不管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是由于重力作用还是其他力的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作用，或是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发生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碰撞，只要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有相互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挤压，就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会有压力和压强。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500188" y="1071563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液体压强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500688" y="1143000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气体压强</a:t>
            </a:r>
          </a:p>
        </p:txBody>
      </p:sp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3" y="1928813"/>
            <a:ext cx="4016375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4" name="Picture 4" descr="http://a1.att.hudong.com/13/74/143000010185881287557487501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1928813"/>
            <a:ext cx="400050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85813" y="5357813"/>
            <a:ext cx="7500937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     流体不仅对与之接触的物体施加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压强，在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流体的内部也存在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压强。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971550" y="4686300"/>
            <a:ext cx="78486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Tx/>
              <a:buNone/>
            </a:pPr>
            <a:r>
              <a:rPr lang="en-US" altLang="zh-CN" sz="3600">
                <a:latin typeface="宋体" pitchFamily="2" charset="-122"/>
              </a:rPr>
              <a:t>3.</a:t>
            </a:r>
            <a:r>
              <a:rPr lang="zh-CN" altLang="en-US" sz="3600">
                <a:latin typeface="宋体" pitchFamily="2" charset="-122"/>
              </a:rPr>
              <a:t>压力的作用效果不一样是什么原因造成的呢？</a:t>
            </a: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971550" y="1773238"/>
            <a:ext cx="78486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Tx/>
              <a:buNone/>
            </a:pPr>
            <a:r>
              <a:rPr lang="en-US" altLang="zh-CN" sz="3600">
                <a:latin typeface="宋体" pitchFamily="2" charset="-122"/>
              </a:rPr>
              <a:t>1.</a:t>
            </a:r>
            <a:r>
              <a:rPr lang="zh-CN" altLang="en-US" sz="3600">
                <a:latin typeface="宋体" pitchFamily="2" charset="-122"/>
              </a:rPr>
              <a:t>在相同的压力下，我们的感受是不同的。</a:t>
            </a: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971550" y="3284538"/>
            <a:ext cx="78486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Tx/>
              <a:buNone/>
            </a:pPr>
            <a:r>
              <a:rPr lang="en-US" altLang="zh-CN" sz="3600">
                <a:latin typeface="宋体" pitchFamily="2" charset="-122"/>
              </a:rPr>
              <a:t>2.</a:t>
            </a:r>
            <a:r>
              <a:rPr lang="zh-CN" altLang="en-US" sz="3600">
                <a:latin typeface="宋体" pitchFamily="2" charset="-122"/>
              </a:rPr>
              <a:t>感受不一样就说明压力的作用效果也不一样。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3289300" y="509588"/>
            <a:ext cx="2730500" cy="1371600"/>
            <a:chOff x="3992" y="432"/>
            <a:chExt cx="1720" cy="864"/>
          </a:xfrm>
        </p:grpSpPr>
        <p:pic>
          <p:nvPicPr>
            <p:cNvPr id="3078" name="Picture 6" descr="模板图片副本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032" y="432"/>
              <a:ext cx="1680" cy="8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7" name="Rectangle 2"/>
            <p:cNvSpPr>
              <a:spLocks noChangeArrowheads="1"/>
            </p:cNvSpPr>
            <p:nvPr/>
          </p:nvSpPr>
          <p:spPr bwMode="auto">
            <a:xfrm>
              <a:off x="3992" y="544"/>
              <a:ext cx="1536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b"/>
            <a:lstStyle/>
            <a:p>
              <a:pPr algn="ctr">
                <a:buFontTx/>
                <a:buNone/>
                <a:defRPr/>
              </a:pPr>
              <a:r>
                <a:rPr lang="zh-CN" altLang="en-US" sz="4000" b="1">
                  <a:solidFill>
                    <a:schemeClr val="bg1"/>
                  </a:solidFill>
                  <a:latin typeface="汉仪粗黑简" pitchFamily="49" charset="-122"/>
                  <a:ea typeface="黑体" pitchFamily="2" charset="-122"/>
                </a:rPr>
                <a:t>新课导入</a:t>
              </a:r>
              <a:endParaRPr lang="zh-CN" altLang="en-US" sz="4000" b="1">
                <a:solidFill>
                  <a:schemeClr val="bg1"/>
                </a:solidFill>
                <a:latin typeface="Arial" charset="0"/>
                <a:ea typeface="黑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/>
      <p:bldP spid="1536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2025650" y="3213100"/>
            <a:ext cx="27130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减小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受力面积 </a:t>
            </a:r>
            <a:r>
              <a:rPr lang="en-US" altLang="zh-CN" sz="2800" b="1" i="1" dirty="0" smtClean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S</a:t>
            </a:r>
            <a:endParaRPr lang="en-US" altLang="zh-CN" sz="2800" b="1" i="1" dirty="0">
              <a:solidFill>
                <a:srgbClr val="000000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2049463" y="2566988"/>
            <a:ext cx="186621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增大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压力</a:t>
            </a:r>
            <a:r>
              <a:rPr lang="en-US" altLang="zh-CN" sz="2800" b="1" i="1" dirty="0" smtClean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F</a:t>
            </a:r>
            <a:endParaRPr lang="en-US" altLang="zh-CN" sz="2800" b="1" i="1" dirty="0">
              <a:solidFill>
                <a:srgbClr val="000000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1328738" y="1844675"/>
            <a:ext cx="377379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3600" b="1" dirty="0" smtClean="0">
                <a:solidFill>
                  <a:srgbClr val="3333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1.</a:t>
            </a:r>
            <a:r>
              <a:rPr lang="zh-CN" altLang="en-US" sz="3600" b="1" dirty="0" smtClean="0">
                <a:solidFill>
                  <a:srgbClr val="3333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增大</a:t>
            </a:r>
            <a:r>
              <a:rPr lang="zh-CN" altLang="en-US" sz="3600" b="1" dirty="0">
                <a:solidFill>
                  <a:srgbClr val="3333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压强的方法</a:t>
            </a:r>
          </a:p>
        </p:txBody>
      </p:sp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2025650" y="5300663"/>
            <a:ext cx="27035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增大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受力面积 </a:t>
            </a:r>
            <a:r>
              <a:rPr lang="en-US" altLang="zh-CN" sz="2800" b="1" i="1" dirty="0" smtClean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S</a:t>
            </a:r>
            <a:endParaRPr lang="en-US" altLang="zh-CN" sz="2800" b="1" i="1" dirty="0">
              <a:solidFill>
                <a:srgbClr val="000000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2011363" y="4651375"/>
            <a:ext cx="186621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减小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压力</a:t>
            </a:r>
            <a:r>
              <a:rPr lang="en-US" altLang="zh-CN" sz="2800" b="1" i="1" dirty="0" smtClean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F</a:t>
            </a:r>
            <a:endParaRPr lang="en-US" altLang="zh-CN" sz="2800" b="1" i="1" dirty="0">
              <a:solidFill>
                <a:srgbClr val="000000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9704" name="Text Box 8"/>
          <p:cNvSpPr txBox="1">
            <a:spLocks noChangeArrowheads="1"/>
          </p:cNvSpPr>
          <p:nvPr/>
        </p:nvSpPr>
        <p:spPr bwMode="auto">
          <a:xfrm>
            <a:off x="1320800" y="3932238"/>
            <a:ext cx="377379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3600" b="1" dirty="0" smtClean="0">
                <a:solidFill>
                  <a:srgbClr val="3333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2.</a:t>
            </a:r>
            <a:r>
              <a:rPr lang="zh-CN" altLang="en-US" sz="3600" b="1" dirty="0" smtClean="0">
                <a:solidFill>
                  <a:srgbClr val="3333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减小</a:t>
            </a:r>
            <a:r>
              <a:rPr lang="zh-CN" altLang="en-US" sz="3600" b="1" dirty="0">
                <a:solidFill>
                  <a:srgbClr val="3333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压强的方法</a:t>
            </a:r>
          </a:p>
        </p:txBody>
      </p:sp>
      <p:sp>
        <p:nvSpPr>
          <p:cNvPr id="29705" name="Text Box 9"/>
          <p:cNvSpPr txBox="1">
            <a:spLocks noChangeArrowheads="1"/>
          </p:cNvSpPr>
          <p:nvPr/>
        </p:nvSpPr>
        <p:spPr bwMode="auto">
          <a:xfrm>
            <a:off x="6072188" y="3167063"/>
            <a:ext cx="84296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4800" b="1" i="1" dirty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p</a:t>
            </a:r>
            <a:r>
              <a:rPr lang="en-US" altLang="zh-CN" sz="4800" b="1" dirty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=</a:t>
            </a: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7013575" y="2806700"/>
            <a:ext cx="595313" cy="1550988"/>
            <a:chOff x="0" y="0"/>
            <a:chExt cx="375" cy="977"/>
          </a:xfrm>
        </p:grpSpPr>
        <p:sp>
          <p:nvSpPr>
            <p:cNvPr id="25612" name="Text Box 11"/>
            <p:cNvSpPr txBox="1">
              <a:spLocks noChangeArrowheads="1"/>
            </p:cNvSpPr>
            <p:nvPr/>
          </p:nvSpPr>
          <p:spPr bwMode="auto">
            <a:xfrm>
              <a:off x="0" y="0"/>
              <a:ext cx="375" cy="5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4800" b="1" i="1" dirty="0">
                  <a:solidFill>
                    <a:srgbClr val="000000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F</a:t>
              </a:r>
            </a:p>
          </p:txBody>
        </p:sp>
        <p:sp>
          <p:nvSpPr>
            <p:cNvPr id="25613" name="Text Box 12"/>
            <p:cNvSpPr txBox="1">
              <a:spLocks noChangeArrowheads="1"/>
            </p:cNvSpPr>
            <p:nvPr/>
          </p:nvSpPr>
          <p:spPr bwMode="auto">
            <a:xfrm>
              <a:off x="1" y="454"/>
              <a:ext cx="332" cy="5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4800" b="1" i="1" dirty="0">
                  <a:solidFill>
                    <a:srgbClr val="000000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S</a:t>
              </a:r>
            </a:p>
          </p:txBody>
        </p:sp>
      </p:grpSp>
      <p:sp>
        <p:nvSpPr>
          <p:cNvPr id="29709" name="Line 13"/>
          <p:cNvSpPr>
            <a:spLocks noChangeShapeType="1"/>
          </p:cNvSpPr>
          <p:nvPr/>
        </p:nvSpPr>
        <p:spPr bwMode="auto">
          <a:xfrm>
            <a:off x="6943725" y="3590925"/>
            <a:ext cx="5762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11" name="TextBox 13"/>
          <p:cNvSpPr txBox="1">
            <a:spLocks noChangeArrowheads="1"/>
          </p:cNvSpPr>
          <p:nvPr/>
        </p:nvSpPr>
        <p:spPr bwMode="auto">
          <a:xfrm>
            <a:off x="714375" y="928688"/>
            <a:ext cx="5262563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400" b="1" dirty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二、控制压强的大小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autoUpdateAnimBg="0"/>
      <p:bldP spid="29700" grpId="0" autoUpdateAnimBg="0"/>
      <p:bldP spid="29701" grpId="0" autoUpdateAnimBg="0"/>
      <p:bldP spid="29702" grpId="0" autoUpdateAnimBg="0"/>
      <p:bldP spid="29703" grpId="0" autoUpdateAnimBg="0"/>
      <p:bldP spid="29704" grpId="0" autoUpdateAnimBg="0"/>
      <p:bldP spid="29705" grpId="0" autoUpdateAnimBg="0"/>
      <p:bldP spid="29709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261938"/>
            <a:ext cx="8429625" cy="564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285875" y="5976938"/>
            <a:ext cx="65008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你能利用压强公式分析上图中的实例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吗？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AG00317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9163" y="3117850"/>
            <a:ext cx="1966912" cy="252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AutoShape 3"/>
          <p:cNvSpPr>
            <a:spLocks noChangeArrowheads="1"/>
          </p:cNvSpPr>
          <p:nvPr/>
        </p:nvSpPr>
        <p:spPr bwMode="auto">
          <a:xfrm>
            <a:off x="2312988" y="1182688"/>
            <a:ext cx="5759450" cy="2446337"/>
          </a:xfrm>
          <a:prstGeom prst="cloudCallout">
            <a:avLst>
              <a:gd name="adj1" fmla="val -43736"/>
              <a:gd name="adj2" fmla="val 56264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 dirty="0" smtClean="0">
                <a:solidFill>
                  <a:srgbClr val="EEECE1"/>
                </a:solidFill>
                <a:latin typeface="楷体" pitchFamily="49" charset="-122"/>
                <a:ea typeface="楷体" pitchFamily="49" charset="-122"/>
              </a:rPr>
              <a:t>你</a:t>
            </a:r>
            <a:r>
              <a:rPr lang="zh-CN" altLang="en-US" sz="3200" b="1" dirty="0">
                <a:solidFill>
                  <a:srgbClr val="EEECE1"/>
                </a:solidFill>
                <a:latin typeface="楷体" pitchFamily="49" charset="-122"/>
                <a:ea typeface="楷体" pitchFamily="49" charset="-122"/>
              </a:rPr>
              <a:t>还能说出哪些生活中增大或减小压强的方法</a:t>
            </a:r>
            <a:r>
              <a:rPr lang="zh-CN" altLang="en-US" sz="3200" b="1" dirty="0" smtClean="0">
                <a:solidFill>
                  <a:srgbClr val="EEECE1"/>
                </a:solidFill>
                <a:latin typeface="楷体" pitchFamily="49" charset="-122"/>
                <a:ea typeface="楷体" pitchFamily="49" charset="-122"/>
              </a:rPr>
              <a:t>吗？</a:t>
            </a:r>
            <a:endParaRPr lang="zh-CN" altLang="en-US" sz="3200" b="1" dirty="0">
              <a:solidFill>
                <a:srgbClr val="EEECE1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785813" y="928688"/>
            <a:ext cx="39576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3333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改变压强的例子：</a:t>
            </a:r>
          </a:p>
        </p:txBody>
      </p:sp>
      <p:pic>
        <p:nvPicPr>
          <p:cNvPr id="30723" name="Picture 3" descr="t85ii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113" y="2573338"/>
            <a:ext cx="39624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Oval 4"/>
          <p:cNvSpPr>
            <a:spLocks noChangeArrowheads="1"/>
          </p:cNvSpPr>
          <p:nvPr/>
        </p:nvSpPr>
        <p:spPr bwMode="auto">
          <a:xfrm>
            <a:off x="1412875" y="4941888"/>
            <a:ext cx="1143000" cy="838200"/>
          </a:xfrm>
          <a:prstGeom prst="ellips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en-US" b="1" dirty="0">
              <a:solidFill>
                <a:srgbClr val="000000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pic>
        <p:nvPicPr>
          <p:cNvPr id="30725" name="Picture 5" descr="m41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9338" y="1628775"/>
            <a:ext cx="4114800" cy="227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6" name="Oval 6"/>
          <p:cNvSpPr>
            <a:spLocks noChangeArrowheads="1"/>
          </p:cNvSpPr>
          <p:nvPr/>
        </p:nvSpPr>
        <p:spPr bwMode="auto">
          <a:xfrm>
            <a:off x="7010400" y="3429000"/>
            <a:ext cx="1752600" cy="533400"/>
          </a:xfrm>
          <a:prstGeom prst="ellips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en-US" b="1" dirty="0">
              <a:solidFill>
                <a:srgbClr val="000000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727" name="Text Box 7"/>
          <p:cNvSpPr txBox="1">
            <a:spLocks noChangeArrowheads="1"/>
          </p:cNvSpPr>
          <p:nvPr/>
        </p:nvSpPr>
        <p:spPr bwMode="auto">
          <a:xfrm>
            <a:off x="4997450" y="4845050"/>
            <a:ext cx="342754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3333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坦克的两条履带</a:t>
            </a:r>
          </a:p>
        </p:txBody>
      </p:sp>
      <p:sp>
        <p:nvSpPr>
          <p:cNvPr id="30728" name="AutoShape 8"/>
          <p:cNvSpPr>
            <a:spLocks noChangeArrowheads="1"/>
          </p:cNvSpPr>
          <p:nvPr/>
        </p:nvSpPr>
        <p:spPr bwMode="auto">
          <a:xfrm>
            <a:off x="4876800" y="4724400"/>
            <a:ext cx="3581400" cy="990600"/>
          </a:xfrm>
          <a:prstGeom prst="wedgeEllipseCallout">
            <a:avLst>
              <a:gd name="adj1" fmla="val 30718"/>
              <a:gd name="adj2" fmla="val -123398"/>
            </a:avLst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zh-CN" altLang="en-US" sz="2400" b="1" dirty="0">
              <a:solidFill>
                <a:srgbClr val="000000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0729" name="AutoShape 9"/>
          <p:cNvSpPr>
            <a:spLocks noChangeArrowheads="1"/>
          </p:cNvSpPr>
          <p:nvPr/>
        </p:nvSpPr>
        <p:spPr bwMode="auto">
          <a:xfrm>
            <a:off x="4876800" y="4724400"/>
            <a:ext cx="3581400" cy="990600"/>
          </a:xfrm>
          <a:prstGeom prst="wedgeEllipseCallout">
            <a:avLst>
              <a:gd name="adj1" fmla="val -106824"/>
              <a:gd name="adj2" fmla="val 12819"/>
            </a:avLst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zh-CN" altLang="en-US" sz="2400" b="1" dirty="0">
              <a:solidFill>
                <a:srgbClr val="000000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AutoShape 2"/>
          <p:cNvSpPr>
            <a:spLocks noChangeArrowheads="1"/>
          </p:cNvSpPr>
          <p:nvPr/>
        </p:nvSpPr>
        <p:spPr bwMode="auto">
          <a:xfrm>
            <a:off x="1295400" y="4114800"/>
            <a:ext cx="304800" cy="1600200"/>
          </a:xfrm>
          <a:prstGeom prst="wedgeEllipseCallout">
            <a:avLst>
              <a:gd name="adj1" fmla="val 526565"/>
              <a:gd name="adj2" fmla="val -199"/>
            </a:avLst>
          </a:prstGeom>
          <a:solidFill>
            <a:srgbClr val="33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zh-CN" altLang="en-US" sz="2400" b="1" dirty="0">
              <a:solidFill>
                <a:srgbClr val="000000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771" name="AutoShape 3"/>
          <p:cNvSpPr>
            <a:spLocks noChangeArrowheads="1"/>
          </p:cNvSpPr>
          <p:nvPr/>
        </p:nvSpPr>
        <p:spPr bwMode="auto">
          <a:xfrm>
            <a:off x="4724400" y="2286000"/>
            <a:ext cx="3581400" cy="2362200"/>
          </a:xfrm>
          <a:prstGeom prst="wedgeRoundRectCallout">
            <a:avLst>
              <a:gd name="adj1" fmla="val -98005"/>
              <a:gd name="adj2" fmla="val 61963"/>
              <a:gd name="adj3" fmla="val 16667"/>
            </a:avLst>
          </a:prstGeom>
          <a:solidFill>
            <a:srgbClr val="FFFF99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zh-CN" altLang="en-US" sz="2400" b="1" dirty="0">
              <a:solidFill>
                <a:srgbClr val="000000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5302250" y="2590800"/>
            <a:ext cx="265970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3333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图钉的尖</a:t>
            </a:r>
          </a:p>
          <a:p>
            <a:r>
              <a:rPr lang="zh-CN" altLang="en-US" sz="4800" b="1" dirty="0">
                <a:solidFill>
                  <a:srgbClr val="3333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做得很尖</a:t>
            </a:r>
          </a:p>
        </p:txBody>
      </p: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857250" y="1071563"/>
            <a:ext cx="39576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3333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改变压强的例子：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Snap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1268413"/>
            <a:ext cx="30480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Oval 3"/>
          <p:cNvSpPr>
            <a:spLocks noChangeArrowheads="1"/>
          </p:cNvSpPr>
          <p:nvPr/>
        </p:nvSpPr>
        <p:spPr bwMode="auto">
          <a:xfrm>
            <a:off x="5486400" y="2182813"/>
            <a:ext cx="838200" cy="1981200"/>
          </a:xfrm>
          <a:prstGeom prst="ellips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en-US" b="1" dirty="0">
              <a:solidFill>
                <a:srgbClr val="000000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820" name="AutoShape 4"/>
          <p:cNvSpPr>
            <a:spLocks noChangeArrowheads="1"/>
          </p:cNvSpPr>
          <p:nvPr/>
        </p:nvSpPr>
        <p:spPr bwMode="auto">
          <a:xfrm>
            <a:off x="762000" y="2792413"/>
            <a:ext cx="3505200" cy="2362200"/>
          </a:xfrm>
          <a:prstGeom prst="wedgeRectCallout">
            <a:avLst>
              <a:gd name="adj1" fmla="val 85282"/>
              <a:gd name="adj2" fmla="val -32528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zh-CN" altLang="en-US" sz="2400" b="1" dirty="0">
              <a:solidFill>
                <a:srgbClr val="000000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1187450" y="3141663"/>
            <a:ext cx="265970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书包背带</a:t>
            </a:r>
          </a:p>
          <a:p>
            <a:r>
              <a:rPr lang="zh-CN" altLang="en-US" sz="4800" b="1" dirty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做得很宽</a:t>
            </a:r>
          </a:p>
        </p:txBody>
      </p:sp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857250" y="1143000"/>
            <a:ext cx="40290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3333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改变压强的例子：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5943600" y="4495800"/>
            <a:ext cx="265970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3333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菜刀的刃</a:t>
            </a:r>
          </a:p>
          <a:p>
            <a:pPr algn="ctr"/>
            <a:r>
              <a:rPr lang="zh-CN" altLang="en-US" sz="4800" b="1" dirty="0">
                <a:solidFill>
                  <a:srgbClr val="3333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很锋利</a:t>
            </a:r>
          </a:p>
        </p:txBody>
      </p:sp>
      <p:pic>
        <p:nvPicPr>
          <p:cNvPr id="36867" name="Picture 3" descr="未标题-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2590800"/>
            <a:ext cx="3733800" cy="303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Oval 4"/>
          <p:cNvSpPr>
            <a:spLocks noChangeArrowheads="1"/>
          </p:cNvSpPr>
          <p:nvPr/>
        </p:nvSpPr>
        <p:spPr bwMode="auto">
          <a:xfrm rot="-2755052">
            <a:off x="2520950" y="3854450"/>
            <a:ext cx="1968500" cy="4572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en-US" b="1" dirty="0">
              <a:solidFill>
                <a:srgbClr val="000000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869" name="AutoShape 5"/>
          <p:cNvSpPr>
            <a:spLocks noChangeArrowheads="1"/>
          </p:cNvSpPr>
          <p:nvPr/>
        </p:nvSpPr>
        <p:spPr bwMode="auto">
          <a:xfrm>
            <a:off x="5867400" y="4527550"/>
            <a:ext cx="2743200" cy="1524000"/>
          </a:xfrm>
          <a:prstGeom prst="wedgeRectCallout">
            <a:avLst>
              <a:gd name="adj1" fmla="val -125694"/>
              <a:gd name="adj2" fmla="val -71981"/>
            </a:avLst>
          </a:prstGeom>
          <a:noFill/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zh-CN" altLang="en-US" sz="2400" b="1" dirty="0">
              <a:solidFill>
                <a:srgbClr val="000000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6870" name="Text Box 6"/>
          <p:cNvSpPr txBox="1">
            <a:spLocks noChangeArrowheads="1"/>
          </p:cNvSpPr>
          <p:nvPr/>
        </p:nvSpPr>
        <p:spPr bwMode="auto">
          <a:xfrm>
            <a:off x="857250" y="1143000"/>
            <a:ext cx="4248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3333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改变压强的例子：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Snap3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1013" y="1600200"/>
            <a:ext cx="3201987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5" name="AutoShape 3"/>
          <p:cNvSpPr>
            <a:spLocks noChangeArrowheads="1"/>
          </p:cNvSpPr>
          <p:nvPr/>
        </p:nvSpPr>
        <p:spPr bwMode="auto">
          <a:xfrm>
            <a:off x="762000" y="2895600"/>
            <a:ext cx="4343400" cy="2971800"/>
          </a:xfrm>
          <a:prstGeom prst="cloudCallout">
            <a:avLst>
              <a:gd name="adj1" fmla="val 99963"/>
              <a:gd name="adj2" fmla="val -27671"/>
            </a:avLst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zh-CN" altLang="en-US" sz="2400" b="1" dirty="0">
              <a:solidFill>
                <a:srgbClr val="000000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1797050" y="3473450"/>
            <a:ext cx="265970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铁轨铺在</a:t>
            </a:r>
          </a:p>
          <a:p>
            <a:pPr algn="ctr"/>
            <a:r>
              <a:rPr lang="zh-CN" altLang="en-US" sz="4800" b="1" dirty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枕木上</a:t>
            </a:r>
          </a:p>
        </p:txBody>
      </p:sp>
      <p:sp>
        <p:nvSpPr>
          <p:cNvPr id="38917" name="Text Box 5"/>
          <p:cNvSpPr txBox="1">
            <a:spLocks noChangeArrowheads="1"/>
          </p:cNvSpPr>
          <p:nvPr/>
        </p:nvSpPr>
        <p:spPr bwMode="auto">
          <a:xfrm>
            <a:off x="928688" y="1000125"/>
            <a:ext cx="4248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3333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改变压强的例子：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117763" name="Rectangle 3"/>
          <p:cNvSpPr>
            <a:spLocks noGrp="1" noChangeArrowheads="1"/>
          </p:cNvSpPr>
          <p:nvPr>
            <p:ph type="title"/>
          </p:nvPr>
        </p:nvSpPr>
        <p:spPr>
          <a:xfrm>
            <a:off x="3527425" y="0"/>
            <a:ext cx="5616575" cy="1143000"/>
          </a:xfrm>
          <a:solidFill>
            <a:schemeClr val="accent2"/>
          </a:solidFill>
        </p:spPr>
        <p:txBody>
          <a:bodyPr/>
          <a:lstStyle/>
          <a:p>
            <a:pPr algn="l" eaLnBrk="1" hangingPunct="1"/>
            <a:r>
              <a:rPr lang="en-US" altLang="zh-CN" sz="4000" smtClean="0"/>
              <a:t>    </a:t>
            </a:r>
            <a:r>
              <a:rPr lang="zh-CN" altLang="en-US" sz="4000" b="1" smtClean="0">
                <a:solidFill>
                  <a:srgbClr val="FFFF00"/>
                </a:solidFill>
              </a:rPr>
              <a:t>学到这里，你知道这是怎么回事了吗？</a:t>
            </a:r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blackWhite">
          <a:xfrm>
            <a:off x="323850" y="5013325"/>
            <a:ext cx="5832475" cy="13223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11776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8400" y="1700213"/>
            <a:ext cx="4319588" cy="298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776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3800" y="2349500"/>
            <a:ext cx="2943225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77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77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7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7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7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117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ChangeArrowheads="1"/>
          </p:cNvSpPr>
          <p:nvPr/>
        </p:nvSpPr>
        <p:spPr bwMode="auto">
          <a:xfrm>
            <a:off x="485775" y="669925"/>
            <a:ext cx="7758113" cy="15541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</a:rPr>
              <a:t>例</a:t>
            </a:r>
            <a:r>
              <a:rPr lang="en-US" altLang="zh-CN" sz="3200" b="1">
                <a:solidFill>
                  <a:schemeClr val="tx1"/>
                </a:solidFill>
              </a:rPr>
              <a:t>2.</a:t>
            </a:r>
            <a:r>
              <a:rPr lang="zh-CN" altLang="en-US" sz="3200" b="1">
                <a:solidFill>
                  <a:schemeClr val="tx1"/>
                </a:solidFill>
              </a:rPr>
              <a:t>下面所述各事例中，为了减小压强的有＿＿＿</a:t>
            </a:r>
            <a:r>
              <a:rPr lang="en-US" altLang="zh-CN" sz="3200" b="1">
                <a:solidFill>
                  <a:schemeClr val="tx1"/>
                </a:solidFill>
              </a:rPr>
              <a:t>,</a:t>
            </a:r>
            <a:r>
              <a:rPr lang="zh-CN" altLang="en-US" sz="3200" b="1">
                <a:solidFill>
                  <a:schemeClr val="tx1"/>
                </a:solidFill>
              </a:rPr>
              <a:t>为了增大压强的有＿＿，</a:t>
            </a:r>
          </a:p>
          <a:p>
            <a:endParaRPr lang="zh-CN" altLang="en-US" sz="3200" b="1">
              <a:solidFill>
                <a:schemeClr val="tx1"/>
              </a:solidFill>
            </a:endParaRPr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881063" y="1157288"/>
            <a:ext cx="20574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3300"/>
                </a:solidFill>
                <a:latin typeface="Times New Roman" pitchFamily="18" charset="0"/>
              </a:rPr>
              <a:t>ACEF</a:t>
            </a:r>
            <a:endParaRPr lang="en-US" altLang="zh-CN" sz="3200" b="1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5435600" y="1157288"/>
            <a:ext cx="14478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3300"/>
                </a:solidFill>
                <a:latin typeface="Times New Roman" pitchFamily="18" charset="0"/>
              </a:rPr>
              <a:t>BD</a:t>
            </a:r>
            <a:endParaRPr lang="en-US" altLang="zh-CN" sz="3200" b="1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6628" name="Text Box 5"/>
          <p:cNvSpPr txBox="1">
            <a:spLocks noChangeArrowheads="1"/>
          </p:cNvSpPr>
          <p:nvPr/>
        </p:nvSpPr>
        <p:spPr bwMode="auto">
          <a:xfrm>
            <a:off x="304800" y="1981200"/>
            <a:ext cx="37417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</a:rPr>
              <a:t>A</a:t>
            </a:r>
            <a:r>
              <a:rPr lang="zh-CN" altLang="en-US" sz="3200" b="1">
                <a:solidFill>
                  <a:schemeClr val="tx1"/>
                </a:solidFill>
              </a:rPr>
              <a:t>、铲土机的宽履带</a:t>
            </a:r>
          </a:p>
        </p:txBody>
      </p:sp>
      <p:sp>
        <p:nvSpPr>
          <p:cNvPr id="26629" name="Text Box 6"/>
          <p:cNvSpPr txBox="1">
            <a:spLocks noChangeArrowheads="1"/>
          </p:cNvSpPr>
          <p:nvPr/>
        </p:nvSpPr>
        <p:spPr bwMode="auto">
          <a:xfrm>
            <a:off x="304800" y="2971800"/>
            <a:ext cx="3810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</a:rPr>
              <a:t>B</a:t>
            </a:r>
            <a:r>
              <a:rPr lang="zh-CN" altLang="en-US" sz="3200" b="1">
                <a:solidFill>
                  <a:schemeClr val="tx1"/>
                </a:solidFill>
              </a:rPr>
              <a:t>、锋利的剪刀刃</a:t>
            </a:r>
          </a:p>
        </p:txBody>
      </p:sp>
      <p:sp>
        <p:nvSpPr>
          <p:cNvPr id="26630" name="Text Box 7"/>
          <p:cNvSpPr txBox="1">
            <a:spLocks noChangeArrowheads="1"/>
          </p:cNvSpPr>
          <p:nvPr/>
        </p:nvSpPr>
        <p:spPr bwMode="auto">
          <a:xfrm>
            <a:off x="296863" y="3810000"/>
            <a:ext cx="45799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</a:rPr>
              <a:t>C</a:t>
            </a:r>
            <a:r>
              <a:rPr lang="zh-CN" altLang="en-US" sz="3200" b="1">
                <a:solidFill>
                  <a:schemeClr val="tx1"/>
                </a:solidFill>
              </a:rPr>
              <a:t>、骆驼宽大的脚掌</a:t>
            </a:r>
          </a:p>
        </p:txBody>
      </p:sp>
      <p:sp>
        <p:nvSpPr>
          <p:cNvPr id="26631" name="Text Box 8"/>
          <p:cNvSpPr txBox="1">
            <a:spLocks noChangeArrowheads="1"/>
          </p:cNvSpPr>
          <p:nvPr/>
        </p:nvSpPr>
        <p:spPr bwMode="auto">
          <a:xfrm>
            <a:off x="304800" y="4724400"/>
            <a:ext cx="3352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</a:rPr>
              <a:t>D</a:t>
            </a:r>
            <a:r>
              <a:rPr lang="zh-CN" altLang="en-US" sz="3200" b="1">
                <a:solidFill>
                  <a:schemeClr val="tx1"/>
                </a:solidFill>
              </a:rPr>
              <a:t>、很细的钉尖</a:t>
            </a:r>
          </a:p>
        </p:txBody>
      </p:sp>
      <p:sp>
        <p:nvSpPr>
          <p:cNvPr id="26632" name="Text Box 9"/>
          <p:cNvSpPr txBox="1">
            <a:spLocks noChangeArrowheads="1"/>
          </p:cNvSpPr>
          <p:nvPr/>
        </p:nvSpPr>
        <p:spPr bwMode="auto">
          <a:xfrm>
            <a:off x="5345113" y="3573463"/>
            <a:ext cx="42672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</a:rPr>
              <a:t>E</a:t>
            </a:r>
            <a:r>
              <a:rPr lang="zh-CN" altLang="en-US" sz="3200" b="1">
                <a:solidFill>
                  <a:schemeClr val="tx1"/>
                </a:solidFill>
              </a:rPr>
              <a:t>、钢轨铺在枕木上</a:t>
            </a:r>
          </a:p>
        </p:txBody>
      </p:sp>
      <p:pic>
        <p:nvPicPr>
          <p:cNvPr id="26633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0200" y="3213100"/>
            <a:ext cx="1014413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2916238" y="2708275"/>
            <a:ext cx="1370012" cy="288925"/>
            <a:chOff x="0" y="0"/>
            <a:chExt cx="863" cy="182"/>
          </a:xfrm>
        </p:grpSpPr>
        <p:sp>
          <p:nvSpPr>
            <p:cNvPr id="26635" name="未知"/>
            <p:cNvSpPr>
              <a:spLocks noChangeArrowheads="1"/>
            </p:cNvSpPr>
            <p:nvPr/>
          </p:nvSpPr>
          <p:spPr bwMode="auto">
            <a:xfrm>
              <a:off x="213" y="63"/>
              <a:ext cx="308" cy="22"/>
            </a:xfrm>
            <a:custGeom>
              <a:avLst/>
              <a:gdLst/>
              <a:ahLst/>
              <a:cxnLst>
                <a:cxn ang="0">
                  <a:pos x="1532" y="75"/>
                </a:cxn>
                <a:cxn ang="0">
                  <a:pos x="1536" y="50"/>
                </a:cxn>
                <a:cxn ang="0">
                  <a:pos x="0" y="0"/>
                </a:cxn>
                <a:cxn ang="0">
                  <a:pos x="1538" y="108"/>
                </a:cxn>
                <a:cxn ang="0">
                  <a:pos x="1533" y="91"/>
                </a:cxn>
                <a:cxn ang="0">
                  <a:pos x="1532" y="75"/>
                </a:cxn>
              </a:cxnLst>
              <a:rect l="0" t="0" r="r" b="b"/>
              <a:pathLst>
                <a:path w="1538" h="108">
                  <a:moveTo>
                    <a:pt x="1532" y="75"/>
                  </a:moveTo>
                  <a:lnTo>
                    <a:pt x="1536" y="50"/>
                  </a:lnTo>
                  <a:lnTo>
                    <a:pt x="0" y="0"/>
                  </a:lnTo>
                  <a:lnTo>
                    <a:pt x="1538" y="108"/>
                  </a:lnTo>
                  <a:lnTo>
                    <a:pt x="1533" y="91"/>
                  </a:lnTo>
                  <a:lnTo>
                    <a:pt x="153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36" name="未知"/>
            <p:cNvSpPr>
              <a:spLocks noChangeArrowheads="1"/>
            </p:cNvSpPr>
            <p:nvPr/>
          </p:nvSpPr>
          <p:spPr bwMode="auto">
            <a:xfrm>
              <a:off x="203" y="62"/>
              <a:ext cx="318" cy="23"/>
            </a:xfrm>
            <a:custGeom>
              <a:avLst/>
              <a:gdLst/>
              <a:ahLst/>
              <a:cxnLst>
                <a:cxn ang="0">
                  <a:pos x="1591" y="113"/>
                </a:cxn>
                <a:cxn ang="0">
                  <a:pos x="1588" y="111"/>
                </a:cxn>
                <a:cxn ang="0">
                  <a:pos x="50" y="3"/>
                </a:cxn>
                <a:cxn ang="0">
                  <a:pos x="0" y="0"/>
                </a:cxn>
                <a:cxn ang="0">
                  <a:pos x="1591" y="113"/>
                </a:cxn>
              </a:cxnLst>
              <a:rect l="0" t="0" r="r" b="b"/>
              <a:pathLst>
                <a:path w="1591" h="113">
                  <a:moveTo>
                    <a:pt x="1591" y="113"/>
                  </a:moveTo>
                  <a:lnTo>
                    <a:pt x="1588" y="111"/>
                  </a:lnTo>
                  <a:lnTo>
                    <a:pt x="50" y="3"/>
                  </a:lnTo>
                  <a:lnTo>
                    <a:pt x="0" y="0"/>
                  </a:lnTo>
                  <a:lnTo>
                    <a:pt x="1591" y="113"/>
                  </a:lnTo>
                  <a:close/>
                </a:path>
              </a:pathLst>
            </a:custGeom>
            <a:solidFill>
              <a:srgbClr val="FEFEF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37" name="未知"/>
            <p:cNvSpPr>
              <a:spLocks noChangeArrowheads="1"/>
            </p:cNvSpPr>
            <p:nvPr/>
          </p:nvSpPr>
          <p:spPr bwMode="auto">
            <a:xfrm>
              <a:off x="189" y="62"/>
              <a:ext cx="332" cy="23"/>
            </a:xfrm>
            <a:custGeom>
              <a:avLst/>
              <a:gdLst/>
              <a:ahLst/>
              <a:cxnLst>
                <a:cxn ang="0">
                  <a:pos x="1663" y="116"/>
                </a:cxn>
                <a:cxn ang="0">
                  <a:pos x="1663" y="115"/>
                </a:cxn>
                <a:cxn ang="0">
                  <a:pos x="72" y="2"/>
                </a:cxn>
                <a:cxn ang="0">
                  <a:pos x="0" y="0"/>
                </a:cxn>
                <a:cxn ang="0">
                  <a:pos x="1663" y="116"/>
                </a:cxn>
              </a:cxnLst>
              <a:rect l="0" t="0" r="r" b="b"/>
              <a:pathLst>
                <a:path w="1663" h="116">
                  <a:moveTo>
                    <a:pt x="1663" y="116"/>
                  </a:moveTo>
                  <a:lnTo>
                    <a:pt x="1663" y="115"/>
                  </a:lnTo>
                  <a:lnTo>
                    <a:pt x="72" y="2"/>
                  </a:lnTo>
                  <a:lnTo>
                    <a:pt x="0" y="0"/>
                  </a:lnTo>
                  <a:lnTo>
                    <a:pt x="1663" y="116"/>
                  </a:lnTo>
                  <a:close/>
                </a:path>
              </a:pathLst>
            </a:custGeom>
            <a:solidFill>
              <a:srgbClr val="FCFCF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38" name="未知"/>
            <p:cNvSpPr>
              <a:spLocks noChangeArrowheads="1"/>
            </p:cNvSpPr>
            <p:nvPr/>
          </p:nvSpPr>
          <p:spPr bwMode="auto">
            <a:xfrm>
              <a:off x="167" y="61"/>
              <a:ext cx="355" cy="25"/>
            </a:xfrm>
            <a:custGeom>
              <a:avLst/>
              <a:gdLst/>
              <a:ahLst/>
              <a:cxnLst>
                <a:cxn ang="0">
                  <a:pos x="1775" y="125"/>
                </a:cxn>
                <a:cxn ang="0">
                  <a:pos x="1773" y="120"/>
                </a:cxn>
                <a:cxn ang="0">
                  <a:pos x="110" y="4"/>
                </a:cxn>
                <a:cxn ang="0">
                  <a:pos x="0" y="0"/>
                </a:cxn>
                <a:cxn ang="0">
                  <a:pos x="1775" y="125"/>
                </a:cxn>
              </a:cxnLst>
              <a:rect l="0" t="0" r="r" b="b"/>
              <a:pathLst>
                <a:path w="1775" h="125">
                  <a:moveTo>
                    <a:pt x="1775" y="125"/>
                  </a:moveTo>
                  <a:lnTo>
                    <a:pt x="1773" y="120"/>
                  </a:lnTo>
                  <a:lnTo>
                    <a:pt x="110" y="4"/>
                  </a:lnTo>
                  <a:lnTo>
                    <a:pt x="0" y="0"/>
                  </a:lnTo>
                  <a:lnTo>
                    <a:pt x="1775" y="125"/>
                  </a:lnTo>
                  <a:close/>
                </a:path>
              </a:pathLst>
            </a:custGeom>
            <a:solidFill>
              <a:srgbClr val="F9F9F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39" name="未知"/>
            <p:cNvSpPr>
              <a:spLocks noChangeArrowheads="1"/>
            </p:cNvSpPr>
            <p:nvPr/>
          </p:nvSpPr>
          <p:spPr bwMode="auto">
            <a:xfrm>
              <a:off x="153" y="61"/>
              <a:ext cx="369" cy="26"/>
            </a:xfrm>
            <a:custGeom>
              <a:avLst/>
              <a:gdLst/>
              <a:ahLst/>
              <a:cxnLst>
                <a:cxn ang="0">
                  <a:pos x="1846" y="129"/>
                </a:cxn>
                <a:cxn ang="0">
                  <a:pos x="1843" y="127"/>
                </a:cxn>
                <a:cxn ang="0">
                  <a:pos x="68" y="2"/>
                </a:cxn>
                <a:cxn ang="0">
                  <a:pos x="0" y="0"/>
                </a:cxn>
                <a:cxn ang="0">
                  <a:pos x="1846" y="129"/>
                </a:cxn>
              </a:cxnLst>
              <a:rect l="0" t="0" r="r" b="b"/>
              <a:pathLst>
                <a:path w="1846" h="129">
                  <a:moveTo>
                    <a:pt x="1846" y="129"/>
                  </a:moveTo>
                  <a:lnTo>
                    <a:pt x="1843" y="127"/>
                  </a:lnTo>
                  <a:lnTo>
                    <a:pt x="68" y="2"/>
                  </a:lnTo>
                  <a:lnTo>
                    <a:pt x="0" y="0"/>
                  </a:lnTo>
                  <a:lnTo>
                    <a:pt x="1846" y="129"/>
                  </a:lnTo>
                  <a:close/>
                </a:path>
              </a:pathLst>
            </a:custGeom>
            <a:solidFill>
              <a:srgbClr val="F7F7F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0" name="未知"/>
            <p:cNvSpPr>
              <a:spLocks noChangeArrowheads="1"/>
            </p:cNvSpPr>
            <p:nvPr/>
          </p:nvSpPr>
          <p:spPr bwMode="auto">
            <a:xfrm>
              <a:off x="137" y="60"/>
              <a:ext cx="385" cy="27"/>
            </a:xfrm>
            <a:custGeom>
              <a:avLst/>
              <a:gdLst/>
              <a:ahLst/>
              <a:cxnLst>
                <a:cxn ang="0">
                  <a:pos x="1929" y="135"/>
                </a:cxn>
                <a:cxn ang="0">
                  <a:pos x="1928" y="133"/>
                </a:cxn>
                <a:cxn ang="0">
                  <a:pos x="82" y="4"/>
                </a:cxn>
                <a:cxn ang="0">
                  <a:pos x="0" y="0"/>
                </a:cxn>
                <a:cxn ang="0">
                  <a:pos x="1929" y="135"/>
                </a:cxn>
              </a:cxnLst>
              <a:rect l="0" t="0" r="r" b="b"/>
              <a:pathLst>
                <a:path w="1929" h="135">
                  <a:moveTo>
                    <a:pt x="1929" y="135"/>
                  </a:moveTo>
                  <a:lnTo>
                    <a:pt x="1928" y="133"/>
                  </a:lnTo>
                  <a:lnTo>
                    <a:pt x="82" y="4"/>
                  </a:lnTo>
                  <a:lnTo>
                    <a:pt x="0" y="0"/>
                  </a:lnTo>
                  <a:lnTo>
                    <a:pt x="1929" y="135"/>
                  </a:lnTo>
                  <a:close/>
                </a:path>
              </a:pathLst>
            </a:custGeom>
            <a:solidFill>
              <a:srgbClr val="F5F5F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1" name="未知"/>
            <p:cNvSpPr>
              <a:spLocks noChangeArrowheads="1"/>
            </p:cNvSpPr>
            <p:nvPr/>
          </p:nvSpPr>
          <p:spPr bwMode="auto">
            <a:xfrm>
              <a:off x="62" y="71"/>
              <a:ext cx="455" cy="32"/>
            </a:xfrm>
            <a:custGeom>
              <a:avLst/>
              <a:gdLst/>
              <a:ahLst/>
              <a:cxnLst>
                <a:cxn ang="0">
                  <a:pos x="2274" y="161"/>
                </a:cxn>
                <a:cxn ang="0">
                  <a:pos x="2274" y="160"/>
                </a:cxn>
                <a:cxn ang="0">
                  <a:pos x="2277" y="160"/>
                </a:cxn>
                <a:cxn ang="0">
                  <a:pos x="0" y="0"/>
                </a:cxn>
                <a:cxn ang="0">
                  <a:pos x="13" y="3"/>
                </a:cxn>
                <a:cxn ang="0">
                  <a:pos x="2274" y="161"/>
                </a:cxn>
              </a:cxnLst>
              <a:rect l="0" t="0" r="r" b="b"/>
              <a:pathLst>
                <a:path w="2277" h="161">
                  <a:moveTo>
                    <a:pt x="2274" y="161"/>
                  </a:moveTo>
                  <a:lnTo>
                    <a:pt x="2274" y="160"/>
                  </a:lnTo>
                  <a:lnTo>
                    <a:pt x="2277" y="160"/>
                  </a:lnTo>
                  <a:lnTo>
                    <a:pt x="0" y="0"/>
                  </a:lnTo>
                  <a:lnTo>
                    <a:pt x="13" y="3"/>
                  </a:lnTo>
                  <a:lnTo>
                    <a:pt x="2274" y="161"/>
                  </a:lnTo>
                  <a:close/>
                </a:path>
              </a:pathLst>
            </a:custGeom>
            <a:solidFill>
              <a:srgbClr val="AAAAA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2" name="未知"/>
            <p:cNvSpPr>
              <a:spLocks noChangeArrowheads="1"/>
            </p:cNvSpPr>
            <p:nvPr/>
          </p:nvSpPr>
          <p:spPr bwMode="auto">
            <a:xfrm>
              <a:off x="64" y="71"/>
              <a:ext cx="453" cy="33"/>
            </a:xfrm>
            <a:custGeom>
              <a:avLst/>
              <a:gdLst/>
              <a:ahLst/>
              <a:cxnLst>
                <a:cxn ang="0">
                  <a:pos x="2255" y="163"/>
                </a:cxn>
                <a:cxn ang="0">
                  <a:pos x="2261" y="158"/>
                </a:cxn>
                <a:cxn ang="0">
                  <a:pos x="0" y="0"/>
                </a:cxn>
                <a:cxn ang="0">
                  <a:pos x="29" y="6"/>
                </a:cxn>
                <a:cxn ang="0">
                  <a:pos x="2255" y="163"/>
                </a:cxn>
              </a:cxnLst>
              <a:rect l="0" t="0" r="r" b="b"/>
              <a:pathLst>
                <a:path w="2261" h="163">
                  <a:moveTo>
                    <a:pt x="2255" y="163"/>
                  </a:moveTo>
                  <a:lnTo>
                    <a:pt x="2261" y="158"/>
                  </a:lnTo>
                  <a:lnTo>
                    <a:pt x="0" y="0"/>
                  </a:lnTo>
                  <a:lnTo>
                    <a:pt x="29" y="6"/>
                  </a:lnTo>
                  <a:lnTo>
                    <a:pt x="2255" y="163"/>
                  </a:lnTo>
                  <a:close/>
                </a:path>
              </a:pathLst>
            </a:custGeom>
            <a:solidFill>
              <a:srgbClr val="A8A8A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3" name="未知"/>
            <p:cNvSpPr>
              <a:spLocks noChangeArrowheads="1"/>
            </p:cNvSpPr>
            <p:nvPr/>
          </p:nvSpPr>
          <p:spPr bwMode="auto">
            <a:xfrm>
              <a:off x="70" y="73"/>
              <a:ext cx="445" cy="31"/>
            </a:xfrm>
            <a:custGeom>
              <a:avLst/>
              <a:gdLst/>
              <a:ahLst/>
              <a:cxnLst>
                <a:cxn ang="0">
                  <a:pos x="2222" y="159"/>
                </a:cxn>
                <a:cxn ang="0">
                  <a:pos x="2226" y="157"/>
                </a:cxn>
                <a:cxn ang="0">
                  <a:pos x="0" y="0"/>
                </a:cxn>
                <a:cxn ang="0">
                  <a:pos x="15" y="5"/>
                </a:cxn>
                <a:cxn ang="0">
                  <a:pos x="2222" y="159"/>
                </a:cxn>
              </a:cxnLst>
              <a:rect l="0" t="0" r="r" b="b"/>
              <a:pathLst>
                <a:path w="2226" h="159">
                  <a:moveTo>
                    <a:pt x="2222" y="159"/>
                  </a:moveTo>
                  <a:lnTo>
                    <a:pt x="2226" y="157"/>
                  </a:lnTo>
                  <a:lnTo>
                    <a:pt x="0" y="0"/>
                  </a:lnTo>
                  <a:lnTo>
                    <a:pt x="15" y="5"/>
                  </a:lnTo>
                  <a:lnTo>
                    <a:pt x="2222" y="159"/>
                  </a:lnTo>
                  <a:close/>
                </a:path>
              </a:pathLst>
            </a:custGeom>
            <a:solidFill>
              <a:srgbClr val="A6A6A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4" name="未知"/>
            <p:cNvSpPr>
              <a:spLocks noChangeArrowheads="1"/>
            </p:cNvSpPr>
            <p:nvPr/>
          </p:nvSpPr>
          <p:spPr bwMode="auto">
            <a:xfrm>
              <a:off x="73" y="74"/>
              <a:ext cx="442" cy="31"/>
            </a:xfrm>
            <a:custGeom>
              <a:avLst/>
              <a:gdLst/>
              <a:ahLst/>
              <a:cxnLst>
                <a:cxn ang="0">
                  <a:pos x="2205" y="155"/>
                </a:cxn>
                <a:cxn ang="0">
                  <a:pos x="2207" y="154"/>
                </a:cxn>
                <a:cxn ang="0">
                  <a:pos x="0" y="0"/>
                </a:cxn>
                <a:cxn ang="0">
                  <a:pos x="14" y="2"/>
                </a:cxn>
                <a:cxn ang="0">
                  <a:pos x="2205" y="155"/>
                </a:cxn>
              </a:cxnLst>
              <a:rect l="0" t="0" r="r" b="b"/>
              <a:pathLst>
                <a:path w="2207" h="155">
                  <a:moveTo>
                    <a:pt x="2205" y="155"/>
                  </a:moveTo>
                  <a:lnTo>
                    <a:pt x="2207" y="154"/>
                  </a:lnTo>
                  <a:lnTo>
                    <a:pt x="0" y="0"/>
                  </a:lnTo>
                  <a:lnTo>
                    <a:pt x="14" y="2"/>
                  </a:lnTo>
                  <a:lnTo>
                    <a:pt x="2205" y="155"/>
                  </a:lnTo>
                  <a:close/>
                </a:path>
              </a:pathLst>
            </a:custGeom>
            <a:solidFill>
              <a:srgbClr val="A4A4A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5" name="未知"/>
            <p:cNvSpPr>
              <a:spLocks noChangeArrowheads="1"/>
            </p:cNvSpPr>
            <p:nvPr/>
          </p:nvSpPr>
          <p:spPr bwMode="auto">
            <a:xfrm>
              <a:off x="76" y="74"/>
              <a:ext cx="438" cy="32"/>
            </a:xfrm>
            <a:custGeom>
              <a:avLst/>
              <a:gdLst/>
              <a:ahLst/>
              <a:cxnLst>
                <a:cxn ang="0">
                  <a:pos x="2186" y="158"/>
                </a:cxn>
                <a:cxn ang="0">
                  <a:pos x="2191" y="153"/>
                </a:cxn>
                <a:cxn ang="0">
                  <a:pos x="0" y="0"/>
                </a:cxn>
                <a:cxn ang="0">
                  <a:pos x="12" y="1"/>
                </a:cxn>
                <a:cxn ang="0">
                  <a:pos x="27" y="6"/>
                </a:cxn>
                <a:cxn ang="0">
                  <a:pos x="2186" y="158"/>
                </a:cxn>
              </a:cxnLst>
              <a:rect l="0" t="0" r="r" b="b"/>
              <a:pathLst>
                <a:path w="2191" h="158">
                  <a:moveTo>
                    <a:pt x="2186" y="158"/>
                  </a:moveTo>
                  <a:lnTo>
                    <a:pt x="2191" y="153"/>
                  </a:lnTo>
                  <a:lnTo>
                    <a:pt x="0" y="0"/>
                  </a:lnTo>
                  <a:lnTo>
                    <a:pt x="12" y="1"/>
                  </a:lnTo>
                  <a:lnTo>
                    <a:pt x="27" y="6"/>
                  </a:lnTo>
                  <a:lnTo>
                    <a:pt x="2186" y="158"/>
                  </a:lnTo>
                  <a:close/>
                </a:path>
              </a:pathLst>
            </a:custGeom>
            <a:solidFill>
              <a:srgbClr val="A0A0A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6" name="未知"/>
            <p:cNvSpPr>
              <a:spLocks noChangeArrowheads="1"/>
            </p:cNvSpPr>
            <p:nvPr/>
          </p:nvSpPr>
          <p:spPr bwMode="auto">
            <a:xfrm>
              <a:off x="40" y="65"/>
              <a:ext cx="482" cy="35"/>
            </a:xfrm>
            <a:custGeom>
              <a:avLst/>
              <a:gdLst/>
              <a:ahLst/>
              <a:cxnLst>
                <a:cxn ang="0">
                  <a:pos x="2405" y="171"/>
                </a:cxn>
                <a:cxn ang="0">
                  <a:pos x="2407" y="170"/>
                </a:cxn>
                <a:cxn ang="0">
                  <a:pos x="0" y="0"/>
                </a:cxn>
                <a:cxn ang="0">
                  <a:pos x="9" y="2"/>
                </a:cxn>
                <a:cxn ang="0">
                  <a:pos x="2405" y="171"/>
                </a:cxn>
              </a:cxnLst>
              <a:rect l="0" t="0" r="r" b="b"/>
              <a:pathLst>
                <a:path w="2407" h="171">
                  <a:moveTo>
                    <a:pt x="2405" y="171"/>
                  </a:moveTo>
                  <a:lnTo>
                    <a:pt x="2407" y="170"/>
                  </a:lnTo>
                  <a:lnTo>
                    <a:pt x="0" y="0"/>
                  </a:lnTo>
                  <a:lnTo>
                    <a:pt x="9" y="2"/>
                  </a:lnTo>
                  <a:lnTo>
                    <a:pt x="2405" y="171"/>
                  </a:lnTo>
                  <a:close/>
                </a:path>
              </a:pathLst>
            </a:custGeom>
            <a:solidFill>
              <a:srgbClr val="BCBCB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7" name="未知"/>
            <p:cNvSpPr>
              <a:spLocks noChangeArrowheads="1"/>
            </p:cNvSpPr>
            <p:nvPr/>
          </p:nvSpPr>
          <p:spPr bwMode="auto">
            <a:xfrm>
              <a:off x="42" y="66"/>
              <a:ext cx="479" cy="34"/>
            </a:xfrm>
            <a:custGeom>
              <a:avLst/>
              <a:gdLst/>
              <a:ahLst/>
              <a:cxnLst>
                <a:cxn ang="0">
                  <a:pos x="2393" y="172"/>
                </a:cxn>
                <a:cxn ang="0">
                  <a:pos x="2393" y="169"/>
                </a:cxn>
                <a:cxn ang="0">
                  <a:pos x="2396" y="169"/>
                </a:cxn>
                <a:cxn ang="0">
                  <a:pos x="0" y="0"/>
                </a:cxn>
                <a:cxn ang="0">
                  <a:pos x="11" y="5"/>
                </a:cxn>
                <a:cxn ang="0">
                  <a:pos x="2393" y="172"/>
                </a:cxn>
              </a:cxnLst>
              <a:rect l="0" t="0" r="r" b="b"/>
              <a:pathLst>
                <a:path w="2396" h="172">
                  <a:moveTo>
                    <a:pt x="2393" y="172"/>
                  </a:moveTo>
                  <a:lnTo>
                    <a:pt x="2393" y="169"/>
                  </a:lnTo>
                  <a:lnTo>
                    <a:pt x="2396" y="169"/>
                  </a:lnTo>
                  <a:lnTo>
                    <a:pt x="0" y="0"/>
                  </a:lnTo>
                  <a:lnTo>
                    <a:pt x="11" y="5"/>
                  </a:lnTo>
                  <a:lnTo>
                    <a:pt x="2393" y="172"/>
                  </a:lnTo>
                  <a:close/>
                </a:path>
              </a:pathLst>
            </a:custGeom>
            <a:solidFill>
              <a:srgbClr val="BABAB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8" name="未知"/>
            <p:cNvSpPr>
              <a:spLocks noChangeArrowheads="1"/>
            </p:cNvSpPr>
            <p:nvPr/>
          </p:nvSpPr>
          <p:spPr bwMode="auto">
            <a:xfrm>
              <a:off x="44" y="67"/>
              <a:ext cx="477" cy="34"/>
            </a:xfrm>
            <a:custGeom>
              <a:avLst/>
              <a:gdLst/>
              <a:ahLst/>
              <a:cxnLst>
                <a:cxn ang="0">
                  <a:pos x="2378" y="171"/>
                </a:cxn>
                <a:cxn ang="0">
                  <a:pos x="2382" y="167"/>
                </a:cxn>
                <a:cxn ang="0">
                  <a:pos x="0" y="0"/>
                </a:cxn>
                <a:cxn ang="0">
                  <a:pos x="26" y="6"/>
                </a:cxn>
                <a:cxn ang="0">
                  <a:pos x="2378" y="171"/>
                </a:cxn>
              </a:cxnLst>
              <a:rect l="0" t="0" r="r" b="b"/>
              <a:pathLst>
                <a:path w="2382" h="171">
                  <a:moveTo>
                    <a:pt x="2378" y="171"/>
                  </a:moveTo>
                  <a:lnTo>
                    <a:pt x="2382" y="167"/>
                  </a:lnTo>
                  <a:lnTo>
                    <a:pt x="0" y="0"/>
                  </a:lnTo>
                  <a:lnTo>
                    <a:pt x="26" y="6"/>
                  </a:lnTo>
                  <a:lnTo>
                    <a:pt x="2378" y="171"/>
                  </a:lnTo>
                  <a:close/>
                </a:path>
              </a:pathLst>
            </a:custGeom>
            <a:solidFill>
              <a:srgbClr val="B6B6B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9" name="未知"/>
            <p:cNvSpPr>
              <a:spLocks noChangeArrowheads="1"/>
            </p:cNvSpPr>
            <p:nvPr/>
          </p:nvSpPr>
          <p:spPr bwMode="auto">
            <a:xfrm>
              <a:off x="49" y="68"/>
              <a:ext cx="471" cy="33"/>
            </a:xfrm>
            <a:custGeom>
              <a:avLst/>
              <a:gdLst/>
              <a:ahLst/>
              <a:cxnLst>
                <a:cxn ang="0">
                  <a:pos x="2350" y="167"/>
                </a:cxn>
                <a:cxn ang="0">
                  <a:pos x="2352" y="165"/>
                </a:cxn>
                <a:cxn ang="0">
                  <a:pos x="0" y="0"/>
                </a:cxn>
                <a:cxn ang="0">
                  <a:pos x="13" y="2"/>
                </a:cxn>
                <a:cxn ang="0">
                  <a:pos x="2350" y="167"/>
                </a:cxn>
              </a:cxnLst>
              <a:rect l="0" t="0" r="r" b="b"/>
              <a:pathLst>
                <a:path w="2352" h="167">
                  <a:moveTo>
                    <a:pt x="2350" y="167"/>
                  </a:moveTo>
                  <a:lnTo>
                    <a:pt x="2352" y="165"/>
                  </a:lnTo>
                  <a:lnTo>
                    <a:pt x="0" y="0"/>
                  </a:lnTo>
                  <a:lnTo>
                    <a:pt x="13" y="2"/>
                  </a:lnTo>
                  <a:lnTo>
                    <a:pt x="2350" y="167"/>
                  </a:lnTo>
                  <a:close/>
                </a:path>
              </a:pathLst>
            </a:custGeom>
            <a:solidFill>
              <a:srgbClr val="B4B4B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0" name="未知"/>
            <p:cNvSpPr>
              <a:spLocks noChangeArrowheads="1"/>
            </p:cNvSpPr>
            <p:nvPr/>
          </p:nvSpPr>
          <p:spPr bwMode="auto">
            <a:xfrm>
              <a:off x="52" y="68"/>
              <a:ext cx="467" cy="34"/>
            </a:xfrm>
            <a:custGeom>
              <a:avLst/>
              <a:gdLst/>
              <a:ahLst/>
              <a:cxnLst>
                <a:cxn ang="0">
                  <a:pos x="2332" y="167"/>
                </a:cxn>
                <a:cxn ang="0">
                  <a:pos x="2337" y="165"/>
                </a:cxn>
                <a:cxn ang="0">
                  <a:pos x="0" y="0"/>
                </a:cxn>
                <a:cxn ang="0">
                  <a:pos x="11" y="3"/>
                </a:cxn>
                <a:cxn ang="0">
                  <a:pos x="2332" y="167"/>
                </a:cxn>
              </a:cxnLst>
              <a:rect l="0" t="0" r="r" b="b"/>
              <a:pathLst>
                <a:path w="2337" h="167">
                  <a:moveTo>
                    <a:pt x="2332" y="167"/>
                  </a:moveTo>
                  <a:lnTo>
                    <a:pt x="2337" y="165"/>
                  </a:lnTo>
                  <a:lnTo>
                    <a:pt x="0" y="0"/>
                  </a:lnTo>
                  <a:lnTo>
                    <a:pt x="11" y="3"/>
                  </a:lnTo>
                  <a:lnTo>
                    <a:pt x="2332" y="167"/>
                  </a:lnTo>
                  <a:close/>
                </a:path>
              </a:pathLst>
            </a:custGeom>
            <a:solidFill>
              <a:srgbClr val="B2B2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1" name="未知"/>
            <p:cNvSpPr>
              <a:spLocks noChangeArrowheads="1"/>
            </p:cNvSpPr>
            <p:nvPr/>
          </p:nvSpPr>
          <p:spPr bwMode="auto">
            <a:xfrm>
              <a:off x="54" y="69"/>
              <a:ext cx="464" cy="33"/>
            </a:xfrm>
            <a:custGeom>
              <a:avLst/>
              <a:gdLst/>
              <a:ahLst/>
              <a:cxnLst>
                <a:cxn ang="0">
                  <a:pos x="2317" y="166"/>
                </a:cxn>
                <a:cxn ang="0">
                  <a:pos x="2318" y="164"/>
                </a:cxn>
                <a:cxn ang="0">
                  <a:pos x="2321" y="164"/>
                </a:cxn>
                <a:cxn ang="0">
                  <a:pos x="0" y="0"/>
                </a:cxn>
                <a:cxn ang="0">
                  <a:pos x="24" y="6"/>
                </a:cxn>
                <a:cxn ang="0">
                  <a:pos x="2317" y="166"/>
                </a:cxn>
              </a:cxnLst>
              <a:rect l="0" t="0" r="r" b="b"/>
              <a:pathLst>
                <a:path w="2321" h="166">
                  <a:moveTo>
                    <a:pt x="2317" y="166"/>
                  </a:moveTo>
                  <a:lnTo>
                    <a:pt x="2318" y="164"/>
                  </a:lnTo>
                  <a:lnTo>
                    <a:pt x="2321" y="164"/>
                  </a:lnTo>
                  <a:lnTo>
                    <a:pt x="0" y="0"/>
                  </a:lnTo>
                  <a:lnTo>
                    <a:pt x="24" y="6"/>
                  </a:lnTo>
                  <a:lnTo>
                    <a:pt x="2317" y="166"/>
                  </a:lnTo>
                  <a:close/>
                </a:path>
              </a:pathLst>
            </a:custGeom>
            <a:solidFill>
              <a:srgbClr val="B1B1B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2" name="未知"/>
            <p:cNvSpPr>
              <a:spLocks noChangeArrowheads="1"/>
            </p:cNvSpPr>
            <p:nvPr/>
          </p:nvSpPr>
          <p:spPr bwMode="auto">
            <a:xfrm>
              <a:off x="35" y="64"/>
              <a:ext cx="487" cy="35"/>
            </a:xfrm>
            <a:custGeom>
              <a:avLst/>
              <a:gdLst/>
              <a:ahLst/>
              <a:cxnLst>
                <a:cxn ang="0">
                  <a:pos x="2434" y="176"/>
                </a:cxn>
                <a:cxn ang="0">
                  <a:pos x="2438" y="171"/>
                </a:cxn>
                <a:cxn ang="0">
                  <a:pos x="0" y="0"/>
                </a:cxn>
                <a:cxn ang="0">
                  <a:pos x="27" y="6"/>
                </a:cxn>
                <a:cxn ang="0">
                  <a:pos x="2434" y="176"/>
                </a:cxn>
              </a:cxnLst>
              <a:rect l="0" t="0" r="r" b="b"/>
              <a:pathLst>
                <a:path w="2438" h="176">
                  <a:moveTo>
                    <a:pt x="2434" y="176"/>
                  </a:moveTo>
                  <a:lnTo>
                    <a:pt x="2438" y="171"/>
                  </a:lnTo>
                  <a:lnTo>
                    <a:pt x="0" y="0"/>
                  </a:lnTo>
                  <a:lnTo>
                    <a:pt x="27" y="6"/>
                  </a:lnTo>
                  <a:lnTo>
                    <a:pt x="2434" y="176"/>
                  </a:lnTo>
                  <a:close/>
                </a:path>
              </a:pathLst>
            </a:custGeom>
            <a:solidFill>
              <a:srgbClr val="BEBEB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3" name="未知"/>
            <p:cNvSpPr>
              <a:spLocks noChangeArrowheads="1"/>
            </p:cNvSpPr>
            <p:nvPr/>
          </p:nvSpPr>
          <p:spPr bwMode="auto">
            <a:xfrm>
              <a:off x="59" y="70"/>
              <a:ext cx="459" cy="33"/>
            </a:xfrm>
            <a:custGeom>
              <a:avLst/>
              <a:gdLst/>
              <a:ahLst/>
              <a:cxnLst>
                <a:cxn ang="0">
                  <a:pos x="2291" y="163"/>
                </a:cxn>
                <a:cxn ang="0">
                  <a:pos x="2291" y="162"/>
                </a:cxn>
                <a:cxn ang="0">
                  <a:pos x="2293" y="160"/>
                </a:cxn>
                <a:cxn ang="0">
                  <a:pos x="0" y="0"/>
                </a:cxn>
                <a:cxn ang="0">
                  <a:pos x="5" y="1"/>
                </a:cxn>
                <a:cxn ang="0">
                  <a:pos x="14" y="3"/>
                </a:cxn>
                <a:cxn ang="0">
                  <a:pos x="2291" y="163"/>
                </a:cxn>
              </a:cxnLst>
              <a:rect l="0" t="0" r="r" b="b"/>
              <a:pathLst>
                <a:path w="2293" h="163">
                  <a:moveTo>
                    <a:pt x="2291" y="163"/>
                  </a:moveTo>
                  <a:lnTo>
                    <a:pt x="2291" y="162"/>
                  </a:lnTo>
                  <a:lnTo>
                    <a:pt x="2293" y="160"/>
                  </a:lnTo>
                  <a:lnTo>
                    <a:pt x="0" y="0"/>
                  </a:lnTo>
                  <a:lnTo>
                    <a:pt x="5" y="1"/>
                  </a:lnTo>
                  <a:lnTo>
                    <a:pt x="14" y="3"/>
                  </a:lnTo>
                  <a:lnTo>
                    <a:pt x="2291" y="163"/>
                  </a:lnTo>
                  <a:close/>
                </a:path>
              </a:pathLst>
            </a:custGeom>
            <a:solidFill>
              <a:srgbClr val="ACACA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4" name="未知"/>
            <p:cNvSpPr>
              <a:spLocks noChangeArrowheads="1"/>
            </p:cNvSpPr>
            <p:nvPr/>
          </p:nvSpPr>
          <p:spPr bwMode="auto">
            <a:xfrm>
              <a:off x="101" y="59"/>
              <a:ext cx="422" cy="29"/>
            </a:xfrm>
            <a:custGeom>
              <a:avLst/>
              <a:gdLst/>
              <a:ahLst/>
              <a:cxnLst>
                <a:cxn ang="0">
                  <a:pos x="2110" y="149"/>
                </a:cxn>
                <a:cxn ang="0">
                  <a:pos x="2109" y="146"/>
                </a:cxn>
                <a:cxn ang="0">
                  <a:pos x="2107" y="146"/>
                </a:cxn>
                <a:cxn ang="0">
                  <a:pos x="68" y="3"/>
                </a:cxn>
                <a:cxn ang="0">
                  <a:pos x="0" y="0"/>
                </a:cxn>
                <a:cxn ang="0">
                  <a:pos x="2110" y="149"/>
                </a:cxn>
              </a:cxnLst>
              <a:rect l="0" t="0" r="r" b="b"/>
              <a:pathLst>
                <a:path w="2110" h="149">
                  <a:moveTo>
                    <a:pt x="2110" y="149"/>
                  </a:moveTo>
                  <a:lnTo>
                    <a:pt x="2109" y="146"/>
                  </a:lnTo>
                  <a:lnTo>
                    <a:pt x="2107" y="146"/>
                  </a:lnTo>
                  <a:lnTo>
                    <a:pt x="68" y="3"/>
                  </a:lnTo>
                  <a:lnTo>
                    <a:pt x="0" y="0"/>
                  </a:lnTo>
                  <a:lnTo>
                    <a:pt x="2110" y="149"/>
                  </a:lnTo>
                  <a:close/>
                </a:path>
              </a:pathLst>
            </a:custGeom>
            <a:solidFill>
              <a:srgbClr val="EEEEE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5" name="未知"/>
            <p:cNvSpPr>
              <a:spLocks noChangeArrowheads="1"/>
            </p:cNvSpPr>
            <p:nvPr/>
          </p:nvSpPr>
          <p:spPr bwMode="auto">
            <a:xfrm>
              <a:off x="91" y="58"/>
              <a:ext cx="433" cy="31"/>
            </a:xfrm>
            <a:custGeom>
              <a:avLst/>
              <a:gdLst/>
              <a:ahLst/>
              <a:cxnLst>
                <a:cxn ang="0">
                  <a:pos x="2165" y="152"/>
                </a:cxn>
                <a:cxn ang="0">
                  <a:pos x="2161" y="151"/>
                </a:cxn>
                <a:cxn ang="0">
                  <a:pos x="51" y="2"/>
                </a:cxn>
                <a:cxn ang="0">
                  <a:pos x="0" y="0"/>
                </a:cxn>
                <a:cxn ang="0">
                  <a:pos x="2165" y="152"/>
                </a:cxn>
              </a:cxnLst>
              <a:rect l="0" t="0" r="r" b="b"/>
              <a:pathLst>
                <a:path w="2165" h="152">
                  <a:moveTo>
                    <a:pt x="2165" y="152"/>
                  </a:moveTo>
                  <a:lnTo>
                    <a:pt x="2161" y="151"/>
                  </a:lnTo>
                  <a:lnTo>
                    <a:pt x="51" y="2"/>
                  </a:lnTo>
                  <a:lnTo>
                    <a:pt x="0" y="0"/>
                  </a:lnTo>
                  <a:lnTo>
                    <a:pt x="2165" y="152"/>
                  </a:lnTo>
                  <a:close/>
                </a:path>
              </a:pathLst>
            </a:custGeom>
            <a:solidFill>
              <a:srgbClr val="ECECE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6" name="未知"/>
            <p:cNvSpPr>
              <a:spLocks noChangeArrowheads="1"/>
            </p:cNvSpPr>
            <p:nvPr/>
          </p:nvSpPr>
          <p:spPr bwMode="auto">
            <a:xfrm>
              <a:off x="65" y="57"/>
              <a:ext cx="461" cy="33"/>
            </a:xfrm>
            <a:custGeom>
              <a:avLst/>
              <a:gdLst/>
              <a:ahLst/>
              <a:cxnLst>
                <a:cxn ang="0">
                  <a:pos x="2302" y="163"/>
                </a:cxn>
                <a:cxn ang="0">
                  <a:pos x="2295" y="156"/>
                </a:cxn>
                <a:cxn ang="0">
                  <a:pos x="130" y="4"/>
                </a:cxn>
                <a:cxn ang="0">
                  <a:pos x="0" y="0"/>
                </a:cxn>
                <a:cxn ang="0">
                  <a:pos x="2302" y="163"/>
                </a:cxn>
              </a:cxnLst>
              <a:rect l="0" t="0" r="r" b="b"/>
              <a:pathLst>
                <a:path w="2302" h="163">
                  <a:moveTo>
                    <a:pt x="2302" y="163"/>
                  </a:moveTo>
                  <a:lnTo>
                    <a:pt x="2295" y="156"/>
                  </a:lnTo>
                  <a:lnTo>
                    <a:pt x="130" y="4"/>
                  </a:lnTo>
                  <a:lnTo>
                    <a:pt x="0" y="0"/>
                  </a:lnTo>
                  <a:lnTo>
                    <a:pt x="2302" y="163"/>
                  </a:lnTo>
                  <a:close/>
                </a:path>
              </a:pathLst>
            </a:custGeom>
            <a:solidFill>
              <a:srgbClr val="EAEAE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7" name="未知"/>
            <p:cNvSpPr>
              <a:spLocks noChangeArrowheads="1"/>
            </p:cNvSpPr>
            <p:nvPr/>
          </p:nvSpPr>
          <p:spPr bwMode="auto">
            <a:xfrm>
              <a:off x="19" y="56"/>
              <a:ext cx="509" cy="36"/>
            </a:xfrm>
            <a:custGeom>
              <a:avLst/>
              <a:gdLst/>
              <a:ahLst/>
              <a:cxnLst>
                <a:cxn ang="0">
                  <a:pos x="2544" y="180"/>
                </a:cxn>
                <a:cxn ang="0">
                  <a:pos x="2540" y="177"/>
                </a:cxn>
                <a:cxn ang="0">
                  <a:pos x="47" y="2"/>
                </a:cxn>
                <a:cxn ang="0">
                  <a:pos x="0" y="0"/>
                </a:cxn>
                <a:cxn ang="0">
                  <a:pos x="2544" y="180"/>
                </a:cxn>
              </a:cxnLst>
              <a:rect l="0" t="0" r="r" b="b"/>
              <a:pathLst>
                <a:path w="2544" h="180">
                  <a:moveTo>
                    <a:pt x="2544" y="180"/>
                  </a:moveTo>
                  <a:lnTo>
                    <a:pt x="2540" y="177"/>
                  </a:lnTo>
                  <a:lnTo>
                    <a:pt x="47" y="2"/>
                  </a:lnTo>
                  <a:lnTo>
                    <a:pt x="0" y="0"/>
                  </a:lnTo>
                  <a:lnTo>
                    <a:pt x="2544" y="180"/>
                  </a:lnTo>
                  <a:close/>
                </a:path>
              </a:pathLst>
            </a:custGeom>
            <a:solidFill>
              <a:srgbClr val="E2E2E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8" name="未知"/>
            <p:cNvSpPr>
              <a:spLocks noChangeArrowheads="1"/>
            </p:cNvSpPr>
            <p:nvPr/>
          </p:nvSpPr>
          <p:spPr bwMode="auto">
            <a:xfrm>
              <a:off x="29" y="56"/>
              <a:ext cx="498" cy="35"/>
            </a:xfrm>
            <a:custGeom>
              <a:avLst/>
              <a:gdLst/>
              <a:ahLst/>
              <a:cxnLst>
                <a:cxn ang="0">
                  <a:pos x="2493" y="175"/>
                </a:cxn>
                <a:cxn ang="0">
                  <a:pos x="2485" y="172"/>
                </a:cxn>
                <a:cxn ang="0">
                  <a:pos x="132" y="4"/>
                </a:cxn>
                <a:cxn ang="0">
                  <a:pos x="0" y="0"/>
                </a:cxn>
                <a:cxn ang="0">
                  <a:pos x="2493" y="175"/>
                </a:cxn>
              </a:cxnLst>
              <a:rect l="0" t="0" r="r" b="b"/>
              <a:pathLst>
                <a:path w="2493" h="175">
                  <a:moveTo>
                    <a:pt x="2493" y="175"/>
                  </a:moveTo>
                  <a:lnTo>
                    <a:pt x="2485" y="172"/>
                  </a:lnTo>
                  <a:lnTo>
                    <a:pt x="132" y="4"/>
                  </a:lnTo>
                  <a:lnTo>
                    <a:pt x="0" y="0"/>
                  </a:lnTo>
                  <a:lnTo>
                    <a:pt x="2493" y="175"/>
                  </a:lnTo>
                  <a:close/>
                </a:path>
              </a:pathLst>
            </a:custGeom>
            <a:solidFill>
              <a:srgbClr val="E4E4E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9" name="未知"/>
            <p:cNvSpPr>
              <a:spLocks noChangeArrowheads="1"/>
            </p:cNvSpPr>
            <p:nvPr/>
          </p:nvSpPr>
          <p:spPr bwMode="auto">
            <a:xfrm>
              <a:off x="55" y="57"/>
              <a:ext cx="471" cy="34"/>
            </a:xfrm>
            <a:custGeom>
              <a:avLst/>
              <a:gdLst/>
              <a:ahLst/>
              <a:cxnLst>
                <a:cxn ang="0">
                  <a:pos x="2353" y="168"/>
                </a:cxn>
                <a:cxn ang="0">
                  <a:pos x="2352" y="165"/>
                </a:cxn>
                <a:cxn ang="0">
                  <a:pos x="50" y="2"/>
                </a:cxn>
                <a:cxn ang="0">
                  <a:pos x="0" y="0"/>
                </a:cxn>
                <a:cxn ang="0">
                  <a:pos x="2353" y="168"/>
                </a:cxn>
              </a:cxnLst>
              <a:rect l="0" t="0" r="r" b="b"/>
              <a:pathLst>
                <a:path w="2353" h="168">
                  <a:moveTo>
                    <a:pt x="2353" y="168"/>
                  </a:moveTo>
                  <a:lnTo>
                    <a:pt x="2352" y="165"/>
                  </a:lnTo>
                  <a:lnTo>
                    <a:pt x="50" y="2"/>
                  </a:lnTo>
                  <a:lnTo>
                    <a:pt x="0" y="0"/>
                  </a:lnTo>
                  <a:lnTo>
                    <a:pt x="2353" y="168"/>
                  </a:lnTo>
                  <a:close/>
                </a:path>
              </a:pathLst>
            </a:custGeom>
            <a:solidFill>
              <a:srgbClr val="E7E7E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0" name="未知"/>
            <p:cNvSpPr>
              <a:spLocks noChangeArrowheads="1"/>
            </p:cNvSpPr>
            <p:nvPr/>
          </p:nvSpPr>
          <p:spPr bwMode="auto">
            <a:xfrm>
              <a:off x="10" y="56"/>
              <a:ext cx="519" cy="36"/>
            </a:xfrm>
            <a:custGeom>
              <a:avLst/>
              <a:gdLst/>
              <a:ahLst/>
              <a:cxnLst>
                <a:cxn ang="0">
                  <a:pos x="2591" y="182"/>
                </a:cxn>
                <a:cxn ang="0">
                  <a:pos x="2589" y="180"/>
                </a:cxn>
                <a:cxn ang="0">
                  <a:pos x="45" y="0"/>
                </a:cxn>
                <a:cxn ang="0">
                  <a:pos x="0" y="0"/>
                </a:cxn>
                <a:cxn ang="0">
                  <a:pos x="2591" y="182"/>
                </a:cxn>
              </a:cxnLst>
              <a:rect l="0" t="0" r="r" b="b"/>
              <a:pathLst>
                <a:path w="2591" h="182">
                  <a:moveTo>
                    <a:pt x="2591" y="182"/>
                  </a:moveTo>
                  <a:lnTo>
                    <a:pt x="2589" y="180"/>
                  </a:lnTo>
                  <a:lnTo>
                    <a:pt x="45" y="0"/>
                  </a:lnTo>
                  <a:lnTo>
                    <a:pt x="0" y="0"/>
                  </a:lnTo>
                  <a:lnTo>
                    <a:pt x="2591" y="182"/>
                  </a:lnTo>
                  <a:close/>
                </a:path>
              </a:pathLst>
            </a:custGeom>
            <a:solidFill>
              <a:srgbClr val="DEDED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1" name="未知"/>
            <p:cNvSpPr>
              <a:spLocks noChangeArrowheads="1"/>
            </p:cNvSpPr>
            <p:nvPr/>
          </p:nvSpPr>
          <p:spPr bwMode="auto">
            <a:xfrm>
              <a:off x="2" y="56"/>
              <a:ext cx="526" cy="37"/>
            </a:xfrm>
            <a:custGeom>
              <a:avLst/>
              <a:gdLst/>
              <a:ahLst/>
              <a:cxnLst>
                <a:cxn ang="0">
                  <a:pos x="2627" y="186"/>
                </a:cxn>
                <a:cxn ang="0">
                  <a:pos x="2630" y="184"/>
                </a:cxn>
                <a:cxn ang="0">
                  <a:pos x="0" y="0"/>
                </a:cxn>
                <a:cxn ang="0">
                  <a:pos x="11" y="1"/>
                </a:cxn>
                <a:cxn ang="0">
                  <a:pos x="2627" y="186"/>
                </a:cxn>
              </a:cxnLst>
              <a:rect l="0" t="0" r="r" b="b"/>
              <a:pathLst>
                <a:path w="2630" h="186">
                  <a:moveTo>
                    <a:pt x="2627" y="186"/>
                  </a:moveTo>
                  <a:lnTo>
                    <a:pt x="2630" y="184"/>
                  </a:lnTo>
                  <a:lnTo>
                    <a:pt x="0" y="0"/>
                  </a:lnTo>
                  <a:lnTo>
                    <a:pt x="11" y="1"/>
                  </a:lnTo>
                  <a:lnTo>
                    <a:pt x="2627" y="186"/>
                  </a:lnTo>
                  <a:close/>
                </a:path>
              </a:pathLst>
            </a:custGeom>
            <a:solidFill>
              <a:srgbClr val="D8D8D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2" name="未知"/>
            <p:cNvSpPr>
              <a:spLocks noChangeArrowheads="1"/>
            </p:cNvSpPr>
            <p:nvPr/>
          </p:nvSpPr>
          <p:spPr bwMode="auto">
            <a:xfrm>
              <a:off x="14" y="59"/>
              <a:ext cx="512" cy="37"/>
            </a:xfrm>
            <a:custGeom>
              <a:avLst/>
              <a:gdLst/>
              <a:ahLst/>
              <a:cxnLst>
                <a:cxn ang="0">
                  <a:pos x="2558" y="182"/>
                </a:cxn>
                <a:cxn ang="0">
                  <a:pos x="2558" y="179"/>
                </a:cxn>
                <a:cxn ang="0">
                  <a:pos x="2561" y="179"/>
                </a:cxn>
                <a:cxn ang="0">
                  <a:pos x="0" y="0"/>
                </a:cxn>
                <a:cxn ang="0">
                  <a:pos x="9" y="2"/>
                </a:cxn>
                <a:cxn ang="0">
                  <a:pos x="2558" y="182"/>
                </a:cxn>
              </a:cxnLst>
              <a:rect l="0" t="0" r="r" b="b"/>
              <a:pathLst>
                <a:path w="2561" h="182">
                  <a:moveTo>
                    <a:pt x="2558" y="182"/>
                  </a:moveTo>
                  <a:lnTo>
                    <a:pt x="2558" y="179"/>
                  </a:lnTo>
                  <a:lnTo>
                    <a:pt x="2561" y="179"/>
                  </a:lnTo>
                  <a:lnTo>
                    <a:pt x="0" y="0"/>
                  </a:lnTo>
                  <a:lnTo>
                    <a:pt x="9" y="2"/>
                  </a:lnTo>
                  <a:lnTo>
                    <a:pt x="2558" y="182"/>
                  </a:lnTo>
                  <a:close/>
                </a:path>
              </a:pathLst>
            </a:custGeom>
            <a:solidFill>
              <a:srgbClr val="D0D0D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3" name="未知"/>
            <p:cNvSpPr>
              <a:spLocks noChangeArrowheads="1"/>
            </p:cNvSpPr>
            <p:nvPr/>
          </p:nvSpPr>
          <p:spPr bwMode="auto">
            <a:xfrm>
              <a:off x="12" y="58"/>
              <a:ext cx="515" cy="37"/>
            </a:xfrm>
            <a:custGeom>
              <a:avLst/>
              <a:gdLst/>
              <a:ahLst/>
              <a:cxnLst>
                <a:cxn ang="0">
                  <a:pos x="2572" y="184"/>
                </a:cxn>
                <a:cxn ang="0">
                  <a:pos x="2572" y="182"/>
                </a:cxn>
                <a:cxn ang="0">
                  <a:pos x="2574" y="182"/>
                </a:cxn>
                <a:cxn ang="0">
                  <a:pos x="0" y="0"/>
                </a:cxn>
                <a:cxn ang="0">
                  <a:pos x="11" y="5"/>
                </a:cxn>
                <a:cxn ang="0">
                  <a:pos x="2572" y="184"/>
                </a:cxn>
              </a:cxnLst>
              <a:rect l="0" t="0" r="r" b="b"/>
              <a:pathLst>
                <a:path w="2574" h="184">
                  <a:moveTo>
                    <a:pt x="2572" y="184"/>
                  </a:moveTo>
                  <a:lnTo>
                    <a:pt x="2572" y="182"/>
                  </a:lnTo>
                  <a:lnTo>
                    <a:pt x="2574" y="182"/>
                  </a:lnTo>
                  <a:lnTo>
                    <a:pt x="0" y="0"/>
                  </a:lnTo>
                  <a:lnTo>
                    <a:pt x="11" y="5"/>
                  </a:lnTo>
                  <a:lnTo>
                    <a:pt x="2572" y="184"/>
                  </a:lnTo>
                  <a:close/>
                </a:path>
              </a:pathLst>
            </a:custGeom>
            <a:solidFill>
              <a:srgbClr val="D2D2D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4" name="未知"/>
            <p:cNvSpPr>
              <a:spLocks noChangeArrowheads="1"/>
            </p:cNvSpPr>
            <p:nvPr/>
          </p:nvSpPr>
          <p:spPr bwMode="auto">
            <a:xfrm>
              <a:off x="7" y="57"/>
              <a:ext cx="520" cy="38"/>
            </a:xfrm>
            <a:custGeom>
              <a:avLst/>
              <a:gdLst/>
              <a:ahLst/>
              <a:cxnLst>
                <a:cxn ang="0">
                  <a:pos x="2599" y="186"/>
                </a:cxn>
                <a:cxn ang="0">
                  <a:pos x="2602" y="182"/>
                </a:cxn>
                <a:cxn ang="0">
                  <a:pos x="0" y="0"/>
                </a:cxn>
                <a:cxn ang="0">
                  <a:pos x="11" y="1"/>
                </a:cxn>
                <a:cxn ang="0">
                  <a:pos x="25" y="4"/>
                </a:cxn>
                <a:cxn ang="0">
                  <a:pos x="2599" y="186"/>
                </a:cxn>
              </a:cxnLst>
              <a:rect l="0" t="0" r="r" b="b"/>
              <a:pathLst>
                <a:path w="2602" h="186">
                  <a:moveTo>
                    <a:pt x="2599" y="186"/>
                  </a:moveTo>
                  <a:lnTo>
                    <a:pt x="2602" y="182"/>
                  </a:lnTo>
                  <a:lnTo>
                    <a:pt x="0" y="0"/>
                  </a:lnTo>
                  <a:lnTo>
                    <a:pt x="11" y="1"/>
                  </a:lnTo>
                  <a:lnTo>
                    <a:pt x="25" y="4"/>
                  </a:lnTo>
                  <a:lnTo>
                    <a:pt x="2599" y="186"/>
                  </a:lnTo>
                  <a:close/>
                </a:path>
              </a:pathLst>
            </a:custGeom>
            <a:solidFill>
              <a:srgbClr val="D5D5D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5" name="未知"/>
            <p:cNvSpPr>
              <a:spLocks noChangeArrowheads="1"/>
            </p:cNvSpPr>
            <p:nvPr/>
          </p:nvSpPr>
          <p:spPr bwMode="auto">
            <a:xfrm>
              <a:off x="4" y="56"/>
              <a:ext cx="524" cy="38"/>
            </a:xfrm>
            <a:custGeom>
              <a:avLst/>
              <a:gdLst/>
              <a:ahLst/>
              <a:cxnLst>
                <a:cxn ang="0">
                  <a:pos x="2615" y="187"/>
                </a:cxn>
                <a:cxn ang="0">
                  <a:pos x="2616" y="185"/>
                </a:cxn>
                <a:cxn ang="0">
                  <a:pos x="0" y="0"/>
                </a:cxn>
                <a:cxn ang="0">
                  <a:pos x="13" y="5"/>
                </a:cxn>
                <a:cxn ang="0">
                  <a:pos x="2615" y="187"/>
                </a:cxn>
              </a:cxnLst>
              <a:rect l="0" t="0" r="r" b="b"/>
              <a:pathLst>
                <a:path w="2616" h="187">
                  <a:moveTo>
                    <a:pt x="2615" y="187"/>
                  </a:moveTo>
                  <a:lnTo>
                    <a:pt x="2616" y="185"/>
                  </a:lnTo>
                  <a:lnTo>
                    <a:pt x="0" y="0"/>
                  </a:lnTo>
                  <a:lnTo>
                    <a:pt x="13" y="5"/>
                  </a:lnTo>
                  <a:lnTo>
                    <a:pt x="2615" y="187"/>
                  </a:lnTo>
                  <a:close/>
                </a:path>
              </a:pathLst>
            </a:custGeom>
            <a:solidFill>
              <a:srgbClr val="D8D8D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6" name="未知"/>
            <p:cNvSpPr>
              <a:spLocks noChangeArrowheads="1"/>
            </p:cNvSpPr>
            <p:nvPr/>
          </p:nvSpPr>
          <p:spPr bwMode="auto">
            <a:xfrm>
              <a:off x="20" y="61"/>
              <a:ext cx="505" cy="36"/>
            </a:xfrm>
            <a:custGeom>
              <a:avLst/>
              <a:gdLst/>
              <a:ahLst/>
              <a:cxnLst>
                <a:cxn ang="0">
                  <a:pos x="2522" y="180"/>
                </a:cxn>
                <a:cxn ang="0">
                  <a:pos x="2523" y="177"/>
                </a:cxn>
                <a:cxn ang="0">
                  <a:pos x="2525" y="177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4" y="2"/>
                </a:cxn>
                <a:cxn ang="0">
                  <a:pos x="2522" y="180"/>
                </a:cxn>
              </a:cxnLst>
              <a:rect l="0" t="0" r="r" b="b"/>
              <a:pathLst>
                <a:path w="2525" h="180">
                  <a:moveTo>
                    <a:pt x="2522" y="180"/>
                  </a:moveTo>
                  <a:lnTo>
                    <a:pt x="2523" y="177"/>
                  </a:lnTo>
                  <a:lnTo>
                    <a:pt x="2525" y="177"/>
                  </a:lnTo>
                  <a:lnTo>
                    <a:pt x="0" y="0"/>
                  </a:lnTo>
                  <a:lnTo>
                    <a:pt x="6" y="0"/>
                  </a:lnTo>
                  <a:lnTo>
                    <a:pt x="14" y="2"/>
                  </a:lnTo>
                  <a:lnTo>
                    <a:pt x="2522" y="180"/>
                  </a:lnTo>
                  <a:close/>
                </a:path>
              </a:pathLst>
            </a:custGeom>
            <a:solidFill>
              <a:srgbClr val="CACAC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7" name="未知"/>
            <p:cNvSpPr>
              <a:spLocks noChangeArrowheads="1"/>
            </p:cNvSpPr>
            <p:nvPr/>
          </p:nvSpPr>
          <p:spPr bwMode="auto">
            <a:xfrm>
              <a:off x="30" y="63"/>
              <a:ext cx="493" cy="35"/>
            </a:xfrm>
            <a:custGeom>
              <a:avLst/>
              <a:gdLst/>
              <a:ahLst/>
              <a:cxnLst>
                <a:cxn ang="0">
                  <a:pos x="2464" y="175"/>
                </a:cxn>
                <a:cxn ang="0">
                  <a:pos x="2464" y="174"/>
                </a:cxn>
                <a:cxn ang="0">
                  <a:pos x="2467" y="172"/>
                </a:cxn>
                <a:cxn ang="0">
                  <a:pos x="0" y="0"/>
                </a:cxn>
                <a:cxn ang="0">
                  <a:pos x="11" y="3"/>
                </a:cxn>
                <a:cxn ang="0">
                  <a:pos x="2464" y="175"/>
                </a:cxn>
              </a:cxnLst>
              <a:rect l="0" t="0" r="r" b="b"/>
              <a:pathLst>
                <a:path w="2467" h="175">
                  <a:moveTo>
                    <a:pt x="2464" y="175"/>
                  </a:moveTo>
                  <a:lnTo>
                    <a:pt x="2464" y="174"/>
                  </a:lnTo>
                  <a:lnTo>
                    <a:pt x="2467" y="172"/>
                  </a:lnTo>
                  <a:lnTo>
                    <a:pt x="0" y="0"/>
                  </a:lnTo>
                  <a:lnTo>
                    <a:pt x="11" y="3"/>
                  </a:lnTo>
                  <a:lnTo>
                    <a:pt x="2464" y="175"/>
                  </a:lnTo>
                  <a:close/>
                </a:path>
              </a:pathLst>
            </a:custGeom>
            <a:solidFill>
              <a:srgbClr val="C2C2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8" name="未知"/>
            <p:cNvSpPr>
              <a:spLocks noChangeArrowheads="1"/>
            </p:cNvSpPr>
            <p:nvPr/>
          </p:nvSpPr>
          <p:spPr bwMode="auto">
            <a:xfrm>
              <a:off x="25" y="62"/>
              <a:ext cx="499" cy="35"/>
            </a:xfrm>
            <a:custGeom>
              <a:avLst/>
              <a:gdLst/>
              <a:ahLst/>
              <a:cxnLst>
                <a:cxn ang="0">
                  <a:pos x="2490" y="177"/>
                </a:cxn>
                <a:cxn ang="0">
                  <a:pos x="2494" y="176"/>
                </a:cxn>
                <a:cxn ang="0">
                  <a:pos x="0" y="0"/>
                </a:cxn>
                <a:cxn ang="0">
                  <a:pos x="9" y="2"/>
                </a:cxn>
                <a:cxn ang="0">
                  <a:pos x="23" y="5"/>
                </a:cxn>
                <a:cxn ang="0">
                  <a:pos x="2490" y="177"/>
                </a:cxn>
              </a:cxnLst>
              <a:rect l="0" t="0" r="r" b="b"/>
              <a:pathLst>
                <a:path w="2494" h="177">
                  <a:moveTo>
                    <a:pt x="2490" y="177"/>
                  </a:moveTo>
                  <a:lnTo>
                    <a:pt x="2494" y="176"/>
                  </a:lnTo>
                  <a:lnTo>
                    <a:pt x="0" y="0"/>
                  </a:lnTo>
                  <a:lnTo>
                    <a:pt x="9" y="2"/>
                  </a:lnTo>
                  <a:lnTo>
                    <a:pt x="23" y="5"/>
                  </a:lnTo>
                  <a:lnTo>
                    <a:pt x="2490" y="177"/>
                  </a:lnTo>
                  <a:close/>
                </a:path>
              </a:pathLst>
            </a:custGeom>
            <a:solidFill>
              <a:srgbClr val="C6C6C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9" name="未知"/>
            <p:cNvSpPr>
              <a:spLocks noChangeArrowheads="1"/>
            </p:cNvSpPr>
            <p:nvPr/>
          </p:nvSpPr>
          <p:spPr bwMode="auto">
            <a:xfrm>
              <a:off x="23" y="61"/>
              <a:ext cx="502" cy="36"/>
            </a:xfrm>
            <a:custGeom>
              <a:avLst/>
              <a:gdLst/>
              <a:ahLst/>
              <a:cxnLst>
                <a:cxn ang="0">
                  <a:pos x="2506" y="180"/>
                </a:cxn>
                <a:cxn ang="0">
                  <a:pos x="2507" y="178"/>
                </a:cxn>
                <a:cxn ang="0">
                  <a:pos x="2508" y="178"/>
                </a:cxn>
                <a:cxn ang="0">
                  <a:pos x="0" y="0"/>
                </a:cxn>
                <a:cxn ang="0">
                  <a:pos x="12" y="4"/>
                </a:cxn>
                <a:cxn ang="0">
                  <a:pos x="2506" y="180"/>
                </a:cxn>
              </a:cxnLst>
              <a:rect l="0" t="0" r="r" b="b"/>
              <a:pathLst>
                <a:path w="2508" h="180">
                  <a:moveTo>
                    <a:pt x="2506" y="180"/>
                  </a:moveTo>
                  <a:lnTo>
                    <a:pt x="2507" y="178"/>
                  </a:lnTo>
                  <a:lnTo>
                    <a:pt x="2508" y="178"/>
                  </a:lnTo>
                  <a:lnTo>
                    <a:pt x="0" y="0"/>
                  </a:lnTo>
                  <a:lnTo>
                    <a:pt x="12" y="4"/>
                  </a:lnTo>
                  <a:lnTo>
                    <a:pt x="2506" y="180"/>
                  </a:lnTo>
                  <a:close/>
                </a:path>
              </a:pathLst>
            </a:custGeom>
            <a:solidFill>
              <a:srgbClr val="C9C9C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0" name="未知"/>
            <p:cNvSpPr>
              <a:spLocks noChangeArrowheads="1"/>
            </p:cNvSpPr>
            <p:nvPr/>
          </p:nvSpPr>
          <p:spPr bwMode="auto">
            <a:xfrm>
              <a:off x="16" y="60"/>
              <a:ext cx="510" cy="36"/>
            </a:xfrm>
            <a:custGeom>
              <a:avLst/>
              <a:gdLst/>
              <a:ahLst/>
              <a:cxnLst>
                <a:cxn ang="0">
                  <a:pos x="2546" y="183"/>
                </a:cxn>
                <a:cxn ang="0">
                  <a:pos x="2549" y="180"/>
                </a:cxn>
                <a:cxn ang="0">
                  <a:pos x="0" y="0"/>
                </a:cxn>
                <a:cxn ang="0">
                  <a:pos x="21" y="6"/>
                </a:cxn>
                <a:cxn ang="0">
                  <a:pos x="2546" y="183"/>
                </a:cxn>
              </a:cxnLst>
              <a:rect l="0" t="0" r="r" b="b"/>
              <a:pathLst>
                <a:path w="2549" h="183">
                  <a:moveTo>
                    <a:pt x="2546" y="183"/>
                  </a:moveTo>
                  <a:lnTo>
                    <a:pt x="2549" y="180"/>
                  </a:lnTo>
                  <a:lnTo>
                    <a:pt x="0" y="0"/>
                  </a:lnTo>
                  <a:lnTo>
                    <a:pt x="21" y="6"/>
                  </a:lnTo>
                  <a:lnTo>
                    <a:pt x="2546" y="183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1" name="未知"/>
            <p:cNvSpPr>
              <a:spLocks noChangeArrowheads="1"/>
            </p:cNvSpPr>
            <p:nvPr/>
          </p:nvSpPr>
          <p:spPr bwMode="auto">
            <a:xfrm>
              <a:off x="0" y="55"/>
              <a:ext cx="529" cy="38"/>
            </a:xfrm>
            <a:custGeom>
              <a:avLst/>
              <a:gdLst/>
              <a:ahLst/>
              <a:cxnLst>
                <a:cxn ang="0">
                  <a:pos x="2641" y="189"/>
                </a:cxn>
                <a:cxn ang="0">
                  <a:pos x="2643" y="185"/>
                </a:cxn>
                <a:cxn ang="0">
                  <a:pos x="52" y="3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11" y="5"/>
                </a:cxn>
                <a:cxn ang="0">
                  <a:pos x="2641" y="189"/>
                </a:cxn>
              </a:cxnLst>
              <a:rect l="0" t="0" r="r" b="b"/>
              <a:pathLst>
                <a:path w="2643" h="189">
                  <a:moveTo>
                    <a:pt x="2641" y="189"/>
                  </a:moveTo>
                  <a:lnTo>
                    <a:pt x="2643" y="185"/>
                  </a:lnTo>
                  <a:lnTo>
                    <a:pt x="52" y="3"/>
                  </a:lnTo>
                  <a:lnTo>
                    <a:pt x="6" y="0"/>
                  </a:lnTo>
                  <a:lnTo>
                    <a:pt x="0" y="0"/>
                  </a:lnTo>
                  <a:lnTo>
                    <a:pt x="11" y="5"/>
                  </a:lnTo>
                  <a:lnTo>
                    <a:pt x="2641" y="189"/>
                  </a:lnTo>
                  <a:close/>
                </a:path>
              </a:pathLst>
            </a:custGeom>
            <a:solidFill>
              <a:srgbClr val="DCD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2" name="未知"/>
            <p:cNvSpPr>
              <a:spLocks noChangeArrowheads="1"/>
            </p:cNvSpPr>
            <p:nvPr/>
          </p:nvSpPr>
          <p:spPr bwMode="auto">
            <a:xfrm>
              <a:off x="115" y="59"/>
              <a:ext cx="408" cy="29"/>
            </a:xfrm>
            <a:custGeom>
              <a:avLst/>
              <a:gdLst/>
              <a:ahLst/>
              <a:cxnLst>
                <a:cxn ang="0">
                  <a:pos x="2039" y="143"/>
                </a:cxn>
                <a:cxn ang="0">
                  <a:pos x="2037" y="139"/>
                </a:cxn>
                <a:cxn ang="0">
                  <a:pos x="108" y="4"/>
                </a:cxn>
                <a:cxn ang="0">
                  <a:pos x="0" y="0"/>
                </a:cxn>
                <a:cxn ang="0">
                  <a:pos x="2039" y="143"/>
                </a:cxn>
              </a:cxnLst>
              <a:rect l="0" t="0" r="r" b="b"/>
              <a:pathLst>
                <a:path w="2039" h="143">
                  <a:moveTo>
                    <a:pt x="2039" y="143"/>
                  </a:moveTo>
                  <a:lnTo>
                    <a:pt x="2037" y="139"/>
                  </a:lnTo>
                  <a:lnTo>
                    <a:pt x="108" y="4"/>
                  </a:lnTo>
                  <a:lnTo>
                    <a:pt x="0" y="0"/>
                  </a:lnTo>
                  <a:lnTo>
                    <a:pt x="2039" y="143"/>
                  </a:lnTo>
                  <a:close/>
                </a:path>
              </a:pathLst>
            </a:custGeom>
            <a:solidFill>
              <a:srgbClr val="F1F1F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3" name="未知"/>
            <p:cNvSpPr>
              <a:spLocks noChangeArrowheads="1"/>
            </p:cNvSpPr>
            <p:nvPr/>
          </p:nvSpPr>
          <p:spPr bwMode="auto">
            <a:xfrm>
              <a:off x="32" y="64"/>
              <a:ext cx="491" cy="34"/>
            </a:xfrm>
            <a:custGeom>
              <a:avLst/>
              <a:gdLst/>
              <a:ahLst/>
              <a:cxnLst>
                <a:cxn ang="0">
                  <a:pos x="2451" y="174"/>
                </a:cxn>
                <a:cxn ang="0">
                  <a:pos x="2451" y="173"/>
                </a:cxn>
                <a:cxn ang="0">
                  <a:pos x="2452" y="173"/>
                </a:cxn>
                <a:cxn ang="0">
                  <a:pos x="2452" y="172"/>
                </a:cxn>
                <a:cxn ang="0">
                  <a:pos x="2453" y="172"/>
                </a:cxn>
                <a:cxn ang="0">
                  <a:pos x="0" y="0"/>
                </a:cxn>
                <a:cxn ang="0">
                  <a:pos x="13" y="3"/>
                </a:cxn>
                <a:cxn ang="0">
                  <a:pos x="2451" y="174"/>
                </a:cxn>
              </a:cxnLst>
              <a:rect l="0" t="0" r="r" b="b"/>
              <a:pathLst>
                <a:path w="2453" h="174">
                  <a:moveTo>
                    <a:pt x="2451" y="174"/>
                  </a:moveTo>
                  <a:lnTo>
                    <a:pt x="2451" y="173"/>
                  </a:lnTo>
                  <a:lnTo>
                    <a:pt x="2452" y="173"/>
                  </a:lnTo>
                  <a:lnTo>
                    <a:pt x="2452" y="172"/>
                  </a:lnTo>
                  <a:lnTo>
                    <a:pt x="2453" y="172"/>
                  </a:lnTo>
                  <a:lnTo>
                    <a:pt x="0" y="0"/>
                  </a:lnTo>
                  <a:lnTo>
                    <a:pt x="13" y="3"/>
                  </a:lnTo>
                  <a:lnTo>
                    <a:pt x="2451" y="174"/>
                  </a:lnTo>
                  <a:close/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4" name="未知"/>
            <p:cNvSpPr>
              <a:spLocks noChangeArrowheads="1"/>
            </p:cNvSpPr>
            <p:nvPr/>
          </p:nvSpPr>
          <p:spPr bwMode="auto">
            <a:xfrm>
              <a:off x="86" y="76"/>
              <a:ext cx="425" cy="31"/>
            </a:xfrm>
            <a:custGeom>
              <a:avLst/>
              <a:gdLst/>
              <a:ahLst/>
              <a:cxnLst>
                <a:cxn ang="0">
                  <a:pos x="2119" y="152"/>
                </a:cxn>
                <a:cxn ang="0">
                  <a:pos x="2125" y="151"/>
                </a:cxn>
                <a:cxn ang="0">
                  <a:pos x="0" y="0"/>
                </a:cxn>
                <a:cxn ang="0">
                  <a:pos x="11" y="2"/>
                </a:cxn>
                <a:cxn ang="0">
                  <a:pos x="26" y="7"/>
                </a:cxn>
                <a:cxn ang="0">
                  <a:pos x="2119" y="152"/>
                </a:cxn>
              </a:cxnLst>
              <a:rect l="0" t="0" r="r" b="b"/>
              <a:pathLst>
                <a:path w="2125" h="152">
                  <a:moveTo>
                    <a:pt x="2119" y="152"/>
                  </a:moveTo>
                  <a:lnTo>
                    <a:pt x="2125" y="151"/>
                  </a:lnTo>
                  <a:lnTo>
                    <a:pt x="0" y="0"/>
                  </a:lnTo>
                  <a:lnTo>
                    <a:pt x="11" y="2"/>
                  </a:lnTo>
                  <a:lnTo>
                    <a:pt x="26" y="7"/>
                  </a:lnTo>
                  <a:lnTo>
                    <a:pt x="2119" y="152"/>
                  </a:lnTo>
                  <a:close/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5" name="未知"/>
            <p:cNvSpPr>
              <a:spLocks noChangeArrowheads="1"/>
            </p:cNvSpPr>
            <p:nvPr/>
          </p:nvSpPr>
          <p:spPr bwMode="auto">
            <a:xfrm>
              <a:off x="92" y="78"/>
              <a:ext cx="418" cy="29"/>
            </a:xfrm>
            <a:custGeom>
              <a:avLst/>
              <a:gdLst/>
              <a:ahLst/>
              <a:cxnLst>
                <a:cxn ang="0">
                  <a:pos x="2090" y="147"/>
                </a:cxn>
                <a:cxn ang="0">
                  <a:pos x="2090" y="146"/>
                </a:cxn>
                <a:cxn ang="0">
                  <a:pos x="2093" y="145"/>
                </a:cxn>
                <a:cxn ang="0">
                  <a:pos x="0" y="0"/>
                </a:cxn>
                <a:cxn ang="0">
                  <a:pos x="14" y="1"/>
                </a:cxn>
                <a:cxn ang="0">
                  <a:pos x="2090" y="147"/>
                </a:cxn>
              </a:cxnLst>
              <a:rect l="0" t="0" r="r" b="b"/>
              <a:pathLst>
                <a:path w="2093" h="147">
                  <a:moveTo>
                    <a:pt x="2090" y="147"/>
                  </a:moveTo>
                  <a:lnTo>
                    <a:pt x="2090" y="146"/>
                  </a:lnTo>
                  <a:lnTo>
                    <a:pt x="2093" y="145"/>
                  </a:lnTo>
                  <a:lnTo>
                    <a:pt x="0" y="0"/>
                  </a:lnTo>
                  <a:lnTo>
                    <a:pt x="14" y="1"/>
                  </a:lnTo>
                  <a:lnTo>
                    <a:pt x="2090" y="147"/>
                  </a:lnTo>
                  <a:close/>
                </a:path>
              </a:pathLst>
            </a:custGeom>
            <a:solidFill>
              <a:srgbClr val="95959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6" name="未知"/>
            <p:cNvSpPr>
              <a:spLocks noChangeArrowheads="1"/>
            </p:cNvSpPr>
            <p:nvPr/>
          </p:nvSpPr>
          <p:spPr bwMode="auto">
            <a:xfrm>
              <a:off x="94" y="78"/>
              <a:ext cx="416" cy="30"/>
            </a:xfrm>
            <a:custGeom>
              <a:avLst/>
              <a:gdLst/>
              <a:ahLst/>
              <a:cxnLst>
                <a:cxn ang="0">
                  <a:pos x="2072" y="149"/>
                </a:cxn>
                <a:cxn ang="0">
                  <a:pos x="2072" y="146"/>
                </a:cxn>
                <a:cxn ang="0">
                  <a:pos x="2076" y="146"/>
                </a:cxn>
                <a:cxn ang="0">
                  <a:pos x="0" y="0"/>
                </a:cxn>
                <a:cxn ang="0">
                  <a:pos x="15" y="5"/>
                </a:cxn>
                <a:cxn ang="0">
                  <a:pos x="2072" y="149"/>
                </a:cxn>
              </a:cxnLst>
              <a:rect l="0" t="0" r="r" b="b"/>
              <a:pathLst>
                <a:path w="2076" h="149">
                  <a:moveTo>
                    <a:pt x="2072" y="149"/>
                  </a:moveTo>
                  <a:lnTo>
                    <a:pt x="2072" y="146"/>
                  </a:lnTo>
                  <a:lnTo>
                    <a:pt x="2076" y="146"/>
                  </a:lnTo>
                  <a:lnTo>
                    <a:pt x="0" y="0"/>
                  </a:lnTo>
                  <a:lnTo>
                    <a:pt x="15" y="5"/>
                  </a:lnTo>
                  <a:lnTo>
                    <a:pt x="2072" y="149"/>
                  </a:lnTo>
                  <a:close/>
                </a:path>
              </a:pathLst>
            </a:custGeom>
            <a:solidFill>
              <a:srgbClr val="95959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7" name="未知"/>
            <p:cNvSpPr>
              <a:spLocks noChangeArrowheads="1"/>
            </p:cNvSpPr>
            <p:nvPr/>
          </p:nvSpPr>
          <p:spPr bwMode="auto">
            <a:xfrm>
              <a:off x="97" y="79"/>
              <a:ext cx="412" cy="29"/>
            </a:xfrm>
            <a:custGeom>
              <a:avLst/>
              <a:gdLst/>
              <a:ahLst/>
              <a:cxnLst>
                <a:cxn ang="0">
                  <a:pos x="2050" y="147"/>
                </a:cxn>
                <a:cxn ang="0">
                  <a:pos x="2052" y="145"/>
                </a:cxn>
                <a:cxn ang="0">
                  <a:pos x="2057" y="144"/>
                </a:cxn>
                <a:cxn ang="0">
                  <a:pos x="0" y="0"/>
                </a:cxn>
                <a:cxn ang="0">
                  <a:pos x="24" y="4"/>
                </a:cxn>
                <a:cxn ang="0">
                  <a:pos x="2050" y="147"/>
                </a:cxn>
              </a:cxnLst>
              <a:rect l="0" t="0" r="r" b="b"/>
              <a:pathLst>
                <a:path w="2057" h="147">
                  <a:moveTo>
                    <a:pt x="2050" y="147"/>
                  </a:moveTo>
                  <a:lnTo>
                    <a:pt x="2052" y="145"/>
                  </a:lnTo>
                  <a:lnTo>
                    <a:pt x="2057" y="144"/>
                  </a:lnTo>
                  <a:lnTo>
                    <a:pt x="0" y="0"/>
                  </a:lnTo>
                  <a:lnTo>
                    <a:pt x="24" y="4"/>
                  </a:lnTo>
                  <a:lnTo>
                    <a:pt x="2050" y="147"/>
                  </a:lnTo>
                  <a:close/>
                </a:path>
              </a:pathLst>
            </a:custGeom>
            <a:solidFill>
              <a:srgbClr val="91919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8" name="未知"/>
            <p:cNvSpPr>
              <a:spLocks noChangeArrowheads="1"/>
            </p:cNvSpPr>
            <p:nvPr/>
          </p:nvSpPr>
          <p:spPr bwMode="auto">
            <a:xfrm>
              <a:off x="102" y="80"/>
              <a:ext cx="405" cy="29"/>
            </a:xfrm>
            <a:custGeom>
              <a:avLst/>
              <a:gdLst/>
              <a:ahLst/>
              <a:cxnLst>
                <a:cxn ang="0">
                  <a:pos x="2022" y="146"/>
                </a:cxn>
                <a:cxn ang="0">
                  <a:pos x="2023" y="143"/>
                </a:cxn>
                <a:cxn ang="0">
                  <a:pos x="2026" y="143"/>
                </a:cxn>
                <a:cxn ang="0">
                  <a:pos x="0" y="0"/>
                </a:cxn>
                <a:cxn ang="0">
                  <a:pos x="11" y="4"/>
                </a:cxn>
                <a:cxn ang="0">
                  <a:pos x="2022" y="146"/>
                </a:cxn>
              </a:cxnLst>
              <a:rect l="0" t="0" r="r" b="b"/>
              <a:pathLst>
                <a:path w="2026" h="146">
                  <a:moveTo>
                    <a:pt x="2022" y="146"/>
                  </a:moveTo>
                  <a:lnTo>
                    <a:pt x="2023" y="143"/>
                  </a:lnTo>
                  <a:lnTo>
                    <a:pt x="2026" y="143"/>
                  </a:lnTo>
                  <a:lnTo>
                    <a:pt x="0" y="0"/>
                  </a:lnTo>
                  <a:lnTo>
                    <a:pt x="11" y="4"/>
                  </a:lnTo>
                  <a:lnTo>
                    <a:pt x="2022" y="146"/>
                  </a:lnTo>
                  <a:close/>
                </a:path>
              </a:pathLst>
            </a:custGeom>
            <a:solidFill>
              <a:srgbClr val="8E8E8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9" name="未知"/>
            <p:cNvSpPr>
              <a:spLocks noChangeArrowheads="1"/>
            </p:cNvSpPr>
            <p:nvPr/>
          </p:nvSpPr>
          <p:spPr bwMode="auto">
            <a:xfrm>
              <a:off x="107" y="81"/>
              <a:ext cx="399" cy="29"/>
            </a:xfrm>
            <a:custGeom>
              <a:avLst/>
              <a:gdLst/>
              <a:ahLst/>
              <a:cxnLst>
                <a:cxn ang="0">
                  <a:pos x="1986" y="144"/>
                </a:cxn>
                <a:cxn ang="0">
                  <a:pos x="1990" y="141"/>
                </a:cxn>
                <a:cxn ang="0">
                  <a:pos x="1992" y="141"/>
                </a:cxn>
                <a:cxn ang="0">
                  <a:pos x="0" y="0"/>
                </a:cxn>
                <a:cxn ang="0">
                  <a:pos x="26" y="6"/>
                </a:cxn>
                <a:cxn ang="0">
                  <a:pos x="1986" y="144"/>
                </a:cxn>
              </a:cxnLst>
              <a:rect l="0" t="0" r="r" b="b"/>
              <a:pathLst>
                <a:path w="1992" h="144">
                  <a:moveTo>
                    <a:pt x="1986" y="144"/>
                  </a:moveTo>
                  <a:lnTo>
                    <a:pt x="1990" y="141"/>
                  </a:lnTo>
                  <a:lnTo>
                    <a:pt x="1992" y="141"/>
                  </a:lnTo>
                  <a:lnTo>
                    <a:pt x="0" y="0"/>
                  </a:lnTo>
                  <a:lnTo>
                    <a:pt x="26" y="6"/>
                  </a:lnTo>
                  <a:lnTo>
                    <a:pt x="1986" y="144"/>
                  </a:lnTo>
                  <a:close/>
                </a:path>
              </a:pathLst>
            </a:custGeom>
            <a:solidFill>
              <a:srgbClr val="8A8A8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0" name="未知"/>
            <p:cNvSpPr>
              <a:spLocks noChangeArrowheads="1"/>
            </p:cNvSpPr>
            <p:nvPr/>
          </p:nvSpPr>
          <p:spPr bwMode="auto">
            <a:xfrm>
              <a:off x="112" y="82"/>
              <a:ext cx="392" cy="28"/>
            </a:xfrm>
            <a:custGeom>
              <a:avLst/>
              <a:gdLst/>
              <a:ahLst/>
              <a:cxnLst>
                <a:cxn ang="0">
                  <a:pos x="1955" y="139"/>
                </a:cxn>
                <a:cxn ang="0">
                  <a:pos x="1960" y="138"/>
                </a:cxn>
                <a:cxn ang="0">
                  <a:pos x="0" y="0"/>
                </a:cxn>
                <a:cxn ang="0">
                  <a:pos x="15" y="5"/>
                </a:cxn>
                <a:cxn ang="0">
                  <a:pos x="1955" y="139"/>
                </a:cxn>
              </a:cxnLst>
              <a:rect l="0" t="0" r="r" b="b"/>
              <a:pathLst>
                <a:path w="1960" h="139">
                  <a:moveTo>
                    <a:pt x="1955" y="139"/>
                  </a:moveTo>
                  <a:lnTo>
                    <a:pt x="1960" y="138"/>
                  </a:lnTo>
                  <a:lnTo>
                    <a:pt x="0" y="0"/>
                  </a:lnTo>
                  <a:lnTo>
                    <a:pt x="15" y="5"/>
                  </a:lnTo>
                  <a:lnTo>
                    <a:pt x="1955" y="139"/>
                  </a:lnTo>
                  <a:close/>
                </a:path>
              </a:pathLst>
            </a:custGeom>
            <a:solidFill>
              <a:srgbClr val="86868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1" name="未知"/>
            <p:cNvSpPr>
              <a:spLocks noChangeArrowheads="1"/>
            </p:cNvSpPr>
            <p:nvPr/>
          </p:nvSpPr>
          <p:spPr bwMode="auto">
            <a:xfrm>
              <a:off x="115" y="83"/>
              <a:ext cx="388" cy="28"/>
            </a:xfrm>
            <a:custGeom>
              <a:avLst/>
              <a:gdLst/>
              <a:ahLst/>
              <a:cxnLst>
                <a:cxn ang="0">
                  <a:pos x="1936" y="136"/>
                </a:cxn>
                <a:cxn ang="0">
                  <a:pos x="1936" y="135"/>
                </a:cxn>
                <a:cxn ang="0">
                  <a:pos x="1937" y="135"/>
                </a:cxn>
                <a:cxn ang="0">
                  <a:pos x="1940" y="134"/>
                </a:cxn>
                <a:cxn ang="0">
                  <a:pos x="0" y="0"/>
                </a:cxn>
                <a:cxn ang="0">
                  <a:pos x="14" y="1"/>
                </a:cxn>
                <a:cxn ang="0">
                  <a:pos x="1936" y="136"/>
                </a:cxn>
              </a:cxnLst>
              <a:rect l="0" t="0" r="r" b="b"/>
              <a:pathLst>
                <a:path w="1940" h="136">
                  <a:moveTo>
                    <a:pt x="1936" y="136"/>
                  </a:moveTo>
                  <a:lnTo>
                    <a:pt x="1936" y="135"/>
                  </a:lnTo>
                  <a:lnTo>
                    <a:pt x="1937" y="135"/>
                  </a:lnTo>
                  <a:lnTo>
                    <a:pt x="1940" y="134"/>
                  </a:lnTo>
                  <a:lnTo>
                    <a:pt x="0" y="0"/>
                  </a:lnTo>
                  <a:lnTo>
                    <a:pt x="14" y="1"/>
                  </a:lnTo>
                  <a:lnTo>
                    <a:pt x="1936" y="136"/>
                  </a:lnTo>
                  <a:close/>
                </a:path>
              </a:pathLst>
            </a:custGeom>
            <a:solidFill>
              <a:srgbClr val="84848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2" name="未知"/>
            <p:cNvSpPr>
              <a:spLocks noChangeArrowheads="1"/>
            </p:cNvSpPr>
            <p:nvPr/>
          </p:nvSpPr>
          <p:spPr bwMode="auto">
            <a:xfrm>
              <a:off x="118" y="84"/>
              <a:ext cx="385" cy="28"/>
            </a:xfrm>
            <a:custGeom>
              <a:avLst/>
              <a:gdLst/>
              <a:ahLst/>
              <a:cxnLst>
                <a:cxn ang="0">
                  <a:pos x="1916" y="140"/>
                </a:cxn>
                <a:cxn ang="0">
                  <a:pos x="1922" y="135"/>
                </a:cxn>
                <a:cxn ang="0">
                  <a:pos x="0" y="0"/>
                </a:cxn>
                <a:cxn ang="0">
                  <a:pos x="11" y="2"/>
                </a:cxn>
                <a:cxn ang="0">
                  <a:pos x="24" y="7"/>
                </a:cxn>
                <a:cxn ang="0">
                  <a:pos x="1916" y="140"/>
                </a:cxn>
              </a:cxnLst>
              <a:rect l="0" t="0" r="r" b="b"/>
              <a:pathLst>
                <a:path w="1922" h="140">
                  <a:moveTo>
                    <a:pt x="1916" y="140"/>
                  </a:moveTo>
                  <a:lnTo>
                    <a:pt x="1922" y="135"/>
                  </a:lnTo>
                  <a:lnTo>
                    <a:pt x="0" y="0"/>
                  </a:lnTo>
                  <a:lnTo>
                    <a:pt x="11" y="2"/>
                  </a:lnTo>
                  <a:lnTo>
                    <a:pt x="24" y="7"/>
                  </a:lnTo>
                  <a:lnTo>
                    <a:pt x="1916" y="140"/>
                  </a:lnTo>
                  <a:close/>
                </a:path>
              </a:pathLst>
            </a:custGeom>
            <a:solidFill>
              <a:srgbClr val="81818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3" name="未知"/>
            <p:cNvSpPr>
              <a:spLocks noChangeArrowheads="1"/>
            </p:cNvSpPr>
            <p:nvPr/>
          </p:nvSpPr>
          <p:spPr bwMode="auto">
            <a:xfrm>
              <a:off x="104" y="81"/>
              <a:ext cx="403" cy="28"/>
            </a:xfrm>
            <a:custGeom>
              <a:avLst/>
              <a:gdLst/>
              <a:ahLst/>
              <a:cxnLst>
                <a:cxn ang="0">
                  <a:pos x="2006" y="144"/>
                </a:cxn>
                <a:cxn ang="0">
                  <a:pos x="2011" y="142"/>
                </a:cxn>
                <a:cxn ang="0">
                  <a:pos x="0" y="0"/>
                </a:cxn>
                <a:cxn ang="0">
                  <a:pos x="14" y="3"/>
                </a:cxn>
                <a:cxn ang="0">
                  <a:pos x="2006" y="144"/>
                </a:cxn>
              </a:cxnLst>
              <a:rect l="0" t="0" r="r" b="b"/>
              <a:pathLst>
                <a:path w="2011" h="144">
                  <a:moveTo>
                    <a:pt x="2006" y="144"/>
                  </a:moveTo>
                  <a:lnTo>
                    <a:pt x="2011" y="142"/>
                  </a:lnTo>
                  <a:lnTo>
                    <a:pt x="0" y="0"/>
                  </a:lnTo>
                  <a:lnTo>
                    <a:pt x="14" y="3"/>
                  </a:lnTo>
                  <a:lnTo>
                    <a:pt x="2006" y="144"/>
                  </a:lnTo>
                  <a:close/>
                </a:path>
              </a:pathLst>
            </a:custGeom>
            <a:solidFill>
              <a:srgbClr val="8D8D8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4" name="未知"/>
            <p:cNvSpPr>
              <a:spLocks noChangeArrowheads="1"/>
            </p:cNvSpPr>
            <p:nvPr/>
          </p:nvSpPr>
          <p:spPr bwMode="auto">
            <a:xfrm>
              <a:off x="84" y="76"/>
              <a:ext cx="428" cy="31"/>
            </a:xfrm>
            <a:custGeom>
              <a:avLst/>
              <a:gdLst/>
              <a:ahLst/>
              <a:cxnLst>
                <a:cxn ang="0">
                  <a:pos x="2139" y="155"/>
                </a:cxn>
                <a:cxn ang="0">
                  <a:pos x="2144" y="153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4" y="0"/>
                </a:cxn>
                <a:cxn ang="0">
                  <a:pos x="7" y="1"/>
                </a:cxn>
                <a:cxn ang="0">
                  <a:pos x="14" y="4"/>
                </a:cxn>
                <a:cxn ang="0">
                  <a:pos x="2139" y="155"/>
                </a:cxn>
              </a:cxnLst>
              <a:rect l="0" t="0" r="r" b="b"/>
              <a:pathLst>
                <a:path w="2144" h="155">
                  <a:moveTo>
                    <a:pt x="2139" y="155"/>
                  </a:moveTo>
                  <a:lnTo>
                    <a:pt x="2144" y="153"/>
                  </a:lnTo>
                  <a:lnTo>
                    <a:pt x="0" y="0"/>
                  </a:lnTo>
                  <a:lnTo>
                    <a:pt x="3" y="0"/>
                  </a:lnTo>
                  <a:lnTo>
                    <a:pt x="4" y="0"/>
                  </a:lnTo>
                  <a:lnTo>
                    <a:pt x="7" y="1"/>
                  </a:lnTo>
                  <a:lnTo>
                    <a:pt x="14" y="4"/>
                  </a:lnTo>
                  <a:lnTo>
                    <a:pt x="2139" y="155"/>
                  </a:lnTo>
                  <a:close/>
                </a:path>
              </a:pathLst>
            </a:custGeom>
            <a:solidFill>
              <a:srgbClr val="9C9C9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5" name="未知"/>
            <p:cNvSpPr>
              <a:spLocks noChangeArrowheads="1"/>
            </p:cNvSpPr>
            <p:nvPr/>
          </p:nvSpPr>
          <p:spPr bwMode="auto">
            <a:xfrm>
              <a:off x="126" y="86"/>
              <a:ext cx="374" cy="26"/>
            </a:xfrm>
            <a:custGeom>
              <a:avLst/>
              <a:gdLst/>
              <a:ahLst/>
              <a:cxnLst>
                <a:cxn ang="0">
                  <a:pos x="1861" y="133"/>
                </a:cxn>
                <a:cxn ang="0">
                  <a:pos x="1865" y="130"/>
                </a:cxn>
                <a:cxn ang="0">
                  <a:pos x="1870" y="130"/>
                </a:cxn>
                <a:cxn ang="0">
                  <a:pos x="0" y="0"/>
                </a:cxn>
                <a:cxn ang="0">
                  <a:pos x="31" y="6"/>
                </a:cxn>
                <a:cxn ang="0">
                  <a:pos x="1861" y="133"/>
                </a:cxn>
              </a:cxnLst>
              <a:rect l="0" t="0" r="r" b="b"/>
              <a:pathLst>
                <a:path w="1870" h="133">
                  <a:moveTo>
                    <a:pt x="1861" y="133"/>
                  </a:moveTo>
                  <a:lnTo>
                    <a:pt x="1865" y="130"/>
                  </a:lnTo>
                  <a:lnTo>
                    <a:pt x="1870" y="130"/>
                  </a:lnTo>
                  <a:lnTo>
                    <a:pt x="0" y="0"/>
                  </a:lnTo>
                  <a:lnTo>
                    <a:pt x="31" y="6"/>
                  </a:lnTo>
                  <a:lnTo>
                    <a:pt x="1861" y="133"/>
                  </a:lnTo>
                  <a:close/>
                </a:path>
              </a:pathLst>
            </a:custGeom>
            <a:solidFill>
              <a:srgbClr val="7D7D7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6" name="未知"/>
            <p:cNvSpPr>
              <a:spLocks noChangeArrowheads="1"/>
            </p:cNvSpPr>
            <p:nvPr/>
          </p:nvSpPr>
          <p:spPr bwMode="auto">
            <a:xfrm>
              <a:off x="133" y="87"/>
              <a:ext cx="366" cy="26"/>
            </a:xfrm>
            <a:custGeom>
              <a:avLst/>
              <a:gdLst/>
              <a:ahLst/>
              <a:cxnLst>
                <a:cxn ang="0">
                  <a:pos x="1826" y="129"/>
                </a:cxn>
                <a:cxn ang="0">
                  <a:pos x="1830" y="127"/>
                </a:cxn>
                <a:cxn ang="0">
                  <a:pos x="0" y="0"/>
                </a:cxn>
                <a:cxn ang="0">
                  <a:pos x="12" y="2"/>
                </a:cxn>
                <a:cxn ang="0">
                  <a:pos x="1826" y="129"/>
                </a:cxn>
              </a:cxnLst>
              <a:rect l="0" t="0" r="r" b="b"/>
              <a:pathLst>
                <a:path w="1830" h="129">
                  <a:moveTo>
                    <a:pt x="1826" y="129"/>
                  </a:moveTo>
                  <a:lnTo>
                    <a:pt x="1830" y="127"/>
                  </a:lnTo>
                  <a:lnTo>
                    <a:pt x="0" y="0"/>
                  </a:lnTo>
                  <a:lnTo>
                    <a:pt x="12" y="2"/>
                  </a:lnTo>
                  <a:lnTo>
                    <a:pt x="1826" y="129"/>
                  </a:lnTo>
                  <a:close/>
                </a:path>
              </a:pathLst>
            </a:custGeom>
            <a:solidFill>
              <a:srgbClr val="79797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7" name="未知"/>
            <p:cNvSpPr>
              <a:spLocks noChangeArrowheads="1"/>
            </p:cNvSpPr>
            <p:nvPr/>
          </p:nvSpPr>
          <p:spPr bwMode="auto">
            <a:xfrm>
              <a:off x="135" y="87"/>
              <a:ext cx="363" cy="26"/>
            </a:xfrm>
            <a:custGeom>
              <a:avLst/>
              <a:gdLst/>
              <a:ahLst/>
              <a:cxnLst>
                <a:cxn ang="0">
                  <a:pos x="1809" y="129"/>
                </a:cxn>
                <a:cxn ang="0">
                  <a:pos x="1814" y="127"/>
                </a:cxn>
                <a:cxn ang="0">
                  <a:pos x="0" y="0"/>
                </a:cxn>
                <a:cxn ang="0">
                  <a:pos x="17" y="5"/>
                </a:cxn>
                <a:cxn ang="0">
                  <a:pos x="1809" y="129"/>
                </a:cxn>
              </a:cxnLst>
              <a:rect l="0" t="0" r="r" b="b"/>
              <a:pathLst>
                <a:path w="1814" h="129">
                  <a:moveTo>
                    <a:pt x="1809" y="129"/>
                  </a:moveTo>
                  <a:lnTo>
                    <a:pt x="1814" y="127"/>
                  </a:lnTo>
                  <a:lnTo>
                    <a:pt x="0" y="0"/>
                  </a:lnTo>
                  <a:lnTo>
                    <a:pt x="17" y="5"/>
                  </a:lnTo>
                  <a:lnTo>
                    <a:pt x="1809" y="129"/>
                  </a:lnTo>
                  <a:close/>
                </a:path>
              </a:pathLst>
            </a:custGeom>
            <a:solidFill>
              <a:srgbClr val="76767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8" name="未知"/>
            <p:cNvSpPr>
              <a:spLocks noChangeArrowheads="1"/>
            </p:cNvSpPr>
            <p:nvPr/>
          </p:nvSpPr>
          <p:spPr bwMode="auto">
            <a:xfrm>
              <a:off x="138" y="88"/>
              <a:ext cx="359" cy="26"/>
            </a:xfrm>
            <a:custGeom>
              <a:avLst/>
              <a:gdLst/>
              <a:ahLst/>
              <a:cxnLst>
                <a:cxn ang="0">
                  <a:pos x="1781" y="128"/>
                </a:cxn>
                <a:cxn ang="0">
                  <a:pos x="1792" y="124"/>
                </a:cxn>
                <a:cxn ang="0">
                  <a:pos x="0" y="0"/>
                </a:cxn>
                <a:cxn ang="0">
                  <a:pos x="31" y="6"/>
                </a:cxn>
                <a:cxn ang="0">
                  <a:pos x="1781" y="128"/>
                </a:cxn>
              </a:cxnLst>
              <a:rect l="0" t="0" r="r" b="b"/>
              <a:pathLst>
                <a:path w="1792" h="128">
                  <a:moveTo>
                    <a:pt x="1781" y="128"/>
                  </a:moveTo>
                  <a:lnTo>
                    <a:pt x="1792" y="124"/>
                  </a:lnTo>
                  <a:lnTo>
                    <a:pt x="0" y="0"/>
                  </a:lnTo>
                  <a:lnTo>
                    <a:pt x="31" y="6"/>
                  </a:lnTo>
                  <a:lnTo>
                    <a:pt x="1781" y="128"/>
                  </a:lnTo>
                  <a:close/>
                </a:path>
              </a:pathLst>
            </a:custGeom>
            <a:solidFill>
              <a:srgbClr val="7474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9" name="未知"/>
            <p:cNvSpPr>
              <a:spLocks noChangeArrowheads="1"/>
            </p:cNvSpPr>
            <p:nvPr/>
          </p:nvSpPr>
          <p:spPr bwMode="auto">
            <a:xfrm>
              <a:off x="145" y="90"/>
              <a:ext cx="350" cy="24"/>
            </a:xfrm>
            <a:custGeom>
              <a:avLst/>
              <a:gdLst/>
              <a:ahLst/>
              <a:cxnLst>
                <a:cxn ang="0">
                  <a:pos x="1746" y="124"/>
                </a:cxn>
                <a:cxn ang="0">
                  <a:pos x="1750" y="122"/>
                </a:cxn>
                <a:cxn ang="0">
                  <a:pos x="0" y="0"/>
                </a:cxn>
                <a:cxn ang="0">
                  <a:pos x="18" y="2"/>
                </a:cxn>
                <a:cxn ang="0">
                  <a:pos x="1746" y="124"/>
                </a:cxn>
              </a:cxnLst>
              <a:rect l="0" t="0" r="r" b="b"/>
              <a:pathLst>
                <a:path w="1750" h="124">
                  <a:moveTo>
                    <a:pt x="1746" y="124"/>
                  </a:moveTo>
                  <a:lnTo>
                    <a:pt x="1750" y="122"/>
                  </a:lnTo>
                  <a:lnTo>
                    <a:pt x="0" y="0"/>
                  </a:lnTo>
                  <a:lnTo>
                    <a:pt x="18" y="2"/>
                  </a:lnTo>
                  <a:lnTo>
                    <a:pt x="1746" y="124"/>
                  </a:lnTo>
                  <a:close/>
                </a:path>
              </a:pathLst>
            </a:custGeom>
            <a:solidFill>
              <a:srgbClr val="72727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0" name="未知"/>
            <p:cNvSpPr>
              <a:spLocks noChangeArrowheads="1"/>
            </p:cNvSpPr>
            <p:nvPr/>
          </p:nvSpPr>
          <p:spPr bwMode="auto">
            <a:xfrm>
              <a:off x="148" y="90"/>
              <a:ext cx="346" cy="25"/>
            </a:xfrm>
            <a:custGeom>
              <a:avLst/>
              <a:gdLst/>
              <a:ahLst/>
              <a:cxnLst>
                <a:cxn ang="0">
                  <a:pos x="1721" y="125"/>
                </a:cxn>
                <a:cxn ang="0">
                  <a:pos x="1723" y="122"/>
                </a:cxn>
                <a:cxn ang="0">
                  <a:pos x="1728" y="122"/>
                </a:cxn>
                <a:cxn ang="0">
                  <a:pos x="0" y="0"/>
                </a:cxn>
                <a:cxn ang="0">
                  <a:pos x="6" y="1"/>
                </a:cxn>
                <a:cxn ang="0">
                  <a:pos x="15" y="4"/>
                </a:cxn>
                <a:cxn ang="0">
                  <a:pos x="1721" y="125"/>
                </a:cxn>
              </a:cxnLst>
              <a:rect l="0" t="0" r="r" b="b"/>
              <a:pathLst>
                <a:path w="1728" h="125">
                  <a:moveTo>
                    <a:pt x="1721" y="125"/>
                  </a:moveTo>
                  <a:lnTo>
                    <a:pt x="1723" y="122"/>
                  </a:lnTo>
                  <a:lnTo>
                    <a:pt x="1728" y="122"/>
                  </a:lnTo>
                  <a:lnTo>
                    <a:pt x="0" y="0"/>
                  </a:lnTo>
                  <a:lnTo>
                    <a:pt x="6" y="1"/>
                  </a:lnTo>
                  <a:lnTo>
                    <a:pt x="15" y="4"/>
                  </a:lnTo>
                  <a:lnTo>
                    <a:pt x="1721" y="125"/>
                  </a:lnTo>
                  <a:close/>
                </a:path>
              </a:pathLst>
            </a:custGeom>
            <a:solidFill>
              <a:srgbClr val="6F6F6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1" name="未知"/>
            <p:cNvSpPr>
              <a:spLocks noChangeArrowheads="1"/>
            </p:cNvSpPr>
            <p:nvPr/>
          </p:nvSpPr>
          <p:spPr bwMode="auto">
            <a:xfrm>
              <a:off x="151" y="91"/>
              <a:ext cx="341" cy="24"/>
            </a:xfrm>
            <a:custGeom>
              <a:avLst/>
              <a:gdLst/>
              <a:ahLst/>
              <a:cxnLst>
                <a:cxn ang="0">
                  <a:pos x="1696" y="123"/>
                </a:cxn>
                <a:cxn ang="0">
                  <a:pos x="1700" y="121"/>
                </a:cxn>
                <a:cxn ang="0">
                  <a:pos x="1706" y="121"/>
                </a:cxn>
                <a:cxn ang="0">
                  <a:pos x="0" y="0"/>
                </a:cxn>
                <a:cxn ang="0">
                  <a:pos x="29" y="7"/>
                </a:cxn>
                <a:cxn ang="0">
                  <a:pos x="1696" y="123"/>
                </a:cxn>
              </a:cxnLst>
              <a:rect l="0" t="0" r="r" b="b"/>
              <a:pathLst>
                <a:path w="1706" h="123">
                  <a:moveTo>
                    <a:pt x="1696" y="123"/>
                  </a:moveTo>
                  <a:lnTo>
                    <a:pt x="1700" y="121"/>
                  </a:lnTo>
                  <a:lnTo>
                    <a:pt x="1706" y="121"/>
                  </a:lnTo>
                  <a:lnTo>
                    <a:pt x="0" y="0"/>
                  </a:lnTo>
                  <a:lnTo>
                    <a:pt x="29" y="7"/>
                  </a:lnTo>
                  <a:lnTo>
                    <a:pt x="1696" y="123"/>
                  </a:lnTo>
                  <a:close/>
                </a:path>
              </a:pathLst>
            </a:custGeom>
            <a:solidFill>
              <a:srgbClr val="6D6D6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2" name="未知"/>
            <p:cNvSpPr>
              <a:spLocks noChangeArrowheads="1"/>
            </p:cNvSpPr>
            <p:nvPr/>
          </p:nvSpPr>
          <p:spPr bwMode="auto">
            <a:xfrm>
              <a:off x="157" y="92"/>
              <a:ext cx="333" cy="24"/>
            </a:xfrm>
            <a:custGeom>
              <a:avLst/>
              <a:gdLst/>
              <a:ahLst/>
              <a:cxnLst>
                <a:cxn ang="0">
                  <a:pos x="1662" y="117"/>
                </a:cxn>
                <a:cxn ang="0">
                  <a:pos x="1663" y="116"/>
                </a:cxn>
                <a:cxn ang="0">
                  <a:pos x="1667" y="116"/>
                </a:cxn>
                <a:cxn ang="0">
                  <a:pos x="0" y="0"/>
                </a:cxn>
                <a:cxn ang="0">
                  <a:pos x="15" y="1"/>
                </a:cxn>
                <a:cxn ang="0">
                  <a:pos x="1662" y="117"/>
                </a:cxn>
              </a:cxnLst>
              <a:rect l="0" t="0" r="r" b="b"/>
              <a:pathLst>
                <a:path w="1667" h="117">
                  <a:moveTo>
                    <a:pt x="1662" y="117"/>
                  </a:moveTo>
                  <a:lnTo>
                    <a:pt x="1663" y="116"/>
                  </a:lnTo>
                  <a:lnTo>
                    <a:pt x="1667" y="116"/>
                  </a:lnTo>
                  <a:lnTo>
                    <a:pt x="0" y="0"/>
                  </a:lnTo>
                  <a:lnTo>
                    <a:pt x="15" y="1"/>
                  </a:lnTo>
                  <a:lnTo>
                    <a:pt x="1662" y="117"/>
                  </a:lnTo>
                  <a:close/>
                </a:path>
              </a:pathLst>
            </a:custGeom>
            <a:solidFill>
              <a:srgbClr val="6A6A6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3" name="未知"/>
            <p:cNvSpPr>
              <a:spLocks noChangeArrowheads="1"/>
            </p:cNvSpPr>
            <p:nvPr/>
          </p:nvSpPr>
          <p:spPr bwMode="auto">
            <a:xfrm>
              <a:off x="123" y="85"/>
              <a:ext cx="378" cy="27"/>
            </a:xfrm>
            <a:custGeom>
              <a:avLst/>
              <a:gdLst/>
              <a:ahLst/>
              <a:cxnLst>
                <a:cxn ang="0">
                  <a:pos x="1887" y="134"/>
                </a:cxn>
                <a:cxn ang="0">
                  <a:pos x="1892" y="133"/>
                </a:cxn>
                <a:cxn ang="0">
                  <a:pos x="0" y="0"/>
                </a:cxn>
                <a:cxn ang="0">
                  <a:pos x="17" y="4"/>
                </a:cxn>
                <a:cxn ang="0">
                  <a:pos x="1887" y="134"/>
                </a:cxn>
              </a:cxnLst>
              <a:rect l="0" t="0" r="r" b="b"/>
              <a:pathLst>
                <a:path w="1892" h="134">
                  <a:moveTo>
                    <a:pt x="1887" y="134"/>
                  </a:moveTo>
                  <a:lnTo>
                    <a:pt x="1892" y="133"/>
                  </a:lnTo>
                  <a:lnTo>
                    <a:pt x="0" y="0"/>
                  </a:lnTo>
                  <a:lnTo>
                    <a:pt x="17" y="4"/>
                  </a:lnTo>
                  <a:lnTo>
                    <a:pt x="1887" y="134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4" name="未知"/>
            <p:cNvSpPr>
              <a:spLocks noChangeArrowheads="1"/>
            </p:cNvSpPr>
            <p:nvPr/>
          </p:nvSpPr>
          <p:spPr bwMode="auto">
            <a:xfrm>
              <a:off x="81" y="75"/>
              <a:ext cx="432" cy="31"/>
            </a:xfrm>
            <a:custGeom>
              <a:avLst/>
              <a:gdLst/>
              <a:ahLst/>
              <a:cxnLst>
                <a:cxn ang="0">
                  <a:pos x="2155" y="155"/>
                </a:cxn>
                <a:cxn ang="0">
                  <a:pos x="2159" y="152"/>
                </a:cxn>
                <a:cxn ang="0">
                  <a:pos x="0" y="0"/>
                </a:cxn>
                <a:cxn ang="0">
                  <a:pos x="11" y="2"/>
                </a:cxn>
                <a:cxn ang="0">
                  <a:pos x="2155" y="155"/>
                </a:cxn>
              </a:cxnLst>
              <a:rect l="0" t="0" r="r" b="b"/>
              <a:pathLst>
                <a:path w="2159" h="155">
                  <a:moveTo>
                    <a:pt x="2155" y="155"/>
                  </a:moveTo>
                  <a:lnTo>
                    <a:pt x="2159" y="152"/>
                  </a:lnTo>
                  <a:lnTo>
                    <a:pt x="0" y="0"/>
                  </a:lnTo>
                  <a:lnTo>
                    <a:pt x="11" y="2"/>
                  </a:lnTo>
                  <a:lnTo>
                    <a:pt x="2155" y="155"/>
                  </a:lnTo>
                  <a:close/>
                </a:path>
              </a:pathLst>
            </a:custGeom>
            <a:solidFill>
              <a:srgbClr val="9D9D9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5" name="未知"/>
            <p:cNvSpPr>
              <a:spLocks noChangeArrowheads="1"/>
            </p:cNvSpPr>
            <p:nvPr/>
          </p:nvSpPr>
          <p:spPr bwMode="auto">
            <a:xfrm>
              <a:off x="160" y="92"/>
              <a:ext cx="329" cy="33"/>
            </a:xfrm>
            <a:custGeom>
              <a:avLst/>
              <a:gdLst/>
              <a:ahLst/>
              <a:cxnLst>
                <a:cxn ang="0">
                  <a:pos x="1647" y="116"/>
                </a:cxn>
                <a:cxn ang="0">
                  <a:pos x="0" y="0"/>
                </a:cxn>
                <a:cxn ang="0">
                  <a:pos x="73" y="15"/>
                </a:cxn>
                <a:cxn ang="0">
                  <a:pos x="146" y="29"/>
                </a:cxn>
                <a:cxn ang="0">
                  <a:pos x="181" y="35"/>
                </a:cxn>
                <a:cxn ang="0">
                  <a:pos x="217" y="42"/>
                </a:cxn>
                <a:cxn ang="0">
                  <a:pos x="288" y="57"/>
                </a:cxn>
                <a:cxn ang="0">
                  <a:pos x="356" y="67"/>
                </a:cxn>
                <a:cxn ang="0">
                  <a:pos x="423" y="79"/>
                </a:cxn>
                <a:cxn ang="0">
                  <a:pos x="488" y="90"/>
                </a:cxn>
                <a:cxn ang="0">
                  <a:pos x="553" y="101"/>
                </a:cxn>
                <a:cxn ang="0">
                  <a:pos x="583" y="104"/>
                </a:cxn>
                <a:cxn ang="0">
                  <a:pos x="615" y="109"/>
                </a:cxn>
                <a:cxn ang="0">
                  <a:pos x="645" y="113"/>
                </a:cxn>
                <a:cxn ang="0">
                  <a:pos x="676" y="118"/>
                </a:cxn>
                <a:cxn ang="0">
                  <a:pos x="736" y="125"/>
                </a:cxn>
                <a:cxn ang="0">
                  <a:pos x="750" y="126"/>
                </a:cxn>
                <a:cxn ang="0">
                  <a:pos x="765" y="128"/>
                </a:cxn>
                <a:cxn ang="0">
                  <a:pos x="795" y="133"/>
                </a:cxn>
                <a:cxn ang="0">
                  <a:pos x="851" y="138"/>
                </a:cxn>
                <a:cxn ang="0">
                  <a:pos x="906" y="144"/>
                </a:cxn>
                <a:cxn ang="0">
                  <a:pos x="959" y="149"/>
                </a:cxn>
                <a:cxn ang="0">
                  <a:pos x="1013" y="154"/>
                </a:cxn>
                <a:cxn ang="0">
                  <a:pos x="1063" y="156"/>
                </a:cxn>
                <a:cxn ang="0">
                  <a:pos x="1112" y="158"/>
                </a:cxn>
                <a:cxn ang="0">
                  <a:pos x="1159" y="160"/>
                </a:cxn>
                <a:cxn ang="0">
                  <a:pos x="1207" y="162"/>
                </a:cxn>
                <a:cxn ang="0">
                  <a:pos x="1217" y="161"/>
                </a:cxn>
                <a:cxn ang="0">
                  <a:pos x="1228" y="161"/>
                </a:cxn>
                <a:cxn ang="0">
                  <a:pos x="1251" y="161"/>
                </a:cxn>
                <a:cxn ang="0">
                  <a:pos x="1294" y="161"/>
                </a:cxn>
                <a:cxn ang="0">
                  <a:pos x="1314" y="160"/>
                </a:cxn>
                <a:cxn ang="0">
                  <a:pos x="1336" y="160"/>
                </a:cxn>
                <a:cxn ang="0">
                  <a:pos x="1356" y="158"/>
                </a:cxn>
                <a:cxn ang="0">
                  <a:pos x="1377" y="158"/>
                </a:cxn>
                <a:cxn ang="0">
                  <a:pos x="1414" y="155"/>
                </a:cxn>
                <a:cxn ang="0">
                  <a:pos x="1452" y="151"/>
                </a:cxn>
                <a:cxn ang="0">
                  <a:pos x="1488" y="146"/>
                </a:cxn>
                <a:cxn ang="0">
                  <a:pos x="1523" y="143"/>
                </a:cxn>
                <a:cxn ang="0">
                  <a:pos x="1556" y="136"/>
                </a:cxn>
                <a:cxn ang="0">
                  <a:pos x="1571" y="132"/>
                </a:cxn>
                <a:cxn ang="0">
                  <a:pos x="1587" y="130"/>
                </a:cxn>
                <a:cxn ang="0">
                  <a:pos x="1617" y="122"/>
                </a:cxn>
                <a:cxn ang="0">
                  <a:pos x="1647" y="116"/>
                </a:cxn>
              </a:cxnLst>
              <a:rect l="0" t="0" r="r" b="b"/>
              <a:pathLst>
                <a:path w="1647" h="162">
                  <a:moveTo>
                    <a:pt x="1647" y="116"/>
                  </a:moveTo>
                  <a:lnTo>
                    <a:pt x="0" y="0"/>
                  </a:lnTo>
                  <a:lnTo>
                    <a:pt x="73" y="15"/>
                  </a:lnTo>
                  <a:lnTo>
                    <a:pt x="146" y="29"/>
                  </a:lnTo>
                  <a:lnTo>
                    <a:pt x="181" y="35"/>
                  </a:lnTo>
                  <a:lnTo>
                    <a:pt x="217" y="42"/>
                  </a:lnTo>
                  <a:lnTo>
                    <a:pt x="288" y="57"/>
                  </a:lnTo>
                  <a:lnTo>
                    <a:pt x="356" y="67"/>
                  </a:lnTo>
                  <a:lnTo>
                    <a:pt x="423" y="79"/>
                  </a:lnTo>
                  <a:lnTo>
                    <a:pt x="488" y="90"/>
                  </a:lnTo>
                  <a:lnTo>
                    <a:pt x="553" y="101"/>
                  </a:lnTo>
                  <a:lnTo>
                    <a:pt x="583" y="104"/>
                  </a:lnTo>
                  <a:lnTo>
                    <a:pt x="615" y="109"/>
                  </a:lnTo>
                  <a:lnTo>
                    <a:pt x="645" y="113"/>
                  </a:lnTo>
                  <a:lnTo>
                    <a:pt x="676" y="118"/>
                  </a:lnTo>
                  <a:lnTo>
                    <a:pt x="736" y="125"/>
                  </a:lnTo>
                  <a:lnTo>
                    <a:pt x="750" y="126"/>
                  </a:lnTo>
                  <a:lnTo>
                    <a:pt x="765" y="128"/>
                  </a:lnTo>
                  <a:lnTo>
                    <a:pt x="795" y="133"/>
                  </a:lnTo>
                  <a:lnTo>
                    <a:pt x="851" y="138"/>
                  </a:lnTo>
                  <a:lnTo>
                    <a:pt x="906" y="144"/>
                  </a:lnTo>
                  <a:lnTo>
                    <a:pt x="959" y="149"/>
                  </a:lnTo>
                  <a:lnTo>
                    <a:pt x="1013" y="154"/>
                  </a:lnTo>
                  <a:lnTo>
                    <a:pt x="1063" y="156"/>
                  </a:lnTo>
                  <a:lnTo>
                    <a:pt x="1112" y="158"/>
                  </a:lnTo>
                  <a:lnTo>
                    <a:pt x="1159" y="160"/>
                  </a:lnTo>
                  <a:lnTo>
                    <a:pt x="1207" y="162"/>
                  </a:lnTo>
                  <a:lnTo>
                    <a:pt x="1217" y="161"/>
                  </a:lnTo>
                  <a:lnTo>
                    <a:pt x="1228" y="161"/>
                  </a:lnTo>
                  <a:lnTo>
                    <a:pt x="1251" y="161"/>
                  </a:lnTo>
                  <a:lnTo>
                    <a:pt x="1294" y="161"/>
                  </a:lnTo>
                  <a:lnTo>
                    <a:pt x="1314" y="160"/>
                  </a:lnTo>
                  <a:lnTo>
                    <a:pt x="1336" y="160"/>
                  </a:lnTo>
                  <a:lnTo>
                    <a:pt x="1356" y="158"/>
                  </a:lnTo>
                  <a:lnTo>
                    <a:pt x="1377" y="158"/>
                  </a:lnTo>
                  <a:lnTo>
                    <a:pt x="1414" y="155"/>
                  </a:lnTo>
                  <a:lnTo>
                    <a:pt x="1452" y="151"/>
                  </a:lnTo>
                  <a:lnTo>
                    <a:pt x="1488" y="146"/>
                  </a:lnTo>
                  <a:lnTo>
                    <a:pt x="1523" y="143"/>
                  </a:lnTo>
                  <a:lnTo>
                    <a:pt x="1556" y="136"/>
                  </a:lnTo>
                  <a:lnTo>
                    <a:pt x="1571" y="132"/>
                  </a:lnTo>
                  <a:lnTo>
                    <a:pt x="1587" y="130"/>
                  </a:lnTo>
                  <a:lnTo>
                    <a:pt x="1617" y="122"/>
                  </a:lnTo>
                  <a:lnTo>
                    <a:pt x="1647" y="116"/>
                  </a:lnTo>
                  <a:close/>
                </a:path>
              </a:pathLst>
            </a:custGeom>
            <a:solidFill>
              <a:srgbClr val="6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6" name="未知"/>
            <p:cNvSpPr>
              <a:spLocks noChangeArrowheads="1"/>
            </p:cNvSpPr>
            <p:nvPr/>
          </p:nvSpPr>
          <p:spPr bwMode="auto">
            <a:xfrm>
              <a:off x="519" y="63"/>
              <a:ext cx="29" cy="30"/>
            </a:xfrm>
            <a:custGeom>
              <a:avLst/>
              <a:gdLst/>
              <a:ahLst/>
              <a:cxnLst>
                <a:cxn ang="0">
                  <a:pos x="4" y="48"/>
                </a:cxn>
                <a:cxn ang="0">
                  <a:pos x="0" y="73"/>
                </a:cxn>
                <a:cxn ang="0">
                  <a:pos x="1" y="86"/>
                </a:cxn>
                <a:cxn ang="0">
                  <a:pos x="5" y="101"/>
                </a:cxn>
                <a:cxn ang="0">
                  <a:pos x="11" y="113"/>
                </a:cxn>
                <a:cxn ang="0">
                  <a:pos x="20" y="125"/>
                </a:cxn>
                <a:cxn ang="0">
                  <a:pos x="46" y="144"/>
                </a:cxn>
                <a:cxn ang="0">
                  <a:pos x="72" y="148"/>
                </a:cxn>
                <a:cxn ang="0">
                  <a:pos x="75" y="146"/>
                </a:cxn>
                <a:cxn ang="0">
                  <a:pos x="79" y="146"/>
                </a:cxn>
                <a:cxn ang="0">
                  <a:pos x="86" y="145"/>
                </a:cxn>
                <a:cxn ang="0">
                  <a:pos x="92" y="143"/>
                </a:cxn>
                <a:cxn ang="0">
                  <a:pos x="100" y="142"/>
                </a:cxn>
                <a:cxn ang="0">
                  <a:pos x="112" y="133"/>
                </a:cxn>
                <a:cxn ang="0">
                  <a:pos x="117" y="128"/>
                </a:cxn>
                <a:cxn ang="0">
                  <a:pos x="120" y="126"/>
                </a:cxn>
                <a:cxn ang="0">
                  <a:pos x="120" y="125"/>
                </a:cxn>
                <a:cxn ang="0">
                  <a:pos x="121" y="125"/>
                </a:cxn>
                <a:cxn ang="0">
                  <a:pos x="124" y="125"/>
                </a:cxn>
                <a:cxn ang="0">
                  <a:pos x="132" y="113"/>
                </a:cxn>
                <a:cxn ang="0">
                  <a:pos x="139" y="101"/>
                </a:cxn>
                <a:cxn ang="0">
                  <a:pos x="142" y="86"/>
                </a:cxn>
                <a:cxn ang="0">
                  <a:pos x="144" y="79"/>
                </a:cxn>
                <a:cxn ang="0">
                  <a:pos x="144" y="76"/>
                </a:cxn>
                <a:cxn ang="0">
                  <a:pos x="145" y="73"/>
                </a:cxn>
                <a:cxn ang="0">
                  <a:pos x="144" y="59"/>
                </a:cxn>
                <a:cxn ang="0">
                  <a:pos x="140" y="47"/>
                </a:cxn>
                <a:cxn ang="0">
                  <a:pos x="134" y="35"/>
                </a:cxn>
                <a:cxn ang="0">
                  <a:pos x="127" y="25"/>
                </a:cxn>
                <a:cxn ang="0">
                  <a:pos x="124" y="21"/>
                </a:cxn>
                <a:cxn ang="0">
                  <a:pos x="117" y="15"/>
                </a:cxn>
                <a:cxn ang="0">
                  <a:pos x="112" y="11"/>
                </a:cxn>
                <a:cxn ang="0">
                  <a:pos x="100" y="5"/>
                </a:cxn>
                <a:cxn ang="0">
                  <a:pos x="86" y="1"/>
                </a:cxn>
                <a:cxn ang="0">
                  <a:pos x="72" y="0"/>
                </a:cxn>
                <a:cxn ang="0">
                  <a:pos x="31" y="12"/>
                </a:cxn>
                <a:cxn ang="0">
                  <a:pos x="20" y="21"/>
                </a:cxn>
                <a:cxn ang="0">
                  <a:pos x="4" y="48"/>
                </a:cxn>
              </a:cxnLst>
              <a:rect l="0" t="0" r="r" b="b"/>
              <a:pathLst>
                <a:path w="145" h="148">
                  <a:moveTo>
                    <a:pt x="4" y="48"/>
                  </a:moveTo>
                  <a:lnTo>
                    <a:pt x="0" y="73"/>
                  </a:lnTo>
                  <a:lnTo>
                    <a:pt x="1" y="86"/>
                  </a:lnTo>
                  <a:lnTo>
                    <a:pt x="5" y="101"/>
                  </a:lnTo>
                  <a:lnTo>
                    <a:pt x="11" y="113"/>
                  </a:lnTo>
                  <a:lnTo>
                    <a:pt x="20" y="125"/>
                  </a:lnTo>
                  <a:lnTo>
                    <a:pt x="46" y="144"/>
                  </a:lnTo>
                  <a:lnTo>
                    <a:pt x="72" y="148"/>
                  </a:lnTo>
                  <a:lnTo>
                    <a:pt x="75" y="146"/>
                  </a:lnTo>
                  <a:lnTo>
                    <a:pt x="79" y="146"/>
                  </a:lnTo>
                  <a:lnTo>
                    <a:pt x="86" y="145"/>
                  </a:lnTo>
                  <a:lnTo>
                    <a:pt x="92" y="143"/>
                  </a:lnTo>
                  <a:lnTo>
                    <a:pt x="100" y="142"/>
                  </a:lnTo>
                  <a:lnTo>
                    <a:pt x="112" y="133"/>
                  </a:lnTo>
                  <a:lnTo>
                    <a:pt x="117" y="128"/>
                  </a:lnTo>
                  <a:lnTo>
                    <a:pt x="120" y="126"/>
                  </a:lnTo>
                  <a:lnTo>
                    <a:pt x="120" y="125"/>
                  </a:lnTo>
                  <a:lnTo>
                    <a:pt x="121" y="125"/>
                  </a:lnTo>
                  <a:lnTo>
                    <a:pt x="124" y="125"/>
                  </a:lnTo>
                  <a:lnTo>
                    <a:pt x="132" y="113"/>
                  </a:lnTo>
                  <a:lnTo>
                    <a:pt x="139" y="101"/>
                  </a:lnTo>
                  <a:lnTo>
                    <a:pt x="142" y="86"/>
                  </a:lnTo>
                  <a:lnTo>
                    <a:pt x="144" y="79"/>
                  </a:lnTo>
                  <a:lnTo>
                    <a:pt x="144" y="76"/>
                  </a:lnTo>
                  <a:lnTo>
                    <a:pt x="145" y="73"/>
                  </a:lnTo>
                  <a:lnTo>
                    <a:pt x="144" y="59"/>
                  </a:lnTo>
                  <a:lnTo>
                    <a:pt x="140" y="47"/>
                  </a:lnTo>
                  <a:lnTo>
                    <a:pt x="134" y="35"/>
                  </a:lnTo>
                  <a:lnTo>
                    <a:pt x="127" y="25"/>
                  </a:lnTo>
                  <a:lnTo>
                    <a:pt x="124" y="21"/>
                  </a:lnTo>
                  <a:lnTo>
                    <a:pt x="117" y="15"/>
                  </a:lnTo>
                  <a:lnTo>
                    <a:pt x="112" y="11"/>
                  </a:lnTo>
                  <a:lnTo>
                    <a:pt x="100" y="5"/>
                  </a:lnTo>
                  <a:lnTo>
                    <a:pt x="86" y="1"/>
                  </a:lnTo>
                  <a:lnTo>
                    <a:pt x="72" y="0"/>
                  </a:lnTo>
                  <a:lnTo>
                    <a:pt x="31" y="12"/>
                  </a:lnTo>
                  <a:lnTo>
                    <a:pt x="20" y="21"/>
                  </a:lnTo>
                  <a:lnTo>
                    <a:pt x="4" y="48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7" name="未知"/>
            <p:cNvSpPr>
              <a:spLocks noEditPoints="1" noChangeArrowheads="1"/>
            </p:cNvSpPr>
            <p:nvPr/>
          </p:nvSpPr>
          <p:spPr bwMode="auto">
            <a:xfrm>
              <a:off x="547" y="0"/>
              <a:ext cx="236" cy="82"/>
            </a:xfrm>
            <a:custGeom>
              <a:avLst/>
              <a:gdLst/>
              <a:ahLst/>
              <a:cxnLst>
                <a:cxn ang="0">
                  <a:pos x="9" y="356"/>
                </a:cxn>
                <a:cxn ang="0">
                  <a:pos x="20" y="397"/>
                </a:cxn>
                <a:cxn ang="0">
                  <a:pos x="80" y="408"/>
                </a:cxn>
                <a:cxn ang="0">
                  <a:pos x="161" y="393"/>
                </a:cxn>
                <a:cxn ang="0">
                  <a:pos x="248" y="348"/>
                </a:cxn>
                <a:cxn ang="0">
                  <a:pos x="323" y="331"/>
                </a:cxn>
                <a:cxn ang="0">
                  <a:pos x="381" y="343"/>
                </a:cxn>
                <a:cxn ang="0">
                  <a:pos x="444" y="380"/>
                </a:cxn>
                <a:cxn ang="0">
                  <a:pos x="970" y="414"/>
                </a:cxn>
                <a:cxn ang="0">
                  <a:pos x="1042" y="399"/>
                </a:cxn>
                <a:cxn ang="0">
                  <a:pos x="1102" y="370"/>
                </a:cxn>
                <a:cxn ang="0">
                  <a:pos x="1132" y="349"/>
                </a:cxn>
                <a:cxn ang="0">
                  <a:pos x="1145" y="338"/>
                </a:cxn>
                <a:cxn ang="0">
                  <a:pos x="1166" y="311"/>
                </a:cxn>
                <a:cxn ang="0">
                  <a:pos x="1181" y="270"/>
                </a:cxn>
                <a:cxn ang="0">
                  <a:pos x="1177" y="236"/>
                </a:cxn>
                <a:cxn ang="0">
                  <a:pos x="1174" y="222"/>
                </a:cxn>
                <a:cxn ang="0">
                  <a:pos x="1147" y="172"/>
                </a:cxn>
                <a:cxn ang="0">
                  <a:pos x="1131" y="151"/>
                </a:cxn>
                <a:cxn ang="0">
                  <a:pos x="1090" y="107"/>
                </a:cxn>
                <a:cxn ang="0">
                  <a:pos x="1034" y="63"/>
                </a:cxn>
                <a:cxn ang="0">
                  <a:pos x="974" y="33"/>
                </a:cxn>
                <a:cxn ang="0">
                  <a:pos x="905" y="11"/>
                </a:cxn>
                <a:cxn ang="0">
                  <a:pos x="832" y="2"/>
                </a:cxn>
                <a:cxn ang="0">
                  <a:pos x="752" y="3"/>
                </a:cxn>
                <a:cxn ang="0">
                  <a:pos x="522" y="71"/>
                </a:cxn>
                <a:cxn ang="0">
                  <a:pos x="399" y="137"/>
                </a:cxn>
                <a:cxn ang="0">
                  <a:pos x="274" y="215"/>
                </a:cxn>
                <a:cxn ang="0">
                  <a:pos x="208" y="252"/>
                </a:cxn>
                <a:cxn ang="0">
                  <a:pos x="106" y="300"/>
                </a:cxn>
                <a:cxn ang="0">
                  <a:pos x="56" y="319"/>
                </a:cxn>
                <a:cxn ang="0">
                  <a:pos x="0" y="342"/>
                </a:cxn>
                <a:cxn ang="0">
                  <a:pos x="494" y="271"/>
                </a:cxn>
                <a:cxn ang="0">
                  <a:pos x="480" y="226"/>
                </a:cxn>
                <a:cxn ang="0">
                  <a:pos x="491" y="190"/>
                </a:cxn>
                <a:cxn ang="0">
                  <a:pos x="525" y="161"/>
                </a:cxn>
                <a:cxn ang="0">
                  <a:pos x="584" y="142"/>
                </a:cxn>
                <a:cxn ang="0">
                  <a:pos x="665" y="131"/>
                </a:cxn>
                <a:cxn ang="0">
                  <a:pos x="750" y="130"/>
                </a:cxn>
                <a:cxn ang="0">
                  <a:pos x="826" y="135"/>
                </a:cxn>
                <a:cxn ang="0">
                  <a:pos x="899" y="149"/>
                </a:cxn>
                <a:cxn ang="0">
                  <a:pos x="989" y="181"/>
                </a:cxn>
                <a:cxn ang="0">
                  <a:pos x="1039" y="209"/>
                </a:cxn>
                <a:cxn ang="0">
                  <a:pos x="1057" y="241"/>
                </a:cxn>
                <a:cxn ang="0">
                  <a:pos x="1059" y="288"/>
                </a:cxn>
                <a:cxn ang="0">
                  <a:pos x="644" y="338"/>
                </a:cxn>
                <a:cxn ang="0">
                  <a:pos x="580" y="335"/>
                </a:cxn>
                <a:cxn ang="0">
                  <a:pos x="532" y="323"/>
                </a:cxn>
              </a:cxnLst>
              <a:rect l="0" t="0" r="r" b="b"/>
              <a:pathLst>
                <a:path w="1181" h="414">
                  <a:moveTo>
                    <a:pt x="0" y="342"/>
                  </a:moveTo>
                  <a:lnTo>
                    <a:pt x="0" y="347"/>
                  </a:lnTo>
                  <a:lnTo>
                    <a:pt x="9" y="356"/>
                  </a:lnTo>
                  <a:lnTo>
                    <a:pt x="15" y="368"/>
                  </a:lnTo>
                  <a:lnTo>
                    <a:pt x="19" y="381"/>
                  </a:lnTo>
                  <a:lnTo>
                    <a:pt x="20" y="397"/>
                  </a:lnTo>
                  <a:lnTo>
                    <a:pt x="20" y="401"/>
                  </a:lnTo>
                  <a:lnTo>
                    <a:pt x="50" y="405"/>
                  </a:lnTo>
                  <a:lnTo>
                    <a:pt x="80" y="408"/>
                  </a:lnTo>
                  <a:lnTo>
                    <a:pt x="110" y="405"/>
                  </a:lnTo>
                  <a:lnTo>
                    <a:pt x="141" y="401"/>
                  </a:lnTo>
                  <a:lnTo>
                    <a:pt x="161" y="393"/>
                  </a:lnTo>
                  <a:lnTo>
                    <a:pt x="181" y="385"/>
                  </a:lnTo>
                  <a:lnTo>
                    <a:pt x="223" y="364"/>
                  </a:lnTo>
                  <a:lnTo>
                    <a:pt x="248" y="348"/>
                  </a:lnTo>
                  <a:lnTo>
                    <a:pt x="273" y="338"/>
                  </a:lnTo>
                  <a:lnTo>
                    <a:pt x="298" y="332"/>
                  </a:lnTo>
                  <a:lnTo>
                    <a:pt x="323" y="331"/>
                  </a:lnTo>
                  <a:lnTo>
                    <a:pt x="345" y="332"/>
                  </a:lnTo>
                  <a:lnTo>
                    <a:pt x="370" y="340"/>
                  </a:lnTo>
                  <a:lnTo>
                    <a:pt x="381" y="343"/>
                  </a:lnTo>
                  <a:lnTo>
                    <a:pt x="394" y="349"/>
                  </a:lnTo>
                  <a:lnTo>
                    <a:pt x="419" y="365"/>
                  </a:lnTo>
                  <a:lnTo>
                    <a:pt x="444" y="380"/>
                  </a:lnTo>
                  <a:lnTo>
                    <a:pt x="470" y="392"/>
                  </a:lnTo>
                  <a:lnTo>
                    <a:pt x="519" y="401"/>
                  </a:lnTo>
                  <a:lnTo>
                    <a:pt x="970" y="414"/>
                  </a:lnTo>
                  <a:lnTo>
                    <a:pt x="1019" y="408"/>
                  </a:lnTo>
                  <a:lnTo>
                    <a:pt x="1030" y="403"/>
                  </a:lnTo>
                  <a:lnTo>
                    <a:pt x="1042" y="399"/>
                  </a:lnTo>
                  <a:lnTo>
                    <a:pt x="1067" y="391"/>
                  </a:lnTo>
                  <a:lnTo>
                    <a:pt x="1091" y="377"/>
                  </a:lnTo>
                  <a:lnTo>
                    <a:pt x="1102" y="370"/>
                  </a:lnTo>
                  <a:lnTo>
                    <a:pt x="1107" y="366"/>
                  </a:lnTo>
                  <a:lnTo>
                    <a:pt x="1114" y="364"/>
                  </a:lnTo>
                  <a:lnTo>
                    <a:pt x="1132" y="349"/>
                  </a:lnTo>
                  <a:lnTo>
                    <a:pt x="1141" y="342"/>
                  </a:lnTo>
                  <a:lnTo>
                    <a:pt x="1142" y="340"/>
                  </a:lnTo>
                  <a:lnTo>
                    <a:pt x="1145" y="338"/>
                  </a:lnTo>
                  <a:lnTo>
                    <a:pt x="1150" y="336"/>
                  </a:lnTo>
                  <a:lnTo>
                    <a:pt x="1161" y="319"/>
                  </a:lnTo>
                  <a:lnTo>
                    <a:pt x="1166" y="311"/>
                  </a:lnTo>
                  <a:lnTo>
                    <a:pt x="1171" y="304"/>
                  </a:lnTo>
                  <a:lnTo>
                    <a:pt x="1177" y="287"/>
                  </a:lnTo>
                  <a:lnTo>
                    <a:pt x="1181" y="270"/>
                  </a:lnTo>
                  <a:lnTo>
                    <a:pt x="1180" y="251"/>
                  </a:lnTo>
                  <a:lnTo>
                    <a:pt x="1179" y="241"/>
                  </a:lnTo>
                  <a:lnTo>
                    <a:pt x="1177" y="236"/>
                  </a:lnTo>
                  <a:lnTo>
                    <a:pt x="1177" y="233"/>
                  </a:lnTo>
                  <a:lnTo>
                    <a:pt x="1175" y="227"/>
                  </a:lnTo>
                  <a:lnTo>
                    <a:pt x="1174" y="222"/>
                  </a:lnTo>
                  <a:lnTo>
                    <a:pt x="1170" y="213"/>
                  </a:lnTo>
                  <a:lnTo>
                    <a:pt x="1161" y="193"/>
                  </a:lnTo>
                  <a:lnTo>
                    <a:pt x="1147" y="172"/>
                  </a:lnTo>
                  <a:lnTo>
                    <a:pt x="1142" y="166"/>
                  </a:lnTo>
                  <a:lnTo>
                    <a:pt x="1139" y="161"/>
                  </a:lnTo>
                  <a:lnTo>
                    <a:pt x="1131" y="151"/>
                  </a:lnTo>
                  <a:lnTo>
                    <a:pt x="1121" y="139"/>
                  </a:lnTo>
                  <a:lnTo>
                    <a:pt x="1111" y="129"/>
                  </a:lnTo>
                  <a:lnTo>
                    <a:pt x="1090" y="107"/>
                  </a:lnTo>
                  <a:lnTo>
                    <a:pt x="1071" y="90"/>
                  </a:lnTo>
                  <a:lnTo>
                    <a:pt x="1054" y="76"/>
                  </a:lnTo>
                  <a:lnTo>
                    <a:pt x="1034" y="63"/>
                  </a:lnTo>
                  <a:lnTo>
                    <a:pt x="1015" y="52"/>
                  </a:lnTo>
                  <a:lnTo>
                    <a:pt x="994" y="41"/>
                  </a:lnTo>
                  <a:lnTo>
                    <a:pt x="974" y="33"/>
                  </a:lnTo>
                  <a:lnTo>
                    <a:pt x="951" y="24"/>
                  </a:lnTo>
                  <a:lnTo>
                    <a:pt x="930" y="18"/>
                  </a:lnTo>
                  <a:lnTo>
                    <a:pt x="905" y="11"/>
                  </a:lnTo>
                  <a:lnTo>
                    <a:pt x="881" y="6"/>
                  </a:lnTo>
                  <a:lnTo>
                    <a:pt x="856" y="3"/>
                  </a:lnTo>
                  <a:lnTo>
                    <a:pt x="832" y="2"/>
                  </a:lnTo>
                  <a:lnTo>
                    <a:pt x="806" y="0"/>
                  </a:lnTo>
                  <a:lnTo>
                    <a:pt x="780" y="2"/>
                  </a:lnTo>
                  <a:lnTo>
                    <a:pt x="752" y="3"/>
                  </a:lnTo>
                  <a:lnTo>
                    <a:pt x="726" y="6"/>
                  </a:lnTo>
                  <a:lnTo>
                    <a:pt x="605" y="35"/>
                  </a:lnTo>
                  <a:lnTo>
                    <a:pt x="522" y="71"/>
                  </a:lnTo>
                  <a:lnTo>
                    <a:pt x="481" y="91"/>
                  </a:lnTo>
                  <a:lnTo>
                    <a:pt x="441" y="114"/>
                  </a:lnTo>
                  <a:lnTo>
                    <a:pt x="399" y="137"/>
                  </a:lnTo>
                  <a:lnTo>
                    <a:pt x="358" y="162"/>
                  </a:lnTo>
                  <a:lnTo>
                    <a:pt x="315" y="187"/>
                  </a:lnTo>
                  <a:lnTo>
                    <a:pt x="274" y="215"/>
                  </a:lnTo>
                  <a:lnTo>
                    <a:pt x="256" y="223"/>
                  </a:lnTo>
                  <a:lnTo>
                    <a:pt x="240" y="233"/>
                  </a:lnTo>
                  <a:lnTo>
                    <a:pt x="208" y="252"/>
                  </a:lnTo>
                  <a:lnTo>
                    <a:pt x="174" y="269"/>
                  </a:lnTo>
                  <a:lnTo>
                    <a:pt x="141" y="286"/>
                  </a:lnTo>
                  <a:lnTo>
                    <a:pt x="106" y="300"/>
                  </a:lnTo>
                  <a:lnTo>
                    <a:pt x="71" y="316"/>
                  </a:lnTo>
                  <a:lnTo>
                    <a:pt x="61" y="318"/>
                  </a:lnTo>
                  <a:lnTo>
                    <a:pt x="56" y="319"/>
                  </a:lnTo>
                  <a:lnTo>
                    <a:pt x="53" y="322"/>
                  </a:lnTo>
                  <a:lnTo>
                    <a:pt x="35" y="329"/>
                  </a:lnTo>
                  <a:lnTo>
                    <a:pt x="0" y="342"/>
                  </a:lnTo>
                  <a:close/>
                  <a:moveTo>
                    <a:pt x="516" y="308"/>
                  </a:moveTo>
                  <a:lnTo>
                    <a:pt x="502" y="289"/>
                  </a:lnTo>
                  <a:lnTo>
                    <a:pt x="494" y="271"/>
                  </a:lnTo>
                  <a:lnTo>
                    <a:pt x="486" y="254"/>
                  </a:lnTo>
                  <a:lnTo>
                    <a:pt x="482" y="240"/>
                  </a:lnTo>
                  <a:lnTo>
                    <a:pt x="480" y="226"/>
                  </a:lnTo>
                  <a:lnTo>
                    <a:pt x="481" y="213"/>
                  </a:lnTo>
                  <a:lnTo>
                    <a:pt x="485" y="201"/>
                  </a:lnTo>
                  <a:lnTo>
                    <a:pt x="491" y="190"/>
                  </a:lnTo>
                  <a:lnTo>
                    <a:pt x="500" y="179"/>
                  </a:lnTo>
                  <a:lnTo>
                    <a:pt x="511" y="169"/>
                  </a:lnTo>
                  <a:lnTo>
                    <a:pt x="525" y="161"/>
                  </a:lnTo>
                  <a:lnTo>
                    <a:pt x="542" y="154"/>
                  </a:lnTo>
                  <a:lnTo>
                    <a:pt x="561" y="147"/>
                  </a:lnTo>
                  <a:lnTo>
                    <a:pt x="584" y="142"/>
                  </a:lnTo>
                  <a:lnTo>
                    <a:pt x="609" y="137"/>
                  </a:lnTo>
                  <a:lnTo>
                    <a:pt x="637" y="135"/>
                  </a:lnTo>
                  <a:lnTo>
                    <a:pt x="665" y="131"/>
                  </a:lnTo>
                  <a:lnTo>
                    <a:pt x="694" y="130"/>
                  </a:lnTo>
                  <a:lnTo>
                    <a:pt x="721" y="129"/>
                  </a:lnTo>
                  <a:lnTo>
                    <a:pt x="750" y="130"/>
                  </a:lnTo>
                  <a:lnTo>
                    <a:pt x="775" y="130"/>
                  </a:lnTo>
                  <a:lnTo>
                    <a:pt x="801" y="132"/>
                  </a:lnTo>
                  <a:lnTo>
                    <a:pt x="826" y="135"/>
                  </a:lnTo>
                  <a:lnTo>
                    <a:pt x="852" y="139"/>
                  </a:lnTo>
                  <a:lnTo>
                    <a:pt x="875" y="143"/>
                  </a:lnTo>
                  <a:lnTo>
                    <a:pt x="899" y="149"/>
                  </a:lnTo>
                  <a:lnTo>
                    <a:pt x="921" y="155"/>
                  </a:lnTo>
                  <a:lnTo>
                    <a:pt x="945" y="163"/>
                  </a:lnTo>
                  <a:lnTo>
                    <a:pt x="989" y="181"/>
                  </a:lnTo>
                  <a:lnTo>
                    <a:pt x="1009" y="191"/>
                  </a:lnTo>
                  <a:lnTo>
                    <a:pt x="1030" y="203"/>
                  </a:lnTo>
                  <a:lnTo>
                    <a:pt x="1039" y="209"/>
                  </a:lnTo>
                  <a:lnTo>
                    <a:pt x="1046" y="218"/>
                  </a:lnTo>
                  <a:lnTo>
                    <a:pt x="1052" y="228"/>
                  </a:lnTo>
                  <a:lnTo>
                    <a:pt x="1057" y="241"/>
                  </a:lnTo>
                  <a:lnTo>
                    <a:pt x="1059" y="254"/>
                  </a:lnTo>
                  <a:lnTo>
                    <a:pt x="1060" y="271"/>
                  </a:lnTo>
                  <a:lnTo>
                    <a:pt x="1059" y="288"/>
                  </a:lnTo>
                  <a:lnTo>
                    <a:pt x="1056" y="308"/>
                  </a:lnTo>
                  <a:lnTo>
                    <a:pt x="660" y="340"/>
                  </a:lnTo>
                  <a:lnTo>
                    <a:pt x="644" y="338"/>
                  </a:lnTo>
                  <a:lnTo>
                    <a:pt x="630" y="338"/>
                  </a:lnTo>
                  <a:lnTo>
                    <a:pt x="604" y="337"/>
                  </a:lnTo>
                  <a:lnTo>
                    <a:pt x="580" y="335"/>
                  </a:lnTo>
                  <a:lnTo>
                    <a:pt x="561" y="332"/>
                  </a:lnTo>
                  <a:lnTo>
                    <a:pt x="545" y="328"/>
                  </a:lnTo>
                  <a:lnTo>
                    <a:pt x="532" y="323"/>
                  </a:lnTo>
                  <a:lnTo>
                    <a:pt x="522" y="316"/>
                  </a:lnTo>
                  <a:lnTo>
                    <a:pt x="516" y="308"/>
                  </a:lnTo>
                  <a:close/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8" name="未知"/>
            <p:cNvSpPr>
              <a:spLocks noChangeArrowheads="1"/>
            </p:cNvSpPr>
            <p:nvPr/>
          </p:nvSpPr>
          <p:spPr bwMode="auto">
            <a:xfrm>
              <a:off x="51" y="46"/>
              <a:ext cx="389" cy="3"/>
            </a:xfrm>
            <a:custGeom>
              <a:avLst/>
              <a:gdLst/>
              <a:ahLst/>
              <a:cxnLst>
                <a:cxn ang="0">
                  <a:pos x="1946" y="13"/>
                </a:cxn>
                <a:cxn ang="0">
                  <a:pos x="1920" y="8"/>
                </a:cxn>
                <a:cxn ang="0">
                  <a:pos x="29" y="0"/>
                </a:cxn>
                <a:cxn ang="0">
                  <a:pos x="0" y="5"/>
                </a:cxn>
                <a:cxn ang="0">
                  <a:pos x="1946" y="13"/>
                </a:cxn>
              </a:cxnLst>
              <a:rect l="0" t="0" r="r" b="b"/>
              <a:pathLst>
                <a:path w="1946" h="13">
                  <a:moveTo>
                    <a:pt x="1946" y="13"/>
                  </a:moveTo>
                  <a:lnTo>
                    <a:pt x="1920" y="8"/>
                  </a:lnTo>
                  <a:lnTo>
                    <a:pt x="29" y="0"/>
                  </a:lnTo>
                  <a:lnTo>
                    <a:pt x="0" y="5"/>
                  </a:lnTo>
                  <a:lnTo>
                    <a:pt x="1946" y="13"/>
                  </a:lnTo>
                  <a:close/>
                </a:path>
              </a:pathLst>
            </a:custGeom>
            <a:solidFill>
              <a:srgbClr val="B7B7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9" name="未知"/>
            <p:cNvSpPr>
              <a:spLocks noChangeArrowheads="1"/>
            </p:cNvSpPr>
            <p:nvPr/>
          </p:nvSpPr>
          <p:spPr bwMode="auto">
            <a:xfrm>
              <a:off x="48" y="47"/>
              <a:ext cx="396" cy="2"/>
            </a:xfrm>
            <a:custGeom>
              <a:avLst/>
              <a:gdLst/>
              <a:ahLst/>
              <a:cxnLst>
                <a:cxn ang="0">
                  <a:pos x="1978" y="9"/>
                </a:cxn>
                <a:cxn ang="0">
                  <a:pos x="1962" y="8"/>
                </a:cxn>
                <a:cxn ang="0">
                  <a:pos x="16" y="0"/>
                </a:cxn>
                <a:cxn ang="0">
                  <a:pos x="0" y="1"/>
                </a:cxn>
                <a:cxn ang="0">
                  <a:pos x="1978" y="9"/>
                </a:cxn>
              </a:cxnLst>
              <a:rect l="0" t="0" r="r" b="b"/>
              <a:pathLst>
                <a:path w="1978" h="9">
                  <a:moveTo>
                    <a:pt x="1978" y="9"/>
                  </a:moveTo>
                  <a:lnTo>
                    <a:pt x="1962" y="8"/>
                  </a:lnTo>
                  <a:lnTo>
                    <a:pt x="16" y="0"/>
                  </a:lnTo>
                  <a:lnTo>
                    <a:pt x="0" y="1"/>
                  </a:lnTo>
                  <a:lnTo>
                    <a:pt x="1978" y="9"/>
                  </a:lnTo>
                  <a:close/>
                </a:path>
              </a:pathLst>
            </a:custGeom>
            <a:solidFill>
              <a:srgbClr val="BABAB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0" name="未知"/>
            <p:cNvSpPr>
              <a:spLocks noChangeArrowheads="1"/>
            </p:cNvSpPr>
            <p:nvPr/>
          </p:nvSpPr>
          <p:spPr bwMode="auto">
            <a:xfrm>
              <a:off x="43" y="48"/>
              <a:ext cx="406" cy="2"/>
            </a:xfrm>
            <a:custGeom>
              <a:avLst/>
              <a:gdLst/>
              <a:ahLst/>
              <a:cxnLst>
                <a:cxn ang="0">
                  <a:pos x="2030" y="13"/>
                </a:cxn>
                <a:cxn ang="0">
                  <a:pos x="2004" y="8"/>
                </a:cxn>
                <a:cxn ang="0">
                  <a:pos x="26" y="0"/>
                </a:cxn>
                <a:cxn ang="0">
                  <a:pos x="12" y="1"/>
                </a:cxn>
                <a:cxn ang="0">
                  <a:pos x="0" y="5"/>
                </a:cxn>
                <a:cxn ang="0">
                  <a:pos x="2030" y="13"/>
                </a:cxn>
              </a:cxnLst>
              <a:rect l="0" t="0" r="r" b="b"/>
              <a:pathLst>
                <a:path w="2030" h="13">
                  <a:moveTo>
                    <a:pt x="2030" y="13"/>
                  </a:moveTo>
                  <a:lnTo>
                    <a:pt x="2004" y="8"/>
                  </a:lnTo>
                  <a:lnTo>
                    <a:pt x="26" y="0"/>
                  </a:lnTo>
                  <a:lnTo>
                    <a:pt x="12" y="1"/>
                  </a:lnTo>
                  <a:lnTo>
                    <a:pt x="0" y="5"/>
                  </a:lnTo>
                  <a:lnTo>
                    <a:pt x="2030" y="13"/>
                  </a:lnTo>
                  <a:close/>
                </a:path>
              </a:pathLst>
            </a:custGeom>
            <a:solidFill>
              <a:srgbClr val="BCBCB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1" name="未知"/>
            <p:cNvSpPr>
              <a:spLocks noChangeArrowheads="1"/>
            </p:cNvSpPr>
            <p:nvPr/>
          </p:nvSpPr>
          <p:spPr bwMode="auto">
            <a:xfrm>
              <a:off x="40" y="49"/>
              <a:ext cx="412" cy="2"/>
            </a:xfrm>
            <a:custGeom>
              <a:avLst/>
              <a:gdLst/>
              <a:ahLst/>
              <a:cxnLst>
                <a:cxn ang="0">
                  <a:pos x="2057" y="11"/>
                </a:cxn>
                <a:cxn ang="0">
                  <a:pos x="2049" y="9"/>
                </a:cxn>
                <a:cxn ang="0">
                  <a:pos x="2042" y="8"/>
                </a:cxn>
                <a:cxn ang="0">
                  <a:pos x="12" y="0"/>
                </a:cxn>
                <a:cxn ang="0">
                  <a:pos x="0" y="2"/>
                </a:cxn>
                <a:cxn ang="0">
                  <a:pos x="2057" y="11"/>
                </a:cxn>
              </a:cxnLst>
              <a:rect l="0" t="0" r="r" b="b"/>
              <a:pathLst>
                <a:path w="2057" h="11">
                  <a:moveTo>
                    <a:pt x="2057" y="11"/>
                  </a:moveTo>
                  <a:lnTo>
                    <a:pt x="2049" y="9"/>
                  </a:lnTo>
                  <a:lnTo>
                    <a:pt x="2042" y="8"/>
                  </a:lnTo>
                  <a:lnTo>
                    <a:pt x="12" y="0"/>
                  </a:lnTo>
                  <a:lnTo>
                    <a:pt x="0" y="2"/>
                  </a:lnTo>
                  <a:lnTo>
                    <a:pt x="2057" y="11"/>
                  </a:lnTo>
                  <a:close/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2" name="未知"/>
            <p:cNvSpPr>
              <a:spLocks noChangeArrowheads="1"/>
            </p:cNvSpPr>
            <p:nvPr/>
          </p:nvSpPr>
          <p:spPr bwMode="auto">
            <a:xfrm>
              <a:off x="35" y="49"/>
              <a:ext cx="422" cy="2"/>
            </a:xfrm>
            <a:custGeom>
              <a:avLst/>
              <a:gdLst/>
              <a:ahLst/>
              <a:cxnLst>
                <a:cxn ang="0">
                  <a:pos x="2110" y="12"/>
                </a:cxn>
                <a:cxn ang="0">
                  <a:pos x="2083" y="9"/>
                </a:cxn>
                <a:cxn ang="0">
                  <a:pos x="26" y="0"/>
                </a:cxn>
                <a:cxn ang="0">
                  <a:pos x="13" y="0"/>
                </a:cxn>
                <a:cxn ang="0">
                  <a:pos x="0" y="4"/>
                </a:cxn>
                <a:cxn ang="0">
                  <a:pos x="2110" y="12"/>
                </a:cxn>
              </a:cxnLst>
              <a:rect l="0" t="0" r="r" b="b"/>
              <a:pathLst>
                <a:path w="2110" h="12">
                  <a:moveTo>
                    <a:pt x="2110" y="12"/>
                  </a:moveTo>
                  <a:lnTo>
                    <a:pt x="2083" y="9"/>
                  </a:lnTo>
                  <a:lnTo>
                    <a:pt x="26" y="0"/>
                  </a:lnTo>
                  <a:lnTo>
                    <a:pt x="13" y="0"/>
                  </a:lnTo>
                  <a:lnTo>
                    <a:pt x="0" y="4"/>
                  </a:lnTo>
                  <a:lnTo>
                    <a:pt x="2110" y="12"/>
                  </a:lnTo>
                  <a:close/>
                </a:path>
              </a:pathLst>
            </a:custGeom>
            <a:solidFill>
              <a:srgbClr val="C1C1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3" name="未知"/>
            <p:cNvSpPr>
              <a:spLocks noChangeArrowheads="1"/>
            </p:cNvSpPr>
            <p:nvPr/>
          </p:nvSpPr>
          <p:spPr bwMode="auto">
            <a:xfrm>
              <a:off x="33" y="50"/>
              <a:ext cx="427" cy="2"/>
            </a:xfrm>
            <a:custGeom>
              <a:avLst/>
              <a:gdLst/>
              <a:ahLst/>
              <a:cxnLst>
                <a:cxn ang="0">
                  <a:pos x="2134" y="13"/>
                </a:cxn>
                <a:cxn ang="0">
                  <a:pos x="2121" y="8"/>
                </a:cxn>
                <a:cxn ang="0">
                  <a:pos x="11" y="0"/>
                </a:cxn>
                <a:cxn ang="0">
                  <a:pos x="0" y="2"/>
                </a:cxn>
                <a:cxn ang="0">
                  <a:pos x="2134" y="13"/>
                </a:cxn>
              </a:cxnLst>
              <a:rect l="0" t="0" r="r" b="b"/>
              <a:pathLst>
                <a:path w="2134" h="13">
                  <a:moveTo>
                    <a:pt x="2134" y="13"/>
                  </a:moveTo>
                  <a:lnTo>
                    <a:pt x="2121" y="8"/>
                  </a:lnTo>
                  <a:lnTo>
                    <a:pt x="11" y="0"/>
                  </a:lnTo>
                  <a:lnTo>
                    <a:pt x="0" y="2"/>
                  </a:lnTo>
                  <a:lnTo>
                    <a:pt x="2134" y="13"/>
                  </a:lnTo>
                  <a:close/>
                </a:path>
              </a:pathLst>
            </a:custGeom>
            <a:solidFill>
              <a:srgbClr val="C4C4C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4" name="未知"/>
            <p:cNvSpPr>
              <a:spLocks noChangeArrowheads="1"/>
            </p:cNvSpPr>
            <p:nvPr/>
          </p:nvSpPr>
          <p:spPr bwMode="auto">
            <a:xfrm>
              <a:off x="28" y="50"/>
              <a:ext cx="436" cy="3"/>
            </a:xfrm>
            <a:custGeom>
              <a:avLst/>
              <a:gdLst/>
              <a:ahLst/>
              <a:cxnLst>
                <a:cxn ang="0">
                  <a:pos x="2180" y="15"/>
                </a:cxn>
                <a:cxn ang="0">
                  <a:pos x="2168" y="11"/>
                </a:cxn>
                <a:cxn ang="0">
                  <a:pos x="2158" y="11"/>
                </a:cxn>
                <a:cxn ang="0">
                  <a:pos x="24" y="0"/>
                </a:cxn>
                <a:cxn ang="0">
                  <a:pos x="0" y="4"/>
                </a:cxn>
                <a:cxn ang="0">
                  <a:pos x="2180" y="15"/>
                </a:cxn>
              </a:cxnLst>
              <a:rect l="0" t="0" r="r" b="b"/>
              <a:pathLst>
                <a:path w="2180" h="15">
                  <a:moveTo>
                    <a:pt x="2180" y="15"/>
                  </a:moveTo>
                  <a:lnTo>
                    <a:pt x="2168" y="11"/>
                  </a:lnTo>
                  <a:lnTo>
                    <a:pt x="2158" y="11"/>
                  </a:lnTo>
                  <a:lnTo>
                    <a:pt x="24" y="0"/>
                  </a:lnTo>
                  <a:lnTo>
                    <a:pt x="0" y="4"/>
                  </a:lnTo>
                  <a:lnTo>
                    <a:pt x="2180" y="15"/>
                  </a:lnTo>
                  <a:close/>
                </a:path>
              </a:pathLst>
            </a:custGeom>
            <a:solidFill>
              <a:srgbClr val="C6C6C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5" name="未知"/>
            <p:cNvSpPr>
              <a:spLocks noChangeArrowheads="1"/>
            </p:cNvSpPr>
            <p:nvPr/>
          </p:nvSpPr>
          <p:spPr bwMode="auto">
            <a:xfrm>
              <a:off x="15" y="52"/>
              <a:ext cx="459" cy="3"/>
            </a:xfrm>
            <a:custGeom>
              <a:avLst/>
              <a:gdLst/>
              <a:ahLst/>
              <a:cxnLst>
                <a:cxn ang="0">
                  <a:pos x="2297" y="14"/>
                </a:cxn>
                <a:cxn ang="0">
                  <a:pos x="2292" y="12"/>
                </a:cxn>
                <a:cxn ang="0">
                  <a:pos x="2288" y="12"/>
                </a:cxn>
                <a:cxn ang="0">
                  <a:pos x="15" y="0"/>
                </a:cxn>
                <a:cxn ang="0">
                  <a:pos x="6" y="1"/>
                </a:cxn>
                <a:cxn ang="0">
                  <a:pos x="0" y="2"/>
                </a:cxn>
                <a:cxn ang="0">
                  <a:pos x="2297" y="14"/>
                </a:cxn>
              </a:cxnLst>
              <a:rect l="0" t="0" r="r" b="b"/>
              <a:pathLst>
                <a:path w="2297" h="14">
                  <a:moveTo>
                    <a:pt x="2297" y="14"/>
                  </a:moveTo>
                  <a:lnTo>
                    <a:pt x="2292" y="12"/>
                  </a:lnTo>
                  <a:lnTo>
                    <a:pt x="2288" y="12"/>
                  </a:lnTo>
                  <a:lnTo>
                    <a:pt x="15" y="0"/>
                  </a:lnTo>
                  <a:lnTo>
                    <a:pt x="6" y="1"/>
                  </a:lnTo>
                  <a:lnTo>
                    <a:pt x="0" y="2"/>
                  </a:lnTo>
                  <a:lnTo>
                    <a:pt x="2297" y="14"/>
                  </a:lnTo>
                  <a:close/>
                </a:path>
              </a:pathLst>
            </a:custGeom>
            <a:solidFill>
              <a:srgbClr val="D0D0D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6" name="未知"/>
            <p:cNvSpPr>
              <a:spLocks noChangeArrowheads="1"/>
            </p:cNvSpPr>
            <p:nvPr/>
          </p:nvSpPr>
          <p:spPr bwMode="auto">
            <a:xfrm>
              <a:off x="18" y="52"/>
              <a:ext cx="455" cy="3"/>
            </a:xfrm>
            <a:custGeom>
              <a:avLst/>
              <a:gdLst/>
              <a:ahLst/>
              <a:cxnLst>
                <a:cxn ang="0">
                  <a:pos x="2273" y="14"/>
                </a:cxn>
                <a:cxn ang="0">
                  <a:pos x="2262" y="13"/>
                </a:cxn>
                <a:cxn ang="0">
                  <a:pos x="16" y="0"/>
                </a:cxn>
                <a:cxn ang="0">
                  <a:pos x="0" y="2"/>
                </a:cxn>
                <a:cxn ang="0">
                  <a:pos x="2273" y="14"/>
                </a:cxn>
              </a:cxnLst>
              <a:rect l="0" t="0" r="r" b="b"/>
              <a:pathLst>
                <a:path w="2273" h="14">
                  <a:moveTo>
                    <a:pt x="2273" y="14"/>
                  </a:moveTo>
                  <a:lnTo>
                    <a:pt x="2262" y="13"/>
                  </a:lnTo>
                  <a:lnTo>
                    <a:pt x="16" y="0"/>
                  </a:lnTo>
                  <a:lnTo>
                    <a:pt x="0" y="2"/>
                  </a:lnTo>
                  <a:lnTo>
                    <a:pt x="2273" y="14"/>
                  </a:lnTo>
                  <a:close/>
                </a:path>
              </a:pathLst>
            </a:custGeom>
            <a:solidFill>
              <a:srgbClr val="CFCFC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7" name="未知"/>
            <p:cNvSpPr>
              <a:spLocks noChangeArrowheads="1"/>
            </p:cNvSpPr>
            <p:nvPr/>
          </p:nvSpPr>
          <p:spPr bwMode="auto">
            <a:xfrm>
              <a:off x="21" y="51"/>
              <a:ext cx="449" cy="4"/>
            </a:xfrm>
            <a:custGeom>
              <a:avLst/>
              <a:gdLst/>
              <a:ahLst/>
              <a:cxnLst>
                <a:cxn ang="0">
                  <a:pos x="2246" y="16"/>
                </a:cxn>
                <a:cxn ang="0">
                  <a:pos x="2235" y="12"/>
                </a:cxn>
                <a:cxn ang="0">
                  <a:pos x="2225" y="11"/>
                </a:cxn>
                <a:cxn ang="0">
                  <a:pos x="24" y="0"/>
                </a:cxn>
                <a:cxn ang="0">
                  <a:pos x="0" y="3"/>
                </a:cxn>
                <a:cxn ang="0">
                  <a:pos x="2246" y="16"/>
                </a:cxn>
              </a:cxnLst>
              <a:rect l="0" t="0" r="r" b="b"/>
              <a:pathLst>
                <a:path w="2246" h="16">
                  <a:moveTo>
                    <a:pt x="2246" y="16"/>
                  </a:moveTo>
                  <a:lnTo>
                    <a:pt x="2235" y="12"/>
                  </a:lnTo>
                  <a:lnTo>
                    <a:pt x="2225" y="11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246" y="16"/>
                  </a:lnTo>
                  <a:close/>
                </a:path>
              </a:pathLst>
            </a:custGeom>
            <a:solidFill>
              <a:srgbClr val="CBCBC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8" name="未知"/>
            <p:cNvSpPr>
              <a:spLocks noChangeArrowheads="1"/>
            </p:cNvSpPr>
            <p:nvPr/>
          </p:nvSpPr>
          <p:spPr bwMode="auto">
            <a:xfrm>
              <a:off x="205" y="63"/>
              <a:ext cx="315" cy="2"/>
            </a:xfrm>
            <a:custGeom>
              <a:avLst/>
              <a:gdLst/>
              <a:ahLst/>
              <a:cxnLst>
                <a:cxn ang="0">
                  <a:pos x="1576" y="8"/>
                </a:cxn>
                <a:cxn ang="0">
                  <a:pos x="1568" y="6"/>
                </a:cxn>
                <a:cxn ang="0">
                  <a:pos x="0" y="0"/>
                </a:cxn>
                <a:cxn ang="0">
                  <a:pos x="64" y="2"/>
                </a:cxn>
                <a:cxn ang="0">
                  <a:pos x="1576" y="8"/>
                </a:cxn>
              </a:cxnLst>
              <a:rect l="0" t="0" r="r" b="b"/>
              <a:pathLst>
                <a:path w="1576" h="8">
                  <a:moveTo>
                    <a:pt x="1576" y="8"/>
                  </a:moveTo>
                  <a:lnTo>
                    <a:pt x="1568" y="6"/>
                  </a:lnTo>
                  <a:lnTo>
                    <a:pt x="0" y="0"/>
                  </a:lnTo>
                  <a:lnTo>
                    <a:pt x="64" y="2"/>
                  </a:lnTo>
                  <a:lnTo>
                    <a:pt x="1576" y="8"/>
                  </a:lnTo>
                  <a:close/>
                </a:path>
              </a:pathLst>
            </a:custGeom>
            <a:solidFill>
              <a:srgbClr val="F6F6F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9" name="未知"/>
            <p:cNvSpPr>
              <a:spLocks noChangeArrowheads="1"/>
            </p:cNvSpPr>
            <p:nvPr/>
          </p:nvSpPr>
          <p:spPr bwMode="auto">
            <a:xfrm>
              <a:off x="174" y="62"/>
              <a:ext cx="344" cy="2"/>
            </a:xfrm>
            <a:custGeom>
              <a:avLst/>
              <a:gdLst/>
              <a:ahLst/>
              <a:cxnLst>
                <a:cxn ang="0">
                  <a:pos x="1720" y="12"/>
                </a:cxn>
                <a:cxn ang="0">
                  <a:pos x="1700" y="8"/>
                </a:cxn>
                <a:cxn ang="0">
                  <a:pos x="0" y="0"/>
                </a:cxn>
                <a:cxn ang="0">
                  <a:pos x="152" y="6"/>
                </a:cxn>
                <a:cxn ang="0">
                  <a:pos x="1720" y="12"/>
                </a:cxn>
              </a:cxnLst>
              <a:rect l="0" t="0" r="r" b="b"/>
              <a:pathLst>
                <a:path w="1720" h="12">
                  <a:moveTo>
                    <a:pt x="1720" y="12"/>
                  </a:moveTo>
                  <a:lnTo>
                    <a:pt x="1700" y="8"/>
                  </a:lnTo>
                  <a:lnTo>
                    <a:pt x="0" y="0"/>
                  </a:lnTo>
                  <a:lnTo>
                    <a:pt x="152" y="6"/>
                  </a:lnTo>
                  <a:lnTo>
                    <a:pt x="1720" y="12"/>
                  </a:lnTo>
                  <a:close/>
                </a:path>
              </a:pathLst>
            </a:custGeom>
            <a:solidFill>
              <a:srgbClr val="F4F4F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0" name="未知"/>
            <p:cNvSpPr>
              <a:spLocks noChangeArrowheads="1"/>
            </p:cNvSpPr>
            <p:nvPr/>
          </p:nvSpPr>
          <p:spPr bwMode="auto">
            <a:xfrm>
              <a:off x="161" y="61"/>
              <a:ext cx="353" cy="2"/>
            </a:xfrm>
            <a:custGeom>
              <a:avLst/>
              <a:gdLst/>
              <a:ahLst/>
              <a:cxnLst>
                <a:cxn ang="0">
                  <a:pos x="1766" y="11"/>
                </a:cxn>
                <a:cxn ang="0">
                  <a:pos x="1757" y="9"/>
                </a:cxn>
                <a:cxn ang="0">
                  <a:pos x="0" y="0"/>
                </a:cxn>
                <a:cxn ang="0">
                  <a:pos x="66" y="3"/>
                </a:cxn>
                <a:cxn ang="0">
                  <a:pos x="1766" y="11"/>
                </a:cxn>
              </a:cxnLst>
              <a:rect l="0" t="0" r="r" b="b"/>
              <a:pathLst>
                <a:path w="1766" h="11">
                  <a:moveTo>
                    <a:pt x="1766" y="11"/>
                  </a:moveTo>
                  <a:lnTo>
                    <a:pt x="1757" y="9"/>
                  </a:lnTo>
                  <a:lnTo>
                    <a:pt x="0" y="0"/>
                  </a:lnTo>
                  <a:lnTo>
                    <a:pt x="66" y="3"/>
                  </a:lnTo>
                  <a:lnTo>
                    <a:pt x="1766" y="11"/>
                  </a:lnTo>
                  <a:close/>
                </a:path>
              </a:pathLst>
            </a:custGeom>
            <a:solidFill>
              <a:srgbClr val="F1F1F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1" name="未知"/>
            <p:cNvSpPr>
              <a:spLocks noChangeArrowheads="1"/>
            </p:cNvSpPr>
            <p:nvPr/>
          </p:nvSpPr>
          <p:spPr bwMode="auto">
            <a:xfrm>
              <a:off x="150" y="61"/>
              <a:ext cx="362" cy="2"/>
            </a:xfrm>
            <a:custGeom>
              <a:avLst/>
              <a:gdLst/>
              <a:ahLst/>
              <a:cxnLst>
                <a:cxn ang="0">
                  <a:pos x="1812" y="11"/>
                </a:cxn>
                <a:cxn ang="0">
                  <a:pos x="1806" y="8"/>
                </a:cxn>
                <a:cxn ang="0">
                  <a:pos x="1803" y="8"/>
                </a:cxn>
                <a:cxn ang="0">
                  <a:pos x="0" y="0"/>
                </a:cxn>
                <a:cxn ang="0">
                  <a:pos x="55" y="2"/>
                </a:cxn>
                <a:cxn ang="0">
                  <a:pos x="1812" y="11"/>
                </a:cxn>
              </a:cxnLst>
              <a:rect l="0" t="0" r="r" b="b"/>
              <a:pathLst>
                <a:path w="1812" h="11">
                  <a:moveTo>
                    <a:pt x="1812" y="11"/>
                  </a:moveTo>
                  <a:lnTo>
                    <a:pt x="1806" y="8"/>
                  </a:lnTo>
                  <a:lnTo>
                    <a:pt x="1803" y="8"/>
                  </a:lnTo>
                  <a:lnTo>
                    <a:pt x="0" y="0"/>
                  </a:lnTo>
                  <a:lnTo>
                    <a:pt x="55" y="2"/>
                  </a:lnTo>
                  <a:lnTo>
                    <a:pt x="1812" y="11"/>
                  </a:lnTo>
                  <a:close/>
                </a:path>
              </a:pathLst>
            </a:custGeom>
            <a:solidFill>
              <a:srgbClr val="EFEFE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2" name="未知"/>
            <p:cNvSpPr>
              <a:spLocks noChangeArrowheads="1"/>
            </p:cNvSpPr>
            <p:nvPr/>
          </p:nvSpPr>
          <p:spPr bwMode="auto">
            <a:xfrm>
              <a:off x="121" y="60"/>
              <a:ext cx="390" cy="2"/>
            </a:xfrm>
            <a:custGeom>
              <a:avLst/>
              <a:gdLst/>
              <a:ahLst/>
              <a:cxnLst>
                <a:cxn ang="0">
                  <a:pos x="1947" y="12"/>
                </a:cxn>
                <a:cxn ang="0">
                  <a:pos x="1930" y="9"/>
                </a:cxn>
                <a:cxn ang="0">
                  <a:pos x="0" y="0"/>
                </a:cxn>
                <a:cxn ang="0">
                  <a:pos x="144" y="4"/>
                </a:cxn>
                <a:cxn ang="0">
                  <a:pos x="1947" y="12"/>
                </a:cxn>
              </a:cxnLst>
              <a:rect l="0" t="0" r="r" b="b"/>
              <a:pathLst>
                <a:path w="1947" h="12">
                  <a:moveTo>
                    <a:pt x="1947" y="12"/>
                  </a:moveTo>
                  <a:lnTo>
                    <a:pt x="1930" y="9"/>
                  </a:lnTo>
                  <a:lnTo>
                    <a:pt x="0" y="0"/>
                  </a:lnTo>
                  <a:lnTo>
                    <a:pt x="144" y="4"/>
                  </a:lnTo>
                  <a:lnTo>
                    <a:pt x="1947" y="12"/>
                  </a:lnTo>
                  <a:close/>
                </a:path>
              </a:pathLst>
            </a:custGeom>
            <a:solidFill>
              <a:srgbClr val="EEEEE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3" name="未知"/>
            <p:cNvSpPr>
              <a:spLocks noChangeArrowheads="1"/>
            </p:cNvSpPr>
            <p:nvPr/>
          </p:nvSpPr>
          <p:spPr bwMode="auto">
            <a:xfrm>
              <a:off x="81" y="58"/>
              <a:ext cx="424" cy="3"/>
            </a:xfrm>
            <a:custGeom>
              <a:avLst/>
              <a:gdLst/>
              <a:ahLst/>
              <a:cxnLst>
                <a:cxn ang="0">
                  <a:pos x="2121" y="15"/>
                </a:cxn>
                <a:cxn ang="0">
                  <a:pos x="2101" y="11"/>
                </a:cxn>
                <a:cxn ang="0">
                  <a:pos x="0" y="0"/>
                </a:cxn>
                <a:cxn ang="0">
                  <a:pos x="142" y="7"/>
                </a:cxn>
                <a:cxn ang="0">
                  <a:pos x="2121" y="15"/>
                </a:cxn>
              </a:cxnLst>
              <a:rect l="0" t="0" r="r" b="b"/>
              <a:pathLst>
                <a:path w="2121" h="15">
                  <a:moveTo>
                    <a:pt x="2121" y="15"/>
                  </a:moveTo>
                  <a:lnTo>
                    <a:pt x="2101" y="11"/>
                  </a:lnTo>
                  <a:lnTo>
                    <a:pt x="0" y="0"/>
                  </a:lnTo>
                  <a:lnTo>
                    <a:pt x="142" y="7"/>
                  </a:lnTo>
                  <a:lnTo>
                    <a:pt x="2121" y="15"/>
                  </a:ln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4" name="未知"/>
            <p:cNvSpPr>
              <a:spLocks noChangeArrowheads="1"/>
            </p:cNvSpPr>
            <p:nvPr/>
          </p:nvSpPr>
          <p:spPr bwMode="auto">
            <a:xfrm>
              <a:off x="110" y="60"/>
              <a:ext cx="397" cy="2"/>
            </a:xfrm>
            <a:custGeom>
              <a:avLst/>
              <a:gdLst/>
              <a:ahLst/>
              <a:cxnLst>
                <a:cxn ang="0">
                  <a:pos x="1988" y="11"/>
                </a:cxn>
                <a:cxn ang="0">
                  <a:pos x="1979" y="8"/>
                </a:cxn>
                <a:cxn ang="0">
                  <a:pos x="0" y="0"/>
                </a:cxn>
                <a:cxn ang="0">
                  <a:pos x="58" y="2"/>
                </a:cxn>
                <a:cxn ang="0">
                  <a:pos x="1988" y="11"/>
                </a:cxn>
              </a:cxnLst>
              <a:rect l="0" t="0" r="r" b="b"/>
              <a:pathLst>
                <a:path w="1988" h="11">
                  <a:moveTo>
                    <a:pt x="1988" y="11"/>
                  </a:moveTo>
                  <a:lnTo>
                    <a:pt x="1979" y="8"/>
                  </a:lnTo>
                  <a:lnTo>
                    <a:pt x="0" y="0"/>
                  </a:lnTo>
                  <a:lnTo>
                    <a:pt x="58" y="2"/>
                  </a:lnTo>
                  <a:lnTo>
                    <a:pt x="1988" y="11"/>
                  </a:lnTo>
                  <a:close/>
                </a:path>
              </a:pathLst>
            </a:custGeom>
            <a:solidFill>
              <a:srgbClr val="EAEAE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5" name="未知"/>
            <p:cNvSpPr>
              <a:spLocks noChangeArrowheads="1"/>
            </p:cNvSpPr>
            <p:nvPr/>
          </p:nvSpPr>
          <p:spPr bwMode="auto">
            <a:xfrm>
              <a:off x="8" y="54"/>
              <a:ext cx="473" cy="2"/>
            </a:xfrm>
            <a:custGeom>
              <a:avLst/>
              <a:gdLst/>
              <a:ahLst/>
              <a:cxnLst>
                <a:cxn ang="0">
                  <a:pos x="2364" y="14"/>
                </a:cxn>
                <a:cxn ang="0">
                  <a:pos x="2354" y="13"/>
                </a:cxn>
                <a:cxn ang="0">
                  <a:pos x="12" y="0"/>
                </a:cxn>
                <a:cxn ang="0">
                  <a:pos x="0" y="2"/>
                </a:cxn>
                <a:cxn ang="0">
                  <a:pos x="2364" y="14"/>
                </a:cxn>
              </a:cxnLst>
              <a:rect l="0" t="0" r="r" b="b"/>
              <a:pathLst>
                <a:path w="2364" h="14">
                  <a:moveTo>
                    <a:pt x="2364" y="14"/>
                  </a:moveTo>
                  <a:lnTo>
                    <a:pt x="2354" y="13"/>
                  </a:lnTo>
                  <a:lnTo>
                    <a:pt x="12" y="0"/>
                  </a:lnTo>
                  <a:lnTo>
                    <a:pt x="0" y="2"/>
                  </a:lnTo>
                  <a:lnTo>
                    <a:pt x="2364" y="14"/>
                  </a:lnTo>
                  <a:close/>
                </a:path>
              </a:pathLst>
            </a:custGeom>
            <a:solidFill>
              <a:srgbClr val="D6D6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6" name="未知"/>
            <p:cNvSpPr>
              <a:spLocks noChangeArrowheads="1"/>
            </p:cNvSpPr>
            <p:nvPr/>
          </p:nvSpPr>
          <p:spPr bwMode="auto">
            <a:xfrm>
              <a:off x="3" y="54"/>
              <a:ext cx="482" cy="3"/>
            </a:xfrm>
            <a:custGeom>
              <a:avLst/>
              <a:gdLst/>
              <a:ahLst/>
              <a:cxnLst>
                <a:cxn ang="0">
                  <a:pos x="2410" y="17"/>
                </a:cxn>
                <a:cxn ang="0">
                  <a:pos x="2387" y="12"/>
                </a:cxn>
                <a:cxn ang="0">
                  <a:pos x="23" y="0"/>
                </a:cxn>
                <a:cxn ang="0">
                  <a:pos x="0" y="4"/>
                </a:cxn>
                <a:cxn ang="0">
                  <a:pos x="2410" y="17"/>
                </a:cxn>
              </a:cxnLst>
              <a:rect l="0" t="0" r="r" b="b"/>
              <a:pathLst>
                <a:path w="2410" h="17">
                  <a:moveTo>
                    <a:pt x="2410" y="17"/>
                  </a:moveTo>
                  <a:lnTo>
                    <a:pt x="2387" y="12"/>
                  </a:lnTo>
                  <a:lnTo>
                    <a:pt x="23" y="0"/>
                  </a:lnTo>
                  <a:lnTo>
                    <a:pt x="0" y="4"/>
                  </a:lnTo>
                  <a:lnTo>
                    <a:pt x="2410" y="17"/>
                  </a:lnTo>
                  <a:close/>
                </a:path>
              </a:pathLst>
            </a:custGeom>
            <a:solidFill>
              <a:srgbClr val="D9D9D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7" name="未知"/>
            <p:cNvSpPr>
              <a:spLocks noChangeArrowheads="1"/>
            </p:cNvSpPr>
            <p:nvPr/>
          </p:nvSpPr>
          <p:spPr bwMode="auto">
            <a:xfrm>
              <a:off x="1" y="55"/>
              <a:ext cx="487" cy="3"/>
            </a:xfrm>
            <a:custGeom>
              <a:avLst/>
              <a:gdLst/>
              <a:ahLst/>
              <a:cxnLst>
                <a:cxn ang="0">
                  <a:pos x="2432" y="16"/>
                </a:cxn>
                <a:cxn ang="0">
                  <a:pos x="2426" y="13"/>
                </a:cxn>
                <a:cxn ang="0">
                  <a:pos x="2421" y="13"/>
                </a:cxn>
                <a:cxn ang="0">
                  <a:pos x="11" y="0"/>
                </a:cxn>
                <a:cxn ang="0">
                  <a:pos x="6" y="1"/>
                </a:cxn>
                <a:cxn ang="0">
                  <a:pos x="3" y="1"/>
                </a:cxn>
                <a:cxn ang="0">
                  <a:pos x="0" y="2"/>
                </a:cxn>
                <a:cxn ang="0">
                  <a:pos x="2432" y="16"/>
                </a:cxn>
              </a:cxnLst>
              <a:rect l="0" t="0" r="r" b="b"/>
              <a:pathLst>
                <a:path w="2432" h="16">
                  <a:moveTo>
                    <a:pt x="2432" y="16"/>
                  </a:moveTo>
                  <a:lnTo>
                    <a:pt x="2426" y="13"/>
                  </a:lnTo>
                  <a:lnTo>
                    <a:pt x="2421" y="13"/>
                  </a:lnTo>
                  <a:lnTo>
                    <a:pt x="11" y="0"/>
                  </a:lnTo>
                  <a:lnTo>
                    <a:pt x="6" y="1"/>
                  </a:lnTo>
                  <a:lnTo>
                    <a:pt x="3" y="1"/>
                  </a:lnTo>
                  <a:lnTo>
                    <a:pt x="0" y="2"/>
                  </a:lnTo>
                  <a:lnTo>
                    <a:pt x="2432" y="16"/>
                  </a:lnTo>
                  <a:close/>
                </a:path>
              </a:pathLst>
            </a:custGeom>
            <a:solidFill>
              <a:srgbClr val="DBDBD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8" name="未知"/>
            <p:cNvSpPr>
              <a:spLocks noChangeArrowheads="1"/>
            </p:cNvSpPr>
            <p:nvPr/>
          </p:nvSpPr>
          <p:spPr bwMode="auto">
            <a:xfrm>
              <a:off x="1" y="55"/>
              <a:ext cx="491" cy="4"/>
            </a:xfrm>
            <a:custGeom>
              <a:avLst/>
              <a:gdLst/>
              <a:ahLst/>
              <a:cxnLst>
                <a:cxn ang="0">
                  <a:pos x="2455" y="17"/>
                </a:cxn>
                <a:cxn ang="0">
                  <a:pos x="2432" y="14"/>
                </a:cxn>
                <a:cxn ang="0">
                  <a:pos x="0" y="0"/>
                </a:cxn>
                <a:cxn ang="0">
                  <a:pos x="144" y="6"/>
                </a:cxn>
                <a:cxn ang="0">
                  <a:pos x="2455" y="17"/>
                </a:cxn>
              </a:cxnLst>
              <a:rect l="0" t="0" r="r" b="b"/>
              <a:pathLst>
                <a:path w="2455" h="17">
                  <a:moveTo>
                    <a:pt x="2455" y="17"/>
                  </a:moveTo>
                  <a:lnTo>
                    <a:pt x="2432" y="14"/>
                  </a:lnTo>
                  <a:lnTo>
                    <a:pt x="0" y="0"/>
                  </a:lnTo>
                  <a:lnTo>
                    <a:pt x="144" y="6"/>
                  </a:lnTo>
                  <a:lnTo>
                    <a:pt x="2455" y="17"/>
                  </a:lnTo>
                  <a:close/>
                </a:path>
              </a:pathLst>
            </a:custGeom>
            <a:solidFill>
              <a:srgbClr val="DEDED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9" name="未知"/>
            <p:cNvSpPr>
              <a:spLocks noChangeArrowheads="1"/>
            </p:cNvSpPr>
            <p:nvPr/>
          </p:nvSpPr>
          <p:spPr bwMode="auto">
            <a:xfrm>
              <a:off x="30" y="56"/>
              <a:ext cx="465" cy="3"/>
            </a:xfrm>
            <a:custGeom>
              <a:avLst/>
              <a:gdLst/>
              <a:ahLst/>
              <a:cxnLst>
                <a:cxn ang="0">
                  <a:pos x="2323" y="14"/>
                </a:cxn>
                <a:cxn ang="0">
                  <a:pos x="2311" y="11"/>
                </a:cxn>
                <a:cxn ang="0">
                  <a:pos x="0" y="0"/>
                </a:cxn>
                <a:cxn ang="0">
                  <a:pos x="60" y="3"/>
                </a:cxn>
                <a:cxn ang="0">
                  <a:pos x="2323" y="14"/>
                </a:cxn>
              </a:cxnLst>
              <a:rect l="0" t="0" r="r" b="b"/>
              <a:pathLst>
                <a:path w="2323" h="14">
                  <a:moveTo>
                    <a:pt x="2323" y="14"/>
                  </a:moveTo>
                  <a:lnTo>
                    <a:pt x="2311" y="11"/>
                  </a:lnTo>
                  <a:lnTo>
                    <a:pt x="0" y="0"/>
                  </a:lnTo>
                  <a:lnTo>
                    <a:pt x="60" y="3"/>
                  </a:lnTo>
                  <a:lnTo>
                    <a:pt x="2323" y="14"/>
                  </a:lnTo>
                  <a:close/>
                </a:path>
              </a:pathLst>
            </a:custGeom>
            <a:solidFill>
              <a:srgbClr val="E0E0E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0" name="未知"/>
            <p:cNvSpPr>
              <a:spLocks noChangeArrowheads="1"/>
            </p:cNvSpPr>
            <p:nvPr/>
          </p:nvSpPr>
          <p:spPr bwMode="auto">
            <a:xfrm>
              <a:off x="42" y="57"/>
              <a:ext cx="457" cy="3"/>
            </a:xfrm>
            <a:custGeom>
              <a:avLst/>
              <a:gdLst/>
              <a:ahLst/>
              <a:cxnLst>
                <a:cxn ang="0">
                  <a:pos x="2286" y="15"/>
                </a:cxn>
                <a:cxn ang="0">
                  <a:pos x="2272" y="13"/>
                </a:cxn>
                <a:cxn ang="0">
                  <a:pos x="2263" y="11"/>
                </a:cxn>
                <a:cxn ang="0">
                  <a:pos x="0" y="0"/>
                </a:cxn>
                <a:cxn ang="0">
                  <a:pos x="141" y="5"/>
                </a:cxn>
                <a:cxn ang="0">
                  <a:pos x="2286" y="15"/>
                </a:cxn>
              </a:cxnLst>
              <a:rect l="0" t="0" r="r" b="b"/>
              <a:pathLst>
                <a:path w="2286" h="15">
                  <a:moveTo>
                    <a:pt x="2286" y="15"/>
                  </a:moveTo>
                  <a:lnTo>
                    <a:pt x="2272" y="13"/>
                  </a:lnTo>
                  <a:lnTo>
                    <a:pt x="2263" y="11"/>
                  </a:lnTo>
                  <a:lnTo>
                    <a:pt x="0" y="0"/>
                  </a:lnTo>
                  <a:lnTo>
                    <a:pt x="141" y="5"/>
                  </a:lnTo>
                  <a:lnTo>
                    <a:pt x="2286" y="15"/>
                  </a:lnTo>
                  <a:close/>
                </a:path>
              </a:pathLst>
            </a:custGeom>
            <a:solidFill>
              <a:srgbClr val="E4E4E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1" name="未知"/>
            <p:cNvSpPr>
              <a:spLocks noChangeArrowheads="1"/>
            </p:cNvSpPr>
            <p:nvPr/>
          </p:nvSpPr>
          <p:spPr bwMode="auto">
            <a:xfrm>
              <a:off x="70" y="58"/>
              <a:ext cx="431" cy="2"/>
            </a:xfrm>
            <a:custGeom>
              <a:avLst/>
              <a:gdLst/>
              <a:ahLst/>
              <a:cxnLst>
                <a:cxn ang="0">
                  <a:pos x="2156" y="12"/>
                </a:cxn>
                <a:cxn ang="0">
                  <a:pos x="2145" y="10"/>
                </a:cxn>
                <a:cxn ang="0">
                  <a:pos x="0" y="0"/>
                </a:cxn>
                <a:cxn ang="0">
                  <a:pos x="55" y="1"/>
                </a:cxn>
                <a:cxn ang="0">
                  <a:pos x="2156" y="12"/>
                </a:cxn>
              </a:cxnLst>
              <a:rect l="0" t="0" r="r" b="b"/>
              <a:pathLst>
                <a:path w="2156" h="12">
                  <a:moveTo>
                    <a:pt x="2156" y="12"/>
                  </a:moveTo>
                  <a:lnTo>
                    <a:pt x="2145" y="10"/>
                  </a:lnTo>
                  <a:lnTo>
                    <a:pt x="0" y="0"/>
                  </a:lnTo>
                  <a:lnTo>
                    <a:pt x="55" y="1"/>
                  </a:lnTo>
                  <a:lnTo>
                    <a:pt x="2156" y="12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2" name="未知"/>
            <p:cNvSpPr>
              <a:spLocks noChangeArrowheads="1"/>
            </p:cNvSpPr>
            <p:nvPr/>
          </p:nvSpPr>
          <p:spPr bwMode="auto">
            <a:xfrm>
              <a:off x="10" y="53"/>
              <a:ext cx="469" cy="3"/>
            </a:xfrm>
            <a:custGeom>
              <a:avLst/>
              <a:gdLst/>
              <a:ahLst/>
              <a:cxnLst>
                <a:cxn ang="0">
                  <a:pos x="2342" y="17"/>
                </a:cxn>
                <a:cxn ang="0">
                  <a:pos x="2330" y="14"/>
                </a:cxn>
                <a:cxn ang="0">
                  <a:pos x="2320" y="12"/>
                </a:cxn>
                <a:cxn ang="0">
                  <a:pos x="23" y="0"/>
                </a:cxn>
                <a:cxn ang="0">
                  <a:pos x="0" y="4"/>
                </a:cxn>
                <a:cxn ang="0">
                  <a:pos x="2342" y="17"/>
                </a:cxn>
              </a:cxnLst>
              <a:rect l="0" t="0" r="r" b="b"/>
              <a:pathLst>
                <a:path w="2342" h="17">
                  <a:moveTo>
                    <a:pt x="2342" y="17"/>
                  </a:moveTo>
                  <a:lnTo>
                    <a:pt x="2330" y="14"/>
                  </a:lnTo>
                  <a:lnTo>
                    <a:pt x="2320" y="12"/>
                  </a:lnTo>
                  <a:lnTo>
                    <a:pt x="23" y="0"/>
                  </a:lnTo>
                  <a:lnTo>
                    <a:pt x="0" y="4"/>
                  </a:lnTo>
                  <a:lnTo>
                    <a:pt x="2342" y="17"/>
                  </a:lnTo>
                  <a:close/>
                </a:path>
              </a:pathLst>
            </a:custGeom>
            <a:solidFill>
              <a:srgbClr val="D2D2D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3" name="未知"/>
            <p:cNvSpPr>
              <a:spLocks noChangeArrowheads="1"/>
            </p:cNvSpPr>
            <p:nvPr/>
          </p:nvSpPr>
          <p:spPr bwMode="auto">
            <a:xfrm>
              <a:off x="26" y="51"/>
              <a:ext cx="440" cy="3"/>
            </a:xfrm>
            <a:custGeom>
              <a:avLst/>
              <a:gdLst/>
              <a:ahLst/>
              <a:cxnLst>
                <a:cxn ang="0">
                  <a:pos x="2201" y="13"/>
                </a:cxn>
                <a:cxn ang="0">
                  <a:pos x="2191" y="11"/>
                </a:cxn>
                <a:cxn ang="0">
                  <a:pos x="11" y="0"/>
                </a:cxn>
                <a:cxn ang="0">
                  <a:pos x="0" y="2"/>
                </a:cxn>
                <a:cxn ang="0">
                  <a:pos x="2201" y="13"/>
                </a:cxn>
              </a:cxnLst>
              <a:rect l="0" t="0" r="r" b="b"/>
              <a:pathLst>
                <a:path w="2201" h="13">
                  <a:moveTo>
                    <a:pt x="2201" y="13"/>
                  </a:moveTo>
                  <a:lnTo>
                    <a:pt x="2191" y="11"/>
                  </a:lnTo>
                  <a:lnTo>
                    <a:pt x="11" y="0"/>
                  </a:lnTo>
                  <a:lnTo>
                    <a:pt x="0" y="2"/>
                  </a:lnTo>
                  <a:lnTo>
                    <a:pt x="2201" y="13"/>
                  </a:lnTo>
                  <a:close/>
                </a:path>
              </a:pathLst>
            </a:custGeom>
            <a:solidFill>
              <a:srgbClr val="CACAC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4" name="未知"/>
            <p:cNvSpPr>
              <a:spLocks noChangeArrowheads="1"/>
            </p:cNvSpPr>
            <p:nvPr/>
          </p:nvSpPr>
          <p:spPr bwMode="auto">
            <a:xfrm>
              <a:off x="290" y="66"/>
              <a:ext cx="235" cy="7"/>
            </a:xfrm>
            <a:custGeom>
              <a:avLst/>
              <a:gdLst/>
              <a:ahLst/>
              <a:cxnLst>
                <a:cxn ang="0">
                  <a:pos x="1169" y="9"/>
                </a:cxn>
                <a:cxn ang="0">
                  <a:pos x="1175" y="5"/>
                </a:cxn>
                <a:cxn ang="0">
                  <a:pos x="0" y="0"/>
                </a:cxn>
                <a:cxn ang="0">
                  <a:pos x="1153" y="36"/>
                </a:cxn>
                <a:cxn ang="0">
                  <a:pos x="1169" y="9"/>
                </a:cxn>
              </a:cxnLst>
              <a:rect l="0" t="0" r="r" b="b"/>
              <a:pathLst>
                <a:path w="1175" h="36">
                  <a:moveTo>
                    <a:pt x="1169" y="9"/>
                  </a:moveTo>
                  <a:lnTo>
                    <a:pt x="1175" y="5"/>
                  </a:lnTo>
                  <a:lnTo>
                    <a:pt x="0" y="0"/>
                  </a:lnTo>
                  <a:lnTo>
                    <a:pt x="1153" y="36"/>
                  </a:lnTo>
                  <a:lnTo>
                    <a:pt x="1169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5" name="未知"/>
            <p:cNvSpPr>
              <a:spLocks noChangeArrowheads="1"/>
            </p:cNvSpPr>
            <p:nvPr/>
          </p:nvSpPr>
          <p:spPr bwMode="auto">
            <a:xfrm>
              <a:off x="260" y="65"/>
              <a:ext cx="266" cy="2"/>
            </a:xfrm>
            <a:custGeom>
              <a:avLst/>
              <a:gdLst/>
              <a:ahLst/>
              <a:cxnLst>
                <a:cxn ang="0">
                  <a:pos x="1325" y="11"/>
                </a:cxn>
                <a:cxn ang="0">
                  <a:pos x="1330" y="6"/>
                </a:cxn>
                <a:cxn ang="0">
                  <a:pos x="0" y="0"/>
                </a:cxn>
                <a:cxn ang="0">
                  <a:pos x="150" y="6"/>
                </a:cxn>
                <a:cxn ang="0">
                  <a:pos x="1325" y="11"/>
                </a:cxn>
              </a:cxnLst>
              <a:rect l="0" t="0" r="r" b="b"/>
              <a:pathLst>
                <a:path w="1330" h="11">
                  <a:moveTo>
                    <a:pt x="1325" y="11"/>
                  </a:moveTo>
                  <a:lnTo>
                    <a:pt x="1330" y="6"/>
                  </a:lnTo>
                  <a:lnTo>
                    <a:pt x="0" y="0"/>
                  </a:lnTo>
                  <a:lnTo>
                    <a:pt x="150" y="6"/>
                  </a:lnTo>
                  <a:lnTo>
                    <a:pt x="1325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6" name="未知"/>
            <p:cNvSpPr>
              <a:spLocks noChangeArrowheads="1"/>
            </p:cNvSpPr>
            <p:nvPr/>
          </p:nvSpPr>
          <p:spPr bwMode="auto">
            <a:xfrm>
              <a:off x="247" y="64"/>
              <a:ext cx="279" cy="2"/>
            </a:xfrm>
            <a:custGeom>
              <a:avLst/>
              <a:gdLst/>
              <a:ahLst/>
              <a:cxnLst>
                <a:cxn ang="0">
                  <a:pos x="1391" y="8"/>
                </a:cxn>
                <a:cxn ang="0">
                  <a:pos x="1382" y="6"/>
                </a:cxn>
                <a:cxn ang="0">
                  <a:pos x="0" y="0"/>
                </a:cxn>
                <a:cxn ang="0">
                  <a:pos x="61" y="2"/>
                </a:cxn>
                <a:cxn ang="0">
                  <a:pos x="1391" y="8"/>
                </a:cxn>
              </a:cxnLst>
              <a:rect l="0" t="0" r="r" b="b"/>
              <a:pathLst>
                <a:path w="1391" h="8">
                  <a:moveTo>
                    <a:pt x="1391" y="8"/>
                  </a:moveTo>
                  <a:lnTo>
                    <a:pt x="1382" y="6"/>
                  </a:lnTo>
                  <a:lnTo>
                    <a:pt x="0" y="0"/>
                  </a:lnTo>
                  <a:lnTo>
                    <a:pt x="61" y="2"/>
                  </a:lnTo>
                  <a:lnTo>
                    <a:pt x="1391" y="8"/>
                  </a:lnTo>
                  <a:close/>
                </a:path>
              </a:pathLst>
            </a:custGeom>
            <a:solidFill>
              <a:srgbClr val="FBFBF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7" name="未知"/>
            <p:cNvSpPr>
              <a:spLocks noChangeArrowheads="1"/>
            </p:cNvSpPr>
            <p:nvPr/>
          </p:nvSpPr>
          <p:spPr bwMode="auto">
            <a:xfrm>
              <a:off x="217" y="63"/>
              <a:ext cx="307" cy="2"/>
            </a:xfrm>
            <a:custGeom>
              <a:avLst/>
              <a:gdLst/>
              <a:ahLst/>
              <a:cxnLst>
                <a:cxn ang="0">
                  <a:pos x="1532" y="10"/>
                </a:cxn>
                <a:cxn ang="0">
                  <a:pos x="1521" y="7"/>
                </a:cxn>
                <a:cxn ang="0">
                  <a:pos x="1512" y="6"/>
                </a:cxn>
                <a:cxn ang="0">
                  <a:pos x="0" y="0"/>
                </a:cxn>
                <a:cxn ang="0">
                  <a:pos x="150" y="4"/>
                </a:cxn>
                <a:cxn ang="0">
                  <a:pos x="1532" y="10"/>
                </a:cxn>
              </a:cxnLst>
              <a:rect l="0" t="0" r="r" b="b"/>
              <a:pathLst>
                <a:path w="1532" h="10">
                  <a:moveTo>
                    <a:pt x="1532" y="10"/>
                  </a:moveTo>
                  <a:lnTo>
                    <a:pt x="1521" y="7"/>
                  </a:lnTo>
                  <a:lnTo>
                    <a:pt x="1512" y="6"/>
                  </a:lnTo>
                  <a:lnTo>
                    <a:pt x="0" y="0"/>
                  </a:lnTo>
                  <a:lnTo>
                    <a:pt x="150" y="4"/>
                  </a:lnTo>
                  <a:lnTo>
                    <a:pt x="1532" y="10"/>
                  </a:lnTo>
                  <a:close/>
                </a:path>
              </a:pathLst>
            </a:custGeom>
            <a:solidFill>
              <a:srgbClr val="FAFAF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8" name="未知"/>
            <p:cNvSpPr>
              <a:spLocks noChangeArrowheads="1"/>
            </p:cNvSpPr>
            <p:nvPr/>
          </p:nvSpPr>
          <p:spPr bwMode="auto">
            <a:xfrm>
              <a:off x="57" y="46"/>
              <a:ext cx="378" cy="2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0" y="2"/>
                </a:cxn>
                <a:cxn ang="0">
                  <a:pos x="1891" y="10"/>
                </a:cxn>
                <a:cxn ang="0">
                  <a:pos x="1882" y="8"/>
                </a:cxn>
                <a:cxn ang="0">
                  <a:pos x="1877" y="8"/>
                </a:cxn>
                <a:cxn ang="0">
                  <a:pos x="17" y="0"/>
                </a:cxn>
              </a:cxnLst>
              <a:rect l="0" t="0" r="r" b="b"/>
              <a:pathLst>
                <a:path w="1891" h="10">
                  <a:moveTo>
                    <a:pt x="17" y="0"/>
                  </a:moveTo>
                  <a:lnTo>
                    <a:pt x="0" y="2"/>
                  </a:lnTo>
                  <a:lnTo>
                    <a:pt x="1891" y="10"/>
                  </a:lnTo>
                  <a:lnTo>
                    <a:pt x="1882" y="8"/>
                  </a:lnTo>
                  <a:lnTo>
                    <a:pt x="1877" y="8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B4B4B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9" name="未知"/>
            <p:cNvSpPr>
              <a:spLocks noChangeArrowheads="1"/>
            </p:cNvSpPr>
            <p:nvPr/>
          </p:nvSpPr>
          <p:spPr bwMode="auto">
            <a:xfrm>
              <a:off x="60" y="46"/>
              <a:ext cx="372" cy="2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2"/>
                </a:cxn>
                <a:cxn ang="0">
                  <a:pos x="1860" y="10"/>
                </a:cxn>
                <a:cxn ang="0">
                  <a:pos x="1847" y="9"/>
                </a:cxn>
                <a:cxn ang="0">
                  <a:pos x="20" y="0"/>
                </a:cxn>
              </a:cxnLst>
              <a:rect l="0" t="0" r="r" b="b"/>
              <a:pathLst>
                <a:path w="1860" h="10">
                  <a:moveTo>
                    <a:pt x="20" y="0"/>
                  </a:moveTo>
                  <a:lnTo>
                    <a:pt x="0" y="2"/>
                  </a:lnTo>
                  <a:lnTo>
                    <a:pt x="1860" y="10"/>
                  </a:lnTo>
                  <a:lnTo>
                    <a:pt x="1847" y="9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B2B2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30" name="未知"/>
            <p:cNvSpPr>
              <a:spLocks noChangeArrowheads="1"/>
            </p:cNvSpPr>
            <p:nvPr/>
          </p:nvSpPr>
          <p:spPr bwMode="auto">
            <a:xfrm>
              <a:off x="64" y="45"/>
              <a:ext cx="366" cy="2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0" y="4"/>
                </a:cxn>
                <a:cxn ang="0">
                  <a:pos x="1827" y="13"/>
                </a:cxn>
                <a:cxn ang="0">
                  <a:pos x="1801" y="8"/>
                </a:cxn>
                <a:cxn ang="0">
                  <a:pos x="29" y="0"/>
                </a:cxn>
              </a:cxnLst>
              <a:rect l="0" t="0" r="r" b="b"/>
              <a:pathLst>
                <a:path w="1827" h="13">
                  <a:moveTo>
                    <a:pt x="29" y="0"/>
                  </a:moveTo>
                  <a:lnTo>
                    <a:pt x="0" y="4"/>
                  </a:lnTo>
                  <a:lnTo>
                    <a:pt x="1827" y="13"/>
                  </a:lnTo>
                  <a:lnTo>
                    <a:pt x="1801" y="8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B1B1B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31" name="未知"/>
            <p:cNvSpPr>
              <a:spLocks noChangeArrowheads="1"/>
            </p:cNvSpPr>
            <p:nvPr/>
          </p:nvSpPr>
          <p:spPr bwMode="auto">
            <a:xfrm>
              <a:off x="70" y="44"/>
              <a:ext cx="355" cy="2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0" y="3"/>
                </a:cxn>
                <a:cxn ang="0">
                  <a:pos x="1772" y="11"/>
                </a:cxn>
                <a:cxn ang="0">
                  <a:pos x="1758" y="9"/>
                </a:cxn>
                <a:cxn ang="0">
                  <a:pos x="13" y="0"/>
                </a:cxn>
              </a:cxnLst>
              <a:rect l="0" t="0" r="r" b="b"/>
              <a:pathLst>
                <a:path w="1772" h="11">
                  <a:moveTo>
                    <a:pt x="13" y="0"/>
                  </a:moveTo>
                  <a:lnTo>
                    <a:pt x="0" y="3"/>
                  </a:lnTo>
                  <a:lnTo>
                    <a:pt x="1772" y="11"/>
                  </a:lnTo>
                  <a:lnTo>
                    <a:pt x="1758" y="9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AEAEA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32" name="未知"/>
            <p:cNvSpPr>
              <a:spLocks noChangeArrowheads="1"/>
            </p:cNvSpPr>
            <p:nvPr/>
          </p:nvSpPr>
          <p:spPr bwMode="auto">
            <a:xfrm>
              <a:off x="127" y="38"/>
              <a:ext cx="242" cy="1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0" y="3"/>
                </a:cxn>
                <a:cxn ang="0">
                  <a:pos x="1207" y="6"/>
                </a:cxn>
                <a:cxn ang="0">
                  <a:pos x="1192" y="5"/>
                </a:cxn>
                <a:cxn ang="0">
                  <a:pos x="1181" y="4"/>
                </a:cxn>
                <a:cxn ang="0">
                  <a:pos x="23" y="0"/>
                </a:cxn>
              </a:cxnLst>
              <a:rect l="0" t="0" r="r" b="b"/>
              <a:pathLst>
                <a:path w="1207" h="6">
                  <a:moveTo>
                    <a:pt x="23" y="0"/>
                  </a:moveTo>
                  <a:lnTo>
                    <a:pt x="0" y="3"/>
                  </a:lnTo>
                  <a:lnTo>
                    <a:pt x="1207" y="6"/>
                  </a:lnTo>
                  <a:lnTo>
                    <a:pt x="1192" y="5"/>
                  </a:lnTo>
                  <a:lnTo>
                    <a:pt x="1181" y="4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92929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33" name="未知"/>
            <p:cNvSpPr>
              <a:spLocks noChangeArrowheads="1"/>
            </p:cNvSpPr>
            <p:nvPr/>
          </p:nvSpPr>
          <p:spPr bwMode="auto">
            <a:xfrm>
              <a:off x="132" y="37"/>
              <a:ext cx="232" cy="2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23" y="2"/>
                </a:cxn>
                <a:cxn ang="0">
                  <a:pos x="0" y="5"/>
                </a:cxn>
                <a:cxn ang="0">
                  <a:pos x="1158" y="9"/>
                </a:cxn>
                <a:cxn ang="0">
                  <a:pos x="1111" y="5"/>
                </a:cxn>
                <a:cxn ang="0">
                  <a:pos x="50" y="0"/>
                </a:cxn>
              </a:cxnLst>
              <a:rect l="0" t="0" r="r" b="b"/>
              <a:pathLst>
                <a:path w="1158" h="9">
                  <a:moveTo>
                    <a:pt x="50" y="0"/>
                  </a:moveTo>
                  <a:lnTo>
                    <a:pt x="23" y="2"/>
                  </a:lnTo>
                  <a:lnTo>
                    <a:pt x="0" y="5"/>
                  </a:lnTo>
                  <a:lnTo>
                    <a:pt x="1158" y="9"/>
                  </a:lnTo>
                  <a:lnTo>
                    <a:pt x="1111" y="5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8E8E8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34" name="未知"/>
            <p:cNvSpPr>
              <a:spLocks noChangeArrowheads="1"/>
            </p:cNvSpPr>
            <p:nvPr/>
          </p:nvSpPr>
          <p:spPr bwMode="auto">
            <a:xfrm>
              <a:off x="142" y="37"/>
              <a:ext cx="212" cy="1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0" y="2"/>
                </a:cxn>
                <a:cxn ang="0">
                  <a:pos x="1061" y="7"/>
                </a:cxn>
                <a:cxn ang="0">
                  <a:pos x="1047" y="5"/>
                </a:cxn>
                <a:cxn ang="0">
                  <a:pos x="1036" y="5"/>
                </a:cxn>
                <a:cxn ang="0">
                  <a:pos x="31" y="0"/>
                </a:cxn>
              </a:cxnLst>
              <a:rect l="0" t="0" r="r" b="b"/>
              <a:pathLst>
                <a:path w="1061" h="7">
                  <a:moveTo>
                    <a:pt x="31" y="0"/>
                  </a:moveTo>
                  <a:lnTo>
                    <a:pt x="0" y="2"/>
                  </a:lnTo>
                  <a:lnTo>
                    <a:pt x="1061" y="7"/>
                  </a:lnTo>
                  <a:lnTo>
                    <a:pt x="1047" y="5"/>
                  </a:lnTo>
                  <a:lnTo>
                    <a:pt x="1036" y="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8D8D8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35" name="未知"/>
            <p:cNvSpPr>
              <a:spLocks noChangeArrowheads="1"/>
            </p:cNvSpPr>
            <p:nvPr/>
          </p:nvSpPr>
          <p:spPr bwMode="auto">
            <a:xfrm>
              <a:off x="148" y="36"/>
              <a:ext cx="201" cy="2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0" y="4"/>
                </a:cxn>
                <a:cxn ang="0">
                  <a:pos x="1005" y="9"/>
                </a:cxn>
                <a:cxn ang="0">
                  <a:pos x="956" y="4"/>
                </a:cxn>
                <a:cxn ang="0">
                  <a:pos x="52" y="0"/>
                </a:cxn>
              </a:cxnLst>
              <a:rect l="0" t="0" r="r" b="b"/>
              <a:pathLst>
                <a:path w="1005" h="9">
                  <a:moveTo>
                    <a:pt x="52" y="0"/>
                  </a:moveTo>
                  <a:lnTo>
                    <a:pt x="0" y="4"/>
                  </a:lnTo>
                  <a:lnTo>
                    <a:pt x="1005" y="9"/>
                  </a:lnTo>
                  <a:lnTo>
                    <a:pt x="956" y="4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8B8B8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36" name="未知"/>
            <p:cNvSpPr>
              <a:spLocks noChangeArrowheads="1"/>
            </p:cNvSpPr>
            <p:nvPr/>
          </p:nvSpPr>
          <p:spPr bwMode="auto">
            <a:xfrm>
              <a:off x="159" y="35"/>
              <a:ext cx="180" cy="2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13" y="0"/>
                </a:cxn>
                <a:cxn ang="0">
                  <a:pos x="0" y="2"/>
                </a:cxn>
                <a:cxn ang="0">
                  <a:pos x="904" y="6"/>
                </a:cxn>
                <a:cxn ang="0">
                  <a:pos x="875" y="5"/>
                </a:cxn>
                <a:cxn ang="0">
                  <a:pos x="27" y="0"/>
                </a:cxn>
              </a:cxnLst>
              <a:rect l="0" t="0" r="r" b="b"/>
              <a:pathLst>
                <a:path w="904" h="6">
                  <a:moveTo>
                    <a:pt x="27" y="0"/>
                  </a:moveTo>
                  <a:lnTo>
                    <a:pt x="13" y="0"/>
                  </a:lnTo>
                  <a:lnTo>
                    <a:pt x="0" y="2"/>
                  </a:lnTo>
                  <a:lnTo>
                    <a:pt x="904" y="6"/>
                  </a:lnTo>
                  <a:lnTo>
                    <a:pt x="875" y="5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87878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37" name="未知"/>
            <p:cNvSpPr>
              <a:spLocks noChangeArrowheads="1"/>
            </p:cNvSpPr>
            <p:nvPr/>
          </p:nvSpPr>
          <p:spPr bwMode="auto">
            <a:xfrm>
              <a:off x="79" y="43"/>
              <a:ext cx="338" cy="2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6" y="0"/>
                </a:cxn>
                <a:cxn ang="0">
                  <a:pos x="0" y="3"/>
                </a:cxn>
                <a:cxn ang="0">
                  <a:pos x="1688" y="11"/>
                </a:cxn>
                <a:cxn ang="0">
                  <a:pos x="1677" y="9"/>
                </a:cxn>
                <a:cxn ang="0">
                  <a:pos x="1668" y="9"/>
                </a:cxn>
                <a:cxn ang="0">
                  <a:pos x="15" y="0"/>
                </a:cxn>
              </a:cxnLst>
              <a:rect l="0" t="0" r="r" b="b"/>
              <a:pathLst>
                <a:path w="1688" h="11">
                  <a:moveTo>
                    <a:pt x="15" y="0"/>
                  </a:moveTo>
                  <a:lnTo>
                    <a:pt x="6" y="0"/>
                  </a:lnTo>
                  <a:lnTo>
                    <a:pt x="0" y="3"/>
                  </a:lnTo>
                  <a:lnTo>
                    <a:pt x="1688" y="11"/>
                  </a:lnTo>
                  <a:lnTo>
                    <a:pt x="1677" y="9"/>
                  </a:lnTo>
                  <a:lnTo>
                    <a:pt x="1668" y="9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A8A8A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38" name="未知"/>
            <p:cNvSpPr>
              <a:spLocks noChangeArrowheads="1"/>
            </p:cNvSpPr>
            <p:nvPr/>
          </p:nvSpPr>
          <p:spPr bwMode="auto">
            <a:xfrm>
              <a:off x="82" y="42"/>
              <a:ext cx="331" cy="3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0" y="4"/>
                </a:cxn>
                <a:cxn ang="0">
                  <a:pos x="1653" y="13"/>
                </a:cxn>
                <a:cxn ang="0">
                  <a:pos x="1621" y="8"/>
                </a:cxn>
                <a:cxn ang="0">
                  <a:pos x="33" y="0"/>
                </a:cxn>
              </a:cxnLst>
              <a:rect l="0" t="0" r="r" b="b"/>
              <a:pathLst>
                <a:path w="1653" h="13">
                  <a:moveTo>
                    <a:pt x="33" y="0"/>
                  </a:moveTo>
                  <a:lnTo>
                    <a:pt x="0" y="4"/>
                  </a:lnTo>
                  <a:lnTo>
                    <a:pt x="1653" y="13"/>
                  </a:lnTo>
                  <a:lnTo>
                    <a:pt x="1621" y="8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A6A6A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39" name="未知"/>
            <p:cNvSpPr>
              <a:spLocks noChangeArrowheads="1"/>
            </p:cNvSpPr>
            <p:nvPr/>
          </p:nvSpPr>
          <p:spPr bwMode="auto">
            <a:xfrm>
              <a:off x="89" y="42"/>
              <a:ext cx="317" cy="2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2"/>
                </a:cxn>
                <a:cxn ang="0">
                  <a:pos x="1588" y="10"/>
                </a:cxn>
                <a:cxn ang="0">
                  <a:pos x="1568" y="9"/>
                </a:cxn>
                <a:cxn ang="0">
                  <a:pos x="20" y="0"/>
                </a:cxn>
              </a:cxnLst>
              <a:rect l="0" t="0" r="r" b="b"/>
              <a:pathLst>
                <a:path w="1588" h="10">
                  <a:moveTo>
                    <a:pt x="20" y="0"/>
                  </a:moveTo>
                  <a:lnTo>
                    <a:pt x="0" y="2"/>
                  </a:lnTo>
                  <a:lnTo>
                    <a:pt x="1588" y="10"/>
                  </a:lnTo>
                  <a:lnTo>
                    <a:pt x="1568" y="9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A5A5A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40" name="未知"/>
            <p:cNvSpPr>
              <a:spLocks noChangeArrowheads="1"/>
            </p:cNvSpPr>
            <p:nvPr/>
          </p:nvSpPr>
          <p:spPr bwMode="auto">
            <a:xfrm>
              <a:off x="93" y="41"/>
              <a:ext cx="309" cy="3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4"/>
                </a:cxn>
                <a:cxn ang="0">
                  <a:pos x="1548" y="13"/>
                </a:cxn>
                <a:cxn ang="0">
                  <a:pos x="1514" y="8"/>
                </a:cxn>
                <a:cxn ang="0">
                  <a:pos x="38" y="0"/>
                </a:cxn>
              </a:cxnLst>
              <a:rect l="0" t="0" r="r" b="b"/>
              <a:pathLst>
                <a:path w="1548" h="13">
                  <a:moveTo>
                    <a:pt x="38" y="0"/>
                  </a:moveTo>
                  <a:lnTo>
                    <a:pt x="0" y="4"/>
                  </a:lnTo>
                  <a:lnTo>
                    <a:pt x="1548" y="13"/>
                  </a:lnTo>
                  <a:lnTo>
                    <a:pt x="1514" y="8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A1A1A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41" name="未知"/>
            <p:cNvSpPr>
              <a:spLocks noChangeArrowheads="1"/>
            </p:cNvSpPr>
            <p:nvPr/>
          </p:nvSpPr>
          <p:spPr bwMode="auto">
            <a:xfrm>
              <a:off x="100" y="40"/>
              <a:ext cx="295" cy="3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10" y="1"/>
                </a:cxn>
                <a:cxn ang="0">
                  <a:pos x="0" y="3"/>
                </a:cxn>
                <a:cxn ang="0">
                  <a:pos x="1476" y="11"/>
                </a:cxn>
                <a:cxn ang="0">
                  <a:pos x="1458" y="9"/>
                </a:cxn>
                <a:cxn ang="0">
                  <a:pos x="24" y="0"/>
                </a:cxn>
              </a:cxnLst>
              <a:rect l="0" t="0" r="r" b="b"/>
              <a:pathLst>
                <a:path w="1476" h="11">
                  <a:moveTo>
                    <a:pt x="24" y="0"/>
                  </a:moveTo>
                  <a:lnTo>
                    <a:pt x="10" y="1"/>
                  </a:lnTo>
                  <a:lnTo>
                    <a:pt x="0" y="3"/>
                  </a:lnTo>
                  <a:lnTo>
                    <a:pt x="1476" y="11"/>
                  </a:lnTo>
                  <a:lnTo>
                    <a:pt x="1458" y="9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9F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42" name="未知"/>
            <p:cNvSpPr>
              <a:spLocks noChangeArrowheads="1"/>
            </p:cNvSpPr>
            <p:nvPr/>
          </p:nvSpPr>
          <p:spPr bwMode="auto">
            <a:xfrm>
              <a:off x="115" y="39"/>
              <a:ext cx="267" cy="2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8" y="0"/>
                </a:cxn>
                <a:cxn ang="0">
                  <a:pos x="0" y="3"/>
                </a:cxn>
                <a:cxn ang="0">
                  <a:pos x="1332" y="9"/>
                </a:cxn>
                <a:cxn ang="0">
                  <a:pos x="1321" y="6"/>
                </a:cxn>
                <a:cxn ang="0">
                  <a:pos x="1315" y="6"/>
                </a:cxn>
                <a:cxn ang="0">
                  <a:pos x="18" y="0"/>
                </a:cxn>
              </a:cxnLst>
              <a:rect l="0" t="0" r="r" b="b"/>
              <a:pathLst>
                <a:path w="1332" h="9">
                  <a:moveTo>
                    <a:pt x="18" y="0"/>
                  </a:moveTo>
                  <a:lnTo>
                    <a:pt x="8" y="0"/>
                  </a:lnTo>
                  <a:lnTo>
                    <a:pt x="0" y="3"/>
                  </a:lnTo>
                  <a:lnTo>
                    <a:pt x="1332" y="9"/>
                  </a:lnTo>
                  <a:lnTo>
                    <a:pt x="1321" y="6"/>
                  </a:lnTo>
                  <a:lnTo>
                    <a:pt x="1315" y="6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97979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43" name="未知"/>
            <p:cNvSpPr>
              <a:spLocks noChangeArrowheads="1"/>
            </p:cNvSpPr>
            <p:nvPr/>
          </p:nvSpPr>
          <p:spPr bwMode="auto">
            <a:xfrm>
              <a:off x="112" y="40"/>
              <a:ext cx="273" cy="1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0" y="2"/>
                </a:cxn>
                <a:cxn ang="0">
                  <a:pos x="1367" y="8"/>
                </a:cxn>
                <a:cxn ang="0">
                  <a:pos x="1349" y="6"/>
                </a:cxn>
                <a:cxn ang="0">
                  <a:pos x="17" y="0"/>
                </a:cxn>
              </a:cxnLst>
              <a:rect l="0" t="0" r="r" b="b"/>
              <a:pathLst>
                <a:path w="1367" h="8">
                  <a:moveTo>
                    <a:pt x="17" y="0"/>
                  </a:moveTo>
                  <a:lnTo>
                    <a:pt x="0" y="2"/>
                  </a:lnTo>
                  <a:lnTo>
                    <a:pt x="1367" y="8"/>
                  </a:lnTo>
                  <a:lnTo>
                    <a:pt x="1349" y="6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9A9A9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44" name="未知"/>
            <p:cNvSpPr>
              <a:spLocks noChangeArrowheads="1"/>
            </p:cNvSpPr>
            <p:nvPr/>
          </p:nvSpPr>
          <p:spPr bwMode="auto">
            <a:xfrm>
              <a:off x="105" y="40"/>
              <a:ext cx="287" cy="2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1"/>
                </a:cxn>
                <a:cxn ang="0">
                  <a:pos x="1434" y="10"/>
                </a:cxn>
                <a:cxn ang="0">
                  <a:pos x="1417" y="6"/>
                </a:cxn>
                <a:cxn ang="0">
                  <a:pos x="1402" y="6"/>
                </a:cxn>
                <a:cxn ang="0">
                  <a:pos x="35" y="0"/>
                </a:cxn>
              </a:cxnLst>
              <a:rect l="0" t="0" r="r" b="b"/>
              <a:pathLst>
                <a:path w="1434" h="10">
                  <a:moveTo>
                    <a:pt x="35" y="0"/>
                  </a:moveTo>
                  <a:lnTo>
                    <a:pt x="0" y="1"/>
                  </a:lnTo>
                  <a:lnTo>
                    <a:pt x="1434" y="10"/>
                  </a:lnTo>
                  <a:lnTo>
                    <a:pt x="1417" y="6"/>
                  </a:lnTo>
                  <a:lnTo>
                    <a:pt x="1402" y="6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9C9C9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45" name="未知"/>
            <p:cNvSpPr>
              <a:spLocks noChangeArrowheads="1"/>
            </p:cNvSpPr>
            <p:nvPr/>
          </p:nvSpPr>
          <p:spPr bwMode="auto">
            <a:xfrm>
              <a:off x="119" y="39"/>
              <a:ext cx="259" cy="1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20" y="0"/>
                </a:cxn>
                <a:cxn ang="0">
                  <a:pos x="0" y="3"/>
                </a:cxn>
                <a:cxn ang="0">
                  <a:pos x="1297" y="9"/>
                </a:cxn>
                <a:cxn ang="0">
                  <a:pos x="1249" y="3"/>
                </a:cxn>
                <a:cxn ang="0">
                  <a:pos x="42" y="0"/>
                </a:cxn>
              </a:cxnLst>
              <a:rect l="0" t="0" r="r" b="b"/>
              <a:pathLst>
                <a:path w="1297" h="9">
                  <a:moveTo>
                    <a:pt x="42" y="0"/>
                  </a:moveTo>
                  <a:lnTo>
                    <a:pt x="20" y="0"/>
                  </a:lnTo>
                  <a:lnTo>
                    <a:pt x="0" y="3"/>
                  </a:lnTo>
                  <a:lnTo>
                    <a:pt x="1297" y="9"/>
                  </a:lnTo>
                  <a:lnTo>
                    <a:pt x="1249" y="3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9494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46" name="未知"/>
            <p:cNvSpPr>
              <a:spLocks noChangeArrowheads="1"/>
            </p:cNvSpPr>
            <p:nvPr/>
          </p:nvSpPr>
          <p:spPr bwMode="auto">
            <a:xfrm>
              <a:off x="178" y="34"/>
              <a:ext cx="141" cy="1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21" y="0"/>
                </a:cxn>
                <a:cxn ang="0">
                  <a:pos x="0" y="2"/>
                </a:cxn>
                <a:cxn ang="0">
                  <a:pos x="705" y="6"/>
                </a:cxn>
                <a:cxn ang="0">
                  <a:pos x="664" y="4"/>
                </a:cxn>
                <a:cxn ang="0">
                  <a:pos x="46" y="0"/>
                </a:cxn>
              </a:cxnLst>
              <a:rect l="0" t="0" r="r" b="b"/>
              <a:pathLst>
                <a:path w="705" h="6">
                  <a:moveTo>
                    <a:pt x="46" y="0"/>
                  </a:moveTo>
                  <a:lnTo>
                    <a:pt x="21" y="0"/>
                  </a:lnTo>
                  <a:lnTo>
                    <a:pt x="0" y="2"/>
                  </a:lnTo>
                  <a:lnTo>
                    <a:pt x="705" y="6"/>
                  </a:lnTo>
                  <a:lnTo>
                    <a:pt x="664" y="4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81818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47" name="未知"/>
            <p:cNvSpPr>
              <a:spLocks noChangeArrowheads="1"/>
            </p:cNvSpPr>
            <p:nvPr/>
          </p:nvSpPr>
          <p:spPr bwMode="auto">
            <a:xfrm>
              <a:off x="187" y="34"/>
              <a:ext cx="124" cy="1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46" y="0"/>
                </a:cxn>
                <a:cxn ang="0">
                  <a:pos x="0" y="2"/>
                </a:cxn>
                <a:cxn ang="0">
                  <a:pos x="618" y="6"/>
                </a:cxn>
                <a:cxn ang="0">
                  <a:pos x="573" y="2"/>
                </a:cxn>
                <a:cxn ang="0">
                  <a:pos x="531" y="2"/>
                </a:cxn>
                <a:cxn ang="0">
                  <a:pos x="96" y="0"/>
                </a:cxn>
              </a:cxnLst>
              <a:rect l="0" t="0" r="r" b="b"/>
              <a:pathLst>
                <a:path w="618" h="6">
                  <a:moveTo>
                    <a:pt x="96" y="0"/>
                  </a:moveTo>
                  <a:lnTo>
                    <a:pt x="46" y="0"/>
                  </a:lnTo>
                  <a:lnTo>
                    <a:pt x="0" y="2"/>
                  </a:lnTo>
                  <a:lnTo>
                    <a:pt x="618" y="6"/>
                  </a:lnTo>
                  <a:lnTo>
                    <a:pt x="573" y="2"/>
                  </a:lnTo>
                  <a:lnTo>
                    <a:pt x="531" y="2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48" name="未知"/>
            <p:cNvSpPr>
              <a:spLocks noChangeArrowheads="1"/>
            </p:cNvSpPr>
            <p:nvPr/>
          </p:nvSpPr>
          <p:spPr bwMode="auto">
            <a:xfrm>
              <a:off x="207" y="33"/>
              <a:ext cx="87" cy="1"/>
            </a:xfrm>
            <a:custGeom>
              <a:avLst/>
              <a:gdLst/>
              <a:ahLst/>
              <a:cxnLst>
                <a:cxn ang="0">
                  <a:pos x="83" y="2"/>
                </a:cxn>
                <a:cxn ang="0">
                  <a:pos x="40" y="2"/>
                </a:cxn>
                <a:cxn ang="0">
                  <a:pos x="0" y="5"/>
                </a:cxn>
                <a:cxn ang="0">
                  <a:pos x="435" y="7"/>
                </a:cxn>
                <a:cxn ang="0">
                  <a:pos x="343" y="2"/>
                </a:cxn>
                <a:cxn ang="0">
                  <a:pos x="213" y="0"/>
                </a:cxn>
                <a:cxn ang="0">
                  <a:pos x="83" y="2"/>
                </a:cxn>
              </a:cxnLst>
              <a:rect l="0" t="0" r="r" b="b"/>
              <a:pathLst>
                <a:path w="435" h="7">
                  <a:moveTo>
                    <a:pt x="83" y="2"/>
                  </a:moveTo>
                  <a:lnTo>
                    <a:pt x="40" y="2"/>
                  </a:lnTo>
                  <a:lnTo>
                    <a:pt x="0" y="5"/>
                  </a:lnTo>
                  <a:lnTo>
                    <a:pt x="435" y="7"/>
                  </a:lnTo>
                  <a:lnTo>
                    <a:pt x="343" y="2"/>
                  </a:lnTo>
                  <a:lnTo>
                    <a:pt x="213" y="0"/>
                  </a:lnTo>
                  <a:lnTo>
                    <a:pt x="83" y="2"/>
                  </a:lnTo>
                  <a:close/>
                </a:path>
              </a:pathLst>
            </a:custGeom>
            <a:solidFill>
              <a:srgbClr val="7D7D7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49" name="未知"/>
            <p:cNvSpPr>
              <a:spLocks noChangeArrowheads="1"/>
            </p:cNvSpPr>
            <p:nvPr/>
          </p:nvSpPr>
          <p:spPr bwMode="auto">
            <a:xfrm>
              <a:off x="164" y="35"/>
              <a:ext cx="170" cy="1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0" y="4"/>
                </a:cxn>
                <a:cxn ang="0">
                  <a:pos x="848" y="9"/>
                </a:cxn>
                <a:cxn ang="0">
                  <a:pos x="776" y="4"/>
                </a:cxn>
                <a:cxn ang="0">
                  <a:pos x="71" y="0"/>
                </a:cxn>
              </a:cxnLst>
              <a:rect l="0" t="0" r="r" b="b"/>
              <a:pathLst>
                <a:path w="848" h="9">
                  <a:moveTo>
                    <a:pt x="71" y="0"/>
                  </a:moveTo>
                  <a:lnTo>
                    <a:pt x="0" y="4"/>
                  </a:lnTo>
                  <a:lnTo>
                    <a:pt x="848" y="9"/>
                  </a:lnTo>
                  <a:lnTo>
                    <a:pt x="776" y="4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8585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50" name="未知"/>
            <p:cNvSpPr>
              <a:spLocks noChangeArrowheads="1"/>
            </p:cNvSpPr>
            <p:nvPr/>
          </p:nvSpPr>
          <p:spPr bwMode="auto">
            <a:xfrm>
              <a:off x="73" y="44"/>
              <a:ext cx="349" cy="2"/>
            </a:xfrm>
            <a:custGeom>
              <a:avLst/>
              <a:gdLst/>
              <a:ahLst/>
              <a:cxnLst>
                <a:cxn ang="0">
                  <a:pos x="1745" y="12"/>
                </a:cxn>
                <a:cxn ang="0">
                  <a:pos x="1732" y="9"/>
                </a:cxn>
                <a:cxn ang="0">
                  <a:pos x="1719" y="8"/>
                </a:cxn>
                <a:cxn ang="0">
                  <a:pos x="31" y="0"/>
                </a:cxn>
                <a:cxn ang="0">
                  <a:pos x="0" y="3"/>
                </a:cxn>
                <a:cxn ang="0">
                  <a:pos x="1745" y="12"/>
                </a:cxn>
              </a:cxnLst>
              <a:rect l="0" t="0" r="r" b="b"/>
              <a:pathLst>
                <a:path w="1745" h="12">
                  <a:moveTo>
                    <a:pt x="1745" y="12"/>
                  </a:moveTo>
                  <a:lnTo>
                    <a:pt x="1732" y="9"/>
                  </a:lnTo>
                  <a:lnTo>
                    <a:pt x="1719" y="8"/>
                  </a:lnTo>
                  <a:lnTo>
                    <a:pt x="31" y="0"/>
                  </a:lnTo>
                  <a:lnTo>
                    <a:pt x="0" y="3"/>
                  </a:lnTo>
                  <a:lnTo>
                    <a:pt x="1745" y="12"/>
                  </a:lnTo>
                  <a:close/>
                </a:path>
              </a:pathLst>
            </a:custGeom>
            <a:solidFill>
              <a:srgbClr val="ACACA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51" name="未知"/>
            <p:cNvSpPr>
              <a:spLocks noEditPoints="1" noChangeArrowheads="1"/>
            </p:cNvSpPr>
            <p:nvPr/>
          </p:nvSpPr>
          <p:spPr bwMode="auto">
            <a:xfrm>
              <a:off x="544" y="78"/>
              <a:ext cx="307" cy="104"/>
            </a:xfrm>
            <a:custGeom>
              <a:avLst/>
              <a:gdLst/>
              <a:ahLst/>
              <a:cxnLst>
                <a:cxn ang="0">
                  <a:pos x="29" y="33"/>
                </a:cxn>
                <a:cxn ang="0">
                  <a:pos x="15" y="53"/>
                </a:cxn>
                <a:cxn ang="0">
                  <a:pos x="24" y="97"/>
                </a:cxn>
                <a:cxn ang="0">
                  <a:pos x="64" y="130"/>
                </a:cxn>
                <a:cxn ang="0">
                  <a:pos x="150" y="174"/>
                </a:cxn>
                <a:cxn ang="0">
                  <a:pos x="256" y="222"/>
                </a:cxn>
                <a:cxn ang="0">
                  <a:pos x="339" y="282"/>
                </a:cxn>
                <a:cxn ang="0">
                  <a:pos x="401" y="357"/>
                </a:cxn>
                <a:cxn ang="0">
                  <a:pos x="457" y="426"/>
                </a:cxn>
                <a:cxn ang="0">
                  <a:pos x="541" y="474"/>
                </a:cxn>
                <a:cxn ang="0">
                  <a:pos x="966" y="520"/>
                </a:cxn>
                <a:cxn ang="0">
                  <a:pos x="1376" y="505"/>
                </a:cxn>
                <a:cxn ang="0">
                  <a:pos x="1400" y="501"/>
                </a:cxn>
                <a:cxn ang="0">
                  <a:pos x="1437" y="490"/>
                </a:cxn>
                <a:cxn ang="0">
                  <a:pos x="1467" y="471"/>
                </a:cxn>
                <a:cxn ang="0">
                  <a:pos x="1491" y="453"/>
                </a:cxn>
                <a:cxn ang="0">
                  <a:pos x="1501" y="437"/>
                </a:cxn>
                <a:cxn ang="0">
                  <a:pos x="1511" y="421"/>
                </a:cxn>
                <a:cxn ang="0">
                  <a:pos x="1524" y="389"/>
                </a:cxn>
                <a:cxn ang="0">
                  <a:pos x="1536" y="312"/>
                </a:cxn>
                <a:cxn ang="0">
                  <a:pos x="1525" y="244"/>
                </a:cxn>
                <a:cxn ang="0">
                  <a:pos x="1495" y="187"/>
                </a:cxn>
                <a:cxn ang="0">
                  <a:pos x="1445" y="139"/>
                </a:cxn>
                <a:cxn ang="0">
                  <a:pos x="1376" y="102"/>
                </a:cxn>
                <a:cxn ang="0">
                  <a:pos x="1162" y="34"/>
                </a:cxn>
                <a:cxn ang="0">
                  <a:pos x="1034" y="16"/>
                </a:cxn>
                <a:cxn ang="0">
                  <a:pos x="485" y="0"/>
                </a:cxn>
                <a:cxn ang="0">
                  <a:pos x="425" y="55"/>
                </a:cxn>
                <a:cxn ang="0">
                  <a:pos x="386" y="77"/>
                </a:cxn>
                <a:cxn ang="0">
                  <a:pos x="326" y="93"/>
                </a:cxn>
                <a:cxn ang="0">
                  <a:pos x="278" y="85"/>
                </a:cxn>
                <a:cxn ang="0">
                  <a:pos x="243" y="72"/>
                </a:cxn>
                <a:cxn ang="0">
                  <a:pos x="199" y="46"/>
                </a:cxn>
                <a:cxn ang="0">
                  <a:pos x="125" y="13"/>
                </a:cxn>
                <a:cxn ang="0">
                  <a:pos x="35" y="9"/>
                </a:cxn>
                <a:cxn ang="0">
                  <a:pos x="1392" y="228"/>
                </a:cxn>
                <a:cxn ang="0">
                  <a:pos x="1410" y="256"/>
                </a:cxn>
                <a:cxn ang="0">
                  <a:pos x="1412" y="295"/>
                </a:cxn>
                <a:cxn ang="0">
                  <a:pos x="1402" y="349"/>
                </a:cxn>
                <a:cxn ang="0">
                  <a:pos x="789" y="371"/>
                </a:cxn>
                <a:cxn ang="0">
                  <a:pos x="684" y="351"/>
                </a:cxn>
                <a:cxn ang="0">
                  <a:pos x="589" y="315"/>
                </a:cxn>
                <a:cxn ang="0">
                  <a:pos x="544" y="289"/>
                </a:cxn>
                <a:cxn ang="0">
                  <a:pos x="526" y="266"/>
                </a:cxn>
                <a:cxn ang="0">
                  <a:pos x="536" y="234"/>
                </a:cxn>
                <a:cxn ang="0">
                  <a:pos x="584" y="188"/>
                </a:cxn>
                <a:cxn ang="0">
                  <a:pos x="639" y="170"/>
                </a:cxn>
                <a:cxn ang="0">
                  <a:pos x="754" y="161"/>
                </a:cxn>
                <a:cxn ang="0">
                  <a:pos x="866" y="162"/>
                </a:cxn>
                <a:cxn ang="0">
                  <a:pos x="964" y="166"/>
                </a:cxn>
              </a:cxnLst>
              <a:rect l="0" t="0" r="r" b="b"/>
              <a:pathLst>
                <a:path w="1536" h="520">
                  <a:moveTo>
                    <a:pt x="35" y="9"/>
                  </a:moveTo>
                  <a:lnTo>
                    <a:pt x="33" y="21"/>
                  </a:lnTo>
                  <a:lnTo>
                    <a:pt x="29" y="33"/>
                  </a:lnTo>
                  <a:lnTo>
                    <a:pt x="25" y="37"/>
                  </a:lnTo>
                  <a:lnTo>
                    <a:pt x="23" y="43"/>
                  </a:lnTo>
                  <a:lnTo>
                    <a:pt x="15" y="53"/>
                  </a:lnTo>
                  <a:lnTo>
                    <a:pt x="0" y="66"/>
                  </a:lnTo>
                  <a:lnTo>
                    <a:pt x="10" y="81"/>
                  </a:lnTo>
                  <a:lnTo>
                    <a:pt x="24" y="97"/>
                  </a:lnTo>
                  <a:lnTo>
                    <a:pt x="31" y="105"/>
                  </a:lnTo>
                  <a:lnTo>
                    <a:pt x="41" y="113"/>
                  </a:lnTo>
                  <a:lnTo>
                    <a:pt x="64" y="130"/>
                  </a:lnTo>
                  <a:lnTo>
                    <a:pt x="89" y="144"/>
                  </a:lnTo>
                  <a:lnTo>
                    <a:pt x="118" y="160"/>
                  </a:lnTo>
                  <a:lnTo>
                    <a:pt x="150" y="174"/>
                  </a:lnTo>
                  <a:lnTo>
                    <a:pt x="188" y="191"/>
                  </a:lnTo>
                  <a:lnTo>
                    <a:pt x="223" y="205"/>
                  </a:lnTo>
                  <a:lnTo>
                    <a:pt x="256" y="222"/>
                  </a:lnTo>
                  <a:lnTo>
                    <a:pt x="286" y="240"/>
                  </a:lnTo>
                  <a:lnTo>
                    <a:pt x="315" y="262"/>
                  </a:lnTo>
                  <a:lnTo>
                    <a:pt x="339" y="282"/>
                  </a:lnTo>
                  <a:lnTo>
                    <a:pt x="363" y="306"/>
                  </a:lnTo>
                  <a:lnTo>
                    <a:pt x="383" y="330"/>
                  </a:lnTo>
                  <a:lnTo>
                    <a:pt x="401" y="357"/>
                  </a:lnTo>
                  <a:lnTo>
                    <a:pt x="417" y="383"/>
                  </a:lnTo>
                  <a:lnTo>
                    <a:pt x="436" y="405"/>
                  </a:lnTo>
                  <a:lnTo>
                    <a:pt x="457" y="426"/>
                  </a:lnTo>
                  <a:lnTo>
                    <a:pt x="484" y="445"/>
                  </a:lnTo>
                  <a:lnTo>
                    <a:pt x="510" y="460"/>
                  </a:lnTo>
                  <a:lnTo>
                    <a:pt x="541" y="474"/>
                  </a:lnTo>
                  <a:lnTo>
                    <a:pt x="575" y="484"/>
                  </a:lnTo>
                  <a:lnTo>
                    <a:pt x="611" y="493"/>
                  </a:lnTo>
                  <a:lnTo>
                    <a:pt x="966" y="520"/>
                  </a:lnTo>
                  <a:lnTo>
                    <a:pt x="1360" y="508"/>
                  </a:lnTo>
                  <a:lnTo>
                    <a:pt x="1374" y="506"/>
                  </a:lnTo>
                  <a:lnTo>
                    <a:pt x="1376" y="505"/>
                  </a:lnTo>
                  <a:lnTo>
                    <a:pt x="1380" y="505"/>
                  </a:lnTo>
                  <a:lnTo>
                    <a:pt x="1387" y="505"/>
                  </a:lnTo>
                  <a:lnTo>
                    <a:pt x="1400" y="501"/>
                  </a:lnTo>
                  <a:lnTo>
                    <a:pt x="1414" y="499"/>
                  </a:lnTo>
                  <a:lnTo>
                    <a:pt x="1425" y="494"/>
                  </a:lnTo>
                  <a:lnTo>
                    <a:pt x="1437" y="490"/>
                  </a:lnTo>
                  <a:lnTo>
                    <a:pt x="1459" y="481"/>
                  </a:lnTo>
                  <a:lnTo>
                    <a:pt x="1466" y="474"/>
                  </a:lnTo>
                  <a:lnTo>
                    <a:pt x="1467" y="471"/>
                  </a:lnTo>
                  <a:lnTo>
                    <a:pt x="1470" y="470"/>
                  </a:lnTo>
                  <a:lnTo>
                    <a:pt x="1475" y="468"/>
                  </a:lnTo>
                  <a:lnTo>
                    <a:pt x="1491" y="453"/>
                  </a:lnTo>
                  <a:lnTo>
                    <a:pt x="1497" y="444"/>
                  </a:lnTo>
                  <a:lnTo>
                    <a:pt x="1500" y="439"/>
                  </a:lnTo>
                  <a:lnTo>
                    <a:pt x="1501" y="437"/>
                  </a:lnTo>
                  <a:lnTo>
                    <a:pt x="1504" y="435"/>
                  </a:lnTo>
                  <a:lnTo>
                    <a:pt x="1509" y="426"/>
                  </a:lnTo>
                  <a:lnTo>
                    <a:pt x="1511" y="421"/>
                  </a:lnTo>
                  <a:lnTo>
                    <a:pt x="1512" y="419"/>
                  </a:lnTo>
                  <a:lnTo>
                    <a:pt x="1515" y="417"/>
                  </a:lnTo>
                  <a:lnTo>
                    <a:pt x="1524" y="389"/>
                  </a:lnTo>
                  <a:lnTo>
                    <a:pt x="1530" y="362"/>
                  </a:lnTo>
                  <a:lnTo>
                    <a:pt x="1534" y="336"/>
                  </a:lnTo>
                  <a:lnTo>
                    <a:pt x="1536" y="312"/>
                  </a:lnTo>
                  <a:lnTo>
                    <a:pt x="1535" y="288"/>
                  </a:lnTo>
                  <a:lnTo>
                    <a:pt x="1531" y="265"/>
                  </a:lnTo>
                  <a:lnTo>
                    <a:pt x="1525" y="244"/>
                  </a:lnTo>
                  <a:lnTo>
                    <a:pt x="1519" y="224"/>
                  </a:lnTo>
                  <a:lnTo>
                    <a:pt x="1507" y="205"/>
                  </a:lnTo>
                  <a:lnTo>
                    <a:pt x="1495" y="187"/>
                  </a:lnTo>
                  <a:lnTo>
                    <a:pt x="1480" y="170"/>
                  </a:lnTo>
                  <a:lnTo>
                    <a:pt x="1464" y="155"/>
                  </a:lnTo>
                  <a:lnTo>
                    <a:pt x="1445" y="139"/>
                  </a:lnTo>
                  <a:lnTo>
                    <a:pt x="1424" y="126"/>
                  </a:lnTo>
                  <a:lnTo>
                    <a:pt x="1400" y="113"/>
                  </a:lnTo>
                  <a:lnTo>
                    <a:pt x="1376" y="102"/>
                  </a:lnTo>
                  <a:lnTo>
                    <a:pt x="1291" y="70"/>
                  </a:lnTo>
                  <a:lnTo>
                    <a:pt x="1206" y="45"/>
                  </a:lnTo>
                  <a:lnTo>
                    <a:pt x="1162" y="34"/>
                  </a:lnTo>
                  <a:lnTo>
                    <a:pt x="1120" y="27"/>
                  </a:lnTo>
                  <a:lnTo>
                    <a:pt x="1076" y="19"/>
                  </a:lnTo>
                  <a:lnTo>
                    <a:pt x="1034" y="16"/>
                  </a:lnTo>
                  <a:lnTo>
                    <a:pt x="985" y="22"/>
                  </a:lnTo>
                  <a:lnTo>
                    <a:pt x="534" y="9"/>
                  </a:lnTo>
                  <a:lnTo>
                    <a:pt x="485" y="0"/>
                  </a:lnTo>
                  <a:lnTo>
                    <a:pt x="465" y="21"/>
                  </a:lnTo>
                  <a:lnTo>
                    <a:pt x="445" y="40"/>
                  </a:lnTo>
                  <a:lnTo>
                    <a:pt x="425" y="55"/>
                  </a:lnTo>
                  <a:lnTo>
                    <a:pt x="415" y="61"/>
                  </a:lnTo>
                  <a:lnTo>
                    <a:pt x="406" y="69"/>
                  </a:lnTo>
                  <a:lnTo>
                    <a:pt x="386" y="77"/>
                  </a:lnTo>
                  <a:lnTo>
                    <a:pt x="366" y="85"/>
                  </a:lnTo>
                  <a:lnTo>
                    <a:pt x="346" y="89"/>
                  </a:lnTo>
                  <a:lnTo>
                    <a:pt x="326" y="93"/>
                  </a:lnTo>
                  <a:lnTo>
                    <a:pt x="304" y="91"/>
                  </a:lnTo>
                  <a:lnTo>
                    <a:pt x="284" y="88"/>
                  </a:lnTo>
                  <a:lnTo>
                    <a:pt x="278" y="85"/>
                  </a:lnTo>
                  <a:lnTo>
                    <a:pt x="273" y="84"/>
                  </a:lnTo>
                  <a:lnTo>
                    <a:pt x="263" y="81"/>
                  </a:lnTo>
                  <a:lnTo>
                    <a:pt x="243" y="72"/>
                  </a:lnTo>
                  <a:lnTo>
                    <a:pt x="220" y="59"/>
                  </a:lnTo>
                  <a:lnTo>
                    <a:pt x="209" y="52"/>
                  </a:lnTo>
                  <a:lnTo>
                    <a:pt x="199" y="46"/>
                  </a:lnTo>
                  <a:lnTo>
                    <a:pt x="176" y="28"/>
                  </a:lnTo>
                  <a:lnTo>
                    <a:pt x="156" y="9"/>
                  </a:lnTo>
                  <a:lnTo>
                    <a:pt x="125" y="13"/>
                  </a:lnTo>
                  <a:lnTo>
                    <a:pt x="95" y="16"/>
                  </a:lnTo>
                  <a:lnTo>
                    <a:pt x="65" y="13"/>
                  </a:lnTo>
                  <a:lnTo>
                    <a:pt x="35" y="9"/>
                  </a:lnTo>
                  <a:close/>
                  <a:moveTo>
                    <a:pt x="1362" y="216"/>
                  </a:moveTo>
                  <a:lnTo>
                    <a:pt x="1379" y="220"/>
                  </a:lnTo>
                  <a:lnTo>
                    <a:pt x="1392" y="228"/>
                  </a:lnTo>
                  <a:lnTo>
                    <a:pt x="1397" y="233"/>
                  </a:lnTo>
                  <a:lnTo>
                    <a:pt x="1402" y="240"/>
                  </a:lnTo>
                  <a:lnTo>
                    <a:pt x="1410" y="256"/>
                  </a:lnTo>
                  <a:lnTo>
                    <a:pt x="1412" y="274"/>
                  </a:lnTo>
                  <a:lnTo>
                    <a:pt x="1412" y="283"/>
                  </a:lnTo>
                  <a:lnTo>
                    <a:pt x="1412" y="295"/>
                  </a:lnTo>
                  <a:lnTo>
                    <a:pt x="1409" y="320"/>
                  </a:lnTo>
                  <a:lnTo>
                    <a:pt x="1405" y="333"/>
                  </a:lnTo>
                  <a:lnTo>
                    <a:pt x="1402" y="349"/>
                  </a:lnTo>
                  <a:lnTo>
                    <a:pt x="862" y="375"/>
                  </a:lnTo>
                  <a:lnTo>
                    <a:pt x="825" y="374"/>
                  </a:lnTo>
                  <a:lnTo>
                    <a:pt x="789" y="371"/>
                  </a:lnTo>
                  <a:lnTo>
                    <a:pt x="752" y="366"/>
                  </a:lnTo>
                  <a:lnTo>
                    <a:pt x="719" y="360"/>
                  </a:lnTo>
                  <a:lnTo>
                    <a:pt x="684" y="351"/>
                  </a:lnTo>
                  <a:lnTo>
                    <a:pt x="651" y="341"/>
                  </a:lnTo>
                  <a:lnTo>
                    <a:pt x="619" y="329"/>
                  </a:lnTo>
                  <a:lnTo>
                    <a:pt x="589" y="315"/>
                  </a:lnTo>
                  <a:lnTo>
                    <a:pt x="570" y="306"/>
                  </a:lnTo>
                  <a:lnTo>
                    <a:pt x="555" y="298"/>
                  </a:lnTo>
                  <a:lnTo>
                    <a:pt x="544" y="289"/>
                  </a:lnTo>
                  <a:lnTo>
                    <a:pt x="535" y="282"/>
                  </a:lnTo>
                  <a:lnTo>
                    <a:pt x="529" y="274"/>
                  </a:lnTo>
                  <a:lnTo>
                    <a:pt x="526" y="266"/>
                  </a:lnTo>
                  <a:lnTo>
                    <a:pt x="527" y="259"/>
                  </a:lnTo>
                  <a:lnTo>
                    <a:pt x="531" y="254"/>
                  </a:lnTo>
                  <a:lnTo>
                    <a:pt x="536" y="234"/>
                  </a:lnTo>
                  <a:lnTo>
                    <a:pt x="547" y="216"/>
                  </a:lnTo>
                  <a:lnTo>
                    <a:pt x="562" y="200"/>
                  </a:lnTo>
                  <a:lnTo>
                    <a:pt x="584" y="188"/>
                  </a:lnTo>
                  <a:lnTo>
                    <a:pt x="609" y="178"/>
                  </a:lnTo>
                  <a:lnTo>
                    <a:pt x="622" y="173"/>
                  </a:lnTo>
                  <a:lnTo>
                    <a:pt x="639" y="170"/>
                  </a:lnTo>
                  <a:lnTo>
                    <a:pt x="674" y="164"/>
                  </a:lnTo>
                  <a:lnTo>
                    <a:pt x="714" y="163"/>
                  </a:lnTo>
                  <a:lnTo>
                    <a:pt x="754" y="161"/>
                  </a:lnTo>
                  <a:lnTo>
                    <a:pt x="792" y="161"/>
                  </a:lnTo>
                  <a:lnTo>
                    <a:pt x="830" y="161"/>
                  </a:lnTo>
                  <a:lnTo>
                    <a:pt x="866" y="162"/>
                  </a:lnTo>
                  <a:lnTo>
                    <a:pt x="900" y="162"/>
                  </a:lnTo>
                  <a:lnTo>
                    <a:pt x="932" y="163"/>
                  </a:lnTo>
                  <a:lnTo>
                    <a:pt x="964" y="166"/>
                  </a:lnTo>
                  <a:lnTo>
                    <a:pt x="994" y="168"/>
                  </a:lnTo>
                  <a:lnTo>
                    <a:pt x="1362" y="216"/>
                  </a:lnTo>
                  <a:close/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52" name="未知"/>
            <p:cNvSpPr>
              <a:spLocks noChangeArrowheads="1"/>
            </p:cNvSpPr>
            <p:nvPr/>
          </p:nvSpPr>
          <p:spPr bwMode="auto">
            <a:xfrm>
              <a:off x="575" y="78"/>
              <a:ext cx="66" cy="19"/>
            </a:xfrm>
            <a:custGeom>
              <a:avLst/>
              <a:gdLst/>
              <a:ahLst/>
              <a:cxnLst>
                <a:cxn ang="0">
                  <a:pos x="329" y="0"/>
                </a:cxn>
                <a:cxn ang="0">
                  <a:pos x="309" y="21"/>
                </a:cxn>
                <a:cxn ang="0">
                  <a:pos x="289" y="40"/>
                </a:cxn>
                <a:cxn ang="0">
                  <a:pos x="269" y="55"/>
                </a:cxn>
                <a:cxn ang="0">
                  <a:pos x="259" y="61"/>
                </a:cxn>
                <a:cxn ang="0">
                  <a:pos x="250" y="69"/>
                </a:cxn>
                <a:cxn ang="0">
                  <a:pos x="230" y="77"/>
                </a:cxn>
                <a:cxn ang="0">
                  <a:pos x="210" y="85"/>
                </a:cxn>
                <a:cxn ang="0">
                  <a:pos x="190" y="89"/>
                </a:cxn>
                <a:cxn ang="0">
                  <a:pos x="170" y="93"/>
                </a:cxn>
                <a:cxn ang="0">
                  <a:pos x="148" y="91"/>
                </a:cxn>
                <a:cxn ang="0">
                  <a:pos x="128" y="88"/>
                </a:cxn>
                <a:cxn ang="0">
                  <a:pos x="122" y="85"/>
                </a:cxn>
                <a:cxn ang="0">
                  <a:pos x="117" y="84"/>
                </a:cxn>
                <a:cxn ang="0">
                  <a:pos x="107" y="81"/>
                </a:cxn>
                <a:cxn ang="0">
                  <a:pos x="87" y="72"/>
                </a:cxn>
                <a:cxn ang="0">
                  <a:pos x="64" y="59"/>
                </a:cxn>
                <a:cxn ang="0">
                  <a:pos x="53" y="52"/>
                </a:cxn>
                <a:cxn ang="0">
                  <a:pos x="43" y="46"/>
                </a:cxn>
                <a:cxn ang="0">
                  <a:pos x="20" y="28"/>
                </a:cxn>
                <a:cxn ang="0">
                  <a:pos x="0" y="9"/>
                </a:cxn>
              </a:cxnLst>
              <a:rect l="0" t="0" r="r" b="b"/>
              <a:pathLst>
                <a:path w="329" h="93">
                  <a:moveTo>
                    <a:pt x="329" y="0"/>
                  </a:moveTo>
                  <a:lnTo>
                    <a:pt x="309" y="21"/>
                  </a:lnTo>
                  <a:lnTo>
                    <a:pt x="289" y="40"/>
                  </a:lnTo>
                  <a:lnTo>
                    <a:pt x="269" y="55"/>
                  </a:lnTo>
                  <a:lnTo>
                    <a:pt x="259" y="61"/>
                  </a:lnTo>
                  <a:lnTo>
                    <a:pt x="250" y="69"/>
                  </a:lnTo>
                  <a:lnTo>
                    <a:pt x="230" y="77"/>
                  </a:lnTo>
                  <a:lnTo>
                    <a:pt x="210" y="85"/>
                  </a:lnTo>
                  <a:lnTo>
                    <a:pt x="190" y="89"/>
                  </a:lnTo>
                  <a:lnTo>
                    <a:pt x="170" y="93"/>
                  </a:lnTo>
                  <a:lnTo>
                    <a:pt x="148" y="91"/>
                  </a:lnTo>
                  <a:lnTo>
                    <a:pt x="128" y="88"/>
                  </a:lnTo>
                  <a:lnTo>
                    <a:pt x="122" y="85"/>
                  </a:lnTo>
                  <a:lnTo>
                    <a:pt x="117" y="84"/>
                  </a:lnTo>
                  <a:lnTo>
                    <a:pt x="107" y="81"/>
                  </a:lnTo>
                  <a:lnTo>
                    <a:pt x="87" y="72"/>
                  </a:lnTo>
                  <a:lnTo>
                    <a:pt x="64" y="59"/>
                  </a:lnTo>
                  <a:lnTo>
                    <a:pt x="53" y="52"/>
                  </a:lnTo>
                  <a:lnTo>
                    <a:pt x="43" y="46"/>
                  </a:lnTo>
                  <a:lnTo>
                    <a:pt x="20" y="28"/>
                  </a:lnTo>
                  <a:lnTo>
                    <a:pt x="0" y="9"/>
                  </a:lnTo>
                </a:path>
              </a:pathLst>
            </a:custGeom>
            <a:noFill/>
            <a:ln w="6350">
              <a:solidFill>
                <a:srgbClr val="000000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53" name="未知"/>
            <p:cNvSpPr>
              <a:spLocks noChangeArrowheads="1"/>
            </p:cNvSpPr>
            <p:nvPr/>
          </p:nvSpPr>
          <p:spPr bwMode="auto">
            <a:xfrm>
              <a:off x="545" y="0"/>
              <a:ext cx="238" cy="81"/>
            </a:xfrm>
            <a:custGeom>
              <a:avLst/>
              <a:gdLst/>
              <a:ahLst/>
              <a:cxnLst>
                <a:cxn ang="0">
                  <a:pos x="5" y="344"/>
                </a:cxn>
                <a:cxn ang="0">
                  <a:pos x="44" y="329"/>
                </a:cxn>
                <a:cxn ang="0">
                  <a:pos x="65" y="319"/>
                </a:cxn>
                <a:cxn ang="0">
                  <a:pos x="80" y="316"/>
                </a:cxn>
                <a:cxn ang="0">
                  <a:pos x="150" y="286"/>
                </a:cxn>
                <a:cxn ang="0">
                  <a:pos x="217" y="252"/>
                </a:cxn>
                <a:cxn ang="0">
                  <a:pos x="265" y="223"/>
                </a:cxn>
                <a:cxn ang="0">
                  <a:pos x="324" y="187"/>
                </a:cxn>
                <a:cxn ang="0">
                  <a:pos x="408" y="137"/>
                </a:cxn>
                <a:cxn ang="0">
                  <a:pos x="490" y="91"/>
                </a:cxn>
                <a:cxn ang="0">
                  <a:pos x="614" y="35"/>
                </a:cxn>
                <a:cxn ang="0">
                  <a:pos x="761" y="3"/>
                </a:cxn>
                <a:cxn ang="0">
                  <a:pos x="815" y="0"/>
                </a:cxn>
                <a:cxn ang="0">
                  <a:pos x="865" y="3"/>
                </a:cxn>
                <a:cxn ang="0">
                  <a:pos x="914" y="11"/>
                </a:cxn>
                <a:cxn ang="0">
                  <a:pos x="960" y="24"/>
                </a:cxn>
                <a:cxn ang="0">
                  <a:pos x="1003" y="41"/>
                </a:cxn>
                <a:cxn ang="0">
                  <a:pos x="1043" y="63"/>
                </a:cxn>
                <a:cxn ang="0">
                  <a:pos x="1080" y="90"/>
                </a:cxn>
                <a:cxn ang="0">
                  <a:pos x="1120" y="129"/>
                </a:cxn>
                <a:cxn ang="0">
                  <a:pos x="1140" y="151"/>
                </a:cxn>
                <a:cxn ang="0">
                  <a:pos x="1151" y="166"/>
                </a:cxn>
                <a:cxn ang="0">
                  <a:pos x="1170" y="193"/>
                </a:cxn>
                <a:cxn ang="0">
                  <a:pos x="1183" y="222"/>
                </a:cxn>
                <a:cxn ang="0">
                  <a:pos x="1186" y="233"/>
                </a:cxn>
                <a:cxn ang="0">
                  <a:pos x="1188" y="241"/>
                </a:cxn>
                <a:cxn ang="0">
                  <a:pos x="1190" y="270"/>
                </a:cxn>
                <a:cxn ang="0">
                  <a:pos x="1180" y="304"/>
                </a:cxn>
                <a:cxn ang="0">
                  <a:pos x="1170" y="319"/>
                </a:cxn>
                <a:cxn ang="0">
                  <a:pos x="1154" y="338"/>
                </a:cxn>
                <a:cxn ang="0">
                  <a:pos x="1150" y="342"/>
                </a:cxn>
                <a:cxn ang="0">
                  <a:pos x="1123" y="364"/>
                </a:cxn>
                <a:cxn ang="0">
                  <a:pos x="1111" y="370"/>
                </a:cxn>
                <a:cxn ang="0">
                  <a:pos x="1076" y="391"/>
                </a:cxn>
                <a:cxn ang="0">
                  <a:pos x="1039" y="403"/>
                </a:cxn>
              </a:cxnLst>
              <a:rect l="0" t="0" r="r" b="b"/>
              <a:pathLst>
                <a:path w="1190" h="408">
                  <a:moveTo>
                    <a:pt x="0" y="344"/>
                  </a:moveTo>
                  <a:lnTo>
                    <a:pt x="5" y="344"/>
                  </a:lnTo>
                  <a:lnTo>
                    <a:pt x="9" y="342"/>
                  </a:lnTo>
                  <a:lnTo>
                    <a:pt x="44" y="329"/>
                  </a:lnTo>
                  <a:lnTo>
                    <a:pt x="62" y="322"/>
                  </a:lnTo>
                  <a:lnTo>
                    <a:pt x="65" y="319"/>
                  </a:lnTo>
                  <a:lnTo>
                    <a:pt x="70" y="318"/>
                  </a:lnTo>
                  <a:lnTo>
                    <a:pt x="80" y="316"/>
                  </a:lnTo>
                  <a:lnTo>
                    <a:pt x="115" y="300"/>
                  </a:lnTo>
                  <a:lnTo>
                    <a:pt x="150" y="286"/>
                  </a:lnTo>
                  <a:lnTo>
                    <a:pt x="183" y="269"/>
                  </a:lnTo>
                  <a:lnTo>
                    <a:pt x="217" y="252"/>
                  </a:lnTo>
                  <a:lnTo>
                    <a:pt x="249" y="233"/>
                  </a:lnTo>
                  <a:lnTo>
                    <a:pt x="265" y="223"/>
                  </a:lnTo>
                  <a:lnTo>
                    <a:pt x="283" y="215"/>
                  </a:lnTo>
                  <a:lnTo>
                    <a:pt x="324" y="187"/>
                  </a:lnTo>
                  <a:lnTo>
                    <a:pt x="367" y="162"/>
                  </a:lnTo>
                  <a:lnTo>
                    <a:pt x="408" y="137"/>
                  </a:lnTo>
                  <a:lnTo>
                    <a:pt x="450" y="114"/>
                  </a:lnTo>
                  <a:lnTo>
                    <a:pt x="490" y="91"/>
                  </a:lnTo>
                  <a:lnTo>
                    <a:pt x="531" y="71"/>
                  </a:lnTo>
                  <a:lnTo>
                    <a:pt x="614" y="35"/>
                  </a:lnTo>
                  <a:lnTo>
                    <a:pt x="735" y="6"/>
                  </a:lnTo>
                  <a:lnTo>
                    <a:pt x="761" y="3"/>
                  </a:lnTo>
                  <a:lnTo>
                    <a:pt x="789" y="2"/>
                  </a:lnTo>
                  <a:lnTo>
                    <a:pt x="815" y="0"/>
                  </a:lnTo>
                  <a:lnTo>
                    <a:pt x="841" y="2"/>
                  </a:lnTo>
                  <a:lnTo>
                    <a:pt x="865" y="3"/>
                  </a:lnTo>
                  <a:lnTo>
                    <a:pt x="890" y="6"/>
                  </a:lnTo>
                  <a:lnTo>
                    <a:pt x="914" y="11"/>
                  </a:lnTo>
                  <a:lnTo>
                    <a:pt x="939" y="18"/>
                  </a:lnTo>
                  <a:lnTo>
                    <a:pt x="960" y="24"/>
                  </a:lnTo>
                  <a:lnTo>
                    <a:pt x="983" y="33"/>
                  </a:lnTo>
                  <a:lnTo>
                    <a:pt x="1003" y="41"/>
                  </a:lnTo>
                  <a:lnTo>
                    <a:pt x="1024" y="52"/>
                  </a:lnTo>
                  <a:lnTo>
                    <a:pt x="1043" y="63"/>
                  </a:lnTo>
                  <a:lnTo>
                    <a:pt x="1063" y="76"/>
                  </a:lnTo>
                  <a:lnTo>
                    <a:pt x="1080" y="90"/>
                  </a:lnTo>
                  <a:lnTo>
                    <a:pt x="1099" y="107"/>
                  </a:lnTo>
                  <a:lnTo>
                    <a:pt x="1120" y="129"/>
                  </a:lnTo>
                  <a:lnTo>
                    <a:pt x="1130" y="139"/>
                  </a:lnTo>
                  <a:lnTo>
                    <a:pt x="1140" y="151"/>
                  </a:lnTo>
                  <a:lnTo>
                    <a:pt x="1148" y="161"/>
                  </a:lnTo>
                  <a:lnTo>
                    <a:pt x="1151" y="166"/>
                  </a:lnTo>
                  <a:lnTo>
                    <a:pt x="1156" y="172"/>
                  </a:lnTo>
                  <a:lnTo>
                    <a:pt x="1170" y="193"/>
                  </a:lnTo>
                  <a:lnTo>
                    <a:pt x="1179" y="213"/>
                  </a:lnTo>
                  <a:lnTo>
                    <a:pt x="1183" y="222"/>
                  </a:lnTo>
                  <a:lnTo>
                    <a:pt x="1184" y="227"/>
                  </a:lnTo>
                  <a:lnTo>
                    <a:pt x="1186" y="233"/>
                  </a:lnTo>
                  <a:lnTo>
                    <a:pt x="1186" y="236"/>
                  </a:lnTo>
                  <a:lnTo>
                    <a:pt x="1188" y="241"/>
                  </a:lnTo>
                  <a:lnTo>
                    <a:pt x="1189" y="251"/>
                  </a:lnTo>
                  <a:lnTo>
                    <a:pt x="1190" y="270"/>
                  </a:lnTo>
                  <a:lnTo>
                    <a:pt x="1186" y="287"/>
                  </a:lnTo>
                  <a:lnTo>
                    <a:pt x="1180" y="304"/>
                  </a:lnTo>
                  <a:lnTo>
                    <a:pt x="1175" y="311"/>
                  </a:lnTo>
                  <a:lnTo>
                    <a:pt x="1170" y="319"/>
                  </a:lnTo>
                  <a:lnTo>
                    <a:pt x="1159" y="336"/>
                  </a:lnTo>
                  <a:lnTo>
                    <a:pt x="1154" y="338"/>
                  </a:lnTo>
                  <a:lnTo>
                    <a:pt x="1151" y="340"/>
                  </a:lnTo>
                  <a:lnTo>
                    <a:pt x="1150" y="342"/>
                  </a:lnTo>
                  <a:lnTo>
                    <a:pt x="1141" y="349"/>
                  </a:lnTo>
                  <a:lnTo>
                    <a:pt x="1123" y="364"/>
                  </a:lnTo>
                  <a:lnTo>
                    <a:pt x="1116" y="366"/>
                  </a:lnTo>
                  <a:lnTo>
                    <a:pt x="1111" y="370"/>
                  </a:lnTo>
                  <a:lnTo>
                    <a:pt x="1100" y="377"/>
                  </a:lnTo>
                  <a:lnTo>
                    <a:pt x="1076" y="391"/>
                  </a:lnTo>
                  <a:lnTo>
                    <a:pt x="1051" y="399"/>
                  </a:lnTo>
                  <a:lnTo>
                    <a:pt x="1039" y="403"/>
                  </a:lnTo>
                  <a:lnTo>
                    <a:pt x="1028" y="408"/>
                  </a:lnTo>
                </a:path>
              </a:pathLst>
            </a:custGeom>
            <a:noFill/>
            <a:ln w="6350">
              <a:solidFill>
                <a:srgbClr val="000000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54" name="未知"/>
            <p:cNvSpPr>
              <a:spLocks noChangeArrowheads="1"/>
            </p:cNvSpPr>
            <p:nvPr/>
          </p:nvSpPr>
          <p:spPr bwMode="auto">
            <a:xfrm>
              <a:off x="575" y="66"/>
              <a:ext cx="66" cy="14"/>
            </a:xfrm>
            <a:custGeom>
              <a:avLst/>
              <a:gdLst/>
              <a:ahLst/>
              <a:cxnLst>
                <a:cxn ang="0">
                  <a:pos x="329" y="61"/>
                </a:cxn>
                <a:cxn ang="0">
                  <a:pos x="303" y="49"/>
                </a:cxn>
                <a:cxn ang="0">
                  <a:pos x="278" y="34"/>
                </a:cxn>
                <a:cxn ang="0">
                  <a:pos x="253" y="18"/>
                </a:cxn>
                <a:cxn ang="0">
                  <a:pos x="240" y="12"/>
                </a:cxn>
                <a:cxn ang="0">
                  <a:pos x="229" y="9"/>
                </a:cxn>
                <a:cxn ang="0">
                  <a:pos x="204" y="1"/>
                </a:cxn>
                <a:cxn ang="0">
                  <a:pos x="182" y="0"/>
                </a:cxn>
                <a:cxn ang="0">
                  <a:pos x="157" y="1"/>
                </a:cxn>
                <a:cxn ang="0">
                  <a:pos x="132" y="7"/>
                </a:cxn>
                <a:cxn ang="0">
                  <a:pos x="107" y="17"/>
                </a:cxn>
                <a:cxn ang="0">
                  <a:pos x="82" y="33"/>
                </a:cxn>
                <a:cxn ang="0">
                  <a:pos x="40" y="54"/>
                </a:cxn>
                <a:cxn ang="0">
                  <a:pos x="20" y="62"/>
                </a:cxn>
                <a:cxn ang="0">
                  <a:pos x="0" y="70"/>
                </a:cxn>
              </a:cxnLst>
              <a:rect l="0" t="0" r="r" b="b"/>
              <a:pathLst>
                <a:path w="329" h="70">
                  <a:moveTo>
                    <a:pt x="329" y="61"/>
                  </a:moveTo>
                  <a:lnTo>
                    <a:pt x="303" y="49"/>
                  </a:lnTo>
                  <a:lnTo>
                    <a:pt x="278" y="34"/>
                  </a:lnTo>
                  <a:lnTo>
                    <a:pt x="253" y="18"/>
                  </a:lnTo>
                  <a:lnTo>
                    <a:pt x="240" y="12"/>
                  </a:lnTo>
                  <a:lnTo>
                    <a:pt x="229" y="9"/>
                  </a:lnTo>
                  <a:lnTo>
                    <a:pt x="204" y="1"/>
                  </a:lnTo>
                  <a:lnTo>
                    <a:pt x="182" y="0"/>
                  </a:lnTo>
                  <a:lnTo>
                    <a:pt x="157" y="1"/>
                  </a:lnTo>
                  <a:lnTo>
                    <a:pt x="132" y="7"/>
                  </a:lnTo>
                  <a:lnTo>
                    <a:pt x="107" y="17"/>
                  </a:lnTo>
                  <a:lnTo>
                    <a:pt x="82" y="33"/>
                  </a:lnTo>
                  <a:lnTo>
                    <a:pt x="40" y="54"/>
                  </a:lnTo>
                  <a:lnTo>
                    <a:pt x="20" y="62"/>
                  </a:lnTo>
                  <a:lnTo>
                    <a:pt x="0" y="70"/>
                  </a:lnTo>
                </a:path>
              </a:pathLst>
            </a:custGeom>
            <a:noFill/>
            <a:ln w="6350">
              <a:solidFill>
                <a:srgbClr val="000000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55" name="未知"/>
            <p:cNvSpPr>
              <a:spLocks noChangeArrowheads="1"/>
            </p:cNvSpPr>
            <p:nvPr/>
          </p:nvSpPr>
          <p:spPr bwMode="auto">
            <a:xfrm>
              <a:off x="551" y="80"/>
              <a:ext cx="24" cy="1"/>
            </a:xfrm>
            <a:custGeom>
              <a:avLst/>
              <a:gdLst/>
              <a:ahLst/>
              <a:cxnLst>
                <a:cxn ang="0">
                  <a:pos x="121" y="0"/>
                </a:cxn>
                <a:cxn ang="0">
                  <a:pos x="90" y="4"/>
                </a:cxn>
                <a:cxn ang="0">
                  <a:pos x="60" y="7"/>
                </a:cxn>
                <a:cxn ang="0">
                  <a:pos x="30" y="4"/>
                </a:cxn>
                <a:cxn ang="0">
                  <a:pos x="0" y="0"/>
                </a:cxn>
              </a:cxnLst>
              <a:rect l="0" t="0" r="r" b="b"/>
              <a:pathLst>
                <a:path w="121" h="7">
                  <a:moveTo>
                    <a:pt x="121" y="0"/>
                  </a:moveTo>
                  <a:lnTo>
                    <a:pt x="90" y="4"/>
                  </a:lnTo>
                  <a:lnTo>
                    <a:pt x="60" y="7"/>
                  </a:lnTo>
                  <a:lnTo>
                    <a:pt x="30" y="4"/>
                  </a:lnTo>
                  <a:lnTo>
                    <a:pt x="0" y="0"/>
                  </a:lnTo>
                </a:path>
              </a:pathLst>
            </a:custGeom>
            <a:noFill/>
            <a:ln w="6350">
              <a:solidFill>
                <a:srgbClr val="000000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56" name="未知"/>
            <p:cNvSpPr>
              <a:spLocks noChangeArrowheads="1"/>
            </p:cNvSpPr>
            <p:nvPr/>
          </p:nvSpPr>
          <p:spPr bwMode="auto">
            <a:xfrm>
              <a:off x="643" y="25"/>
              <a:ext cx="116" cy="43"/>
            </a:xfrm>
            <a:custGeom>
              <a:avLst/>
              <a:gdLst/>
              <a:ahLst/>
              <a:cxnLst>
                <a:cxn ang="0">
                  <a:pos x="36" y="179"/>
                </a:cxn>
                <a:cxn ang="0">
                  <a:pos x="42" y="187"/>
                </a:cxn>
                <a:cxn ang="0">
                  <a:pos x="52" y="194"/>
                </a:cxn>
                <a:cxn ang="0">
                  <a:pos x="65" y="199"/>
                </a:cxn>
                <a:cxn ang="0">
                  <a:pos x="81" y="203"/>
                </a:cxn>
                <a:cxn ang="0">
                  <a:pos x="100" y="206"/>
                </a:cxn>
                <a:cxn ang="0">
                  <a:pos x="124" y="208"/>
                </a:cxn>
                <a:cxn ang="0">
                  <a:pos x="150" y="209"/>
                </a:cxn>
                <a:cxn ang="0">
                  <a:pos x="164" y="209"/>
                </a:cxn>
                <a:cxn ang="0">
                  <a:pos x="180" y="211"/>
                </a:cxn>
                <a:cxn ang="0">
                  <a:pos x="576" y="179"/>
                </a:cxn>
                <a:cxn ang="0">
                  <a:pos x="579" y="159"/>
                </a:cxn>
                <a:cxn ang="0">
                  <a:pos x="580" y="142"/>
                </a:cxn>
                <a:cxn ang="0">
                  <a:pos x="579" y="125"/>
                </a:cxn>
                <a:cxn ang="0">
                  <a:pos x="577" y="112"/>
                </a:cxn>
                <a:cxn ang="0">
                  <a:pos x="572" y="99"/>
                </a:cxn>
                <a:cxn ang="0">
                  <a:pos x="566" y="89"/>
                </a:cxn>
                <a:cxn ang="0">
                  <a:pos x="559" y="80"/>
                </a:cxn>
                <a:cxn ang="0">
                  <a:pos x="550" y="74"/>
                </a:cxn>
                <a:cxn ang="0">
                  <a:pos x="529" y="62"/>
                </a:cxn>
                <a:cxn ang="0">
                  <a:pos x="509" y="52"/>
                </a:cxn>
                <a:cxn ang="0">
                  <a:pos x="465" y="34"/>
                </a:cxn>
                <a:cxn ang="0">
                  <a:pos x="441" y="26"/>
                </a:cxn>
                <a:cxn ang="0">
                  <a:pos x="419" y="20"/>
                </a:cxn>
                <a:cxn ang="0">
                  <a:pos x="395" y="14"/>
                </a:cxn>
                <a:cxn ang="0">
                  <a:pos x="372" y="10"/>
                </a:cxn>
                <a:cxn ang="0">
                  <a:pos x="346" y="6"/>
                </a:cxn>
                <a:cxn ang="0">
                  <a:pos x="321" y="3"/>
                </a:cxn>
                <a:cxn ang="0">
                  <a:pos x="295" y="1"/>
                </a:cxn>
                <a:cxn ang="0">
                  <a:pos x="270" y="1"/>
                </a:cxn>
                <a:cxn ang="0">
                  <a:pos x="241" y="0"/>
                </a:cxn>
                <a:cxn ang="0">
                  <a:pos x="214" y="1"/>
                </a:cxn>
                <a:cxn ang="0">
                  <a:pos x="185" y="2"/>
                </a:cxn>
                <a:cxn ang="0">
                  <a:pos x="157" y="6"/>
                </a:cxn>
                <a:cxn ang="0">
                  <a:pos x="129" y="8"/>
                </a:cxn>
                <a:cxn ang="0">
                  <a:pos x="104" y="13"/>
                </a:cxn>
                <a:cxn ang="0">
                  <a:pos x="81" y="18"/>
                </a:cxn>
                <a:cxn ang="0">
                  <a:pos x="62" y="25"/>
                </a:cxn>
                <a:cxn ang="0">
                  <a:pos x="45" y="32"/>
                </a:cxn>
                <a:cxn ang="0">
                  <a:pos x="31" y="40"/>
                </a:cxn>
                <a:cxn ang="0">
                  <a:pos x="20" y="50"/>
                </a:cxn>
                <a:cxn ang="0">
                  <a:pos x="11" y="61"/>
                </a:cxn>
                <a:cxn ang="0">
                  <a:pos x="5" y="72"/>
                </a:cxn>
                <a:cxn ang="0">
                  <a:pos x="1" y="84"/>
                </a:cxn>
                <a:cxn ang="0">
                  <a:pos x="0" y="97"/>
                </a:cxn>
                <a:cxn ang="0">
                  <a:pos x="2" y="111"/>
                </a:cxn>
                <a:cxn ang="0">
                  <a:pos x="6" y="125"/>
                </a:cxn>
                <a:cxn ang="0">
                  <a:pos x="14" y="142"/>
                </a:cxn>
                <a:cxn ang="0">
                  <a:pos x="22" y="160"/>
                </a:cxn>
                <a:cxn ang="0">
                  <a:pos x="36" y="179"/>
                </a:cxn>
              </a:cxnLst>
              <a:rect l="0" t="0" r="r" b="b"/>
              <a:pathLst>
                <a:path w="580" h="211">
                  <a:moveTo>
                    <a:pt x="36" y="179"/>
                  </a:moveTo>
                  <a:lnTo>
                    <a:pt x="42" y="187"/>
                  </a:lnTo>
                  <a:lnTo>
                    <a:pt x="52" y="194"/>
                  </a:lnTo>
                  <a:lnTo>
                    <a:pt x="65" y="199"/>
                  </a:lnTo>
                  <a:lnTo>
                    <a:pt x="81" y="203"/>
                  </a:lnTo>
                  <a:lnTo>
                    <a:pt x="100" y="206"/>
                  </a:lnTo>
                  <a:lnTo>
                    <a:pt x="124" y="208"/>
                  </a:lnTo>
                  <a:lnTo>
                    <a:pt x="150" y="209"/>
                  </a:lnTo>
                  <a:lnTo>
                    <a:pt x="164" y="209"/>
                  </a:lnTo>
                  <a:lnTo>
                    <a:pt x="180" y="211"/>
                  </a:lnTo>
                  <a:lnTo>
                    <a:pt x="576" y="179"/>
                  </a:lnTo>
                  <a:lnTo>
                    <a:pt x="579" y="159"/>
                  </a:lnTo>
                  <a:lnTo>
                    <a:pt x="580" y="142"/>
                  </a:lnTo>
                  <a:lnTo>
                    <a:pt x="579" y="125"/>
                  </a:lnTo>
                  <a:lnTo>
                    <a:pt x="577" y="112"/>
                  </a:lnTo>
                  <a:lnTo>
                    <a:pt x="572" y="99"/>
                  </a:lnTo>
                  <a:lnTo>
                    <a:pt x="566" y="89"/>
                  </a:lnTo>
                  <a:lnTo>
                    <a:pt x="559" y="80"/>
                  </a:lnTo>
                  <a:lnTo>
                    <a:pt x="550" y="74"/>
                  </a:lnTo>
                  <a:lnTo>
                    <a:pt x="529" y="62"/>
                  </a:lnTo>
                  <a:lnTo>
                    <a:pt x="509" y="52"/>
                  </a:lnTo>
                  <a:lnTo>
                    <a:pt x="465" y="34"/>
                  </a:lnTo>
                  <a:lnTo>
                    <a:pt x="441" y="26"/>
                  </a:lnTo>
                  <a:lnTo>
                    <a:pt x="419" y="20"/>
                  </a:lnTo>
                  <a:lnTo>
                    <a:pt x="395" y="14"/>
                  </a:lnTo>
                  <a:lnTo>
                    <a:pt x="372" y="10"/>
                  </a:lnTo>
                  <a:lnTo>
                    <a:pt x="346" y="6"/>
                  </a:lnTo>
                  <a:lnTo>
                    <a:pt x="321" y="3"/>
                  </a:lnTo>
                  <a:lnTo>
                    <a:pt x="295" y="1"/>
                  </a:lnTo>
                  <a:lnTo>
                    <a:pt x="270" y="1"/>
                  </a:lnTo>
                  <a:lnTo>
                    <a:pt x="241" y="0"/>
                  </a:lnTo>
                  <a:lnTo>
                    <a:pt x="214" y="1"/>
                  </a:lnTo>
                  <a:lnTo>
                    <a:pt x="185" y="2"/>
                  </a:lnTo>
                  <a:lnTo>
                    <a:pt x="157" y="6"/>
                  </a:lnTo>
                  <a:lnTo>
                    <a:pt x="129" y="8"/>
                  </a:lnTo>
                  <a:lnTo>
                    <a:pt x="104" y="13"/>
                  </a:lnTo>
                  <a:lnTo>
                    <a:pt x="81" y="18"/>
                  </a:lnTo>
                  <a:lnTo>
                    <a:pt x="62" y="25"/>
                  </a:lnTo>
                  <a:lnTo>
                    <a:pt x="45" y="32"/>
                  </a:lnTo>
                  <a:lnTo>
                    <a:pt x="31" y="40"/>
                  </a:lnTo>
                  <a:lnTo>
                    <a:pt x="20" y="50"/>
                  </a:lnTo>
                  <a:lnTo>
                    <a:pt x="11" y="61"/>
                  </a:lnTo>
                  <a:lnTo>
                    <a:pt x="5" y="72"/>
                  </a:lnTo>
                  <a:lnTo>
                    <a:pt x="1" y="84"/>
                  </a:lnTo>
                  <a:lnTo>
                    <a:pt x="0" y="97"/>
                  </a:lnTo>
                  <a:lnTo>
                    <a:pt x="2" y="111"/>
                  </a:lnTo>
                  <a:lnTo>
                    <a:pt x="6" y="125"/>
                  </a:lnTo>
                  <a:lnTo>
                    <a:pt x="14" y="142"/>
                  </a:lnTo>
                  <a:lnTo>
                    <a:pt x="22" y="160"/>
                  </a:lnTo>
                  <a:lnTo>
                    <a:pt x="36" y="179"/>
                  </a:lnTo>
                </a:path>
              </a:pathLst>
            </a:custGeom>
            <a:noFill/>
            <a:ln w="6350">
              <a:solidFill>
                <a:srgbClr val="000000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57" name="未知"/>
            <p:cNvSpPr>
              <a:spLocks noChangeArrowheads="1"/>
            </p:cNvSpPr>
            <p:nvPr/>
          </p:nvSpPr>
          <p:spPr bwMode="auto">
            <a:xfrm>
              <a:off x="641" y="78"/>
              <a:ext cx="109" cy="4"/>
            </a:xfrm>
            <a:custGeom>
              <a:avLst/>
              <a:gdLst/>
              <a:ahLst/>
              <a:cxnLst>
                <a:cxn ang="0">
                  <a:pos x="549" y="16"/>
                </a:cxn>
                <a:cxn ang="0">
                  <a:pos x="500" y="22"/>
                </a:cxn>
                <a:cxn ang="0">
                  <a:pos x="49" y="9"/>
                </a:cxn>
                <a:cxn ang="0">
                  <a:pos x="0" y="0"/>
                </a:cxn>
              </a:cxnLst>
              <a:rect l="0" t="0" r="r" b="b"/>
              <a:pathLst>
                <a:path w="549" h="22">
                  <a:moveTo>
                    <a:pt x="549" y="16"/>
                  </a:moveTo>
                  <a:lnTo>
                    <a:pt x="500" y="22"/>
                  </a:lnTo>
                  <a:lnTo>
                    <a:pt x="49" y="9"/>
                  </a:lnTo>
                  <a:lnTo>
                    <a:pt x="0" y="0"/>
                  </a:lnTo>
                </a:path>
              </a:pathLst>
            </a:custGeom>
            <a:noFill/>
            <a:ln w="6350">
              <a:solidFill>
                <a:srgbClr val="000000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58" name="未知"/>
            <p:cNvSpPr>
              <a:spLocks noChangeArrowheads="1"/>
            </p:cNvSpPr>
            <p:nvPr/>
          </p:nvSpPr>
          <p:spPr bwMode="auto">
            <a:xfrm>
              <a:off x="750" y="81"/>
              <a:ext cx="97" cy="42"/>
            </a:xfrm>
            <a:custGeom>
              <a:avLst/>
              <a:gdLst/>
              <a:ahLst/>
              <a:cxnLst>
                <a:cxn ang="0">
                  <a:pos x="485" y="208"/>
                </a:cxn>
                <a:cxn ang="0">
                  <a:pos x="473" y="189"/>
                </a:cxn>
                <a:cxn ang="0">
                  <a:pos x="461" y="171"/>
                </a:cxn>
                <a:cxn ang="0">
                  <a:pos x="446" y="154"/>
                </a:cxn>
                <a:cxn ang="0">
                  <a:pos x="430" y="139"/>
                </a:cxn>
                <a:cxn ang="0">
                  <a:pos x="411" y="123"/>
                </a:cxn>
                <a:cxn ang="0">
                  <a:pos x="390" y="110"/>
                </a:cxn>
                <a:cxn ang="0">
                  <a:pos x="366" y="97"/>
                </a:cxn>
                <a:cxn ang="0">
                  <a:pos x="342" y="86"/>
                </a:cxn>
                <a:cxn ang="0">
                  <a:pos x="257" y="54"/>
                </a:cxn>
                <a:cxn ang="0">
                  <a:pos x="172" y="29"/>
                </a:cxn>
                <a:cxn ang="0">
                  <a:pos x="128" y="18"/>
                </a:cxn>
                <a:cxn ang="0">
                  <a:pos x="86" y="11"/>
                </a:cxn>
                <a:cxn ang="0">
                  <a:pos x="42" y="3"/>
                </a:cxn>
                <a:cxn ang="0">
                  <a:pos x="0" y="0"/>
                </a:cxn>
              </a:cxnLst>
              <a:rect l="0" t="0" r="r" b="b"/>
              <a:pathLst>
                <a:path w="485" h="208">
                  <a:moveTo>
                    <a:pt x="485" y="208"/>
                  </a:moveTo>
                  <a:lnTo>
                    <a:pt x="473" y="189"/>
                  </a:lnTo>
                  <a:lnTo>
                    <a:pt x="461" y="171"/>
                  </a:lnTo>
                  <a:lnTo>
                    <a:pt x="446" y="154"/>
                  </a:lnTo>
                  <a:lnTo>
                    <a:pt x="430" y="139"/>
                  </a:lnTo>
                  <a:lnTo>
                    <a:pt x="411" y="123"/>
                  </a:lnTo>
                  <a:lnTo>
                    <a:pt x="390" y="110"/>
                  </a:lnTo>
                  <a:lnTo>
                    <a:pt x="366" y="97"/>
                  </a:lnTo>
                  <a:lnTo>
                    <a:pt x="342" y="86"/>
                  </a:lnTo>
                  <a:lnTo>
                    <a:pt x="257" y="54"/>
                  </a:lnTo>
                  <a:lnTo>
                    <a:pt x="172" y="29"/>
                  </a:lnTo>
                  <a:lnTo>
                    <a:pt x="128" y="18"/>
                  </a:lnTo>
                  <a:lnTo>
                    <a:pt x="86" y="11"/>
                  </a:lnTo>
                  <a:lnTo>
                    <a:pt x="42" y="3"/>
                  </a:lnTo>
                  <a:lnTo>
                    <a:pt x="0" y="0"/>
                  </a:lnTo>
                </a:path>
              </a:pathLst>
            </a:custGeom>
            <a:noFill/>
            <a:ln w="6350">
              <a:solidFill>
                <a:srgbClr val="000000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59" name="未知"/>
            <p:cNvSpPr>
              <a:spLocks noChangeArrowheads="1"/>
            </p:cNvSpPr>
            <p:nvPr/>
          </p:nvSpPr>
          <p:spPr bwMode="auto">
            <a:xfrm>
              <a:off x="649" y="110"/>
              <a:ext cx="177" cy="43"/>
            </a:xfrm>
            <a:custGeom>
              <a:avLst/>
              <a:gdLst/>
              <a:ahLst/>
              <a:cxnLst>
                <a:cxn ang="0">
                  <a:pos x="836" y="55"/>
                </a:cxn>
                <a:cxn ang="0">
                  <a:pos x="468" y="7"/>
                </a:cxn>
                <a:cxn ang="0">
                  <a:pos x="438" y="5"/>
                </a:cxn>
                <a:cxn ang="0">
                  <a:pos x="406" y="2"/>
                </a:cxn>
                <a:cxn ang="0">
                  <a:pos x="374" y="1"/>
                </a:cxn>
                <a:cxn ang="0">
                  <a:pos x="340" y="1"/>
                </a:cxn>
                <a:cxn ang="0">
                  <a:pos x="304" y="0"/>
                </a:cxn>
                <a:cxn ang="0">
                  <a:pos x="266" y="0"/>
                </a:cxn>
                <a:cxn ang="0">
                  <a:pos x="228" y="0"/>
                </a:cxn>
                <a:cxn ang="0">
                  <a:pos x="188" y="2"/>
                </a:cxn>
                <a:cxn ang="0">
                  <a:pos x="148" y="3"/>
                </a:cxn>
                <a:cxn ang="0">
                  <a:pos x="113" y="9"/>
                </a:cxn>
                <a:cxn ang="0">
                  <a:pos x="96" y="12"/>
                </a:cxn>
                <a:cxn ang="0">
                  <a:pos x="83" y="17"/>
                </a:cxn>
                <a:cxn ang="0">
                  <a:pos x="58" y="27"/>
                </a:cxn>
                <a:cxn ang="0">
                  <a:pos x="36" y="39"/>
                </a:cxn>
                <a:cxn ang="0">
                  <a:pos x="21" y="55"/>
                </a:cxn>
                <a:cxn ang="0">
                  <a:pos x="10" y="73"/>
                </a:cxn>
                <a:cxn ang="0">
                  <a:pos x="5" y="93"/>
                </a:cxn>
                <a:cxn ang="0">
                  <a:pos x="1" y="98"/>
                </a:cxn>
                <a:cxn ang="0">
                  <a:pos x="0" y="105"/>
                </a:cxn>
                <a:cxn ang="0">
                  <a:pos x="3" y="113"/>
                </a:cxn>
                <a:cxn ang="0">
                  <a:pos x="9" y="121"/>
                </a:cxn>
                <a:cxn ang="0">
                  <a:pos x="18" y="128"/>
                </a:cxn>
                <a:cxn ang="0">
                  <a:pos x="29" y="137"/>
                </a:cxn>
                <a:cxn ang="0">
                  <a:pos x="44" y="145"/>
                </a:cxn>
                <a:cxn ang="0">
                  <a:pos x="63" y="154"/>
                </a:cxn>
                <a:cxn ang="0">
                  <a:pos x="93" y="168"/>
                </a:cxn>
                <a:cxn ang="0">
                  <a:pos x="125" y="180"/>
                </a:cxn>
                <a:cxn ang="0">
                  <a:pos x="158" y="190"/>
                </a:cxn>
                <a:cxn ang="0">
                  <a:pos x="193" y="199"/>
                </a:cxn>
                <a:cxn ang="0">
                  <a:pos x="226" y="205"/>
                </a:cxn>
                <a:cxn ang="0">
                  <a:pos x="263" y="210"/>
                </a:cxn>
                <a:cxn ang="0">
                  <a:pos x="299" y="213"/>
                </a:cxn>
                <a:cxn ang="0">
                  <a:pos x="336" y="214"/>
                </a:cxn>
                <a:cxn ang="0">
                  <a:pos x="876" y="188"/>
                </a:cxn>
                <a:cxn ang="0">
                  <a:pos x="879" y="172"/>
                </a:cxn>
                <a:cxn ang="0">
                  <a:pos x="883" y="159"/>
                </a:cxn>
                <a:cxn ang="0">
                  <a:pos x="886" y="134"/>
                </a:cxn>
                <a:cxn ang="0">
                  <a:pos x="886" y="122"/>
                </a:cxn>
                <a:cxn ang="0">
                  <a:pos x="886" y="113"/>
                </a:cxn>
                <a:cxn ang="0">
                  <a:pos x="884" y="95"/>
                </a:cxn>
                <a:cxn ang="0">
                  <a:pos x="876" y="79"/>
                </a:cxn>
                <a:cxn ang="0">
                  <a:pos x="871" y="72"/>
                </a:cxn>
                <a:cxn ang="0">
                  <a:pos x="866" y="67"/>
                </a:cxn>
                <a:cxn ang="0">
                  <a:pos x="853" y="59"/>
                </a:cxn>
                <a:cxn ang="0">
                  <a:pos x="836" y="55"/>
                </a:cxn>
              </a:cxnLst>
              <a:rect l="0" t="0" r="r" b="b"/>
              <a:pathLst>
                <a:path w="886" h="214">
                  <a:moveTo>
                    <a:pt x="836" y="55"/>
                  </a:moveTo>
                  <a:lnTo>
                    <a:pt x="468" y="7"/>
                  </a:lnTo>
                  <a:lnTo>
                    <a:pt x="438" y="5"/>
                  </a:lnTo>
                  <a:lnTo>
                    <a:pt x="406" y="2"/>
                  </a:lnTo>
                  <a:lnTo>
                    <a:pt x="374" y="1"/>
                  </a:lnTo>
                  <a:lnTo>
                    <a:pt x="340" y="1"/>
                  </a:lnTo>
                  <a:lnTo>
                    <a:pt x="304" y="0"/>
                  </a:lnTo>
                  <a:lnTo>
                    <a:pt x="266" y="0"/>
                  </a:lnTo>
                  <a:lnTo>
                    <a:pt x="228" y="0"/>
                  </a:lnTo>
                  <a:lnTo>
                    <a:pt x="188" y="2"/>
                  </a:lnTo>
                  <a:lnTo>
                    <a:pt x="148" y="3"/>
                  </a:lnTo>
                  <a:lnTo>
                    <a:pt x="113" y="9"/>
                  </a:lnTo>
                  <a:lnTo>
                    <a:pt x="96" y="12"/>
                  </a:lnTo>
                  <a:lnTo>
                    <a:pt x="83" y="17"/>
                  </a:lnTo>
                  <a:lnTo>
                    <a:pt x="58" y="27"/>
                  </a:lnTo>
                  <a:lnTo>
                    <a:pt x="36" y="39"/>
                  </a:lnTo>
                  <a:lnTo>
                    <a:pt x="21" y="55"/>
                  </a:lnTo>
                  <a:lnTo>
                    <a:pt x="10" y="73"/>
                  </a:lnTo>
                  <a:lnTo>
                    <a:pt x="5" y="93"/>
                  </a:lnTo>
                  <a:lnTo>
                    <a:pt x="1" y="98"/>
                  </a:lnTo>
                  <a:lnTo>
                    <a:pt x="0" y="105"/>
                  </a:lnTo>
                  <a:lnTo>
                    <a:pt x="3" y="113"/>
                  </a:lnTo>
                  <a:lnTo>
                    <a:pt x="9" y="121"/>
                  </a:lnTo>
                  <a:lnTo>
                    <a:pt x="18" y="128"/>
                  </a:lnTo>
                  <a:lnTo>
                    <a:pt x="29" y="137"/>
                  </a:lnTo>
                  <a:lnTo>
                    <a:pt x="44" y="145"/>
                  </a:lnTo>
                  <a:lnTo>
                    <a:pt x="63" y="154"/>
                  </a:lnTo>
                  <a:lnTo>
                    <a:pt x="93" y="168"/>
                  </a:lnTo>
                  <a:lnTo>
                    <a:pt x="125" y="180"/>
                  </a:lnTo>
                  <a:lnTo>
                    <a:pt x="158" y="190"/>
                  </a:lnTo>
                  <a:lnTo>
                    <a:pt x="193" y="199"/>
                  </a:lnTo>
                  <a:lnTo>
                    <a:pt x="226" y="205"/>
                  </a:lnTo>
                  <a:lnTo>
                    <a:pt x="263" y="210"/>
                  </a:lnTo>
                  <a:lnTo>
                    <a:pt x="299" y="213"/>
                  </a:lnTo>
                  <a:lnTo>
                    <a:pt x="336" y="214"/>
                  </a:lnTo>
                  <a:lnTo>
                    <a:pt x="876" y="188"/>
                  </a:lnTo>
                  <a:lnTo>
                    <a:pt x="879" y="172"/>
                  </a:lnTo>
                  <a:lnTo>
                    <a:pt x="883" y="159"/>
                  </a:lnTo>
                  <a:lnTo>
                    <a:pt x="886" y="134"/>
                  </a:lnTo>
                  <a:lnTo>
                    <a:pt x="886" y="122"/>
                  </a:lnTo>
                  <a:lnTo>
                    <a:pt x="886" y="113"/>
                  </a:lnTo>
                  <a:lnTo>
                    <a:pt x="884" y="95"/>
                  </a:lnTo>
                  <a:lnTo>
                    <a:pt x="876" y="79"/>
                  </a:lnTo>
                  <a:lnTo>
                    <a:pt x="871" y="72"/>
                  </a:lnTo>
                  <a:lnTo>
                    <a:pt x="866" y="67"/>
                  </a:lnTo>
                  <a:lnTo>
                    <a:pt x="853" y="59"/>
                  </a:lnTo>
                  <a:lnTo>
                    <a:pt x="836" y="55"/>
                  </a:lnTo>
                </a:path>
              </a:pathLst>
            </a:custGeom>
            <a:noFill/>
            <a:ln w="6350">
              <a:solidFill>
                <a:srgbClr val="000000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60" name="未知"/>
            <p:cNvSpPr>
              <a:spLocks noChangeArrowheads="1"/>
            </p:cNvSpPr>
            <p:nvPr/>
          </p:nvSpPr>
          <p:spPr bwMode="auto">
            <a:xfrm>
              <a:off x="544" y="91"/>
              <a:ext cx="307" cy="9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15"/>
                </a:cxn>
                <a:cxn ang="0">
                  <a:pos x="24" y="31"/>
                </a:cxn>
                <a:cxn ang="0">
                  <a:pos x="31" y="39"/>
                </a:cxn>
                <a:cxn ang="0">
                  <a:pos x="41" y="47"/>
                </a:cxn>
                <a:cxn ang="0">
                  <a:pos x="64" y="64"/>
                </a:cxn>
                <a:cxn ang="0">
                  <a:pos x="89" y="78"/>
                </a:cxn>
                <a:cxn ang="0">
                  <a:pos x="118" y="94"/>
                </a:cxn>
                <a:cxn ang="0">
                  <a:pos x="150" y="108"/>
                </a:cxn>
                <a:cxn ang="0">
                  <a:pos x="188" y="125"/>
                </a:cxn>
                <a:cxn ang="0">
                  <a:pos x="223" y="139"/>
                </a:cxn>
                <a:cxn ang="0">
                  <a:pos x="256" y="156"/>
                </a:cxn>
                <a:cxn ang="0">
                  <a:pos x="286" y="174"/>
                </a:cxn>
                <a:cxn ang="0">
                  <a:pos x="315" y="196"/>
                </a:cxn>
                <a:cxn ang="0">
                  <a:pos x="339" y="216"/>
                </a:cxn>
                <a:cxn ang="0">
                  <a:pos x="363" y="240"/>
                </a:cxn>
                <a:cxn ang="0">
                  <a:pos x="383" y="264"/>
                </a:cxn>
                <a:cxn ang="0">
                  <a:pos x="401" y="291"/>
                </a:cxn>
                <a:cxn ang="0">
                  <a:pos x="417" y="317"/>
                </a:cxn>
                <a:cxn ang="0">
                  <a:pos x="436" y="339"/>
                </a:cxn>
                <a:cxn ang="0">
                  <a:pos x="457" y="360"/>
                </a:cxn>
                <a:cxn ang="0">
                  <a:pos x="484" y="379"/>
                </a:cxn>
                <a:cxn ang="0">
                  <a:pos x="510" y="394"/>
                </a:cxn>
                <a:cxn ang="0">
                  <a:pos x="541" y="408"/>
                </a:cxn>
                <a:cxn ang="0">
                  <a:pos x="575" y="418"/>
                </a:cxn>
                <a:cxn ang="0">
                  <a:pos x="611" y="427"/>
                </a:cxn>
                <a:cxn ang="0">
                  <a:pos x="966" y="454"/>
                </a:cxn>
                <a:cxn ang="0">
                  <a:pos x="1360" y="442"/>
                </a:cxn>
                <a:cxn ang="0">
                  <a:pos x="1374" y="440"/>
                </a:cxn>
                <a:cxn ang="0">
                  <a:pos x="1376" y="439"/>
                </a:cxn>
                <a:cxn ang="0">
                  <a:pos x="1380" y="439"/>
                </a:cxn>
                <a:cxn ang="0">
                  <a:pos x="1387" y="439"/>
                </a:cxn>
                <a:cxn ang="0">
                  <a:pos x="1400" y="435"/>
                </a:cxn>
                <a:cxn ang="0">
                  <a:pos x="1414" y="433"/>
                </a:cxn>
                <a:cxn ang="0">
                  <a:pos x="1425" y="428"/>
                </a:cxn>
                <a:cxn ang="0">
                  <a:pos x="1437" y="424"/>
                </a:cxn>
                <a:cxn ang="0">
                  <a:pos x="1459" y="415"/>
                </a:cxn>
                <a:cxn ang="0">
                  <a:pos x="1466" y="408"/>
                </a:cxn>
                <a:cxn ang="0">
                  <a:pos x="1467" y="405"/>
                </a:cxn>
                <a:cxn ang="0">
                  <a:pos x="1470" y="404"/>
                </a:cxn>
                <a:cxn ang="0">
                  <a:pos x="1475" y="402"/>
                </a:cxn>
                <a:cxn ang="0">
                  <a:pos x="1491" y="387"/>
                </a:cxn>
                <a:cxn ang="0">
                  <a:pos x="1497" y="378"/>
                </a:cxn>
                <a:cxn ang="0">
                  <a:pos x="1500" y="373"/>
                </a:cxn>
                <a:cxn ang="0">
                  <a:pos x="1501" y="371"/>
                </a:cxn>
                <a:cxn ang="0">
                  <a:pos x="1504" y="369"/>
                </a:cxn>
                <a:cxn ang="0">
                  <a:pos x="1509" y="360"/>
                </a:cxn>
                <a:cxn ang="0">
                  <a:pos x="1511" y="355"/>
                </a:cxn>
                <a:cxn ang="0">
                  <a:pos x="1512" y="353"/>
                </a:cxn>
                <a:cxn ang="0">
                  <a:pos x="1515" y="351"/>
                </a:cxn>
                <a:cxn ang="0">
                  <a:pos x="1524" y="323"/>
                </a:cxn>
                <a:cxn ang="0">
                  <a:pos x="1530" y="296"/>
                </a:cxn>
                <a:cxn ang="0">
                  <a:pos x="1534" y="270"/>
                </a:cxn>
                <a:cxn ang="0">
                  <a:pos x="1536" y="246"/>
                </a:cxn>
                <a:cxn ang="0">
                  <a:pos x="1535" y="222"/>
                </a:cxn>
                <a:cxn ang="0">
                  <a:pos x="1531" y="199"/>
                </a:cxn>
                <a:cxn ang="0">
                  <a:pos x="1525" y="178"/>
                </a:cxn>
                <a:cxn ang="0">
                  <a:pos x="1519" y="158"/>
                </a:cxn>
              </a:cxnLst>
              <a:rect l="0" t="0" r="r" b="b"/>
              <a:pathLst>
                <a:path w="1536" h="454">
                  <a:moveTo>
                    <a:pt x="0" y="0"/>
                  </a:moveTo>
                  <a:lnTo>
                    <a:pt x="10" y="15"/>
                  </a:lnTo>
                  <a:lnTo>
                    <a:pt x="24" y="31"/>
                  </a:lnTo>
                  <a:lnTo>
                    <a:pt x="31" y="39"/>
                  </a:lnTo>
                  <a:lnTo>
                    <a:pt x="41" y="47"/>
                  </a:lnTo>
                  <a:lnTo>
                    <a:pt x="64" y="64"/>
                  </a:lnTo>
                  <a:lnTo>
                    <a:pt x="89" y="78"/>
                  </a:lnTo>
                  <a:lnTo>
                    <a:pt x="118" y="94"/>
                  </a:lnTo>
                  <a:lnTo>
                    <a:pt x="150" y="108"/>
                  </a:lnTo>
                  <a:lnTo>
                    <a:pt x="188" y="125"/>
                  </a:lnTo>
                  <a:lnTo>
                    <a:pt x="223" y="139"/>
                  </a:lnTo>
                  <a:lnTo>
                    <a:pt x="256" y="156"/>
                  </a:lnTo>
                  <a:lnTo>
                    <a:pt x="286" y="174"/>
                  </a:lnTo>
                  <a:lnTo>
                    <a:pt x="315" y="196"/>
                  </a:lnTo>
                  <a:lnTo>
                    <a:pt x="339" y="216"/>
                  </a:lnTo>
                  <a:lnTo>
                    <a:pt x="363" y="240"/>
                  </a:lnTo>
                  <a:lnTo>
                    <a:pt x="383" y="264"/>
                  </a:lnTo>
                  <a:lnTo>
                    <a:pt x="401" y="291"/>
                  </a:lnTo>
                  <a:lnTo>
                    <a:pt x="417" y="317"/>
                  </a:lnTo>
                  <a:lnTo>
                    <a:pt x="436" y="339"/>
                  </a:lnTo>
                  <a:lnTo>
                    <a:pt x="457" y="360"/>
                  </a:lnTo>
                  <a:lnTo>
                    <a:pt x="484" y="379"/>
                  </a:lnTo>
                  <a:lnTo>
                    <a:pt x="510" y="394"/>
                  </a:lnTo>
                  <a:lnTo>
                    <a:pt x="541" y="408"/>
                  </a:lnTo>
                  <a:lnTo>
                    <a:pt x="575" y="418"/>
                  </a:lnTo>
                  <a:lnTo>
                    <a:pt x="611" y="427"/>
                  </a:lnTo>
                  <a:lnTo>
                    <a:pt x="966" y="454"/>
                  </a:lnTo>
                  <a:lnTo>
                    <a:pt x="1360" y="442"/>
                  </a:lnTo>
                  <a:lnTo>
                    <a:pt x="1374" y="440"/>
                  </a:lnTo>
                  <a:lnTo>
                    <a:pt x="1376" y="439"/>
                  </a:lnTo>
                  <a:lnTo>
                    <a:pt x="1380" y="439"/>
                  </a:lnTo>
                  <a:lnTo>
                    <a:pt x="1387" y="439"/>
                  </a:lnTo>
                  <a:lnTo>
                    <a:pt x="1400" y="435"/>
                  </a:lnTo>
                  <a:lnTo>
                    <a:pt x="1414" y="433"/>
                  </a:lnTo>
                  <a:lnTo>
                    <a:pt x="1425" y="428"/>
                  </a:lnTo>
                  <a:lnTo>
                    <a:pt x="1437" y="424"/>
                  </a:lnTo>
                  <a:lnTo>
                    <a:pt x="1459" y="415"/>
                  </a:lnTo>
                  <a:lnTo>
                    <a:pt x="1466" y="408"/>
                  </a:lnTo>
                  <a:lnTo>
                    <a:pt x="1467" y="405"/>
                  </a:lnTo>
                  <a:lnTo>
                    <a:pt x="1470" y="404"/>
                  </a:lnTo>
                  <a:lnTo>
                    <a:pt x="1475" y="402"/>
                  </a:lnTo>
                  <a:lnTo>
                    <a:pt x="1491" y="387"/>
                  </a:lnTo>
                  <a:lnTo>
                    <a:pt x="1497" y="378"/>
                  </a:lnTo>
                  <a:lnTo>
                    <a:pt x="1500" y="373"/>
                  </a:lnTo>
                  <a:lnTo>
                    <a:pt x="1501" y="371"/>
                  </a:lnTo>
                  <a:lnTo>
                    <a:pt x="1504" y="369"/>
                  </a:lnTo>
                  <a:lnTo>
                    <a:pt x="1509" y="360"/>
                  </a:lnTo>
                  <a:lnTo>
                    <a:pt x="1511" y="355"/>
                  </a:lnTo>
                  <a:lnTo>
                    <a:pt x="1512" y="353"/>
                  </a:lnTo>
                  <a:lnTo>
                    <a:pt x="1515" y="351"/>
                  </a:lnTo>
                  <a:lnTo>
                    <a:pt x="1524" y="323"/>
                  </a:lnTo>
                  <a:lnTo>
                    <a:pt x="1530" y="296"/>
                  </a:lnTo>
                  <a:lnTo>
                    <a:pt x="1534" y="270"/>
                  </a:lnTo>
                  <a:lnTo>
                    <a:pt x="1536" y="246"/>
                  </a:lnTo>
                  <a:lnTo>
                    <a:pt x="1535" y="222"/>
                  </a:lnTo>
                  <a:lnTo>
                    <a:pt x="1531" y="199"/>
                  </a:lnTo>
                  <a:lnTo>
                    <a:pt x="1525" y="178"/>
                  </a:lnTo>
                  <a:lnTo>
                    <a:pt x="1519" y="158"/>
                  </a:lnTo>
                </a:path>
              </a:pathLst>
            </a:custGeom>
            <a:noFill/>
            <a:ln w="6350">
              <a:solidFill>
                <a:srgbClr val="000000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61" name="未知"/>
            <p:cNvSpPr>
              <a:spLocks noChangeArrowheads="1"/>
            </p:cNvSpPr>
            <p:nvPr/>
          </p:nvSpPr>
          <p:spPr bwMode="auto">
            <a:xfrm>
              <a:off x="847" y="123"/>
              <a:ext cx="16" cy="31"/>
            </a:xfrm>
            <a:custGeom>
              <a:avLst/>
              <a:gdLst/>
              <a:ahLst/>
              <a:cxnLst>
                <a:cxn ang="0">
                  <a:pos x="25" y="155"/>
                </a:cxn>
                <a:cxn ang="0">
                  <a:pos x="38" y="141"/>
                </a:cxn>
                <a:cxn ang="0">
                  <a:pos x="50" y="127"/>
                </a:cxn>
                <a:cxn ang="0">
                  <a:pos x="58" y="115"/>
                </a:cxn>
                <a:cxn ang="0">
                  <a:pos x="67" y="103"/>
                </a:cxn>
                <a:cxn ang="0">
                  <a:pos x="72" y="91"/>
                </a:cxn>
                <a:cxn ang="0">
                  <a:pos x="76" y="81"/>
                </a:cxn>
                <a:cxn ang="0">
                  <a:pos x="77" y="70"/>
                </a:cxn>
                <a:cxn ang="0">
                  <a:pos x="78" y="60"/>
                </a:cxn>
                <a:cxn ang="0">
                  <a:pos x="75" y="51"/>
                </a:cxn>
                <a:cxn ang="0">
                  <a:pos x="70" y="41"/>
                </a:cxn>
                <a:cxn ang="0">
                  <a:pos x="63" y="33"/>
                </a:cxn>
                <a:cxn ang="0">
                  <a:pos x="55" y="26"/>
                </a:cxn>
                <a:cxn ang="0">
                  <a:pos x="43" y="18"/>
                </a:cxn>
                <a:cxn ang="0">
                  <a:pos x="31" y="11"/>
                </a:cxn>
                <a:cxn ang="0">
                  <a:pos x="16" y="5"/>
                </a:cxn>
                <a:cxn ang="0">
                  <a:pos x="0" y="0"/>
                </a:cxn>
              </a:cxnLst>
              <a:rect l="0" t="0" r="r" b="b"/>
              <a:pathLst>
                <a:path w="78" h="155">
                  <a:moveTo>
                    <a:pt x="25" y="155"/>
                  </a:moveTo>
                  <a:lnTo>
                    <a:pt x="38" y="141"/>
                  </a:lnTo>
                  <a:lnTo>
                    <a:pt x="50" y="127"/>
                  </a:lnTo>
                  <a:lnTo>
                    <a:pt x="58" y="115"/>
                  </a:lnTo>
                  <a:lnTo>
                    <a:pt x="67" y="103"/>
                  </a:lnTo>
                  <a:lnTo>
                    <a:pt x="72" y="91"/>
                  </a:lnTo>
                  <a:lnTo>
                    <a:pt x="76" y="81"/>
                  </a:lnTo>
                  <a:lnTo>
                    <a:pt x="77" y="70"/>
                  </a:lnTo>
                  <a:lnTo>
                    <a:pt x="78" y="60"/>
                  </a:lnTo>
                  <a:lnTo>
                    <a:pt x="75" y="51"/>
                  </a:lnTo>
                  <a:lnTo>
                    <a:pt x="70" y="41"/>
                  </a:lnTo>
                  <a:lnTo>
                    <a:pt x="63" y="33"/>
                  </a:lnTo>
                  <a:lnTo>
                    <a:pt x="55" y="26"/>
                  </a:lnTo>
                  <a:lnTo>
                    <a:pt x="43" y="18"/>
                  </a:lnTo>
                  <a:lnTo>
                    <a:pt x="31" y="11"/>
                  </a:lnTo>
                  <a:lnTo>
                    <a:pt x="16" y="5"/>
                  </a:lnTo>
                  <a:lnTo>
                    <a:pt x="0" y="0"/>
                  </a:lnTo>
                </a:path>
              </a:pathLst>
            </a:custGeom>
            <a:noFill/>
            <a:ln w="6350">
              <a:solidFill>
                <a:srgbClr val="000000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62" name="未知"/>
            <p:cNvSpPr>
              <a:spLocks noChangeArrowheads="1"/>
            </p:cNvSpPr>
            <p:nvPr/>
          </p:nvSpPr>
          <p:spPr bwMode="auto">
            <a:xfrm>
              <a:off x="0" y="33"/>
              <a:ext cx="529" cy="92"/>
            </a:xfrm>
            <a:custGeom>
              <a:avLst/>
              <a:gdLst/>
              <a:ahLst/>
              <a:cxnLst>
                <a:cxn ang="0">
                  <a:pos x="2631" y="308"/>
                </a:cxn>
                <a:cxn ang="0">
                  <a:pos x="2612" y="325"/>
                </a:cxn>
                <a:cxn ang="0">
                  <a:pos x="2593" y="343"/>
                </a:cxn>
                <a:cxn ang="0">
                  <a:pos x="2563" y="363"/>
                </a:cxn>
                <a:cxn ang="0">
                  <a:pos x="2509" y="389"/>
                </a:cxn>
                <a:cxn ang="0">
                  <a:pos x="2491" y="398"/>
                </a:cxn>
                <a:cxn ang="0">
                  <a:pos x="2436" y="414"/>
                </a:cxn>
                <a:cxn ang="0">
                  <a:pos x="2402" y="425"/>
                </a:cxn>
                <a:cxn ang="0">
                  <a:pos x="2364" y="432"/>
                </a:cxn>
                <a:cxn ang="0">
                  <a:pos x="2326" y="440"/>
                </a:cxn>
                <a:cxn ang="0">
                  <a:pos x="2269" y="447"/>
                </a:cxn>
                <a:cxn ang="0">
                  <a:pos x="2241" y="450"/>
                </a:cxn>
                <a:cxn ang="0">
                  <a:pos x="2147" y="456"/>
                </a:cxn>
                <a:cxn ang="0">
                  <a:pos x="2046" y="459"/>
                </a:cxn>
                <a:cxn ang="0">
                  <a:pos x="2009" y="458"/>
                </a:cxn>
                <a:cxn ang="0">
                  <a:pos x="1897" y="455"/>
                </a:cxn>
                <a:cxn ang="0">
                  <a:pos x="1817" y="452"/>
                </a:cxn>
                <a:cxn ang="0">
                  <a:pos x="1732" y="443"/>
                </a:cxn>
                <a:cxn ang="0">
                  <a:pos x="1665" y="436"/>
                </a:cxn>
                <a:cxn ang="0">
                  <a:pos x="1620" y="431"/>
                </a:cxn>
                <a:cxn ang="0">
                  <a:pos x="1551" y="424"/>
                </a:cxn>
                <a:cxn ang="0">
                  <a:pos x="1430" y="407"/>
                </a:cxn>
                <a:cxn ang="0">
                  <a:pos x="1355" y="396"/>
                </a:cxn>
                <a:cxn ang="0">
                  <a:pos x="1251" y="381"/>
                </a:cxn>
                <a:cxn ang="0">
                  <a:pos x="1170" y="367"/>
                </a:cxn>
                <a:cxn ang="0">
                  <a:pos x="1032" y="344"/>
                </a:cxn>
                <a:cxn ang="0">
                  <a:pos x="916" y="321"/>
                </a:cxn>
                <a:cxn ang="0">
                  <a:pos x="672" y="271"/>
                </a:cxn>
                <a:cxn ang="0">
                  <a:pos x="546" y="243"/>
                </a:cxn>
                <a:cxn ang="0">
                  <a:pos x="480" y="227"/>
                </a:cxn>
                <a:cxn ang="0">
                  <a:pos x="347" y="196"/>
                </a:cxn>
                <a:cxn ang="0">
                  <a:pos x="141" y="147"/>
                </a:cxn>
                <a:cxn ang="0">
                  <a:pos x="70" y="129"/>
                </a:cxn>
                <a:cxn ang="0">
                  <a:pos x="6" y="112"/>
                </a:cxn>
                <a:cxn ang="0">
                  <a:pos x="257" y="69"/>
                </a:cxn>
                <a:cxn ang="0">
                  <a:pos x="510" y="37"/>
                </a:cxn>
                <a:cxn ang="0">
                  <a:pos x="678" y="23"/>
                </a:cxn>
                <a:cxn ang="0">
                  <a:pos x="926" y="6"/>
                </a:cxn>
                <a:cxn ang="0">
                  <a:pos x="1175" y="0"/>
                </a:cxn>
                <a:cxn ang="0">
                  <a:pos x="1502" y="7"/>
                </a:cxn>
                <a:cxn ang="0">
                  <a:pos x="1666" y="17"/>
                </a:cxn>
                <a:cxn ang="0">
                  <a:pos x="1989" y="49"/>
                </a:cxn>
                <a:cxn ang="0">
                  <a:pos x="2309" y="98"/>
                </a:cxn>
                <a:cxn ang="0">
                  <a:pos x="2468" y="129"/>
                </a:cxn>
              </a:cxnLst>
              <a:rect l="0" t="0" r="r" b="b"/>
              <a:pathLst>
                <a:path w="2643" h="459">
                  <a:moveTo>
                    <a:pt x="2643" y="297"/>
                  </a:moveTo>
                  <a:lnTo>
                    <a:pt x="2631" y="308"/>
                  </a:lnTo>
                  <a:lnTo>
                    <a:pt x="2619" y="320"/>
                  </a:lnTo>
                  <a:lnTo>
                    <a:pt x="2612" y="325"/>
                  </a:lnTo>
                  <a:lnTo>
                    <a:pt x="2606" y="331"/>
                  </a:lnTo>
                  <a:lnTo>
                    <a:pt x="2593" y="343"/>
                  </a:lnTo>
                  <a:lnTo>
                    <a:pt x="2578" y="352"/>
                  </a:lnTo>
                  <a:lnTo>
                    <a:pt x="2563" y="363"/>
                  </a:lnTo>
                  <a:lnTo>
                    <a:pt x="2529" y="382"/>
                  </a:lnTo>
                  <a:lnTo>
                    <a:pt x="2509" y="389"/>
                  </a:lnTo>
                  <a:lnTo>
                    <a:pt x="2499" y="393"/>
                  </a:lnTo>
                  <a:lnTo>
                    <a:pt x="2491" y="398"/>
                  </a:lnTo>
                  <a:lnTo>
                    <a:pt x="2448" y="412"/>
                  </a:lnTo>
                  <a:lnTo>
                    <a:pt x="2436" y="414"/>
                  </a:lnTo>
                  <a:lnTo>
                    <a:pt x="2424" y="418"/>
                  </a:lnTo>
                  <a:lnTo>
                    <a:pt x="2402" y="425"/>
                  </a:lnTo>
                  <a:lnTo>
                    <a:pt x="2377" y="430"/>
                  </a:lnTo>
                  <a:lnTo>
                    <a:pt x="2364" y="432"/>
                  </a:lnTo>
                  <a:lnTo>
                    <a:pt x="2353" y="436"/>
                  </a:lnTo>
                  <a:lnTo>
                    <a:pt x="2326" y="440"/>
                  </a:lnTo>
                  <a:lnTo>
                    <a:pt x="2298" y="444"/>
                  </a:lnTo>
                  <a:lnTo>
                    <a:pt x="2269" y="447"/>
                  </a:lnTo>
                  <a:lnTo>
                    <a:pt x="2254" y="448"/>
                  </a:lnTo>
                  <a:lnTo>
                    <a:pt x="2241" y="450"/>
                  </a:lnTo>
                  <a:lnTo>
                    <a:pt x="2179" y="455"/>
                  </a:lnTo>
                  <a:lnTo>
                    <a:pt x="2147" y="456"/>
                  </a:lnTo>
                  <a:lnTo>
                    <a:pt x="2116" y="459"/>
                  </a:lnTo>
                  <a:lnTo>
                    <a:pt x="2046" y="459"/>
                  </a:lnTo>
                  <a:lnTo>
                    <a:pt x="2027" y="458"/>
                  </a:lnTo>
                  <a:lnTo>
                    <a:pt x="2009" y="458"/>
                  </a:lnTo>
                  <a:lnTo>
                    <a:pt x="1973" y="458"/>
                  </a:lnTo>
                  <a:lnTo>
                    <a:pt x="1897" y="455"/>
                  </a:lnTo>
                  <a:lnTo>
                    <a:pt x="1857" y="453"/>
                  </a:lnTo>
                  <a:lnTo>
                    <a:pt x="1817" y="452"/>
                  </a:lnTo>
                  <a:lnTo>
                    <a:pt x="1774" y="447"/>
                  </a:lnTo>
                  <a:lnTo>
                    <a:pt x="1732" y="443"/>
                  </a:lnTo>
                  <a:lnTo>
                    <a:pt x="1687" y="438"/>
                  </a:lnTo>
                  <a:lnTo>
                    <a:pt x="1665" y="436"/>
                  </a:lnTo>
                  <a:lnTo>
                    <a:pt x="1643" y="435"/>
                  </a:lnTo>
                  <a:lnTo>
                    <a:pt x="1620" y="431"/>
                  </a:lnTo>
                  <a:lnTo>
                    <a:pt x="1597" y="429"/>
                  </a:lnTo>
                  <a:lnTo>
                    <a:pt x="1551" y="424"/>
                  </a:lnTo>
                  <a:lnTo>
                    <a:pt x="1456" y="412"/>
                  </a:lnTo>
                  <a:lnTo>
                    <a:pt x="1430" y="407"/>
                  </a:lnTo>
                  <a:lnTo>
                    <a:pt x="1405" y="404"/>
                  </a:lnTo>
                  <a:lnTo>
                    <a:pt x="1355" y="396"/>
                  </a:lnTo>
                  <a:lnTo>
                    <a:pt x="1302" y="388"/>
                  </a:lnTo>
                  <a:lnTo>
                    <a:pt x="1251" y="381"/>
                  </a:lnTo>
                  <a:lnTo>
                    <a:pt x="1197" y="371"/>
                  </a:lnTo>
                  <a:lnTo>
                    <a:pt x="1170" y="367"/>
                  </a:lnTo>
                  <a:lnTo>
                    <a:pt x="1143" y="363"/>
                  </a:lnTo>
                  <a:lnTo>
                    <a:pt x="1032" y="344"/>
                  </a:lnTo>
                  <a:lnTo>
                    <a:pt x="973" y="332"/>
                  </a:lnTo>
                  <a:lnTo>
                    <a:pt x="916" y="321"/>
                  </a:lnTo>
                  <a:lnTo>
                    <a:pt x="796" y="297"/>
                  </a:lnTo>
                  <a:lnTo>
                    <a:pt x="672" y="271"/>
                  </a:lnTo>
                  <a:lnTo>
                    <a:pt x="608" y="256"/>
                  </a:lnTo>
                  <a:lnTo>
                    <a:pt x="546" y="243"/>
                  </a:lnTo>
                  <a:lnTo>
                    <a:pt x="512" y="235"/>
                  </a:lnTo>
                  <a:lnTo>
                    <a:pt x="480" y="227"/>
                  </a:lnTo>
                  <a:lnTo>
                    <a:pt x="415" y="213"/>
                  </a:lnTo>
                  <a:lnTo>
                    <a:pt x="347" y="196"/>
                  </a:lnTo>
                  <a:lnTo>
                    <a:pt x="280" y="181"/>
                  </a:lnTo>
                  <a:lnTo>
                    <a:pt x="141" y="147"/>
                  </a:lnTo>
                  <a:lnTo>
                    <a:pt x="105" y="138"/>
                  </a:lnTo>
                  <a:lnTo>
                    <a:pt x="70" y="129"/>
                  </a:lnTo>
                  <a:lnTo>
                    <a:pt x="0" y="112"/>
                  </a:lnTo>
                  <a:lnTo>
                    <a:pt x="6" y="112"/>
                  </a:lnTo>
                  <a:lnTo>
                    <a:pt x="174" y="82"/>
                  </a:lnTo>
                  <a:lnTo>
                    <a:pt x="257" y="69"/>
                  </a:lnTo>
                  <a:lnTo>
                    <a:pt x="342" y="58"/>
                  </a:lnTo>
                  <a:lnTo>
                    <a:pt x="510" y="37"/>
                  </a:lnTo>
                  <a:lnTo>
                    <a:pt x="593" y="29"/>
                  </a:lnTo>
                  <a:lnTo>
                    <a:pt x="678" y="23"/>
                  </a:lnTo>
                  <a:lnTo>
                    <a:pt x="843" y="11"/>
                  </a:lnTo>
                  <a:lnTo>
                    <a:pt x="926" y="6"/>
                  </a:lnTo>
                  <a:lnTo>
                    <a:pt x="1010" y="3"/>
                  </a:lnTo>
                  <a:lnTo>
                    <a:pt x="1175" y="0"/>
                  </a:lnTo>
                  <a:lnTo>
                    <a:pt x="1340" y="2"/>
                  </a:lnTo>
                  <a:lnTo>
                    <a:pt x="1502" y="7"/>
                  </a:lnTo>
                  <a:lnTo>
                    <a:pt x="1583" y="11"/>
                  </a:lnTo>
                  <a:lnTo>
                    <a:pt x="1666" y="17"/>
                  </a:lnTo>
                  <a:lnTo>
                    <a:pt x="1827" y="30"/>
                  </a:lnTo>
                  <a:lnTo>
                    <a:pt x="1989" y="49"/>
                  </a:lnTo>
                  <a:lnTo>
                    <a:pt x="2149" y="70"/>
                  </a:lnTo>
                  <a:lnTo>
                    <a:pt x="2309" y="98"/>
                  </a:lnTo>
                  <a:lnTo>
                    <a:pt x="2388" y="112"/>
                  </a:lnTo>
                  <a:lnTo>
                    <a:pt x="2468" y="129"/>
                  </a:lnTo>
                  <a:lnTo>
                    <a:pt x="2628" y="165"/>
                  </a:lnTo>
                </a:path>
              </a:pathLst>
            </a:custGeom>
            <a:noFill/>
            <a:ln w="6350">
              <a:solidFill>
                <a:srgbClr val="000000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63" name="Line 140"/>
            <p:cNvSpPr>
              <a:spLocks noChangeShapeType="1"/>
            </p:cNvSpPr>
            <p:nvPr/>
          </p:nvSpPr>
          <p:spPr bwMode="auto">
            <a:xfrm>
              <a:off x="1" y="55"/>
              <a:ext cx="519" cy="1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64" name="未知"/>
            <p:cNvSpPr>
              <a:spLocks noChangeArrowheads="1"/>
            </p:cNvSpPr>
            <p:nvPr/>
          </p:nvSpPr>
          <p:spPr bwMode="auto">
            <a:xfrm>
              <a:off x="519" y="63"/>
              <a:ext cx="29" cy="30"/>
            </a:xfrm>
            <a:custGeom>
              <a:avLst/>
              <a:gdLst/>
              <a:ahLst/>
              <a:cxnLst>
                <a:cxn ang="0">
                  <a:pos x="0" y="73"/>
                </a:cxn>
                <a:cxn ang="0">
                  <a:pos x="1" y="86"/>
                </a:cxn>
                <a:cxn ang="0">
                  <a:pos x="5" y="101"/>
                </a:cxn>
                <a:cxn ang="0">
                  <a:pos x="11" y="113"/>
                </a:cxn>
                <a:cxn ang="0">
                  <a:pos x="20" y="125"/>
                </a:cxn>
                <a:cxn ang="0">
                  <a:pos x="46" y="144"/>
                </a:cxn>
                <a:cxn ang="0">
                  <a:pos x="72" y="148"/>
                </a:cxn>
                <a:cxn ang="0">
                  <a:pos x="75" y="146"/>
                </a:cxn>
                <a:cxn ang="0">
                  <a:pos x="79" y="146"/>
                </a:cxn>
                <a:cxn ang="0">
                  <a:pos x="86" y="145"/>
                </a:cxn>
                <a:cxn ang="0">
                  <a:pos x="92" y="143"/>
                </a:cxn>
                <a:cxn ang="0">
                  <a:pos x="100" y="142"/>
                </a:cxn>
                <a:cxn ang="0">
                  <a:pos x="112" y="133"/>
                </a:cxn>
                <a:cxn ang="0">
                  <a:pos x="117" y="128"/>
                </a:cxn>
                <a:cxn ang="0">
                  <a:pos x="120" y="126"/>
                </a:cxn>
                <a:cxn ang="0">
                  <a:pos x="120" y="125"/>
                </a:cxn>
                <a:cxn ang="0">
                  <a:pos x="121" y="125"/>
                </a:cxn>
                <a:cxn ang="0">
                  <a:pos x="124" y="125"/>
                </a:cxn>
                <a:cxn ang="0">
                  <a:pos x="132" y="113"/>
                </a:cxn>
                <a:cxn ang="0">
                  <a:pos x="139" y="101"/>
                </a:cxn>
                <a:cxn ang="0">
                  <a:pos x="142" y="86"/>
                </a:cxn>
                <a:cxn ang="0">
                  <a:pos x="144" y="79"/>
                </a:cxn>
                <a:cxn ang="0">
                  <a:pos x="144" y="76"/>
                </a:cxn>
                <a:cxn ang="0">
                  <a:pos x="145" y="73"/>
                </a:cxn>
                <a:cxn ang="0">
                  <a:pos x="144" y="59"/>
                </a:cxn>
                <a:cxn ang="0">
                  <a:pos x="140" y="47"/>
                </a:cxn>
                <a:cxn ang="0">
                  <a:pos x="134" y="35"/>
                </a:cxn>
                <a:cxn ang="0">
                  <a:pos x="127" y="25"/>
                </a:cxn>
                <a:cxn ang="0">
                  <a:pos x="124" y="21"/>
                </a:cxn>
                <a:cxn ang="0">
                  <a:pos x="117" y="15"/>
                </a:cxn>
                <a:cxn ang="0">
                  <a:pos x="112" y="11"/>
                </a:cxn>
                <a:cxn ang="0">
                  <a:pos x="100" y="5"/>
                </a:cxn>
                <a:cxn ang="0">
                  <a:pos x="86" y="1"/>
                </a:cxn>
                <a:cxn ang="0">
                  <a:pos x="72" y="0"/>
                </a:cxn>
                <a:cxn ang="0">
                  <a:pos x="31" y="12"/>
                </a:cxn>
                <a:cxn ang="0">
                  <a:pos x="20" y="21"/>
                </a:cxn>
                <a:cxn ang="0">
                  <a:pos x="4" y="48"/>
                </a:cxn>
                <a:cxn ang="0">
                  <a:pos x="0" y="73"/>
                </a:cxn>
              </a:cxnLst>
              <a:rect l="0" t="0" r="r" b="b"/>
              <a:pathLst>
                <a:path w="145" h="148">
                  <a:moveTo>
                    <a:pt x="0" y="73"/>
                  </a:moveTo>
                  <a:lnTo>
                    <a:pt x="1" y="86"/>
                  </a:lnTo>
                  <a:lnTo>
                    <a:pt x="5" y="101"/>
                  </a:lnTo>
                  <a:lnTo>
                    <a:pt x="11" y="113"/>
                  </a:lnTo>
                  <a:lnTo>
                    <a:pt x="20" y="125"/>
                  </a:lnTo>
                  <a:lnTo>
                    <a:pt x="46" y="144"/>
                  </a:lnTo>
                  <a:lnTo>
                    <a:pt x="72" y="148"/>
                  </a:lnTo>
                  <a:lnTo>
                    <a:pt x="75" y="146"/>
                  </a:lnTo>
                  <a:lnTo>
                    <a:pt x="79" y="146"/>
                  </a:lnTo>
                  <a:lnTo>
                    <a:pt x="86" y="145"/>
                  </a:lnTo>
                  <a:lnTo>
                    <a:pt x="92" y="143"/>
                  </a:lnTo>
                  <a:lnTo>
                    <a:pt x="100" y="142"/>
                  </a:lnTo>
                  <a:lnTo>
                    <a:pt x="112" y="133"/>
                  </a:lnTo>
                  <a:lnTo>
                    <a:pt x="117" y="128"/>
                  </a:lnTo>
                  <a:lnTo>
                    <a:pt x="120" y="126"/>
                  </a:lnTo>
                  <a:lnTo>
                    <a:pt x="120" y="125"/>
                  </a:lnTo>
                  <a:lnTo>
                    <a:pt x="121" y="125"/>
                  </a:lnTo>
                  <a:lnTo>
                    <a:pt x="124" y="125"/>
                  </a:lnTo>
                  <a:lnTo>
                    <a:pt x="132" y="113"/>
                  </a:lnTo>
                  <a:lnTo>
                    <a:pt x="139" y="101"/>
                  </a:lnTo>
                  <a:lnTo>
                    <a:pt x="142" y="86"/>
                  </a:lnTo>
                  <a:lnTo>
                    <a:pt x="144" y="79"/>
                  </a:lnTo>
                  <a:lnTo>
                    <a:pt x="144" y="76"/>
                  </a:lnTo>
                  <a:lnTo>
                    <a:pt x="145" y="73"/>
                  </a:lnTo>
                  <a:lnTo>
                    <a:pt x="144" y="59"/>
                  </a:lnTo>
                  <a:lnTo>
                    <a:pt x="140" y="47"/>
                  </a:lnTo>
                  <a:lnTo>
                    <a:pt x="134" y="35"/>
                  </a:lnTo>
                  <a:lnTo>
                    <a:pt x="127" y="25"/>
                  </a:lnTo>
                  <a:lnTo>
                    <a:pt x="124" y="21"/>
                  </a:lnTo>
                  <a:lnTo>
                    <a:pt x="117" y="15"/>
                  </a:lnTo>
                  <a:lnTo>
                    <a:pt x="112" y="11"/>
                  </a:lnTo>
                  <a:lnTo>
                    <a:pt x="100" y="5"/>
                  </a:lnTo>
                  <a:lnTo>
                    <a:pt x="86" y="1"/>
                  </a:lnTo>
                  <a:lnTo>
                    <a:pt x="72" y="0"/>
                  </a:lnTo>
                  <a:lnTo>
                    <a:pt x="31" y="12"/>
                  </a:lnTo>
                  <a:lnTo>
                    <a:pt x="20" y="21"/>
                  </a:lnTo>
                  <a:lnTo>
                    <a:pt x="4" y="48"/>
                  </a:lnTo>
                  <a:lnTo>
                    <a:pt x="0" y="73"/>
                  </a:lnTo>
                </a:path>
              </a:pathLst>
            </a:custGeom>
            <a:noFill/>
            <a:ln w="28575">
              <a:solidFill>
                <a:srgbClr val="000000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Group 142"/>
          <p:cNvGrpSpPr>
            <a:grpSpLocks noChangeAspect="1"/>
          </p:cNvGrpSpPr>
          <p:nvPr/>
        </p:nvGrpSpPr>
        <p:grpSpPr bwMode="auto">
          <a:xfrm>
            <a:off x="3851275" y="4076700"/>
            <a:ext cx="1531938" cy="1809750"/>
            <a:chOff x="0" y="0"/>
            <a:chExt cx="965" cy="1140"/>
          </a:xfrm>
        </p:grpSpPr>
        <p:graphicFrame>
          <p:nvGraphicFramePr>
            <p:cNvPr id="26766" name="Object 143"/>
            <p:cNvGraphicFramePr>
              <a:graphicFrameLocks noChangeAspect="1"/>
            </p:cNvGraphicFramePr>
            <p:nvPr/>
          </p:nvGraphicFramePr>
          <p:xfrm>
            <a:off x="0" y="0"/>
            <a:ext cx="154" cy="1140"/>
          </p:xfrm>
          <a:graphic>
            <a:graphicData uri="http://schemas.openxmlformats.org/presentationml/2006/ole">
              <p:oleObj spid="_x0000_s40962" r:id="rId4" imgW="244440" imgH="1810440" progId="">
                <p:embed/>
              </p:oleObj>
            </a:graphicData>
          </a:graphic>
        </p:graphicFrame>
        <p:grpSp>
          <p:nvGrpSpPr>
            <p:cNvPr id="4" name="Group 144"/>
            <p:cNvGrpSpPr>
              <a:grpSpLocks noChangeAspect="1"/>
            </p:cNvGrpSpPr>
            <p:nvPr/>
          </p:nvGrpSpPr>
          <p:grpSpPr bwMode="auto">
            <a:xfrm>
              <a:off x="0" y="288"/>
              <a:ext cx="965" cy="624"/>
              <a:chOff x="0" y="0"/>
              <a:chExt cx="965" cy="624"/>
            </a:xfrm>
          </p:grpSpPr>
          <p:graphicFrame>
            <p:nvGraphicFramePr>
              <p:cNvPr id="26768" name="Object 145"/>
              <p:cNvGraphicFramePr>
                <a:graphicFrameLocks noChangeAspect="1"/>
              </p:cNvGraphicFramePr>
              <p:nvPr/>
            </p:nvGraphicFramePr>
            <p:xfrm>
              <a:off x="288" y="53"/>
              <a:ext cx="677" cy="571"/>
            </p:xfrm>
            <a:graphic>
              <a:graphicData uri="http://schemas.openxmlformats.org/presentationml/2006/ole">
                <p:oleObj spid="_x0000_s40963" r:id="rId5" imgW="1075807" imgH="907555" progId="">
                  <p:embed/>
                </p:oleObj>
              </a:graphicData>
            </a:graphic>
          </p:graphicFrame>
          <p:graphicFrame>
            <p:nvGraphicFramePr>
              <p:cNvPr id="26769" name="Object 146"/>
              <p:cNvGraphicFramePr>
                <a:graphicFrameLocks noChangeAspect="1"/>
              </p:cNvGraphicFramePr>
              <p:nvPr/>
            </p:nvGraphicFramePr>
            <p:xfrm>
              <a:off x="0" y="0"/>
              <a:ext cx="324" cy="256"/>
            </p:xfrm>
            <a:graphic>
              <a:graphicData uri="http://schemas.openxmlformats.org/presentationml/2006/ole">
                <p:oleObj spid="_x0000_s40964" r:id="rId6" imgW="516333" imgH="407081" progId="">
                  <p:embed/>
                </p:oleObj>
              </a:graphicData>
            </a:graphic>
          </p:graphicFrame>
        </p:grpSp>
      </p:grpSp>
      <p:pic>
        <p:nvPicPr>
          <p:cNvPr id="26770" name="Picture 147" descr="图片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40425" y="2420938"/>
            <a:ext cx="27527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771" name="Text Box 148"/>
          <p:cNvSpPr txBox="1">
            <a:spLocks noChangeArrowheads="1"/>
          </p:cNvSpPr>
          <p:nvPr/>
        </p:nvSpPr>
        <p:spPr bwMode="auto">
          <a:xfrm>
            <a:off x="5435600" y="5949950"/>
            <a:ext cx="28813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</a:rPr>
              <a:t>F</a:t>
            </a:r>
            <a:r>
              <a:rPr lang="zh-CN" altLang="en-US" sz="3200" b="1">
                <a:solidFill>
                  <a:schemeClr val="tx1"/>
                </a:solidFill>
              </a:rPr>
              <a:t>、宽大的房基</a:t>
            </a:r>
          </a:p>
        </p:txBody>
      </p:sp>
      <p:pic>
        <p:nvPicPr>
          <p:cNvPr id="26772" name="Picture 14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02350" y="4365625"/>
            <a:ext cx="1633538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2867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 bwMode="auto">
          <a:xfrm>
            <a:off x="969963" y="2420938"/>
            <a:ext cx="7273925" cy="2592387"/>
            <a:chOff x="748" y="1752"/>
            <a:chExt cx="4582" cy="1633"/>
          </a:xfrm>
        </p:grpSpPr>
        <p:sp>
          <p:nvSpPr>
            <p:cNvPr id="4103" name="AutoShape 3"/>
            <p:cNvSpPr>
              <a:spLocks noChangeAspect="1" noChangeArrowheads="1" noTextEdit="1"/>
            </p:cNvSpPr>
            <p:nvPr/>
          </p:nvSpPr>
          <p:spPr bwMode="auto">
            <a:xfrm>
              <a:off x="748" y="1752"/>
              <a:ext cx="4582" cy="16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88" name="Freeform 4" descr="深色上对角线"/>
            <p:cNvSpPr>
              <a:spLocks/>
            </p:cNvSpPr>
            <p:nvPr/>
          </p:nvSpPr>
          <p:spPr bwMode="auto">
            <a:xfrm>
              <a:off x="751" y="1758"/>
              <a:ext cx="4565" cy="1613"/>
            </a:xfrm>
            <a:custGeom>
              <a:avLst/>
              <a:gdLst>
                <a:gd name="T0" fmla="*/ 19503 w 19503"/>
                <a:gd name="T1" fmla="*/ 6740 h 7484"/>
                <a:gd name="T2" fmla="*/ 18013 w 19503"/>
                <a:gd name="T3" fmla="*/ 6205 h 7484"/>
                <a:gd name="T4" fmla="*/ 14627 w 19503"/>
                <a:gd name="T5" fmla="*/ 5982 h 7484"/>
                <a:gd name="T6" fmla="*/ 11207 w 19503"/>
                <a:gd name="T7" fmla="*/ 6205 h 7484"/>
                <a:gd name="T8" fmla="*/ 9753 w 19503"/>
                <a:gd name="T9" fmla="*/ 6740 h 7484"/>
                <a:gd name="T10" fmla="*/ 8296 w 19503"/>
                <a:gd name="T11" fmla="*/ 7246 h 7484"/>
                <a:gd name="T12" fmla="*/ 4877 w 19503"/>
                <a:gd name="T13" fmla="*/ 7484 h 7484"/>
                <a:gd name="T14" fmla="*/ 1456 w 19503"/>
                <a:gd name="T15" fmla="*/ 7246 h 7484"/>
                <a:gd name="T16" fmla="*/ 0 w 19503"/>
                <a:gd name="T17" fmla="*/ 6740 h 7484"/>
                <a:gd name="T18" fmla="*/ 0 w 19503"/>
                <a:gd name="T19" fmla="*/ 744 h 7484"/>
                <a:gd name="T20" fmla="*/ 1456 w 19503"/>
                <a:gd name="T21" fmla="*/ 1250 h 7484"/>
                <a:gd name="T22" fmla="*/ 4877 w 19503"/>
                <a:gd name="T23" fmla="*/ 1503 h 7484"/>
                <a:gd name="T24" fmla="*/ 8296 w 19503"/>
                <a:gd name="T25" fmla="*/ 1250 h 7484"/>
                <a:gd name="T26" fmla="*/ 9753 w 19503"/>
                <a:gd name="T27" fmla="*/ 744 h 7484"/>
                <a:gd name="T28" fmla="*/ 11207 w 19503"/>
                <a:gd name="T29" fmla="*/ 208 h 7484"/>
                <a:gd name="T30" fmla="*/ 14627 w 19503"/>
                <a:gd name="T31" fmla="*/ 0 h 7484"/>
                <a:gd name="T32" fmla="*/ 18013 w 19503"/>
                <a:gd name="T33" fmla="*/ 208 h 7484"/>
                <a:gd name="T34" fmla="*/ 19503 w 19503"/>
                <a:gd name="T35" fmla="*/ 744 h 7484"/>
                <a:gd name="T36" fmla="*/ 19503 w 19503"/>
                <a:gd name="T37" fmla="*/ 6740 h 7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503" h="7484">
                  <a:moveTo>
                    <a:pt x="19503" y="6740"/>
                  </a:moveTo>
                  <a:cubicBezTo>
                    <a:pt x="19300" y="6547"/>
                    <a:pt x="18826" y="6369"/>
                    <a:pt x="18013" y="6205"/>
                  </a:cubicBezTo>
                  <a:cubicBezTo>
                    <a:pt x="17065" y="6101"/>
                    <a:pt x="15880" y="6012"/>
                    <a:pt x="14627" y="5982"/>
                  </a:cubicBezTo>
                  <a:cubicBezTo>
                    <a:pt x="13272" y="6012"/>
                    <a:pt x="12188" y="6101"/>
                    <a:pt x="11207" y="6205"/>
                  </a:cubicBezTo>
                  <a:cubicBezTo>
                    <a:pt x="10360" y="6369"/>
                    <a:pt x="9852" y="6547"/>
                    <a:pt x="9753" y="6740"/>
                  </a:cubicBezTo>
                  <a:cubicBezTo>
                    <a:pt x="9583" y="6919"/>
                    <a:pt x="9076" y="7113"/>
                    <a:pt x="8296" y="7246"/>
                  </a:cubicBezTo>
                  <a:cubicBezTo>
                    <a:pt x="7315" y="7350"/>
                    <a:pt x="6164" y="7425"/>
                    <a:pt x="4877" y="7484"/>
                  </a:cubicBezTo>
                  <a:cubicBezTo>
                    <a:pt x="3556" y="7425"/>
                    <a:pt x="2439" y="7350"/>
                    <a:pt x="1456" y="7246"/>
                  </a:cubicBezTo>
                  <a:cubicBezTo>
                    <a:pt x="610" y="7113"/>
                    <a:pt x="136" y="6919"/>
                    <a:pt x="0" y="6740"/>
                  </a:cubicBezTo>
                  <a:lnTo>
                    <a:pt x="0" y="744"/>
                  </a:lnTo>
                  <a:cubicBezTo>
                    <a:pt x="136" y="938"/>
                    <a:pt x="610" y="1116"/>
                    <a:pt x="1456" y="1250"/>
                  </a:cubicBezTo>
                  <a:cubicBezTo>
                    <a:pt x="2439" y="1369"/>
                    <a:pt x="3556" y="1444"/>
                    <a:pt x="4877" y="1503"/>
                  </a:cubicBezTo>
                  <a:cubicBezTo>
                    <a:pt x="6164" y="1444"/>
                    <a:pt x="7315" y="1369"/>
                    <a:pt x="8296" y="1250"/>
                  </a:cubicBezTo>
                  <a:cubicBezTo>
                    <a:pt x="9076" y="1116"/>
                    <a:pt x="9583" y="938"/>
                    <a:pt x="9753" y="744"/>
                  </a:cubicBezTo>
                  <a:cubicBezTo>
                    <a:pt x="9852" y="566"/>
                    <a:pt x="10360" y="372"/>
                    <a:pt x="11207" y="208"/>
                  </a:cubicBezTo>
                  <a:cubicBezTo>
                    <a:pt x="12188" y="104"/>
                    <a:pt x="13272" y="30"/>
                    <a:pt x="14627" y="0"/>
                  </a:cubicBezTo>
                  <a:cubicBezTo>
                    <a:pt x="15880" y="30"/>
                    <a:pt x="17065" y="104"/>
                    <a:pt x="18013" y="208"/>
                  </a:cubicBezTo>
                  <a:cubicBezTo>
                    <a:pt x="18826" y="372"/>
                    <a:pt x="19300" y="566"/>
                    <a:pt x="19503" y="744"/>
                  </a:cubicBezTo>
                  <a:lnTo>
                    <a:pt x="19503" y="6740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/>
                </a:gs>
                <a:gs pos="50000">
                  <a:srgbClr val="FFFFFF"/>
                </a:gs>
                <a:gs pos="100000">
                  <a:schemeClr val="folHlink"/>
                </a:gs>
              </a:gsLst>
              <a:lin ang="5400000" scaled="1"/>
            </a:gra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buFont typeface="Arial" charset="0"/>
                <a:buNone/>
                <a:defRPr/>
              </a:pPr>
              <a:endParaRPr lang="zh-CN" altLang="en-US">
                <a:latin typeface="Arial" charset="0"/>
              </a:endParaRPr>
            </a:p>
          </p:txBody>
        </p:sp>
        <p:sp>
          <p:nvSpPr>
            <p:cNvPr id="4105" name="Freeform 5"/>
            <p:cNvSpPr>
              <a:spLocks/>
            </p:cNvSpPr>
            <p:nvPr/>
          </p:nvSpPr>
          <p:spPr bwMode="auto">
            <a:xfrm>
              <a:off x="751" y="1758"/>
              <a:ext cx="4565" cy="1613"/>
            </a:xfrm>
            <a:custGeom>
              <a:avLst/>
              <a:gdLst>
                <a:gd name="T0" fmla="*/ 1069 w 19503"/>
                <a:gd name="T1" fmla="*/ 313 h 7484"/>
                <a:gd name="T2" fmla="*/ 987 w 19503"/>
                <a:gd name="T3" fmla="*/ 288 h 7484"/>
                <a:gd name="T4" fmla="*/ 801 w 19503"/>
                <a:gd name="T5" fmla="*/ 278 h 7484"/>
                <a:gd name="T6" fmla="*/ 614 w 19503"/>
                <a:gd name="T7" fmla="*/ 288 h 7484"/>
                <a:gd name="T8" fmla="*/ 534 w 19503"/>
                <a:gd name="T9" fmla="*/ 313 h 7484"/>
                <a:gd name="T10" fmla="*/ 455 w 19503"/>
                <a:gd name="T11" fmla="*/ 337 h 7484"/>
                <a:gd name="T12" fmla="*/ 267 w 19503"/>
                <a:gd name="T13" fmla="*/ 348 h 7484"/>
                <a:gd name="T14" fmla="*/ 80 w 19503"/>
                <a:gd name="T15" fmla="*/ 337 h 7484"/>
                <a:gd name="T16" fmla="*/ 0 w 19503"/>
                <a:gd name="T17" fmla="*/ 313 h 7484"/>
                <a:gd name="T18" fmla="*/ 0 w 19503"/>
                <a:gd name="T19" fmla="*/ 34 h 7484"/>
                <a:gd name="T20" fmla="*/ 80 w 19503"/>
                <a:gd name="T21" fmla="*/ 58 h 7484"/>
                <a:gd name="T22" fmla="*/ 267 w 19503"/>
                <a:gd name="T23" fmla="*/ 70 h 7484"/>
                <a:gd name="T24" fmla="*/ 455 w 19503"/>
                <a:gd name="T25" fmla="*/ 58 h 7484"/>
                <a:gd name="T26" fmla="*/ 534 w 19503"/>
                <a:gd name="T27" fmla="*/ 34 h 7484"/>
                <a:gd name="T28" fmla="*/ 614 w 19503"/>
                <a:gd name="T29" fmla="*/ 10 h 7484"/>
                <a:gd name="T30" fmla="*/ 801 w 19503"/>
                <a:gd name="T31" fmla="*/ 0 h 7484"/>
                <a:gd name="T32" fmla="*/ 987 w 19503"/>
                <a:gd name="T33" fmla="*/ 10 h 7484"/>
                <a:gd name="T34" fmla="*/ 1069 w 19503"/>
                <a:gd name="T35" fmla="*/ 34 h 7484"/>
                <a:gd name="T36" fmla="*/ 1069 w 19503"/>
                <a:gd name="T37" fmla="*/ 313 h 748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9503"/>
                <a:gd name="T58" fmla="*/ 0 h 7484"/>
                <a:gd name="T59" fmla="*/ 19503 w 19503"/>
                <a:gd name="T60" fmla="*/ 7484 h 748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9503" h="7484">
                  <a:moveTo>
                    <a:pt x="19503" y="6740"/>
                  </a:moveTo>
                  <a:cubicBezTo>
                    <a:pt x="19300" y="6547"/>
                    <a:pt x="18826" y="6369"/>
                    <a:pt x="18013" y="6205"/>
                  </a:cubicBezTo>
                  <a:cubicBezTo>
                    <a:pt x="17065" y="6101"/>
                    <a:pt x="15880" y="6012"/>
                    <a:pt x="14627" y="5982"/>
                  </a:cubicBezTo>
                  <a:cubicBezTo>
                    <a:pt x="13272" y="6012"/>
                    <a:pt x="12188" y="6101"/>
                    <a:pt x="11207" y="6205"/>
                  </a:cubicBezTo>
                  <a:cubicBezTo>
                    <a:pt x="10360" y="6369"/>
                    <a:pt x="9852" y="6547"/>
                    <a:pt x="9753" y="6740"/>
                  </a:cubicBezTo>
                  <a:cubicBezTo>
                    <a:pt x="9583" y="6919"/>
                    <a:pt x="9076" y="7113"/>
                    <a:pt x="8296" y="7246"/>
                  </a:cubicBezTo>
                  <a:cubicBezTo>
                    <a:pt x="7315" y="7350"/>
                    <a:pt x="6164" y="7425"/>
                    <a:pt x="4877" y="7484"/>
                  </a:cubicBezTo>
                  <a:cubicBezTo>
                    <a:pt x="3556" y="7425"/>
                    <a:pt x="2439" y="7350"/>
                    <a:pt x="1456" y="7246"/>
                  </a:cubicBezTo>
                  <a:cubicBezTo>
                    <a:pt x="610" y="7113"/>
                    <a:pt x="136" y="6919"/>
                    <a:pt x="0" y="6740"/>
                  </a:cubicBezTo>
                  <a:lnTo>
                    <a:pt x="0" y="744"/>
                  </a:lnTo>
                  <a:cubicBezTo>
                    <a:pt x="136" y="938"/>
                    <a:pt x="610" y="1116"/>
                    <a:pt x="1456" y="1250"/>
                  </a:cubicBezTo>
                  <a:cubicBezTo>
                    <a:pt x="2439" y="1369"/>
                    <a:pt x="3556" y="1444"/>
                    <a:pt x="4877" y="1503"/>
                  </a:cubicBezTo>
                  <a:cubicBezTo>
                    <a:pt x="6164" y="1444"/>
                    <a:pt x="7315" y="1369"/>
                    <a:pt x="8296" y="1250"/>
                  </a:cubicBezTo>
                  <a:cubicBezTo>
                    <a:pt x="9076" y="1116"/>
                    <a:pt x="9583" y="938"/>
                    <a:pt x="9753" y="744"/>
                  </a:cubicBezTo>
                  <a:cubicBezTo>
                    <a:pt x="9852" y="566"/>
                    <a:pt x="10360" y="372"/>
                    <a:pt x="11207" y="208"/>
                  </a:cubicBezTo>
                  <a:cubicBezTo>
                    <a:pt x="12188" y="104"/>
                    <a:pt x="13272" y="30"/>
                    <a:pt x="14627" y="0"/>
                  </a:cubicBezTo>
                  <a:cubicBezTo>
                    <a:pt x="15880" y="30"/>
                    <a:pt x="17065" y="104"/>
                    <a:pt x="18013" y="208"/>
                  </a:cubicBezTo>
                  <a:cubicBezTo>
                    <a:pt x="18826" y="372"/>
                    <a:pt x="19300" y="566"/>
                    <a:pt x="19503" y="744"/>
                  </a:cubicBezTo>
                  <a:lnTo>
                    <a:pt x="19503" y="6740"/>
                  </a:lnTo>
                  <a:close/>
                </a:path>
              </a:pathLst>
            </a:custGeom>
            <a:noFill/>
            <a:ln w="11113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099" name="Text Box 6"/>
          <p:cNvSpPr txBox="1">
            <a:spLocks noChangeArrowheads="1"/>
          </p:cNvSpPr>
          <p:nvPr/>
        </p:nvSpPr>
        <p:spPr bwMode="auto">
          <a:xfrm>
            <a:off x="1330325" y="3068638"/>
            <a:ext cx="65532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Tx/>
              <a:buNone/>
            </a:pPr>
            <a:r>
              <a:rPr lang="zh-CN" altLang="en-US" sz="4000"/>
              <a:t>    认真学习这一节课，这些问题你会弄明白的！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3289300" y="509588"/>
            <a:ext cx="2730500" cy="1371600"/>
            <a:chOff x="3992" y="432"/>
            <a:chExt cx="1720" cy="864"/>
          </a:xfrm>
        </p:grpSpPr>
        <p:pic>
          <p:nvPicPr>
            <p:cNvPr id="4101" name="Picture 8" descr="模板图片副本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032" y="432"/>
              <a:ext cx="1680" cy="8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50" name="Rectangle 2"/>
            <p:cNvSpPr>
              <a:spLocks noChangeArrowheads="1"/>
            </p:cNvSpPr>
            <p:nvPr/>
          </p:nvSpPr>
          <p:spPr bwMode="auto">
            <a:xfrm>
              <a:off x="3992" y="544"/>
              <a:ext cx="1536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b"/>
            <a:lstStyle/>
            <a:p>
              <a:pPr algn="ctr">
                <a:buFontTx/>
                <a:buNone/>
                <a:defRPr/>
              </a:pPr>
              <a:r>
                <a:rPr lang="zh-CN" altLang="en-US" sz="4000" b="1">
                  <a:solidFill>
                    <a:schemeClr val="bg1"/>
                  </a:solidFill>
                  <a:latin typeface="汉仪粗黑简" pitchFamily="49" charset="-122"/>
                  <a:ea typeface="黑体" pitchFamily="2" charset="-122"/>
                </a:rPr>
                <a:t>新课推进</a:t>
              </a:r>
              <a:endParaRPr lang="zh-CN" altLang="en-US" sz="4000" b="1">
                <a:solidFill>
                  <a:schemeClr val="bg1"/>
                </a:solidFill>
                <a:latin typeface="Arial" charset="0"/>
                <a:ea typeface="黑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714375" y="428625"/>
            <a:ext cx="8143875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kumimoji="1" lang="zh-CN" altLang="en-US" sz="4800">
                <a:solidFill>
                  <a:srgbClr val="0000FF"/>
                </a:solidFill>
                <a:latin typeface="宋体" pitchFamily="2" charset="-122"/>
                <a:ea typeface="隶书" pitchFamily="49" charset="-122"/>
              </a:rPr>
              <a:t>    钉子有锐利的尖端，为什么此人能安然无恙地睡在钉床上呢？如果钉子很少，只有几根，他还能笑吗？为什么呢？</a:t>
            </a:r>
            <a:endParaRPr kumimoji="1" lang="zh-CN" altLang="en-US" sz="7200">
              <a:solidFill>
                <a:srgbClr val="0000FF"/>
              </a:solidFill>
              <a:latin typeface="宋体" pitchFamily="2" charset="-122"/>
              <a:ea typeface="隶书" pitchFamily="49" charset="-122"/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0" y="4876800"/>
            <a:ext cx="2714625" cy="1981200"/>
            <a:chOff x="0" y="0"/>
            <a:chExt cx="2554" cy="1248"/>
          </a:xfrm>
        </p:grpSpPr>
        <p:pic>
          <p:nvPicPr>
            <p:cNvPr id="31749" name="Picture 6" descr="想一想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B"/>
                </a:clrFrom>
                <a:clrTo>
                  <a:srgbClr val="FFFFFB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210"/>
              <a:ext cx="1128" cy="10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750" name="AutoShape 7"/>
            <p:cNvSpPr>
              <a:spLocks noChangeArrowheads="1"/>
            </p:cNvSpPr>
            <p:nvPr/>
          </p:nvSpPr>
          <p:spPr bwMode="auto">
            <a:xfrm>
              <a:off x="657" y="0"/>
              <a:ext cx="1897" cy="555"/>
            </a:xfrm>
            <a:prstGeom prst="cloudCallout">
              <a:avLst>
                <a:gd name="adj1" fmla="val -39407"/>
                <a:gd name="adj2" fmla="val 66037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r>
                <a:rPr lang="zh-CN" altLang="en-US" sz="2800">
                  <a:solidFill>
                    <a:srgbClr val="FF3300"/>
                  </a:solidFill>
                  <a:latin typeface="Verdana" pitchFamily="34" charset="0"/>
                  <a:ea typeface="隶书" pitchFamily="49" charset="-122"/>
                </a:rPr>
                <a:t>想一想</a:t>
              </a:r>
              <a:endParaRPr lang="zh-CN" altLang="en-US" sz="2800">
                <a:latin typeface="Verdana" pitchFamily="34" charset="0"/>
                <a:ea typeface="隶书" pitchFamily="49" charset="-122"/>
              </a:endParaRPr>
            </a:p>
          </p:txBody>
        </p:sp>
      </p:grpSp>
      <p:pic>
        <p:nvPicPr>
          <p:cNvPr id="7" name="Picture 5" descr="钉床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24313" y="3786188"/>
            <a:ext cx="5119687" cy="272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5"/>
          <p:cNvSpPr txBox="1">
            <a:spLocks noChangeArrowheads="1"/>
          </p:cNvSpPr>
          <p:nvPr/>
        </p:nvSpPr>
        <p:spPr bwMode="auto">
          <a:xfrm>
            <a:off x="1907704" y="188640"/>
            <a:ext cx="43402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rgbClr val="3333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讨论交流：冰面救人</a:t>
            </a:r>
          </a:p>
        </p:txBody>
      </p:sp>
      <p:pic>
        <p:nvPicPr>
          <p:cNvPr id="4301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4704"/>
            <a:ext cx="9074552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hit.cuepa.cn/newspic/319344/s_ad9eb9d2280dbef89ec002ab5740449e3258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772816"/>
            <a:ext cx="8760997" cy="4833150"/>
          </a:xfrm>
          <a:prstGeom prst="rect">
            <a:avLst/>
          </a:prstGeom>
          <a:noFill/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4972056" cy="1066800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zh-CN" altLang="en-US" dirty="0" smtClean="0"/>
              <a:t>讨论交流：冰面救人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2565400"/>
            <a:ext cx="8964612" cy="1143000"/>
          </a:xfrm>
        </p:spPr>
        <p:txBody>
          <a:bodyPr/>
          <a:lstStyle/>
          <a:p>
            <a:pPr algn="l" eaLnBrk="1" hangingPunct="1"/>
            <a:r>
              <a:rPr lang="en-US" altLang="zh-CN" sz="3200" smtClean="0"/>
              <a:t>              </a:t>
            </a:r>
            <a:r>
              <a:rPr lang="zh-CN" altLang="en-US" sz="3200" b="1" smtClean="0"/>
              <a:t>如果把啄木鸟的</a:t>
            </a:r>
            <a:r>
              <a:rPr lang="zh-CN" altLang="en-US" sz="3200" b="1" smtClean="0">
                <a:solidFill>
                  <a:srgbClr val="FF0000"/>
                </a:solidFill>
              </a:rPr>
              <a:t>嘴</a:t>
            </a:r>
            <a:r>
              <a:rPr lang="zh-CN" altLang="en-US" sz="3200" b="1" smtClean="0"/>
              <a:t>换成鸭子的</a:t>
            </a:r>
            <a:r>
              <a:rPr lang="zh-CN" altLang="en-US" sz="3200" b="1" smtClean="0">
                <a:solidFill>
                  <a:srgbClr val="FF0000"/>
                </a:solidFill>
              </a:rPr>
              <a:t>嘴</a:t>
            </a:r>
            <a:r>
              <a:rPr lang="zh-CN" altLang="en-US" sz="3200" b="1" smtClean="0"/>
              <a:t>、把啄木鸟的</a:t>
            </a:r>
            <a:r>
              <a:rPr lang="zh-CN" altLang="en-US" sz="3200" b="1" smtClean="0">
                <a:solidFill>
                  <a:srgbClr val="FF0000"/>
                </a:solidFill>
              </a:rPr>
              <a:t>脚</a:t>
            </a:r>
            <a:r>
              <a:rPr lang="zh-CN" altLang="en-US" sz="3200" b="1" smtClean="0"/>
              <a:t>换成鸭子的</a:t>
            </a:r>
            <a:r>
              <a:rPr lang="zh-CN" altLang="en-US" sz="3200" b="1" smtClean="0">
                <a:solidFill>
                  <a:srgbClr val="FF0000"/>
                </a:solidFill>
              </a:rPr>
              <a:t>脚</a:t>
            </a:r>
            <a:r>
              <a:rPr lang="zh-CN" altLang="en-US" sz="3200" b="1" smtClean="0"/>
              <a:t>，会出现什么现象呢？</a:t>
            </a:r>
          </a:p>
        </p:txBody>
      </p:sp>
      <p:pic>
        <p:nvPicPr>
          <p:cNvPr id="3686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363" y="115888"/>
            <a:ext cx="3960812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3789363"/>
            <a:ext cx="4160837" cy="294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602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404813"/>
            <a:ext cx="3657600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6023" name="Picture 7" descr="想一想“？”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1700213"/>
            <a:ext cx="13684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024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59338" y="4292600"/>
            <a:ext cx="3762375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6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60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60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6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86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60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60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60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6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8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小娃娃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611188" y="404813"/>
            <a:ext cx="639762" cy="98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Picture 3" descr="练一练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250" y="549275"/>
            <a:ext cx="1466850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2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1484313"/>
            <a:ext cx="8229600" cy="3240087"/>
          </a:xfrm>
        </p:spPr>
        <p:txBody>
          <a:bodyPr/>
          <a:lstStyle/>
          <a:p>
            <a:pPr algn="l" eaLnBrk="1" hangingPunct="1"/>
            <a:r>
              <a:rPr lang="en-US" altLang="zh-CN" sz="3200" b="1" dirty="0" smtClean="0">
                <a:solidFill>
                  <a:srgbClr val="0000FF"/>
                </a:solidFill>
              </a:rPr>
              <a:t>1.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形状如图</a:t>
            </a:r>
            <a:r>
              <a:rPr lang="en-US" altLang="zh-CN" sz="3200" b="1" dirty="0" smtClean="0">
                <a:solidFill>
                  <a:srgbClr val="0000FF"/>
                </a:solidFill>
              </a:rPr>
              <a:t>3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所示的实心物体放在水平面上，如果将其倒放，则物体对水平面的</a:t>
            </a:r>
            <a:r>
              <a:rPr lang="en-US" altLang="zh-CN" sz="3200" b="1" dirty="0" smtClean="0">
                <a:solidFill>
                  <a:srgbClr val="0000FF"/>
                </a:solidFill>
              </a:rPr>
              <a:t>(          )</a:t>
            </a:r>
            <a:br>
              <a:rPr lang="en-US" altLang="zh-CN" sz="3200" b="1" dirty="0" smtClean="0">
                <a:solidFill>
                  <a:srgbClr val="0000FF"/>
                </a:solidFill>
              </a:rPr>
            </a:br>
            <a:r>
              <a:rPr lang="en-US" altLang="zh-CN" sz="3200" b="1" dirty="0" smtClean="0">
                <a:solidFill>
                  <a:srgbClr val="0000FF"/>
                </a:solidFill>
              </a:rPr>
              <a:t>      A.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压力、压强都改变</a:t>
            </a:r>
            <a:br>
              <a:rPr lang="zh-CN" altLang="en-US" sz="3200" b="1" dirty="0" smtClean="0">
                <a:solidFill>
                  <a:srgbClr val="0000FF"/>
                </a:solidFill>
              </a:rPr>
            </a:br>
            <a:r>
              <a:rPr lang="zh-CN" altLang="en-US" sz="3200" b="1" dirty="0" smtClean="0">
                <a:solidFill>
                  <a:srgbClr val="0000FF"/>
                </a:solidFill>
              </a:rPr>
              <a:t>      </a:t>
            </a:r>
            <a:r>
              <a:rPr lang="en-US" altLang="zh-CN" sz="3200" b="1" dirty="0" smtClean="0">
                <a:solidFill>
                  <a:srgbClr val="0000FF"/>
                </a:solidFill>
              </a:rPr>
              <a:t>B.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压力、压强都不变</a:t>
            </a:r>
            <a:br>
              <a:rPr lang="zh-CN" altLang="en-US" sz="3200" b="1" dirty="0" smtClean="0">
                <a:solidFill>
                  <a:srgbClr val="0000FF"/>
                </a:solidFill>
              </a:rPr>
            </a:br>
            <a:r>
              <a:rPr lang="zh-CN" altLang="en-US" sz="3200" b="1" dirty="0" smtClean="0">
                <a:solidFill>
                  <a:srgbClr val="0000FF"/>
                </a:solidFill>
              </a:rPr>
              <a:t>      </a:t>
            </a:r>
            <a:r>
              <a:rPr lang="en-US" altLang="zh-CN" sz="3200" b="1" dirty="0" smtClean="0">
                <a:solidFill>
                  <a:srgbClr val="0000FF"/>
                </a:solidFill>
              </a:rPr>
              <a:t>C.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压力不变、压强减小</a:t>
            </a:r>
            <a:br>
              <a:rPr lang="zh-CN" altLang="en-US" sz="3200" b="1" dirty="0" smtClean="0">
                <a:solidFill>
                  <a:srgbClr val="0000FF"/>
                </a:solidFill>
              </a:rPr>
            </a:br>
            <a:r>
              <a:rPr lang="zh-CN" altLang="en-US" sz="3200" b="1" dirty="0" smtClean="0">
                <a:solidFill>
                  <a:srgbClr val="0000FF"/>
                </a:solidFill>
              </a:rPr>
              <a:t>      </a:t>
            </a:r>
            <a:r>
              <a:rPr lang="en-US" altLang="zh-CN" sz="3200" b="1" dirty="0" smtClean="0">
                <a:solidFill>
                  <a:srgbClr val="0000FF"/>
                </a:solidFill>
              </a:rPr>
              <a:t>D.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压力不变、压强增大</a:t>
            </a:r>
            <a:endParaRPr lang="zh-CN" altLang="en-US" sz="4800" b="1" dirty="0" smtClean="0">
              <a:solidFill>
                <a:srgbClr val="0000FF"/>
              </a:solidFill>
            </a:endParaRPr>
          </a:p>
        </p:txBody>
      </p:sp>
      <p:pic>
        <p:nvPicPr>
          <p:cNvPr id="123909" name="Picture 5" descr="w15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1500" y="3068638"/>
            <a:ext cx="2520950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910" name="Text Box 6"/>
          <p:cNvSpPr txBox="1">
            <a:spLocks noChangeArrowheads="1"/>
          </p:cNvSpPr>
          <p:nvPr/>
        </p:nvSpPr>
        <p:spPr bwMode="auto">
          <a:xfrm>
            <a:off x="6372225" y="5445125"/>
            <a:ext cx="792163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FF"/>
                </a:solidFill>
                <a:latin typeface="Times New Roman" pitchFamily="18" charset="0"/>
              </a:rPr>
              <a:t>图</a:t>
            </a:r>
            <a:r>
              <a:rPr lang="en-US" altLang="zh-CN" sz="2400" b="1">
                <a:solidFill>
                  <a:srgbClr val="0000FF"/>
                </a:solidFill>
                <a:latin typeface="Times New Roman" pitchFamily="18" charset="0"/>
              </a:rPr>
              <a:t>3</a:t>
            </a:r>
          </a:p>
        </p:txBody>
      </p:sp>
      <p:sp>
        <p:nvSpPr>
          <p:cNvPr id="123911" name="Text Box 7"/>
          <p:cNvSpPr txBox="1">
            <a:spLocks noChangeArrowheads="1"/>
          </p:cNvSpPr>
          <p:nvPr/>
        </p:nvSpPr>
        <p:spPr bwMode="auto">
          <a:xfrm>
            <a:off x="1331640" y="2276872"/>
            <a:ext cx="550863" cy="7016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en-US" altLang="zh-CN" sz="4000" b="1" dirty="0">
                <a:solidFill>
                  <a:srgbClr val="FF3300"/>
                </a:solidFill>
                <a:latin typeface="Times New Roman" pitchFamily="18" charset="0"/>
              </a:rPr>
              <a:t>C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3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3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39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39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10" grpId="0"/>
      <p:bldP spid="123911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小娃娃2"/>
          <p:cNvPicPr>
            <a:picLocks noGrp="1" noChangeAspect="1" noChangeArrowheads="1" noCrop="1"/>
          </p:cNvPicPr>
          <p:nvPr>
            <p:ph type="title"/>
          </p:nvPr>
        </p:nvPicPr>
        <p:blipFill>
          <a:blip r:embed="rId2" cstate="print"/>
          <a:srcRect/>
          <a:stretch>
            <a:fillRect/>
          </a:stretch>
        </p:blipFill>
        <p:spPr>
          <a:xfrm flipH="1">
            <a:off x="468313" y="333375"/>
            <a:ext cx="739775" cy="1079500"/>
          </a:xfrm>
          <a:noFill/>
        </p:spPr>
      </p:pic>
      <p:pic>
        <p:nvPicPr>
          <p:cNvPr id="33795" name="Picture 3" descr="练一练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250" y="549275"/>
            <a:ext cx="1466850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4932" name="Text Box 4"/>
          <p:cNvSpPr txBox="1">
            <a:spLocks noChangeArrowheads="1"/>
          </p:cNvSpPr>
          <p:nvPr/>
        </p:nvSpPr>
        <p:spPr bwMode="auto">
          <a:xfrm>
            <a:off x="468313" y="1412875"/>
            <a:ext cx="8156575" cy="25288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en-US" altLang="zh-CN" sz="3200" b="1">
                <a:solidFill>
                  <a:srgbClr val="0000FF"/>
                </a:solidFill>
                <a:latin typeface="宋体" pitchFamily="2" charset="-122"/>
              </a:rPr>
              <a:t>2.</a:t>
            </a:r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</a:rPr>
              <a:t>如图</a:t>
            </a:r>
            <a:r>
              <a:rPr lang="en-US" altLang="zh-CN" sz="3200" b="1">
                <a:solidFill>
                  <a:srgbClr val="0000FF"/>
                </a:solidFill>
                <a:latin typeface="宋体" pitchFamily="2" charset="-122"/>
              </a:rPr>
              <a:t>4</a:t>
            </a:r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</a:rPr>
              <a:t>所示，物体</a:t>
            </a:r>
            <a:r>
              <a:rPr lang="en-US" altLang="zh-CN" sz="3200" b="1">
                <a:solidFill>
                  <a:srgbClr val="0000FF"/>
                </a:solidFill>
                <a:latin typeface="宋体" pitchFamily="2" charset="-122"/>
              </a:rPr>
              <a:t>A</a:t>
            </a:r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</a:rPr>
              <a:t>静止在水平桌面上，若把</a:t>
            </a:r>
            <a:r>
              <a:rPr lang="en-US" altLang="zh-CN" sz="3200" b="1">
                <a:solidFill>
                  <a:srgbClr val="0000FF"/>
                </a:solidFill>
                <a:latin typeface="宋体" pitchFamily="2" charset="-122"/>
              </a:rPr>
              <a:t>A</a:t>
            </a:r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</a:rPr>
              <a:t>稍微向右水平移动，则</a:t>
            </a:r>
            <a:r>
              <a:rPr lang="en-US" altLang="zh-CN" sz="3200" b="1">
                <a:solidFill>
                  <a:srgbClr val="0000FF"/>
                </a:solidFill>
                <a:latin typeface="宋体" pitchFamily="2" charset="-122"/>
              </a:rPr>
              <a:t>A </a:t>
            </a:r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</a:rPr>
              <a:t>对桌面的压力</a:t>
            </a:r>
            <a:r>
              <a:rPr lang="en-US" altLang="zh-CN" sz="3200" b="1">
                <a:solidFill>
                  <a:srgbClr val="0000FF"/>
                </a:solidFill>
                <a:latin typeface="宋体" pitchFamily="2" charset="-122"/>
              </a:rPr>
              <a:t>F</a:t>
            </a:r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</a:rPr>
              <a:t>、压强</a:t>
            </a:r>
            <a:r>
              <a:rPr lang="en-US" altLang="zh-CN" sz="3200" b="1">
                <a:solidFill>
                  <a:srgbClr val="0000FF"/>
                </a:solidFill>
                <a:latin typeface="宋体" pitchFamily="2" charset="-122"/>
              </a:rPr>
              <a:t>P</a:t>
            </a:r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</a:rPr>
              <a:t>的变化情况是</a:t>
            </a:r>
            <a:r>
              <a:rPr lang="en-US" altLang="zh-CN" sz="3200" b="1">
                <a:solidFill>
                  <a:srgbClr val="0000FF"/>
                </a:solidFill>
                <a:latin typeface="宋体" pitchFamily="2" charset="-122"/>
              </a:rPr>
              <a:t>(   )</a:t>
            </a:r>
          </a:p>
          <a:p>
            <a:pPr eaLnBrk="1" hangingPunct="1"/>
            <a:r>
              <a:rPr lang="en-US" altLang="zh-CN" sz="3200" b="1">
                <a:solidFill>
                  <a:srgbClr val="0000FF"/>
                </a:solidFill>
                <a:latin typeface="宋体" pitchFamily="2" charset="-122"/>
              </a:rPr>
              <a:t>   A. F</a:t>
            </a:r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</a:rPr>
              <a:t>变大，</a:t>
            </a:r>
            <a:r>
              <a:rPr lang="en-US" altLang="zh-CN" sz="3200" b="1">
                <a:solidFill>
                  <a:srgbClr val="0000FF"/>
                </a:solidFill>
                <a:latin typeface="宋体" pitchFamily="2" charset="-122"/>
              </a:rPr>
              <a:t>P</a:t>
            </a:r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</a:rPr>
              <a:t>变大    </a:t>
            </a:r>
            <a:r>
              <a:rPr lang="en-US" altLang="zh-CN" sz="3200" b="1">
                <a:solidFill>
                  <a:srgbClr val="0000FF"/>
                </a:solidFill>
                <a:latin typeface="宋体" pitchFamily="2" charset="-122"/>
              </a:rPr>
              <a:t>B. F</a:t>
            </a:r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</a:rPr>
              <a:t>不变，</a:t>
            </a:r>
            <a:r>
              <a:rPr lang="en-US" altLang="zh-CN" sz="3200" b="1">
                <a:solidFill>
                  <a:srgbClr val="0000FF"/>
                </a:solidFill>
                <a:latin typeface="宋体" pitchFamily="2" charset="-122"/>
              </a:rPr>
              <a:t>p</a:t>
            </a:r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</a:rPr>
              <a:t>变大</a:t>
            </a:r>
          </a:p>
          <a:p>
            <a:pPr eaLnBrk="1" hangingPunct="1"/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</a:rPr>
              <a:t>   </a:t>
            </a:r>
            <a:r>
              <a:rPr lang="en-US" altLang="zh-CN" sz="3200" b="1">
                <a:solidFill>
                  <a:srgbClr val="0000FF"/>
                </a:solidFill>
                <a:latin typeface="宋体" pitchFamily="2" charset="-122"/>
              </a:rPr>
              <a:t>C. F</a:t>
            </a:r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</a:rPr>
              <a:t>变大，</a:t>
            </a:r>
            <a:r>
              <a:rPr lang="en-US" altLang="zh-CN" sz="3200" b="1">
                <a:solidFill>
                  <a:srgbClr val="0000FF"/>
                </a:solidFill>
                <a:latin typeface="宋体" pitchFamily="2" charset="-122"/>
              </a:rPr>
              <a:t>P</a:t>
            </a:r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</a:rPr>
              <a:t>变小    </a:t>
            </a:r>
            <a:r>
              <a:rPr lang="en-US" altLang="zh-CN" sz="3200" b="1">
                <a:solidFill>
                  <a:srgbClr val="0000FF"/>
                </a:solidFill>
                <a:latin typeface="宋体" pitchFamily="2" charset="-122"/>
              </a:rPr>
              <a:t>D. F</a:t>
            </a:r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</a:rPr>
              <a:t>不变，</a:t>
            </a:r>
            <a:r>
              <a:rPr lang="en-US" altLang="zh-CN" sz="3200" b="1">
                <a:solidFill>
                  <a:srgbClr val="0000FF"/>
                </a:solidFill>
                <a:latin typeface="宋体" pitchFamily="2" charset="-122"/>
              </a:rPr>
              <a:t>P</a:t>
            </a:r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</a:rPr>
              <a:t>变小</a:t>
            </a:r>
          </a:p>
        </p:txBody>
      </p:sp>
      <p:pic>
        <p:nvPicPr>
          <p:cNvPr id="124933" name="Picture 5" descr="w14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24075" y="4076700"/>
            <a:ext cx="4248150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4934" name="Text Box 6"/>
          <p:cNvSpPr txBox="1">
            <a:spLocks noChangeArrowheads="1"/>
          </p:cNvSpPr>
          <p:nvPr/>
        </p:nvSpPr>
        <p:spPr bwMode="auto">
          <a:xfrm>
            <a:off x="3563938" y="5949950"/>
            <a:ext cx="8636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FF"/>
                </a:solidFill>
                <a:latin typeface="宋体" pitchFamily="2" charset="-122"/>
              </a:rPr>
              <a:t>图</a:t>
            </a:r>
            <a:r>
              <a:rPr lang="en-US" altLang="zh-CN" sz="2400" b="1">
                <a:solidFill>
                  <a:srgbClr val="0000FF"/>
                </a:solidFill>
                <a:latin typeface="宋体" pitchFamily="2" charset="-122"/>
              </a:rPr>
              <a:t>4</a:t>
            </a:r>
          </a:p>
        </p:txBody>
      </p:sp>
      <p:sp>
        <p:nvSpPr>
          <p:cNvPr id="124935" name="Text Box 7"/>
          <p:cNvSpPr txBox="1">
            <a:spLocks noChangeArrowheads="1"/>
          </p:cNvSpPr>
          <p:nvPr/>
        </p:nvSpPr>
        <p:spPr bwMode="auto">
          <a:xfrm>
            <a:off x="4398963" y="2417763"/>
            <a:ext cx="5746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</a:rPr>
              <a:t>D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4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4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4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2" grpId="0"/>
      <p:bldP spid="124934" grpId="0"/>
      <p:bldP spid="124935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2"/>
          <p:cNvSpPr txBox="1">
            <a:spLocks noChangeArrowheads="1"/>
          </p:cNvSpPr>
          <p:nvPr/>
        </p:nvSpPr>
        <p:spPr bwMode="auto">
          <a:xfrm>
            <a:off x="642938" y="944563"/>
            <a:ext cx="85010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r>
              <a:rPr lang="zh-CN" altLang="en-US" sz="3200" b="1" dirty="0" smtClean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、</a:t>
            </a:r>
            <a:r>
              <a:rPr lang="en-US" altLang="zh-CN" sz="3200" b="1" dirty="0" err="1" smtClean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下列图中达到了增大压强效果的是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      ）</a:t>
            </a:r>
          </a:p>
        </p:txBody>
      </p:sp>
      <p:pic>
        <p:nvPicPr>
          <p:cNvPr id="47107" name="Picture 3" descr="l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3600" y="1751013"/>
            <a:ext cx="1801813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8" name="Picture 4" descr="l2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1751013"/>
            <a:ext cx="18669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9" name="Picture 5" descr="{435B60B5-CFC0-4E1C-9755-D6588E544860}0"/>
          <p:cNvPicPr>
            <a:picLocks noChangeAspect="1" noChangeArrowheads="1"/>
          </p:cNvPicPr>
          <p:nvPr/>
        </p:nvPicPr>
        <p:blipFill>
          <a:blip r:embed="rId5" cstate="print"/>
          <a:srcRect b="3703"/>
          <a:stretch>
            <a:fillRect/>
          </a:stretch>
        </p:blipFill>
        <p:spPr bwMode="auto">
          <a:xfrm>
            <a:off x="4038600" y="1770063"/>
            <a:ext cx="2133600" cy="205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762000" y="4875213"/>
            <a:ext cx="70866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B</a:t>
            </a:r>
            <a:r>
              <a:rPr lang="en-US" altLang="zh-CN" sz="3200" dirty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</a:t>
            </a:r>
            <a:r>
              <a:rPr lang="zh-CN" altLang="en-US" sz="3200" b="1" dirty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、啄木鸟的嘴插入坚硬的树皮</a:t>
            </a: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762000" y="4265613"/>
            <a:ext cx="6096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A </a:t>
            </a:r>
            <a:r>
              <a:rPr lang="zh-CN" altLang="en-US" sz="3200" b="1" dirty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、骆驼具有宽大的脚掌</a:t>
            </a:r>
          </a:p>
        </p:txBody>
      </p:sp>
      <p:sp>
        <p:nvSpPr>
          <p:cNvPr id="47112" name="Text Box 8"/>
          <p:cNvSpPr txBox="1">
            <a:spLocks noChangeArrowheads="1"/>
          </p:cNvSpPr>
          <p:nvPr/>
        </p:nvSpPr>
        <p:spPr bwMode="auto">
          <a:xfrm>
            <a:off x="762000" y="5408613"/>
            <a:ext cx="67818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C</a:t>
            </a:r>
            <a:r>
              <a:rPr lang="zh-CN" altLang="en-US" sz="3200" b="1" dirty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、房屋有面积很大的地基</a:t>
            </a:r>
          </a:p>
        </p:txBody>
      </p:sp>
      <p:sp>
        <p:nvSpPr>
          <p:cNvPr id="47113" name="Text Box 9"/>
          <p:cNvSpPr txBox="1">
            <a:spLocks noChangeArrowheads="1"/>
          </p:cNvSpPr>
          <p:nvPr/>
        </p:nvSpPr>
        <p:spPr bwMode="auto">
          <a:xfrm>
            <a:off x="762000" y="6018213"/>
            <a:ext cx="48593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D</a:t>
            </a:r>
            <a:r>
              <a:rPr lang="zh-CN" altLang="en-US" sz="3200" b="1" dirty="0">
                <a:solidFill>
                  <a:srgbClr val="00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、拖拉机安装履带</a:t>
            </a:r>
          </a:p>
        </p:txBody>
      </p:sp>
      <p:sp>
        <p:nvSpPr>
          <p:cNvPr id="44042" name="Text Box 10"/>
          <p:cNvSpPr txBox="1">
            <a:spLocks noChangeArrowheads="1"/>
          </p:cNvSpPr>
          <p:nvPr/>
        </p:nvSpPr>
        <p:spPr bwMode="auto">
          <a:xfrm>
            <a:off x="7956376" y="908720"/>
            <a:ext cx="4318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B</a:t>
            </a:r>
          </a:p>
        </p:txBody>
      </p:sp>
      <p:pic>
        <p:nvPicPr>
          <p:cNvPr id="47115" name="Picture 11" descr="{E4A43751-A6B9-4E42-8A48-53D962129448}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24600" y="1903413"/>
            <a:ext cx="2590800" cy="175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2" grpId="0" autoUpdateAnimBg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Rectangle 3"/>
          <p:cNvSpPr txBox="1">
            <a:spLocks noRot="1" noChangeArrowheads="1"/>
          </p:cNvSpPr>
          <p:nvPr/>
        </p:nvSpPr>
        <p:spPr bwMode="auto">
          <a:xfrm>
            <a:off x="250825" y="1719263"/>
            <a:ext cx="8713788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altLang="zh-CN" sz="2800" b="1" dirty="0" smtClean="0">
                <a:solidFill>
                  <a:schemeClr val="tx1"/>
                </a:solidFill>
                <a:latin typeface="Times New Roman" pitchFamily="18" charset="0"/>
              </a:rPr>
              <a:t>4</a:t>
            </a:r>
            <a:r>
              <a:rPr lang="zh-CN" altLang="en-US" sz="2800" b="1" dirty="0" smtClean="0">
                <a:solidFill>
                  <a:schemeClr val="tx1"/>
                </a:solidFill>
                <a:latin typeface="Times New Roman" pitchFamily="18" charset="0"/>
              </a:rPr>
              <a:t>．</a:t>
            </a:r>
            <a:r>
              <a:rPr lang="zh-CN" altLang="en-US" sz="2800" b="1" dirty="0">
                <a:solidFill>
                  <a:schemeClr val="tx1"/>
                </a:solidFill>
                <a:latin typeface="Times New Roman" pitchFamily="18" charset="0"/>
              </a:rPr>
              <a:t>如图所示，</a:t>
            </a:r>
            <a:r>
              <a:rPr lang="en-US" altLang="zh-CN" sz="2800" b="1" dirty="0">
                <a:solidFill>
                  <a:schemeClr val="tx1"/>
                </a:solidFill>
                <a:latin typeface="Times New Roman" pitchFamily="18" charset="0"/>
              </a:rPr>
              <a:t>A</a:t>
            </a:r>
            <a:r>
              <a:rPr lang="zh-CN" altLang="en-US" sz="2800" b="1" dirty="0">
                <a:solidFill>
                  <a:schemeClr val="tx1"/>
                </a:solidFill>
                <a:latin typeface="Times New Roman" pitchFamily="18" charset="0"/>
              </a:rPr>
              <a:t>、</a:t>
            </a:r>
            <a:r>
              <a:rPr lang="en-US" altLang="zh-CN" sz="2800" b="1" dirty="0">
                <a:solidFill>
                  <a:schemeClr val="tx1"/>
                </a:solidFill>
                <a:latin typeface="Times New Roman" pitchFamily="18" charset="0"/>
              </a:rPr>
              <a:t>B</a:t>
            </a:r>
            <a:r>
              <a:rPr lang="zh-CN" altLang="en-US" sz="2800" b="1" dirty="0">
                <a:solidFill>
                  <a:schemeClr val="tx1"/>
                </a:solidFill>
                <a:latin typeface="Times New Roman" pitchFamily="18" charset="0"/>
              </a:rPr>
              <a:t>、</a:t>
            </a:r>
            <a:r>
              <a:rPr lang="en-US" altLang="zh-CN" sz="2800" b="1" dirty="0">
                <a:solidFill>
                  <a:schemeClr val="tx1"/>
                </a:solidFill>
                <a:latin typeface="Times New Roman" pitchFamily="18" charset="0"/>
              </a:rPr>
              <a:t>C</a:t>
            </a:r>
            <a:r>
              <a:rPr lang="zh-CN" altLang="en-US" sz="2800" b="1" dirty="0">
                <a:solidFill>
                  <a:schemeClr val="tx1"/>
                </a:solidFill>
                <a:latin typeface="Times New Roman" pitchFamily="18" charset="0"/>
              </a:rPr>
              <a:t>三个实心物体的体积、密度均相同，它们对水平桌</a:t>
            </a: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Times New Roman" pitchFamily="18" charset="0"/>
              </a:rPr>
              <a:t>面的压力分别为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itchFamily="18" charset="0"/>
              </a:rPr>
              <a:t>F</a:t>
            </a:r>
            <a:r>
              <a:rPr lang="en-US" altLang="zh-CN" sz="2800" b="1" baseline="-25000" dirty="0">
                <a:solidFill>
                  <a:schemeClr val="tx1"/>
                </a:solidFill>
                <a:latin typeface="Times New Roman" pitchFamily="18" charset="0"/>
              </a:rPr>
              <a:t>A</a:t>
            </a:r>
            <a:r>
              <a:rPr lang="zh-CN" altLang="en-US" sz="2800" b="1" dirty="0">
                <a:solidFill>
                  <a:schemeClr val="tx1"/>
                </a:solidFill>
                <a:latin typeface="Times New Roman" pitchFamily="18" charset="0"/>
              </a:rPr>
              <a:t>、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itchFamily="18" charset="0"/>
              </a:rPr>
              <a:t>F</a:t>
            </a:r>
            <a:r>
              <a:rPr lang="en-US" altLang="zh-CN" sz="2800" b="1" baseline="-25000" dirty="0">
                <a:solidFill>
                  <a:schemeClr val="tx1"/>
                </a:solidFill>
                <a:latin typeface="Times New Roman" pitchFamily="18" charset="0"/>
              </a:rPr>
              <a:t>B</a:t>
            </a:r>
            <a:r>
              <a:rPr lang="zh-CN" altLang="en-US" sz="2800" b="1" dirty="0">
                <a:solidFill>
                  <a:schemeClr val="tx1"/>
                </a:solidFill>
                <a:latin typeface="Times New Roman" pitchFamily="18" charset="0"/>
              </a:rPr>
              <a:t>、</a:t>
            </a:r>
          </a:p>
          <a:p>
            <a:pPr>
              <a:lnSpc>
                <a:spcPct val="130000"/>
              </a:lnSpc>
            </a:pPr>
            <a:r>
              <a:rPr lang="en-US" altLang="zh-CN" sz="2800" b="1" i="1" dirty="0">
                <a:solidFill>
                  <a:schemeClr val="tx1"/>
                </a:solidFill>
                <a:latin typeface="Times New Roman" pitchFamily="18" charset="0"/>
              </a:rPr>
              <a:t>F</a:t>
            </a:r>
            <a:r>
              <a:rPr lang="en-US" altLang="zh-CN" sz="2800" b="1" baseline="-25000" dirty="0">
                <a:solidFill>
                  <a:schemeClr val="tx1"/>
                </a:solidFill>
                <a:latin typeface="Times New Roman" pitchFamily="18" charset="0"/>
              </a:rPr>
              <a:t>C</a:t>
            </a:r>
            <a:r>
              <a:rPr lang="zh-CN" altLang="en-US" sz="2800" b="1" dirty="0">
                <a:solidFill>
                  <a:schemeClr val="tx1"/>
                </a:solidFill>
                <a:latin typeface="Times New Roman" pitchFamily="18" charset="0"/>
              </a:rPr>
              <a:t>，它们对桌面的压强</a:t>
            </a: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Times New Roman" pitchFamily="18" charset="0"/>
              </a:rPr>
              <a:t>分别为</a:t>
            </a:r>
            <a:r>
              <a:rPr lang="en-US" altLang="zh-CN" sz="2800" b="1" i="1" dirty="0" err="1">
                <a:solidFill>
                  <a:schemeClr val="tx1"/>
                </a:solidFill>
                <a:latin typeface="Times New Roman" pitchFamily="18" charset="0"/>
              </a:rPr>
              <a:t>p</a:t>
            </a:r>
            <a:r>
              <a:rPr lang="en-US" altLang="zh-CN" sz="2800" b="1" baseline="-25000" dirty="0" err="1">
                <a:solidFill>
                  <a:schemeClr val="tx1"/>
                </a:solidFill>
                <a:latin typeface="Times New Roman" pitchFamily="18" charset="0"/>
              </a:rPr>
              <a:t>A</a:t>
            </a:r>
            <a:r>
              <a:rPr lang="zh-CN" altLang="en-US" sz="2800" b="1" dirty="0">
                <a:solidFill>
                  <a:schemeClr val="tx1"/>
                </a:solidFill>
                <a:latin typeface="Times New Roman" pitchFamily="18" charset="0"/>
              </a:rPr>
              <a:t>、</a:t>
            </a:r>
            <a:r>
              <a:rPr lang="en-US" altLang="zh-CN" sz="2800" b="1" i="1" dirty="0" err="1">
                <a:solidFill>
                  <a:schemeClr val="tx1"/>
                </a:solidFill>
                <a:latin typeface="Times New Roman" pitchFamily="18" charset="0"/>
              </a:rPr>
              <a:t>p</a:t>
            </a:r>
            <a:r>
              <a:rPr lang="en-US" altLang="zh-CN" sz="2800" b="1" baseline="-25000" dirty="0" err="1">
                <a:solidFill>
                  <a:schemeClr val="tx1"/>
                </a:solidFill>
                <a:latin typeface="Times New Roman" pitchFamily="18" charset="0"/>
              </a:rPr>
              <a:t>B</a:t>
            </a:r>
            <a:r>
              <a:rPr lang="zh-CN" altLang="en-US" sz="2800" b="1" dirty="0">
                <a:solidFill>
                  <a:schemeClr val="tx1"/>
                </a:solidFill>
                <a:latin typeface="Times New Roman" pitchFamily="18" charset="0"/>
              </a:rPr>
              <a:t>、</a:t>
            </a:r>
            <a:r>
              <a:rPr lang="en-US" altLang="zh-CN" sz="2800" b="1" i="1" dirty="0" err="1">
                <a:solidFill>
                  <a:schemeClr val="tx1"/>
                </a:solidFill>
                <a:latin typeface="Times New Roman" pitchFamily="18" charset="0"/>
              </a:rPr>
              <a:t>p</a:t>
            </a:r>
            <a:r>
              <a:rPr lang="en-US" altLang="zh-CN" sz="2800" b="1" baseline="-25000" dirty="0" err="1">
                <a:solidFill>
                  <a:schemeClr val="tx1"/>
                </a:solidFill>
                <a:latin typeface="Times New Roman" pitchFamily="18" charset="0"/>
              </a:rPr>
              <a:t>C</a:t>
            </a:r>
            <a:r>
              <a:rPr lang="zh-CN" altLang="en-US" sz="2800" b="1" dirty="0">
                <a:solidFill>
                  <a:schemeClr val="tx1"/>
                </a:solidFill>
                <a:latin typeface="Times New Roman" pitchFamily="18" charset="0"/>
              </a:rPr>
              <a:t>。则</a:t>
            </a: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Times New Roman" pitchFamily="18" charset="0"/>
              </a:rPr>
              <a:t>三个压力的大小关系是</a:t>
            </a:r>
            <a:r>
              <a:rPr lang="zh-CN" altLang="en-US" sz="2800" b="1" u="sng" dirty="0">
                <a:solidFill>
                  <a:schemeClr val="tx1"/>
                </a:solidFill>
                <a:latin typeface="Times New Roman" pitchFamily="18" charset="0"/>
              </a:rPr>
              <a:t>     　　　　　　　</a:t>
            </a:r>
            <a:r>
              <a:rPr lang="zh-CN" altLang="en-US" sz="2800" b="1" dirty="0">
                <a:solidFill>
                  <a:schemeClr val="tx1"/>
                </a:solidFill>
                <a:latin typeface="Times New Roman" pitchFamily="18" charset="0"/>
              </a:rPr>
              <a:t>，压强自小到大的顺序是</a:t>
            </a:r>
            <a:r>
              <a:rPr lang="zh-CN" altLang="en-US" sz="2800" b="1" u="sng" dirty="0">
                <a:solidFill>
                  <a:schemeClr val="tx1"/>
                </a:solidFill>
                <a:latin typeface="Times New Roman" pitchFamily="18" charset="0"/>
              </a:rPr>
              <a:t>         　　　　　　</a:t>
            </a:r>
            <a:r>
              <a:rPr lang="zh-CN" altLang="en-US" sz="2800" b="1" dirty="0">
                <a:solidFill>
                  <a:schemeClr val="tx1"/>
                </a:solidFill>
                <a:latin typeface="Times New Roman" pitchFamily="18" charset="0"/>
              </a:rPr>
              <a:t>。</a:t>
            </a:r>
          </a:p>
        </p:txBody>
      </p:sp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2916238" y="3001963"/>
            <a:ext cx="28797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6871" name="Text Box 7"/>
          <p:cNvSpPr txBox="1">
            <a:spLocks noChangeArrowheads="1"/>
          </p:cNvSpPr>
          <p:nvPr/>
        </p:nvSpPr>
        <p:spPr bwMode="auto">
          <a:xfrm>
            <a:off x="4211638" y="4433888"/>
            <a:ext cx="28082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i="1">
                <a:solidFill>
                  <a:srgbClr val="FF0000"/>
                </a:solidFill>
                <a:latin typeface="Times New Roman" pitchFamily="18" charset="0"/>
              </a:rPr>
              <a:t>F</a:t>
            </a:r>
            <a:r>
              <a:rPr lang="en-US" altLang="zh-CN" sz="3200" b="1" baseline="-25000">
                <a:solidFill>
                  <a:srgbClr val="FF0000"/>
                </a:solidFill>
                <a:latin typeface="Times New Roman" pitchFamily="18" charset="0"/>
              </a:rPr>
              <a:t>A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＝</a:t>
            </a:r>
            <a:r>
              <a:rPr lang="en-US" altLang="zh-CN" sz="3200" b="1" i="1">
                <a:solidFill>
                  <a:srgbClr val="FF0000"/>
                </a:solidFill>
                <a:latin typeface="Times New Roman" pitchFamily="18" charset="0"/>
              </a:rPr>
              <a:t>F</a:t>
            </a:r>
            <a:r>
              <a:rPr lang="en-US" altLang="zh-CN" sz="3200" b="1" baseline="-25000">
                <a:solidFill>
                  <a:srgbClr val="FF0000"/>
                </a:solidFill>
                <a:latin typeface="Times New Roman" pitchFamily="18" charset="0"/>
              </a:rPr>
              <a:t>B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＝</a:t>
            </a:r>
            <a:r>
              <a:rPr lang="en-US" altLang="zh-CN" sz="3200" b="1" i="1">
                <a:solidFill>
                  <a:srgbClr val="FF0000"/>
                </a:solidFill>
                <a:latin typeface="Times New Roman" pitchFamily="18" charset="0"/>
              </a:rPr>
              <a:t>F</a:t>
            </a:r>
            <a:r>
              <a:rPr lang="en-US" altLang="zh-CN" sz="3200" b="1" baseline="-25000">
                <a:solidFill>
                  <a:srgbClr val="FF0000"/>
                </a:solidFill>
                <a:latin typeface="Times New Roman" pitchFamily="18" charset="0"/>
              </a:rPr>
              <a:t>C</a:t>
            </a:r>
          </a:p>
        </p:txBody>
      </p:sp>
      <p:sp>
        <p:nvSpPr>
          <p:cNvPr id="36872" name="Text Box 8"/>
          <p:cNvSpPr txBox="1">
            <a:spLocks noChangeArrowheads="1"/>
          </p:cNvSpPr>
          <p:nvPr/>
        </p:nvSpPr>
        <p:spPr bwMode="auto">
          <a:xfrm>
            <a:off x="2800350" y="4999038"/>
            <a:ext cx="26638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 i="1">
                <a:solidFill>
                  <a:srgbClr val="FF0000"/>
                </a:solidFill>
                <a:latin typeface="Times New Roman" pitchFamily="18" charset="0"/>
              </a:rPr>
              <a:t>p</a:t>
            </a:r>
            <a:r>
              <a:rPr lang="en-US" altLang="zh-CN" sz="3200" b="1" baseline="-25000">
                <a:solidFill>
                  <a:srgbClr val="FF0000"/>
                </a:solidFill>
                <a:latin typeface="Times New Roman" pitchFamily="18" charset="0"/>
              </a:rPr>
              <a:t>B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＜</a:t>
            </a:r>
            <a:r>
              <a:rPr lang="zh-CN" altLang="en-US" sz="3200" b="1" i="1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zh-CN" sz="3200" b="1" i="1">
                <a:solidFill>
                  <a:srgbClr val="FF0000"/>
                </a:solidFill>
                <a:latin typeface="Times New Roman" pitchFamily="18" charset="0"/>
              </a:rPr>
              <a:t>p</a:t>
            </a:r>
            <a:r>
              <a:rPr lang="en-US" altLang="zh-CN" sz="3200" b="1" baseline="-25000">
                <a:solidFill>
                  <a:srgbClr val="FF0000"/>
                </a:solidFill>
                <a:latin typeface="Times New Roman" pitchFamily="18" charset="0"/>
              </a:rPr>
              <a:t>A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＜</a:t>
            </a:r>
            <a:r>
              <a:rPr lang="zh-CN" altLang="en-US" sz="3200" b="1" i="1">
                <a:solidFill>
                  <a:srgbClr val="FF0000"/>
                </a:solidFill>
                <a:latin typeface="Times New Roman" pitchFamily="18" charset="0"/>
              </a:rPr>
              <a:t>  </a:t>
            </a:r>
            <a:r>
              <a:rPr lang="en-US" altLang="zh-CN" sz="3200" b="1" i="1">
                <a:solidFill>
                  <a:srgbClr val="FF0000"/>
                </a:solidFill>
                <a:latin typeface="Times New Roman" pitchFamily="18" charset="0"/>
              </a:rPr>
              <a:t>p</a:t>
            </a:r>
            <a:r>
              <a:rPr lang="en-US" altLang="zh-CN" sz="3200" b="1" baseline="-25000">
                <a:solidFill>
                  <a:srgbClr val="FF0000"/>
                </a:solidFill>
                <a:latin typeface="Times New Roman" pitchFamily="18" charset="0"/>
              </a:rPr>
              <a:t>C</a:t>
            </a:r>
          </a:p>
        </p:txBody>
      </p:sp>
      <p:grpSp>
        <p:nvGrpSpPr>
          <p:cNvPr id="3" name="组合 36872"/>
          <p:cNvGrpSpPr>
            <a:grpSpLocks/>
          </p:cNvGrpSpPr>
          <p:nvPr/>
        </p:nvGrpSpPr>
        <p:grpSpPr bwMode="auto">
          <a:xfrm>
            <a:off x="4427538" y="2468563"/>
            <a:ext cx="4175125" cy="1800225"/>
            <a:chOff x="0" y="0"/>
            <a:chExt cx="2630" cy="1134"/>
          </a:xfrm>
        </p:grpSpPr>
        <p:pic>
          <p:nvPicPr>
            <p:cNvPr id="34825" name="图片 3687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630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4826" name="文本框 36874"/>
            <p:cNvSpPr txBox="1">
              <a:spLocks noChangeArrowheads="1"/>
            </p:cNvSpPr>
            <p:nvPr/>
          </p:nvSpPr>
          <p:spPr bwMode="auto">
            <a:xfrm>
              <a:off x="316" y="771"/>
              <a:ext cx="409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>
                  <a:latin typeface="Times New Roman" pitchFamily="18" charset="0"/>
                </a:rPr>
                <a:t> A</a:t>
              </a:r>
            </a:p>
          </p:txBody>
        </p:sp>
        <p:sp>
          <p:nvSpPr>
            <p:cNvPr id="34827" name="文本框 36875"/>
            <p:cNvSpPr txBox="1">
              <a:spLocks noChangeArrowheads="1"/>
            </p:cNvSpPr>
            <p:nvPr/>
          </p:nvSpPr>
          <p:spPr bwMode="auto">
            <a:xfrm>
              <a:off x="1043" y="771"/>
              <a:ext cx="45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>
                  <a:latin typeface="Times New Roman" pitchFamily="18" charset="0"/>
                </a:rPr>
                <a:t>  B</a:t>
              </a:r>
            </a:p>
          </p:txBody>
        </p:sp>
        <p:sp>
          <p:nvSpPr>
            <p:cNvPr id="34828" name="文本框 36876"/>
            <p:cNvSpPr txBox="1">
              <a:spLocks noChangeArrowheads="1"/>
            </p:cNvSpPr>
            <p:nvPr/>
          </p:nvSpPr>
          <p:spPr bwMode="auto">
            <a:xfrm>
              <a:off x="1995" y="771"/>
              <a:ext cx="45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>
                  <a:latin typeface="Times New Roman" pitchFamily="18" charset="0"/>
                </a:rPr>
                <a:t> C</a:t>
              </a:r>
            </a:p>
          </p:txBody>
        </p:sp>
      </p:grp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1" grpId="0"/>
      <p:bldP spid="36872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大象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175" y="2143125"/>
            <a:ext cx="3919538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3" descr="跳舞好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700" y="1852613"/>
            <a:ext cx="2419350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Text Box 4"/>
          <p:cNvSpPr txBox="1"/>
          <p:nvPr/>
        </p:nvSpPr>
        <p:spPr>
          <a:xfrm>
            <a:off x="647700" y="5119688"/>
            <a:ext cx="27813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800" b="1" noProof="1">
                <a:solidFill>
                  <a:srgbClr val="0033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itchFamily="2" charset="-122"/>
              </a:rPr>
              <a:t>体重460N，接触面积为10cm</a:t>
            </a:r>
            <a:r>
              <a:rPr lang="zh-CN" altLang="en-US" sz="2800" b="1" baseline="30000" noProof="1">
                <a:solidFill>
                  <a:srgbClr val="0033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itchFamily="2" charset="-122"/>
              </a:rPr>
              <a:t>2</a:t>
            </a:r>
            <a:endParaRPr lang="zh-CN" altLang="en-US" sz="2800" b="1" noProof="1">
              <a:solidFill>
                <a:srgbClr val="003366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itchFamily="2" charset="-122"/>
            </a:endParaRPr>
          </a:p>
        </p:txBody>
      </p:sp>
      <p:sp>
        <p:nvSpPr>
          <p:cNvPr id="24581" name="Text Box 5"/>
          <p:cNvSpPr txBox="1"/>
          <p:nvPr/>
        </p:nvSpPr>
        <p:spPr>
          <a:xfrm>
            <a:off x="4076700" y="4967288"/>
            <a:ext cx="41148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800" b="1" noProof="1">
                <a:solidFill>
                  <a:srgbClr val="0033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itchFamily="2" charset="-122"/>
              </a:rPr>
              <a:t>体重6</a:t>
            </a:r>
            <a:r>
              <a:rPr lang="en-US" altLang="zh-CN" sz="2800" b="1" noProof="1">
                <a:solidFill>
                  <a:srgbClr val="0033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itchFamily="2" charset="-122"/>
                <a:sym typeface="Arial" panose="020B0604020202020204" pitchFamily="34" charset="0"/>
              </a:rPr>
              <a:t>×1</a:t>
            </a:r>
            <a:r>
              <a:rPr lang="zh-CN" altLang="en-US" sz="2800" b="1" noProof="1">
                <a:solidFill>
                  <a:srgbClr val="0033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itchFamily="2" charset="-122"/>
              </a:rPr>
              <a:t>0</a:t>
            </a:r>
            <a:r>
              <a:rPr lang="en-US" altLang="zh-CN" sz="2800" b="1" baseline="30000" noProof="1">
                <a:solidFill>
                  <a:srgbClr val="0033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itchFamily="2" charset="-122"/>
              </a:rPr>
              <a:t>4</a:t>
            </a:r>
            <a:r>
              <a:rPr lang="zh-CN" altLang="en-US" sz="2800" b="1" noProof="1">
                <a:solidFill>
                  <a:srgbClr val="0033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itchFamily="2" charset="-122"/>
              </a:rPr>
              <a:t>N，每只脚掌面积为600cm</a:t>
            </a:r>
            <a:r>
              <a:rPr lang="zh-CN" altLang="en-US" sz="2800" b="1" baseline="30000" noProof="1">
                <a:solidFill>
                  <a:srgbClr val="0033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itchFamily="2" charset="-122"/>
              </a:rPr>
              <a:t>2</a:t>
            </a:r>
            <a:endParaRPr lang="zh-CN" altLang="en-US" sz="2800" b="1" noProof="1">
              <a:solidFill>
                <a:srgbClr val="003366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itchFamily="2" charset="-122"/>
            </a:endParaRPr>
          </a:p>
        </p:txBody>
      </p:sp>
      <p:sp>
        <p:nvSpPr>
          <p:cNvPr id="24582" name="Text Box 6"/>
          <p:cNvSpPr txBox="1"/>
          <p:nvPr/>
        </p:nvSpPr>
        <p:spPr>
          <a:xfrm>
            <a:off x="457200" y="930275"/>
            <a:ext cx="1905000" cy="711200"/>
          </a:xfrm>
          <a:prstGeom prst="rect">
            <a:avLst/>
          </a:prstGeom>
          <a:noFill/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40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2" charset="0"/>
                <a:ea typeface="宋体" pitchFamily="2" charset="-122"/>
              </a:rPr>
              <a:t>比一比</a:t>
            </a:r>
          </a:p>
        </p:txBody>
      </p:sp>
      <p:sp>
        <p:nvSpPr>
          <p:cNvPr id="24583" name="Text Box 7"/>
          <p:cNvSpPr txBox="1"/>
          <p:nvPr/>
        </p:nvSpPr>
        <p:spPr>
          <a:xfrm>
            <a:off x="2362200" y="939800"/>
            <a:ext cx="52006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4000" b="1" noProof="1">
                <a:solidFill>
                  <a:srgbClr val="33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itchFamily="2" charset="-122"/>
              </a:rPr>
              <a:t>谁对地面的压强大？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468313" y="723900"/>
            <a:ext cx="8291512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400" b="1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解:芭蕾舞演员单脚站立在水平地面上，</a:t>
            </a:r>
            <a:r>
              <a:rPr lang="zh-CN" altLang="en-US" sz="2800" b="1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Ｆ</a:t>
            </a:r>
            <a:r>
              <a:rPr lang="zh-CN" altLang="en-US" sz="2800" b="1" baseline="-2500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１</a:t>
            </a:r>
            <a:r>
              <a:rPr lang="zh-CN" altLang="en-US" sz="2400" b="1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＝</a:t>
            </a:r>
            <a:r>
              <a:rPr lang="zh-CN" altLang="en-US" sz="2800" b="1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Ｇ</a:t>
            </a:r>
            <a:r>
              <a:rPr lang="zh-CN" altLang="en-US" sz="2400" b="1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＝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460</a:t>
            </a:r>
            <a:r>
              <a:rPr lang="zh-CN" altLang="en-US" sz="2800" b="1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Ｎ。</a:t>
            </a:r>
          </a:p>
          <a:p>
            <a:pPr eaLnBrk="1" hangingPunct="1">
              <a:buFont typeface="Arial" pitchFamily="34" charset="0"/>
              <a:buNone/>
            </a:pPr>
            <a:r>
              <a:rPr lang="zh-CN" altLang="en-US" sz="280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　</a:t>
            </a:r>
            <a:endParaRPr lang="zh-CN" altLang="en-US" sz="2800" baseline="30000" smtClean="0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182688" y="1927225"/>
            <a:ext cx="1447800" cy="954088"/>
            <a:chOff x="0" y="0"/>
            <a:chExt cx="912" cy="601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480" y="0"/>
              <a:ext cx="432" cy="601"/>
              <a:chOff x="0" y="0"/>
              <a:chExt cx="432" cy="601"/>
            </a:xfrm>
          </p:grpSpPr>
          <p:grpSp>
            <p:nvGrpSpPr>
              <p:cNvPr id="4" name="Group 5"/>
              <p:cNvGrpSpPr>
                <a:grpSpLocks/>
              </p:cNvGrpSpPr>
              <p:nvPr/>
            </p:nvGrpSpPr>
            <p:grpSpPr bwMode="auto">
              <a:xfrm>
                <a:off x="0" y="0"/>
                <a:ext cx="409" cy="327"/>
                <a:chOff x="0" y="0"/>
                <a:chExt cx="409" cy="327"/>
              </a:xfrm>
            </p:grpSpPr>
            <p:sp>
              <p:nvSpPr>
                <p:cNvPr id="23557" name="Line 6"/>
                <p:cNvSpPr>
                  <a:spLocks noChangeShapeType="1"/>
                </p:cNvSpPr>
                <p:nvPr/>
              </p:nvSpPr>
              <p:spPr bwMode="auto">
                <a:xfrm>
                  <a:off x="45" y="320"/>
                  <a:ext cx="31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>
                    <a:buFont typeface="Arial" pitchFamily="34" charset="0"/>
                    <a:buNone/>
                  </a:pPr>
                  <a:endParaRPr lang="zh-CN" altLang="en-US" smtClean="0">
                    <a:solidFill>
                      <a:srgbClr val="00FF00"/>
                    </a:solidFill>
                    <a:latin typeface="Arial" pitchFamily="34" charset="0"/>
                    <a:ea typeface="宋体" pitchFamily="2" charset="-122"/>
                  </a:endParaRPr>
                </a:p>
              </p:txBody>
            </p:sp>
            <p:sp>
              <p:nvSpPr>
                <p:cNvPr id="23558" name="Text Box 7"/>
                <p:cNvSpPr txBox="1">
                  <a:spLocks noChangeArrowheads="1"/>
                </p:cNvSpPr>
                <p:nvPr/>
              </p:nvSpPr>
              <p:spPr bwMode="auto">
                <a:xfrm>
                  <a:off x="0" y="0"/>
                  <a:ext cx="409" cy="3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1" hangingPunct="1">
                    <a:spcBef>
                      <a:spcPct val="50000"/>
                    </a:spcBef>
                    <a:buFont typeface="Arial" pitchFamily="34" charset="0"/>
                    <a:buNone/>
                  </a:pPr>
                  <a:r>
                    <a:rPr lang="en-US" altLang="zh-CN" sz="2800" b="1" smtClean="0">
                      <a:solidFill>
                        <a:srgbClr val="000000"/>
                      </a:solidFill>
                      <a:latin typeface="Arial" pitchFamily="34" charset="0"/>
                      <a:ea typeface="宋体" pitchFamily="2" charset="-122"/>
                    </a:rPr>
                    <a:t>F</a:t>
                  </a:r>
                  <a:r>
                    <a:rPr lang="en-US" altLang="zh-CN" sz="2800" b="1" baseline="-25000" smtClean="0">
                      <a:solidFill>
                        <a:srgbClr val="000000"/>
                      </a:solidFill>
                      <a:latin typeface="Arial" pitchFamily="34" charset="0"/>
                      <a:ea typeface="宋体" pitchFamily="2" charset="-122"/>
                    </a:rPr>
                    <a:t>1</a:t>
                  </a:r>
                </a:p>
              </p:txBody>
            </p:sp>
          </p:grpSp>
          <p:sp>
            <p:nvSpPr>
              <p:cNvPr id="23559" name="Text Box 8"/>
              <p:cNvSpPr txBox="1">
                <a:spLocks noChangeArrowheads="1"/>
              </p:cNvSpPr>
              <p:nvPr/>
            </p:nvSpPr>
            <p:spPr bwMode="auto">
              <a:xfrm>
                <a:off x="0" y="274"/>
                <a:ext cx="432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  <a:buFont typeface="Arial" pitchFamily="34" charset="0"/>
                  <a:buNone/>
                </a:pPr>
                <a:r>
                  <a:rPr lang="en-US" altLang="zh-CN" sz="2800" b="1" smtClean="0">
                    <a:solidFill>
                      <a:srgbClr val="000000"/>
                    </a:solidFill>
                    <a:latin typeface="Times New Roman" pitchFamily="18" charset="0"/>
                    <a:ea typeface="宋体" pitchFamily="2" charset="-122"/>
                  </a:rPr>
                  <a:t>S</a:t>
                </a:r>
                <a:r>
                  <a:rPr lang="en-US" altLang="zh-CN" sz="2800" b="1" baseline="-25000" smtClean="0">
                    <a:solidFill>
                      <a:srgbClr val="000000"/>
                    </a:solidFill>
                    <a:latin typeface="Times New Roman" pitchFamily="18" charset="0"/>
                    <a:ea typeface="宋体" pitchFamily="2" charset="-122"/>
                  </a:rPr>
                  <a:t>1</a:t>
                </a:r>
              </a:p>
            </p:txBody>
          </p:sp>
        </p:grpSp>
        <p:sp>
          <p:nvSpPr>
            <p:cNvPr id="23560" name="Text Box 9"/>
            <p:cNvSpPr txBox="1">
              <a:spLocks noChangeArrowheads="1"/>
            </p:cNvSpPr>
            <p:nvPr/>
          </p:nvSpPr>
          <p:spPr bwMode="auto">
            <a:xfrm>
              <a:off x="0" y="121"/>
              <a:ext cx="52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itchFamily="34" charset="0"/>
                <a:buNone/>
              </a:pPr>
              <a:r>
                <a:rPr lang="en-US" altLang="zh-CN" sz="2800" b="1" smtClean="0">
                  <a:solidFill>
                    <a:srgbClr val="000000"/>
                  </a:solidFill>
                  <a:latin typeface="Times New Roman" pitchFamily="18" charset="0"/>
                  <a:ea typeface="宋体" pitchFamily="2" charset="-122"/>
                </a:rPr>
                <a:t>p</a:t>
              </a:r>
              <a:r>
                <a:rPr lang="en-US" altLang="zh-CN" sz="2800" b="1" baseline="-25000" smtClean="0">
                  <a:solidFill>
                    <a:srgbClr val="000000"/>
                  </a:solidFill>
                  <a:latin typeface="Times New Roman" pitchFamily="18" charset="0"/>
                  <a:ea typeface="宋体" pitchFamily="2" charset="-122"/>
                </a:rPr>
                <a:t>1 </a:t>
              </a:r>
              <a:r>
                <a:rPr lang="en-US" altLang="zh-CN" sz="2800" b="1" smtClean="0">
                  <a:solidFill>
                    <a:srgbClr val="000000"/>
                  </a:solidFill>
                  <a:latin typeface="Times New Roman" pitchFamily="18" charset="0"/>
                  <a:ea typeface="宋体" pitchFamily="2" charset="-122"/>
                </a:rPr>
                <a:t>=</a:t>
              </a:r>
            </a:p>
          </p:txBody>
        </p:sp>
      </p:grpSp>
      <p:grpSp>
        <p:nvGrpSpPr>
          <p:cNvPr id="5" name="Group 10"/>
          <p:cNvGrpSpPr>
            <a:grpSpLocks/>
          </p:cNvGrpSpPr>
          <p:nvPr/>
        </p:nvGrpSpPr>
        <p:grpSpPr bwMode="auto">
          <a:xfrm>
            <a:off x="2554288" y="1828800"/>
            <a:ext cx="2514600" cy="1114425"/>
            <a:chOff x="0" y="0"/>
            <a:chExt cx="1584" cy="702"/>
          </a:xfrm>
        </p:grpSpPr>
        <p:sp>
          <p:nvSpPr>
            <p:cNvPr id="23562" name="Text Box 11"/>
            <p:cNvSpPr txBox="1">
              <a:spLocks noChangeArrowheads="1"/>
            </p:cNvSpPr>
            <p:nvPr/>
          </p:nvSpPr>
          <p:spPr bwMode="auto">
            <a:xfrm>
              <a:off x="576" y="0"/>
              <a:ext cx="672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itchFamily="34" charset="0"/>
                <a:buNone/>
              </a:pPr>
              <a:r>
                <a:rPr lang="zh-CN" altLang="en-US" sz="2800" smtClean="0">
                  <a:solidFill>
                    <a:srgbClr val="000000"/>
                  </a:solidFill>
                  <a:latin typeface="Times New Roman" pitchFamily="18" charset="0"/>
                  <a:ea typeface="宋体" pitchFamily="2" charset="-122"/>
                </a:rPr>
                <a:t>460N</a:t>
              </a:r>
            </a:p>
          </p:txBody>
        </p:sp>
        <p:sp>
          <p:nvSpPr>
            <p:cNvPr id="23563" name="Line 12"/>
            <p:cNvSpPr>
              <a:spLocks noChangeShapeType="1"/>
            </p:cNvSpPr>
            <p:nvPr/>
          </p:nvSpPr>
          <p:spPr bwMode="auto">
            <a:xfrm>
              <a:off x="288" y="375"/>
              <a:ext cx="129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en-US" smtClean="0">
                <a:solidFill>
                  <a:srgbClr val="00FF00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5613" name="Text Box 13"/>
            <p:cNvSpPr txBox="1"/>
            <p:nvPr/>
          </p:nvSpPr>
          <p:spPr>
            <a:xfrm>
              <a:off x="0" y="183"/>
              <a:ext cx="72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itchFamily="34" charset="0"/>
                <a:buNone/>
              </a:pPr>
              <a:r>
                <a:rPr lang="en-US" altLang="zh-CN" sz="280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ea typeface="宋体" pitchFamily="2" charset="-122"/>
                </a:rPr>
                <a:t>=</a:t>
              </a:r>
            </a:p>
          </p:txBody>
        </p:sp>
        <p:sp>
          <p:nvSpPr>
            <p:cNvPr id="23565" name="Rectangle 14"/>
            <p:cNvSpPr>
              <a:spLocks noChangeArrowheads="1"/>
            </p:cNvSpPr>
            <p:nvPr/>
          </p:nvSpPr>
          <p:spPr bwMode="auto">
            <a:xfrm>
              <a:off x="286" y="375"/>
              <a:ext cx="124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2800" b="1" smtClean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  </a:t>
              </a:r>
              <a:r>
                <a:rPr lang="zh-CN" altLang="en-US" sz="2800" b="1" smtClean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10</a:t>
              </a:r>
              <a:r>
                <a:rPr lang="zh-CN" altLang="en-US" sz="2800" b="1" baseline="30000" smtClean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-</a:t>
              </a:r>
              <a:r>
                <a:rPr lang="en-US" altLang="zh-CN" sz="2800" b="1" baseline="30000" smtClean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3</a:t>
              </a:r>
              <a:r>
                <a:rPr lang="zh-CN" altLang="en-US" sz="2800" b="1" smtClean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m</a:t>
              </a:r>
              <a:r>
                <a:rPr lang="zh-CN" altLang="en-US" sz="2800" b="1" baseline="30000" smtClean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2</a:t>
              </a:r>
            </a:p>
          </p:txBody>
        </p:sp>
      </p:grpSp>
      <p:grpSp>
        <p:nvGrpSpPr>
          <p:cNvPr id="6" name="Group 15"/>
          <p:cNvGrpSpPr>
            <a:grpSpLocks/>
          </p:cNvGrpSpPr>
          <p:nvPr/>
        </p:nvGrpSpPr>
        <p:grpSpPr bwMode="auto">
          <a:xfrm>
            <a:off x="5145088" y="2119313"/>
            <a:ext cx="1854200" cy="533400"/>
            <a:chOff x="0" y="0"/>
            <a:chExt cx="1168" cy="336"/>
          </a:xfrm>
        </p:grpSpPr>
        <p:sp>
          <p:nvSpPr>
            <p:cNvPr id="23567" name="Rectangle 16"/>
            <p:cNvSpPr>
              <a:spLocks noChangeArrowheads="1"/>
            </p:cNvSpPr>
            <p:nvPr/>
          </p:nvSpPr>
          <p:spPr bwMode="auto">
            <a:xfrm>
              <a:off x="0" y="48"/>
              <a:ext cx="22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2400" b="1" smtClean="0">
                  <a:solidFill>
                    <a:srgbClr val="000000"/>
                  </a:solidFill>
                  <a:latin typeface="Arial" pitchFamily="34" charset="0"/>
                  <a:ea typeface="宋体" pitchFamily="2" charset="-122"/>
                </a:rPr>
                <a:t>=</a:t>
              </a:r>
            </a:p>
          </p:txBody>
        </p:sp>
        <p:sp>
          <p:nvSpPr>
            <p:cNvPr id="23568" name="Rectangle 17"/>
            <p:cNvSpPr>
              <a:spLocks noChangeArrowheads="1"/>
            </p:cNvSpPr>
            <p:nvPr/>
          </p:nvSpPr>
          <p:spPr bwMode="auto">
            <a:xfrm>
              <a:off x="192" y="0"/>
              <a:ext cx="976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zh-CN" altLang="en-US" sz="2800" b="1" smtClean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4.6×10</a:t>
              </a:r>
              <a:r>
                <a:rPr lang="zh-CN" altLang="en-US" sz="2800" b="1" baseline="30000" smtClean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5</a:t>
              </a:r>
              <a:r>
                <a:rPr lang="zh-CN" altLang="en-US" sz="2800" b="1" smtClean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Pa</a:t>
              </a:r>
              <a:endParaRPr lang="zh-CN" altLang="en-US" sz="2800" b="1" baseline="3000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endParaRPr>
            </a:p>
          </p:txBody>
        </p:sp>
      </p:grpSp>
      <p:sp>
        <p:nvSpPr>
          <p:cNvPr id="25618" name="Rectangle 18"/>
          <p:cNvSpPr>
            <a:spLocks noChangeArrowheads="1"/>
          </p:cNvSpPr>
          <p:nvPr/>
        </p:nvSpPr>
        <p:spPr bwMode="auto">
          <a:xfrm>
            <a:off x="1042988" y="1196975"/>
            <a:ext cx="5665787" cy="58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800" b="1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Ｓ</a:t>
            </a:r>
            <a:r>
              <a:rPr lang="zh-CN" altLang="en-US" sz="2800" b="1" baseline="-2500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１</a:t>
            </a:r>
            <a:r>
              <a:rPr lang="zh-CN" altLang="en-US" sz="2800" b="1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＝10cm</a:t>
            </a:r>
            <a:r>
              <a:rPr lang="zh-CN" altLang="en-US" sz="2800" b="1" baseline="3000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800" b="1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=10×10</a:t>
            </a:r>
            <a:r>
              <a:rPr lang="zh-CN" altLang="en-US" sz="2800" b="1" baseline="3000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-4</a:t>
            </a:r>
            <a:r>
              <a:rPr lang="zh-CN" altLang="en-US" sz="2800" b="1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m</a:t>
            </a:r>
            <a:r>
              <a:rPr lang="zh-CN" altLang="en-US" sz="2800" b="1" baseline="3000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800" b="1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＝10</a:t>
            </a:r>
            <a:r>
              <a:rPr lang="zh-CN" altLang="en-US" sz="2800" b="1" baseline="3000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-3</a:t>
            </a:r>
            <a:r>
              <a:rPr lang="en-US" altLang="zh-CN" sz="2800" b="1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m</a:t>
            </a:r>
            <a:r>
              <a:rPr lang="en-US" altLang="zh-CN" sz="2800" b="1" baseline="3000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2</a:t>
            </a:r>
          </a:p>
        </p:txBody>
      </p:sp>
      <p:grpSp>
        <p:nvGrpSpPr>
          <p:cNvPr id="7" name="Group 19"/>
          <p:cNvGrpSpPr>
            <a:grpSpLocks/>
          </p:cNvGrpSpPr>
          <p:nvPr/>
        </p:nvGrpSpPr>
        <p:grpSpPr bwMode="auto">
          <a:xfrm>
            <a:off x="684213" y="3284538"/>
            <a:ext cx="8064500" cy="2338387"/>
            <a:chOff x="0" y="0"/>
            <a:chExt cx="4461" cy="1346"/>
          </a:xfrm>
        </p:grpSpPr>
        <p:sp>
          <p:nvSpPr>
            <p:cNvPr id="23571" name="Text Box 20"/>
            <p:cNvSpPr txBox="1">
              <a:spLocks noChangeArrowheads="1"/>
            </p:cNvSpPr>
            <p:nvPr/>
          </p:nvSpPr>
          <p:spPr bwMode="auto">
            <a:xfrm>
              <a:off x="48" y="48"/>
              <a:ext cx="4176" cy="6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itchFamily="34" charset="0"/>
                <a:buNone/>
              </a:pPr>
              <a:r>
                <a:rPr lang="zh-CN" altLang="en-US" sz="2400" b="1" smtClean="0">
                  <a:solidFill>
                    <a:srgbClr val="000000"/>
                  </a:solidFill>
                  <a:latin typeface="Times New Roman" pitchFamily="18" charset="0"/>
                  <a:ea typeface="宋体" pitchFamily="2" charset="-122"/>
                </a:rPr>
                <a:t>大象四脚站在水平地面上，F</a:t>
              </a:r>
              <a:r>
                <a:rPr lang="zh-CN" altLang="en-US" sz="2400" b="1" baseline="-25000" smtClean="0">
                  <a:solidFill>
                    <a:srgbClr val="000000"/>
                  </a:solidFill>
                  <a:latin typeface="Times New Roman" pitchFamily="18" charset="0"/>
                  <a:ea typeface="宋体" pitchFamily="2" charset="-122"/>
                </a:rPr>
                <a:t>2</a:t>
              </a:r>
              <a:r>
                <a:rPr lang="zh-CN" altLang="en-US" sz="2400" b="1" smtClean="0">
                  <a:solidFill>
                    <a:srgbClr val="000000"/>
                  </a:solidFill>
                  <a:latin typeface="Times New Roman" pitchFamily="18" charset="0"/>
                  <a:ea typeface="宋体" pitchFamily="2" charset="-122"/>
                </a:rPr>
                <a:t>=G =6×10</a:t>
              </a:r>
              <a:r>
                <a:rPr lang="zh-CN" altLang="en-US" sz="2400" b="1" baseline="30000" smtClean="0">
                  <a:solidFill>
                    <a:srgbClr val="000000"/>
                  </a:solidFill>
                  <a:latin typeface="Times New Roman" pitchFamily="18" charset="0"/>
                  <a:ea typeface="宋体" pitchFamily="2" charset="-122"/>
                </a:rPr>
                <a:t>4</a:t>
              </a:r>
              <a:r>
                <a:rPr lang="zh-CN" altLang="en-US" sz="2400" b="1" smtClean="0">
                  <a:solidFill>
                    <a:srgbClr val="000000"/>
                  </a:solidFill>
                  <a:latin typeface="Times New Roman" pitchFamily="18" charset="0"/>
                  <a:ea typeface="宋体" pitchFamily="2" charset="-122"/>
                </a:rPr>
                <a:t>N</a:t>
              </a:r>
            </a:p>
            <a:p>
              <a:pPr eaLnBrk="1" hangingPunct="1">
                <a:spcBef>
                  <a:spcPct val="50000"/>
                </a:spcBef>
                <a:buFont typeface="Arial" pitchFamily="34" charset="0"/>
                <a:buNone/>
              </a:pPr>
              <a:r>
                <a:rPr lang="zh-CN" altLang="en-US" sz="2400" b="1" smtClean="0">
                  <a:solidFill>
                    <a:srgbClr val="000000"/>
                  </a:solidFill>
                  <a:latin typeface="Times New Roman" pitchFamily="18" charset="0"/>
                  <a:ea typeface="宋体" pitchFamily="2" charset="-122"/>
                </a:rPr>
                <a:t>S</a:t>
              </a:r>
              <a:r>
                <a:rPr lang="zh-CN" altLang="en-US" sz="2400" b="1" baseline="-25000" smtClean="0">
                  <a:solidFill>
                    <a:srgbClr val="000000"/>
                  </a:solidFill>
                  <a:latin typeface="Times New Roman" pitchFamily="18" charset="0"/>
                  <a:ea typeface="宋体" pitchFamily="2" charset="-122"/>
                </a:rPr>
                <a:t>2</a:t>
              </a:r>
              <a:r>
                <a:rPr lang="en-US" altLang="zh-CN" sz="2400" b="1" baseline="-25000" smtClean="0">
                  <a:solidFill>
                    <a:srgbClr val="000000"/>
                  </a:solidFill>
                  <a:latin typeface="Times New Roman" pitchFamily="18" charset="0"/>
                  <a:ea typeface="宋体" pitchFamily="2" charset="-122"/>
                </a:rPr>
                <a:t> </a:t>
              </a:r>
              <a:r>
                <a:rPr lang="zh-CN" altLang="en-US" sz="2400" b="1" smtClean="0">
                  <a:solidFill>
                    <a:srgbClr val="000000"/>
                  </a:solidFill>
                  <a:latin typeface="Times New Roman" pitchFamily="18" charset="0"/>
                  <a:ea typeface="宋体" pitchFamily="2" charset="-122"/>
                </a:rPr>
                <a:t>=</a:t>
              </a:r>
              <a:r>
                <a:rPr lang="en-US" altLang="zh-CN" sz="2400" b="1" smtClean="0">
                  <a:solidFill>
                    <a:srgbClr val="000000"/>
                  </a:solidFill>
                  <a:latin typeface="Times New Roman" pitchFamily="18" charset="0"/>
                  <a:ea typeface="宋体" pitchFamily="2" charset="-122"/>
                </a:rPr>
                <a:t> </a:t>
              </a:r>
              <a:r>
                <a:rPr lang="zh-CN" altLang="en-US" sz="2800" b="1" smtClean="0">
                  <a:solidFill>
                    <a:srgbClr val="000000"/>
                  </a:solidFill>
                  <a:latin typeface="Times New Roman" pitchFamily="18" charset="0"/>
                  <a:ea typeface="宋体" pitchFamily="2" charset="-122"/>
                </a:rPr>
                <a:t>4</a:t>
              </a:r>
              <a:r>
                <a:rPr lang="zh-CN" altLang="en-US" sz="2800" b="1" smtClean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×600</a:t>
              </a:r>
              <a:r>
                <a:rPr lang="en-US" altLang="zh-CN" sz="2800" b="1" smtClean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 </a:t>
              </a:r>
              <a:r>
                <a:rPr lang="zh-CN" altLang="en-US" sz="2800" b="1" smtClean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cm</a:t>
              </a:r>
              <a:r>
                <a:rPr lang="zh-CN" altLang="en-US" sz="2800" b="1" baseline="30000" smtClean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2</a:t>
              </a:r>
              <a:r>
                <a:rPr lang="en-US" altLang="zh-CN" sz="2800" b="1" baseline="30000" smtClean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 </a:t>
              </a:r>
              <a:r>
                <a:rPr lang="zh-CN" altLang="en-US" sz="2800" b="1" smtClean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=</a:t>
              </a:r>
              <a:r>
                <a:rPr lang="en-US" altLang="zh-CN" sz="2800" b="1" smtClean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 </a:t>
              </a:r>
              <a:r>
                <a:rPr lang="zh-CN" altLang="en-US" sz="2800" b="1" smtClean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2400×10</a:t>
              </a:r>
              <a:r>
                <a:rPr lang="zh-CN" altLang="en-US" sz="2800" b="1" baseline="30000" smtClean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-4</a:t>
              </a:r>
              <a:r>
                <a:rPr lang="en-US" altLang="zh-CN" sz="2800" b="1" baseline="30000" smtClean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 </a:t>
              </a:r>
              <a:r>
                <a:rPr lang="zh-CN" altLang="en-US" sz="2800" b="1" smtClean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m</a:t>
              </a:r>
              <a:r>
                <a:rPr lang="zh-CN" altLang="en-US" sz="2800" b="1" baseline="30000" smtClean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2</a:t>
              </a:r>
              <a:r>
                <a:rPr lang="en-US" altLang="zh-CN" sz="2800" b="1" baseline="30000" smtClean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 </a:t>
              </a:r>
              <a:r>
                <a:rPr lang="zh-CN" altLang="en-US" sz="2800" b="1" smtClean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=</a:t>
              </a:r>
              <a:r>
                <a:rPr lang="en-US" altLang="zh-CN" sz="2800" b="1" smtClean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 </a:t>
              </a:r>
              <a:r>
                <a:rPr lang="zh-CN" altLang="en-US" sz="2800" b="1" smtClean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2.4×10</a:t>
              </a:r>
              <a:r>
                <a:rPr lang="zh-CN" altLang="en-US" sz="2800" b="1" baseline="30000" smtClean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-2</a:t>
              </a:r>
              <a:r>
                <a:rPr lang="en-US" altLang="zh-CN" sz="2800" b="1" baseline="30000" smtClean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 </a:t>
              </a:r>
              <a:r>
                <a:rPr lang="zh-CN" altLang="en-US" sz="2800" b="1" smtClean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m</a:t>
              </a:r>
              <a:r>
                <a:rPr lang="zh-CN" altLang="en-US" sz="2800" b="1" baseline="30000" smtClean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2</a:t>
              </a:r>
            </a:p>
          </p:txBody>
        </p:sp>
        <p:grpSp>
          <p:nvGrpSpPr>
            <p:cNvPr id="8" name="Group 21"/>
            <p:cNvGrpSpPr>
              <a:grpSpLocks/>
            </p:cNvGrpSpPr>
            <p:nvPr/>
          </p:nvGrpSpPr>
          <p:grpSpPr bwMode="auto">
            <a:xfrm>
              <a:off x="0" y="0"/>
              <a:ext cx="4461" cy="1346"/>
              <a:chOff x="0" y="0"/>
              <a:chExt cx="4461" cy="1346"/>
            </a:xfrm>
          </p:grpSpPr>
          <p:sp>
            <p:nvSpPr>
              <p:cNvPr id="23573" name="Text Box 22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3600" cy="2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1" hangingPunct="1">
                  <a:buFont typeface="Arial" pitchFamily="34" charset="0"/>
                  <a:buNone/>
                </a:pPr>
                <a:endParaRPr lang="zh-CN" altLang="en-US" sz="2400" smtClean="0">
                  <a:solidFill>
                    <a:srgbClr val="000000"/>
                  </a:solidFill>
                  <a:latin typeface="Times New Roman" pitchFamily="18" charset="0"/>
                  <a:ea typeface="宋体" pitchFamily="2" charset="-122"/>
                </a:endParaRPr>
              </a:p>
            </p:txBody>
          </p:sp>
          <p:grpSp>
            <p:nvGrpSpPr>
              <p:cNvPr id="9" name="Group 23"/>
              <p:cNvGrpSpPr>
                <a:grpSpLocks/>
              </p:cNvGrpSpPr>
              <p:nvPr/>
            </p:nvGrpSpPr>
            <p:grpSpPr bwMode="auto">
              <a:xfrm>
                <a:off x="48" y="743"/>
                <a:ext cx="912" cy="573"/>
                <a:chOff x="0" y="0"/>
                <a:chExt cx="912" cy="573"/>
              </a:xfrm>
            </p:grpSpPr>
            <p:grpSp>
              <p:nvGrpSpPr>
                <p:cNvPr id="10" name="Group 24"/>
                <p:cNvGrpSpPr>
                  <a:grpSpLocks/>
                </p:cNvGrpSpPr>
                <p:nvPr/>
              </p:nvGrpSpPr>
              <p:grpSpPr bwMode="auto">
                <a:xfrm>
                  <a:off x="480" y="0"/>
                  <a:ext cx="432" cy="573"/>
                  <a:chOff x="0" y="0"/>
                  <a:chExt cx="432" cy="573"/>
                </a:xfrm>
              </p:grpSpPr>
              <p:grpSp>
                <p:nvGrpSpPr>
                  <p:cNvPr id="11" name="Group 25"/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409" cy="320"/>
                    <a:chOff x="0" y="0"/>
                    <a:chExt cx="409" cy="320"/>
                  </a:xfrm>
                </p:grpSpPr>
                <p:sp>
                  <p:nvSpPr>
                    <p:cNvPr id="23577" name="Line 2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5" y="320"/>
                      <a:ext cx="317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eaLnBrk="1" hangingPunct="1">
                        <a:buFont typeface="Arial" pitchFamily="34" charset="0"/>
                        <a:buNone/>
                      </a:pPr>
                      <a:endParaRPr lang="zh-CN" altLang="en-US" smtClean="0">
                        <a:solidFill>
                          <a:srgbClr val="00FF00"/>
                        </a:solidFill>
                        <a:latin typeface="Arial" pitchFamily="34" charset="0"/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23578" name="Text Box 2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409" cy="299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eaLnBrk="1" hangingPunct="1">
                        <a:spcBef>
                          <a:spcPct val="50000"/>
                        </a:spcBef>
                        <a:buFont typeface="Arial" pitchFamily="34" charset="0"/>
                        <a:buNone/>
                      </a:pPr>
                      <a:r>
                        <a:rPr lang="en-US" altLang="zh-CN" sz="2800" smtClean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rPr>
                        <a:t>F</a:t>
                      </a:r>
                      <a:r>
                        <a:rPr lang="en-US" altLang="zh-CN" sz="2800" baseline="-25000" smtClean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rPr>
                        <a:t>2</a:t>
                      </a:r>
                    </a:p>
                  </p:txBody>
                </p:sp>
              </p:grpSp>
              <p:sp>
                <p:nvSpPr>
                  <p:cNvPr id="23579" name="Text Box 2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0" y="274"/>
                    <a:ext cx="432" cy="29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eaLnBrk="1" hangingPunct="1">
                      <a:spcBef>
                        <a:spcPct val="50000"/>
                      </a:spcBef>
                      <a:buFont typeface="Arial" pitchFamily="34" charset="0"/>
                      <a:buNone/>
                    </a:pPr>
                    <a:r>
                      <a:rPr lang="en-US" altLang="zh-CN" sz="2800" smtClean="0">
                        <a:solidFill>
                          <a:srgbClr val="000000"/>
                        </a:solidFill>
                        <a:latin typeface="Times New Roman" pitchFamily="18" charset="0"/>
                        <a:ea typeface="宋体" pitchFamily="2" charset="-122"/>
                      </a:rPr>
                      <a:t>S</a:t>
                    </a:r>
                    <a:r>
                      <a:rPr lang="en-US" altLang="zh-CN" sz="2800" baseline="-25000" smtClean="0">
                        <a:solidFill>
                          <a:srgbClr val="000000"/>
                        </a:solidFill>
                        <a:latin typeface="Times New Roman" pitchFamily="18" charset="0"/>
                        <a:ea typeface="宋体" pitchFamily="2" charset="-122"/>
                      </a:rPr>
                      <a:t>2</a:t>
                    </a:r>
                  </a:p>
                </p:txBody>
              </p:sp>
            </p:grpSp>
            <p:sp>
              <p:nvSpPr>
                <p:cNvPr id="23580" name="Text Box 29"/>
                <p:cNvSpPr txBox="1">
                  <a:spLocks noChangeArrowheads="1"/>
                </p:cNvSpPr>
                <p:nvPr/>
              </p:nvSpPr>
              <p:spPr bwMode="auto">
                <a:xfrm>
                  <a:off x="0" y="121"/>
                  <a:ext cx="528" cy="2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1" hangingPunct="1">
                    <a:spcBef>
                      <a:spcPct val="50000"/>
                    </a:spcBef>
                    <a:buFont typeface="Arial" pitchFamily="34" charset="0"/>
                    <a:buNone/>
                  </a:pPr>
                  <a:r>
                    <a:rPr lang="en-US" altLang="zh-CN" sz="2800" b="1" smtClean="0">
                      <a:solidFill>
                        <a:srgbClr val="000000"/>
                      </a:solidFill>
                      <a:latin typeface="Times New Roman" pitchFamily="18" charset="0"/>
                      <a:ea typeface="宋体" pitchFamily="2" charset="-122"/>
                    </a:rPr>
                    <a:t>p</a:t>
                  </a:r>
                  <a:r>
                    <a:rPr lang="en-US" altLang="zh-CN" sz="2800" b="1" baseline="-25000" smtClean="0">
                      <a:solidFill>
                        <a:srgbClr val="000000"/>
                      </a:solidFill>
                      <a:latin typeface="Times New Roman" pitchFamily="18" charset="0"/>
                      <a:ea typeface="宋体" pitchFamily="2" charset="-122"/>
                    </a:rPr>
                    <a:t>2 </a:t>
                  </a:r>
                  <a:r>
                    <a:rPr lang="en-US" altLang="zh-CN" sz="2800" b="1" smtClean="0">
                      <a:solidFill>
                        <a:srgbClr val="000000"/>
                      </a:solidFill>
                      <a:latin typeface="Times New Roman" pitchFamily="18" charset="0"/>
                      <a:ea typeface="宋体" pitchFamily="2" charset="-122"/>
                    </a:rPr>
                    <a:t>=</a:t>
                  </a:r>
                </a:p>
              </p:txBody>
            </p:sp>
          </p:grpSp>
          <p:grpSp>
            <p:nvGrpSpPr>
              <p:cNvPr id="12" name="Group 30"/>
              <p:cNvGrpSpPr>
                <a:grpSpLocks/>
              </p:cNvGrpSpPr>
              <p:nvPr/>
            </p:nvGrpSpPr>
            <p:grpSpPr bwMode="auto">
              <a:xfrm>
                <a:off x="960" y="672"/>
                <a:ext cx="2208" cy="674"/>
                <a:chOff x="0" y="0"/>
                <a:chExt cx="1584" cy="674"/>
              </a:xfrm>
            </p:grpSpPr>
            <p:sp>
              <p:nvSpPr>
                <p:cNvPr id="23582" name="Text Box 31"/>
                <p:cNvSpPr txBox="1">
                  <a:spLocks noChangeArrowheads="1"/>
                </p:cNvSpPr>
                <p:nvPr/>
              </p:nvSpPr>
              <p:spPr bwMode="auto">
                <a:xfrm>
                  <a:off x="576" y="0"/>
                  <a:ext cx="672" cy="29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1" hangingPunct="1">
                    <a:spcBef>
                      <a:spcPct val="50000"/>
                    </a:spcBef>
                    <a:buFont typeface="Arial" pitchFamily="34" charset="0"/>
                    <a:buNone/>
                  </a:pPr>
                  <a:r>
                    <a:rPr lang="zh-CN" altLang="en-US" sz="2800" b="1" smtClean="0">
                      <a:solidFill>
                        <a:srgbClr val="000000"/>
                      </a:solidFill>
                      <a:latin typeface="Times New Roman" pitchFamily="18" charset="0"/>
                      <a:ea typeface="宋体" pitchFamily="2" charset="-122"/>
                    </a:rPr>
                    <a:t>6</a:t>
                  </a:r>
                  <a:r>
                    <a:rPr lang="zh-CN" altLang="en-US" sz="2400" b="1" smtClean="0">
                      <a:solidFill>
                        <a:srgbClr val="000000"/>
                      </a:solidFill>
                      <a:latin typeface="Times New Roman" pitchFamily="18" charset="0"/>
                      <a:ea typeface="宋体" pitchFamily="2" charset="-122"/>
                    </a:rPr>
                    <a:t>×10</a:t>
                  </a:r>
                  <a:r>
                    <a:rPr lang="zh-CN" altLang="en-US" sz="2400" b="1" baseline="30000" smtClean="0">
                      <a:solidFill>
                        <a:srgbClr val="000000"/>
                      </a:solidFill>
                      <a:latin typeface="Times New Roman" pitchFamily="18" charset="0"/>
                      <a:ea typeface="宋体" pitchFamily="2" charset="-122"/>
                    </a:rPr>
                    <a:t>4</a:t>
                  </a:r>
                  <a:r>
                    <a:rPr lang="en-US" altLang="zh-CN" sz="2400" b="1" baseline="30000" smtClean="0">
                      <a:solidFill>
                        <a:srgbClr val="000000"/>
                      </a:solidFill>
                      <a:latin typeface="Times New Roman" pitchFamily="18" charset="0"/>
                      <a:ea typeface="宋体" pitchFamily="2" charset="-122"/>
                    </a:rPr>
                    <a:t> </a:t>
                  </a:r>
                  <a:r>
                    <a:rPr lang="zh-CN" altLang="en-US" sz="2800" b="1" smtClean="0">
                      <a:solidFill>
                        <a:srgbClr val="000000"/>
                      </a:solidFill>
                      <a:latin typeface="Times New Roman" pitchFamily="18" charset="0"/>
                      <a:ea typeface="宋体" pitchFamily="2" charset="-122"/>
                    </a:rPr>
                    <a:t>N</a:t>
                  </a:r>
                </a:p>
              </p:txBody>
            </p:sp>
            <p:sp>
              <p:nvSpPr>
                <p:cNvPr id="23583" name="Line 32"/>
                <p:cNvSpPr>
                  <a:spLocks noChangeShapeType="1"/>
                </p:cNvSpPr>
                <p:nvPr/>
              </p:nvSpPr>
              <p:spPr bwMode="auto">
                <a:xfrm>
                  <a:off x="288" y="375"/>
                  <a:ext cx="1296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>
                    <a:buFont typeface="Arial" pitchFamily="34" charset="0"/>
                    <a:buNone/>
                  </a:pPr>
                  <a:endParaRPr lang="zh-CN" altLang="en-US" smtClean="0">
                    <a:solidFill>
                      <a:srgbClr val="00FF00"/>
                    </a:solidFill>
                    <a:latin typeface="Arial" pitchFamily="34" charset="0"/>
                    <a:ea typeface="宋体" pitchFamily="2" charset="-122"/>
                  </a:endParaRPr>
                </a:p>
              </p:txBody>
            </p:sp>
            <p:sp>
              <p:nvSpPr>
                <p:cNvPr id="25633" name="Text Box 33"/>
                <p:cNvSpPr txBox="1"/>
                <p:nvPr/>
              </p:nvSpPr>
              <p:spPr>
                <a:xfrm>
                  <a:off x="0" y="182"/>
                  <a:ext cx="720" cy="2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eaLnBrk="1" hangingPunct="1">
                    <a:spcBef>
                      <a:spcPct val="50000"/>
                    </a:spcBef>
                    <a:buFont typeface="Arial" pitchFamily="34" charset="0"/>
                    <a:buNone/>
                  </a:pPr>
                  <a:r>
                    <a:rPr lang="en-US" altLang="zh-CN" sz="2800" smtClean="0">
                      <a:solidFill>
                        <a:srgbClr val="000000"/>
                      </a:solidFill>
                      <a:effectLst>
                        <a:outerShdw blurRad="38100" dist="38100" dir="2700000" algn="tl">
                          <a:srgbClr val="FFFFFF"/>
                        </a:outerShdw>
                      </a:effectLst>
                      <a:latin typeface="Times New Roman" pitchFamily="18" charset="0"/>
                      <a:ea typeface="宋体" pitchFamily="2" charset="-122"/>
                    </a:rPr>
                    <a:t>=</a:t>
                  </a:r>
                </a:p>
              </p:txBody>
            </p:sp>
            <p:sp>
              <p:nvSpPr>
                <p:cNvPr id="23585" name="Rectangle 34"/>
                <p:cNvSpPr>
                  <a:spLocks noChangeArrowheads="1"/>
                </p:cNvSpPr>
                <p:nvPr/>
              </p:nvSpPr>
              <p:spPr bwMode="auto">
                <a:xfrm>
                  <a:off x="286" y="375"/>
                  <a:ext cx="836" cy="29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eaLnBrk="1" hangingPunct="1">
                    <a:buFont typeface="Arial" pitchFamily="34" charset="0"/>
                    <a:buNone/>
                  </a:pPr>
                  <a:r>
                    <a:rPr lang="zh-CN" altLang="en-US" sz="2800" b="1" smtClean="0">
                      <a:solidFill>
                        <a:srgbClr val="000000"/>
                      </a:solidFill>
                      <a:latin typeface="宋体" pitchFamily="2" charset="-122"/>
                      <a:ea typeface="宋体" pitchFamily="2" charset="-122"/>
                    </a:rPr>
                    <a:t>2.4×10</a:t>
                  </a:r>
                  <a:r>
                    <a:rPr lang="zh-CN" altLang="en-US" sz="2800" b="1" baseline="30000" smtClean="0">
                      <a:solidFill>
                        <a:srgbClr val="000000"/>
                      </a:solidFill>
                      <a:latin typeface="宋体" pitchFamily="2" charset="-122"/>
                      <a:ea typeface="宋体" pitchFamily="2" charset="-122"/>
                    </a:rPr>
                    <a:t>-</a:t>
                  </a:r>
                  <a:r>
                    <a:rPr lang="en-US" altLang="zh-CN" sz="2800" b="1" baseline="30000" smtClean="0">
                      <a:solidFill>
                        <a:srgbClr val="000000"/>
                      </a:solidFill>
                      <a:latin typeface="宋体" pitchFamily="2" charset="-122"/>
                      <a:ea typeface="宋体" pitchFamily="2" charset="-122"/>
                    </a:rPr>
                    <a:t>1 </a:t>
                  </a:r>
                  <a:r>
                    <a:rPr lang="zh-CN" altLang="en-US" sz="2800" b="1" smtClean="0">
                      <a:solidFill>
                        <a:srgbClr val="000000"/>
                      </a:solidFill>
                      <a:latin typeface="宋体" pitchFamily="2" charset="-122"/>
                      <a:ea typeface="宋体" pitchFamily="2" charset="-122"/>
                    </a:rPr>
                    <a:t>m</a:t>
                  </a:r>
                  <a:r>
                    <a:rPr lang="zh-CN" altLang="en-US" sz="2800" b="1" baseline="30000" smtClean="0">
                      <a:solidFill>
                        <a:srgbClr val="000000"/>
                      </a:solidFill>
                      <a:latin typeface="宋体" pitchFamily="2" charset="-122"/>
                      <a:ea typeface="宋体" pitchFamily="2" charset="-122"/>
                    </a:rPr>
                    <a:t>2</a:t>
                  </a:r>
                </a:p>
              </p:txBody>
            </p:sp>
          </p:grpSp>
          <p:grpSp>
            <p:nvGrpSpPr>
              <p:cNvPr id="13" name="Group 35"/>
              <p:cNvGrpSpPr>
                <a:grpSpLocks/>
              </p:cNvGrpSpPr>
              <p:nvPr/>
            </p:nvGrpSpPr>
            <p:grpSpPr bwMode="auto">
              <a:xfrm>
                <a:off x="3216" y="864"/>
                <a:ext cx="1245" cy="311"/>
                <a:chOff x="0" y="0"/>
                <a:chExt cx="1245" cy="311"/>
              </a:xfrm>
            </p:grpSpPr>
            <p:sp>
              <p:nvSpPr>
                <p:cNvPr id="23587" name="Rectangle 36"/>
                <p:cNvSpPr>
                  <a:spLocks noChangeArrowheads="1"/>
                </p:cNvSpPr>
                <p:nvPr/>
              </p:nvSpPr>
              <p:spPr bwMode="auto">
                <a:xfrm>
                  <a:off x="0" y="48"/>
                  <a:ext cx="200" cy="26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eaLnBrk="1" hangingPunct="1">
                    <a:buFont typeface="Arial" pitchFamily="34" charset="0"/>
                    <a:buNone/>
                  </a:pPr>
                  <a:r>
                    <a:rPr lang="en-US" altLang="zh-CN" sz="2400" smtClean="0">
                      <a:solidFill>
                        <a:srgbClr val="000000"/>
                      </a:solidFill>
                      <a:latin typeface="Arial" pitchFamily="34" charset="0"/>
                      <a:ea typeface="宋体" pitchFamily="2" charset="-122"/>
                    </a:rPr>
                    <a:t>=</a:t>
                  </a:r>
                </a:p>
              </p:txBody>
            </p:sp>
            <p:sp>
              <p:nvSpPr>
                <p:cNvPr id="23588" name="Rectangle 37"/>
                <p:cNvSpPr>
                  <a:spLocks noChangeArrowheads="1"/>
                </p:cNvSpPr>
                <p:nvPr/>
              </p:nvSpPr>
              <p:spPr bwMode="auto">
                <a:xfrm>
                  <a:off x="192" y="0"/>
                  <a:ext cx="1053" cy="29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eaLnBrk="1" hangingPunct="1">
                    <a:buFont typeface="Arial" pitchFamily="34" charset="0"/>
                    <a:buNone/>
                  </a:pPr>
                  <a:r>
                    <a:rPr lang="en-US" altLang="zh-CN" sz="2800" b="1" smtClean="0">
                      <a:solidFill>
                        <a:srgbClr val="000000"/>
                      </a:solidFill>
                      <a:latin typeface="宋体" pitchFamily="2" charset="-122"/>
                      <a:ea typeface="宋体" pitchFamily="2" charset="-122"/>
                    </a:rPr>
                    <a:t>2.5×10</a:t>
                  </a:r>
                  <a:r>
                    <a:rPr lang="en-US" altLang="zh-CN" sz="2800" b="1" baseline="30000" smtClean="0">
                      <a:solidFill>
                        <a:srgbClr val="000000"/>
                      </a:solidFill>
                      <a:latin typeface="宋体" pitchFamily="2" charset="-122"/>
                      <a:ea typeface="宋体" pitchFamily="2" charset="-122"/>
                    </a:rPr>
                    <a:t>5</a:t>
                  </a:r>
                  <a:r>
                    <a:rPr lang="en-US" altLang="zh-CN" sz="2800" b="1" smtClean="0">
                      <a:solidFill>
                        <a:srgbClr val="000000"/>
                      </a:solidFill>
                      <a:latin typeface="宋体" pitchFamily="2" charset="-122"/>
                      <a:ea typeface="宋体" pitchFamily="2" charset="-122"/>
                    </a:rPr>
                    <a:t>Pa</a:t>
                  </a:r>
                  <a:endParaRPr lang="en-US" altLang="zh-CN" sz="2800" b="1" baseline="30000" smtClean="0">
                    <a:solidFill>
                      <a:srgbClr val="000000"/>
                    </a:solidFill>
                    <a:latin typeface="宋体" pitchFamily="2" charset="-122"/>
                    <a:ea typeface="宋体" pitchFamily="2" charset="-122"/>
                  </a:endParaRPr>
                </a:p>
              </p:txBody>
            </p:sp>
          </p:grpSp>
        </p:grpSp>
      </p:grpSp>
      <p:sp>
        <p:nvSpPr>
          <p:cNvPr id="25638" name="Text Box 38"/>
          <p:cNvSpPr txBox="1">
            <a:spLocks noChangeArrowheads="1"/>
          </p:cNvSpPr>
          <p:nvPr/>
        </p:nvSpPr>
        <p:spPr bwMode="auto">
          <a:xfrm>
            <a:off x="395288" y="6021388"/>
            <a:ext cx="82184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400" b="1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答：芭蕾舞演员对地面的压强比大象脚掌对地面的压强大。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18" grpId="0"/>
      <p:bldP spid="256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520700" y="1651000"/>
            <a:ext cx="2447925" cy="1223963"/>
            <a:chOff x="192" y="2256"/>
            <a:chExt cx="1542" cy="771"/>
          </a:xfrm>
        </p:grpSpPr>
        <p:sp>
          <p:nvSpPr>
            <p:cNvPr id="5122" name="Line 19"/>
            <p:cNvSpPr>
              <a:spLocks noChangeShapeType="1"/>
            </p:cNvSpPr>
            <p:nvPr/>
          </p:nvSpPr>
          <p:spPr bwMode="auto">
            <a:xfrm>
              <a:off x="192" y="3027"/>
              <a:ext cx="1542" cy="0"/>
            </a:xfrm>
            <a:prstGeom prst="line">
              <a:avLst/>
            </a:prstGeom>
            <a:noFill/>
            <a:ln w="28575">
              <a:solidFill>
                <a:srgbClr val="FF9900"/>
              </a:solidFill>
              <a:round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00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5123" name="AutoShape 20"/>
            <p:cNvSpPr>
              <a:spLocks noChangeArrowheads="1"/>
            </p:cNvSpPr>
            <p:nvPr/>
          </p:nvSpPr>
          <p:spPr bwMode="auto">
            <a:xfrm>
              <a:off x="555" y="2256"/>
              <a:ext cx="861" cy="77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400" y="21600"/>
                </a:cxn>
                <a:cxn ang="0">
                  <a:pos x="16200" y="21600"/>
                </a:cxn>
                <a:cxn ang="0">
                  <a:pos x="21600" y="0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ADADA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4" name="Line 21"/>
            <p:cNvSpPr>
              <a:spLocks noChangeShapeType="1"/>
            </p:cNvSpPr>
            <p:nvPr/>
          </p:nvSpPr>
          <p:spPr bwMode="auto">
            <a:xfrm flipH="1">
              <a:off x="1416" y="2482"/>
              <a:ext cx="45" cy="227"/>
            </a:xfrm>
            <a:prstGeom prst="line">
              <a:avLst/>
            </a:prstGeom>
            <a:noFill/>
            <a:ln w="38100">
              <a:solidFill>
                <a:srgbClr val="ADADAD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5" name="Line 22"/>
            <p:cNvSpPr>
              <a:spLocks noChangeShapeType="1"/>
            </p:cNvSpPr>
            <p:nvPr/>
          </p:nvSpPr>
          <p:spPr bwMode="auto">
            <a:xfrm flipV="1">
              <a:off x="1326" y="2482"/>
              <a:ext cx="136" cy="91"/>
            </a:xfrm>
            <a:prstGeom prst="line">
              <a:avLst/>
            </a:prstGeom>
            <a:noFill/>
            <a:ln w="38100">
              <a:solidFill>
                <a:srgbClr val="ADADAD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6" name="Line 23"/>
            <p:cNvSpPr>
              <a:spLocks noChangeShapeType="1"/>
            </p:cNvSpPr>
            <p:nvPr/>
          </p:nvSpPr>
          <p:spPr bwMode="auto">
            <a:xfrm flipV="1">
              <a:off x="1280" y="2709"/>
              <a:ext cx="136" cy="91"/>
            </a:xfrm>
            <a:prstGeom prst="line">
              <a:avLst/>
            </a:prstGeom>
            <a:noFill/>
            <a:ln w="38100">
              <a:solidFill>
                <a:srgbClr val="ADADAD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648" name="Line 24"/>
          <p:cNvSpPr>
            <a:spLocks noChangeShapeType="1"/>
          </p:cNvSpPr>
          <p:nvPr/>
        </p:nvSpPr>
        <p:spPr bwMode="auto">
          <a:xfrm>
            <a:off x="1673225" y="2876550"/>
            <a:ext cx="0" cy="79216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49" name="Text Box 25"/>
          <p:cNvSpPr txBox="1">
            <a:spLocks noChangeArrowheads="1"/>
          </p:cNvSpPr>
          <p:nvPr/>
        </p:nvSpPr>
        <p:spPr bwMode="auto">
          <a:xfrm>
            <a:off x="1384300" y="3575050"/>
            <a:ext cx="10414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i="1">
                <a:solidFill>
                  <a:srgbClr val="FF0000"/>
                </a:solidFill>
                <a:latin typeface="Times New Roman" pitchFamily="18" charset="0"/>
              </a:rPr>
              <a:t>F</a:t>
            </a:r>
          </a:p>
        </p:txBody>
      </p:sp>
      <p:grpSp>
        <p:nvGrpSpPr>
          <p:cNvPr id="3" name="Group 26"/>
          <p:cNvGrpSpPr>
            <a:grpSpLocks/>
          </p:cNvGrpSpPr>
          <p:nvPr/>
        </p:nvGrpSpPr>
        <p:grpSpPr bwMode="auto">
          <a:xfrm>
            <a:off x="3617913" y="1855788"/>
            <a:ext cx="2520950" cy="1081087"/>
            <a:chOff x="2188" y="2430"/>
            <a:chExt cx="1588" cy="681"/>
          </a:xfrm>
        </p:grpSpPr>
        <p:sp>
          <p:nvSpPr>
            <p:cNvPr id="5130" name="AutoShape 27" descr="白色大理石"/>
            <p:cNvSpPr>
              <a:spLocks noChangeArrowheads="1"/>
            </p:cNvSpPr>
            <p:nvPr/>
          </p:nvSpPr>
          <p:spPr bwMode="auto">
            <a:xfrm>
              <a:off x="2188" y="2430"/>
              <a:ext cx="1588" cy="681"/>
            </a:xfrm>
            <a:prstGeom prst="rtTriangle">
              <a:avLst/>
            </a:pr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31" name="Rectangle 28" descr="栎木"/>
            <p:cNvSpPr>
              <a:spLocks noChangeArrowheads="1"/>
            </p:cNvSpPr>
            <p:nvPr/>
          </p:nvSpPr>
          <p:spPr bwMode="auto">
            <a:xfrm rot="1393069">
              <a:off x="2823" y="2475"/>
              <a:ext cx="318" cy="272"/>
            </a:xfrm>
            <a:prstGeom prst="rect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6653" name="Line 29"/>
          <p:cNvSpPr>
            <a:spLocks noChangeShapeType="1"/>
          </p:cNvSpPr>
          <p:nvPr/>
        </p:nvSpPr>
        <p:spPr bwMode="auto">
          <a:xfrm flipH="1">
            <a:off x="4259263" y="2287588"/>
            <a:ext cx="436562" cy="104457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54" name="Text Box 30"/>
          <p:cNvSpPr txBox="1">
            <a:spLocks noChangeArrowheads="1"/>
          </p:cNvSpPr>
          <p:nvPr/>
        </p:nvSpPr>
        <p:spPr bwMode="auto">
          <a:xfrm>
            <a:off x="4098925" y="3481388"/>
            <a:ext cx="121920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i="1">
                <a:solidFill>
                  <a:srgbClr val="FF0000"/>
                </a:solidFill>
                <a:latin typeface="Times New Roman" pitchFamily="18" charset="0"/>
              </a:rPr>
              <a:t>F</a:t>
            </a:r>
          </a:p>
        </p:txBody>
      </p:sp>
      <p:grpSp>
        <p:nvGrpSpPr>
          <p:cNvPr id="4" name="Group 31"/>
          <p:cNvGrpSpPr>
            <a:grpSpLocks/>
          </p:cNvGrpSpPr>
          <p:nvPr/>
        </p:nvGrpSpPr>
        <p:grpSpPr bwMode="auto">
          <a:xfrm>
            <a:off x="7939088" y="1277938"/>
            <a:ext cx="431800" cy="2520950"/>
            <a:chOff x="5091" y="2112"/>
            <a:chExt cx="272" cy="1588"/>
          </a:xfrm>
        </p:grpSpPr>
        <p:sp>
          <p:nvSpPr>
            <p:cNvPr id="5135" name="Line 32"/>
            <p:cNvSpPr>
              <a:spLocks noChangeShapeType="1"/>
            </p:cNvSpPr>
            <p:nvPr/>
          </p:nvSpPr>
          <p:spPr bwMode="auto">
            <a:xfrm>
              <a:off x="5091" y="2112"/>
              <a:ext cx="0" cy="15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6" name="Line 33"/>
            <p:cNvSpPr>
              <a:spLocks noChangeShapeType="1"/>
            </p:cNvSpPr>
            <p:nvPr/>
          </p:nvSpPr>
          <p:spPr bwMode="auto">
            <a:xfrm>
              <a:off x="5091" y="2883"/>
              <a:ext cx="13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7" name="AutoShape 34" descr="新闻纸"/>
            <p:cNvSpPr>
              <a:spLocks noChangeArrowheads="1"/>
            </p:cNvSpPr>
            <p:nvPr/>
          </p:nvSpPr>
          <p:spPr bwMode="auto">
            <a:xfrm>
              <a:off x="5227" y="2747"/>
              <a:ext cx="136" cy="227"/>
            </a:xfrm>
            <a:prstGeom prst="flowChartDelay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6659" name="Line 35"/>
          <p:cNvSpPr>
            <a:spLocks noChangeShapeType="1"/>
          </p:cNvSpPr>
          <p:nvPr/>
        </p:nvSpPr>
        <p:spPr bwMode="auto">
          <a:xfrm flipH="1">
            <a:off x="6859588" y="2501900"/>
            <a:ext cx="10795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60" name="Text Box 36"/>
          <p:cNvSpPr txBox="1">
            <a:spLocks noChangeArrowheads="1"/>
          </p:cNvSpPr>
          <p:nvPr/>
        </p:nvSpPr>
        <p:spPr bwMode="auto">
          <a:xfrm>
            <a:off x="6334125" y="2228850"/>
            <a:ext cx="46513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i="1">
                <a:solidFill>
                  <a:srgbClr val="FF3300"/>
                </a:solidFill>
                <a:latin typeface="Times New Roman" pitchFamily="18" charset="0"/>
              </a:rPr>
              <a:t>F</a:t>
            </a:r>
          </a:p>
        </p:txBody>
      </p:sp>
      <p:sp>
        <p:nvSpPr>
          <p:cNvPr id="26661" name="Line 37"/>
          <p:cNvSpPr>
            <a:spLocks noChangeShapeType="1"/>
          </p:cNvSpPr>
          <p:nvPr/>
        </p:nvSpPr>
        <p:spPr bwMode="auto">
          <a:xfrm>
            <a:off x="1663700" y="3022600"/>
            <a:ext cx="1524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62" name="Line 38"/>
          <p:cNvSpPr>
            <a:spLocks noChangeShapeType="1"/>
          </p:cNvSpPr>
          <p:nvPr/>
        </p:nvSpPr>
        <p:spPr bwMode="auto">
          <a:xfrm flipV="1">
            <a:off x="1816100" y="2870200"/>
            <a:ext cx="0" cy="152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63" name="Line 39"/>
          <p:cNvSpPr>
            <a:spLocks noChangeShapeType="1"/>
          </p:cNvSpPr>
          <p:nvPr/>
        </p:nvSpPr>
        <p:spPr bwMode="auto">
          <a:xfrm>
            <a:off x="4640263" y="2493963"/>
            <a:ext cx="152400" cy="76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64" name="Line 40"/>
          <p:cNvSpPr>
            <a:spLocks noChangeShapeType="1"/>
          </p:cNvSpPr>
          <p:nvPr/>
        </p:nvSpPr>
        <p:spPr bwMode="auto">
          <a:xfrm flipH="1">
            <a:off x="4792663" y="2341563"/>
            <a:ext cx="7620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65" name="Line 41"/>
          <p:cNvSpPr>
            <a:spLocks noChangeShapeType="1"/>
          </p:cNvSpPr>
          <p:nvPr/>
        </p:nvSpPr>
        <p:spPr bwMode="auto">
          <a:xfrm>
            <a:off x="7781925" y="2649538"/>
            <a:ext cx="1524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66" name="Line 42"/>
          <p:cNvSpPr>
            <a:spLocks noChangeShapeType="1"/>
          </p:cNvSpPr>
          <p:nvPr/>
        </p:nvSpPr>
        <p:spPr bwMode="auto">
          <a:xfrm flipV="1">
            <a:off x="7781925" y="2497138"/>
            <a:ext cx="0" cy="152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5" name="组合 6147"/>
          <p:cNvGrpSpPr>
            <a:grpSpLocks/>
          </p:cNvGrpSpPr>
          <p:nvPr/>
        </p:nvGrpSpPr>
        <p:grpSpPr bwMode="auto">
          <a:xfrm>
            <a:off x="365125" y="504825"/>
            <a:ext cx="2537373" cy="809625"/>
            <a:chOff x="0" y="0"/>
            <a:chExt cx="3997" cy="1275"/>
          </a:xfrm>
        </p:grpSpPr>
        <p:sp>
          <p:nvSpPr>
            <p:cNvPr id="5147" name="矩形 7"/>
            <p:cNvSpPr>
              <a:spLocks noChangeArrowheads="1"/>
            </p:cNvSpPr>
            <p:nvPr/>
          </p:nvSpPr>
          <p:spPr bwMode="auto"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1872208"/>
                </a:cxn>
                <a:cxn ang="0">
                  <a:pos x="2520280" y="1872208"/>
                </a:cxn>
                <a:cxn ang="0">
                  <a:pos x="0" y="1872208"/>
                </a:cxn>
                <a:cxn ang="0">
                  <a:pos x="0" y="0"/>
                </a:cxn>
                <a:cxn ang="0">
                  <a:pos x="916" y="0"/>
                </a:cxn>
                <a:cxn ang="0">
                  <a:pos x="0" y="0"/>
                </a:cxn>
              </a:cxnLst>
              <a:rect l="0" t="0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>
              <a:solidFill>
                <a:srgbClr val="DDDDDD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8" name="任意多边形 16"/>
            <p:cNvSpPr>
              <a:spLocks noChangeArrowheads="1"/>
            </p:cNvSpPr>
            <p:nvPr/>
          </p:nvSpPr>
          <p:spPr bwMode="auto"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59827" y="0"/>
                </a:cxn>
                <a:cxn ang="0">
                  <a:pos x="459827" y="236483"/>
                </a:cxn>
                <a:cxn ang="0">
                  <a:pos x="696310" y="236483"/>
                </a:cxn>
                <a:cxn ang="0">
                  <a:pos x="696310" y="696310"/>
                </a:cxn>
                <a:cxn ang="0">
                  <a:pos x="0" y="696310"/>
                </a:cxn>
                <a:cxn ang="0">
                  <a:pos x="0" y="0"/>
                </a:cxn>
              </a:cxnLst>
              <a:rect l="0" t="0" r="r" b="b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9" name="矩形 17"/>
            <p:cNvSpPr>
              <a:spLocks noChangeArrowheads="1"/>
            </p:cNvSpPr>
            <p:nvPr/>
          </p:nvSpPr>
          <p:spPr bwMode="auto"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0" tIns="215900" rIns="179705" bIns="0" anchor="ctr"/>
            <a:lstStyle/>
            <a:p>
              <a:pPr algn="ctr"/>
              <a:endParaRPr lang="zh-CN" altLang="en-US" sz="400">
                <a:solidFill>
                  <a:srgbClr val="FFFFFF"/>
                </a:solidFill>
              </a:endParaRPr>
            </a:p>
          </p:txBody>
        </p:sp>
        <p:sp>
          <p:nvSpPr>
            <p:cNvPr id="5150" name="文本框 6151"/>
            <p:cNvSpPr txBox="1">
              <a:spLocks noChangeArrowheads="1"/>
            </p:cNvSpPr>
            <p:nvPr/>
          </p:nvSpPr>
          <p:spPr bwMode="auto">
            <a:xfrm>
              <a:off x="878" y="432"/>
              <a:ext cx="3119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6666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什么是压力</a:t>
              </a:r>
              <a:endParaRPr lang="zh-CN" altLang="zh-CN" sz="2800" b="1" dirty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5151" name="文本框 6152"/>
            <p:cNvSpPr txBox="1">
              <a:spLocks noChangeArrowheads="1"/>
            </p:cNvSpPr>
            <p:nvPr/>
          </p:nvSpPr>
          <p:spPr bwMode="auto">
            <a:xfrm>
              <a:off x="0" y="452"/>
              <a:ext cx="873" cy="8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一</a:t>
              </a:r>
            </a:p>
          </p:txBody>
        </p:sp>
      </p:grpSp>
      <p:grpSp>
        <p:nvGrpSpPr>
          <p:cNvPr id="6" name="组合 6"/>
          <p:cNvGrpSpPr>
            <a:grpSpLocks/>
          </p:cNvGrpSpPr>
          <p:nvPr/>
        </p:nvGrpSpPr>
        <p:grpSpPr bwMode="auto">
          <a:xfrm>
            <a:off x="1441450" y="4762500"/>
            <a:ext cx="4775200" cy="731838"/>
            <a:chOff x="2162" y="7187"/>
            <a:chExt cx="7519" cy="1152"/>
          </a:xfrm>
        </p:grpSpPr>
        <p:sp>
          <p:nvSpPr>
            <p:cNvPr id="5153" name="文本框 2"/>
            <p:cNvSpPr txBox="1">
              <a:spLocks noChangeArrowheads="1"/>
            </p:cNvSpPr>
            <p:nvPr/>
          </p:nvSpPr>
          <p:spPr bwMode="auto">
            <a:xfrm>
              <a:off x="3074" y="7448"/>
              <a:ext cx="6607" cy="7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600">
                  <a:latin typeface="黑体" pitchFamily="49" charset="-122"/>
                  <a:ea typeface="黑体" pitchFamily="49" charset="-122"/>
                </a:rPr>
                <a:t>这些力的共同特点是什么？</a:t>
              </a:r>
            </a:p>
          </p:txBody>
        </p:sp>
        <p:pic>
          <p:nvPicPr>
            <p:cNvPr id="5154" name="Picture 6" descr="？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162" y="7187"/>
              <a:ext cx="862" cy="1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155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6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6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6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6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6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6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6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6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6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26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26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26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66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66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6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6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6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48" grpId="0" animBg="1"/>
      <p:bldP spid="26649" grpId="0"/>
      <p:bldP spid="26653" grpId="0" animBg="1"/>
      <p:bldP spid="26654" grpId="0"/>
      <p:bldP spid="26659" grpId="0" animBg="1"/>
      <p:bldP spid="26660" grpId="0"/>
      <p:bldP spid="26661" grpId="0" animBg="1"/>
      <p:bldP spid="26662" grpId="0" animBg="1"/>
      <p:bldP spid="26663" grpId="0" animBg="1"/>
      <p:bldP spid="26664" grpId="0" animBg="1"/>
      <p:bldP spid="26665" grpId="0" animBg="1"/>
      <p:bldP spid="26666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标题 1"/>
          <p:cNvSpPr>
            <a:spLocks noGrp="1"/>
          </p:cNvSpPr>
          <p:nvPr>
            <p:ph type="ctrTitle"/>
          </p:nvPr>
        </p:nvSpPr>
        <p:spPr>
          <a:xfrm>
            <a:off x="468313" y="692150"/>
            <a:ext cx="7772400" cy="1470025"/>
          </a:xfrm>
        </p:spPr>
        <p:txBody>
          <a:bodyPr/>
          <a:lstStyle/>
          <a:p>
            <a:r>
              <a:rPr lang="zh-CN" altLang="en-US" sz="8000" smtClean="0"/>
              <a:t>作业：</a:t>
            </a:r>
          </a:p>
        </p:txBody>
      </p:sp>
      <p:sp>
        <p:nvSpPr>
          <p:cNvPr id="60419" name="副标题 2"/>
          <p:cNvSpPr>
            <a:spLocks noGrp="1"/>
          </p:cNvSpPr>
          <p:nvPr>
            <p:ph type="subTitle" idx="1"/>
          </p:nvPr>
        </p:nvSpPr>
        <p:spPr>
          <a:xfrm>
            <a:off x="0" y="2708275"/>
            <a:ext cx="9144000" cy="3168650"/>
          </a:xfrm>
        </p:spPr>
        <p:txBody>
          <a:bodyPr/>
          <a:lstStyle/>
          <a:p>
            <a:r>
              <a:rPr lang="en-US" altLang="zh-CN" sz="6000" dirty="0" smtClean="0">
                <a:solidFill>
                  <a:srgbClr val="000000"/>
                </a:solidFill>
              </a:rPr>
              <a:t>《</a:t>
            </a:r>
            <a:r>
              <a:rPr lang="zh-CN" altLang="en-US" sz="5400" dirty="0" smtClean="0">
                <a:solidFill>
                  <a:srgbClr val="000000"/>
                </a:solidFill>
              </a:rPr>
              <a:t>学法</a:t>
            </a:r>
            <a:r>
              <a:rPr lang="en-US" altLang="zh-CN" sz="5400" dirty="0" smtClean="0">
                <a:solidFill>
                  <a:srgbClr val="000000"/>
                </a:solidFill>
              </a:rPr>
              <a:t>》 P33---34</a:t>
            </a:r>
          </a:p>
          <a:p>
            <a:r>
              <a:rPr lang="en-US" altLang="zh-CN" sz="5400" dirty="0" smtClean="0">
                <a:solidFill>
                  <a:srgbClr val="000000"/>
                </a:solidFill>
              </a:rPr>
              <a:t>“</a:t>
            </a:r>
            <a:r>
              <a:rPr lang="zh-CN" altLang="en-US" sz="5400" dirty="0" smtClean="0">
                <a:solidFill>
                  <a:srgbClr val="000000"/>
                </a:solidFill>
              </a:rPr>
              <a:t>课堂训练”“课后提升</a:t>
            </a:r>
            <a:r>
              <a:rPr lang="en-US" altLang="zh-CN" sz="5400" dirty="0" smtClean="0">
                <a:solidFill>
                  <a:srgbClr val="000000"/>
                </a:solidFill>
              </a:rPr>
              <a:t>”</a:t>
            </a:r>
            <a:r>
              <a:rPr lang="zh-CN" altLang="en-US" sz="5400" dirty="0" smtClean="0">
                <a:solidFill>
                  <a:srgbClr val="000000"/>
                </a:solidFill>
              </a:rPr>
              <a:t> 题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标题 1"/>
          <p:cNvSpPr>
            <a:spLocks noGrp="1"/>
          </p:cNvSpPr>
          <p:nvPr>
            <p:ph type="ctrTitle"/>
          </p:nvPr>
        </p:nvSpPr>
        <p:spPr>
          <a:xfrm>
            <a:off x="107950" y="1122363"/>
            <a:ext cx="8856663" cy="5330825"/>
          </a:xfrm>
        </p:spPr>
        <p:txBody>
          <a:bodyPr/>
          <a:lstStyle/>
          <a:p>
            <a:endParaRPr lang="zh-CN" altLang="en-US" smtClean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395536" y="1340768"/>
          <a:ext cx="7872592" cy="51845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84074"/>
                <a:gridCol w="984074"/>
                <a:gridCol w="1759874"/>
                <a:gridCol w="880490"/>
                <a:gridCol w="648072"/>
                <a:gridCol w="792088"/>
                <a:gridCol w="936104"/>
                <a:gridCol w="887816"/>
              </a:tblGrid>
              <a:tr h="68322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500" baseline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CN" altLang="en-US" sz="35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37" marR="91437" marT="45717" marB="457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500" baseline="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zh-CN" altLang="en-US" sz="35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37" marR="91437" marT="45717" marB="457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500" baseline="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zh-CN" altLang="en-US" sz="35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37" marR="91437" marT="45717" marB="457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500" baseline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CN" altLang="en-US" sz="35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37" marR="91437" marT="45717" marB="457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500" baseline="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zh-CN" altLang="en-US" sz="35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37" marR="91437" marT="45717" marB="457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500" baseline="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zh-CN" altLang="en-US" sz="35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37" marR="91437" marT="45717" marB="457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500" baseline="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zh-CN" altLang="en-US" sz="35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37" marR="91437" marT="45717" marB="457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500" baseline="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zh-CN" altLang="en-US" sz="35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37" marR="91437" marT="45717" marB="457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135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500" baseline="0" dirty="0" smtClean="0">
                          <a:solidFill>
                            <a:schemeClr val="tx1"/>
                          </a:solidFill>
                        </a:rPr>
                        <a:t>B</a:t>
                      </a:r>
                      <a:endParaRPr lang="zh-CN" altLang="en-US" sz="35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37" marR="91437" marT="45717" marB="457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500" baseline="0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zh-CN" altLang="en-US" sz="35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37" marR="91437" marT="45717" marB="457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500" baseline="0" dirty="0" smtClean="0">
                          <a:solidFill>
                            <a:schemeClr val="tx1"/>
                          </a:solidFill>
                        </a:rPr>
                        <a:t>200pa</a:t>
                      </a:r>
                    </a:p>
                    <a:p>
                      <a:pPr algn="ctr"/>
                      <a:endParaRPr lang="en-US" altLang="zh-CN" sz="350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altLang="zh-CN" sz="3500" baseline="0" dirty="0" smtClean="0">
                          <a:solidFill>
                            <a:schemeClr val="tx1"/>
                          </a:solidFill>
                        </a:rPr>
                        <a:t>1.5x10</a:t>
                      </a:r>
                      <a:r>
                        <a:rPr lang="en-US" altLang="zh-CN" sz="3500" baseline="30000" dirty="0" smtClean="0">
                          <a:solidFill>
                            <a:schemeClr val="tx1"/>
                          </a:solidFill>
                        </a:rPr>
                        <a:t>3 </a:t>
                      </a:r>
                      <a:r>
                        <a:rPr lang="en-US" altLang="zh-CN" sz="3500" baseline="0" dirty="0" smtClean="0">
                          <a:solidFill>
                            <a:schemeClr val="tx1"/>
                          </a:solidFill>
                        </a:rPr>
                        <a:t>kg/m</a:t>
                      </a:r>
                      <a:r>
                        <a:rPr lang="en-US" altLang="zh-CN" sz="3500" baseline="300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zh-CN" altLang="en-US" sz="1800" baseline="30000" dirty="0">
                        <a:solidFill>
                          <a:schemeClr val="tx1"/>
                        </a:solidFill>
                      </a:endParaRPr>
                    </a:p>
                  </a:txBody>
                  <a:tcPr marL="91437" marR="91437" marT="45717" marB="457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500" baseline="0" dirty="0" smtClean="0">
                          <a:solidFill>
                            <a:schemeClr val="tx1"/>
                          </a:solidFill>
                        </a:rPr>
                        <a:t>B</a:t>
                      </a:r>
                      <a:endParaRPr lang="zh-CN" altLang="en-US" sz="35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37" marR="91437" marT="45717" marB="457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500" baseline="0" dirty="0" smtClean="0">
                          <a:solidFill>
                            <a:schemeClr val="tx1"/>
                          </a:solidFill>
                        </a:rPr>
                        <a:t>A</a:t>
                      </a:r>
                      <a:endParaRPr lang="zh-CN" altLang="en-US" sz="35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37" marR="91437" marT="45717" marB="457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500" baseline="0" dirty="0" smtClean="0">
                          <a:solidFill>
                            <a:schemeClr val="tx1"/>
                          </a:solidFill>
                        </a:rPr>
                        <a:t>B</a:t>
                      </a:r>
                      <a:endParaRPr lang="zh-CN" altLang="en-US" sz="35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37" marR="91437" marT="45717" marB="457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500" baseline="0" dirty="0" smtClean="0">
                          <a:solidFill>
                            <a:schemeClr val="tx1"/>
                          </a:solidFill>
                        </a:rPr>
                        <a:t>B</a:t>
                      </a:r>
                      <a:endParaRPr lang="zh-CN" altLang="en-US" sz="35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37" marR="91437" marT="45717" marB="457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500" baseline="0" dirty="0" smtClean="0">
                          <a:solidFill>
                            <a:schemeClr val="tx1"/>
                          </a:solidFill>
                        </a:rPr>
                        <a:t>D</a:t>
                      </a:r>
                      <a:endParaRPr lang="zh-CN" altLang="en-US" sz="35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37" marR="91437" marT="45717" marB="457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1475" name="文本框 1"/>
          <p:cNvSpPr txBox="1">
            <a:spLocks noChangeArrowheads="1"/>
          </p:cNvSpPr>
          <p:nvPr/>
        </p:nvSpPr>
        <p:spPr bwMode="auto">
          <a:xfrm>
            <a:off x="179388" y="333375"/>
            <a:ext cx="597693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 dirty="0"/>
              <a:t>《</a:t>
            </a:r>
            <a:r>
              <a:rPr lang="zh-CN" altLang="en-US" sz="4800" dirty="0"/>
              <a:t>学法</a:t>
            </a:r>
            <a:r>
              <a:rPr lang="en-US" altLang="zh-CN" sz="4800" dirty="0"/>
              <a:t>》</a:t>
            </a:r>
            <a:r>
              <a:rPr lang="en-US" altLang="zh-CN" sz="4800" dirty="0" smtClean="0"/>
              <a:t>P33---34</a:t>
            </a:r>
            <a:endParaRPr lang="zh-CN" altLang="en-US" sz="4800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8"/>
          <p:cNvGrpSpPr>
            <a:grpSpLocks/>
          </p:cNvGrpSpPr>
          <p:nvPr/>
        </p:nvGrpSpPr>
        <p:grpSpPr bwMode="auto">
          <a:xfrm>
            <a:off x="520700" y="1651000"/>
            <a:ext cx="2447925" cy="1223963"/>
            <a:chOff x="192" y="2256"/>
            <a:chExt cx="1542" cy="771"/>
          </a:xfrm>
        </p:grpSpPr>
        <p:sp>
          <p:nvSpPr>
            <p:cNvPr id="6146" name="Line 19"/>
            <p:cNvSpPr>
              <a:spLocks noChangeShapeType="1"/>
            </p:cNvSpPr>
            <p:nvPr/>
          </p:nvSpPr>
          <p:spPr bwMode="auto">
            <a:xfrm>
              <a:off x="192" y="3027"/>
              <a:ext cx="1542" cy="0"/>
            </a:xfrm>
            <a:prstGeom prst="line">
              <a:avLst/>
            </a:prstGeom>
            <a:noFill/>
            <a:ln w="28575">
              <a:solidFill>
                <a:srgbClr val="FF9900"/>
              </a:solidFill>
              <a:round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00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6147" name="AutoShape 20"/>
            <p:cNvSpPr>
              <a:spLocks noChangeArrowheads="1"/>
            </p:cNvSpPr>
            <p:nvPr/>
          </p:nvSpPr>
          <p:spPr bwMode="auto">
            <a:xfrm>
              <a:off x="555" y="2256"/>
              <a:ext cx="861" cy="77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400" y="21600"/>
                </a:cxn>
                <a:cxn ang="0">
                  <a:pos x="16200" y="21600"/>
                </a:cxn>
                <a:cxn ang="0">
                  <a:pos x="21600" y="0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ADADA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8" name="Line 21"/>
            <p:cNvSpPr>
              <a:spLocks noChangeShapeType="1"/>
            </p:cNvSpPr>
            <p:nvPr/>
          </p:nvSpPr>
          <p:spPr bwMode="auto">
            <a:xfrm flipH="1">
              <a:off x="1416" y="2482"/>
              <a:ext cx="45" cy="227"/>
            </a:xfrm>
            <a:prstGeom prst="line">
              <a:avLst/>
            </a:prstGeom>
            <a:noFill/>
            <a:ln w="38100">
              <a:solidFill>
                <a:srgbClr val="ADADAD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9" name="Line 22"/>
            <p:cNvSpPr>
              <a:spLocks noChangeShapeType="1"/>
            </p:cNvSpPr>
            <p:nvPr/>
          </p:nvSpPr>
          <p:spPr bwMode="auto">
            <a:xfrm flipV="1">
              <a:off x="1326" y="2482"/>
              <a:ext cx="136" cy="91"/>
            </a:xfrm>
            <a:prstGeom prst="line">
              <a:avLst/>
            </a:prstGeom>
            <a:noFill/>
            <a:ln w="38100">
              <a:solidFill>
                <a:srgbClr val="ADADAD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0" name="Line 23"/>
            <p:cNvSpPr>
              <a:spLocks noChangeShapeType="1"/>
            </p:cNvSpPr>
            <p:nvPr/>
          </p:nvSpPr>
          <p:spPr bwMode="auto">
            <a:xfrm flipV="1">
              <a:off x="1280" y="2709"/>
              <a:ext cx="136" cy="91"/>
            </a:xfrm>
            <a:prstGeom prst="line">
              <a:avLst/>
            </a:prstGeom>
            <a:noFill/>
            <a:ln w="38100">
              <a:solidFill>
                <a:srgbClr val="ADADAD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151" name="Line 24"/>
          <p:cNvSpPr>
            <a:spLocks noChangeShapeType="1"/>
          </p:cNvSpPr>
          <p:nvPr/>
        </p:nvSpPr>
        <p:spPr bwMode="auto">
          <a:xfrm>
            <a:off x="1673225" y="2876550"/>
            <a:ext cx="0" cy="79216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2" name="Text Box 25"/>
          <p:cNvSpPr txBox="1">
            <a:spLocks noChangeArrowheads="1"/>
          </p:cNvSpPr>
          <p:nvPr/>
        </p:nvSpPr>
        <p:spPr bwMode="auto">
          <a:xfrm>
            <a:off x="1384300" y="3575050"/>
            <a:ext cx="10414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i="1">
                <a:solidFill>
                  <a:srgbClr val="FF3300"/>
                </a:solidFill>
                <a:latin typeface="Times New Roman" pitchFamily="18" charset="0"/>
              </a:rPr>
              <a:t>F</a:t>
            </a:r>
          </a:p>
        </p:txBody>
      </p:sp>
      <p:grpSp>
        <p:nvGrpSpPr>
          <p:cNvPr id="4" name="Group 26"/>
          <p:cNvGrpSpPr>
            <a:grpSpLocks/>
          </p:cNvGrpSpPr>
          <p:nvPr/>
        </p:nvGrpSpPr>
        <p:grpSpPr bwMode="auto">
          <a:xfrm>
            <a:off x="3617913" y="1855788"/>
            <a:ext cx="2520950" cy="1081087"/>
            <a:chOff x="2188" y="2430"/>
            <a:chExt cx="1588" cy="681"/>
          </a:xfrm>
        </p:grpSpPr>
        <p:sp>
          <p:nvSpPr>
            <p:cNvPr id="6154" name="AutoShape 27" descr="白色大理石"/>
            <p:cNvSpPr>
              <a:spLocks noChangeArrowheads="1"/>
            </p:cNvSpPr>
            <p:nvPr/>
          </p:nvSpPr>
          <p:spPr bwMode="auto">
            <a:xfrm>
              <a:off x="2188" y="2430"/>
              <a:ext cx="1588" cy="681"/>
            </a:xfrm>
            <a:prstGeom prst="rtTriangle">
              <a:avLst/>
            </a:pr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55" name="Rectangle 28" descr="栎木"/>
            <p:cNvSpPr>
              <a:spLocks noChangeArrowheads="1"/>
            </p:cNvSpPr>
            <p:nvPr/>
          </p:nvSpPr>
          <p:spPr bwMode="auto">
            <a:xfrm rot="1393069">
              <a:off x="2823" y="2475"/>
              <a:ext cx="318" cy="272"/>
            </a:xfrm>
            <a:prstGeom prst="rect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6156" name="Line 29"/>
          <p:cNvSpPr>
            <a:spLocks noChangeShapeType="1"/>
          </p:cNvSpPr>
          <p:nvPr/>
        </p:nvSpPr>
        <p:spPr bwMode="auto">
          <a:xfrm flipH="1">
            <a:off x="4259263" y="2287588"/>
            <a:ext cx="436562" cy="104457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7" name="Text Box 30"/>
          <p:cNvSpPr txBox="1">
            <a:spLocks noChangeArrowheads="1"/>
          </p:cNvSpPr>
          <p:nvPr/>
        </p:nvSpPr>
        <p:spPr bwMode="auto">
          <a:xfrm>
            <a:off x="4098925" y="3481388"/>
            <a:ext cx="121920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i="1">
                <a:solidFill>
                  <a:srgbClr val="FF3300"/>
                </a:solidFill>
                <a:latin typeface="Times New Roman" pitchFamily="18" charset="0"/>
              </a:rPr>
              <a:t>F</a:t>
            </a:r>
          </a:p>
        </p:txBody>
      </p:sp>
      <p:grpSp>
        <p:nvGrpSpPr>
          <p:cNvPr id="5" name="Group 31"/>
          <p:cNvGrpSpPr>
            <a:grpSpLocks/>
          </p:cNvGrpSpPr>
          <p:nvPr/>
        </p:nvGrpSpPr>
        <p:grpSpPr bwMode="auto">
          <a:xfrm>
            <a:off x="7939088" y="1277938"/>
            <a:ext cx="431800" cy="2520950"/>
            <a:chOff x="5091" y="2112"/>
            <a:chExt cx="272" cy="1588"/>
          </a:xfrm>
        </p:grpSpPr>
        <p:sp>
          <p:nvSpPr>
            <p:cNvPr id="6159" name="Line 32"/>
            <p:cNvSpPr>
              <a:spLocks noChangeShapeType="1"/>
            </p:cNvSpPr>
            <p:nvPr/>
          </p:nvSpPr>
          <p:spPr bwMode="auto">
            <a:xfrm>
              <a:off x="5091" y="2112"/>
              <a:ext cx="0" cy="15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0" name="Line 33"/>
            <p:cNvSpPr>
              <a:spLocks noChangeShapeType="1"/>
            </p:cNvSpPr>
            <p:nvPr/>
          </p:nvSpPr>
          <p:spPr bwMode="auto">
            <a:xfrm>
              <a:off x="5091" y="2883"/>
              <a:ext cx="13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1" name="AutoShape 34" descr="新闻纸"/>
            <p:cNvSpPr>
              <a:spLocks noChangeArrowheads="1"/>
            </p:cNvSpPr>
            <p:nvPr/>
          </p:nvSpPr>
          <p:spPr bwMode="auto">
            <a:xfrm>
              <a:off x="5227" y="2747"/>
              <a:ext cx="136" cy="227"/>
            </a:xfrm>
            <a:prstGeom prst="flowChartDelay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6162" name="Line 35"/>
          <p:cNvSpPr>
            <a:spLocks noChangeShapeType="1"/>
          </p:cNvSpPr>
          <p:nvPr/>
        </p:nvSpPr>
        <p:spPr bwMode="auto">
          <a:xfrm flipH="1">
            <a:off x="6859588" y="2501900"/>
            <a:ext cx="10795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3" name="Text Box 36"/>
          <p:cNvSpPr txBox="1">
            <a:spLocks noChangeArrowheads="1"/>
          </p:cNvSpPr>
          <p:nvPr/>
        </p:nvSpPr>
        <p:spPr bwMode="auto">
          <a:xfrm>
            <a:off x="6334125" y="2228850"/>
            <a:ext cx="46513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i="1">
                <a:solidFill>
                  <a:srgbClr val="FF3300"/>
                </a:solidFill>
                <a:latin typeface="Times New Roman" pitchFamily="18" charset="0"/>
              </a:rPr>
              <a:t>F</a:t>
            </a:r>
          </a:p>
        </p:txBody>
      </p:sp>
      <p:sp>
        <p:nvSpPr>
          <p:cNvPr id="6164" name="Line 37"/>
          <p:cNvSpPr>
            <a:spLocks noChangeShapeType="1"/>
          </p:cNvSpPr>
          <p:nvPr/>
        </p:nvSpPr>
        <p:spPr bwMode="auto">
          <a:xfrm>
            <a:off x="1663700" y="3022600"/>
            <a:ext cx="1524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5" name="Line 38"/>
          <p:cNvSpPr>
            <a:spLocks noChangeShapeType="1"/>
          </p:cNvSpPr>
          <p:nvPr/>
        </p:nvSpPr>
        <p:spPr bwMode="auto">
          <a:xfrm flipV="1">
            <a:off x="1816100" y="2870200"/>
            <a:ext cx="0" cy="152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6" name="Line 39"/>
          <p:cNvSpPr>
            <a:spLocks noChangeShapeType="1"/>
          </p:cNvSpPr>
          <p:nvPr/>
        </p:nvSpPr>
        <p:spPr bwMode="auto">
          <a:xfrm>
            <a:off x="4640263" y="2493963"/>
            <a:ext cx="152400" cy="76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7" name="Line 40"/>
          <p:cNvSpPr>
            <a:spLocks noChangeShapeType="1"/>
          </p:cNvSpPr>
          <p:nvPr/>
        </p:nvSpPr>
        <p:spPr bwMode="auto">
          <a:xfrm flipH="1">
            <a:off x="4792663" y="2341563"/>
            <a:ext cx="7620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8" name="Line 41"/>
          <p:cNvSpPr>
            <a:spLocks noChangeShapeType="1"/>
          </p:cNvSpPr>
          <p:nvPr/>
        </p:nvSpPr>
        <p:spPr bwMode="auto">
          <a:xfrm>
            <a:off x="7781925" y="2649538"/>
            <a:ext cx="1524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9" name="Line 42"/>
          <p:cNvSpPr>
            <a:spLocks noChangeShapeType="1"/>
          </p:cNvSpPr>
          <p:nvPr/>
        </p:nvSpPr>
        <p:spPr bwMode="auto">
          <a:xfrm flipV="1">
            <a:off x="7781925" y="2497138"/>
            <a:ext cx="0" cy="152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63563" y="4165600"/>
            <a:ext cx="7926387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6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6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定义：</a:t>
            </a:r>
            <a:r>
              <a:rPr lang="zh-CN" altLang="en-US" sz="2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垂直作用</a:t>
            </a:r>
            <a:r>
              <a:rPr lang="zh-CN" altLang="en-US" sz="2600">
                <a:latin typeface="黑体" pitchFamily="49" charset="-122"/>
                <a:ea typeface="黑体" pitchFamily="49" charset="-122"/>
              </a:rPr>
              <a:t>在</a:t>
            </a:r>
            <a:r>
              <a:rPr lang="zh-CN" altLang="en-US" sz="2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物体表面上的力</a:t>
            </a:r>
            <a:r>
              <a:rPr lang="zh-CN" altLang="en-US" sz="2600">
                <a:latin typeface="黑体" pitchFamily="49" charset="-122"/>
                <a:ea typeface="黑体" pitchFamily="49" charset="-122"/>
              </a:rPr>
              <a:t>称为压力。</a:t>
            </a:r>
          </a:p>
          <a:p>
            <a:pPr>
              <a:lnSpc>
                <a:spcPct val="130000"/>
              </a:lnSpc>
            </a:pPr>
            <a:r>
              <a:rPr lang="en-US" altLang="zh-CN" sz="26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6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作用效果：</a:t>
            </a:r>
            <a:r>
              <a:rPr lang="zh-CN" altLang="en-US" sz="2600">
                <a:latin typeface="黑体" pitchFamily="49" charset="-122"/>
                <a:ea typeface="黑体" pitchFamily="49" charset="-122"/>
              </a:rPr>
              <a:t>使受压物体发生形变。</a:t>
            </a:r>
          </a:p>
          <a:p>
            <a:pPr>
              <a:lnSpc>
                <a:spcPct val="130000"/>
              </a:lnSpc>
            </a:pPr>
            <a:r>
              <a:rPr lang="en-US" altLang="zh-CN" sz="26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26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压力的方向：</a:t>
            </a:r>
            <a:r>
              <a:rPr lang="zh-CN" altLang="en-US" sz="2600">
                <a:latin typeface="黑体" pitchFamily="49" charset="-122"/>
                <a:ea typeface="黑体" pitchFamily="49" charset="-122"/>
              </a:rPr>
              <a:t>垂直于接触面指向被压物体。</a:t>
            </a:r>
          </a:p>
          <a:p>
            <a:pPr>
              <a:lnSpc>
                <a:spcPct val="130000"/>
              </a:lnSpc>
            </a:pPr>
            <a:r>
              <a:rPr lang="en-US" altLang="zh-CN" sz="26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4.</a:t>
            </a:r>
            <a:r>
              <a:rPr lang="zh-CN" altLang="en-US" sz="26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作用点：</a:t>
            </a:r>
            <a:r>
              <a:rPr lang="zh-CN" altLang="en-US" sz="2600">
                <a:latin typeface="黑体" pitchFamily="49" charset="-122"/>
                <a:ea typeface="黑体" pitchFamily="49" charset="-122"/>
              </a:rPr>
              <a:t>在所压表面</a:t>
            </a:r>
            <a:r>
              <a:rPr lang="zh-CN" altLang="en-US" sz="2600">
                <a:latin typeface="黑体" pitchFamily="49" charset="-122"/>
                <a:ea typeface="黑体" pitchFamily="49" charset="-122"/>
                <a:sym typeface="Arial" pitchFamily="34" charset="0"/>
              </a:rPr>
              <a:t>上</a:t>
            </a:r>
            <a:r>
              <a:rPr lang="zh-CN" altLang="en-US" sz="2600"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6171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6" descr="小太阳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0"/>
            <a:ext cx="1189038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7"/>
          <p:cNvSpPr>
            <a:spLocks noChangeArrowheads="1"/>
          </p:cNvSpPr>
          <p:nvPr/>
        </p:nvSpPr>
        <p:spPr bwMode="auto">
          <a:xfrm>
            <a:off x="1331913" y="476250"/>
            <a:ext cx="4392612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zh-CN" altLang="en-US" sz="3600" b="1" i="1">
                <a:solidFill>
                  <a:srgbClr val="160EBE"/>
                </a:solidFill>
              </a:rPr>
              <a:t>压力与重力的关系</a:t>
            </a:r>
          </a:p>
        </p:txBody>
      </p:sp>
      <p:sp>
        <p:nvSpPr>
          <p:cNvPr id="7172" name="Text Box 8"/>
          <p:cNvSpPr txBox="1">
            <a:spLocks noChangeArrowheads="1"/>
          </p:cNvSpPr>
          <p:nvPr/>
        </p:nvSpPr>
        <p:spPr bwMode="auto">
          <a:xfrm>
            <a:off x="395288" y="1341438"/>
            <a:ext cx="8353425" cy="156966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 dirty="0" smtClean="0">
                <a:latin typeface="Times New Roman" pitchFamily="18" charset="0"/>
              </a:rPr>
              <a:t>如</a:t>
            </a:r>
            <a:r>
              <a:rPr lang="zh-CN" altLang="en-US" sz="3200" b="1" dirty="0">
                <a:latin typeface="Times New Roman" pitchFamily="18" charset="0"/>
              </a:rPr>
              <a:t>图</a:t>
            </a:r>
            <a:r>
              <a:rPr lang="en-US" altLang="zh-CN" sz="3200" b="1" dirty="0">
                <a:latin typeface="Times New Roman" pitchFamily="18" charset="0"/>
              </a:rPr>
              <a:t>2</a:t>
            </a:r>
            <a:r>
              <a:rPr lang="zh-CN" altLang="en-US" sz="3200" b="1" dirty="0">
                <a:latin typeface="Times New Roman" pitchFamily="18" charset="0"/>
              </a:rPr>
              <a:t>所示，正方体金属块重</a:t>
            </a:r>
            <a:r>
              <a:rPr lang="en-US" altLang="zh-CN" sz="3200" b="1" dirty="0">
                <a:latin typeface="Times New Roman" pitchFamily="18" charset="0"/>
              </a:rPr>
              <a:t>20 N</a:t>
            </a:r>
            <a:r>
              <a:rPr lang="zh-CN" altLang="en-US" sz="3200" b="1" dirty="0">
                <a:latin typeface="Times New Roman" pitchFamily="18" charset="0"/>
              </a:rPr>
              <a:t>，</a:t>
            </a:r>
            <a:r>
              <a:rPr lang="en-US" altLang="zh-CN" sz="3200" b="1" dirty="0">
                <a:latin typeface="Times New Roman" pitchFamily="18" charset="0"/>
              </a:rPr>
              <a:t>F</a:t>
            </a:r>
            <a:r>
              <a:rPr lang="zh-CN" altLang="en-US" sz="3200" b="1" dirty="0">
                <a:latin typeface="Times New Roman" pitchFamily="18" charset="0"/>
              </a:rPr>
              <a:t>恒为</a:t>
            </a:r>
            <a:r>
              <a:rPr lang="en-US" altLang="zh-CN" sz="3200" b="1" dirty="0">
                <a:latin typeface="Times New Roman" pitchFamily="18" charset="0"/>
              </a:rPr>
              <a:t>5 N</a:t>
            </a:r>
            <a:r>
              <a:rPr lang="zh-CN" altLang="en-US" sz="3200" b="1" dirty="0">
                <a:latin typeface="Times New Roman" pitchFamily="18" charset="0"/>
              </a:rPr>
              <a:t>，则支承面所受到的压力分别是：</a:t>
            </a:r>
          </a:p>
          <a:p>
            <a:pPr eaLnBrk="1" hangingPunct="1"/>
            <a:r>
              <a:rPr lang="zh-CN" altLang="en-US" sz="3200" b="1" dirty="0">
                <a:latin typeface="Times New Roman" pitchFamily="18" charset="0"/>
              </a:rPr>
              <a:t>    </a:t>
            </a:r>
            <a:r>
              <a:rPr lang="en-US" altLang="zh-CN" sz="3200" b="1" dirty="0" err="1">
                <a:latin typeface="Times New Roman" pitchFamily="18" charset="0"/>
              </a:rPr>
              <a:t>F</a:t>
            </a:r>
            <a:r>
              <a:rPr lang="en-US" altLang="zh-CN" sz="3200" b="1" baseline="-25000" dirty="0" err="1">
                <a:latin typeface="Times New Roman" pitchFamily="18" charset="0"/>
              </a:rPr>
              <a:t>a</a:t>
            </a:r>
            <a:r>
              <a:rPr lang="en-US" altLang="zh-CN" sz="3200" b="1" dirty="0">
                <a:latin typeface="Times New Roman" pitchFamily="18" charset="0"/>
              </a:rPr>
              <a:t>=_____,</a:t>
            </a:r>
            <a:r>
              <a:rPr lang="en-US" altLang="zh-CN" sz="3200" b="1" dirty="0" err="1">
                <a:latin typeface="Times New Roman" pitchFamily="18" charset="0"/>
              </a:rPr>
              <a:t>F</a:t>
            </a:r>
            <a:r>
              <a:rPr lang="en-US" altLang="zh-CN" sz="3200" b="1" baseline="-25000" dirty="0" err="1">
                <a:latin typeface="Times New Roman" pitchFamily="18" charset="0"/>
              </a:rPr>
              <a:t>b</a:t>
            </a:r>
            <a:r>
              <a:rPr lang="en-US" altLang="zh-CN" sz="3200" b="1" dirty="0">
                <a:latin typeface="Times New Roman" pitchFamily="18" charset="0"/>
              </a:rPr>
              <a:t>=_____,</a:t>
            </a:r>
            <a:r>
              <a:rPr lang="en-US" altLang="zh-CN" sz="3200" b="1" dirty="0" err="1">
                <a:latin typeface="Times New Roman" pitchFamily="18" charset="0"/>
              </a:rPr>
              <a:t>F</a:t>
            </a:r>
            <a:r>
              <a:rPr lang="en-US" altLang="zh-CN" sz="3200" b="1" baseline="-25000" dirty="0" err="1">
                <a:latin typeface="Times New Roman" pitchFamily="18" charset="0"/>
              </a:rPr>
              <a:t>c</a:t>
            </a:r>
            <a:r>
              <a:rPr lang="en-US" altLang="zh-CN" sz="3200" b="1" dirty="0">
                <a:latin typeface="Times New Roman" pitchFamily="18" charset="0"/>
              </a:rPr>
              <a:t>=_____,F </a:t>
            </a:r>
            <a:r>
              <a:rPr lang="en-US" altLang="zh-CN" sz="3200" b="1" baseline="-25000" dirty="0">
                <a:latin typeface="Times New Roman" pitchFamily="18" charset="0"/>
              </a:rPr>
              <a:t>d</a:t>
            </a:r>
            <a:r>
              <a:rPr lang="en-US" altLang="zh-CN" sz="3200" b="1" dirty="0">
                <a:latin typeface="Times New Roman" pitchFamily="18" charset="0"/>
              </a:rPr>
              <a:t>=_______.</a:t>
            </a:r>
          </a:p>
        </p:txBody>
      </p:sp>
      <p:pic>
        <p:nvPicPr>
          <p:cNvPr id="7173" name="Picture 10" descr="w14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750" y="3141663"/>
            <a:ext cx="8172450" cy="225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 Box 11"/>
          <p:cNvSpPr txBox="1">
            <a:spLocks noChangeArrowheads="1"/>
          </p:cNvSpPr>
          <p:nvPr/>
        </p:nvSpPr>
        <p:spPr bwMode="auto">
          <a:xfrm>
            <a:off x="3203575" y="5445125"/>
            <a:ext cx="720725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latin typeface="Times New Roman" pitchFamily="18" charset="0"/>
              </a:rPr>
              <a:t>图</a:t>
            </a:r>
            <a:r>
              <a:rPr lang="en-US" altLang="zh-CN" sz="2400" b="1">
                <a:latin typeface="Times New Roman" pitchFamily="18" charset="0"/>
              </a:rPr>
              <a:t>2</a:t>
            </a:r>
            <a:endParaRPr lang="en-US" altLang="zh-CN" sz="2400">
              <a:latin typeface="Times New Roman" pitchFamily="18" charset="0"/>
            </a:endParaRPr>
          </a:p>
        </p:txBody>
      </p:sp>
      <p:sp>
        <p:nvSpPr>
          <p:cNvPr id="74764" name="Text Box 12"/>
          <p:cNvSpPr txBox="1">
            <a:spLocks noChangeArrowheads="1"/>
          </p:cNvSpPr>
          <p:nvPr/>
        </p:nvSpPr>
        <p:spPr bwMode="auto">
          <a:xfrm>
            <a:off x="1619250" y="2298700"/>
            <a:ext cx="885825" cy="519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>
                <a:solidFill>
                  <a:srgbClr val="0000FF"/>
                </a:solidFill>
                <a:latin typeface="Times New Roman" pitchFamily="18" charset="0"/>
              </a:rPr>
              <a:t>20 N</a:t>
            </a:r>
          </a:p>
        </p:txBody>
      </p:sp>
      <p:sp>
        <p:nvSpPr>
          <p:cNvPr id="74765" name="Text Box 13"/>
          <p:cNvSpPr txBox="1">
            <a:spLocks noChangeArrowheads="1"/>
          </p:cNvSpPr>
          <p:nvPr/>
        </p:nvSpPr>
        <p:spPr bwMode="auto">
          <a:xfrm>
            <a:off x="3419475" y="2298700"/>
            <a:ext cx="708025" cy="519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>
                <a:solidFill>
                  <a:srgbClr val="0000FF"/>
                </a:solidFill>
                <a:latin typeface="Times New Roman" pitchFamily="18" charset="0"/>
              </a:rPr>
              <a:t>5 N</a:t>
            </a:r>
          </a:p>
        </p:txBody>
      </p:sp>
      <p:sp>
        <p:nvSpPr>
          <p:cNvPr id="74766" name="Text Box 14"/>
          <p:cNvSpPr txBox="1">
            <a:spLocks noChangeArrowheads="1"/>
          </p:cNvSpPr>
          <p:nvPr/>
        </p:nvSpPr>
        <p:spPr bwMode="auto">
          <a:xfrm>
            <a:off x="5148263" y="2298700"/>
            <a:ext cx="885825" cy="519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>
                <a:solidFill>
                  <a:srgbClr val="0000FF"/>
                </a:solidFill>
                <a:latin typeface="Times New Roman" pitchFamily="18" charset="0"/>
              </a:rPr>
              <a:t>15 N</a:t>
            </a:r>
          </a:p>
        </p:txBody>
      </p:sp>
      <p:sp>
        <p:nvSpPr>
          <p:cNvPr id="74767" name="Text Box 15"/>
          <p:cNvSpPr txBox="1">
            <a:spLocks noChangeArrowheads="1"/>
          </p:cNvSpPr>
          <p:nvPr/>
        </p:nvSpPr>
        <p:spPr bwMode="auto">
          <a:xfrm>
            <a:off x="7019925" y="2298700"/>
            <a:ext cx="885825" cy="519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>
                <a:solidFill>
                  <a:srgbClr val="0000FF"/>
                </a:solidFill>
                <a:latin typeface="Times New Roman" pitchFamily="18" charset="0"/>
              </a:rPr>
              <a:t>25 N</a:t>
            </a:r>
          </a:p>
        </p:txBody>
      </p:sp>
      <p:sp>
        <p:nvSpPr>
          <p:cNvPr id="74769" name="Rectangle 17"/>
          <p:cNvSpPr>
            <a:spLocks noChangeArrowheads="1"/>
          </p:cNvSpPr>
          <p:nvPr/>
        </p:nvSpPr>
        <p:spPr bwMode="auto">
          <a:xfrm>
            <a:off x="3697288" y="5373688"/>
            <a:ext cx="5338762" cy="13731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2800" b="1">
                <a:solidFill>
                  <a:srgbClr val="FF3300"/>
                </a:solidFill>
              </a:rPr>
              <a:t>只有当物体自由地放在水平面上时压力的大小等于物体的重力</a:t>
            </a:r>
            <a:r>
              <a:rPr lang="en-US" altLang="zh-CN" sz="2800" b="1">
                <a:solidFill>
                  <a:srgbClr val="FF3300"/>
                </a:solidFill>
              </a:rPr>
              <a:t>F=G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4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4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4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4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4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4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64" grpId="0"/>
      <p:bldP spid="74765" grpId="0"/>
      <p:bldP spid="74766" grpId="0"/>
      <p:bldP spid="74767" grpId="0"/>
      <p:bldP spid="7476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365125" y="1406525"/>
            <a:ext cx="8178800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2600">
                <a:latin typeface="Times New Roman" pitchFamily="18" charset="0"/>
                <a:ea typeface="黑体" pitchFamily="49" charset="-122"/>
              </a:rPr>
              <a:t>只有当物体放在水平面时，物体对水平面的压力等于重力，即                。</a:t>
            </a:r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1803400" y="2170113"/>
            <a:ext cx="128270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600" b="1" i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F</a:t>
            </a:r>
            <a:r>
              <a:rPr lang="zh-CN" altLang="en-US" sz="2600" b="1" baseline="-250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压</a:t>
            </a:r>
            <a:r>
              <a:rPr lang="zh-CN" altLang="en-US" sz="26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 </a:t>
            </a:r>
            <a:r>
              <a:rPr lang="en-US" altLang="zh-CN" sz="26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=</a:t>
            </a:r>
            <a:r>
              <a:rPr lang="en-US" altLang="zh-CN" sz="2600" b="1" i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 G</a:t>
            </a:r>
          </a:p>
        </p:txBody>
      </p:sp>
      <p:sp>
        <p:nvSpPr>
          <p:cNvPr id="8195" name="Text Box 4"/>
          <p:cNvSpPr txBox="1">
            <a:spLocks noChangeArrowheads="1"/>
          </p:cNvSpPr>
          <p:nvPr/>
        </p:nvSpPr>
        <p:spPr bwMode="auto">
          <a:xfrm>
            <a:off x="2138363" y="4076700"/>
            <a:ext cx="544512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en-US" altLang="zh-CN" b="1">
              <a:latin typeface="Times New Roman" pitchFamily="18" charset="0"/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3581400" y="3178175"/>
            <a:ext cx="1506538" cy="700088"/>
            <a:chOff x="2301" y="1995"/>
            <a:chExt cx="949" cy="441"/>
          </a:xfrm>
        </p:grpSpPr>
        <p:grpSp>
          <p:nvGrpSpPr>
            <p:cNvPr id="3" name="Group 6"/>
            <p:cNvGrpSpPr>
              <a:grpSpLocks/>
            </p:cNvGrpSpPr>
            <p:nvPr/>
          </p:nvGrpSpPr>
          <p:grpSpPr bwMode="auto">
            <a:xfrm rot="-1512945">
              <a:off x="2301" y="2378"/>
              <a:ext cx="949" cy="58"/>
              <a:chOff x="0" y="0"/>
              <a:chExt cx="1338" cy="130"/>
            </a:xfrm>
          </p:grpSpPr>
          <p:sp>
            <p:nvSpPr>
              <p:cNvPr id="8198" name="Line 7"/>
              <p:cNvSpPr>
                <a:spLocks noChangeShapeType="1"/>
              </p:cNvSpPr>
              <p:nvPr/>
            </p:nvSpPr>
            <p:spPr bwMode="auto">
              <a:xfrm flipH="1">
                <a:off x="0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199" name="Line 8"/>
              <p:cNvSpPr>
                <a:spLocks noChangeShapeType="1"/>
              </p:cNvSpPr>
              <p:nvPr/>
            </p:nvSpPr>
            <p:spPr bwMode="auto">
              <a:xfrm flipH="1">
                <a:off x="120" y="8"/>
                <a:ext cx="121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00" name="Line 9"/>
              <p:cNvSpPr>
                <a:spLocks noChangeShapeType="1"/>
              </p:cNvSpPr>
              <p:nvPr/>
            </p:nvSpPr>
            <p:spPr bwMode="auto">
              <a:xfrm flipH="1">
                <a:off x="241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01" name="Line 10"/>
              <p:cNvSpPr>
                <a:spLocks noChangeShapeType="1"/>
              </p:cNvSpPr>
              <p:nvPr/>
            </p:nvSpPr>
            <p:spPr bwMode="auto">
              <a:xfrm flipH="1">
                <a:off x="361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02" name="Line 11"/>
              <p:cNvSpPr>
                <a:spLocks noChangeShapeType="1"/>
              </p:cNvSpPr>
              <p:nvPr/>
            </p:nvSpPr>
            <p:spPr bwMode="auto">
              <a:xfrm flipH="1">
                <a:off x="481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03" name="Line 12"/>
              <p:cNvSpPr>
                <a:spLocks noChangeShapeType="1"/>
              </p:cNvSpPr>
              <p:nvPr/>
            </p:nvSpPr>
            <p:spPr bwMode="auto">
              <a:xfrm flipH="1">
                <a:off x="601" y="8"/>
                <a:ext cx="121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04" name="Line 13"/>
              <p:cNvSpPr>
                <a:spLocks noChangeShapeType="1"/>
              </p:cNvSpPr>
              <p:nvPr/>
            </p:nvSpPr>
            <p:spPr bwMode="auto">
              <a:xfrm flipH="1">
                <a:off x="722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05" name="Line 14"/>
              <p:cNvSpPr>
                <a:spLocks noChangeShapeType="1"/>
              </p:cNvSpPr>
              <p:nvPr/>
            </p:nvSpPr>
            <p:spPr bwMode="auto">
              <a:xfrm flipH="1">
                <a:off x="842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06" name="Line 15"/>
              <p:cNvSpPr>
                <a:spLocks noChangeShapeType="1"/>
              </p:cNvSpPr>
              <p:nvPr/>
            </p:nvSpPr>
            <p:spPr bwMode="auto">
              <a:xfrm flipH="1">
                <a:off x="962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07" name="Line 16"/>
              <p:cNvSpPr>
                <a:spLocks noChangeShapeType="1"/>
              </p:cNvSpPr>
              <p:nvPr/>
            </p:nvSpPr>
            <p:spPr bwMode="auto">
              <a:xfrm flipH="1">
                <a:off x="1082" y="8"/>
                <a:ext cx="121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08" name="Line 17"/>
              <p:cNvSpPr>
                <a:spLocks noChangeShapeType="1"/>
              </p:cNvSpPr>
              <p:nvPr/>
            </p:nvSpPr>
            <p:spPr bwMode="auto">
              <a:xfrm flipH="1">
                <a:off x="1203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09" name="Line 18"/>
              <p:cNvSpPr>
                <a:spLocks noChangeShapeType="1"/>
              </p:cNvSpPr>
              <p:nvPr/>
            </p:nvSpPr>
            <p:spPr bwMode="auto">
              <a:xfrm>
                <a:off x="23" y="0"/>
                <a:ext cx="1315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8210" name="Rectangle 19" descr="栎木"/>
            <p:cNvSpPr>
              <a:spLocks noChangeArrowheads="1"/>
            </p:cNvSpPr>
            <p:nvPr/>
          </p:nvSpPr>
          <p:spPr bwMode="auto">
            <a:xfrm rot="-1660261">
              <a:off x="2517" y="1995"/>
              <a:ext cx="388" cy="383"/>
            </a:xfrm>
            <a:prstGeom prst="rect">
              <a:avLst/>
            </a:pr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en-US" altLang="zh-CN" b="1">
                <a:latin typeface="Times New Roman" pitchFamily="18" charset="0"/>
              </a:endParaRPr>
            </a:p>
          </p:txBody>
        </p:sp>
      </p:grpSp>
      <p:grpSp>
        <p:nvGrpSpPr>
          <p:cNvPr id="4" name="Group 20"/>
          <p:cNvGrpSpPr>
            <a:grpSpLocks/>
          </p:cNvGrpSpPr>
          <p:nvPr/>
        </p:nvGrpSpPr>
        <p:grpSpPr bwMode="auto">
          <a:xfrm>
            <a:off x="6964363" y="2906713"/>
            <a:ext cx="1892300" cy="2093912"/>
            <a:chOff x="4192" y="1941"/>
            <a:chExt cx="1192" cy="1319"/>
          </a:xfrm>
        </p:grpSpPr>
        <p:grpSp>
          <p:nvGrpSpPr>
            <p:cNvPr id="5" name="Group 21"/>
            <p:cNvGrpSpPr>
              <a:grpSpLocks/>
            </p:cNvGrpSpPr>
            <p:nvPr/>
          </p:nvGrpSpPr>
          <p:grpSpPr bwMode="auto">
            <a:xfrm rot="5347773">
              <a:off x="3692" y="2441"/>
              <a:ext cx="1052" cy="52"/>
              <a:chOff x="0" y="0"/>
              <a:chExt cx="1338" cy="130"/>
            </a:xfrm>
          </p:grpSpPr>
          <p:sp>
            <p:nvSpPr>
              <p:cNvPr id="8213" name="Line 22"/>
              <p:cNvSpPr>
                <a:spLocks noChangeShapeType="1"/>
              </p:cNvSpPr>
              <p:nvPr/>
            </p:nvSpPr>
            <p:spPr bwMode="auto">
              <a:xfrm flipH="1">
                <a:off x="0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14" name="Line 23"/>
              <p:cNvSpPr>
                <a:spLocks noChangeShapeType="1"/>
              </p:cNvSpPr>
              <p:nvPr/>
            </p:nvSpPr>
            <p:spPr bwMode="auto">
              <a:xfrm flipH="1">
                <a:off x="120" y="8"/>
                <a:ext cx="121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15" name="Line 24"/>
              <p:cNvSpPr>
                <a:spLocks noChangeShapeType="1"/>
              </p:cNvSpPr>
              <p:nvPr/>
            </p:nvSpPr>
            <p:spPr bwMode="auto">
              <a:xfrm flipH="1">
                <a:off x="241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16" name="Line 25"/>
              <p:cNvSpPr>
                <a:spLocks noChangeShapeType="1"/>
              </p:cNvSpPr>
              <p:nvPr/>
            </p:nvSpPr>
            <p:spPr bwMode="auto">
              <a:xfrm flipH="1">
                <a:off x="361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17" name="Line 26"/>
              <p:cNvSpPr>
                <a:spLocks noChangeShapeType="1"/>
              </p:cNvSpPr>
              <p:nvPr/>
            </p:nvSpPr>
            <p:spPr bwMode="auto">
              <a:xfrm flipH="1">
                <a:off x="481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18" name="Line 27"/>
              <p:cNvSpPr>
                <a:spLocks noChangeShapeType="1"/>
              </p:cNvSpPr>
              <p:nvPr/>
            </p:nvSpPr>
            <p:spPr bwMode="auto">
              <a:xfrm flipH="1">
                <a:off x="601" y="8"/>
                <a:ext cx="121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19" name="Line 28"/>
              <p:cNvSpPr>
                <a:spLocks noChangeShapeType="1"/>
              </p:cNvSpPr>
              <p:nvPr/>
            </p:nvSpPr>
            <p:spPr bwMode="auto">
              <a:xfrm flipH="1">
                <a:off x="722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20" name="Line 29"/>
              <p:cNvSpPr>
                <a:spLocks noChangeShapeType="1"/>
              </p:cNvSpPr>
              <p:nvPr/>
            </p:nvSpPr>
            <p:spPr bwMode="auto">
              <a:xfrm flipH="1">
                <a:off x="842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21" name="Line 30"/>
              <p:cNvSpPr>
                <a:spLocks noChangeShapeType="1"/>
              </p:cNvSpPr>
              <p:nvPr/>
            </p:nvSpPr>
            <p:spPr bwMode="auto">
              <a:xfrm flipH="1">
                <a:off x="962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22" name="Line 31"/>
              <p:cNvSpPr>
                <a:spLocks noChangeShapeType="1"/>
              </p:cNvSpPr>
              <p:nvPr/>
            </p:nvSpPr>
            <p:spPr bwMode="auto">
              <a:xfrm flipH="1">
                <a:off x="1082" y="8"/>
                <a:ext cx="121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23" name="Line 32"/>
              <p:cNvSpPr>
                <a:spLocks noChangeShapeType="1"/>
              </p:cNvSpPr>
              <p:nvPr/>
            </p:nvSpPr>
            <p:spPr bwMode="auto">
              <a:xfrm flipH="1">
                <a:off x="1203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24" name="Line 33"/>
              <p:cNvSpPr>
                <a:spLocks noChangeShapeType="1"/>
              </p:cNvSpPr>
              <p:nvPr/>
            </p:nvSpPr>
            <p:spPr bwMode="auto">
              <a:xfrm>
                <a:off x="23" y="0"/>
                <a:ext cx="1315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6" name="Group 34"/>
            <p:cNvGrpSpPr>
              <a:grpSpLocks/>
            </p:cNvGrpSpPr>
            <p:nvPr/>
          </p:nvGrpSpPr>
          <p:grpSpPr bwMode="auto">
            <a:xfrm rot="5400000">
              <a:off x="4258" y="2146"/>
              <a:ext cx="287" cy="388"/>
              <a:chOff x="0" y="0"/>
              <a:chExt cx="294" cy="1530"/>
            </a:xfrm>
          </p:grpSpPr>
          <p:sp>
            <p:nvSpPr>
              <p:cNvPr id="8226" name="AutoShape 35"/>
              <p:cNvSpPr>
                <a:spLocks noChangeArrowheads="1"/>
              </p:cNvSpPr>
              <p:nvPr/>
            </p:nvSpPr>
            <p:spPr bwMode="auto">
              <a:xfrm flipV="1">
                <a:off x="105" y="90"/>
                <a:ext cx="105" cy="1440"/>
              </a:xfrm>
              <a:prstGeom prst="triangle">
                <a:avLst>
                  <a:gd name="adj" fmla="val 50000"/>
                </a:avLst>
              </a:prstGeom>
              <a:solidFill>
                <a:srgbClr val="969696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27" name="Oval 3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94" cy="77"/>
              </a:xfrm>
              <a:prstGeom prst="ellipse">
                <a:avLst/>
              </a:prstGeom>
              <a:solidFill>
                <a:srgbClr val="969696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7" name="Group 37"/>
            <p:cNvGrpSpPr>
              <a:grpSpLocks/>
            </p:cNvGrpSpPr>
            <p:nvPr/>
          </p:nvGrpSpPr>
          <p:grpSpPr bwMode="auto">
            <a:xfrm rot="5400000">
              <a:off x="4494" y="2370"/>
              <a:ext cx="1004" cy="776"/>
              <a:chOff x="0" y="0"/>
              <a:chExt cx="2475" cy="3140"/>
            </a:xfrm>
          </p:grpSpPr>
          <p:grpSp>
            <p:nvGrpSpPr>
              <p:cNvPr id="8" name="Group 38"/>
              <p:cNvGrpSpPr>
                <a:grpSpLocks/>
              </p:cNvGrpSpPr>
              <p:nvPr/>
            </p:nvGrpSpPr>
            <p:grpSpPr bwMode="auto">
              <a:xfrm>
                <a:off x="0" y="739"/>
                <a:ext cx="2288" cy="2401"/>
                <a:chOff x="0" y="0"/>
                <a:chExt cx="2288" cy="2401"/>
              </a:xfrm>
            </p:grpSpPr>
            <p:grpSp>
              <p:nvGrpSpPr>
                <p:cNvPr id="9" name="Group 39"/>
                <p:cNvGrpSpPr>
                  <a:grpSpLocks/>
                </p:cNvGrpSpPr>
                <p:nvPr/>
              </p:nvGrpSpPr>
              <p:grpSpPr bwMode="auto">
                <a:xfrm>
                  <a:off x="1803" y="0"/>
                  <a:ext cx="485" cy="328"/>
                  <a:chOff x="0" y="0"/>
                  <a:chExt cx="485" cy="328"/>
                </a:xfrm>
              </p:grpSpPr>
              <p:sp>
                <p:nvSpPr>
                  <p:cNvPr id="8231" name="未知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50"/>
                    <a:ext cx="293" cy="178"/>
                  </a:xfrm>
                  <a:custGeom>
                    <a:avLst/>
                    <a:gdLst/>
                    <a:ahLst/>
                    <a:cxnLst>
                      <a:cxn ang="0">
                        <a:pos x="0" y="178"/>
                      </a:cxn>
                      <a:cxn ang="0">
                        <a:pos x="293" y="144"/>
                      </a:cxn>
                      <a:cxn ang="0">
                        <a:pos x="98" y="0"/>
                      </a:cxn>
                      <a:cxn ang="0">
                        <a:pos x="0" y="178"/>
                      </a:cxn>
                    </a:cxnLst>
                    <a:rect l="0" t="0" r="r" b="b"/>
                    <a:pathLst>
                      <a:path w="293" h="178">
                        <a:moveTo>
                          <a:pt x="0" y="178"/>
                        </a:moveTo>
                        <a:lnTo>
                          <a:pt x="293" y="144"/>
                        </a:lnTo>
                        <a:lnTo>
                          <a:pt x="98" y="0"/>
                        </a:lnTo>
                        <a:lnTo>
                          <a:pt x="0" y="178"/>
                        </a:lnTo>
                        <a:close/>
                      </a:path>
                    </a:pathLst>
                  </a:custGeom>
                  <a:solidFill>
                    <a:srgbClr val="5F5F5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32" name="未知"/>
                  <p:cNvSpPr>
                    <a:spLocks noChangeArrowheads="1"/>
                  </p:cNvSpPr>
                  <p:nvPr/>
                </p:nvSpPr>
                <p:spPr bwMode="auto">
                  <a:xfrm>
                    <a:off x="276" y="0"/>
                    <a:ext cx="209" cy="189"/>
                  </a:xfrm>
                  <a:custGeom>
                    <a:avLst/>
                    <a:gdLst/>
                    <a:ahLst/>
                    <a:cxnLst>
                      <a:cxn ang="0">
                        <a:pos x="0" y="178"/>
                      </a:cxn>
                      <a:cxn ang="0">
                        <a:pos x="209" y="189"/>
                      </a:cxn>
                      <a:cxn ang="0">
                        <a:pos x="160" y="0"/>
                      </a:cxn>
                      <a:cxn ang="0">
                        <a:pos x="0" y="178"/>
                      </a:cxn>
                    </a:cxnLst>
                    <a:rect l="0" t="0" r="r" b="b"/>
                    <a:pathLst>
                      <a:path w="209" h="189">
                        <a:moveTo>
                          <a:pt x="0" y="178"/>
                        </a:moveTo>
                        <a:lnTo>
                          <a:pt x="209" y="189"/>
                        </a:lnTo>
                        <a:lnTo>
                          <a:pt x="160" y="0"/>
                        </a:lnTo>
                        <a:lnTo>
                          <a:pt x="0" y="178"/>
                        </a:lnTo>
                        <a:close/>
                      </a:path>
                    </a:pathLst>
                  </a:custGeom>
                  <a:solidFill>
                    <a:srgbClr val="5F5F5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0" name="Group 42"/>
                <p:cNvGrpSpPr>
                  <a:grpSpLocks/>
                </p:cNvGrpSpPr>
                <p:nvPr/>
              </p:nvGrpSpPr>
              <p:grpSpPr bwMode="auto">
                <a:xfrm>
                  <a:off x="0" y="83"/>
                  <a:ext cx="2197" cy="2318"/>
                  <a:chOff x="0" y="0"/>
                  <a:chExt cx="2197" cy="2318"/>
                </a:xfrm>
              </p:grpSpPr>
              <p:sp>
                <p:nvSpPr>
                  <p:cNvPr id="8234" name="未知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2197" cy="2318"/>
                  </a:xfrm>
                  <a:custGeom>
                    <a:avLst/>
                    <a:gdLst/>
                    <a:ahLst/>
                    <a:cxnLst>
                      <a:cxn ang="0">
                        <a:pos x="902" y="73"/>
                      </a:cxn>
                      <a:cxn ang="0">
                        <a:pos x="893" y="199"/>
                      </a:cxn>
                      <a:cxn ang="0">
                        <a:pos x="860" y="355"/>
                      </a:cxn>
                      <a:cxn ang="0">
                        <a:pos x="796" y="482"/>
                      </a:cxn>
                      <a:cxn ang="0">
                        <a:pos x="696" y="597"/>
                      </a:cxn>
                      <a:cxn ang="0">
                        <a:pos x="589" y="722"/>
                      </a:cxn>
                      <a:cxn ang="0">
                        <a:pos x="486" y="989"/>
                      </a:cxn>
                      <a:cxn ang="0">
                        <a:pos x="453" y="1213"/>
                      </a:cxn>
                      <a:cxn ang="0">
                        <a:pos x="404" y="1463"/>
                      </a:cxn>
                      <a:cxn ang="0">
                        <a:pos x="321" y="1667"/>
                      </a:cxn>
                      <a:cxn ang="0">
                        <a:pos x="198" y="1890"/>
                      </a:cxn>
                      <a:cxn ang="0">
                        <a:pos x="85" y="2082"/>
                      </a:cxn>
                      <a:cxn ang="0">
                        <a:pos x="0" y="2208"/>
                      </a:cxn>
                      <a:cxn ang="0">
                        <a:pos x="15" y="2247"/>
                      </a:cxn>
                      <a:cxn ang="0">
                        <a:pos x="64" y="2287"/>
                      </a:cxn>
                      <a:cxn ang="0">
                        <a:pos x="232" y="2318"/>
                      </a:cxn>
                      <a:cxn ang="0">
                        <a:pos x="381" y="2259"/>
                      </a:cxn>
                      <a:cxn ang="0">
                        <a:pos x="525" y="2105"/>
                      </a:cxn>
                      <a:cxn ang="0">
                        <a:pos x="571" y="2001"/>
                      </a:cxn>
                      <a:cxn ang="0">
                        <a:pos x="678" y="1775"/>
                      </a:cxn>
                      <a:cxn ang="0">
                        <a:pos x="832" y="1783"/>
                      </a:cxn>
                      <a:cxn ang="0">
                        <a:pos x="881" y="1983"/>
                      </a:cxn>
                      <a:cxn ang="0">
                        <a:pos x="933" y="2097"/>
                      </a:cxn>
                      <a:cxn ang="0">
                        <a:pos x="989" y="2189"/>
                      </a:cxn>
                      <a:cxn ang="0">
                        <a:pos x="1053" y="2252"/>
                      </a:cxn>
                      <a:cxn ang="0">
                        <a:pos x="1144" y="2287"/>
                      </a:cxn>
                      <a:cxn ang="0">
                        <a:pos x="1241" y="2288"/>
                      </a:cxn>
                      <a:cxn ang="0">
                        <a:pos x="1314" y="2267"/>
                      </a:cxn>
                      <a:cxn ang="0">
                        <a:pos x="1434" y="2040"/>
                      </a:cxn>
                      <a:cxn ang="0">
                        <a:pos x="1553" y="2069"/>
                      </a:cxn>
                      <a:cxn ang="0">
                        <a:pos x="1623" y="2060"/>
                      </a:cxn>
                      <a:cxn ang="0">
                        <a:pos x="1680" y="2001"/>
                      </a:cxn>
                      <a:cxn ang="0">
                        <a:pos x="1729" y="1907"/>
                      </a:cxn>
                      <a:cxn ang="0">
                        <a:pos x="1741" y="1826"/>
                      </a:cxn>
                      <a:cxn ang="0">
                        <a:pos x="1814" y="1790"/>
                      </a:cxn>
                      <a:cxn ang="0">
                        <a:pos x="1886" y="1765"/>
                      </a:cxn>
                      <a:cxn ang="0">
                        <a:pos x="1942" y="1711"/>
                      </a:cxn>
                      <a:cxn ang="0">
                        <a:pos x="1989" y="1639"/>
                      </a:cxn>
                      <a:cxn ang="0">
                        <a:pos x="2009" y="1558"/>
                      </a:cxn>
                      <a:cxn ang="0">
                        <a:pos x="1966" y="1442"/>
                      </a:cxn>
                      <a:cxn ang="0">
                        <a:pos x="2071" y="1437"/>
                      </a:cxn>
                      <a:cxn ang="0">
                        <a:pos x="2123" y="1391"/>
                      </a:cxn>
                      <a:cxn ang="0">
                        <a:pos x="2167" y="1313"/>
                      </a:cxn>
                      <a:cxn ang="0">
                        <a:pos x="2197" y="1236"/>
                      </a:cxn>
                      <a:cxn ang="0">
                        <a:pos x="2192" y="1157"/>
                      </a:cxn>
                      <a:cxn ang="0">
                        <a:pos x="2167" y="1084"/>
                      </a:cxn>
                      <a:cxn ang="0">
                        <a:pos x="2105" y="1005"/>
                      </a:cxn>
                      <a:cxn ang="0">
                        <a:pos x="2064" y="835"/>
                      </a:cxn>
                      <a:cxn ang="0">
                        <a:pos x="1993" y="695"/>
                      </a:cxn>
                      <a:cxn ang="0">
                        <a:pos x="1993" y="603"/>
                      </a:cxn>
                      <a:cxn ang="0">
                        <a:pos x="1934" y="480"/>
                      </a:cxn>
                      <a:cxn ang="0">
                        <a:pos x="1916" y="361"/>
                      </a:cxn>
                      <a:cxn ang="0">
                        <a:pos x="1888" y="257"/>
                      </a:cxn>
                      <a:cxn ang="0">
                        <a:pos x="1888" y="150"/>
                      </a:cxn>
                      <a:cxn ang="0">
                        <a:pos x="1860" y="0"/>
                      </a:cxn>
                    </a:cxnLst>
                    <a:rect l="0" t="0" r="r" b="b"/>
                    <a:pathLst>
                      <a:path w="2197" h="2318">
                        <a:moveTo>
                          <a:pt x="893" y="10"/>
                        </a:moveTo>
                        <a:lnTo>
                          <a:pt x="902" y="73"/>
                        </a:lnTo>
                        <a:lnTo>
                          <a:pt x="906" y="123"/>
                        </a:lnTo>
                        <a:lnTo>
                          <a:pt x="893" y="199"/>
                        </a:lnTo>
                        <a:lnTo>
                          <a:pt x="868" y="317"/>
                        </a:lnTo>
                        <a:lnTo>
                          <a:pt x="860" y="355"/>
                        </a:lnTo>
                        <a:lnTo>
                          <a:pt x="837" y="412"/>
                        </a:lnTo>
                        <a:lnTo>
                          <a:pt x="796" y="482"/>
                        </a:lnTo>
                        <a:lnTo>
                          <a:pt x="745" y="546"/>
                        </a:lnTo>
                        <a:lnTo>
                          <a:pt x="696" y="597"/>
                        </a:lnTo>
                        <a:lnTo>
                          <a:pt x="646" y="649"/>
                        </a:lnTo>
                        <a:lnTo>
                          <a:pt x="589" y="722"/>
                        </a:lnTo>
                        <a:lnTo>
                          <a:pt x="530" y="830"/>
                        </a:lnTo>
                        <a:lnTo>
                          <a:pt x="486" y="989"/>
                        </a:lnTo>
                        <a:lnTo>
                          <a:pt x="479" y="1074"/>
                        </a:lnTo>
                        <a:lnTo>
                          <a:pt x="453" y="1213"/>
                        </a:lnTo>
                        <a:lnTo>
                          <a:pt x="428" y="1371"/>
                        </a:lnTo>
                        <a:lnTo>
                          <a:pt x="404" y="1463"/>
                        </a:lnTo>
                        <a:lnTo>
                          <a:pt x="373" y="1535"/>
                        </a:lnTo>
                        <a:lnTo>
                          <a:pt x="321" y="1667"/>
                        </a:lnTo>
                        <a:lnTo>
                          <a:pt x="249" y="1814"/>
                        </a:lnTo>
                        <a:lnTo>
                          <a:pt x="198" y="1890"/>
                        </a:lnTo>
                        <a:lnTo>
                          <a:pt x="147" y="1981"/>
                        </a:lnTo>
                        <a:lnTo>
                          <a:pt x="85" y="2082"/>
                        </a:lnTo>
                        <a:lnTo>
                          <a:pt x="8" y="2180"/>
                        </a:lnTo>
                        <a:lnTo>
                          <a:pt x="0" y="2208"/>
                        </a:lnTo>
                        <a:lnTo>
                          <a:pt x="2" y="2228"/>
                        </a:lnTo>
                        <a:lnTo>
                          <a:pt x="15" y="2247"/>
                        </a:lnTo>
                        <a:lnTo>
                          <a:pt x="36" y="2269"/>
                        </a:lnTo>
                        <a:lnTo>
                          <a:pt x="64" y="2287"/>
                        </a:lnTo>
                        <a:lnTo>
                          <a:pt x="172" y="2313"/>
                        </a:lnTo>
                        <a:lnTo>
                          <a:pt x="232" y="2318"/>
                        </a:lnTo>
                        <a:lnTo>
                          <a:pt x="301" y="2305"/>
                        </a:lnTo>
                        <a:lnTo>
                          <a:pt x="381" y="2259"/>
                        </a:lnTo>
                        <a:lnTo>
                          <a:pt x="453" y="2190"/>
                        </a:lnTo>
                        <a:lnTo>
                          <a:pt x="525" y="2105"/>
                        </a:lnTo>
                        <a:lnTo>
                          <a:pt x="551" y="2061"/>
                        </a:lnTo>
                        <a:lnTo>
                          <a:pt x="571" y="2001"/>
                        </a:lnTo>
                        <a:lnTo>
                          <a:pt x="618" y="1885"/>
                        </a:lnTo>
                        <a:lnTo>
                          <a:pt x="678" y="1775"/>
                        </a:lnTo>
                        <a:lnTo>
                          <a:pt x="788" y="1597"/>
                        </a:lnTo>
                        <a:lnTo>
                          <a:pt x="832" y="1783"/>
                        </a:lnTo>
                        <a:lnTo>
                          <a:pt x="852" y="1888"/>
                        </a:lnTo>
                        <a:lnTo>
                          <a:pt x="881" y="1983"/>
                        </a:lnTo>
                        <a:lnTo>
                          <a:pt x="907" y="2037"/>
                        </a:lnTo>
                        <a:lnTo>
                          <a:pt x="933" y="2097"/>
                        </a:lnTo>
                        <a:lnTo>
                          <a:pt x="968" y="2156"/>
                        </a:lnTo>
                        <a:lnTo>
                          <a:pt x="989" y="2189"/>
                        </a:lnTo>
                        <a:lnTo>
                          <a:pt x="1012" y="2220"/>
                        </a:lnTo>
                        <a:lnTo>
                          <a:pt x="1053" y="2252"/>
                        </a:lnTo>
                        <a:lnTo>
                          <a:pt x="1082" y="2272"/>
                        </a:lnTo>
                        <a:lnTo>
                          <a:pt x="1144" y="2287"/>
                        </a:lnTo>
                        <a:lnTo>
                          <a:pt x="1190" y="2292"/>
                        </a:lnTo>
                        <a:lnTo>
                          <a:pt x="1241" y="2288"/>
                        </a:lnTo>
                        <a:lnTo>
                          <a:pt x="1282" y="2279"/>
                        </a:lnTo>
                        <a:lnTo>
                          <a:pt x="1314" y="2267"/>
                        </a:lnTo>
                        <a:lnTo>
                          <a:pt x="1353" y="2197"/>
                        </a:lnTo>
                        <a:lnTo>
                          <a:pt x="1434" y="2040"/>
                        </a:lnTo>
                        <a:lnTo>
                          <a:pt x="1499" y="2063"/>
                        </a:lnTo>
                        <a:lnTo>
                          <a:pt x="1553" y="2069"/>
                        </a:lnTo>
                        <a:lnTo>
                          <a:pt x="1597" y="2069"/>
                        </a:lnTo>
                        <a:lnTo>
                          <a:pt x="1623" y="2060"/>
                        </a:lnTo>
                        <a:lnTo>
                          <a:pt x="1654" y="2027"/>
                        </a:lnTo>
                        <a:lnTo>
                          <a:pt x="1680" y="2001"/>
                        </a:lnTo>
                        <a:lnTo>
                          <a:pt x="1707" y="1965"/>
                        </a:lnTo>
                        <a:lnTo>
                          <a:pt x="1729" y="1907"/>
                        </a:lnTo>
                        <a:lnTo>
                          <a:pt x="1741" y="1857"/>
                        </a:lnTo>
                        <a:lnTo>
                          <a:pt x="1741" y="1826"/>
                        </a:lnTo>
                        <a:lnTo>
                          <a:pt x="1777" y="1795"/>
                        </a:lnTo>
                        <a:lnTo>
                          <a:pt x="1814" y="1790"/>
                        </a:lnTo>
                        <a:lnTo>
                          <a:pt x="1855" y="1775"/>
                        </a:lnTo>
                        <a:lnTo>
                          <a:pt x="1886" y="1765"/>
                        </a:lnTo>
                        <a:lnTo>
                          <a:pt x="1919" y="1736"/>
                        </a:lnTo>
                        <a:lnTo>
                          <a:pt x="1942" y="1711"/>
                        </a:lnTo>
                        <a:lnTo>
                          <a:pt x="1966" y="1682"/>
                        </a:lnTo>
                        <a:lnTo>
                          <a:pt x="1989" y="1639"/>
                        </a:lnTo>
                        <a:lnTo>
                          <a:pt x="2001" y="1599"/>
                        </a:lnTo>
                        <a:lnTo>
                          <a:pt x="2009" y="1558"/>
                        </a:lnTo>
                        <a:lnTo>
                          <a:pt x="1997" y="1515"/>
                        </a:lnTo>
                        <a:lnTo>
                          <a:pt x="1966" y="1442"/>
                        </a:lnTo>
                        <a:lnTo>
                          <a:pt x="2042" y="1442"/>
                        </a:lnTo>
                        <a:lnTo>
                          <a:pt x="2071" y="1437"/>
                        </a:lnTo>
                        <a:lnTo>
                          <a:pt x="2099" y="1417"/>
                        </a:lnTo>
                        <a:lnTo>
                          <a:pt x="2123" y="1391"/>
                        </a:lnTo>
                        <a:lnTo>
                          <a:pt x="2146" y="1355"/>
                        </a:lnTo>
                        <a:lnTo>
                          <a:pt x="2167" y="1313"/>
                        </a:lnTo>
                        <a:lnTo>
                          <a:pt x="2187" y="1275"/>
                        </a:lnTo>
                        <a:lnTo>
                          <a:pt x="2197" y="1236"/>
                        </a:lnTo>
                        <a:lnTo>
                          <a:pt x="2197" y="1198"/>
                        </a:lnTo>
                        <a:lnTo>
                          <a:pt x="2192" y="1157"/>
                        </a:lnTo>
                        <a:lnTo>
                          <a:pt x="2185" y="1116"/>
                        </a:lnTo>
                        <a:lnTo>
                          <a:pt x="2167" y="1084"/>
                        </a:lnTo>
                        <a:lnTo>
                          <a:pt x="2141" y="1049"/>
                        </a:lnTo>
                        <a:lnTo>
                          <a:pt x="2105" y="1005"/>
                        </a:lnTo>
                        <a:lnTo>
                          <a:pt x="2086" y="909"/>
                        </a:lnTo>
                        <a:lnTo>
                          <a:pt x="2064" y="835"/>
                        </a:lnTo>
                        <a:lnTo>
                          <a:pt x="2045" y="789"/>
                        </a:lnTo>
                        <a:lnTo>
                          <a:pt x="1993" y="695"/>
                        </a:lnTo>
                        <a:lnTo>
                          <a:pt x="1991" y="668"/>
                        </a:lnTo>
                        <a:lnTo>
                          <a:pt x="1993" y="603"/>
                        </a:lnTo>
                        <a:lnTo>
                          <a:pt x="1970" y="543"/>
                        </a:lnTo>
                        <a:lnTo>
                          <a:pt x="1934" y="480"/>
                        </a:lnTo>
                        <a:lnTo>
                          <a:pt x="1926" y="435"/>
                        </a:lnTo>
                        <a:lnTo>
                          <a:pt x="1916" y="361"/>
                        </a:lnTo>
                        <a:lnTo>
                          <a:pt x="1898" y="312"/>
                        </a:lnTo>
                        <a:lnTo>
                          <a:pt x="1888" y="257"/>
                        </a:lnTo>
                        <a:lnTo>
                          <a:pt x="1883" y="198"/>
                        </a:lnTo>
                        <a:lnTo>
                          <a:pt x="1888" y="150"/>
                        </a:lnTo>
                        <a:lnTo>
                          <a:pt x="1906" y="105"/>
                        </a:lnTo>
                        <a:lnTo>
                          <a:pt x="1860" y="0"/>
                        </a:lnTo>
                        <a:lnTo>
                          <a:pt x="893" y="10"/>
                        </a:lnTo>
                        <a:close/>
                      </a:path>
                    </a:pathLst>
                  </a:custGeom>
                  <a:solidFill>
                    <a:srgbClr val="FF9F9F"/>
                  </a:solidFill>
                  <a:ln w="825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1" name="Group 44"/>
                  <p:cNvGrpSpPr>
                    <a:grpSpLocks/>
                  </p:cNvGrpSpPr>
                  <p:nvPr/>
                </p:nvGrpSpPr>
                <p:grpSpPr bwMode="auto">
                  <a:xfrm>
                    <a:off x="75" y="173"/>
                    <a:ext cx="2039" cy="2061"/>
                    <a:chOff x="0" y="0"/>
                    <a:chExt cx="2039" cy="2061"/>
                  </a:xfrm>
                </p:grpSpPr>
                <p:grpSp>
                  <p:nvGrpSpPr>
                    <p:cNvPr id="12" name="Group 4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0" y="0"/>
                      <a:ext cx="2039" cy="2061"/>
                      <a:chOff x="0" y="0"/>
                      <a:chExt cx="2039" cy="2061"/>
                    </a:xfrm>
                  </p:grpSpPr>
                  <p:sp>
                    <p:nvSpPr>
                      <p:cNvPr id="8237" name="未知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182" y="960"/>
                        <a:ext cx="485" cy="689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75" y="482"/>
                          </a:cxn>
                          <a:cxn ang="0">
                            <a:pos x="80" y="451"/>
                          </a:cxn>
                          <a:cxn ang="0">
                            <a:pos x="77" y="430"/>
                          </a:cxn>
                          <a:cxn ang="0">
                            <a:pos x="69" y="400"/>
                          </a:cxn>
                          <a:cxn ang="0">
                            <a:pos x="56" y="374"/>
                          </a:cxn>
                          <a:cxn ang="0">
                            <a:pos x="47" y="350"/>
                          </a:cxn>
                          <a:cxn ang="0">
                            <a:pos x="34" y="315"/>
                          </a:cxn>
                          <a:cxn ang="0">
                            <a:pos x="23" y="281"/>
                          </a:cxn>
                          <a:cxn ang="0">
                            <a:pos x="13" y="240"/>
                          </a:cxn>
                          <a:cxn ang="0">
                            <a:pos x="7" y="206"/>
                          </a:cxn>
                          <a:cxn ang="0">
                            <a:pos x="2" y="173"/>
                          </a:cxn>
                          <a:cxn ang="0">
                            <a:pos x="0" y="137"/>
                          </a:cxn>
                          <a:cxn ang="0">
                            <a:pos x="0" y="111"/>
                          </a:cxn>
                          <a:cxn ang="0">
                            <a:pos x="7" y="86"/>
                          </a:cxn>
                          <a:cxn ang="0">
                            <a:pos x="18" y="65"/>
                          </a:cxn>
                          <a:cxn ang="0">
                            <a:pos x="33" y="49"/>
                          </a:cxn>
                          <a:cxn ang="0">
                            <a:pos x="61" y="29"/>
                          </a:cxn>
                          <a:cxn ang="0">
                            <a:pos x="87" y="14"/>
                          </a:cxn>
                          <a:cxn ang="0">
                            <a:pos x="118" y="3"/>
                          </a:cxn>
                          <a:cxn ang="0">
                            <a:pos x="147" y="0"/>
                          </a:cxn>
                          <a:cxn ang="0">
                            <a:pos x="177" y="3"/>
                          </a:cxn>
                          <a:cxn ang="0">
                            <a:pos x="204" y="14"/>
                          </a:cxn>
                          <a:cxn ang="0">
                            <a:pos x="234" y="29"/>
                          </a:cxn>
                          <a:cxn ang="0">
                            <a:pos x="263" y="47"/>
                          </a:cxn>
                          <a:cxn ang="0">
                            <a:pos x="288" y="75"/>
                          </a:cxn>
                          <a:cxn ang="0">
                            <a:pos x="307" y="98"/>
                          </a:cxn>
                          <a:cxn ang="0">
                            <a:pos x="320" y="117"/>
                          </a:cxn>
                          <a:cxn ang="0">
                            <a:pos x="338" y="144"/>
                          </a:cxn>
                          <a:cxn ang="0">
                            <a:pos x="353" y="166"/>
                          </a:cxn>
                          <a:cxn ang="0">
                            <a:pos x="366" y="191"/>
                          </a:cxn>
                          <a:cxn ang="0">
                            <a:pos x="378" y="217"/>
                          </a:cxn>
                          <a:cxn ang="0">
                            <a:pos x="402" y="297"/>
                          </a:cxn>
                          <a:cxn ang="0">
                            <a:pos x="432" y="390"/>
                          </a:cxn>
                          <a:cxn ang="0">
                            <a:pos x="436" y="454"/>
                          </a:cxn>
                          <a:cxn ang="0">
                            <a:pos x="466" y="533"/>
                          </a:cxn>
                          <a:cxn ang="0">
                            <a:pos x="485" y="601"/>
                          </a:cxn>
                          <a:cxn ang="0">
                            <a:pos x="485" y="689"/>
                          </a:cxn>
                          <a:cxn ang="0">
                            <a:pos x="481" y="689"/>
                          </a:cxn>
                        </a:cxnLst>
                        <a:rect l="0" t="0" r="r" b="b"/>
                        <a:pathLst>
                          <a:path w="485" h="689">
                            <a:moveTo>
                              <a:pt x="75" y="482"/>
                            </a:moveTo>
                            <a:lnTo>
                              <a:pt x="80" y="451"/>
                            </a:lnTo>
                            <a:lnTo>
                              <a:pt x="77" y="430"/>
                            </a:lnTo>
                            <a:lnTo>
                              <a:pt x="69" y="400"/>
                            </a:lnTo>
                            <a:lnTo>
                              <a:pt x="56" y="374"/>
                            </a:lnTo>
                            <a:lnTo>
                              <a:pt x="47" y="350"/>
                            </a:lnTo>
                            <a:lnTo>
                              <a:pt x="34" y="315"/>
                            </a:lnTo>
                            <a:lnTo>
                              <a:pt x="23" y="281"/>
                            </a:lnTo>
                            <a:lnTo>
                              <a:pt x="13" y="240"/>
                            </a:lnTo>
                            <a:lnTo>
                              <a:pt x="7" y="206"/>
                            </a:lnTo>
                            <a:lnTo>
                              <a:pt x="2" y="173"/>
                            </a:lnTo>
                            <a:lnTo>
                              <a:pt x="0" y="137"/>
                            </a:lnTo>
                            <a:lnTo>
                              <a:pt x="0" y="111"/>
                            </a:lnTo>
                            <a:lnTo>
                              <a:pt x="7" y="86"/>
                            </a:lnTo>
                            <a:lnTo>
                              <a:pt x="18" y="65"/>
                            </a:lnTo>
                            <a:lnTo>
                              <a:pt x="33" y="49"/>
                            </a:lnTo>
                            <a:lnTo>
                              <a:pt x="61" y="29"/>
                            </a:lnTo>
                            <a:lnTo>
                              <a:pt x="87" y="14"/>
                            </a:lnTo>
                            <a:lnTo>
                              <a:pt x="118" y="3"/>
                            </a:lnTo>
                            <a:lnTo>
                              <a:pt x="147" y="0"/>
                            </a:lnTo>
                            <a:lnTo>
                              <a:pt x="177" y="3"/>
                            </a:lnTo>
                            <a:lnTo>
                              <a:pt x="204" y="14"/>
                            </a:lnTo>
                            <a:lnTo>
                              <a:pt x="234" y="29"/>
                            </a:lnTo>
                            <a:lnTo>
                              <a:pt x="263" y="47"/>
                            </a:lnTo>
                            <a:lnTo>
                              <a:pt x="288" y="75"/>
                            </a:lnTo>
                            <a:lnTo>
                              <a:pt x="307" y="98"/>
                            </a:lnTo>
                            <a:lnTo>
                              <a:pt x="320" y="117"/>
                            </a:lnTo>
                            <a:lnTo>
                              <a:pt x="338" y="144"/>
                            </a:lnTo>
                            <a:lnTo>
                              <a:pt x="353" y="166"/>
                            </a:lnTo>
                            <a:lnTo>
                              <a:pt x="366" y="191"/>
                            </a:lnTo>
                            <a:lnTo>
                              <a:pt x="378" y="217"/>
                            </a:lnTo>
                            <a:lnTo>
                              <a:pt x="402" y="297"/>
                            </a:lnTo>
                            <a:lnTo>
                              <a:pt x="432" y="390"/>
                            </a:lnTo>
                            <a:lnTo>
                              <a:pt x="436" y="454"/>
                            </a:lnTo>
                            <a:lnTo>
                              <a:pt x="466" y="533"/>
                            </a:lnTo>
                            <a:lnTo>
                              <a:pt x="485" y="601"/>
                            </a:lnTo>
                            <a:lnTo>
                              <a:pt x="485" y="689"/>
                            </a:lnTo>
                            <a:lnTo>
                              <a:pt x="481" y="689"/>
                            </a:lnTo>
                          </a:path>
                        </a:pathLst>
                      </a:custGeom>
                      <a:noFill/>
                      <a:ln w="825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8238" name="未知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974" y="1295"/>
                        <a:ext cx="414" cy="57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137"/>
                          </a:cxn>
                          <a:cxn ang="0">
                            <a:pos x="4" y="121"/>
                          </a:cxn>
                          <a:cxn ang="0">
                            <a:pos x="9" y="100"/>
                          </a:cxn>
                          <a:cxn ang="0">
                            <a:pos x="17" y="80"/>
                          </a:cxn>
                          <a:cxn ang="0">
                            <a:pos x="28" y="59"/>
                          </a:cxn>
                          <a:cxn ang="0">
                            <a:pos x="38" y="44"/>
                          </a:cxn>
                          <a:cxn ang="0">
                            <a:pos x="59" y="23"/>
                          </a:cxn>
                          <a:cxn ang="0">
                            <a:pos x="77" y="10"/>
                          </a:cxn>
                          <a:cxn ang="0">
                            <a:pos x="92" y="3"/>
                          </a:cxn>
                          <a:cxn ang="0">
                            <a:pos x="123" y="0"/>
                          </a:cxn>
                          <a:cxn ang="0">
                            <a:pos x="146" y="1"/>
                          </a:cxn>
                          <a:cxn ang="0">
                            <a:pos x="167" y="6"/>
                          </a:cxn>
                          <a:cxn ang="0">
                            <a:pos x="192" y="18"/>
                          </a:cxn>
                          <a:cxn ang="0">
                            <a:pos x="216" y="39"/>
                          </a:cxn>
                          <a:cxn ang="0">
                            <a:pos x="233" y="59"/>
                          </a:cxn>
                          <a:cxn ang="0">
                            <a:pos x="247" y="83"/>
                          </a:cxn>
                          <a:cxn ang="0">
                            <a:pos x="262" y="108"/>
                          </a:cxn>
                          <a:cxn ang="0">
                            <a:pos x="278" y="142"/>
                          </a:cxn>
                          <a:cxn ang="0">
                            <a:pos x="303" y="191"/>
                          </a:cxn>
                          <a:cxn ang="0">
                            <a:pos x="329" y="234"/>
                          </a:cxn>
                          <a:cxn ang="0">
                            <a:pos x="345" y="260"/>
                          </a:cxn>
                          <a:cxn ang="0">
                            <a:pos x="370" y="301"/>
                          </a:cxn>
                          <a:cxn ang="0">
                            <a:pos x="393" y="337"/>
                          </a:cxn>
                          <a:cxn ang="0">
                            <a:pos x="406" y="364"/>
                          </a:cxn>
                          <a:cxn ang="0">
                            <a:pos x="412" y="395"/>
                          </a:cxn>
                          <a:cxn ang="0">
                            <a:pos x="414" y="425"/>
                          </a:cxn>
                          <a:cxn ang="0">
                            <a:pos x="414" y="453"/>
                          </a:cxn>
                          <a:cxn ang="0">
                            <a:pos x="409" y="477"/>
                          </a:cxn>
                          <a:cxn ang="0">
                            <a:pos x="403" y="502"/>
                          </a:cxn>
                          <a:cxn ang="0">
                            <a:pos x="394" y="528"/>
                          </a:cxn>
                          <a:cxn ang="0">
                            <a:pos x="388" y="551"/>
                          </a:cxn>
                          <a:cxn ang="0">
                            <a:pos x="378" y="578"/>
                          </a:cxn>
                        </a:cxnLst>
                        <a:rect l="0" t="0" r="r" b="b"/>
                        <a:pathLst>
                          <a:path w="414" h="578">
                            <a:moveTo>
                              <a:pt x="0" y="137"/>
                            </a:moveTo>
                            <a:lnTo>
                              <a:pt x="4" y="121"/>
                            </a:lnTo>
                            <a:lnTo>
                              <a:pt x="9" y="100"/>
                            </a:lnTo>
                            <a:lnTo>
                              <a:pt x="17" y="80"/>
                            </a:lnTo>
                            <a:lnTo>
                              <a:pt x="28" y="59"/>
                            </a:lnTo>
                            <a:lnTo>
                              <a:pt x="38" y="44"/>
                            </a:lnTo>
                            <a:lnTo>
                              <a:pt x="59" y="23"/>
                            </a:lnTo>
                            <a:lnTo>
                              <a:pt x="77" y="10"/>
                            </a:lnTo>
                            <a:lnTo>
                              <a:pt x="92" y="3"/>
                            </a:lnTo>
                            <a:lnTo>
                              <a:pt x="123" y="0"/>
                            </a:lnTo>
                            <a:lnTo>
                              <a:pt x="146" y="1"/>
                            </a:lnTo>
                            <a:lnTo>
                              <a:pt x="167" y="6"/>
                            </a:lnTo>
                            <a:lnTo>
                              <a:pt x="192" y="18"/>
                            </a:lnTo>
                            <a:lnTo>
                              <a:pt x="216" y="39"/>
                            </a:lnTo>
                            <a:lnTo>
                              <a:pt x="233" y="59"/>
                            </a:lnTo>
                            <a:lnTo>
                              <a:pt x="247" y="83"/>
                            </a:lnTo>
                            <a:lnTo>
                              <a:pt x="262" y="108"/>
                            </a:lnTo>
                            <a:lnTo>
                              <a:pt x="278" y="142"/>
                            </a:lnTo>
                            <a:lnTo>
                              <a:pt x="303" y="191"/>
                            </a:lnTo>
                            <a:lnTo>
                              <a:pt x="329" y="234"/>
                            </a:lnTo>
                            <a:lnTo>
                              <a:pt x="345" y="260"/>
                            </a:lnTo>
                            <a:lnTo>
                              <a:pt x="370" y="301"/>
                            </a:lnTo>
                            <a:lnTo>
                              <a:pt x="393" y="337"/>
                            </a:lnTo>
                            <a:lnTo>
                              <a:pt x="406" y="364"/>
                            </a:lnTo>
                            <a:lnTo>
                              <a:pt x="412" y="395"/>
                            </a:lnTo>
                            <a:lnTo>
                              <a:pt x="414" y="425"/>
                            </a:lnTo>
                            <a:lnTo>
                              <a:pt x="414" y="453"/>
                            </a:lnTo>
                            <a:lnTo>
                              <a:pt x="409" y="477"/>
                            </a:lnTo>
                            <a:lnTo>
                              <a:pt x="403" y="502"/>
                            </a:lnTo>
                            <a:lnTo>
                              <a:pt x="394" y="528"/>
                            </a:lnTo>
                            <a:lnTo>
                              <a:pt x="388" y="551"/>
                            </a:lnTo>
                            <a:lnTo>
                              <a:pt x="378" y="578"/>
                            </a:lnTo>
                          </a:path>
                        </a:pathLst>
                      </a:custGeom>
                      <a:noFill/>
                      <a:ln w="825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8239" name="未知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275" y="731"/>
                        <a:ext cx="618" cy="5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25" y="234"/>
                          </a:cxn>
                          <a:cxn ang="0">
                            <a:pos x="15" y="203"/>
                          </a:cxn>
                          <a:cxn ang="0">
                            <a:pos x="8" y="176"/>
                          </a:cxn>
                          <a:cxn ang="0">
                            <a:pos x="3" y="144"/>
                          </a:cxn>
                          <a:cxn ang="0">
                            <a:pos x="0" y="114"/>
                          </a:cxn>
                          <a:cxn ang="0">
                            <a:pos x="2" y="91"/>
                          </a:cxn>
                          <a:cxn ang="0">
                            <a:pos x="10" y="72"/>
                          </a:cxn>
                          <a:cxn ang="0">
                            <a:pos x="25" y="51"/>
                          </a:cxn>
                          <a:cxn ang="0">
                            <a:pos x="48" y="28"/>
                          </a:cxn>
                          <a:cxn ang="0">
                            <a:pos x="72" y="11"/>
                          </a:cxn>
                          <a:cxn ang="0">
                            <a:pos x="97" y="1"/>
                          </a:cxn>
                          <a:cxn ang="0">
                            <a:pos x="124" y="0"/>
                          </a:cxn>
                          <a:cxn ang="0">
                            <a:pos x="160" y="5"/>
                          </a:cxn>
                          <a:cxn ang="0">
                            <a:pos x="203" y="16"/>
                          </a:cxn>
                          <a:cxn ang="0">
                            <a:pos x="232" y="34"/>
                          </a:cxn>
                          <a:cxn ang="0">
                            <a:pos x="257" y="49"/>
                          </a:cxn>
                          <a:cxn ang="0">
                            <a:pos x="280" y="69"/>
                          </a:cxn>
                          <a:cxn ang="0">
                            <a:pos x="298" y="88"/>
                          </a:cxn>
                          <a:cxn ang="0">
                            <a:pos x="319" y="113"/>
                          </a:cxn>
                          <a:cxn ang="0">
                            <a:pos x="340" y="142"/>
                          </a:cxn>
                          <a:cxn ang="0">
                            <a:pos x="368" y="185"/>
                          </a:cxn>
                          <a:cxn ang="0">
                            <a:pos x="396" y="234"/>
                          </a:cxn>
                          <a:cxn ang="0">
                            <a:pos x="410" y="260"/>
                          </a:cxn>
                          <a:cxn ang="0">
                            <a:pos x="427" y="281"/>
                          </a:cxn>
                          <a:cxn ang="0">
                            <a:pos x="451" y="306"/>
                          </a:cxn>
                          <a:cxn ang="0">
                            <a:pos x="476" y="333"/>
                          </a:cxn>
                          <a:cxn ang="0">
                            <a:pos x="509" y="364"/>
                          </a:cxn>
                          <a:cxn ang="0">
                            <a:pos x="527" y="387"/>
                          </a:cxn>
                          <a:cxn ang="0">
                            <a:pos x="554" y="425"/>
                          </a:cxn>
                          <a:cxn ang="0">
                            <a:pos x="574" y="456"/>
                          </a:cxn>
                          <a:cxn ang="0">
                            <a:pos x="592" y="485"/>
                          </a:cxn>
                          <a:cxn ang="0">
                            <a:pos x="607" y="511"/>
                          </a:cxn>
                          <a:cxn ang="0">
                            <a:pos x="618" y="536"/>
                          </a:cxn>
                        </a:cxnLst>
                        <a:rect l="0" t="0" r="r" b="b"/>
                        <a:pathLst>
                          <a:path w="618" h="536">
                            <a:moveTo>
                              <a:pt x="25" y="234"/>
                            </a:moveTo>
                            <a:lnTo>
                              <a:pt x="15" y="203"/>
                            </a:lnTo>
                            <a:lnTo>
                              <a:pt x="8" y="176"/>
                            </a:lnTo>
                            <a:lnTo>
                              <a:pt x="3" y="144"/>
                            </a:lnTo>
                            <a:lnTo>
                              <a:pt x="0" y="114"/>
                            </a:lnTo>
                            <a:lnTo>
                              <a:pt x="2" y="91"/>
                            </a:lnTo>
                            <a:lnTo>
                              <a:pt x="10" y="72"/>
                            </a:lnTo>
                            <a:lnTo>
                              <a:pt x="25" y="51"/>
                            </a:lnTo>
                            <a:lnTo>
                              <a:pt x="48" y="28"/>
                            </a:lnTo>
                            <a:lnTo>
                              <a:pt x="72" y="11"/>
                            </a:lnTo>
                            <a:lnTo>
                              <a:pt x="97" y="1"/>
                            </a:lnTo>
                            <a:lnTo>
                              <a:pt x="124" y="0"/>
                            </a:lnTo>
                            <a:lnTo>
                              <a:pt x="160" y="5"/>
                            </a:lnTo>
                            <a:lnTo>
                              <a:pt x="203" y="16"/>
                            </a:lnTo>
                            <a:lnTo>
                              <a:pt x="232" y="34"/>
                            </a:lnTo>
                            <a:lnTo>
                              <a:pt x="257" y="49"/>
                            </a:lnTo>
                            <a:lnTo>
                              <a:pt x="280" y="69"/>
                            </a:lnTo>
                            <a:lnTo>
                              <a:pt x="298" y="88"/>
                            </a:lnTo>
                            <a:lnTo>
                              <a:pt x="319" y="113"/>
                            </a:lnTo>
                            <a:lnTo>
                              <a:pt x="340" y="142"/>
                            </a:lnTo>
                            <a:lnTo>
                              <a:pt x="368" y="185"/>
                            </a:lnTo>
                            <a:lnTo>
                              <a:pt x="396" y="234"/>
                            </a:lnTo>
                            <a:lnTo>
                              <a:pt x="410" y="260"/>
                            </a:lnTo>
                            <a:lnTo>
                              <a:pt x="427" y="281"/>
                            </a:lnTo>
                            <a:lnTo>
                              <a:pt x="451" y="306"/>
                            </a:lnTo>
                            <a:lnTo>
                              <a:pt x="476" y="333"/>
                            </a:lnTo>
                            <a:lnTo>
                              <a:pt x="509" y="364"/>
                            </a:lnTo>
                            <a:lnTo>
                              <a:pt x="527" y="387"/>
                            </a:lnTo>
                            <a:lnTo>
                              <a:pt x="554" y="425"/>
                            </a:lnTo>
                            <a:lnTo>
                              <a:pt x="574" y="456"/>
                            </a:lnTo>
                            <a:lnTo>
                              <a:pt x="592" y="485"/>
                            </a:lnTo>
                            <a:lnTo>
                              <a:pt x="607" y="511"/>
                            </a:lnTo>
                            <a:lnTo>
                              <a:pt x="618" y="536"/>
                            </a:lnTo>
                          </a:path>
                        </a:pathLst>
                      </a:custGeom>
                      <a:noFill/>
                      <a:ln w="825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grpSp>
                    <p:nvGrpSpPr>
                      <p:cNvPr id="13" name="Group 4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0" y="0"/>
                        <a:ext cx="2039" cy="2061"/>
                        <a:chOff x="0" y="0"/>
                        <a:chExt cx="2039" cy="2061"/>
                      </a:xfrm>
                    </p:grpSpPr>
                    <p:grpSp>
                      <p:nvGrpSpPr>
                        <p:cNvPr id="14" name="Group 5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652" y="0"/>
                          <a:ext cx="1387" cy="1893"/>
                          <a:chOff x="0" y="0"/>
                          <a:chExt cx="1387" cy="1893"/>
                        </a:xfrm>
                      </p:grpSpPr>
                      <p:grpSp>
                        <p:nvGrpSpPr>
                          <p:cNvPr id="15" name="Group 51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247" y="1522"/>
                            <a:ext cx="214" cy="371"/>
                            <a:chOff x="0" y="0"/>
                            <a:chExt cx="214" cy="371"/>
                          </a:xfrm>
                        </p:grpSpPr>
                        <p:sp>
                          <p:nvSpPr>
                            <p:cNvPr id="8243" name="未知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80" y="0"/>
                              <a:ext cx="134" cy="301"/>
                            </a:xfrm>
                            <a:custGeom>
                              <a:avLst/>
                              <a:gdLst/>
                              <a:ahLst/>
                              <a:cxnLst>
                                <a:cxn ang="0">
                                  <a:pos x="0" y="0"/>
                                </a:cxn>
                                <a:cxn ang="0">
                                  <a:pos x="2" y="33"/>
                                </a:cxn>
                                <a:cxn ang="0">
                                  <a:pos x="7" y="65"/>
                                </a:cxn>
                                <a:cxn ang="0">
                                  <a:pos x="10" y="88"/>
                                </a:cxn>
                                <a:cxn ang="0">
                                  <a:pos x="15" y="114"/>
                                </a:cxn>
                                <a:cxn ang="0">
                                  <a:pos x="25" y="150"/>
                                </a:cxn>
                                <a:cxn ang="0">
                                  <a:pos x="36" y="183"/>
                                </a:cxn>
                                <a:cxn ang="0">
                                  <a:pos x="51" y="209"/>
                                </a:cxn>
                                <a:cxn ang="0">
                                  <a:pos x="67" y="232"/>
                                </a:cxn>
                                <a:cxn ang="0">
                                  <a:pos x="90" y="260"/>
                                </a:cxn>
                                <a:cxn ang="0">
                                  <a:pos x="112" y="281"/>
                                </a:cxn>
                                <a:cxn ang="0">
                                  <a:pos x="134" y="301"/>
                                </a:cxn>
                              </a:cxnLst>
                              <a:rect l="0" t="0" r="r" b="b"/>
                              <a:pathLst>
                                <a:path w="134" h="301">
                                  <a:moveTo>
                                    <a:pt x="0" y="0"/>
                                  </a:moveTo>
                                  <a:lnTo>
                                    <a:pt x="2" y="33"/>
                                  </a:lnTo>
                                  <a:lnTo>
                                    <a:pt x="7" y="65"/>
                                  </a:lnTo>
                                  <a:lnTo>
                                    <a:pt x="10" y="88"/>
                                  </a:lnTo>
                                  <a:lnTo>
                                    <a:pt x="15" y="114"/>
                                  </a:lnTo>
                                  <a:lnTo>
                                    <a:pt x="25" y="150"/>
                                  </a:lnTo>
                                  <a:lnTo>
                                    <a:pt x="36" y="183"/>
                                  </a:lnTo>
                                  <a:lnTo>
                                    <a:pt x="51" y="209"/>
                                  </a:lnTo>
                                  <a:lnTo>
                                    <a:pt x="67" y="232"/>
                                  </a:lnTo>
                                  <a:lnTo>
                                    <a:pt x="90" y="260"/>
                                  </a:lnTo>
                                  <a:lnTo>
                                    <a:pt x="112" y="281"/>
                                  </a:lnTo>
                                  <a:lnTo>
                                    <a:pt x="134" y="301"/>
                                  </a:lnTo>
                                </a:path>
                              </a:pathLst>
                            </a:custGeom>
                            <a:noFill/>
                            <a:ln w="825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</p:spPr>
                          <p:txBody>
                            <a:bodyPr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  <p:sp>
                          <p:nvSpPr>
                            <p:cNvPr id="8244" name="未知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23" y="265"/>
                              <a:ext cx="46" cy="106"/>
                            </a:xfrm>
                            <a:custGeom>
                              <a:avLst/>
                              <a:gdLst/>
                              <a:ahLst/>
                              <a:cxnLst>
                                <a:cxn ang="0">
                                  <a:pos x="46" y="0"/>
                                </a:cxn>
                                <a:cxn ang="0">
                                  <a:pos x="29" y="11"/>
                                </a:cxn>
                                <a:cxn ang="0">
                                  <a:pos x="18" y="23"/>
                                </a:cxn>
                                <a:cxn ang="0">
                                  <a:pos x="6" y="37"/>
                                </a:cxn>
                                <a:cxn ang="0">
                                  <a:pos x="2" y="54"/>
                                </a:cxn>
                                <a:cxn ang="0">
                                  <a:pos x="0" y="75"/>
                                </a:cxn>
                                <a:cxn ang="0">
                                  <a:pos x="3" y="106"/>
                                </a:cxn>
                              </a:cxnLst>
                              <a:rect l="0" t="0" r="r" b="b"/>
                              <a:pathLst>
                                <a:path w="46" h="106">
                                  <a:moveTo>
                                    <a:pt x="46" y="0"/>
                                  </a:moveTo>
                                  <a:lnTo>
                                    <a:pt x="29" y="11"/>
                                  </a:lnTo>
                                  <a:lnTo>
                                    <a:pt x="18" y="23"/>
                                  </a:lnTo>
                                  <a:lnTo>
                                    <a:pt x="6" y="37"/>
                                  </a:lnTo>
                                  <a:lnTo>
                                    <a:pt x="2" y="54"/>
                                  </a:lnTo>
                                  <a:lnTo>
                                    <a:pt x="0" y="75"/>
                                  </a:lnTo>
                                  <a:lnTo>
                                    <a:pt x="3" y="106"/>
                                  </a:lnTo>
                                </a:path>
                              </a:pathLst>
                            </a:custGeom>
                            <a:noFill/>
                            <a:ln w="825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</p:spPr>
                          <p:txBody>
                            <a:bodyPr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  <p:sp>
                          <p:nvSpPr>
                            <p:cNvPr id="8245" name="未知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0" y="38"/>
                              <a:ext cx="80" cy="58"/>
                            </a:xfrm>
                            <a:custGeom>
                              <a:avLst/>
                              <a:gdLst/>
                              <a:ahLst/>
                              <a:cxnLst>
                                <a:cxn ang="0">
                                  <a:pos x="80" y="0"/>
                                </a:cxn>
                                <a:cxn ang="0">
                                  <a:pos x="61" y="4"/>
                                </a:cxn>
                                <a:cxn ang="0">
                                  <a:pos x="43" y="13"/>
                                </a:cxn>
                                <a:cxn ang="0">
                                  <a:pos x="28" y="26"/>
                                </a:cxn>
                                <a:cxn ang="0">
                                  <a:pos x="10" y="42"/>
                                </a:cxn>
                                <a:cxn ang="0">
                                  <a:pos x="0" y="58"/>
                                </a:cxn>
                              </a:cxnLst>
                              <a:rect l="0" t="0" r="r" b="b"/>
                              <a:pathLst>
                                <a:path w="80" h="58">
                                  <a:moveTo>
                                    <a:pt x="80" y="0"/>
                                  </a:moveTo>
                                  <a:lnTo>
                                    <a:pt x="61" y="4"/>
                                  </a:lnTo>
                                  <a:lnTo>
                                    <a:pt x="43" y="13"/>
                                  </a:lnTo>
                                  <a:lnTo>
                                    <a:pt x="28" y="26"/>
                                  </a:lnTo>
                                  <a:lnTo>
                                    <a:pt x="10" y="42"/>
                                  </a:lnTo>
                                  <a:lnTo>
                                    <a:pt x="0" y="58"/>
                                  </a:lnTo>
                                </a:path>
                              </a:pathLst>
                            </a:custGeom>
                            <a:noFill/>
                            <a:ln w="825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:ln>
                          </p:spPr>
                          <p:txBody>
                            <a:bodyPr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</p:grpSp>
                      <p:sp>
                        <p:nvSpPr>
                          <p:cNvPr id="8246" name="未知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403" y="1491"/>
                            <a:ext cx="219" cy="114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42"/>
                              </a:cxn>
                              <a:cxn ang="0">
                                <a:pos x="8" y="56"/>
                              </a:cxn>
                              <a:cxn ang="0">
                                <a:pos x="22" y="75"/>
                              </a:cxn>
                              <a:cxn ang="0">
                                <a:pos x="37" y="91"/>
                              </a:cxn>
                              <a:cxn ang="0">
                                <a:pos x="54" y="101"/>
                              </a:cxn>
                              <a:cxn ang="0">
                                <a:pos x="75" y="113"/>
                              </a:cxn>
                              <a:cxn ang="0">
                                <a:pos x="101" y="114"/>
                              </a:cxn>
                              <a:cxn ang="0">
                                <a:pos x="122" y="111"/>
                              </a:cxn>
                              <a:cxn ang="0">
                                <a:pos x="142" y="105"/>
                              </a:cxn>
                              <a:cxn ang="0">
                                <a:pos x="163" y="91"/>
                              </a:cxn>
                              <a:cxn ang="0">
                                <a:pos x="178" y="80"/>
                              </a:cxn>
                              <a:cxn ang="0">
                                <a:pos x="191" y="64"/>
                              </a:cxn>
                              <a:cxn ang="0">
                                <a:pos x="201" y="47"/>
                              </a:cxn>
                              <a:cxn ang="0">
                                <a:pos x="210" y="28"/>
                              </a:cxn>
                              <a:cxn ang="0">
                                <a:pos x="219" y="0"/>
                              </a:cxn>
                            </a:cxnLst>
                            <a:rect l="0" t="0" r="r" b="b"/>
                            <a:pathLst>
                              <a:path w="219" h="114">
                                <a:moveTo>
                                  <a:pt x="0" y="42"/>
                                </a:moveTo>
                                <a:lnTo>
                                  <a:pt x="8" y="56"/>
                                </a:lnTo>
                                <a:lnTo>
                                  <a:pt x="22" y="75"/>
                                </a:lnTo>
                                <a:lnTo>
                                  <a:pt x="37" y="91"/>
                                </a:lnTo>
                                <a:lnTo>
                                  <a:pt x="54" y="101"/>
                                </a:lnTo>
                                <a:lnTo>
                                  <a:pt x="75" y="113"/>
                                </a:lnTo>
                                <a:lnTo>
                                  <a:pt x="101" y="114"/>
                                </a:lnTo>
                                <a:lnTo>
                                  <a:pt x="122" y="111"/>
                                </a:lnTo>
                                <a:lnTo>
                                  <a:pt x="142" y="105"/>
                                </a:lnTo>
                                <a:lnTo>
                                  <a:pt x="163" y="91"/>
                                </a:lnTo>
                                <a:lnTo>
                                  <a:pt x="178" y="80"/>
                                </a:lnTo>
                                <a:lnTo>
                                  <a:pt x="191" y="64"/>
                                </a:lnTo>
                                <a:lnTo>
                                  <a:pt x="201" y="47"/>
                                </a:lnTo>
                                <a:lnTo>
                                  <a:pt x="210" y="28"/>
                                </a:lnTo>
                                <a:lnTo>
                                  <a:pt x="219" y="0"/>
                                </a:lnTo>
                              </a:path>
                            </a:pathLst>
                          </a:custGeom>
                          <a:noFill/>
                          <a:ln w="825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47" name="未知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571" y="1017"/>
                            <a:ext cx="219" cy="227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121"/>
                              </a:cxn>
                              <a:cxn ang="0">
                                <a:pos x="13" y="137"/>
                              </a:cxn>
                              <a:cxn ang="0">
                                <a:pos x="24" y="155"/>
                              </a:cxn>
                              <a:cxn ang="0">
                                <a:pos x="44" y="180"/>
                              </a:cxn>
                              <a:cxn ang="0">
                                <a:pos x="64" y="203"/>
                              </a:cxn>
                              <a:cxn ang="0">
                                <a:pos x="87" y="219"/>
                              </a:cxn>
                              <a:cxn ang="0">
                                <a:pos x="108" y="227"/>
                              </a:cxn>
                              <a:cxn ang="0">
                                <a:pos x="134" y="225"/>
                              </a:cxn>
                              <a:cxn ang="0">
                                <a:pos x="155" y="219"/>
                              </a:cxn>
                              <a:cxn ang="0">
                                <a:pos x="176" y="209"/>
                              </a:cxn>
                              <a:cxn ang="0">
                                <a:pos x="191" y="199"/>
                              </a:cxn>
                              <a:cxn ang="0">
                                <a:pos x="206" y="185"/>
                              </a:cxn>
                              <a:cxn ang="0">
                                <a:pos x="219" y="158"/>
                              </a:cxn>
                              <a:cxn ang="0">
                                <a:pos x="219" y="131"/>
                              </a:cxn>
                              <a:cxn ang="0">
                                <a:pos x="216" y="100"/>
                              </a:cxn>
                              <a:cxn ang="0">
                                <a:pos x="209" y="78"/>
                              </a:cxn>
                              <a:cxn ang="0">
                                <a:pos x="198" y="54"/>
                              </a:cxn>
                              <a:cxn ang="0">
                                <a:pos x="185" y="29"/>
                              </a:cxn>
                              <a:cxn ang="0">
                                <a:pos x="167" y="0"/>
                              </a:cxn>
                            </a:cxnLst>
                            <a:rect l="0" t="0" r="r" b="b"/>
                            <a:pathLst>
                              <a:path w="219" h="227">
                                <a:moveTo>
                                  <a:pt x="0" y="121"/>
                                </a:moveTo>
                                <a:lnTo>
                                  <a:pt x="13" y="137"/>
                                </a:lnTo>
                                <a:lnTo>
                                  <a:pt x="24" y="155"/>
                                </a:lnTo>
                                <a:lnTo>
                                  <a:pt x="44" y="180"/>
                                </a:lnTo>
                                <a:lnTo>
                                  <a:pt x="64" y="203"/>
                                </a:lnTo>
                                <a:lnTo>
                                  <a:pt x="87" y="219"/>
                                </a:lnTo>
                                <a:lnTo>
                                  <a:pt x="108" y="227"/>
                                </a:lnTo>
                                <a:lnTo>
                                  <a:pt x="134" y="225"/>
                                </a:lnTo>
                                <a:lnTo>
                                  <a:pt x="155" y="219"/>
                                </a:lnTo>
                                <a:lnTo>
                                  <a:pt x="176" y="209"/>
                                </a:lnTo>
                                <a:lnTo>
                                  <a:pt x="191" y="199"/>
                                </a:lnTo>
                                <a:lnTo>
                                  <a:pt x="206" y="185"/>
                                </a:lnTo>
                                <a:lnTo>
                                  <a:pt x="219" y="158"/>
                                </a:lnTo>
                                <a:lnTo>
                                  <a:pt x="219" y="131"/>
                                </a:lnTo>
                                <a:lnTo>
                                  <a:pt x="216" y="100"/>
                                </a:lnTo>
                                <a:lnTo>
                                  <a:pt x="209" y="78"/>
                                </a:lnTo>
                                <a:lnTo>
                                  <a:pt x="198" y="54"/>
                                </a:lnTo>
                                <a:lnTo>
                                  <a:pt x="185" y="29"/>
                                </a:lnTo>
                                <a:lnTo>
                                  <a:pt x="167" y="0"/>
                                </a:lnTo>
                              </a:path>
                            </a:pathLst>
                          </a:custGeom>
                          <a:noFill/>
                          <a:ln w="825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48" name="未知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806" y="773"/>
                            <a:ext cx="84" cy="232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2" y="0"/>
                              </a:cxn>
                              <a:cxn ang="0">
                                <a:pos x="46" y="62"/>
                              </a:cxn>
                              <a:cxn ang="0">
                                <a:pos x="74" y="103"/>
                              </a:cxn>
                              <a:cxn ang="0">
                                <a:pos x="80" y="125"/>
                              </a:cxn>
                              <a:cxn ang="0">
                                <a:pos x="84" y="143"/>
                              </a:cxn>
                              <a:cxn ang="0">
                                <a:pos x="79" y="182"/>
                              </a:cxn>
                              <a:cxn ang="0">
                                <a:pos x="67" y="208"/>
                              </a:cxn>
                              <a:cxn ang="0">
                                <a:pos x="51" y="224"/>
                              </a:cxn>
                              <a:cxn ang="0">
                                <a:pos x="26" y="232"/>
                              </a:cxn>
                              <a:cxn ang="0">
                                <a:pos x="0" y="228"/>
                              </a:cxn>
                            </a:cxnLst>
                            <a:rect l="0" t="0" r="r" b="b"/>
                            <a:pathLst>
                              <a:path w="84" h="232">
                                <a:moveTo>
                                  <a:pt x="2" y="0"/>
                                </a:moveTo>
                                <a:lnTo>
                                  <a:pt x="46" y="62"/>
                                </a:lnTo>
                                <a:lnTo>
                                  <a:pt x="74" y="103"/>
                                </a:lnTo>
                                <a:lnTo>
                                  <a:pt x="80" y="125"/>
                                </a:lnTo>
                                <a:lnTo>
                                  <a:pt x="84" y="143"/>
                                </a:lnTo>
                                <a:lnTo>
                                  <a:pt x="79" y="182"/>
                                </a:lnTo>
                                <a:lnTo>
                                  <a:pt x="67" y="208"/>
                                </a:lnTo>
                                <a:lnTo>
                                  <a:pt x="51" y="224"/>
                                </a:lnTo>
                                <a:lnTo>
                                  <a:pt x="26" y="232"/>
                                </a:lnTo>
                                <a:lnTo>
                                  <a:pt x="0" y="228"/>
                                </a:lnTo>
                              </a:path>
                            </a:pathLst>
                          </a:custGeom>
                          <a:noFill/>
                          <a:ln w="825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49" name="未知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854" y="620"/>
                            <a:ext cx="533" cy="335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137"/>
                              </a:cxn>
                              <a:cxn ang="0">
                                <a:pos x="0" y="114"/>
                              </a:cxn>
                              <a:cxn ang="0">
                                <a:pos x="3" y="93"/>
                              </a:cxn>
                              <a:cxn ang="0">
                                <a:pos x="11" y="73"/>
                              </a:cxn>
                              <a:cxn ang="0">
                                <a:pos x="24" y="54"/>
                              </a:cxn>
                              <a:cxn ang="0">
                                <a:pos x="45" y="36"/>
                              </a:cxn>
                              <a:cxn ang="0">
                                <a:pos x="67" y="19"/>
                              </a:cxn>
                              <a:cxn ang="0">
                                <a:pos x="96" y="6"/>
                              </a:cxn>
                              <a:cxn ang="0">
                                <a:pos x="124" y="0"/>
                              </a:cxn>
                              <a:cxn ang="0">
                                <a:pos x="155" y="3"/>
                              </a:cxn>
                              <a:cxn ang="0">
                                <a:pos x="184" y="14"/>
                              </a:cxn>
                              <a:cxn ang="0">
                                <a:pos x="217" y="37"/>
                              </a:cxn>
                              <a:cxn ang="0">
                                <a:pos x="255" y="65"/>
                              </a:cxn>
                              <a:cxn ang="0">
                                <a:pos x="278" y="81"/>
                              </a:cxn>
                              <a:cxn ang="0">
                                <a:pos x="320" y="129"/>
                              </a:cxn>
                              <a:cxn ang="0">
                                <a:pos x="353" y="162"/>
                              </a:cxn>
                              <a:cxn ang="0">
                                <a:pos x="377" y="188"/>
                              </a:cxn>
                              <a:cxn ang="0">
                                <a:pos x="405" y="209"/>
                              </a:cxn>
                              <a:cxn ang="0">
                                <a:pos x="439" y="237"/>
                              </a:cxn>
                              <a:cxn ang="0">
                                <a:pos x="488" y="282"/>
                              </a:cxn>
                              <a:cxn ang="0">
                                <a:pos x="533" y="335"/>
                              </a:cxn>
                            </a:cxnLst>
                            <a:rect l="0" t="0" r="r" b="b"/>
                            <a:pathLst>
                              <a:path w="533" h="335">
                                <a:moveTo>
                                  <a:pt x="0" y="137"/>
                                </a:moveTo>
                                <a:lnTo>
                                  <a:pt x="0" y="114"/>
                                </a:lnTo>
                                <a:lnTo>
                                  <a:pt x="3" y="93"/>
                                </a:lnTo>
                                <a:lnTo>
                                  <a:pt x="11" y="73"/>
                                </a:lnTo>
                                <a:lnTo>
                                  <a:pt x="24" y="54"/>
                                </a:lnTo>
                                <a:lnTo>
                                  <a:pt x="45" y="36"/>
                                </a:lnTo>
                                <a:lnTo>
                                  <a:pt x="67" y="19"/>
                                </a:lnTo>
                                <a:lnTo>
                                  <a:pt x="96" y="6"/>
                                </a:lnTo>
                                <a:lnTo>
                                  <a:pt x="124" y="0"/>
                                </a:lnTo>
                                <a:lnTo>
                                  <a:pt x="155" y="3"/>
                                </a:lnTo>
                                <a:lnTo>
                                  <a:pt x="184" y="14"/>
                                </a:lnTo>
                                <a:lnTo>
                                  <a:pt x="217" y="37"/>
                                </a:lnTo>
                                <a:lnTo>
                                  <a:pt x="255" y="65"/>
                                </a:lnTo>
                                <a:lnTo>
                                  <a:pt x="278" y="81"/>
                                </a:lnTo>
                                <a:lnTo>
                                  <a:pt x="320" y="129"/>
                                </a:lnTo>
                                <a:lnTo>
                                  <a:pt x="353" y="162"/>
                                </a:lnTo>
                                <a:lnTo>
                                  <a:pt x="377" y="188"/>
                                </a:lnTo>
                                <a:lnTo>
                                  <a:pt x="405" y="209"/>
                                </a:lnTo>
                                <a:lnTo>
                                  <a:pt x="439" y="237"/>
                                </a:lnTo>
                                <a:lnTo>
                                  <a:pt x="488" y="282"/>
                                </a:lnTo>
                                <a:lnTo>
                                  <a:pt x="533" y="335"/>
                                </a:lnTo>
                              </a:path>
                            </a:pathLst>
                          </a:custGeom>
                          <a:noFill/>
                          <a:ln w="825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50" name="未知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939" y="675"/>
                            <a:ext cx="116" cy="175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68" y="0"/>
                              </a:cxn>
                              <a:cxn ang="0">
                                <a:pos x="86" y="28"/>
                              </a:cxn>
                              <a:cxn ang="0">
                                <a:pos x="103" y="56"/>
                              </a:cxn>
                              <a:cxn ang="0">
                                <a:pos x="112" y="82"/>
                              </a:cxn>
                              <a:cxn ang="0">
                                <a:pos x="116" y="111"/>
                              </a:cxn>
                              <a:cxn ang="0">
                                <a:pos x="116" y="136"/>
                              </a:cxn>
                              <a:cxn ang="0">
                                <a:pos x="101" y="159"/>
                              </a:cxn>
                              <a:cxn ang="0">
                                <a:pos x="91" y="170"/>
                              </a:cxn>
                              <a:cxn ang="0">
                                <a:pos x="68" y="175"/>
                              </a:cxn>
                              <a:cxn ang="0">
                                <a:pos x="44" y="175"/>
                              </a:cxn>
                              <a:cxn ang="0">
                                <a:pos x="23" y="169"/>
                              </a:cxn>
                              <a:cxn ang="0">
                                <a:pos x="0" y="152"/>
                              </a:cxn>
                            </a:cxnLst>
                            <a:rect l="0" t="0" r="r" b="b"/>
                            <a:pathLst>
                              <a:path w="116" h="175">
                                <a:moveTo>
                                  <a:pt x="68" y="0"/>
                                </a:moveTo>
                                <a:lnTo>
                                  <a:pt x="86" y="28"/>
                                </a:lnTo>
                                <a:lnTo>
                                  <a:pt x="103" y="56"/>
                                </a:lnTo>
                                <a:lnTo>
                                  <a:pt x="112" y="82"/>
                                </a:lnTo>
                                <a:lnTo>
                                  <a:pt x="116" y="111"/>
                                </a:lnTo>
                                <a:lnTo>
                                  <a:pt x="116" y="136"/>
                                </a:lnTo>
                                <a:lnTo>
                                  <a:pt x="101" y="159"/>
                                </a:lnTo>
                                <a:lnTo>
                                  <a:pt x="91" y="170"/>
                                </a:lnTo>
                                <a:lnTo>
                                  <a:pt x="68" y="175"/>
                                </a:lnTo>
                                <a:lnTo>
                                  <a:pt x="44" y="175"/>
                                </a:lnTo>
                                <a:lnTo>
                                  <a:pt x="23" y="169"/>
                                </a:lnTo>
                                <a:lnTo>
                                  <a:pt x="0" y="152"/>
                                </a:lnTo>
                              </a:path>
                            </a:pathLst>
                          </a:custGeom>
                          <a:noFill/>
                          <a:ln w="825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51" name="未知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53" y="1050"/>
                            <a:ext cx="364" cy="387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364" y="0"/>
                              </a:cxn>
                              <a:cxn ang="0">
                                <a:pos x="361" y="31"/>
                              </a:cxn>
                              <a:cxn ang="0">
                                <a:pos x="358" y="58"/>
                              </a:cxn>
                              <a:cxn ang="0">
                                <a:pos x="350" y="85"/>
                              </a:cxn>
                              <a:cxn ang="0">
                                <a:pos x="340" y="112"/>
                              </a:cxn>
                              <a:cxn ang="0">
                                <a:pos x="325" y="147"/>
                              </a:cxn>
                              <a:cxn ang="0">
                                <a:pos x="310" y="171"/>
                              </a:cxn>
                              <a:cxn ang="0">
                                <a:pos x="291" y="197"/>
                              </a:cxn>
                              <a:cxn ang="0">
                                <a:pos x="265" y="217"/>
                              </a:cxn>
                              <a:cxn ang="0">
                                <a:pos x="240" y="233"/>
                              </a:cxn>
                              <a:cxn ang="0">
                                <a:pos x="214" y="243"/>
                              </a:cxn>
                              <a:cxn ang="0">
                                <a:pos x="186" y="253"/>
                              </a:cxn>
                              <a:cxn ang="0">
                                <a:pos x="149" y="266"/>
                              </a:cxn>
                              <a:cxn ang="0">
                                <a:pos x="134" y="292"/>
                              </a:cxn>
                              <a:cxn ang="0">
                                <a:pos x="121" y="305"/>
                              </a:cxn>
                              <a:cxn ang="0">
                                <a:pos x="88" y="318"/>
                              </a:cxn>
                              <a:cxn ang="0">
                                <a:pos x="54" y="331"/>
                              </a:cxn>
                              <a:cxn ang="0">
                                <a:pos x="19" y="348"/>
                              </a:cxn>
                              <a:cxn ang="0">
                                <a:pos x="0" y="387"/>
                              </a:cxn>
                            </a:cxnLst>
                            <a:rect l="0" t="0" r="r" b="b"/>
                            <a:pathLst>
                              <a:path w="364" h="387">
                                <a:moveTo>
                                  <a:pt x="364" y="0"/>
                                </a:moveTo>
                                <a:lnTo>
                                  <a:pt x="361" y="31"/>
                                </a:lnTo>
                                <a:lnTo>
                                  <a:pt x="358" y="58"/>
                                </a:lnTo>
                                <a:lnTo>
                                  <a:pt x="350" y="85"/>
                                </a:lnTo>
                                <a:lnTo>
                                  <a:pt x="340" y="112"/>
                                </a:lnTo>
                                <a:lnTo>
                                  <a:pt x="325" y="147"/>
                                </a:lnTo>
                                <a:lnTo>
                                  <a:pt x="310" y="171"/>
                                </a:lnTo>
                                <a:lnTo>
                                  <a:pt x="291" y="197"/>
                                </a:lnTo>
                                <a:lnTo>
                                  <a:pt x="265" y="217"/>
                                </a:lnTo>
                                <a:lnTo>
                                  <a:pt x="240" y="233"/>
                                </a:lnTo>
                                <a:lnTo>
                                  <a:pt x="214" y="243"/>
                                </a:lnTo>
                                <a:lnTo>
                                  <a:pt x="186" y="253"/>
                                </a:lnTo>
                                <a:lnTo>
                                  <a:pt x="149" y="266"/>
                                </a:lnTo>
                                <a:lnTo>
                                  <a:pt x="134" y="292"/>
                                </a:lnTo>
                                <a:lnTo>
                                  <a:pt x="121" y="305"/>
                                </a:lnTo>
                                <a:lnTo>
                                  <a:pt x="88" y="318"/>
                                </a:lnTo>
                                <a:lnTo>
                                  <a:pt x="54" y="331"/>
                                </a:lnTo>
                                <a:lnTo>
                                  <a:pt x="19" y="348"/>
                                </a:lnTo>
                                <a:lnTo>
                                  <a:pt x="0" y="387"/>
                                </a:lnTo>
                              </a:path>
                            </a:pathLst>
                          </a:custGeom>
                          <a:noFill/>
                          <a:ln w="825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52" name="未知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715" y="84"/>
                            <a:ext cx="403" cy="76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76"/>
                              </a:cxn>
                              <a:cxn ang="0">
                                <a:pos x="39" y="47"/>
                              </a:cxn>
                              <a:cxn ang="0">
                                <a:pos x="75" y="29"/>
                              </a:cxn>
                              <a:cxn ang="0">
                                <a:pos x="137" y="9"/>
                              </a:cxn>
                              <a:cxn ang="0">
                                <a:pos x="193" y="1"/>
                              </a:cxn>
                              <a:cxn ang="0">
                                <a:pos x="242" y="0"/>
                              </a:cxn>
                              <a:cxn ang="0">
                                <a:pos x="287" y="4"/>
                              </a:cxn>
                              <a:cxn ang="0">
                                <a:pos x="332" y="19"/>
                              </a:cxn>
                              <a:cxn ang="0">
                                <a:pos x="368" y="36"/>
                              </a:cxn>
                              <a:cxn ang="0">
                                <a:pos x="403" y="65"/>
                              </a:cxn>
                            </a:cxnLst>
                            <a:rect l="0" t="0" r="r" b="b"/>
                            <a:pathLst>
                              <a:path w="403" h="76">
                                <a:moveTo>
                                  <a:pt x="0" y="76"/>
                                </a:moveTo>
                                <a:lnTo>
                                  <a:pt x="39" y="47"/>
                                </a:lnTo>
                                <a:lnTo>
                                  <a:pt x="75" y="29"/>
                                </a:lnTo>
                                <a:lnTo>
                                  <a:pt x="137" y="9"/>
                                </a:lnTo>
                                <a:lnTo>
                                  <a:pt x="193" y="1"/>
                                </a:lnTo>
                                <a:lnTo>
                                  <a:pt x="242" y="0"/>
                                </a:lnTo>
                                <a:lnTo>
                                  <a:pt x="287" y="4"/>
                                </a:lnTo>
                                <a:lnTo>
                                  <a:pt x="332" y="19"/>
                                </a:lnTo>
                                <a:lnTo>
                                  <a:pt x="368" y="36"/>
                                </a:lnTo>
                                <a:lnTo>
                                  <a:pt x="403" y="65"/>
                                </a:lnTo>
                              </a:path>
                            </a:pathLst>
                          </a:custGeom>
                          <a:noFill/>
                          <a:ln w="825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53" name="未知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906" y="0"/>
                            <a:ext cx="222" cy="80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5"/>
                              </a:cxn>
                              <a:cxn ang="0">
                                <a:pos x="29" y="3"/>
                              </a:cxn>
                              <a:cxn ang="0">
                                <a:pos x="56" y="0"/>
                              </a:cxn>
                              <a:cxn ang="0">
                                <a:pos x="96" y="7"/>
                              </a:cxn>
                              <a:cxn ang="0">
                                <a:pos x="127" y="17"/>
                              </a:cxn>
                              <a:cxn ang="0">
                                <a:pos x="160" y="33"/>
                              </a:cxn>
                              <a:cxn ang="0">
                                <a:pos x="193" y="53"/>
                              </a:cxn>
                              <a:cxn ang="0">
                                <a:pos x="222" y="80"/>
                              </a:cxn>
                            </a:cxnLst>
                            <a:rect l="0" t="0" r="r" b="b"/>
                            <a:pathLst>
                              <a:path w="222" h="80">
                                <a:moveTo>
                                  <a:pt x="0" y="5"/>
                                </a:moveTo>
                                <a:lnTo>
                                  <a:pt x="29" y="3"/>
                                </a:lnTo>
                                <a:lnTo>
                                  <a:pt x="56" y="0"/>
                                </a:lnTo>
                                <a:lnTo>
                                  <a:pt x="96" y="7"/>
                                </a:lnTo>
                                <a:lnTo>
                                  <a:pt x="127" y="17"/>
                                </a:lnTo>
                                <a:lnTo>
                                  <a:pt x="160" y="33"/>
                                </a:lnTo>
                                <a:lnTo>
                                  <a:pt x="193" y="53"/>
                                </a:lnTo>
                                <a:lnTo>
                                  <a:pt x="222" y="80"/>
                                </a:lnTo>
                              </a:path>
                            </a:pathLst>
                          </a:custGeom>
                          <a:noFill/>
                          <a:ln w="825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8254" name="未知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180"/>
                            <a:ext cx="416" cy="214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214"/>
                              </a:cxn>
                              <a:cxn ang="0">
                                <a:pos x="50" y="175"/>
                              </a:cxn>
                              <a:cxn ang="0">
                                <a:pos x="82" y="149"/>
                              </a:cxn>
                              <a:cxn ang="0">
                                <a:pos x="107" y="121"/>
                              </a:cxn>
                              <a:cxn ang="0">
                                <a:pos x="126" y="96"/>
                              </a:cxn>
                              <a:cxn ang="0">
                                <a:pos x="146" y="72"/>
                              </a:cxn>
                              <a:cxn ang="0">
                                <a:pos x="172" y="51"/>
                              </a:cxn>
                              <a:cxn ang="0">
                                <a:pos x="195" y="33"/>
                              </a:cxn>
                              <a:cxn ang="0">
                                <a:pos x="224" y="18"/>
                              </a:cxn>
                              <a:cxn ang="0">
                                <a:pos x="254" y="7"/>
                              </a:cxn>
                              <a:cxn ang="0">
                                <a:pos x="287" y="2"/>
                              </a:cxn>
                              <a:cxn ang="0">
                                <a:pos x="332" y="0"/>
                              </a:cxn>
                              <a:cxn ang="0">
                                <a:pos x="416" y="3"/>
                              </a:cxn>
                            </a:cxnLst>
                            <a:rect l="0" t="0" r="r" b="b"/>
                            <a:pathLst>
                              <a:path w="416" h="214">
                                <a:moveTo>
                                  <a:pt x="0" y="214"/>
                                </a:moveTo>
                                <a:lnTo>
                                  <a:pt x="50" y="175"/>
                                </a:lnTo>
                                <a:lnTo>
                                  <a:pt x="82" y="149"/>
                                </a:lnTo>
                                <a:lnTo>
                                  <a:pt x="107" y="121"/>
                                </a:lnTo>
                                <a:lnTo>
                                  <a:pt x="126" y="96"/>
                                </a:lnTo>
                                <a:lnTo>
                                  <a:pt x="146" y="72"/>
                                </a:lnTo>
                                <a:lnTo>
                                  <a:pt x="172" y="51"/>
                                </a:lnTo>
                                <a:lnTo>
                                  <a:pt x="195" y="33"/>
                                </a:lnTo>
                                <a:lnTo>
                                  <a:pt x="224" y="18"/>
                                </a:lnTo>
                                <a:lnTo>
                                  <a:pt x="254" y="7"/>
                                </a:lnTo>
                                <a:lnTo>
                                  <a:pt x="287" y="2"/>
                                </a:lnTo>
                                <a:lnTo>
                                  <a:pt x="332" y="0"/>
                                </a:lnTo>
                                <a:lnTo>
                                  <a:pt x="416" y="3"/>
                                </a:lnTo>
                              </a:path>
                            </a:pathLst>
                          </a:custGeom>
                          <a:noFill/>
                          <a:ln w="825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zh-CN" altLang="en-US"/>
                          </a:p>
                        </p:txBody>
                      </p:sp>
                    </p:grpSp>
                    <p:sp>
                      <p:nvSpPr>
                        <p:cNvPr id="8255" name="未知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1829"/>
                          <a:ext cx="128" cy="232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72" y="0"/>
                            </a:cxn>
                            <a:cxn ang="0">
                              <a:pos x="89" y="4"/>
                            </a:cxn>
                            <a:cxn ang="0">
                              <a:pos x="108" y="17"/>
                            </a:cxn>
                            <a:cxn ang="0">
                              <a:pos x="123" y="33"/>
                            </a:cxn>
                            <a:cxn ang="0">
                              <a:pos x="128" y="48"/>
                            </a:cxn>
                            <a:cxn ang="0">
                              <a:pos x="123" y="85"/>
                            </a:cxn>
                            <a:cxn ang="0">
                              <a:pos x="115" y="107"/>
                            </a:cxn>
                            <a:cxn ang="0">
                              <a:pos x="97" y="141"/>
                            </a:cxn>
                            <a:cxn ang="0">
                              <a:pos x="74" y="169"/>
                            </a:cxn>
                            <a:cxn ang="0">
                              <a:pos x="56" y="188"/>
                            </a:cxn>
                            <a:cxn ang="0">
                              <a:pos x="35" y="206"/>
                            </a:cxn>
                            <a:cxn ang="0">
                              <a:pos x="0" y="232"/>
                            </a:cxn>
                          </a:cxnLst>
                          <a:rect l="0" t="0" r="r" b="b"/>
                          <a:pathLst>
                            <a:path w="128" h="232">
                              <a:moveTo>
                                <a:pt x="72" y="0"/>
                              </a:moveTo>
                              <a:lnTo>
                                <a:pt x="89" y="4"/>
                              </a:lnTo>
                              <a:lnTo>
                                <a:pt x="108" y="17"/>
                              </a:lnTo>
                              <a:lnTo>
                                <a:pt x="123" y="33"/>
                              </a:lnTo>
                              <a:lnTo>
                                <a:pt x="128" y="48"/>
                              </a:lnTo>
                              <a:lnTo>
                                <a:pt x="123" y="85"/>
                              </a:lnTo>
                              <a:lnTo>
                                <a:pt x="115" y="107"/>
                              </a:lnTo>
                              <a:lnTo>
                                <a:pt x="97" y="141"/>
                              </a:lnTo>
                              <a:lnTo>
                                <a:pt x="74" y="169"/>
                              </a:lnTo>
                              <a:lnTo>
                                <a:pt x="56" y="188"/>
                              </a:lnTo>
                              <a:lnTo>
                                <a:pt x="35" y="206"/>
                              </a:lnTo>
                              <a:lnTo>
                                <a:pt x="0" y="232"/>
                              </a:lnTo>
                            </a:path>
                          </a:pathLst>
                        </a:custGeom>
                        <a:noFill/>
                        <a:ln w="825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  <p:sp>
                  <p:nvSpPr>
                    <p:cNvPr id="8256" name="未知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93" y="448"/>
                      <a:ext cx="46" cy="280"/>
                    </a:xfrm>
                    <a:custGeom>
                      <a:avLst/>
                      <a:gdLst/>
                      <a:ahLst/>
                      <a:cxnLst>
                        <a:cxn ang="0">
                          <a:pos x="11" y="0"/>
                        </a:cxn>
                        <a:cxn ang="0">
                          <a:pos x="28" y="47"/>
                        </a:cxn>
                        <a:cxn ang="0">
                          <a:pos x="37" y="82"/>
                        </a:cxn>
                        <a:cxn ang="0">
                          <a:pos x="41" y="103"/>
                        </a:cxn>
                        <a:cxn ang="0">
                          <a:pos x="46" y="132"/>
                        </a:cxn>
                        <a:cxn ang="0">
                          <a:pos x="46" y="170"/>
                        </a:cxn>
                        <a:cxn ang="0">
                          <a:pos x="42" y="195"/>
                        </a:cxn>
                        <a:cxn ang="0">
                          <a:pos x="37" y="214"/>
                        </a:cxn>
                        <a:cxn ang="0">
                          <a:pos x="29" y="231"/>
                        </a:cxn>
                        <a:cxn ang="0">
                          <a:pos x="15" y="257"/>
                        </a:cxn>
                        <a:cxn ang="0">
                          <a:pos x="0" y="280"/>
                        </a:cxn>
                      </a:cxnLst>
                      <a:rect l="0" t="0" r="r" b="b"/>
                      <a:pathLst>
                        <a:path w="46" h="280">
                          <a:moveTo>
                            <a:pt x="11" y="0"/>
                          </a:moveTo>
                          <a:lnTo>
                            <a:pt x="28" y="47"/>
                          </a:lnTo>
                          <a:lnTo>
                            <a:pt x="37" y="82"/>
                          </a:lnTo>
                          <a:lnTo>
                            <a:pt x="41" y="103"/>
                          </a:lnTo>
                          <a:lnTo>
                            <a:pt x="46" y="132"/>
                          </a:lnTo>
                          <a:lnTo>
                            <a:pt x="46" y="170"/>
                          </a:lnTo>
                          <a:lnTo>
                            <a:pt x="42" y="195"/>
                          </a:lnTo>
                          <a:lnTo>
                            <a:pt x="37" y="214"/>
                          </a:lnTo>
                          <a:lnTo>
                            <a:pt x="29" y="231"/>
                          </a:lnTo>
                          <a:lnTo>
                            <a:pt x="15" y="257"/>
                          </a:lnTo>
                          <a:lnTo>
                            <a:pt x="0" y="280"/>
                          </a:lnTo>
                        </a:path>
                      </a:pathLst>
                    </a:custGeom>
                    <a:noFill/>
                    <a:ln w="825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16" name="Group 66"/>
              <p:cNvGrpSpPr>
                <a:grpSpLocks/>
              </p:cNvGrpSpPr>
              <p:nvPr/>
            </p:nvGrpSpPr>
            <p:grpSpPr bwMode="auto">
              <a:xfrm>
                <a:off x="844" y="0"/>
                <a:ext cx="1631" cy="1048"/>
                <a:chOff x="0" y="0"/>
                <a:chExt cx="1631" cy="1048"/>
              </a:xfrm>
            </p:grpSpPr>
            <p:sp>
              <p:nvSpPr>
                <p:cNvPr id="8258" name="未知"/>
                <p:cNvSpPr>
                  <a:spLocks noChangeArrowheads="1"/>
                </p:cNvSpPr>
                <p:nvPr/>
              </p:nvSpPr>
              <p:spPr bwMode="auto">
                <a:xfrm>
                  <a:off x="37" y="546"/>
                  <a:ext cx="1318" cy="502"/>
                </a:xfrm>
                <a:custGeom>
                  <a:avLst/>
                  <a:gdLst/>
                  <a:ahLst/>
                  <a:cxnLst>
                    <a:cxn ang="0">
                      <a:pos x="16" y="9"/>
                    </a:cxn>
                    <a:cxn ang="0">
                      <a:pos x="31" y="55"/>
                    </a:cxn>
                    <a:cxn ang="0">
                      <a:pos x="0" y="361"/>
                    </a:cxn>
                    <a:cxn ang="0">
                      <a:pos x="129" y="345"/>
                    </a:cxn>
                    <a:cxn ang="0">
                      <a:pos x="234" y="335"/>
                    </a:cxn>
                    <a:cxn ang="0">
                      <a:pos x="397" y="333"/>
                    </a:cxn>
                    <a:cxn ang="0">
                      <a:pos x="548" y="338"/>
                    </a:cxn>
                    <a:cxn ang="0">
                      <a:pos x="633" y="343"/>
                    </a:cxn>
                    <a:cxn ang="0">
                      <a:pos x="791" y="367"/>
                    </a:cxn>
                    <a:cxn ang="0">
                      <a:pos x="904" y="389"/>
                    </a:cxn>
                    <a:cxn ang="0">
                      <a:pos x="976" y="403"/>
                    </a:cxn>
                    <a:cxn ang="0">
                      <a:pos x="1048" y="425"/>
                    </a:cxn>
                    <a:cxn ang="0">
                      <a:pos x="1141" y="462"/>
                    </a:cxn>
                    <a:cxn ang="0">
                      <a:pos x="1185" y="484"/>
                    </a:cxn>
                    <a:cxn ang="0">
                      <a:pos x="1216" y="502"/>
                    </a:cxn>
                    <a:cxn ang="0">
                      <a:pos x="1318" y="248"/>
                    </a:cxn>
                    <a:cxn ang="0">
                      <a:pos x="924" y="108"/>
                    </a:cxn>
                    <a:cxn ang="0">
                      <a:pos x="533" y="19"/>
                    </a:cxn>
                    <a:cxn ang="0">
                      <a:pos x="231" y="0"/>
                    </a:cxn>
                    <a:cxn ang="0">
                      <a:pos x="16" y="9"/>
                    </a:cxn>
                  </a:cxnLst>
                  <a:rect l="0" t="0" r="r" b="b"/>
                  <a:pathLst>
                    <a:path w="1318" h="502">
                      <a:moveTo>
                        <a:pt x="16" y="9"/>
                      </a:moveTo>
                      <a:lnTo>
                        <a:pt x="31" y="55"/>
                      </a:lnTo>
                      <a:lnTo>
                        <a:pt x="0" y="361"/>
                      </a:lnTo>
                      <a:lnTo>
                        <a:pt x="129" y="345"/>
                      </a:lnTo>
                      <a:lnTo>
                        <a:pt x="234" y="335"/>
                      </a:lnTo>
                      <a:lnTo>
                        <a:pt x="397" y="333"/>
                      </a:lnTo>
                      <a:lnTo>
                        <a:pt x="548" y="338"/>
                      </a:lnTo>
                      <a:lnTo>
                        <a:pt x="633" y="343"/>
                      </a:lnTo>
                      <a:lnTo>
                        <a:pt x="791" y="367"/>
                      </a:lnTo>
                      <a:lnTo>
                        <a:pt x="904" y="389"/>
                      </a:lnTo>
                      <a:lnTo>
                        <a:pt x="976" y="403"/>
                      </a:lnTo>
                      <a:lnTo>
                        <a:pt x="1048" y="425"/>
                      </a:lnTo>
                      <a:lnTo>
                        <a:pt x="1141" y="462"/>
                      </a:lnTo>
                      <a:lnTo>
                        <a:pt x="1185" y="484"/>
                      </a:lnTo>
                      <a:lnTo>
                        <a:pt x="1216" y="502"/>
                      </a:lnTo>
                      <a:lnTo>
                        <a:pt x="1318" y="248"/>
                      </a:lnTo>
                      <a:lnTo>
                        <a:pt x="924" y="108"/>
                      </a:lnTo>
                      <a:lnTo>
                        <a:pt x="533" y="19"/>
                      </a:lnTo>
                      <a:lnTo>
                        <a:pt x="231" y="0"/>
                      </a:lnTo>
                      <a:lnTo>
                        <a:pt x="16" y="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259" name="未知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631" cy="93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31" y="0"/>
                    </a:cxn>
                    <a:cxn ang="0">
                      <a:pos x="1444" y="930"/>
                    </a:cxn>
                    <a:cxn ang="0">
                      <a:pos x="1364" y="881"/>
                    </a:cxn>
                    <a:cxn ang="0">
                      <a:pos x="1194" y="804"/>
                    </a:cxn>
                    <a:cxn ang="0">
                      <a:pos x="1104" y="765"/>
                    </a:cxn>
                    <a:cxn ang="0">
                      <a:pos x="1062" y="747"/>
                    </a:cxn>
                    <a:cxn ang="0">
                      <a:pos x="977" y="721"/>
                    </a:cxn>
                    <a:cxn ang="0">
                      <a:pos x="913" y="704"/>
                    </a:cxn>
                    <a:cxn ang="0">
                      <a:pos x="838" y="685"/>
                    </a:cxn>
                    <a:cxn ang="0">
                      <a:pos x="756" y="660"/>
                    </a:cxn>
                    <a:cxn ang="0">
                      <a:pos x="634" y="632"/>
                    </a:cxn>
                    <a:cxn ang="0">
                      <a:pos x="519" y="616"/>
                    </a:cxn>
                    <a:cxn ang="0">
                      <a:pos x="379" y="601"/>
                    </a:cxn>
                    <a:cxn ang="0">
                      <a:pos x="276" y="596"/>
                    </a:cxn>
                    <a:cxn ang="0">
                      <a:pos x="148" y="596"/>
                    </a:cxn>
                    <a:cxn ang="0">
                      <a:pos x="44" y="598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31" h="930">
                      <a:moveTo>
                        <a:pt x="0" y="0"/>
                      </a:moveTo>
                      <a:lnTo>
                        <a:pt x="1631" y="0"/>
                      </a:lnTo>
                      <a:lnTo>
                        <a:pt x="1444" y="930"/>
                      </a:lnTo>
                      <a:lnTo>
                        <a:pt x="1364" y="881"/>
                      </a:lnTo>
                      <a:lnTo>
                        <a:pt x="1194" y="804"/>
                      </a:lnTo>
                      <a:lnTo>
                        <a:pt x="1104" y="765"/>
                      </a:lnTo>
                      <a:lnTo>
                        <a:pt x="1062" y="747"/>
                      </a:lnTo>
                      <a:lnTo>
                        <a:pt x="977" y="721"/>
                      </a:lnTo>
                      <a:lnTo>
                        <a:pt x="913" y="704"/>
                      </a:lnTo>
                      <a:lnTo>
                        <a:pt x="838" y="685"/>
                      </a:lnTo>
                      <a:lnTo>
                        <a:pt x="756" y="660"/>
                      </a:lnTo>
                      <a:lnTo>
                        <a:pt x="634" y="632"/>
                      </a:lnTo>
                      <a:lnTo>
                        <a:pt x="519" y="616"/>
                      </a:lnTo>
                      <a:lnTo>
                        <a:pt x="379" y="601"/>
                      </a:lnTo>
                      <a:lnTo>
                        <a:pt x="276" y="596"/>
                      </a:lnTo>
                      <a:lnTo>
                        <a:pt x="148" y="596"/>
                      </a:lnTo>
                      <a:lnTo>
                        <a:pt x="44" y="59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30789" name="Text Box 69"/>
          <p:cNvSpPr txBox="1">
            <a:spLocks noChangeArrowheads="1"/>
          </p:cNvSpPr>
          <p:nvPr/>
        </p:nvSpPr>
        <p:spPr bwMode="auto">
          <a:xfrm>
            <a:off x="4043363" y="4430713"/>
            <a:ext cx="542925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600" b="1" i="1">
                <a:solidFill>
                  <a:srgbClr val="FF00FF"/>
                </a:solidFill>
                <a:latin typeface="Times New Roman" pitchFamily="18" charset="0"/>
              </a:rPr>
              <a:t>G</a:t>
            </a:r>
          </a:p>
        </p:txBody>
      </p:sp>
      <p:sp>
        <p:nvSpPr>
          <p:cNvPr id="8261" name="Text Box 70"/>
          <p:cNvSpPr txBox="1">
            <a:spLocks noChangeArrowheads="1"/>
          </p:cNvSpPr>
          <p:nvPr/>
        </p:nvSpPr>
        <p:spPr bwMode="auto">
          <a:xfrm>
            <a:off x="6267450" y="2635250"/>
            <a:ext cx="36195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/>
            <a:endParaRPr lang="en-US" altLang="zh-CN" b="1">
              <a:latin typeface="Times New Roman" pitchFamily="18" charset="0"/>
            </a:endParaRPr>
          </a:p>
        </p:txBody>
      </p:sp>
      <p:sp>
        <p:nvSpPr>
          <p:cNvPr id="30791" name="Rectangle 71"/>
          <p:cNvSpPr>
            <a:spLocks noChangeArrowheads="1"/>
          </p:cNvSpPr>
          <p:nvPr/>
        </p:nvSpPr>
        <p:spPr bwMode="auto">
          <a:xfrm>
            <a:off x="614363" y="5268913"/>
            <a:ext cx="1928812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600" b="1" i="1">
                <a:latin typeface="Times New Roman" pitchFamily="18" charset="0"/>
              </a:rPr>
              <a:t>F</a:t>
            </a:r>
            <a:r>
              <a:rPr lang="zh-CN" altLang="en-US" sz="2600" b="1" baseline="-25000">
                <a:latin typeface="Times New Roman" pitchFamily="18" charset="0"/>
              </a:rPr>
              <a:t>压</a:t>
            </a:r>
            <a:r>
              <a:rPr lang="zh-CN" altLang="en-US" sz="2600" b="1">
                <a:latin typeface="Times New Roman" pitchFamily="18" charset="0"/>
              </a:rPr>
              <a:t> </a:t>
            </a:r>
            <a:r>
              <a:rPr lang="en-US" altLang="zh-CN" sz="2600" b="1">
                <a:latin typeface="Times New Roman" pitchFamily="18" charset="0"/>
              </a:rPr>
              <a:t>=</a:t>
            </a:r>
            <a:r>
              <a:rPr lang="en-US" altLang="zh-CN" sz="2600" b="1" i="1">
                <a:latin typeface="Times New Roman" pitchFamily="18" charset="0"/>
              </a:rPr>
              <a:t> G</a:t>
            </a:r>
          </a:p>
        </p:txBody>
      </p:sp>
      <p:sp>
        <p:nvSpPr>
          <p:cNvPr id="30792" name="Rectangle 72"/>
          <p:cNvSpPr>
            <a:spLocks noChangeArrowheads="1"/>
          </p:cNvSpPr>
          <p:nvPr/>
        </p:nvSpPr>
        <p:spPr bwMode="auto">
          <a:xfrm>
            <a:off x="3738563" y="5268913"/>
            <a:ext cx="1928812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600" b="1" i="1">
                <a:latin typeface="Times New Roman" pitchFamily="18" charset="0"/>
              </a:rPr>
              <a:t>F</a:t>
            </a:r>
            <a:r>
              <a:rPr lang="zh-CN" altLang="en-US" sz="2600" b="1" baseline="-25000">
                <a:latin typeface="Times New Roman" pitchFamily="18" charset="0"/>
              </a:rPr>
              <a:t>压</a:t>
            </a:r>
            <a:r>
              <a:rPr lang="zh-CN" altLang="en-US" sz="2600" b="1">
                <a:latin typeface="Times New Roman" pitchFamily="18" charset="0"/>
              </a:rPr>
              <a:t> </a:t>
            </a:r>
            <a:r>
              <a:rPr lang="en-US" altLang="zh-CN" sz="2600" b="1">
                <a:latin typeface="Times New Roman" pitchFamily="18" charset="0"/>
              </a:rPr>
              <a:t>≠</a:t>
            </a:r>
            <a:r>
              <a:rPr lang="en-US" altLang="zh-CN" sz="2600" b="1" i="1">
                <a:latin typeface="Times New Roman" pitchFamily="18" charset="0"/>
              </a:rPr>
              <a:t> G</a:t>
            </a:r>
          </a:p>
        </p:txBody>
      </p:sp>
      <p:sp>
        <p:nvSpPr>
          <p:cNvPr id="30793" name="Rectangle 73"/>
          <p:cNvSpPr>
            <a:spLocks noChangeArrowheads="1"/>
          </p:cNvSpPr>
          <p:nvPr/>
        </p:nvSpPr>
        <p:spPr bwMode="auto">
          <a:xfrm>
            <a:off x="5656263" y="5268913"/>
            <a:ext cx="3048000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600" b="1" i="1">
                <a:latin typeface="Times New Roman" pitchFamily="18" charset="0"/>
              </a:rPr>
              <a:t>F</a:t>
            </a:r>
            <a:r>
              <a:rPr lang="zh-CN" altLang="en-US" sz="2600" b="1" baseline="-25000">
                <a:latin typeface="Times New Roman" pitchFamily="18" charset="0"/>
              </a:rPr>
              <a:t>压</a:t>
            </a:r>
            <a:r>
              <a:rPr lang="zh-CN" altLang="en-US" sz="2600" b="1">
                <a:latin typeface="Times New Roman" pitchFamily="18" charset="0"/>
              </a:rPr>
              <a:t> 与</a:t>
            </a:r>
            <a:r>
              <a:rPr lang="en-US" altLang="zh-CN" sz="2600" b="1" i="1">
                <a:latin typeface="Times New Roman" pitchFamily="18" charset="0"/>
              </a:rPr>
              <a:t> G</a:t>
            </a:r>
            <a:r>
              <a:rPr lang="zh-CN" altLang="en-US" sz="2600" b="1">
                <a:latin typeface="Times New Roman" pitchFamily="18" charset="0"/>
              </a:rPr>
              <a:t>无关</a:t>
            </a:r>
          </a:p>
        </p:txBody>
      </p:sp>
      <p:sp>
        <p:nvSpPr>
          <p:cNvPr id="30794" name="Line 74"/>
          <p:cNvSpPr>
            <a:spLocks noChangeShapeType="1"/>
          </p:cNvSpPr>
          <p:nvPr/>
        </p:nvSpPr>
        <p:spPr bwMode="auto">
          <a:xfrm rot="180000">
            <a:off x="2411413" y="3932238"/>
            <a:ext cx="41275" cy="99536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66" name="Text Box 75"/>
          <p:cNvSpPr txBox="1">
            <a:spLocks noChangeArrowheads="1"/>
          </p:cNvSpPr>
          <p:nvPr/>
        </p:nvSpPr>
        <p:spPr bwMode="auto">
          <a:xfrm>
            <a:off x="538163" y="4064000"/>
            <a:ext cx="544512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en-US" altLang="zh-CN" b="1">
              <a:latin typeface="Times New Roman" pitchFamily="18" charset="0"/>
            </a:endParaRPr>
          </a:p>
        </p:txBody>
      </p:sp>
      <p:grpSp>
        <p:nvGrpSpPr>
          <p:cNvPr id="17" name="Group 76"/>
          <p:cNvGrpSpPr>
            <a:grpSpLocks/>
          </p:cNvGrpSpPr>
          <p:nvPr/>
        </p:nvGrpSpPr>
        <p:grpSpPr bwMode="auto">
          <a:xfrm>
            <a:off x="176213" y="3427413"/>
            <a:ext cx="3105150" cy="666750"/>
            <a:chOff x="156" y="2152"/>
            <a:chExt cx="1956" cy="420"/>
          </a:xfrm>
        </p:grpSpPr>
        <p:sp>
          <p:nvSpPr>
            <p:cNvPr id="8268" name="Rectangle 77" descr="栎木"/>
            <p:cNvSpPr>
              <a:spLocks noChangeArrowheads="1"/>
            </p:cNvSpPr>
            <p:nvPr/>
          </p:nvSpPr>
          <p:spPr bwMode="auto">
            <a:xfrm>
              <a:off x="1392" y="2160"/>
              <a:ext cx="388" cy="356"/>
            </a:xfrm>
            <a:prstGeom prst="rect">
              <a:avLst/>
            </a:pr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en-US" altLang="zh-CN">
                <a:latin typeface="Times New Roman" pitchFamily="18" charset="0"/>
              </a:endParaRPr>
            </a:p>
          </p:txBody>
        </p:sp>
        <p:grpSp>
          <p:nvGrpSpPr>
            <p:cNvPr id="18" name="Group 78"/>
            <p:cNvGrpSpPr>
              <a:grpSpLocks/>
            </p:cNvGrpSpPr>
            <p:nvPr/>
          </p:nvGrpSpPr>
          <p:grpSpPr bwMode="auto">
            <a:xfrm>
              <a:off x="1164" y="2513"/>
              <a:ext cx="948" cy="59"/>
              <a:chOff x="0" y="0"/>
              <a:chExt cx="1338" cy="130"/>
            </a:xfrm>
          </p:grpSpPr>
          <p:sp>
            <p:nvSpPr>
              <p:cNvPr id="8270" name="Line 79"/>
              <p:cNvSpPr>
                <a:spLocks noChangeShapeType="1"/>
              </p:cNvSpPr>
              <p:nvPr/>
            </p:nvSpPr>
            <p:spPr bwMode="auto">
              <a:xfrm flipH="1">
                <a:off x="0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71" name="Line 80"/>
              <p:cNvSpPr>
                <a:spLocks noChangeShapeType="1"/>
              </p:cNvSpPr>
              <p:nvPr/>
            </p:nvSpPr>
            <p:spPr bwMode="auto">
              <a:xfrm flipH="1">
                <a:off x="120" y="8"/>
                <a:ext cx="121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72" name="Line 81"/>
              <p:cNvSpPr>
                <a:spLocks noChangeShapeType="1"/>
              </p:cNvSpPr>
              <p:nvPr/>
            </p:nvSpPr>
            <p:spPr bwMode="auto">
              <a:xfrm flipH="1">
                <a:off x="241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73" name="Line 82"/>
              <p:cNvSpPr>
                <a:spLocks noChangeShapeType="1"/>
              </p:cNvSpPr>
              <p:nvPr/>
            </p:nvSpPr>
            <p:spPr bwMode="auto">
              <a:xfrm flipH="1">
                <a:off x="361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74" name="Line 83"/>
              <p:cNvSpPr>
                <a:spLocks noChangeShapeType="1"/>
              </p:cNvSpPr>
              <p:nvPr/>
            </p:nvSpPr>
            <p:spPr bwMode="auto">
              <a:xfrm flipH="1">
                <a:off x="481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75" name="Line 84"/>
              <p:cNvSpPr>
                <a:spLocks noChangeShapeType="1"/>
              </p:cNvSpPr>
              <p:nvPr/>
            </p:nvSpPr>
            <p:spPr bwMode="auto">
              <a:xfrm flipH="1">
                <a:off x="601" y="8"/>
                <a:ext cx="121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76" name="Line 85"/>
              <p:cNvSpPr>
                <a:spLocks noChangeShapeType="1"/>
              </p:cNvSpPr>
              <p:nvPr/>
            </p:nvSpPr>
            <p:spPr bwMode="auto">
              <a:xfrm flipH="1">
                <a:off x="722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77" name="Line 86"/>
              <p:cNvSpPr>
                <a:spLocks noChangeShapeType="1"/>
              </p:cNvSpPr>
              <p:nvPr/>
            </p:nvSpPr>
            <p:spPr bwMode="auto">
              <a:xfrm flipH="1">
                <a:off x="842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78" name="Line 87"/>
              <p:cNvSpPr>
                <a:spLocks noChangeShapeType="1"/>
              </p:cNvSpPr>
              <p:nvPr/>
            </p:nvSpPr>
            <p:spPr bwMode="auto">
              <a:xfrm flipH="1">
                <a:off x="962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79" name="Line 88"/>
              <p:cNvSpPr>
                <a:spLocks noChangeShapeType="1"/>
              </p:cNvSpPr>
              <p:nvPr/>
            </p:nvSpPr>
            <p:spPr bwMode="auto">
              <a:xfrm flipH="1">
                <a:off x="1082" y="8"/>
                <a:ext cx="121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80" name="Line 89"/>
              <p:cNvSpPr>
                <a:spLocks noChangeShapeType="1"/>
              </p:cNvSpPr>
              <p:nvPr/>
            </p:nvSpPr>
            <p:spPr bwMode="auto">
              <a:xfrm flipH="1">
                <a:off x="1203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81" name="Line 90"/>
              <p:cNvSpPr>
                <a:spLocks noChangeShapeType="1"/>
              </p:cNvSpPr>
              <p:nvPr/>
            </p:nvSpPr>
            <p:spPr bwMode="auto">
              <a:xfrm>
                <a:off x="23" y="0"/>
                <a:ext cx="1315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8282" name="Rectangle 91" descr="栎木"/>
            <p:cNvSpPr>
              <a:spLocks noChangeArrowheads="1"/>
            </p:cNvSpPr>
            <p:nvPr/>
          </p:nvSpPr>
          <p:spPr bwMode="auto">
            <a:xfrm>
              <a:off x="384" y="2152"/>
              <a:ext cx="388" cy="357"/>
            </a:xfrm>
            <a:prstGeom prst="rect">
              <a:avLst/>
            </a:pr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en-US" altLang="zh-CN">
                <a:latin typeface="Times New Roman" pitchFamily="18" charset="0"/>
              </a:endParaRPr>
            </a:p>
          </p:txBody>
        </p:sp>
        <p:grpSp>
          <p:nvGrpSpPr>
            <p:cNvPr id="19" name="Group 92"/>
            <p:cNvGrpSpPr>
              <a:grpSpLocks/>
            </p:cNvGrpSpPr>
            <p:nvPr/>
          </p:nvGrpSpPr>
          <p:grpSpPr bwMode="auto">
            <a:xfrm>
              <a:off x="156" y="2505"/>
              <a:ext cx="948" cy="59"/>
              <a:chOff x="0" y="0"/>
              <a:chExt cx="1338" cy="130"/>
            </a:xfrm>
          </p:grpSpPr>
          <p:sp>
            <p:nvSpPr>
              <p:cNvPr id="8284" name="Line 93"/>
              <p:cNvSpPr>
                <a:spLocks noChangeShapeType="1"/>
              </p:cNvSpPr>
              <p:nvPr/>
            </p:nvSpPr>
            <p:spPr bwMode="auto">
              <a:xfrm flipH="1">
                <a:off x="0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85" name="Line 94"/>
              <p:cNvSpPr>
                <a:spLocks noChangeShapeType="1"/>
              </p:cNvSpPr>
              <p:nvPr/>
            </p:nvSpPr>
            <p:spPr bwMode="auto">
              <a:xfrm flipH="1">
                <a:off x="120" y="8"/>
                <a:ext cx="121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86" name="Line 95"/>
              <p:cNvSpPr>
                <a:spLocks noChangeShapeType="1"/>
              </p:cNvSpPr>
              <p:nvPr/>
            </p:nvSpPr>
            <p:spPr bwMode="auto">
              <a:xfrm flipH="1">
                <a:off x="241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87" name="Line 96"/>
              <p:cNvSpPr>
                <a:spLocks noChangeShapeType="1"/>
              </p:cNvSpPr>
              <p:nvPr/>
            </p:nvSpPr>
            <p:spPr bwMode="auto">
              <a:xfrm flipH="1">
                <a:off x="361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88" name="Line 97"/>
              <p:cNvSpPr>
                <a:spLocks noChangeShapeType="1"/>
              </p:cNvSpPr>
              <p:nvPr/>
            </p:nvSpPr>
            <p:spPr bwMode="auto">
              <a:xfrm flipH="1">
                <a:off x="481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89" name="Line 98"/>
              <p:cNvSpPr>
                <a:spLocks noChangeShapeType="1"/>
              </p:cNvSpPr>
              <p:nvPr/>
            </p:nvSpPr>
            <p:spPr bwMode="auto">
              <a:xfrm flipH="1">
                <a:off x="601" y="8"/>
                <a:ext cx="121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90" name="Line 99"/>
              <p:cNvSpPr>
                <a:spLocks noChangeShapeType="1"/>
              </p:cNvSpPr>
              <p:nvPr/>
            </p:nvSpPr>
            <p:spPr bwMode="auto">
              <a:xfrm flipH="1">
                <a:off x="722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91" name="Line 100"/>
              <p:cNvSpPr>
                <a:spLocks noChangeShapeType="1"/>
              </p:cNvSpPr>
              <p:nvPr/>
            </p:nvSpPr>
            <p:spPr bwMode="auto">
              <a:xfrm flipH="1">
                <a:off x="842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92" name="Line 101"/>
              <p:cNvSpPr>
                <a:spLocks noChangeShapeType="1"/>
              </p:cNvSpPr>
              <p:nvPr/>
            </p:nvSpPr>
            <p:spPr bwMode="auto">
              <a:xfrm flipH="1">
                <a:off x="962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93" name="Line 102"/>
              <p:cNvSpPr>
                <a:spLocks noChangeShapeType="1"/>
              </p:cNvSpPr>
              <p:nvPr/>
            </p:nvSpPr>
            <p:spPr bwMode="auto">
              <a:xfrm flipH="1">
                <a:off x="1082" y="8"/>
                <a:ext cx="121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94" name="Line 103"/>
              <p:cNvSpPr>
                <a:spLocks noChangeShapeType="1"/>
              </p:cNvSpPr>
              <p:nvPr/>
            </p:nvSpPr>
            <p:spPr bwMode="auto">
              <a:xfrm flipH="1">
                <a:off x="1203" y="8"/>
                <a:ext cx="120" cy="12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95" name="Line 104"/>
              <p:cNvSpPr>
                <a:spLocks noChangeShapeType="1"/>
              </p:cNvSpPr>
              <p:nvPr/>
            </p:nvSpPr>
            <p:spPr bwMode="auto">
              <a:xfrm>
                <a:off x="23" y="0"/>
                <a:ext cx="1315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0825" name="Line 105"/>
          <p:cNvSpPr>
            <a:spLocks noChangeShapeType="1"/>
          </p:cNvSpPr>
          <p:nvPr/>
        </p:nvSpPr>
        <p:spPr bwMode="auto">
          <a:xfrm>
            <a:off x="842963" y="3668713"/>
            <a:ext cx="0" cy="99060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26" name="Rectangle 106"/>
          <p:cNvSpPr>
            <a:spLocks noChangeArrowheads="1"/>
          </p:cNvSpPr>
          <p:nvPr/>
        </p:nvSpPr>
        <p:spPr bwMode="auto">
          <a:xfrm>
            <a:off x="614363" y="4583113"/>
            <a:ext cx="609600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600" b="1" i="1">
                <a:solidFill>
                  <a:srgbClr val="FF00FF"/>
                </a:solidFill>
                <a:latin typeface="Times New Roman" pitchFamily="18" charset="0"/>
              </a:rPr>
              <a:t>G</a:t>
            </a:r>
            <a:endParaRPr lang="zh-CN" altLang="en-US" sz="2600" b="1" i="1">
              <a:solidFill>
                <a:srgbClr val="FF00FF"/>
              </a:solidFill>
              <a:latin typeface="Times New Roman" pitchFamily="18" charset="0"/>
            </a:endParaRPr>
          </a:p>
        </p:txBody>
      </p:sp>
      <p:sp>
        <p:nvSpPr>
          <p:cNvPr id="30827" name="Rectangle 107"/>
          <p:cNvSpPr>
            <a:spLocks noChangeArrowheads="1"/>
          </p:cNvSpPr>
          <p:nvPr/>
        </p:nvSpPr>
        <p:spPr bwMode="auto">
          <a:xfrm>
            <a:off x="2214563" y="4811713"/>
            <a:ext cx="619125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 i="1">
                <a:solidFill>
                  <a:srgbClr val="FF0000"/>
                </a:solidFill>
                <a:latin typeface="Times New Roman" pitchFamily="18" charset="0"/>
              </a:rPr>
              <a:t>F</a:t>
            </a:r>
            <a:r>
              <a:rPr lang="zh-CN" altLang="en-US" sz="2600" b="1" i="1" baseline="-25000">
                <a:solidFill>
                  <a:srgbClr val="FF0000"/>
                </a:solidFill>
                <a:latin typeface="Times New Roman" pitchFamily="18" charset="0"/>
              </a:rPr>
              <a:t>压</a:t>
            </a:r>
          </a:p>
        </p:txBody>
      </p:sp>
      <p:sp>
        <p:nvSpPr>
          <p:cNvPr id="30828" name="Line 108"/>
          <p:cNvSpPr>
            <a:spLocks noChangeShapeType="1"/>
          </p:cNvSpPr>
          <p:nvPr/>
        </p:nvSpPr>
        <p:spPr bwMode="auto">
          <a:xfrm>
            <a:off x="4424363" y="3744913"/>
            <a:ext cx="304800" cy="6858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29" name="Rectangle 109"/>
          <p:cNvSpPr>
            <a:spLocks noChangeArrowheads="1"/>
          </p:cNvSpPr>
          <p:nvPr/>
        </p:nvSpPr>
        <p:spPr bwMode="auto">
          <a:xfrm>
            <a:off x="4729163" y="4125913"/>
            <a:ext cx="619125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 i="1">
                <a:solidFill>
                  <a:srgbClr val="FF0000"/>
                </a:solidFill>
                <a:latin typeface="Times New Roman" pitchFamily="18" charset="0"/>
              </a:rPr>
              <a:t>F</a:t>
            </a:r>
            <a:r>
              <a:rPr lang="zh-CN" altLang="en-US" sz="2600" b="1" i="1" baseline="-25000">
                <a:solidFill>
                  <a:srgbClr val="FF0000"/>
                </a:solidFill>
                <a:latin typeface="Times New Roman" pitchFamily="18" charset="0"/>
              </a:rPr>
              <a:t>压</a:t>
            </a:r>
          </a:p>
        </p:txBody>
      </p:sp>
      <p:sp>
        <p:nvSpPr>
          <p:cNvPr id="30830" name="Line 110"/>
          <p:cNvSpPr>
            <a:spLocks noChangeShapeType="1"/>
          </p:cNvSpPr>
          <p:nvPr/>
        </p:nvSpPr>
        <p:spPr bwMode="auto">
          <a:xfrm>
            <a:off x="4271963" y="3516313"/>
            <a:ext cx="0" cy="99060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31" name="Line 111"/>
          <p:cNvSpPr>
            <a:spLocks noChangeShapeType="1"/>
          </p:cNvSpPr>
          <p:nvPr/>
        </p:nvSpPr>
        <p:spPr bwMode="auto">
          <a:xfrm>
            <a:off x="3357563" y="2754313"/>
            <a:ext cx="0" cy="320040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32" name="Line 112"/>
          <p:cNvSpPr>
            <a:spLocks noChangeShapeType="1"/>
          </p:cNvSpPr>
          <p:nvPr/>
        </p:nvSpPr>
        <p:spPr bwMode="auto">
          <a:xfrm>
            <a:off x="5656263" y="2754313"/>
            <a:ext cx="0" cy="320040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33" name="Text Box 113"/>
          <p:cNvSpPr txBox="1">
            <a:spLocks noChangeArrowheads="1"/>
          </p:cNvSpPr>
          <p:nvPr/>
        </p:nvSpPr>
        <p:spPr bwMode="auto">
          <a:xfrm>
            <a:off x="7192963" y="4430713"/>
            <a:ext cx="542925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600" b="1" i="1">
                <a:solidFill>
                  <a:srgbClr val="FF00FF"/>
                </a:solidFill>
                <a:latin typeface="Times New Roman" pitchFamily="18" charset="0"/>
              </a:rPr>
              <a:t>G</a:t>
            </a:r>
          </a:p>
        </p:txBody>
      </p:sp>
      <p:sp>
        <p:nvSpPr>
          <p:cNvPr id="30834" name="Line 114"/>
          <p:cNvSpPr>
            <a:spLocks noChangeShapeType="1"/>
          </p:cNvSpPr>
          <p:nvPr/>
        </p:nvSpPr>
        <p:spPr bwMode="auto">
          <a:xfrm>
            <a:off x="7421563" y="3516313"/>
            <a:ext cx="0" cy="99060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35" name="Line 115"/>
          <p:cNvSpPr>
            <a:spLocks noChangeShapeType="1"/>
          </p:cNvSpPr>
          <p:nvPr/>
        </p:nvSpPr>
        <p:spPr bwMode="auto">
          <a:xfrm flipH="1">
            <a:off x="6202363" y="3592513"/>
            <a:ext cx="8382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36" name="Rectangle 116"/>
          <p:cNvSpPr>
            <a:spLocks noChangeArrowheads="1"/>
          </p:cNvSpPr>
          <p:nvPr/>
        </p:nvSpPr>
        <p:spPr bwMode="auto">
          <a:xfrm>
            <a:off x="5676900" y="3036888"/>
            <a:ext cx="6191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 i="1">
                <a:solidFill>
                  <a:srgbClr val="FF0000"/>
                </a:solidFill>
                <a:latin typeface="Times New Roman" pitchFamily="18" charset="0"/>
              </a:rPr>
              <a:t>F</a:t>
            </a:r>
            <a:r>
              <a:rPr lang="zh-CN" altLang="en-US" sz="2600" b="1" i="1" baseline="-25000">
                <a:solidFill>
                  <a:srgbClr val="FF0000"/>
                </a:solidFill>
                <a:latin typeface="Times New Roman" pitchFamily="18" charset="0"/>
              </a:rPr>
              <a:t>压</a:t>
            </a: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365125" y="792163"/>
            <a:ext cx="71342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zh-CN" altLang="en-US" sz="2600">
                <a:latin typeface="Times New Roman" pitchFamily="18" charset="0"/>
                <a:ea typeface="黑体" pitchFamily="49" charset="-122"/>
              </a:rPr>
              <a:t>压力可以由重力产生，也可以由其他力产生。</a:t>
            </a:r>
          </a:p>
        </p:txBody>
      </p:sp>
      <p:sp>
        <p:nvSpPr>
          <p:cNvPr id="8309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0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0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0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0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7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7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5" dur="2000"/>
                                        <p:tgtEl>
                                          <p:spTgt spid="30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0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0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30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30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07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07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2" dur="500"/>
                                        <p:tgtEl>
                                          <p:spTgt spid="30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30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30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30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30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0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0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23" grpId="0"/>
      <p:bldP spid="30789" grpId="0"/>
      <p:bldP spid="30791" grpId="0"/>
      <p:bldP spid="30792" grpId="0"/>
      <p:bldP spid="30793" grpId="0"/>
      <p:bldP spid="30794" grpId="0" animBg="1"/>
      <p:bldP spid="30825" grpId="0" animBg="1"/>
      <p:bldP spid="30826" grpId="0"/>
      <p:bldP spid="30827" grpId="0"/>
      <p:bldP spid="30828" grpId="0" animBg="1"/>
      <p:bldP spid="30829" grpId="0"/>
      <p:bldP spid="30830" grpId="0" animBg="1"/>
      <p:bldP spid="30831" grpId="0" animBg="1"/>
      <p:bldP spid="30832" grpId="0" animBg="1"/>
      <p:bldP spid="30833" grpId="0"/>
      <p:bldP spid="30834" grpId="0" animBg="1"/>
      <p:bldP spid="30835" grpId="0" animBg="1"/>
      <p:bldP spid="3083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20184556_22*i*3"/>
  <p:tag name="KSO_WM_TEMPLATE_CATEGORY" val="custom"/>
  <p:tag name="KSO_WM_TEMPLATE_INDEX" val="20184556"/>
  <p:tag name="KSO_WM_UNIT_INDEX" val="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20184556_22*i*4"/>
  <p:tag name="KSO_WM_TEMPLATE_CATEGORY" val="custom"/>
  <p:tag name="KSO_WM_TEMPLATE_INDEX" val="20184556"/>
  <p:tag name="KSO_WM_UNIT_INDEX" val="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20184556_22*i*5"/>
  <p:tag name="KSO_WM_TEMPLATE_CATEGORY" val="custom"/>
  <p:tag name="KSO_WM_TEMPLATE_INDEX" val="20184556"/>
  <p:tag name="KSO_WM_UNIT_INDEX" val="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20184556_22*i*6"/>
  <p:tag name="KSO_WM_TEMPLATE_CATEGORY" val="custom"/>
  <p:tag name="KSO_WM_TEMPLATE_INDEX" val="20184556"/>
  <p:tag name="KSO_WM_UNIT_INDEX" val="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NDEX" val="8"/>
  <p:tag name="KSO_WM_TEMPLATE_CATEGORY" val="custom"/>
  <p:tag name="KSO_WM_TEMPLATE_INDEX" val="20184617"/>
  <p:tag name="KSO_WM_DIAGRAM_GROUP_CODE" val="l1_1"/>
  <p:tag name="KSO_WM_UNIT_ID" val="custom20184617_13*i*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NDEX" val="12"/>
  <p:tag name="KSO_WM_TEMPLATE_CATEGORY" val="custom"/>
  <p:tag name="KSO_WM_TEMPLATE_INDEX" val="20184617"/>
  <p:tag name="KSO_WM_DIAGRAM_GROUP_CODE" val="l1_1"/>
  <p:tag name="KSO_WM_UNIT_ID" val="custom20184617_13*i*1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NDEX" val="13"/>
  <p:tag name="KSO_WM_TEMPLATE_CATEGORY" val="custom"/>
  <p:tag name="KSO_WM_TEMPLATE_INDEX" val="20184617"/>
  <p:tag name="KSO_WM_DIAGRAM_GROUP_CODE" val="l1_1"/>
  <p:tag name="KSO_WM_UNIT_ID" val="custom20184617_13*i*1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NDEX" val="14"/>
  <p:tag name="KSO_WM_TEMPLATE_CATEGORY" val="custom"/>
  <p:tag name="KSO_WM_TEMPLATE_INDEX" val="20184617"/>
  <p:tag name="KSO_WM_DIAGRAM_GROUP_CODE" val="l1_1"/>
  <p:tag name="KSO_WM_UNIT_ID" val="custom20184617_13*i*1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COMBINE_RELATE_SLIDE_ID" val="background20181909_1"/>
  <p:tag name="KSO_WM_TEMPLATE_CATEGORY" val="custom"/>
  <p:tag name="KSO_WM_TEMPLATE_INDEX" val="20184556"/>
  <p:tag name="KSO_WM_TEMPLATE_SUBCATEGORY" val="combine"/>
  <p:tag name="KSO_WM_TEMPLATE_THUMBS_INDEX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20184556_1*i*3"/>
  <p:tag name="KSO_WM_TEMPLATE_CATEGORY" val="custom"/>
  <p:tag name="KSO_WM_TEMPLATE_INDEX" val="20184556"/>
  <p:tag name="KSO_WM_UNIT_INDEX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20184556_1*i*4"/>
  <p:tag name="KSO_WM_TEMPLATE_CATEGORY" val="custom"/>
  <p:tag name="KSO_WM_TEMPLATE_INDEX" val="20184556"/>
  <p:tag name="KSO_WM_UNIT_INDEX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20184556_1*i*5"/>
  <p:tag name="KSO_WM_TEMPLATE_CATEGORY" val="custom"/>
  <p:tag name="KSO_WM_TEMPLATE_INDEX" val="20184556"/>
  <p:tag name="KSO_WM_UNIT_INDEX" val="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20184556_1*i*6"/>
  <p:tag name="KSO_WM_TEMPLATE_CATEGORY" val="custom"/>
  <p:tag name="KSO_WM_TEMPLATE_INDEX" val="20184556"/>
  <p:tag name="KSO_WM_UNIT_INDEX" val="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20184556_1*i*7"/>
  <p:tag name="KSO_WM_TEMPLATE_CATEGORY" val="custom"/>
  <p:tag name="KSO_WM_TEMPLATE_INDEX" val="20184556"/>
  <p:tag name="KSO_WM_UNIT_INDEX" val="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20184556_22*i*2"/>
  <p:tag name="KSO_WM_TEMPLATE_CATEGORY" val="custom"/>
  <p:tag name="KSO_WM_TEMPLATE_INDEX" val="20184556"/>
  <p:tag name="KSO_WM_UNIT_INDEX" val="2"/>
</p:tagLst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母版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母版2" id="{E085C78A-A044-49FA-A51B-A4D3AC60B770}" vid="{DEC76DEC-68F8-43FD-8E9A-F4EED1C4CF9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4">
      <a:dk1>
        <a:srgbClr val="000000"/>
      </a:dk1>
      <a:lt1>
        <a:srgbClr val="DEF6F1"/>
      </a:lt1>
      <a:dk2>
        <a:srgbClr val="000000"/>
      </a:dk2>
      <a:lt2>
        <a:srgbClr val="969696"/>
      </a:lt2>
      <a:accent1>
        <a:srgbClr val="FFFFFF"/>
      </a:accent1>
      <a:accent2>
        <a:srgbClr val="8DC6FF"/>
      </a:accent2>
      <a:accent3>
        <a:srgbClr val="ECFAF7"/>
      </a:accent3>
      <a:accent4>
        <a:srgbClr val="000000"/>
      </a:accent4>
      <a:accent5>
        <a:srgbClr val="FFFFFF"/>
      </a:accent5>
      <a:accent6>
        <a:srgbClr val="7FB3E7"/>
      </a:accent6>
      <a:hlink>
        <a:srgbClr val="0066CC"/>
      </a:hlink>
      <a:folHlink>
        <a:srgbClr val="00A8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默认设计模板">
  <a:themeElements>
    <a:clrScheme name="默认设计模板 4">
      <a:dk1>
        <a:srgbClr val="000000"/>
      </a:dk1>
      <a:lt1>
        <a:srgbClr val="DEF6F1"/>
      </a:lt1>
      <a:dk2>
        <a:srgbClr val="000000"/>
      </a:dk2>
      <a:lt2>
        <a:srgbClr val="969696"/>
      </a:lt2>
      <a:accent1>
        <a:srgbClr val="FFFFFF"/>
      </a:accent1>
      <a:accent2>
        <a:srgbClr val="8DC6FF"/>
      </a:accent2>
      <a:accent3>
        <a:srgbClr val="ECFAF7"/>
      </a:accent3>
      <a:accent4>
        <a:srgbClr val="000000"/>
      </a:accent4>
      <a:accent5>
        <a:srgbClr val="FFFFFF"/>
      </a:accent5>
      <a:accent6>
        <a:srgbClr val="7FB3E7"/>
      </a:accent6>
      <a:hlink>
        <a:srgbClr val="0066CC"/>
      </a:hlink>
      <a:folHlink>
        <a:srgbClr val="00A8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自定义 102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000000"/>
      </a:accent1>
      <a:accent2>
        <a:srgbClr val="000000"/>
      </a:accent2>
      <a:accent3>
        <a:srgbClr val="000000"/>
      </a:accent3>
      <a:accent4>
        <a:srgbClr val="000000"/>
      </a:accent4>
      <a:accent5>
        <a:srgbClr val="000000"/>
      </a:accent5>
      <a:accent6>
        <a:srgbClr val="FFFFFF"/>
      </a:accent6>
      <a:hlink>
        <a:srgbClr val="0563C1"/>
      </a:hlink>
      <a:folHlink>
        <a:srgbClr val="954F72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都市">
  <a:themeElements>
    <a:clrScheme name="都市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都市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都市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4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_母版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母版2" id="{E085C78A-A044-49FA-A51B-A4D3AC60B770}" vid="{DEC76DEC-68F8-43FD-8E9A-F4EED1C4CF9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CDESIGNL</Template>
  <TotalTime>0</TotalTime>
  <Pages>0</Pages>
  <Words>2166</Words>
  <Characters>0</Characters>
  <Application>Microsoft Office PowerPoint</Application>
  <DocSecurity>0</DocSecurity>
  <PresentationFormat>全屏显示(4:3)</PresentationFormat>
  <Lines>0</Lines>
  <Paragraphs>410</Paragraphs>
  <Slides>61</Slides>
  <Notes>21</Notes>
  <HiddenSlides>0</HiddenSlides>
  <MMClips>0</MMClips>
  <ScaleCrop>false</ScaleCrop>
  <HeadingPairs>
    <vt:vector size="6" baseType="variant">
      <vt:variant>
        <vt:lpstr>主题</vt:lpstr>
      </vt:variant>
      <vt:variant>
        <vt:i4>9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61</vt:i4>
      </vt:variant>
    </vt:vector>
  </HeadingPairs>
  <TitlesOfParts>
    <vt:vector size="71" baseType="lpstr">
      <vt:lpstr>母版2</vt:lpstr>
      <vt:lpstr>默认设计模板</vt:lpstr>
      <vt:lpstr>1_默认设计模板</vt:lpstr>
      <vt:lpstr>2_默认设计模板</vt:lpstr>
      <vt:lpstr>3_默认设计模板</vt:lpstr>
      <vt:lpstr>Office 主题​​</vt:lpstr>
      <vt:lpstr>都市</vt:lpstr>
      <vt:lpstr>4_默认设计模板</vt:lpstr>
      <vt:lpstr>1_母版2</vt:lpstr>
      <vt:lpstr>图像文档</vt:lpstr>
      <vt:lpstr>压 强 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请同学们大胆猜想：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作业：</vt:lpstr>
      <vt:lpstr>幻灯片 36</vt:lpstr>
      <vt:lpstr>压 强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    学到这里，你知道这是怎么回事了吗？</vt:lpstr>
      <vt:lpstr>幻灯片 49</vt:lpstr>
      <vt:lpstr>幻灯片 50</vt:lpstr>
      <vt:lpstr>幻灯片 51</vt:lpstr>
      <vt:lpstr>讨论交流：冰面救人</vt:lpstr>
      <vt:lpstr>              如果把啄木鸟的嘴换成鸭子的嘴、把啄木鸟的脚换成鸭子的脚，会出现什么现象呢？</vt:lpstr>
      <vt:lpstr>1.形状如图3所示的实心物体放在水平面上，如果将其倒放，则物体对水平面的(          )       A.压力、压强都改变       B.压力、压强都不变       C.压力不变、压强减小       D.压力不变、压强增大</vt:lpstr>
      <vt:lpstr>幻灯片 55</vt:lpstr>
      <vt:lpstr>幻灯片 56</vt:lpstr>
      <vt:lpstr>幻灯片 57</vt:lpstr>
      <vt:lpstr>幻灯片 58</vt:lpstr>
      <vt:lpstr>幻灯片 59</vt:lpstr>
      <vt:lpstr>作业：</vt:lpstr>
      <vt:lpstr>幻灯片 61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2017-06-11T04:40:45Z</dcterms:created>
  <dcterms:modified xsi:type="dcterms:W3CDTF">2019-03-25T01:07:22Z</dcterms:modified>
</cp:coreProperties>
</file>