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openxmlformats.org/officeDocument/2006/relationships/image" Target="NULL" TargetMode="Externa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image" Target="../media/image1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379220" y="3629660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动态电路分析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7995" y="209296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第15讲　探究电路</a:t>
            </a:r>
            <a:endParaRPr kumimoji="0" lang="en-US" altLang="zh-CN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66470" y="131572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861060" y="1861820"/>
            <a:ext cx="10469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北部湾经济区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用石墨烯制成的湿敏电阻，其阻值会随含水量的升高而增大．如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图是检测植物叶片含水量的电路，电源电压不变．</a:t>
            </a:r>
            <a:r>
              <a:rPr lang="zh-CN" sz="2400">
                <a:ea typeface="宋体" panose="02010600030101010101" pitchFamily="2" charset="-122"/>
              </a:rPr>
              <a:t>将湿敏电阻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附着在叶片上，当叶片含水量升高时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电流表示数增大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电压表示数减小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电路总电阻减小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电路总功率增大</a:t>
            </a:r>
            <a:endParaRPr lang="zh-CN" altLang="en-US" sz="2400"/>
          </a:p>
        </p:txBody>
      </p:sp>
      <p:pic>
        <p:nvPicPr>
          <p:cNvPr id="2" name="图片 -21474815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0" y="3161030"/>
            <a:ext cx="291655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71460" y="5610225"/>
            <a:ext cx="18840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5412105" y="3108960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" name="文本框 121"/>
          <p:cNvSpPr txBox="1"/>
          <p:nvPr/>
        </p:nvSpPr>
        <p:spPr>
          <a:xfrm>
            <a:off x="828040" y="1068070"/>
            <a:ext cx="10590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青岛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如图甲是某酒精浓度检测仪的原理图．电源电压保持不变，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为定值电阻，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为酒精气体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敏感电阻，它的阻值随酒精气体浓度的变化曲线如图乙所示．</a:t>
            </a:r>
            <a:r>
              <a:rPr lang="zh-CN" sz="2400">
                <a:ea typeface="宋体" panose="02010600030101010101" pitchFamily="2" charset="-122"/>
              </a:rPr>
              <a:t>闭合开关，驾驶员呼出的气体中酒精浓度越大，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，电压表示数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．当电压表示数达到一定值时，检测仪发出报警信号．</a:t>
            </a:r>
            <a:endParaRPr lang="zh-CN" altLang="en-US" sz="2400"/>
          </a:p>
        </p:txBody>
      </p:sp>
      <p:pic>
        <p:nvPicPr>
          <p:cNvPr id="2" name="图片 -2147481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0175" y="3590290"/>
            <a:ext cx="4685030" cy="1897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53710" y="5632450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9859645" y="2259965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4770" y="280162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14705" y="1207135"/>
            <a:ext cx="10404475" cy="521890"/>
            <a:chOff x="894" y="3246"/>
            <a:chExt cx="16385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650" y="3246"/>
              <a:ext cx="136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多开关(开关通断)引起的动态电路分析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(2018.15，2017.10)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63270" y="205549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基础小练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1515" y="2564130"/>
            <a:ext cx="10619740" cy="3415030"/>
            <a:chOff x="865" y="4319"/>
            <a:chExt cx="16724" cy="5378"/>
          </a:xfrm>
        </p:grpSpPr>
        <p:sp>
          <p:nvSpPr>
            <p:cNvPr id="100" name="文本框 99"/>
            <p:cNvSpPr txBox="1"/>
            <p:nvPr/>
          </p:nvSpPr>
          <p:spPr>
            <a:xfrm>
              <a:off x="865" y="4319"/>
              <a:ext cx="16724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8. </a:t>
              </a:r>
              <a:r>
                <a:rPr lang="zh-CN" sz="2400">
                  <a:ea typeface="宋体" panose="02010600030101010101" pitchFamily="2" charset="-122"/>
                </a:rPr>
                <a:t>如图所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示电路，电源电压不变，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为定值电阻，开关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、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ea typeface="宋体" panose="02010600030101010101" pitchFamily="2" charset="-122"/>
                </a:rPr>
                <a:t>都闭合时，电流表    </a:t>
              </a:r>
              <a:r>
                <a:rPr lang="zh-CN" sz="2400">
                  <a:sym typeface="+mn-ea"/>
                </a:rPr>
                <a:t>与电压表      、   均有示数．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(1)</a:t>
              </a:r>
              <a:r>
                <a:rPr lang="zh-CN" sz="2400">
                  <a:sym typeface="+mn-ea"/>
                </a:rPr>
                <a:t>开关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lang="zh-CN" sz="2400">
                  <a:sym typeface="+mn-ea"/>
                </a:rPr>
                <a:t>、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均闭合，在方框乙内画出等效</a:t>
              </a:r>
              <a:endParaRPr lang="zh-CN" sz="2400"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ym typeface="+mn-ea"/>
                </a:rPr>
                <a:t>电路图，然后判断电路的连接情况：电阻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1</a:t>
              </a:r>
              <a:endParaRPr lang="en-US" sz="2400" baseline="-250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ym typeface="+mn-ea"/>
                </a:rPr>
                <a:t>被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，电路中的电流有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条路</a:t>
              </a:r>
              <a:endParaRPr lang="zh-CN" sz="2400"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ym typeface="+mn-ea"/>
                </a:rPr>
                <a:t>径，电阻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与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联接入电路．</a:t>
              </a:r>
              <a:endParaRPr lang="zh-CN" altLang="en-US" sz="2400"/>
            </a:p>
          </p:txBody>
        </p:sp>
        <p:pic>
          <p:nvPicPr>
            <p:cNvPr id="2" name="图片 -21474815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8" y="5611"/>
              <a:ext cx="431" cy="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1721"/>
            <p:cNvPicPr>
              <a:picLocks noChangeAspect="1"/>
            </p:cNvPicPr>
            <p:nvPr/>
          </p:nvPicPr>
          <p:blipFill>
            <a:blip r:embed="rId4" r:link="rId5"/>
            <a:stretch>
              <a:fillRect/>
            </a:stretch>
          </p:blipFill>
          <p:spPr>
            <a:xfrm>
              <a:off x="5808" y="5611"/>
              <a:ext cx="400" cy="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图片 -21474815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84" y="5611"/>
              <a:ext cx="416" cy="4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-2147481525"/>
          <p:cNvPicPr>
            <a:picLocks noChangeAspect="1"/>
          </p:cNvPicPr>
          <p:nvPr/>
        </p:nvPicPr>
        <p:blipFill>
          <a:blip r:embed="rId7"/>
          <a:srcRect t="-415" r="30020"/>
          <a:stretch>
            <a:fillRect/>
          </a:stretch>
        </p:blipFill>
        <p:spPr>
          <a:xfrm>
            <a:off x="7000240" y="3223895"/>
            <a:ext cx="4075430" cy="259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636000" y="5817870"/>
            <a:ext cx="1234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1200785" y="4852035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短路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8900" y="4852035"/>
            <a:ext cx="556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2450" y="544322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" name="图片 -214748258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47200" y="3456305"/>
            <a:ext cx="1616710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17880" y="962660"/>
            <a:ext cx="10775315" cy="5077460"/>
            <a:chOff x="809" y="1969"/>
            <a:chExt cx="16969" cy="7996"/>
          </a:xfrm>
        </p:grpSpPr>
        <p:sp>
          <p:nvSpPr>
            <p:cNvPr id="103" name="文本框 102"/>
            <p:cNvSpPr txBox="1"/>
            <p:nvPr/>
          </p:nvSpPr>
          <p:spPr>
            <a:xfrm>
              <a:off x="809" y="1969"/>
              <a:ext cx="16969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ea typeface="宋体" panose="02010600030101010101" pitchFamily="2" charset="-122"/>
                </a:rPr>
                <a:t>判断电表测量的对象：电流表      </a:t>
              </a:r>
              <a:r>
                <a:rPr lang="zh-CN" sz="2400">
                  <a:sym typeface="+mn-ea"/>
                </a:rPr>
                <a:t>测量电路总电流；电压表      、     测量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两端的电压．</a:t>
              </a:r>
              <a:endParaRPr lang="zh-CN" sz="2400"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sz="24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sz="24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sz="24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sz="2400"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(3)</a:t>
              </a:r>
              <a:r>
                <a:rPr lang="zh-CN" sz="2400">
                  <a:sym typeface="+mn-ea"/>
                </a:rPr>
                <a:t>再断开开关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，在方框丙内画出等效电路图，然后判断电路的连接情况：电路中的电流有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条路径，电阻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1</a:t>
              </a:r>
              <a:r>
                <a:rPr lang="zh-CN" sz="2400">
                  <a:sym typeface="+mn-ea"/>
                </a:rPr>
                <a:t>、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与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联接入电路．</a:t>
              </a:r>
              <a:endParaRPr lang="zh-CN" altLang="en-US" sz="2400"/>
            </a:p>
          </p:txBody>
        </p:sp>
        <p:pic>
          <p:nvPicPr>
            <p:cNvPr id="2" name="图片 -21474815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12" y="2301"/>
              <a:ext cx="538" cy="5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23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3761" y="2348"/>
              <a:ext cx="491" cy="4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-21474815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68" y="2348"/>
              <a:ext cx="539" cy="53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" name="图片 -2147481525"/>
          <p:cNvPicPr>
            <a:picLocks noChangeAspect="1"/>
          </p:cNvPicPr>
          <p:nvPr/>
        </p:nvPicPr>
        <p:blipFill>
          <a:blip r:embed="rId5"/>
          <a:srcRect t="-415" r="62622"/>
          <a:stretch>
            <a:fillRect/>
          </a:stretch>
        </p:blipFill>
        <p:spPr>
          <a:xfrm>
            <a:off x="3662045" y="2275205"/>
            <a:ext cx="1944370" cy="2317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25"/>
          <p:cNvPicPr>
            <a:picLocks noChangeAspect="1"/>
          </p:cNvPicPr>
          <p:nvPr/>
        </p:nvPicPr>
        <p:blipFill>
          <a:blip r:embed="rId5"/>
          <a:srcRect l="70440"/>
          <a:stretch>
            <a:fillRect/>
          </a:stretch>
        </p:blipFill>
        <p:spPr>
          <a:xfrm>
            <a:off x="6655435" y="2212975"/>
            <a:ext cx="1624965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669280" y="4573905"/>
            <a:ext cx="1234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6" name="组合 15"/>
          <p:cNvGrpSpPr/>
          <p:nvPr/>
        </p:nvGrpSpPr>
        <p:grpSpPr>
          <a:xfrm>
            <a:off x="9137650" y="2490470"/>
            <a:ext cx="1841500" cy="1815723"/>
            <a:chOff x="3914" y="4432"/>
            <a:chExt cx="3298" cy="319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1" name="流程图: 终止 20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2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4" name="流程图: 摘录 23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5" name="文本框 24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56970" y="1619885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99435" y="5478145"/>
            <a:ext cx="634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7775" y="5478145"/>
            <a:ext cx="681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" name="图片 -21474825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3870" y="2510790"/>
            <a:ext cx="1350645" cy="133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708025" y="1851025"/>
            <a:ext cx="10775315" cy="3415030"/>
            <a:chOff x="809" y="1969"/>
            <a:chExt cx="16969" cy="5378"/>
          </a:xfrm>
        </p:grpSpPr>
        <p:sp>
          <p:nvSpPr>
            <p:cNvPr id="103" name="文本框 102"/>
            <p:cNvSpPr txBox="1"/>
            <p:nvPr/>
          </p:nvSpPr>
          <p:spPr>
            <a:xfrm>
              <a:off x="809" y="1969"/>
              <a:ext cx="16969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(4)</a:t>
              </a:r>
              <a:r>
                <a:rPr lang="zh-CN" sz="2400">
                  <a:sym typeface="+mn-ea"/>
                </a:rPr>
                <a:t>断开开关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时，判</a:t>
              </a:r>
              <a:r>
                <a:rPr lang="zh-CN" sz="2400">
                  <a:latin typeface="Times New Roman" panose="02020603050405020304" pitchFamily="18" charset="0"/>
                  <a:sym typeface="+mn-ea"/>
                </a:rPr>
                <a:t>断电表测量的对象：电流表    </a:t>
              </a:r>
              <a:r>
                <a:rPr lang="zh-CN" sz="2400">
                  <a:sym typeface="+mn-ea"/>
                </a:rPr>
                <a:t>测量电路总电流；电压表    测量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两端的电压；电压表      测量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两端的电压；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(5)</a:t>
              </a:r>
              <a:r>
                <a:rPr lang="zh-CN" sz="2400">
                  <a:sym typeface="+mn-ea"/>
                </a:rPr>
                <a:t>判断电路变化前后相关物理量的变化情况：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(</a:t>
              </a:r>
              <a:r>
                <a:rPr lang="zh-CN" sz="2400">
                  <a:sym typeface="+mn-ea"/>
                </a:rPr>
                <a:t>电源电压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U</a:t>
              </a:r>
              <a:r>
                <a:rPr lang="zh-CN" sz="2400">
                  <a:sym typeface="+mn-ea"/>
                </a:rPr>
                <a:t>不变，断开开关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)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①</a:t>
              </a:r>
              <a:r>
                <a:rPr lang="zh-CN" sz="2400">
                  <a:sym typeface="+mn-ea"/>
                </a:rPr>
                <a:t>电路总电阻变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</a:t>
              </a:r>
              <a:r>
                <a:rPr lang="zh-CN" sz="2400">
                  <a:sym typeface="+mn-ea"/>
                </a:rPr>
                <a:t>，电流表示数变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</a:t>
              </a:r>
              <a:r>
                <a:rPr lang="zh-CN" sz="2400">
                  <a:sym typeface="+mn-ea"/>
                </a:rPr>
                <a:t>；电压表     的示数变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</a:t>
              </a:r>
              <a:r>
                <a:rPr lang="zh-CN" sz="2400">
                  <a:sym typeface="+mn-ea"/>
                </a:rPr>
                <a:t>；电压表     的示数变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</a:t>
              </a:r>
              <a:r>
                <a:rPr lang="zh-CN" sz="2400">
                  <a:sym typeface="+mn-ea"/>
                </a:rPr>
                <a:t>．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②</a:t>
              </a:r>
              <a:r>
                <a:rPr lang="zh-CN" sz="2400">
                  <a:sym typeface="+mn-ea"/>
                </a:rPr>
                <a:t>电压表    与电流表    的示数之比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；乘积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</a:t>
              </a:r>
              <a:r>
                <a:rPr lang="zh-CN" sz="2400">
                  <a:sym typeface="+mn-ea"/>
                </a:rPr>
                <a:t>．</a:t>
              </a:r>
              <a:endParaRPr lang="zh-CN" altLang="en-US" sz="2400"/>
            </a:p>
          </p:txBody>
        </p:sp>
        <p:pic>
          <p:nvPicPr>
            <p:cNvPr id="2" name="图片 -21474815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076" y="2331"/>
              <a:ext cx="461" cy="4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21" y="6730"/>
              <a:ext cx="461" cy="4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-2147481523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6812" y="2331"/>
              <a:ext cx="491" cy="4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-2147481523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2854" y="6730"/>
              <a:ext cx="491" cy="4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-2147481523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2555" y="4974"/>
              <a:ext cx="491" cy="4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-21474815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93" y="3126"/>
              <a:ext cx="539" cy="5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-21474815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3" y="5745"/>
              <a:ext cx="539" cy="53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>
            <a:off x="1738630" y="253936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3515" y="2467610"/>
            <a:ext cx="1321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41650" y="3604895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1880" y="3610610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42500" y="361061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05480" y="4145280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68620" y="470662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63815" y="4706620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952500" y="1790700"/>
            <a:ext cx="104457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如图所示电路中，闭合开关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，电流表和电压表均有示数．若断开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电流表示数变小，电压表示数变小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电流表示数变小，电压表示数变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电流表示数变大，电压表示数变小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电流表示数变大，电压表示数变大</a:t>
            </a:r>
            <a:endParaRPr lang="zh-CN" altLang="en-US" sz="2400"/>
          </a:p>
        </p:txBody>
      </p:sp>
      <p:pic>
        <p:nvPicPr>
          <p:cNvPr id="2" name="图片 -21474815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5375" y="2566035"/>
            <a:ext cx="2728595" cy="2437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98205" y="5134610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4293870" y="2500630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1183640" y="1941830"/>
            <a:ext cx="100584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，电路正常工作．现只将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断开，则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 </a:t>
            </a:r>
            <a:r>
              <a:rPr lang="zh-CN" sz="2400">
                <a:ea typeface="宋体" panose="02010600030101010101" pitchFamily="2" charset="-122"/>
              </a:rPr>
              <a:t>电流表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示数减小，电压表示数不变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 </a:t>
            </a:r>
            <a:r>
              <a:rPr lang="zh-CN" sz="2400">
                <a:ea typeface="宋体" panose="02010600030101010101" pitchFamily="2" charset="-122"/>
              </a:rPr>
              <a:t>电流表示数增大，电压表示数不变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电流表示数减小，电压表示数减小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 </a:t>
            </a:r>
            <a:r>
              <a:rPr lang="zh-CN" sz="2400">
                <a:ea typeface="宋体" panose="02010600030101010101" pitchFamily="2" charset="-122"/>
              </a:rPr>
              <a:t>电流表示数增大，电压表示数增大</a:t>
            </a:r>
            <a:endParaRPr lang="zh-CN" altLang="en-US" sz="2400"/>
          </a:p>
        </p:txBody>
      </p:sp>
      <p:pic>
        <p:nvPicPr>
          <p:cNvPr id="2" name="图片 -2147481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3825" y="2798445"/>
            <a:ext cx="2517140" cy="2046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31835" y="5060315"/>
            <a:ext cx="13030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3314700" y="2680335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71550" y="157797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899795" y="2134235"/>
            <a:ext cx="104990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武汉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如图所示，电源电压保持不变．只闭合开关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，电流表和电压表均有示数，若再闭合开关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流表示数变大，电压表示数变小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电流表示数变小，电压表示数不变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电压表示数与电流表示数的比值变小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电压表示数与电流表示数的比值不变</a:t>
            </a:r>
            <a:endParaRPr lang="zh-CN" altLang="en-US" sz="2400"/>
          </a:p>
        </p:txBody>
      </p:sp>
      <p:pic>
        <p:nvPicPr>
          <p:cNvPr id="2" name="图片 -2147481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475" y="3348355"/>
            <a:ext cx="2498090" cy="191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77275" y="5330190"/>
            <a:ext cx="13315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8227695" y="2816225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" name="文本框 112"/>
          <p:cNvSpPr txBox="1"/>
          <p:nvPr/>
        </p:nvSpPr>
        <p:spPr>
          <a:xfrm>
            <a:off x="1171575" y="1680210"/>
            <a:ext cx="98742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中只要有电流就能发光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相同，电源电压小于灯泡的额定电压，且保持不变，开</a:t>
            </a:r>
            <a:r>
              <a:rPr lang="zh-CN" sz="2400">
                <a:ea typeface="宋体" panose="02010600030101010101" pitchFamily="2" charset="-122"/>
              </a:rPr>
              <a:t>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由闭合到断开，电路中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变亮，电压表示数变小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变暗，电流表示数变大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亮起来，电压表示数变大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亮起来，电流表示数变小</a:t>
            </a:r>
            <a:endParaRPr lang="zh-CN" altLang="en-US" sz="2400"/>
          </a:p>
        </p:txBody>
      </p:sp>
      <p:pic>
        <p:nvPicPr>
          <p:cNvPr id="2" name="图片 -21474815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1225" y="3109595"/>
            <a:ext cx="2673350" cy="1997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38465" y="5281295"/>
            <a:ext cx="12738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1805940" y="292735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8350" y="192468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滑动变阻器滑片移动引起的动态电路分析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(2019.20)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07085" y="2592705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735330" y="3127375"/>
            <a:ext cx="8004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串联电路分析思路：先电流后电压、先整体后部分．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-21474815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1535" y="3659505"/>
            <a:ext cx="5706745" cy="24650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911225" y="1826260"/>
            <a:ext cx="10668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并联电路分析思路：先电压后电流，先支路后干路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注：</a:t>
            </a:r>
            <a:r>
              <a:rPr lang="en-US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为定值电阻所在支路电流，</a:t>
            </a:r>
            <a:r>
              <a:rPr lang="en-US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chemeClr val="tx1"/>
                </a:solidFill>
                <a:ea typeface="宋体" panose="02010600030101010101" pitchFamily="2" charset="-122"/>
              </a:rPr>
              <a:t>为滑动变阻器所在支路电流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15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0210" y="3427095"/>
            <a:ext cx="6604635" cy="2030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31190" y="1444625"/>
            <a:ext cx="11046460" cy="1753235"/>
            <a:chOff x="901" y="2344"/>
            <a:chExt cx="17396" cy="2761"/>
          </a:xfrm>
        </p:grpSpPr>
        <p:sp>
          <p:nvSpPr>
            <p:cNvPr id="112" name="文本框 111"/>
            <p:cNvSpPr txBox="1"/>
            <p:nvPr/>
          </p:nvSpPr>
          <p:spPr>
            <a:xfrm>
              <a:off x="901" y="2344"/>
              <a:ext cx="17396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福建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20</a:t>
              </a:r>
              <a:r>
                <a:rPr lang="zh-CN" sz="2400">
                  <a:cs typeface="楷体_GB2312" charset="0"/>
                </a:rPr>
                <a:t>题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2</a:t>
              </a:r>
              <a:r>
                <a:rPr lang="zh-CN" sz="2400">
                  <a:cs typeface="楷体_GB2312" charset="0"/>
                </a:rPr>
                <a:t>分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如图电路，闭合开关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，将滑动变阻器的滑片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从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ea typeface="宋体" panose="02010600030101010101" pitchFamily="2" charset="-122"/>
                </a:rPr>
                <a:t>端向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ea typeface="宋体" panose="02010600030101010101" pitchFamily="2" charset="-122"/>
                </a:rPr>
                <a:t>端移动过程中，示数减小的电表是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______(</a:t>
              </a:r>
              <a:r>
                <a:rPr lang="zh-CN" sz="2400">
                  <a:ea typeface="宋体" panose="02010600030101010101" pitchFamily="2" charset="-122"/>
                </a:rPr>
                <a:t>选</a:t>
              </a:r>
              <a:r>
                <a:rPr lang="zh-CN" sz="2400">
                  <a:latin typeface="宋体" panose="02010600030101010101" pitchFamily="2" charset="-122"/>
                  <a:cs typeface="宋体" panose="02010600030101010101" pitchFamily="2" charset="-122"/>
                </a:rPr>
                <a:t>填</a:t>
              </a:r>
              <a:r>
                <a:rPr lang="en-US" altLang="zh-CN" sz="2400">
                  <a:latin typeface="宋体" panose="02010600030101010101" pitchFamily="2" charset="-122"/>
                  <a:cs typeface="宋体" panose="02010600030101010101" pitchFamily="2" charset="-122"/>
                </a:rPr>
                <a:t>“   ”“   ”</a:t>
              </a:r>
              <a:r>
                <a:rPr lang="zh-CN" altLang="en-US" sz="2400">
                  <a:latin typeface="宋体" panose="02010600030101010101" pitchFamily="2" charset="-122"/>
                  <a:cs typeface="宋体" panose="02010600030101010101" pitchFamily="2" charset="-122"/>
                </a:rPr>
                <a:t>或</a:t>
              </a:r>
              <a:r>
                <a:rPr lang="en-US" altLang="zh-CN" sz="2400">
                  <a:latin typeface="宋体" panose="02010600030101010101" pitchFamily="2" charset="-122"/>
                  <a:cs typeface="宋体" panose="02010600030101010101" pitchFamily="2" charset="-122"/>
                </a:rPr>
                <a:t>“   ”</a:t>
              </a:r>
              <a:r>
                <a:rPr lang="zh-CN" sz="2400">
                  <a:latin typeface="宋体" panose="02010600030101010101" pitchFamily="2" charset="-122"/>
                  <a:cs typeface="宋体" panose="02010600030101010101" pitchFamily="2" charset="-122"/>
                </a:rPr>
                <a:t>)，电路的总功率________(选填“增大”“减小”或“不变”)．</a:t>
              </a:r>
              <a:endParaRPr lang="zh-CN" sz="24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3" name="图片 -21474815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29" y="3597"/>
              <a:ext cx="507" cy="5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-2147481556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2129" y="3597"/>
              <a:ext cx="508" cy="5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-214748155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26" y="3628"/>
              <a:ext cx="477" cy="47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-21474815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160" y="3413125"/>
            <a:ext cx="2520315" cy="2069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290185" y="5647690"/>
            <a:ext cx="17291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1483360" y="262953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35855" y="2088515"/>
            <a:ext cx="480695" cy="370840"/>
            <a:chOff x="2423" y="7991"/>
            <a:chExt cx="757" cy="584"/>
          </a:xfrm>
        </p:grpSpPr>
        <p:sp>
          <p:nvSpPr>
            <p:cNvPr id="9" name="椭圆 8"/>
            <p:cNvSpPr/>
            <p:nvPr/>
          </p:nvSpPr>
          <p:spPr>
            <a:xfrm>
              <a:off x="2456" y="8008"/>
              <a:ext cx="567" cy="56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23" y="7991"/>
              <a:ext cx="7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CN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16635" y="155956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4880" y="2237105"/>
            <a:ext cx="10320020" cy="3415030"/>
            <a:chOff x="1167" y="3187"/>
            <a:chExt cx="16252" cy="5378"/>
          </a:xfrm>
        </p:grpSpPr>
        <p:sp>
          <p:nvSpPr>
            <p:cNvPr id="112" name="文本框 111"/>
            <p:cNvSpPr txBox="1"/>
            <p:nvPr/>
          </p:nvSpPr>
          <p:spPr>
            <a:xfrm>
              <a:off x="1167" y="3187"/>
              <a:ext cx="16252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青海省卷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如图所示电路，电源电压不变．闭合开关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，当滑动变阻器的滑片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向左滑动时，下列说法正确的是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A. </a:t>
              </a:r>
              <a:r>
                <a:rPr lang="zh-CN" sz="2400">
                  <a:ea typeface="宋体" panose="02010600030101010101" pitchFamily="2" charset="-122"/>
                </a:rPr>
                <a:t>两个电流表的示数都变小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B. </a:t>
              </a:r>
              <a:r>
                <a:rPr lang="zh-CN" sz="2400">
                  <a:ea typeface="宋体" panose="02010600030101010101" pitchFamily="2" charset="-122"/>
                </a:rPr>
                <a:t>两个电流表的示数都变大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C. </a:t>
              </a:r>
              <a:r>
                <a:rPr lang="zh-CN" sz="2400">
                  <a:ea typeface="宋体" panose="02010600030101010101" pitchFamily="2" charset="-122"/>
                </a:rPr>
                <a:t>电流表      </a:t>
              </a:r>
              <a:r>
                <a:rPr lang="zh-CN" sz="2400">
                  <a:sym typeface="+mn-ea"/>
                </a:rPr>
                <a:t>的示数不变，电流表      的示数变小</a:t>
              </a:r>
              <a:endParaRPr lang="zh-CN" altLang="en-US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sym typeface="+mn-ea"/>
                </a:rPr>
                <a:t>D. </a:t>
              </a:r>
              <a:r>
                <a:rPr lang="zh-CN" sz="2400">
                  <a:sym typeface="+mn-ea"/>
                </a:rPr>
                <a:t>电流表     的示数不变，电流表     的示数变大</a:t>
              </a:r>
              <a:endParaRPr lang="zh-CN" altLang="en-US" sz="2400">
                <a:ea typeface="宋体" panose="02010600030101010101" pitchFamily="2" charset="-122"/>
              </a:endParaRPr>
            </a:p>
          </p:txBody>
        </p:sp>
        <p:pic>
          <p:nvPicPr>
            <p:cNvPr id="2" name="图片 -21474815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4" y="6999"/>
              <a:ext cx="522" cy="5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01" y="6968"/>
              <a:ext cx="553" cy="5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-21474815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4" y="7855"/>
              <a:ext cx="553" cy="5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-21474815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4" y="7855"/>
              <a:ext cx="522" cy="5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-21474815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520" y="3036570"/>
            <a:ext cx="2625090" cy="2274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178925" y="538289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6664960" y="2934970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" name="文本框 115"/>
          <p:cNvSpPr txBox="1"/>
          <p:nvPr/>
        </p:nvSpPr>
        <p:spPr>
          <a:xfrm>
            <a:off x="958215" y="1819910"/>
            <a:ext cx="104349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河池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如图所示的电路中，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为定值电阻，闭合开关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后，将滑动变阻器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向左移动时，下列说法正确的是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两端的电压变小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电压表的示数变小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电流表的示数变大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电路的总电阻变小</a:t>
            </a:r>
            <a:endParaRPr lang="zh-CN" altLang="en-US" sz="2400"/>
          </a:p>
        </p:txBody>
      </p:sp>
      <p:pic>
        <p:nvPicPr>
          <p:cNvPr id="2" name="图片 -21474815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1960" y="2570480"/>
            <a:ext cx="3007995" cy="2648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04960" y="5219065"/>
            <a:ext cx="1361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7205345" y="257048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718185" y="1864995"/>
            <a:ext cx="10756265" cy="3415030"/>
            <a:chOff x="1130" y="2164"/>
            <a:chExt cx="16939" cy="5378"/>
          </a:xfrm>
        </p:grpSpPr>
        <p:sp>
          <p:nvSpPr>
            <p:cNvPr id="116" name="文本框 115"/>
            <p:cNvSpPr txBox="1"/>
            <p:nvPr/>
          </p:nvSpPr>
          <p:spPr>
            <a:xfrm>
              <a:off x="1130" y="2164"/>
              <a:ext cx="16939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4.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莱芜改编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如图所示的电路中，电源电压保持不变，闭合开关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，滑动变阻器的滑片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向右移动的过程中，下列说法错误的是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A. </a:t>
              </a:r>
              <a:r>
                <a:rPr lang="zh-CN" sz="2400">
                  <a:ea typeface="宋体" panose="02010600030101010101" pitchFamily="2" charset="-122"/>
                </a:rPr>
                <a:t>电压表的示数不变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B. </a:t>
              </a:r>
              <a:r>
                <a:rPr lang="zh-CN" sz="2400">
                  <a:ea typeface="宋体" panose="02010600030101010101" pitchFamily="2" charset="-122"/>
                </a:rPr>
                <a:t>电流表       </a:t>
              </a:r>
              <a:r>
                <a:rPr lang="zh-CN" sz="2400">
                  <a:sym typeface="+mn-ea"/>
                </a:rPr>
                <a:t>和电流表       的示数均减小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C. </a:t>
              </a:r>
              <a:r>
                <a:rPr lang="zh-CN" sz="2400">
                  <a:sym typeface="+mn-ea"/>
                </a:rPr>
                <a:t>电流表      的示数与电流表      的示数之差减小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D. </a:t>
              </a:r>
              <a:r>
                <a:rPr lang="zh-CN" sz="2400">
                  <a:sym typeface="+mn-ea"/>
                </a:rPr>
                <a:t>电压表      的示数与电流表      的示数比值不变</a:t>
              </a:r>
              <a:endParaRPr lang="zh-CN" altLang="en-US" sz="2400"/>
            </a:p>
          </p:txBody>
        </p:sp>
        <p:pic>
          <p:nvPicPr>
            <p:cNvPr id="2" name="图片 -21474815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19" y="5137"/>
              <a:ext cx="525" cy="5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-21474815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5956"/>
              <a:ext cx="525" cy="5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57" y="5137"/>
              <a:ext cx="537" cy="5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-21474815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25" y="5944"/>
              <a:ext cx="537" cy="5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-21474815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25" y="6801"/>
              <a:ext cx="537" cy="5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-21474815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9" y="6801"/>
              <a:ext cx="507" cy="50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-21474815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9730" y="3064510"/>
            <a:ext cx="2867025" cy="1744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996045" y="4881245"/>
            <a:ext cx="11664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7999730" y="253619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" name="文本框 121"/>
          <p:cNvSpPr txBox="1"/>
          <p:nvPr/>
        </p:nvSpPr>
        <p:spPr>
          <a:xfrm>
            <a:off x="1069975" y="1758950"/>
            <a:ext cx="103295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西宁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高速公路收费站对过往的超载货车实施计重收费，某同学结合所学物理知识设计了如图所示的计重秤原理图，以下说法正确的是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称重表其实是一个电压表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电路中的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是没有作用的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当车辆越重时，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连入电路的阻值越大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当车辆越重时，称重表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的示数越大</a:t>
            </a:r>
            <a:endParaRPr lang="zh-CN" altLang="en-US" sz="2400"/>
          </a:p>
        </p:txBody>
      </p:sp>
      <p:pic>
        <p:nvPicPr>
          <p:cNvPr id="2" name="图片 -21474815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090" y="3064510"/>
            <a:ext cx="3208655" cy="1934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02320" y="5173980"/>
            <a:ext cx="13411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10291445" y="2492375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69645" y="196532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敏感电阻阻值变化引起的动态电路分析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69645" y="2963545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897890" y="3703320"/>
            <a:ext cx="106108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首先明确敏感电阻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如压敏电阻、热敏电阻、磁敏电阻、光敏电阻、气敏电阻等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的阻值随外界环境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如压力、温度、磁场强度、光照、气体浓度等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的变化情况，然后将其看作特殊的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滑动变阻器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进行分析即可．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2471</Words>
  <Application>WPS 演示</Application>
  <PresentationFormat>宽屏</PresentationFormat>
  <Paragraphs>202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