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8" r:id="rId3"/>
    <p:sldId id="259" r:id="rId4"/>
    <p:sldId id="260" r:id="rId5"/>
    <p:sldId id="261" r:id="rId6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18.xml"/><Relationship Id="rId5" Type="http://schemas.openxmlformats.org/officeDocument/2006/relationships/slide" Target="slide3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tags" Target="../tags/tag17.xml"/><Relationship Id="rId1" Type="http://schemas.openxmlformats.org/officeDocument/2006/relationships/image" Target="../media/image3.tif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0.xml"/><Relationship Id="rId2" Type="http://schemas.openxmlformats.org/officeDocument/2006/relationships/slide" Target="slide3.xml"/><Relationship Id="rId1" Type="http://schemas.openxmlformats.org/officeDocument/2006/relationships/tags" Target="../tags/tag19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1.xml"/><Relationship Id="rId2" Type="http://schemas.openxmlformats.org/officeDocument/2006/relationships/slide" Target="slide3.xml"/><Relationship Id="rId1" Type="http://schemas.openxmlformats.org/officeDocument/2006/relationships/image" Target="../media/image3.tif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3.xml"/><Relationship Id="rId2" Type="http://schemas.openxmlformats.org/officeDocument/2006/relationships/slide" Target="slide3.xml"/><Relationship Id="rId1" Type="http://schemas.openxmlformats.org/officeDocument/2006/relationships/tags" Target="../tags/tag22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4.xml"/><Relationship Id="rId2" Type="http://schemas.openxmlformats.org/officeDocument/2006/relationships/image" Target="../media/image7.png"/><Relationship Id="rId1" Type="http://schemas.openxmlformats.org/officeDocument/2006/relationships/image" Target="../media/image2.tif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5.xml"/><Relationship Id="rId2" Type="http://schemas.openxmlformats.org/officeDocument/2006/relationships/image" Target="file:///C:\Documents and Settings\Administrator\&#26700;&#38754;\&#27743;&#35199;&#29289;&#29702;(JK)\N20.TIF" TargetMode="Externa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6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7.xml"/><Relationship Id="rId2" Type="http://schemas.openxmlformats.org/officeDocument/2006/relationships/image" Target="file:///C:\Documents and Settings\Administrator\&#26700;&#38754;\&#27743;&#35199;&#29289;&#29702;(JK)\N22.TIF" TargetMode="External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8.xml"/><Relationship Id="rId2" Type="http://schemas.openxmlformats.org/officeDocument/2006/relationships/image" Target="file:///C:\Documents and Settings\Administrator\&#26700;&#38754;\&#27743;&#35199;&#29289;&#29702;(JK)\N23.TIF" TargetMode="Externa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9.xml"/><Relationship Id="rId3" Type="http://schemas.openxmlformats.org/officeDocument/2006/relationships/image" Target="../media/image5.tiff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slide" Target="slide14.xml"/><Relationship Id="rId7" Type="http://schemas.openxmlformats.org/officeDocument/2006/relationships/tags" Target="../tags/tag4.xml"/><Relationship Id="rId6" Type="http://schemas.openxmlformats.org/officeDocument/2006/relationships/slide" Target="slide28.xml"/><Relationship Id="rId5" Type="http://schemas.openxmlformats.org/officeDocument/2006/relationships/tags" Target="../tags/tag3.xml"/><Relationship Id="rId4" Type="http://schemas.openxmlformats.org/officeDocument/2006/relationships/slide" Target="slide19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7.xml"/><Relationship Id="rId1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0.xml"/><Relationship Id="rId3" Type="http://schemas.openxmlformats.org/officeDocument/2006/relationships/image" Target="file:///C:\Documents and Settings\Administrator\&#26700;&#38754;\&#27743;&#35199;&#29289;&#29702;(JK)\N25.TIF" TargetMode="External"/><Relationship Id="rId2" Type="http://schemas.openxmlformats.org/officeDocument/2006/relationships/image" Target="../media/image12.png"/><Relationship Id="rId1" Type="http://schemas.openxmlformats.org/officeDocument/2006/relationships/image" Target="../media/image4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2.xml"/><Relationship Id="rId2" Type="http://schemas.openxmlformats.org/officeDocument/2006/relationships/image" Target="../media/image5.tiff"/><Relationship Id="rId1" Type="http://schemas.openxmlformats.org/officeDocument/2006/relationships/image" Target="../media/image3.tiff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3.xml"/><Relationship Id="rId2" Type="http://schemas.openxmlformats.org/officeDocument/2006/relationships/image" Target="file:///C:\Documents and Settings\Administrator\&#26700;&#38754;\&#27743;&#35199;&#29289;&#29702;(JK)\N26.TIF" TargetMode="External"/><Relationship Id="rId1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4.xml"/><Relationship Id="rId2" Type="http://schemas.openxmlformats.org/officeDocument/2006/relationships/image" Target="file:///C:\Documents and Settings\Administrator\&#26700;&#38754;\&#27743;&#35199;&#29289;&#29702;(JK)\N27.TIF" TargetMode="External"/><Relationship Id="rId1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5.xml"/><Relationship Id="rId3" Type="http://schemas.openxmlformats.org/officeDocument/2006/relationships/image" Target="file:///C:\Documents and Settings\Administrator\&#26700;&#38754;\&#27743;&#35199;&#29289;&#29702;(JK)\N28.TIF" TargetMode="External"/><Relationship Id="rId2" Type="http://schemas.openxmlformats.org/officeDocument/2006/relationships/image" Target="../media/image15.png"/><Relationship Id="rId1" Type="http://schemas.openxmlformats.org/officeDocument/2006/relationships/image" Target="../media/image4.tiff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6.xml"/><Relationship Id="rId2" Type="http://schemas.openxmlformats.org/officeDocument/2006/relationships/image" Target="file:///C:\Documents and Settings\Administrator\&#26700;&#38754;\&#27743;&#35199;&#29289;&#29702;(JK)\N29.TIF" TargetMode="External"/><Relationship Id="rId1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7.xml"/><Relationship Id="rId2" Type="http://schemas.openxmlformats.org/officeDocument/2006/relationships/image" Target="file:///C:\Documents and Settings\Administrator\&#26700;&#38754;\&#27743;&#35199;&#29289;&#29702;(JK)\N30.TIF" TargetMode="External"/><Relationship Id="rId1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8.xml"/><Relationship Id="rId4" Type="http://schemas.openxmlformats.org/officeDocument/2006/relationships/image" Target="file:///C:\Documents and Settings\Administrator\&#26700;&#38754;\&#27743;&#35199;&#29289;&#29702;(JK)\N31.TIF" TargetMode="External"/><Relationship Id="rId3" Type="http://schemas.openxmlformats.org/officeDocument/2006/relationships/image" Target="../media/image18.png"/><Relationship Id="rId2" Type="http://schemas.openxmlformats.org/officeDocument/2006/relationships/image" Target="../media/image6.tiff"/><Relationship Id="rId1" Type="http://schemas.openxmlformats.org/officeDocument/2006/relationships/image" Target="../media/image1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9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4.xml"/><Relationship Id="rId2" Type="http://schemas.openxmlformats.org/officeDocument/2006/relationships/slide" Target="slide8.xml"/><Relationship Id="rId1" Type="http://schemas.openxmlformats.org/officeDocument/2006/relationships/slide" Target="slide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1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2.xml"/><Relationship Id="rId3" Type="http://schemas.openxmlformats.org/officeDocument/2006/relationships/image" Target="file:///C:\Documents and Settings\Administrator\&#26700;&#38754;\&#27743;&#35199;&#29289;&#29702;(JK)\N32.TIF" TargetMode="Externa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6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7.xml"/><Relationship Id="rId1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7.xml"/><Relationship Id="rId5" Type="http://schemas.openxmlformats.org/officeDocument/2006/relationships/slide" Target="slide3.xml"/><Relationship Id="rId4" Type="http://schemas.openxmlformats.org/officeDocument/2006/relationships/tags" Target="../tags/tag6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9.xml"/><Relationship Id="rId2" Type="http://schemas.openxmlformats.org/officeDocument/2006/relationships/slide" Target="slide3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slide" Target="slide3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.xml"/><Relationship Id="rId4" Type="http://schemas.openxmlformats.org/officeDocument/2006/relationships/slide" Target="slide3.x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4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14.xml"/><Relationship Id="rId5" Type="http://schemas.openxmlformats.org/officeDocument/2006/relationships/slide" Target="slide3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tags" Target="../tags/tag13.xml"/><Relationship Id="rId1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.xml"/><Relationship Id="rId2" Type="http://schemas.openxmlformats.org/officeDocument/2006/relationships/slide" Target="slide3.xml"/><Relationship Id="rId1" Type="http://schemas.openxmlformats.org/officeDocument/2006/relationships/tags" Target="../tags/ta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531110" y="2068830"/>
            <a:ext cx="743267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光现象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45005" y="3456940"/>
            <a:ext cx="8604250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光的直线传播、反射与折射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29285" y="1187450"/>
            <a:ext cx="5184140" cy="521970"/>
            <a:chOff x="894" y="3246"/>
            <a:chExt cx="8164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516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镜面反射和漫反射　</a:t>
              </a:r>
              <a:endParaRPr 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680085" y="2098675"/>
          <a:ext cx="10774045" cy="40011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80490"/>
                <a:gridCol w="4674870"/>
                <a:gridCol w="4718685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镜面反射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漫反射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28238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图示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相同点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都遵循光的__________定律；光路都是________的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图片 -21474812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5085" y="3194050"/>
            <a:ext cx="3278505" cy="17297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12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635" y="3194050"/>
            <a:ext cx="3111500" cy="1729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5243830" y="5572125"/>
            <a:ext cx="9848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反射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96655" y="5572125"/>
            <a:ext cx="11410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可逆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5" action="ppaction://hlinksldjump"/>
          </p:cNvPr>
          <p:cNvSpPr/>
          <p:nvPr/>
        </p:nvSpPr>
        <p:spPr>
          <a:xfrm>
            <a:off x="9432290" y="126873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62610" y="921385"/>
          <a:ext cx="10935335" cy="466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5485"/>
                <a:gridCol w="2150110"/>
                <a:gridCol w="3861435"/>
                <a:gridCol w="4218305"/>
              </a:tblGrid>
              <a:tr h="640080">
                <a:tc grid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类型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镜面反射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漫反射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640080">
                <a:tc rowSpan="3"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不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同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点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反射面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平滑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粗糙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/>
                </a:tc>
              </a:tr>
              <a:tr h="1188720">
                <a:tc vMerge="1">
                  <a:tcPr/>
                </a:tc>
                <a:tc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平行光束反射后的方向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射向________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 anchorCtr="0"/>
                </a:tc>
              </a:tr>
              <a:tr h="2194560">
                <a:tc vMerge="1">
                  <a:tcPr/>
                </a:tc>
                <a:tc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感官差异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在特定区域内观察物体很亮，从其他区域观察物体很暗，如：黑板反光、玻璃幕墙造成“光污染”等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在______</a:t>
                      </a:r>
                      <a:r>
                        <a:rPr 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方向都能看到本身不发光的物体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，如：在影院不同位置都能看到荧幕上的影像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/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4587875" y="2583815"/>
            <a:ext cx="1533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平行射出</a:t>
            </a:r>
            <a:endParaRPr lang="zh-CN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74785" y="2609215"/>
            <a:ext cx="15963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四面八方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47635" y="3721100"/>
            <a:ext cx="1047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各个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463405" y="584200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5" grpId="0"/>
      <p:bldP spid="5" grpId="1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290955" y="1453515"/>
            <a:ext cx="3578860" cy="521970"/>
            <a:chOff x="894" y="3246"/>
            <a:chExt cx="5636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263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光的色散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1138555" y="2240280"/>
            <a:ext cx="102114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光的色散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：太阳光通过三棱镜后被分解成七种颜色的光的现象叫做光的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．此现象说明，白光是由红、橙、黄、绿、蓝、靛、紫七种色光混合而成的．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色光的三原色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：红、绿、蓝叫做光的三原色，用这三种光可以混合出各种的色光．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3.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生活中的色散现象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：雨后彩虹、肥皂泡的彩色条纹等．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47495" y="2933700"/>
            <a:ext cx="874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色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散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215755" y="510286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74395" y="1492250"/>
            <a:ext cx="24796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看不见的光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74395" y="2074545"/>
          <a:ext cx="10507345" cy="39363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30475"/>
                <a:gridCol w="3988435"/>
                <a:gridCol w="3988435"/>
              </a:tblGrid>
              <a:tr h="6680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红外线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紫外线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93027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光谱的红光之外的辐射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光谱的紫光以外的辐射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507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特性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热效应、穿透云雾能力强等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荧光效应、杀毒灭菌、促进骨骼生长等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29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应用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遥控器、红外线夜视仪、诊断疾病等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验钞机、灭菌灯等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347200" y="131064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426210" y="1397635"/>
            <a:ext cx="4036060" cy="648335"/>
            <a:chOff x="1456" y="3050"/>
            <a:chExt cx="6356" cy="1021"/>
          </a:xfrm>
        </p:grpSpPr>
        <p:sp>
          <p:nvSpPr>
            <p:cNvPr id="100" name="文本框 99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图片解读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1413510" y="2266950"/>
            <a:ext cx="53454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命题点：光现象辨识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天黑了，小明打开客厅的灯，会在窗玻璃上看到另一个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，这是由于光的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形成的；同时，小明玩起了手影游戏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，墙壁上的手影是由于光的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-21474825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0955" y="2761615"/>
            <a:ext cx="3213100" cy="2040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063230" y="5224145"/>
            <a:ext cx="23691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(RJ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八上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P72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4.1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9)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41245" y="4030980"/>
            <a:ext cx="875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反射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49955" y="5130165"/>
            <a:ext cx="1707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直线传播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02640" y="2063115"/>
            <a:ext cx="702500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命题点：光现象辨识</a:t>
            </a:r>
            <a:endParaRPr 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如图所示，王爷爷可以看到桌面上本来不发光的书本，是由于书本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的光进入了他的眼睛；我们能从不同方向看到书本，是由于光在书本表面发生了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镜面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反射．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477" descr="C:\Documents and Settings\Administrator\桌面\江西物理(JK)\N20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03895" y="2673985"/>
            <a:ext cx="2912745" cy="18592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624570" y="4924425"/>
            <a:ext cx="22720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英国物理教材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P167)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33445" y="3288665"/>
            <a:ext cx="906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反射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26615" y="4358640"/>
            <a:ext cx="530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漫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99540" y="2092325"/>
            <a:ext cx="52685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命题点：光现象辨识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小明随王爷爷去叉鱼，小明看到鱼在水中的位置比实际位置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，这是光的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现象引起的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-21474825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4585" y="2288540"/>
            <a:ext cx="3020060" cy="22802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841615" y="4734560"/>
            <a:ext cx="22866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(RJ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八上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P82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4.4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4)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96840" y="3305175"/>
            <a:ext cx="811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39995" y="3870960"/>
            <a:ext cx="874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折射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02640" y="2175510"/>
            <a:ext cx="702437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命题点：光现象辨识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4.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如图所示，将一块平面镜斜插在水中，让太阳光斜射到水中的平面镜上，在白纸板上形成一条彩带，这是光的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现象；彩带中在红光之外靠近红光的是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红外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紫外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476" descr="C:\Documents and Settings\Administrator\桌面\江西物理(JK)\N2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576945" y="2797175"/>
            <a:ext cx="2507615" cy="1617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616950" y="4668520"/>
            <a:ext cx="24282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(RJ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八上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P85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4.5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46630" y="3954780"/>
            <a:ext cx="1062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色散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28470" y="4491355"/>
            <a:ext cx="1047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红外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68350" y="1920875"/>
            <a:ext cx="74644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命题点：光的反射规律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5.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如图所示，小明利用一块平面镜使太阳光竖直射入井中，若入射光与井口的夹角为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，则反射角为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，如果太阳光与水平井面的夹角减小了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，为了保证太阳光仍然竖直射入井底，则平面镜与井面的夹角为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475" descr="C:\Documents and Settings\Administrator\桌面\江西物理(JK)\N23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787765" y="2518410"/>
            <a:ext cx="2314575" cy="22199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990330" y="4967605"/>
            <a:ext cx="22402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(2000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10C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97915" y="3674745"/>
            <a:ext cx="859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75°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93290" y="4814570"/>
            <a:ext cx="2256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65°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或</a:t>
            </a:r>
            <a:r>
              <a:rPr lang="en-US" alt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5°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51041" y="1221740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江西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面对面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”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63880" y="2141855"/>
            <a:ext cx="4082415" cy="521970"/>
            <a:chOff x="894" y="3246"/>
            <a:chExt cx="6429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342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光现象辨识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13080" y="2969895"/>
            <a:ext cx="1653540" cy="460375"/>
            <a:chOff x="1586" y="2158"/>
            <a:chExt cx="2604" cy="725"/>
          </a:xfrm>
        </p:grpSpPr>
        <p:pic>
          <p:nvPicPr>
            <p:cNvPr id="2" name="图片 1" descr="三级标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10" y="2204"/>
              <a:ext cx="2580" cy="63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86" y="2158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2309495" y="3007995"/>
            <a:ext cx="2397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1D41D5"/>
                </a:solidFill>
                <a:ea typeface="黑体" panose="02010609060101010101" pitchFamily="49" charset="-122"/>
              </a:rPr>
              <a:t>根据关键词判断</a:t>
            </a:r>
            <a:endParaRPr lang="zh-CN" altLang="en-US" sz="2400" b="0">
              <a:solidFill>
                <a:srgbClr val="1D41D5"/>
              </a:solidFill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3080" y="3582035"/>
            <a:ext cx="111252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(1)</a:t>
            </a:r>
            <a:r>
              <a:rPr lang="zh-CN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影子、光束、日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食、小孔成像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光的直线传播；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倒影、平面镜、反光、倒车镜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光的反射；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眼镜、透镜、海市蜃楼、折断、变浅、从空气进入水中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或从水中进入空气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)→</a:t>
            </a:r>
            <a:r>
              <a:rPr lang="zh-CN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光的折射．</a:t>
            </a:r>
            <a:endParaRPr lang="zh-CN" altLang="en-US" sz="2400" b="0">
              <a:solidFill>
                <a:srgbClr val="1D41D5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084195" y="177419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084195" y="3522345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江西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084195" y="4410075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3596005" y="2802255"/>
            <a:ext cx="178371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考点梳理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8" action="ppaction://hlinksldjump"/>
          </p:cNvPr>
          <p:cNvSpPr/>
          <p:nvPr/>
        </p:nvSpPr>
        <p:spPr>
          <a:xfrm>
            <a:off x="6303645" y="2802255"/>
            <a:ext cx="198120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图片解读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731010" y="127889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680210" y="1951355"/>
            <a:ext cx="7587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如图所示的光现象中，由于光的反射形成的是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-2147482470" descr="C:\Documents and Settings\Administrator\桌面\江西物理(JK)\N25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2973705" y="2656840"/>
            <a:ext cx="7585710" cy="3339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368665" y="1951355"/>
            <a:ext cx="780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950085" y="2286000"/>
            <a:ext cx="85191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下列成语中所涉及的物理现象和对它的解释相符的是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．镜花水月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光的直线传播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．立竿见影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光的反射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．海市蜃楼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光的折射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．鱼翔浅底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光的色散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45320" y="2445385"/>
            <a:ext cx="718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746125" y="859155"/>
            <a:ext cx="10759750" cy="1291590"/>
            <a:chOff x="894" y="2963"/>
            <a:chExt cx="16151" cy="2034"/>
          </a:xfrm>
        </p:grpSpPr>
        <p:sp>
          <p:nvSpPr>
            <p:cNvPr id="13" name="文本框 4"/>
            <p:cNvSpPr txBox="1"/>
            <p:nvPr/>
          </p:nvSpPr>
          <p:spPr>
            <a:xfrm>
              <a:off x="3965" y="2963"/>
              <a:ext cx="13080" cy="20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fontAlgn="auto"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光的反射、折射规律及光路图的判断分析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(6年3考，其中1次为光路图判断)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771525" y="2352675"/>
            <a:ext cx="4763135" cy="462280"/>
            <a:chOff x="1155" y="3705"/>
            <a:chExt cx="7501" cy="728"/>
          </a:xfrm>
        </p:grpSpPr>
        <p:grpSp>
          <p:nvGrpSpPr>
            <p:cNvPr id="3" name="组合 2"/>
            <p:cNvGrpSpPr/>
            <p:nvPr/>
          </p:nvGrpSpPr>
          <p:grpSpPr>
            <a:xfrm>
              <a:off x="1155" y="3708"/>
              <a:ext cx="2604" cy="725"/>
              <a:chOff x="1586" y="2158"/>
              <a:chExt cx="2604" cy="725"/>
            </a:xfrm>
          </p:grpSpPr>
          <p:pic>
            <p:nvPicPr>
              <p:cNvPr id="2" name="图片 1" descr="三级标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10" y="2204"/>
                <a:ext cx="2580" cy="636"/>
              </a:xfrm>
              <a:prstGeom prst="rect">
                <a:avLst/>
              </a:prstGeom>
            </p:spPr>
          </p:pic>
          <p:sp>
            <p:nvSpPr>
              <p:cNvPr id="4" name="文本框 3"/>
              <p:cNvSpPr txBox="1"/>
              <p:nvPr/>
            </p:nvSpPr>
            <p:spPr>
              <a:xfrm>
                <a:off x="1586" y="2158"/>
                <a:ext cx="2281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400" b="1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方法指导</a:t>
                </a:r>
                <a:endPara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3819" y="3705"/>
              <a:ext cx="483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/>
              <a:r>
                <a:rPr lang="zh-CN" sz="2400" b="0">
                  <a:solidFill>
                    <a:srgbClr val="1D41D5"/>
                  </a:solidFill>
                  <a:ea typeface="黑体" panose="02010609060101010101" pitchFamily="49" charset="-122"/>
                </a:rPr>
                <a:t>光现象作图注意事项</a:t>
              </a:r>
              <a:endParaRPr lang="zh-CN" altLang="en-US" sz="2400" b="0">
                <a:solidFill>
                  <a:srgbClr val="1D41D5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48665" y="2955290"/>
            <a:ext cx="87331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(1)</a:t>
            </a:r>
            <a:r>
              <a:rPr lang="zh-CN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实际光线、实像用实线；实际光线的反向延长线、辅助线、法线、虚像用虚线．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光线要带箭头，箭头方向表示传播方向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入射光线指向界面，反射光线和折射光线背离界面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；同一束光的光线间不能断开．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法线是反射光线与入射光线之间夹角的角平分线，且与界面垂直．</a:t>
            </a:r>
            <a:endParaRPr lang="zh-CN" altLang="en-US" sz="2400" b="0">
              <a:solidFill>
                <a:srgbClr val="1D41D5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652000" y="3754755"/>
            <a:ext cx="1841500" cy="1815723"/>
            <a:chOff x="3914" y="4432"/>
            <a:chExt cx="3298" cy="3196"/>
          </a:xfrm>
        </p:grpSpPr>
        <p:grpSp>
          <p:nvGrpSpPr>
            <p:cNvPr id="8" name="组合 7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8" name="流程图: 终止 17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19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1" name="流程图: 摘录 20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2" name="文本框 21"/>
            <p:cNvSpPr txBox="1"/>
            <p:nvPr/>
          </p:nvSpPr>
          <p:spPr>
            <a:xfrm>
              <a:off x="3997" y="4542"/>
              <a:ext cx="3164" cy="30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Flash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动画见超值配赠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89610" y="1063625"/>
            <a:ext cx="110426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(2016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如图所示，是探究光的反射规律的实验装置．通过实验归纳得到的结论是：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反射光线、入射光线和法线在同一平面内；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反射光线、入射光线分别位于法线两侧；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(3)∠______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．这就是光的反射定律．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466" descr="C:\Documents and Settings\Administrator\桌面\江西物理(JK)\N26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495800" y="2910205"/>
            <a:ext cx="2763520" cy="26485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078730" y="5790565"/>
            <a:ext cx="12992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26330" y="2270760"/>
            <a:ext cx="561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β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05270" y="2270760"/>
            <a:ext cx="655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α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25500" y="763905"/>
            <a:ext cx="106025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(2015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如图所示，是光在空气和玻璃之间发生折射的光路图，从图中可以看出，空气在界面的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侧，此过程中还有部分光发生了反射，反射角的大小是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465" descr="C:\Documents and Settings\Administrator\桌面\江西物理(JK)\N27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968875" y="2706370"/>
            <a:ext cx="2254250" cy="29895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564505" y="5939790"/>
            <a:ext cx="10629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8095" y="1435735"/>
            <a:ext cx="718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11470" y="1997710"/>
            <a:ext cx="905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60°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871220" y="95758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58520" y="1444625"/>
            <a:ext cx="109004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如图所示，一束光在空气和玻璃两种介质的界面上同时发生反射和折射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图中入射光线、反射光线、折射光线的方向均未画出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，根据所学知识分析，折射光线是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，反射角等于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-2147482463" descr="C:\Documents and Settings\Administrator\桌面\江西物理(JK)\N28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937760" y="3437890"/>
            <a:ext cx="2828290" cy="2210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690870" y="5881370"/>
            <a:ext cx="12363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76240" y="2676525"/>
            <a:ext cx="718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OG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15960" y="2676525"/>
            <a:ext cx="765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91235" y="1153160"/>
            <a:ext cx="107911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一束光从空气斜射到某液面上同时发生反射和折射，入射光线与液面成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37°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角，如图所示．若反射光线与折射光线的夹角为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83°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，则反射角的大小为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，折射角的大小为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462" descr="C:\Documents and Settings\Administrator\桌面\江西物理(JK)\N2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716780" y="3225165"/>
            <a:ext cx="3151505" cy="2155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861685" y="5641340"/>
            <a:ext cx="11417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20800" y="2334895"/>
            <a:ext cx="843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53°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65395" y="2398395"/>
            <a:ext cx="1062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44°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57275" y="1155065"/>
            <a:ext cx="10179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如图所示，是同学们所画的几种情景下的光路图，其中正确的是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-2147482461" descr="C:\Documents and Settings\Administrator\桌面\江西物理(JK)\N30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821430" y="1807210"/>
            <a:ext cx="4549775" cy="4130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0142220" y="1155065"/>
            <a:ext cx="749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079844" y="1296670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80135" y="2363470"/>
            <a:ext cx="6736080" cy="737235"/>
            <a:chOff x="1254" y="3694"/>
            <a:chExt cx="10608" cy="1161"/>
          </a:xfrm>
        </p:grpSpPr>
        <p:pic>
          <p:nvPicPr>
            <p:cNvPr id="9" name="图片 8" descr="考点·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" y="3996"/>
              <a:ext cx="2251" cy="78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33" y="3963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" name="文本框 4"/>
            <p:cNvSpPr txBox="1"/>
            <p:nvPr/>
          </p:nvSpPr>
          <p:spPr>
            <a:xfrm>
              <a:off x="3642" y="3694"/>
              <a:ext cx="8220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探究光反射时的规律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(近6年未考)　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77900" y="3830955"/>
            <a:ext cx="31896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【设计与进行实验】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实验装置图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458" descr="C:\Documents and Settings\Administrator\桌面\江西物理(JK)\N31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4940300" y="3813810"/>
            <a:ext cx="2705100" cy="178308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9127490" y="3843020"/>
            <a:ext cx="1841500" cy="1815723"/>
            <a:chOff x="3914" y="4432"/>
            <a:chExt cx="3298" cy="3196"/>
          </a:xfrm>
        </p:grpSpPr>
        <p:grpSp>
          <p:nvGrpSpPr>
            <p:cNvPr id="8" name="组合 7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4" name="组合 3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5" name="圆角矩形 4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6" name="流程图: 终止 5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19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1" name="流程图: 摘录 20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2" name="文本框 21"/>
            <p:cNvSpPr txBox="1"/>
            <p:nvPr/>
          </p:nvSpPr>
          <p:spPr>
            <a:xfrm>
              <a:off x="3997" y="4542"/>
              <a:ext cx="3164" cy="30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Flash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动画见超值配赠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15620" y="979170"/>
            <a:ext cx="1144270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实验主要器材及作用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激光笔、笔、量角器、平面镜等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量角器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测量入射角、反射角的大小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可折转的硬纸板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显示光的传播路径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探究反射光线、入射光线和法线是否在同一平面内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实验操作注意事项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实验应在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的环境下进行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减小其他光线对实验的影响，使实验现象更明显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为了在硬纸板上显示光路，硬纸板应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放置在平面镜上，并将激光笔紧贴纸板射向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99970" y="4392930"/>
            <a:ext cx="1086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较暗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40425" y="4958080"/>
            <a:ext cx="1115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垂直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5330825" y="2935605"/>
            <a:ext cx="1273175" cy="897255"/>
          </a:xfrm>
          <a:custGeom>
            <a:avLst/>
            <a:gdLst>
              <a:gd name="rtl" fmla="*/ 195360 w 1053360"/>
              <a:gd name="rtt" fmla="*/ 114840 h 475200"/>
              <a:gd name="rtr" fmla="*/ 855360 w 1053360"/>
              <a:gd name="rtb" fmla="*/ 372240 h 475200"/>
            </a:gdLst>
            <a:ahLst/>
            <a:cxnLst/>
            <a:rect l="rtl" t="rtt" r="rtr" b="rtb"/>
            <a:pathLst>
              <a:path w="1053360" h="475200">
                <a:moveTo>
                  <a:pt x="237600" y="0"/>
                </a:moveTo>
                <a:lnTo>
                  <a:pt x="815760" y="0"/>
                </a:lnTo>
                <a:cubicBezTo>
                  <a:pt x="946986" y="0"/>
                  <a:pt x="1053360" y="106374"/>
                  <a:pt x="1053360" y="237600"/>
                </a:cubicBezTo>
                <a:cubicBezTo>
                  <a:pt x="1053360" y="368826"/>
                  <a:pt x="946986" y="475200"/>
                  <a:pt x="815760" y="475200"/>
                </a:cubicBezTo>
                <a:lnTo>
                  <a:pt x="237600" y="475200"/>
                </a:lnTo>
                <a:cubicBezTo>
                  <a:pt x="106374" y="475200"/>
                  <a:pt x="0" y="368826"/>
                  <a:pt x="0" y="237600"/>
                </a:cubicBezTo>
                <a:cubicBezTo>
                  <a:pt x="0" y="106374"/>
                  <a:pt x="106374" y="0"/>
                  <a:pt x="237600" y="0"/>
                </a:cubicBezTo>
                <a:close/>
              </a:path>
            </a:pathLst>
          </a:custGeom>
          <a:solidFill>
            <a:srgbClr val="FFFFFF"/>
          </a:solidFill>
          <a:ln w="26400" cap="flat">
            <a:solidFill>
              <a:schemeClr val="accent4"/>
            </a:solidFill>
            <a:round/>
          </a:ln>
        </p:spPr>
        <p:txBody>
          <a:bodyPr wrap="none" lIns="0" tIns="0" rIns="0" bIns="22500" rtlCol="0" anchor="ctr"/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+mn-ea"/>
              </a:rPr>
              <a:t>光现象</a:t>
            </a:r>
            <a:endParaRPr sz="2400" b="1">
              <a:solidFill>
                <a:srgbClr val="454545"/>
              </a:solidFill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704330" y="4075430"/>
            <a:ext cx="2078355" cy="974090"/>
            <a:chOff x="10558" y="7003"/>
            <a:chExt cx="3273" cy="1534"/>
          </a:xfrm>
        </p:grpSpPr>
        <p:sp>
          <p:nvSpPr>
            <p:cNvPr id="105" name="MMConnector"/>
            <p:cNvSpPr/>
            <p:nvPr/>
          </p:nvSpPr>
          <p:spPr>
            <a:xfrm>
              <a:off x="10558" y="7003"/>
              <a:ext cx="1476" cy="1474"/>
            </a:xfrm>
            <a:custGeom>
              <a:avLst/>
              <a:gdLst/>
              <a:ahLst/>
              <a:cxnLst/>
              <a:pathLst>
                <a:path w="775541" h="519563">
                  <a:moveTo>
                    <a:pt x="-150548" y="-187199"/>
                  </a:moveTo>
                  <a:cubicBezTo>
                    <a:pt x="-162752" y="-198499"/>
                    <a:pt x="-178290" y="-197536"/>
                    <a:pt x="-186624" y="-187946"/>
                  </a:cubicBezTo>
                  <a:cubicBezTo>
                    <a:pt x="-194958" y="-178356"/>
                    <a:pt x="-193511" y="-163116"/>
                    <a:pt x="-180853" y="-152327"/>
                  </a:cubicBezTo>
                  <a:cubicBezTo>
                    <a:pt x="-169344" y="-142518"/>
                    <a:pt x="-157834" y="-132708"/>
                    <a:pt x="-146503" y="-122631"/>
                  </a:cubicBezTo>
                  <a:cubicBezTo>
                    <a:pt x="-135171" y="-112553"/>
                    <a:pt x="-124018" y="-102208"/>
                    <a:pt x="-112955" y="-91729"/>
                  </a:cubicBezTo>
                  <a:cubicBezTo>
                    <a:pt x="-101893" y="-81250"/>
                    <a:pt x="-90923" y="-70636"/>
                    <a:pt x="-80024" y="-59909"/>
                  </a:cubicBezTo>
                  <a:cubicBezTo>
                    <a:pt x="-69126" y="-49182"/>
                    <a:pt x="-58299" y="-38342"/>
                    <a:pt x="-47506" y="-27436"/>
                  </a:cubicBezTo>
                  <a:cubicBezTo>
                    <a:pt x="-36712" y="-16529"/>
                    <a:pt x="-25951" y="-5557"/>
                    <a:pt x="-15187" y="5442"/>
                  </a:cubicBezTo>
                  <a:cubicBezTo>
                    <a:pt x="-4423" y="16442"/>
                    <a:pt x="6344" y="27470"/>
                    <a:pt x="17152" y="38485"/>
                  </a:cubicBezTo>
                  <a:cubicBezTo>
                    <a:pt x="27959" y="49500"/>
                    <a:pt x="38808" y="60503"/>
                    <a:pt x="49736" y="71453"/>
                  </a:cubicBezTo>
                  <a:cubicBezTo>
                    <a:pt x="60663" y="82403"/>
                    <a:pt x="71669" y="93300"/>
                    <a:pt x="82793" y="104101"/>
                  </a:cubicBezTo>
                  <a:cubicBezTo>
                    <a:pt x="93916" y="114901"/>
                    <a:pt x="105157" y="125605"/>
                    <a:pt x="116551" y="136165"/>
                  </a:cubicBezTo>
                  <a:cubicBezTo>
                    <a:pt x="127946" y="146724"/>
                    <a:pt x="139496" y="157139"/>
                    <a:pt x="151235" y="167357"/>
                  </a:cubicBezTo>
                  <a:cubicBezTo>
                    <a:pt x="162975" y="177574"/>
                    <a:pt x="174905" y="187594"/>
                    <a:pt x="187056" y="197356"/>
                  </a:cubicBezTo>
                  <a:cubicBezTo>
                    <a:pt x="199207" y="207118"/>
                    <a:pt x="211581" y="216623"/>
                    <a:pt x="224200" y="225805"/>
                  </a:cubicBezTo>
                  <a:cubicBezTo>
                    <a:pt x="236820" y="234986"/>
                    <a:pt x="249687" y="243845"/>
                    <a:pt x="262814" y="252309"/>
                  </a:cubicBezTo>
                  <a:cubicBezTo>
                    <a:pt x="275942" y="260774"/>
                    <a:pt x="289331" y="268845"/>
                    <a:pt x="302981" y="276450"/>
                  </a:cubicBezTo>
                  <a:cubicBezTo>
                    <a:pt x="316631" y="284056"/>
                    <a:pt x="330541" y="291196"/>
                    <a:pt x="344699" y="297806"/>
                  </a:cubicBezTo>
                  <a:cubicBezTo>
                    <a:pt x="358857" y="304416"/>
                    <a:pt x="373262" y="310495"/>
                    <a:pt x="387870" y="315990"/>
                  </a:cubicBezTo>
                  <a:cubicBezTo>
                    <a:pt x="402477" y="321485"/>
                    <a:pt x="417286" y="326396"/>
                    <a:pt x="432295" y="330694"/>
                  </a:cubicBezTo>
                  <a:cubicBezTo>
                    <a:pt x="447304" y="334991"/>
                    <a:pt x="462512" y="338674"/>
                    <a:pt x="477699" y="341726"/>
                  </a:cubicBezTo>
                  <a:cubicBezTo>
                    <a:pt x="492886" y="344778"/>
                    <a:pt x="508052" y="347199"/>
                    <a:pt x="523763" y="349036"/>
                  </a:cubicBezTo>
                  <a:cubicBezTo>
                    <a:pt x="539474" y="350872"/>
                    <a:pt x="555731" y="352125"/>
                    <a:pt x="570168" y="352705"/>
                  </a:cubicBezTo>
                  <a:cubicBezTo>
                    <a:pt x="584605" y="353285"/>
                    <a:pt x="597222" y="353193"/>
                    <a:pt x="609840" y="353100"/>
                  </a:cubicBezTo>
                  <a:cubicBezTo>
                    <a:pt x="612216" y="353083"/>
                    <a:pt x="613800" y="351615"/>
                    <a:pt x="613800" y="349800"/>
                  </a:cubicBezTo>
                  <a:cubicBezTo>
                    <a:pt x="613800" y="347985"/>
                    <a:pt x="612215" y="346580"/>
                    <a:pt x="609840" y="346500"/>
                  </a:cubicBezTo>
                  <a:cubicBezTo>
                    <a:pt x="597363" y="346078"/>
                    <a:pt x="584885" y="345656"/>
                    <a:pt x="570672" y="344499"/>
                  </a:cubicBezTo>
                  <a:cubicBezTo>
                    <a:pt x="556459" y="343342"/>
                    <a:pt x="540511" y="341450"/>
                    <a:pt x="525154" y="339011"/>
                  </a:cubicBezTo>
                  <a:cubicBezTo>
                    <a:pt x="509797" y="336573"/>
                    <a:pt x="495032" y="333588"/>
                    <a:pt x="480298" y="329991"/>
                  </a:cubicBezTo>
                  <a:cubicBezTo>
                    <a:pt x="465564" y="326395"/>
                    <a:pt x="450861" y="322186"/>
                    <a:pt x="436401" y="317395"/>
                  </a:cubicBezTo>
                  <a:cubicBezTo>
                    <a:pt x="421940" y="312603"/>
                    <a:pt x="407721" y="307229"/>
                    <a:pt x="393736" y="301301"/>
                  </a:cubicBezTo>
                  <a:cubicBezTo>
                    <a:pt x="379751" y="295373"/>
                    <a:pt x="366001" y="288892"/>
                    <a:pt x="352518" y="281909"/>
                  </a:cubicBezTo>
                  <a:cubicBezTo>
                    <a:pt x="339034" y="274925"/>
                    <a:pt x="325819" y="267440"/>
                    <a:pt x="312873" y="259512"/>
                  </a:cubicBezTo>
                  <a:cubicBezTo>
                    <a:pt x="299927" y="251585"/>
                    <a:pt x="287251" y="243215"/>
                    <a:pt x="274837" y="234468"/>
                  </a:cubicBezTo>
                  <a:cubicBezTo>
                    <a:pt x="262422" y="225721"/>
                    <a:pt x="250269" y="216596"/>
                    <a:pt x="238356" y="207156"/>
                  </a:cubicBezTo>
                  <a:cubicBezTo>
                    <a:pt x="226443" y="197716"/>
                    <a:pt x="214769" y="187961"/>
                    <a:pt x="203306" y="177949"/>
                  </a:cubicBezTo>
                  <a:cubicBezTo>
                    <a:pt x="191843" y="167938"/>
                    <a:pt x="180591" y="157670"/>
                    <a:pt x="169513" y="147199"/>
                  </a:cubicBezTo>
                  <a:cubicBezTo>
                    <a:pt x="158436" y="136727"/>
                    <a:pt x="147534" y="126052"/>
                    <a:pt x="136768" y="115221"/>
                  </a:cubicBezTo>
                  <a:cubicBezTo>
                    <a:pt x="126003" y="104389"/>
                    <a:pt x="115375" y="93401"/>
                    <a:pt x="104843" y="82299"/>
                  </a:cubicBezTo>
                  <a:cubicBezTo>
                    <a:pt x="94312" y="71198"/>
                    <a:pt x="83878" y="59981"/>
                    <a:pt x="73499" y="48690"/>
                  </a:cubicBezTo>
                  <a:cubicBezTo>
                    <a:pt x="63121" y="37398"/>
                    <a:pt x="52798" y="26030"/>
                    <a:pt x="42491" y="14623"/>
                  </a:cubicBezTo>
                  <a:cubicBezTo>
                    <a:pt x="32183" y="3215"/>
                    <a:pt x="21890" y="-8232"/>
                    <a:pt x="11570" y="-19684"/>
                  </a:cubicBezTo>
                  <a:cubicBezTo>
                    <a:pt x="1249" y="-31136"/>
                    <a:pt x="-9099" y="-42593"/>
                    <a:pt x="-19514" y="-54021"/>
                  </a:cubicBezTo>
                  <a:cubicBezTo>
                    <a:pt x="-29930" y="-65449"/>
                    <a:pt x="-40414" y="-76847"/>
                    <a:pt x="-51015" y="-88175"/>
                  </a:cubicBezTo>
                  <a:cubicBezTo>
                    <a:pt x="-61615" y="-99503"/>
                    <a:pt x="-72332" y="-110759"/>
                    <a:pt x="-83185" y="-121923"/>
                  </a:cubicBezTo>
                  <a:cubicBezTo>
                    <a:pt x="-94039" y="-133087"/>
                    <a:pt x="-105030" y="-144158"/>
                    <a:pt x="-116281" y="-155022"/>
                  </a:cubicBezTo>
                  <a:cubicBezTo>
                    <a:pt x="-127531" y="-165886"/>
                    <a:pt x="-139039" y="-176543"/>
                    <a:pt x="-150548" y="-187199"/>
                  </a:cubicBezTo>
                  <a:close/>
                </a:path>
              </a:pathLst>
            </a:custGeom>
            <a:solidFill>
              <a:schemeClr val="accent4"/>
            </a:solidFill>
            <a:ln w="6600" cap="rnd">
              <a:solidFill>
                <a:schemeClr val="accent4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1720" y="7456"/>
              <a:ext cx="2111" cy="1081"/>
            </a:xfrm>
            <a:custGeom>
              <a:avLst/>
              <a:gdLst>
                <a:gd name="rtl" fmla="*/ 117480 w 1108800"/>
                <a:gd name="rtt" fmla="*/ 62040 h 363000"/>
                <a:gd name="rtr" fmla="*/ 988680 w 1108800"/>
                <a:gd name="rtb" fmla="*/ 312840 h 363000"/>
              </a:gdLst>
              <a:ahLst/>
              <a:cxnLst/>
              <a:rect l="rtl" t="rtt" r="rtr" b="rtb"/>
              <a:pathLst>
                <a:path w="1108800" h="363000">
                  <a:moveTo>
                    <a:pt x="26400" y="0"/>
                  </a:moveTo>
                  <a:lnTo>
                    <a:pt x="1082400" y="0"/>
                  </a:lnTo>
                  <a:cubicBezTo>
                    <a:pt x="1096973" y="0"/>
                    <a:pt x="1108800" y="11827"/>
                    <a:pt x="1108800" y="26400"/>
                  </a:cubicBezTo>
                  <a:lnTo>
                    <a:pt x="1108800" y="336600"/>
                  </a:lnTo>
                  <a:cubicBezTo>
                    <a:pt x="1108800" y="351173"/>
                    <a:pt x="1096973" y="363000"/>
                    <a:pt x="1082400" y="363000"/>
                  </a:cubicBezTo>
                  <a:lnTo>
                    <a:pt x="26400" y="363000"/>
                  </a:lnTo>
                  <a:cubicBezTo>
                    <a:pt x="11827" y="363000"/>
                    <a:pt x="0" y="351173"/>
                    <a:pt x="0" y="336600"/>
                  </a:cubicBezTo>
                  <a:lnTo>
                    <a:pt x="0" y="26400"/>
                  </a:lnTo>
                  <a:cubicBezTo>
                    <a:pt x="0" y="11827"/>
                    <a:pt x="11827" y="0"/>
                    <a:pt x="26400" y="0"/>
                  </a:cubicBezTo>
                  <a:close/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光的色散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15640" y="4566285"/>
            <a:ext cx="3006725" cy="1943735"/>
            <a:chOff x="5066" y="7084"/>
            <a:chExt cx="4735" cy="3061"/>
          </a:xfrm>
        </p:grpSpPr>
        <p:sp>
          <p:nvSpPr>
            <p:cNvPr id="111" name="MMConnector"/>
            <p:cNvSpPr/>
            <p:nvPr/>
          </p:nvSpPr>
          <p:spPr>
            <a:xfrm>
              <a:off x="8237" y="7084"/>
              <a:ext cx="1564" cy="3061"/>
            </a:xfrm>
            <a:custGeom>
              <a:avLst/>
              <a:gdLst/>
              <a:ahLst/>
              <a:cxnLst/>
              <a:pathLst>
                <a:path w="821925" h="835577">
                  <a:moveTo>
                    <a:pt x="230067" y="-297614"/>
                  </a:moveTo>
                  <a:cubicBezTo>
                    <a:pt x="240539" y="-310535"/>
                    <a:pt x="239376" y="-325717"/>
                    <a:pt x="229486" y="-333693"/>
                  </a:cubicBezTo>
                  <a:cubicBezTo>
                    <a:pt x="219596" y="-341668"/>
                    <a:pt x="204154" y="-339867"/>
                    <a:pt x="194103" y="-326616"/>
                  </a:cubicBezTo>
                  <a:cubicBezTo>
                    <a:pt x="184584" y="-314064"/>
                    <a:pt x="175064" y="-301513"/>
                    <a:pt x="165908" y="-288755"/>
                  </a:cubicBezTo>
                  <a:cubicBezTo>
                    <a:pt x="156751" y="-275998"/>
                    <a:pt x="147959" y="-263034"/>
                    <a:pt x="139370" y="-249972"/>
                  </a:cubicBezTo>
                  <a:cubicBezTo>
                    <a:pt x="130780" y="-236910"/>
                    <a:pt x="122393" y="-223750"/>
                    <a:pt x="114194" y="-210505"/>
                  </a:cubicBezTo>
                  <a:cubicBezTo>
                    <a:pt x="105994" y="-197260"/>
                    <a:pt x="97982" y="-183930"/>
                    <a:pt x="90107" y="-170545"/>
                  </a:cubicBezTo>
                  <a:cubicBezTo>
                    <a:pt x="82231" y="-157160"/>
                    <a:pt x="74494" y="-143719"/>
                    <a:pt x="66856" y="-130244"/>
                  </a:cubicBezTo>
                  <a:cubicBezTo>
                    <a:pt x="59219" y="-116769"/>
                    <a:pt x="51683" y="-103258"/>
                    <a:pt x="44210" y="-89731"/>
                  </a:cubicBezTo>
                  <a:cubicBezTo>
                    <a:pt x="36738" y="-76205"/>
                    <a:pt x="29330" y="-62662"/>
                    <a:pt x="21951" y="-49119"/>
                  </a:cubicBezTo>
                  <a:cubicBezTo>
                    <a:pt x="14573" y="-35577"/>
                    <a:pt x="7224" y="-22035"/>
                    <a:pt x="-127" y="-8510"/>
                  </a:cubicBezTo>
                  <a:cubicBezTo>
                    <a:pt x="-7479" y="5014"/>
                    <a:pt x="-14834" y="18522"/>
                    <a:pt x="-22225" y="31996"/>
                  </a:cubicBezTo>
                  <a:cubicBezTo>
                    <a:pt x="-29615" y="45470"/>
                    <a:pt x="-37042" y="58910"/>
                    <a:pt x="-44538" y="72298"/>
                  </a:cubicBezTo>
                  <a:cubicBezTo>
                    <a:pt x="-52033" y="85687"/>
                    <a:pt x="-59597" y="99024"/>
                    <a:pt x="-67264" y="112289"/>
                  </a:cubicBezTo>
                  <a:cubicBezTo>
                    <a:pt x="-74930" y="125553"/>
                    <a:pt x="-82698" y="138747"/>
                    <a:pt x="-90604" y="151845"/>
                  </a:cubicBezTo>
                  <a:cubicBezTo>
                    <a:pt x="-98509" y="164943"/>
                    <a:pt x="-106551" y="177947"/>
                    <a:pt x="-114766" y="190828"/>
                  </a:cubicBezTo>
                  <a:cubicBezTo>
                    <a:pt x="-122981" y="203709"/>
                    <a:pt x="-131369" y="216468"/>
                    <a:pt x="-139967" y="229071"/>
                  </a:cubicBezTo>
                  <a:cubicBezTo>
                    <a:pt x="-148564" y="241675"/>
                    <a:pt x="-157372" y="254123"/>
                    <a:pt x="-166429" y="266375"/>
                  </a:cubicBezTo>
                  <a:cubicBezTo>
                    <a:pt x="-175486" y="278628"/>
                    <a:pt x="-184791" y="290685"/>
                    <a:pt x="-194383" y="302498"/>
                  </a:cubicBezTo>
                  <a:cubicBezTo>
                    <a:pt x="-203975" y="314311"/>
                    <a:pt x="-213853" y="325880"/>
                    <a:pt x="-224055" y="337147"/>
                  </a:cubicBezTo>
                  <a:cubicBezTo>
                    <a:pt x="-234256" y="348413"/>
                    <a:pt x="-244780" y="359378"/>
                    <a:pt x="-255657" y="369972"/>
                  </a:cubicBezTo>
                  <a:cubicBezTo>
                    <a:pt x="-266534" y="380566"/>
                    <a:pt x="-277764" y="390789"/>
                    <a:pt x="-289366" y="400567"/>
                  </a:cubicBezTo>
                  <a:cubicBezTo>
                    <a:pt x="-300969" y="410345"/>
                    <a:pt x="-312944" y="419676"/>
                    <a:pt x="-325294" y="428483"/>
                  </a:cubicBezTo>
                  <a:cubicBezTo>
                    <a:pt x="-337643" y="437289"/>
                    <a:pt x="-350367" y="445571"/>
                    <a:pt x="-363455" y="453253"/>
                  </a:cubicBezTo>
                  <a:cubicBezTo>
                    <a:pt x="-376542" y="460936"/>
                    <a:pt x="-389994" y="468019"/>
                    <a:pt x="-403740" y="474445"/>
                  </a:cubicBezTo>
                  <a:cubicBezTo>
                    <a:pt x="-417487" y="480871"/>
                    <a:pt x="-431530" y="486638"/>
                    <a:pt x="-445913" y="491717"/>
                  </a:cubicBezTo>
                  <a:cubicBezTo>
                    <a:pt x="-460296" y="496797"/>
                    <a:pt x="-475021" y="501189"/>
                    <a:pt x="-489625" y="504876"/>
                  </a:cubicBezTo>
                  <a:cubicBezTo>
                    <a:pt x="-504229" y="508562"/>
                    <a:pt x="-518711" y="511542"/>
                    <a:pt x="-534467" y="513896"/>
                  </a:cubicBezTo>
                  <a:cubicBezTo>
                    <a:pt x="-550224" y="516251"/>
                    <a:pt x="-567254" y="517980"/>
                    <a:pt x="-580028" y="518920"/>
                  </a:cubicBezTo>
                  <a:cubicBezTo>
                    <a:pt x="-592803" y="519860"/>
                    <a:pt x="-601321" y="520011"/>
                    <a:pt x="-609840" y="520163"/>
                  </a:cubicBezTo>
                  <a:cubicBezTo>
                    <a:pt x="-612216" y="520205"/>
                    <a:pt x="-613800" y="521647"/>
                    <a:pt x="-613800" y="523463"/>
                  </a:cubicBezTo>
                  <a:cubicBezTo>
                    <a:pt x="-613800" y="525278"/>
                    <a:pt x="-612216" y="526728"/>
                    <a:pt x="-609840" y="526763"/>
                  </a:cubicBezTo>
                  <a:cubicBezTo>
                    <a:pt x="-601226" y="526887"/>
                    <a:pt x="-592613" y="527012"/>
                    <a:pt x="-579639" y="526475"/>
                  </a:cubicBezTo>
                  <a:cubicBezTo>
                    <a:pt x="-566664" y="525939"/>
                    <a:pt x="-549330" y="524742"/>
                    <a:pt x="-533232" y="522863"/>
                  </a:cubicBezTo>
                  <a:cubicBezTo>
                    <a:pt x="-517134" y="520984"/>
                    <a:pt x="-502273" y="518423"/>
                    <a:pt x="-487237" y="515139"/>
                  </a:cubicBezTo>
                  <a:cubicBezTo>
                    <a:pt x="-472202" y="511855"/>
                    <a:pt x="-456992" y="507847"/>
                    <a:pt x="-442084" y="503115"/>
                  </a:cubicBezTo>
                  <a:cubicBezTo>
                    <a:pt x="-427175" y="498383"/>
                    <a:pt x="-412567" y="492927"/>
                    <a:pt x="-398224" y="486777"/>
                  </a:cubicBezTo>
                  <a:cubicBezTo>
                    <a:pt x="-383882" y="480627"/>
                    <a:pt x="-369804" y="473783"/>
                    <a:pt x="-356074" y="466306"/>
                  </a:cubicBezTo>
                  <a:cubicBezTo>
                    <a:pt x="-342344" y="458830"/>
                    <a:pt x="-328960" y="450720"/>
                    <a:pt x="-315946" y="442056"/>
                  </a:cubicBezTo>
                  <a:cubicBezTo>
                    <a:pt x="-302931" y="433393"/>
                    <a:pt x="-290284" y="424177"/>
                    <a:pt x="-278014" y="414493"/>
                  </a:cubicBezTo>
                  <a:cubicBezTo>
                    <a:pt x="-265743" y="404810"/>
                    <a:pt x="-253848" y="394660"/>
                    <a:pt x="-242313" y="384127"/>
                  </a:cubicBezTo>
                  <a:cubicBezTo>
                    <a:pt x="-230779" y="373593"/>
                    <a:pt x="-219605" y="362677"/>
                    <a:pt x="-208764" y="351452"/>
                  </a:cubicBezTo>
                  <a:cubicBezTo>
                    <a:pt x="-197923" y="340227"/>
                    <a:pt x="-187416" y="328693"/>
                    <a:pt x="-177206" y="316915"/>
                  </a:cubicBezTo>
                  <a:cubicBezTo>
                    <a:pt x="-166997" y="305137"/>
                    <a:pt x="-157086" y="293114"/>
                    <a:pt x="-147434" y="280899"/>
                  </a:cubicBezTo>
                  <a:cubicBezTo>
                    <a:pt x="-137783" y="268684"/>
                    <a:pt x="-128392" y="256277"/>
                    <a:pt x="-119222" y="243722"/>
                  </a:cubicBezTo>
                  <a:cubicBezTo>
                    <a:pt x="-110052" y="231167"/>
                    <a:pt x="-101103" y="218464"/>
                    <a:pt x="-92338" y="205648"/>
                  </a:cubicBezTo>
                  <a:cubicBezTo>
                    <a:pt x="-83573" y="192833"/>
                    <a:pt x="-74991" y="179905"/>
                    <a:pt x="-66556" y="166895"/>
                  </a:cubicBezTo>
                  <a:cubicBezTo>
                    <a:pt x="-58122" y="153885"/>
                    <a:pt x="-49835" y="140792"/>
                    <a:pt x="-41660" y="127643"/>
                  </a:cubicBezTo>
                  <a:cubicBezTo>
                    <a:pt x="-33486" y="114494"/>
                    <a:pt x="-25424" y="101288"/>
                    <a:pt x="-17442" y="88048"/>
                  </a:cubicBezTo>
                  <a:cubicBezTo>
                    <a:pt x="-9459" y="74808"/>
                    <a:pt x="-1557" y="61533"/>
                    <a:pt x="6298" y="48245"/>
                  </a:cubicBezTo>
                  <a:cubicBezTo>
                    <a:pt x="14153" y="34957"/>
                    <a:pt x="21961" y="21655"/>
                    <a:pt x="29752" y="8359"/>
                  </a:cubicBezTo>
                  <a:cubicBezTo>
                    <a:pt x="37543" y="-4936"/>
                    <a:pt x="45318" y="-18226"/>
                    <a:pt x="53108" y="-31490"/>
                  </a:cubicBezTo>
                  <a:cubicBezTo>
                    <a:pt x="60897" y="-44753"/>
                    <a:pt x="68702" y="-57991"/>
                    <a:pt x="76553" y="-71182"/>
                  </a:cubicBezTo>
                  <a:cubicBezTo>
                    <a:pt x="84404" y="-84373"/>
                    <a:pt x="92301" y="-97517"/>
                    <a:pt x="100277" y="-110591"/>
                  </a:cubicBezTo>
                  <a:cubicBezTo>
                    <a:pt x="108252" y="-123665"/>
                    <a:pt x="116307" y="-136669"/>
                    <a:pt x="124472" y="-149578"/>
                  </a:cubicBezTo>
                  <a:cubicBezTo>
                    <a:pt x="132637" y="-162487"/>
                    <a:pt x="140912" y="-175301"/>
                    <a:pt x="149338" y="-187982"/>
                  </a:cubicBezTo>
                  <a:cubicBezTo>
                    <a:pt x="157764" y="-200663"/>
                    <a:pt x="166341" y="-213212"/>
                    <a:pt x="175082" y="-225615"/>
                  </a:cubicBezTo>
                  <a:cubicBezTo>
                    <a:pt x="183823" y="-238018"/>
                    <a:pt x="192728" y="-250275"/>
                    <a:pt x="201919" y="-262250"/>
                  </a:cubicBezTo>
                  <a:cubicBezTo>
                    <a:pt x="211110" y="-274226"/>
                    <a:pt x="220588" y="-285920"/>
                    <a:pt x="230067" y="-297614"/>
                  </a:cubicBezTo>
                  <a:close/>
                </a:path>
              </a:pathLst>
            </a:custGeom>
            <a:solidFill>
              <a:schemeClr val="accent4"/>
            </a:solidFill>
            <a:ln w="6600" cap="rnd">
              <a:solidFill>
                <a:schemeClr val="accent4"/>
              </a:solidFill>
              <a:round/>
            </a:ln>
          </p:spPr>
        </p:sp>
        <p:sp>
          <p:nvSpPr>
            <p:cNvPr id="110" name="MainTopic"/>
            <p:cNvSpPr/>
            <p:nvPr/>
          </p:nvSpPr>
          <p:spPr>
            <a:xfrm>
              <a:off x="5066" y="8490"/>
              <a:ext cx="2011" cy="1081"/>
            </a:xfrm>
            <a:custGeom>
              <a:avLst/>
              <a:gdLst>
                <a:gd name="rtl" fmla="*/ 117480 w 1953600"/>
                <a:gd name="rtt" fmla="*/ 62040 h 363000"/>
                <a:gd name="rtr" fmla="*/ 1833480 w 1953600"/>
                <a:gd name="rtb" fmla="*/ 312840 h 363000"/>
              </a:gdLst>
              <a:ahLst/>
              <a:cxnLst/>
              <a:rect l="rtl" t="rtt" r="rtr" b="rtb"/>
              <a:pathLst>
                <a:path w="1953600" h="363000">
                  <a:moveTo>
                    <a:pt x="26400" y="0"/>
                  </a:moveTo>
                  <a:lnTo>
                    <a:pt x="1927200" y="0"/>
                  </a:lnTo>
                  <a:cubicBezTo>
                    <a:pt x="1941773" y="0"/>
                    <a:pt x="1953600" y="11827"/>
                    <a:pt x="1953600" y="26400"/>
                  </a:cubicBezTo>
                  <a:lnTo>
                    <a:pt x="1953600" y="336600"/>
                  </a:lnTo>
                  <a:cubicBezTo>
                    <a:pt x="1953600" y="351173"/>
                    <a:pt x="1941773" y="363000"/>
                    <a:pt x="1927200" y="363000"/>
                  </a:cubicBezTo>
                  <a:lnTo>
                    <a:pt x="26400" y="363000"/>
                  </a:lnTo>
                  <a:cubicBezTo>
                    <a:pt x="11827" y="363000"/>
                    <a:pt x="0" y="351173"/>
                    <a:pt x="0" y="336600"/>
                  </a:cubicBezTo>
                  <a:lnTo>
                    <a:pt x="0" y="26400"/>
                  </a:lnTo>
                  <a:cubicBezTo>
                    <a:pt x="0" y="11827"/>
                    <a:pt x="11827" y="0"/>
                    <a:pt x="26400" y="0"/>
                  </a:cubicBezTo>
                  <a:close/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光的折射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216275" y="3618230"/>
            <a:ext cx="2717165" cy="697230"/>
            <a:chOff x="5065" y="6961"/>
            <a:chExt cx="4279" cy="1098"/>
          </a:xfrm>
        </p:grpSpPr>
        <p:sp>
          <p:nvSpPr>
            <p:cNvPr id="113" name="MMConnector"/>
            <p:cNvSpPr/>
            <p:nvPr/>
          </p:nvSpPr>
          <p:spPr>
            <a:xfrm>
              <a:off x="8097" y="6961"/>
              <a:ext cx="1247" cy="907"/>
            </a:xfrm>
            <a:custGeom>
              <a:avLst/>
              <a:gdLst/>
              <a:ahLst/>
              <a:cxnLst/>
              <a:pathLst>
                <a:path w="750107" h="384196">
                  <a:moveTo>
                    <a:pt x="153178" y="-95679"/>
                  </a:moveTo>
                  <a:cubicBezTo>
                    <a:pt x="167099" y="-104780"/>
                    <a:pt x="170354" y="-119792"/>
                    <a:pt x="163253" y="-130327"/>
                  </a:cubicBezTo>
                  <a:cubicBezTo>
                    <a:pt x="156152" y="-140863"/>
                    <a:pt x="140843" y="-143721"/>
                    <a:pt x="127356" y="-133989"/>
                  </a:cubicBezTo>
                  <a:cubicBezTo>
                    <a:pt x="114678" y="-124841"/>
                    <a:pt x="102001" y="-115694"/>
                    <a:pt x="89512" y="-106358"/>
                  </a:cubicBezTo>
                  <a:cubicBezTo>
                    <a:pt x="77024" y="-97022"/>
                    <a:pt x="64725" y="-87498"/>
                    <a:pt x="52522" y="-77895"/>
                  </a:cubicBezTo>
                  <a:cubicBezTo>
                    <a:pt x="40319" y="-68293"/>
                    <a:pt x="28212" y="-58613"/>
                    <a:pt x="16181" y="-48882"/>
                  </a:cubicBezTo>
                  <a:cubicBezTo>
                    <a:pt x="4149" y="-39150"/>
                    <a:pt x="-7807" y="-29369"/>
                    <a:pt x="-19729" y="-19584"/>
                  </a:cubicBezTo>
                  <a:cubicBezTo>
                    <a:pt x="-31652" y="-9799"/>
                    <a:pt x="-43541" y="-12"/>
                    <a:pt x="-55434" y="9737"/>
                  </a:cubicBezTo>
                  <a:cubicBezTo>
                    <a:pt x="-67328" y="19486"/>
                    <a:pt x="-79225" y="29195"/>
                    <a:pt x="-91165" y="38821"/>
                  </a:cubicBezTo>
                  <a:cubicBezTo>
                    <a:pt x="-103105" y="48448"/>
                    <a:pt x="-115088" y="57990"/>
                    <a:pt x="-127150" y="67404"/>
                  </a:cubicBezTo>
                  <a:cubicBezTo>
                    <a:pt x="-139213" y="76817"/>
                    <a:pt x="-151355" y="86102"/>
                    <a:pt x="-163612" y="95208"/>
                  </a:cubicBezTo>
                  <a:cubicBezTo>
                    <a:pt x="-175868" y="104314"/>
                    <a:pt x="-188239" y="113243"/>
                    <a:pt x="-200757" y="121942"/>
                  </a:cubicBezTo>
                  <a:cubicBezTo>
                    <a:pt x="-213274" y="130641"/>
                    <a:pt x="-225937" y="139110"/>
                    <a:pt x="-238772" y="147296"/>
                  </a:cubicBezTo>
                  <a:cubicBezTo>
                    <a:pt x="-251607" y="155481"/>
                    <a:pt x="-264613" y="163383"/>
                    <a:pt x="-277810" y="170945"/>
                  </a:cubicBezTo>
                  <a:cubicBezTo>
                    <a:pt x="-291007" y="178507"/>
                    <a:pt x="-304394" y="185730"/>
                    <a:pt x="-317978" y="192559"/>
                  </a:cubicBezTo>
                  <a:cubicBezTo>
                    <a:pt x="-331561" y="199388"/>
                    <a:pt x="-345341" y="205823"/>
                    <a:pt x="-359322" y="211815"/>
                  </a:cubicBezTo>
                  <a:cubicBezTo>
                    <a:pt x="-373303" y="217807"/>
                    <a:pt x="-387485" y="223356"/>
                    <a:pt x="-401823" y="228421"/>
                  </a:cubicBezTo>
                  <a:cubicBezTo>
                    <a:pt x="-416161" y="233485"/>
                    <a:pt x="-430655" y="238065"/>
                    <a:pt x="-445389" y="242137"/>
                  </a:cubicBezTo>
                  <a:cubicBezTo>
                    <a:pt x="-460123" y="246209"/>
                    <a:pt x="-475097" y="249774"/>
                    <a:pt x="-489866" y="252804"/>
                  </a:cubicBezTo>
                  <a:cubicBezTo>
                    <a:pt x="-504635" y="255833"/>
                    <a:pt x="-519200" y="258327"/>
                    <a:pt x="-535057" y="260351"/>
                  </a:cubicBezTo>
                  <a:cubicBezTo>
                    <a:pt x="-550914" y="262374"/>
                    <a:pt x="-568063" y="263927"/>
                    <a:pt x="-580742" y="264801"/>
                  </a:cubicBezTo>
                  <a:cubicBezTo>
                    <a:pt x="-593421" y="265675"/>
                    <a:pt x="-601631" y="265869"/>
                    <a:pt x="-609840" y="266063"/>
                  </a:cubicBezTo>
                  <a:cubicBezTo>
                    <a:pt x="-612215" y="266119"/>
                    <a:pt x="-613800" y="267548"/>
                    <a:pt x="-613800" y="269363"/>
                  </a:cubicBezTo>
                  <a:cubicBezTo>
                    <a:pt x="-613800" y="271178"/>
                    <a:pt x="-612215" y="272609"/>
                    <a:pt x="-609840" y="272663"/>
                  </a:cubicBezTo>
                  <a:cubicBezTo>
                    <a:pt x="-601556" y="272848"/>
                    <a:pt x="-593272" y="273034"/>
                    <a:pt x="-580419" y="272741"/>
                  </a:cubicBezTo>
                  <a:cubicBezTo>
                    <a:pt x="-567566" y="272448"/>
                    <a:pt x="-550143" y="271676"/>
                    <a:pt x="-533974" y="270364"/>
                  </a:cubicBezTo>
                  <a:cubicBezTo>
                    <a:pt x="-517805" y="269052"/>
                    <a:pt x="-502890" y="267200"/>
                    <a:pt x="-487717" y="264810"/>
                  </a:cubicBezTo>
                  <a:cubicBezTo>
                    <a:pt x="-472545" y="262419"/>
                    <a:pt x="-457116" y="259488"/>
                    <a:pt x="-441885" y="256024"/>
                  </a:cubicBezTo>
                  <a:cubicBezTo>
                    <a:pt x="-426654" y="252559"/>
                    <a:pt x="-411622" y="248560"/>
                    <a:pt x="-396712" y="244053"/>
                  </a:cubicBezTo>
                  <a:cubicBezTo>
                    <a:pt x="-381802" y="239547"/>
                    <a:pt x="-367014" y="234532"/>
                    <a:pt x="-352404" y="229051"/>
                  </a:cubicBezTo>
                  <a:cubicBezTo>
                    <a:pt x="-337794" y="223570"/>
                    <a:pt x="-323363" y="217623"/>
                    <a:pt x="-309115" y="211263"/>
                  </a:cubicBezTo>
                  <a:cubicBezTo>
                    <a:pt x="-294867" y="204903"/>
                    <a:pt x="-280803" y="198131"/>
                    <a:pt x="-266927" y="191006"/>
                  </a:cubicBezTo>
                  <a:cubicBezTo>
                    <a:pt x="-253051" y="183881"/>
                    <a:pt x="-239362" y="176404"/>
                    <a:pt x="-225850" y="168636"/>
                  </a:cubicBezTo>
                  <a:cubicBezTo>
                    <a:pt x="-212339" y="160869"/>
                    <a:pt x="-199004" y="152812"/>
                    <a:pt x="-185827" y="144526"/>
                  </a:cubicBezTo>
                  <a:cubicBezTo>
                    <a:pt x="-172651" y="136241"/>
                    <a:pt x="-159632" y="127727"/>
                    <a:pt x="-146746" y="119043"/>
                  </a:cubicBezTo>
                  <a:cubicBezTo>
                    <a:pt x="-133861" y="110359"/>
                    <a:pt x="-121107" y="101506"/>
                    <a:pt x="-108456" y="92537"/>
                  </a:cubicBezTo>
                  <a:cubicBezTo>
                    <a:pt x="-95805" y="83569"/>
                    <a:pt x="-83257" y="74486"/>
                    <a:pt x="-70779" y="65339"/>
                  </a:cubicBezTo>
                  <a:cubicBezTo>
                    <a:pt x="-58301" y="56193"/>
                    <a:pt x="-45893" y="46984"/>
                    <a:pt x="-33523" y="37762"/>
                  </a:cubicBezTo>
                  <a:cubicBezTo>
                    <a:pt x="-21152" y="28539"/>
                    <a:pt x="-8818" y="19303"/>
                    <a:pt x="3510" y="10101"/>
                  </a:cubicBezTo>
                  <a:cubicBezTo>
                    <a:pt x="15839" y="898"/>
                    <a:pt x="28162" y="-8272"/>
                    <a:pt x="40515" y="-17357"/>
                  </a:cubicBezTo>
                  <a:cubicBezTo>
                    <a:pt x="52868" y="-26442"/>
                    <a:pt x="65250" y="-35441"/>
                    <a:pt x="77681" y="-44328"/>
                  </a:cubicBezTo>
                  <a:cubicBezTo>
                    <a:pt x="90112" y="-53215"/>
                    <a:pt x="102592" y="-61991"/>
                    <a:pt x="115183" y="-70531"/>
                  </a:cubicBezTo>
                  <a:cubicBezTo>
                    <a:pt x="127775" y="-79070"/>
                    <a:pt x="140476" y="-87375"/>
                    <a:pt x="153178" y="-95679"/>
                  </a:cubicBezTo>
                  <a:close/>
                </a:path>
              </a:pathLst>
            </a:custGeom>
            <a:solidFill>
              <a:schemeClr val="accent4"/>
            </a:solidFill>
            <a:ln w="6600" cap="rnd">
              <a:solidFill>
                <a:schemeClr val="accent4"/>
              </a:solidFill>
              <a:round/>
            </a:ln>
          </p:spPr>
        </p:sp>
        <p:sp>
          <p:nvSpPr>
            <p:cNvPr id="112" name="MainTopic"/>
            <p:cNvSpPr/>
            <p:nvPr/>
          </p:nvSpPr>
          <p:spPr>
            <a:xfrm>
              <a:off x="5065" y="6978"/>
              <a:ext cx="2011" cy="1081"/>
            </a:xfrm>
            <a:custGeom>
              <a:avLst/>
              <a:gdLst>
                <a:gd name="rtl" fmla="*/ 117480 w 2164800"/>
                <a:gd name="rtt" fmla="*/ 62040 h 363000"/>
                <a:gd name="rtr" fmla="*/ 2044680 w 2164800"/>
                <a:gd name="rtb" fmla="*/ 312840 h 363000"/>
              </a:gdLst>
              <a:ahLst/>
              <a:cxnLst/>
              <a:rect l="rtl" t="rtt" r="rtr" b="rtb"/>
              <a:pathLst>
                <a:path w="2164800" h="363000">
                  <a:moveTo>
                    <a:pt x="26400" y="0"/>
                  </a:moveTo>
                  <a:lnTo>
                    <a:pt x="2138400" y="0"/>
                  </a:lnTo>
                  <a:cubicBezTo>
                    <a:pt x="2152973" y="0"/>
                    <a:pt x="2164800" y="11827"/>
                    <a:pt x="2164800" y="26400"/>
                  </a:cubicBezTo>
                  <a:lnTo>
                    <a:pt x="2164800" y="336600"/>
                  </a:lnTo>
                  <a:cubicBezTo>
                    <a:pt x="2164800" y="351173"/>
                    <a:pt x="2152973" y="363000"/>
                    <a:pt x="2138400" y="363000"/>
                  </a:cubicBezTo>
                  <a:lnTo>
                    <a:pt x="26400" y="363000"/>
                  </a:lnTo>
                  <a:cubicBezTo>
                    <a:pt x="11827" y="363000"/>
                    <a:pt x="0" y="351173"/>
                    <a:pt x="0" y="336600"/>
                  </a:cubicBezTo>
                  <a:lnTo>
                    <a:pt x="0" y="26400"/>
                  </a:lnTo>
                  <a:cubicBezTo>
                    <a:pt x="0" y="11827"/>
                    <a:pt x="11827" y="0"/>
                    <a:pt x="26400" y="0"/>
                  </a:cubicBezTo>
                  <a:close/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光的反射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44880" y="1314450"/>
            <a:ext cx="5234305" cy="2526030"/>
            <a:chOff x="1488" y="3107"/>
            <a:chExt cx="8243" cy="3978"/>
          </a:xfrm>
        </p:grpSpPr>
        <p:sp>
          <p:nvSpPr>
            <p:cNvPr id="116" name="MainTopic"/>
            <p:cNvSpPr/>
            <p:nvPr/>
          </p:nvSpPr>
          <p:spPr>
            <a:xfrm>
              <a:off x="1488" y="3107"/>
              <a:ext cx="5587" cy="1081"/>
            </a:xfrm>
            <a:custGeom>
              <a:avLst/>
              <a:gdLst>
                <a:gd name="rtl" fmla="*/ 117480 w 1531200"/>
                <a:gd name="rtt" fmla="*/ 62040 h 363000"/>
                <a:gd name="rtr" fmla="*/ 1411080 w 1531200"/>
                <a:gd name="rtb" fmla="*/ 312840 h 363000"/>
              </a:gdLst>
              <a:ahLst/>
              <a:cxnLst/>
              <a:rect l="rtl" t="rtt" r="rtr" b="rtb"/>
              <a:pathLst>
                <a:path w="1531200" h="363000">
                  <a:moveTo>
                    <a:pt x="26400" y="0"/>
                  </a:moveTo>
                  <a:lnTo>
                    <a:pt x="1504800" y="0"/>
                  </a:lnTo>
                  <a:cubicBezTo>
                    <a:pt x="1519373" y="0"/>
                    <a:pt x="1531200" y="11827"/>
                    <a:pt x="1531200" y="26400"/>
                  </a:cubicBezTo>
                  <a:lnTo>
                    <a:pt x="1531200" y="336600"/>
                  </a:lnTo>
                  <a:cubicBezTo>
                    <a:pt x="1531200" y="351173"/>
                    <a:pt x="1519373" y="363000"/>
                    <a:pt x="1504800" y="363000"/>
                  </a:cubicBezTo>
                  <a:lnTo>
                    <a:pt x="26400" y="363000"/>
                  </a:lnTo>
                  <a:cubicBezTo>
                    <a:pt x="11827" y="363000"/>
                    <a:pt x="0" y="351173"/>
                    <a:pt x="0" y="336600"/>
                  </a:cubicBezTo>
                  <a:lnTo>
                    <a:pt x="0" y="26400"/>
                  </a:lnTo>
                  <a:cubicBezTo>
                    <a:pt x="0" y="11827"/>
                    <a:pt x="11827" y="0"/>
                    <a:pt x="26400" y="0"/>
                  </a:cubicBezTo>
                  <a:close/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光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源、光线、传播速度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17" name="MMConnector"/>
            <p:cNvSpPr/>
            <p:nvPr/>
          </p:nvSpPr>
          <p:spPr>
            <a:xfrm>
              <a:off x="8237" y="4987"/>
              <a:ext cx="1494" cy="2098"/>
            </a:xfrm>
            <a:custGeom>
              <a:avLst/>
              <a:gdLst/>
              <a:ahLst/>
              <a:cxnLst/>
              <a:pathLst>
                <a:path w="784928" h="574578">
                  <a:moveTo>
                    <a:pt x="159253" y="210247"/>
                  </a:moveTo>
                  <a:cubicBezTo>
                    <a:pt x="171001" y="222021"/>
                    <a:pt x="186562" y="221680"/>
                    <a:pt x="195271" y="212430"/>
                  </a:cubicBezTo>
                  <a:cubicBezTo>
                    <a:pt x="203980" y="203179"/>
                    <a:pt x="203123" y="187912"/>
                    <a:pt x="190922" y="176609"/>
                  </a:cubicBezTo>
                  <a:cubicBezTo>
                    <a:pt x="179840" y="166343"/>
                    <a:pt x="168759" y="156078"/>
                    <a:pt x="157879" y="145537"/>
                  </a:cubicBezTo>
                  <a:cubicBezTo>
                    <a:pt x="146999" y="134997"/>
                    <a:pt x="136321" y="124182"/>
                    <a:pt x="125750" y="113228"/>
                  </a:cubicBezTo>
                  <a:cubicBezTo>
                    <a:pt x="115180" y="102274"/>
                    <a:pt x="104716" y="91180"/>
                    <a:pt x="94341" y="79966"/>
                  </a:cubicBezTo>
                  <a:cubicBezTo>
                    <a:pt x="83967" y="68752"/>
                    <a:pt x="73681" y="57417"/>
                    <a:pt x="63444" y="46007"/>
                  </a:cubicBezTo>
                  <a:cubicBezTo>
                    <a:pt x="53208" y="34597"/>
                    <a:pt x="43019" y="23112"/>
                    <a:pt x="32844" y="11587"/>
                  </a:cubicBezTo>
                  <a:cubicBezTo>
                    <a:pt x="22669" y="62"/>
                    <a:pt x="12508" y="-11504"/>
                    <a:pt x="2321" y="-23074"/>
                  </a:cubicBezTo>
                  <a:cubicBezTo>
                    <a:pt x="-7865" y="-34644"/>
                    <a:pt x="-18076" y="-46218"/>
                    <a:pt x="-28349" y="-57761"/>
                  </a:cubicBezTo>
                  <a:cubicBezTo>
                    <a:pt x="-38622" y="-69304"/>
                    <a:pt x="-48957" y="-80815"/>
                    <a:pt x="-59393" y="-92256"/>
                  </a:cubicBezTo>
                  <a:cubicBezTo>
                    <a:pt x="-69829" y="-103698"/>
                    <a:pt x="-80366" y="-115070"/>
                    <a:pt x="-91042" y="-126331"/>
                  </a:cubicBezTo>
                  <a:cubicBezTo>
                    <a:pt x="-101718" y="-137591"/>
                    <a:pt x="-112533" y="-148741"/>
                    <a:pt x="-123526" y="-159733"/>
                  </a:cubicBezTo>
                  <a:cubicBezTo>
                    <a:pt x="-134519" y="-170725"/>
                    <a:pt x="-145689" y="-181560"/>
                    <a:pt x="-157074" y="-192184"/>
                  </a:cubicBezTo>
                  <a:cubicBezTo>
                    <a:pt x="-168458" y="-202808"/>
                    <a:pt x="-180057" y="-213222"/>
                    <a:pt x="-191902" y="-223364"/>
                  </a:cubicBezTo>
                  <a:cubicBezTo>
                    <a:pt x="-203747" y="-233507"/>
                    <a:pt x="-215839" y="-243378"/>
                    <a:pt x="-228203" y="-252912"/>
                  </a:cubicBezTo>
                  <a:cubicBezTo>
                    <a:pt x="-240567" y="-262445"/>
                    <a:pt x="-253203" y="-271639"/>
                    <a:pt x="-266127" y="-280422"/>
                  </a:cubicBezTo>
                  <a:cubicBezTo>
                    <a:pt x="-279050" y="-289205"/>
                    <a:pt x="-292261" y="-297575"/>
                    <a:pt x="-305757" y="-305460"/>
                  </a:cubicBezTo>
                  <a:cubicBezTo>
                    <a:pt x="-319253" y="-313344"/>
                    <a:pt x="-333035" y="-320742"/>
                    <a:pt x="-347087" y="-327584"/>
                  </a:cubicBezTo>
                  <a:cubicBezTo>
                    <a:pt x="-361139" y="-334427"/>
                    <a:pt x="-375462" y="-340714"/>
                    <a:pt x="-390002" y="-346390"/>
                  </a:cubicBezTo>
                  <a:cubicBezTo>
                    <a:pt x="-404542" y="-352067"/>
                    <a:pt x="-419300" y="-357132"/>
                    <a:pt x="-434280" y="-361557"/>
                  </a:cubicBezTo>
                  <a:cubicBezTo>
                    <a:pt x="-449260" y="-365982"/>
                    <a:pt x="-464462" y="-369766"/>
                    <a:pt x="-479615" y="-372894"/>
                  </a:cubicBezTo>
                  <a:cubicBezTo>
                    <a:pt x="-494767" y="-376023"/>
                    <a:pt x="-509870" y="-378497"/>
                    <a:pt x="-525657" y="-380362"/>
                  </a:cubicBezTo>
                  <a:cubicBezTo>
                    <a:pt x="-541444" y="-382228"/>
                    <a:pt x="-557916" y="-383485"/>
                    <a:pt x="-572061" y="-384065"/>
                  </a:cubicBezTo>
                  <a:cubicBezTo>
                    <a:pt x="-586206" y="-384645"/>
                    <a:pt x="-598023" y="-384548"/>
                    <a:pt x="-609840" y="-384450"/>
                  </a:cubicBezTo>
                  <a:cubicBezTo>
                    <a:pt x="-612216" y="-384430"/>
                    <a:pt x="-613800" y="-382965"/>
                    <a:pt x="-613800" y="-381150"/>
                  </a:cubicBezTo>
                  <a:cubicBezTo>
                    <a:pt x="-613800" y="-379335"/>
                    <a:pt x="-612215" y="-377924"/>
                    <a:pt x="-609840" y="-377850"/>
                  </a:cubicBezTo>
                  <a:cubicBezTo>
                    <a:pt x="-598155" y="-377487"/>
                    <a:pt x="-586470" y="-377124"/>
                    <a:pt x="-572546" y="-376004"/>
                  </a:cubicBezTo>
                  <a:cubicBezTo>
                    <a:pt x="-558622" y="-374884"/>
                    <a:pt x="-542460" y="-373008"/>
                    <a:pt x="-527027" y="-370566"/>
                  </a:cubicBezTo>
                  <a:cubicBezTo>
                    <a:pt x="-511595" y="-368125"/>
                    <a:pt x="-496892" y="-365118"/>
                    <a:pt x="-482192" y="-361475"/>
                  </a:cubicBezTo>
                  <a:cubicBezTo>
                    <a:pt x="-467493" y="-357832"/>
                    <a:pt x="-452797" y="-353554"/>
                    <a:pt x="-438367" y="-348667"/>
                  </a:cubicBezTo>
                  <a:cubicBezTo>
                    <a:pt x="-423936" y="-343781"/>
                    <a:pt x="-409770" y="-338286"/>
                    <a:pt x="-395853" y="-332213"/>
                  </a:cubicBezTo>
                  <a:cubicBezTo>
                    <a:pt x="-381937" y="-326139"/>
                    <a:pt x="-368271" y="-319488"/>
                    <a:pt x="-354894" y="-312311"/>
                  </a:cubicBezTo>
                  <a:cubicBezTo>
                    <a:pt x="-341518" y="-305134"/>
                    <a:pt x="-328432" y="-297433"/>
                    <a:pt x="-315640" y="-289269"/>
                  </a:cubicBezTo>
                  <a:cubicBezTo>
                    <a:pt x="-302849" y="-281106"/>
                    <a:pt x="-290351" y="-272481"/>
                    <a:pt x="-278140" y="-263461"/>
                  </a:cubicBezTo>
                  <a:cubicBezTo>
                    <a:pt x="-265929" y="-254442"/>
                    <a:pt x="-254005" y="-245028"/>
                    <a:pt x="-242347" y="-235285"/>
                  </a:cubicBezTo>
                  <a:cubicBezTo>
                    <a:pt x="-230688" y="-225542"/>
                    <a:pt x="-219296" y="-215471"/>
                    <a:pt x="-208138" y="-205131"/>
                  </a:cubicBezTo>
                  <a:cubicBezTo>
                    <a:pt x="-196981" y="-194790"/>
                    <a:pt x="-186060" y="-184182"/>
                    <a:pt x="-175339" y="-173358"/>
                  </a:cubicBezTo>
                  <a:cubicBezTo>
                    <a:pt x="-164618" y="-162535"/>
                    <a:pt x="-154098" y="-151497"/>
                    <a:pt x="-143739" y="-140291"/>
                  </a:cubicBezTo>
                  <a:cubicBezTo>
                    <a:pt x="-133380" y="-129085"/>
                    <a:pt x="-123183" y="-117712"/>
                    <a:pt x="-113108" y="-106212"/>
                  </a:cubicBezTo>
                  <a:cubicBezTo>
                    <a:pt x="-103033" y="-94713"/>
                    <a:pt x="-93080" y="-83087"/>
                    <a:pt x="-83209" y="-71371"/>
                  </a:cubicBezTo>
                  <a:cubicBezTo>
                    <a:pt x="-73338" y="-59655"/>
                    <a:pt x="-63548" y="-47850"/>
                    <a:pt x="-53798" y="-35989"/>
                  </a:cubicBezTo>
                  <a:cubicBezTo>
                    <a:pt x="-44049" y="-24128"/>
                    <a:pt x="-34341" y="-12210"/>
                    <a:pt x="-24632" y="-268"/>
                  </a:cubicBezTo>
                  <a:cubicBezTo>
                    <a:pt x="-14923" y="11675"/>
                    <a:pt x="-5214" y="23642"/>
                    <a:pt x="4536" y="35603"/>
                  </a:cubicBezTo>
                  <a:cubicBezTo>
                    <a:pt x="14287" y="47564"/>
                    <a:pt x="24080" y="59518"/>
                    <a:pt x="33955" y="71435"/>
                  </a:cubicBezTo>
                  <a:cubicBezTo>
                    <a:pt x="43831" y="83353"/>
                    <a:pt x="53788" y="95233"/>
                    <a:pt x="63878" y="107037"/>
                  </a:cubicBezTo>
                  <a:cubicBezTo>
                    <a:pt x="73967" y="118841"/>
                    <a:pt x="84188" y="130568"/>
                    <a:pt x="94561" y="142200"/>
                  </a:cubicBezTo>
                  <a:cubicBezTo>
                    <a:pt x="104934" y="153831"/>
                    <a:pt x="115458" y="165367"/>
                    <a:pt x="126266" y="176692"/>
                  </a:cubicBezTo>
                  <a:cubicBezTo>
                    <a:pt x="137073" y="188017"/>
                    <a:pt x="148163" y="199132"/>
                    <a:pt x="159253" y="210247"/>
                  </a:cubicBezTo>
                  <a:close/>
                </a:path>
              </a:pathLst>
            </a:custGeom>
            <a:solidFill>
              <a:schemeClr val="accent4"/>
            </a:solidFill>
            <a:ln w="6600" cap="rnd">
              <a:solidFill>
                <a:schemeClr val="accent4"/>
              </a:solidFill>
              <a:round/>
            </a:ln>
          </p:spPr>
        </p:sp>
      </p:grpSp>
      <p:grpSp>
        <p:nvGrpSpPr>
          <p:cNvPr id="12" name="组合 11"/>
          <p:cNvGrpSpPr/>
          <p:nvPr/>
        </p:nvGrpSpPr>
        <p:grpSpPr>
          <a:xfrm>
            <a:off x="9169400" y="1181100"/>
            <a:ext cx="2316480" cy="1504315"/>
            <a:chOff x="14440" y="2445"/>
            <a:chExt cx="3648" cy="2369"/>
          </a:xfrm>
        </p:grpSpPr>
        <p:sp>
          <p:nvSpPr>
            <p:cNvPr id="121" name="MMConnector"/>
            <p:cNvSpPr/>
            <p:nvPr/>
          </p:nvSpPr>
          <p:spPr>
            <a:xfrm>
              <a:off x="14440" y="3808"/>
              <a:ext cx="415" cy="1007"/>
            </a:xfrm>
            <a:custGeom>
              <a:avLst/>
              <a:gdLst/>
              <a:ahLst/>
              <a:cxnLst/>
              <a:pathLst>
                <a:path w="217800" h="338250" fill="none">
                  <a:moveTo>
                    <a:pt x="-108900" y="169125"/>
                  </a:moveTo>
                  <a:cubicBezTo>
                    <a:pt x="15644" y="169125"/>
                    <a:pt x="-43764" y="-169125"/>
                    <a:pt x="108900" y="-169125"/>
                  </a:cubicBezTo>
                </a:path>
              </a:pathLst>
            </a:custGeom>
            <a:noFill/>
            <a:ln w="13200" cap="rnd">
              <a:solidFill>
                <a:schemeClr val="accent4"/>
              </a:solidFill>
              <a:round/>
            </a:ln>
          </p:spPr>
        </p:sp>
        <p:sp>
          <p:nvSpPr>
            <p:cNvPr id="120" name="SubTopic"/>
            <p:cNvSpPr/>
            <p:nvPr/>
          </p:nvSpPr>
          <p:spPr>
            <a:xfrm>
              <a:off x="14646" y="2445"/>
              <a:ext cx="3443" cy="860"/>
            </a:xfrm>
            <a:custGeom>
              <a:avLst/>
              <a:gdLst>
                <a:gd name="rtl" fmla="*/ 47025 w 1808400"/>
                <a:gd name="rtt" fmla="*/ 22605 h 288750"/>
                <a:gd name="rtr" fmla="*/ 1763025 w 1808400"/>
                <a:gd name="rtb" fmla="*/ 273405 h 288750"/>
              </a:gdLst>
              <a:ahLst/>
              <a:cxnLst/>
              <a:rect l="rtl" t="rtt" r="rtr" b="rtb"/>
              <a:pathLst>
                <a:path w="1808400" h="288750" stroke="0">
                  <a:moveTo>
                    <a:pt x="0" y="0"/>
                  </a:moveTo>
                  <a:lnTo>
                    <a:pt x="1808400" y="0"/>
                  </a:lnTo>
                  <a:lnTo>
                    <a:pt x="18084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1808400" h="288750" fill="none">
                  <a:moveTo>
                    <a:pt x="0" y="288750"/>
                  </a:moveTo>
                  <a:lnTo>
                    <a:pt x="1808400" y="288750"/>
                  </a:lnTo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平面镜成像的特点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169400" y="1789430"/>
            <a:ext cx="1550670" cy="591820"/>
            <a:chOff x="14440" y="3403"/>
            <a:chExt cx="2442" cy="932"/>
          </a:xfrm>
        </p:grpSpPr>
        <p:sp>
          <p:nvSpPr>
            <p:cNvPr id="123" name="MMConnector"/>
            <p:cNvSpPr/>
            <p:nvPr/>
          </p:nvSpPr>
          <p:spPr>
            <a:xfrm>
              <a:off x="14440" y="4287"/>
              <a:ext cx="415" cy="49"/>
            </a:xfrm>
            <a:custGeom>
              <a:avLst/>
              <a:gdLst/>
              <a:ahLst/>
              <a:cxnLst/>
              <a:pathLst>
                <a:path w="217800" h="16500" fill="none">
                  <a:moveTo>
                    <a:pt x="-108900" y="8250"/>
                  </a:moveTo>
                  <a:cubicBezTo>
                    <a:pt x="-21780" y="8250"/>
                    <a:pt x="43560" y="-8250"/>
                    <a:pt x="108900" y="-8250"/>
                  </a:cubicBezTo>
                </a:path>
              </a:pathLst>
            </a:custGeom>
            <a:noFill/>
            <a:ln w="13200" cap="rnd">
              <a:solidFill>
                <a:schemeClr val="accent4"/>
              </a:solidFill>
              <a:round/>
            </a:ln>
          </p:spPr>
        </p:sp>
        <p:sp>
          <p:nvSpPr>
            <p:cNvPr id="122" name="SubTopic"/>
            <p:cNvSpPr/>
            <p:nvPr/>
          </p:nvSpPr>
          <p:spPr>
            <a:xfrm>
              <a:off x="14646" y="3403"/>
              <a:ext cx="2236" cy="860"/>
            </a:xfrm>
            <a:custGeom>
              <a:avLst/>
              <a:gdLst>
                <a:gd name="rtl" fmla="*/ 47025 w 1174800"/>
                <a:gd name="rtt" fmla="*/ 22605 h 288750"/>
                <a:gd name="rtr" fmla="*/ 1129425 w 1174800"/>
                <a:gd name="rtb" fmla="*/ 273405 h 288750"/>
              </a:gdLst>
              <a:ahLst/>
              <a:cxnLst/>
              <a:rect l="rtl" t="rtt" r="rtr" b="rtb"/>
              <a:pathLst>
                <a:path w="1174800" h="288750" stroke="0">
                  <a:moveTo>
                    <a:pt x="0" y="0"/>
                  </a:moveTo>
                  <a:lnTo>
                    <a:pt x="1174800" y="0"/>
                  </a:lnTo>
                  <a:lnTo>
                    <a:pt x="11748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1174800" h="288750" fill="none">
                  <a:moveTo>
                    <a:pt x="0" y="288750"/>
                  </a:moveTo>
                  <a:lnTo>
                    <a:pt x="1174800" y="288750"/>
                  </a:lnTo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虚像与实像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913495" y="3825875"/>
            <a:ext cx="786130" cy="1046480"/>
            <a:chOff x="14037" y="6610"/>
            <a:chExt cx="1238" cy="1648"/>
          </a:xfrm>
        </p:grpSpPr>
        <p:sp>
          <p:nvSpPr>
            <p:cNvPr id="177" name="MMConnector"/>
            <p:cNvSpPr/>
            <p:nvPr/>
          </p:nvSpPr>
          <p:spPr>
            <a:xfrm>
              <a:off x="14037" y="7732"/>
              <a:ext cx="415" cy="527"/>
            </a:xfrm>
            <a:custGeom>
              <a:avLst/>
              <a:gdLst/>
              <a:ahLst/>
              <a:cxnLst/>
              <a:pathLst>
                <a:path w="217800" h="177375" fill="none">
                  <a:moveTo>
                    <a:pt x="-108900" y="88688"/>
                  </a:moveTo>
                  <a:cubicBezTo>
                    <a:pt x="-1238" y="88688"/>
                    <a:pt x="-4372" y="-88687"/>
                    <a:pt x="108900" y="-88687"/>
                  </a:cubicBezTo>
                </a:path>
              </a:pathLst>
            </a:custGeom>
            <a:noFill/>
            <a:ln w="13200" cap="rnd">
              <a:solidFill>
                <a:schemeClr val="accent4"/>
              </a:solidFill>
              <a:round/>
            </a:ln>
          </p:spPr>
        </p:sp>
        <p:sp>
          <p:nvSpPr>
            <p:cNvPr id="156" name="SubTopic"/>
            <p:cNvSpPr/>
            <p:nvPr/>
          </p:nvSpPr>
          <p:spPr>
            <a:xfrm>
              <a:off x="14245" y="6610"/>
              <a:ext cx="1030" cy="860"/>
            </a:xfrm>
            <a:custGeom>
              <a:avLst/>
              <a:gdLst>
                <a:gd name="rtl" fmla="*/ 47025 w 541200"/>
                <a:gd name="rtt" fmla="*/ 22605 h 288750"/>
                <a:gd name="rtr" fmla="*/ 495825 w 541200"/>
                <a:gd name="rtb" fmla="*/ 273405 h 288750"/>
              </a:gdLst>
              <a:ahLst/>
              <a:cxnLst/>
              <a:rect l="rtl" t="rtt" r="rtr" b="rtb"/>
              <a:pathLst>
                <a:path w="541200" h="288750" stroke="0">
                  <a:moveTo>
                    <a:pt x="0" y="0"/>
                  </a:moveTo>
                  <a:lnTo>
                    <a:pt x="541200" y="0"/>
                  </a:lnTo>
                  <a:lnTo>
                    <a:pt x="5412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541200" h="288750" fill="none">
                  <a:moveTo>
                    <a:pt x="0" y="288750"/>
                  </a:moveTo>
                  <a:lnTo>
                    <a:pt x="541200" y="288750"/>
                  </a:lnTo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913495" y="4434205"/>
            <a:ext cx="1551940" cy="680720"/>
            <a:chOff x="14037" y="7568"/>
            <a:chExt cx="2444" cy="1072"/>
          </a:xfrm>
        </p:grpSpPr>
        <p:sp>
          <p:nvSpPr>
            <p:cNvPr id="178" name="MMConnector"/>
            <p:cNvSpPr/>
            <p:nvPr/>
          </p:nvSpPr>
          <p:spPr>
            <a:xfrm>
              <a:off x="14037" y="8212"/>
              <a:ext cx="415" cy="429"/>
            </a:xfrm>
            <a:custGeom>
              <a:avLst/>
              <a:gdLst/>
              <a:ahLst/>
              <a:cxnLst/>
              <a:pathLst>
                <a:path w="217800" h="144375" fill="none">
                  <a:moveTo>
                    <a:pt x="-108900" y="-72187"/>
                  </a:moveTo>
                  <a:cubicBezTo>
                    <a:pt x="-4963" y="-72187"/>
                    <a:pt x="4320" y="72188"/>
                    <a:pt x="108900" y="72188"/>
                  </a:cubicBezTo>
                </a:path>
              </a:pathLst>
            </a:custGeom>
            <a:noFill/>
            <a:ln w="13200" cap="rnd">
              <a:solidFill>
                <a:schemeClr val="accent4"/>
              </a:solidFill>
              <a:round/>
            </a:ln>
          </p:spPr>
        </p:sp>
        <p:sp>
          <p:nvSpPr>
            <p:cNvPr id="164" name="SubTopic"/>
            <p:cNvSpPr/>
            <p:nvPr/>
          </p:nvSpPr>
          <p:spPr>
            <a:xfrm>
              <a:off x="14245" y="7568"/>
              <a:ext cx="2236" cy="860"/>
            </a:xfrm>
            <a:custGeom>
              <a:avLst/>
              <a:gdLst>
                <a:gd name="rtl" fmla="*/ 47025 w 1174800"/>
                <a:gd name="rtt" fmla="*/ 22605 h 288750"/>
                <a:gd name="rtr" fmla="*/ 1129425 w 1174800"/>
                <a:gd name="rtb" fmla="*/ 273405 h 288750"/>
              </a:gdLst>
              <a:ahLst/>
              <a:cxnLst/>
              <a:rect l="rtl" t="rtt" r="rtr" b="rtb"/>
              <a:pathLst>
                <a:path w="1174800" h="288750" stroke="0">
                  <a:moveTo>
                    <a:pt x="0" y="0"/>
                  </a:moveTo>
                  <a:lnTo>
                    <a:pt x="1174800" y="0"/>
                  </a:lnTo>
                  <a:lnTo>
                    <a:pt x="11748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1174800" h="288750" fill="none">
                  <a:moveTo>
                    <a:pt x="0" y="288750"/>
                  </a:moveTo>
                  <a:lnTo>
                    <a:pt x="1174800" y="288750"/>
                  </a:lnTo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光的三原色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169400" y="2397760"/>
            <a:ext cx="1805940" cy="833755"/>
            <a:chOff x="14440" y="4361"/>
            <a:chExt cx="2844" cy="1313"/>
          </a:xfrm>
        </p:grpSpPr>
        <p:sp>
          <p:nvSpPr>
            <p:cNvPr id="392" name="MMConnector"/>
            <p:cNvSpPr/>
            <p:nvPr/>
          </p:nvSpPr>
          <p:spPr>
            <a:xfrm>
              <a:off x="14440" y="4766"/>
              <a:ext cx="415" cy="909"/>
            </a:xfrm>
            <a:custGeom>
              <a:avLst/>
              <a:gdLst/>
              <a:ahLst/>
              <a:cxnLst/>
              <a:pathLst>
                <a:path w="217800" h="305250" fill="none">
                  <a:moveTo>
                    <a:pt x="-108900" y="-152625"/>
                  </a:moveTo>
                  <a:cubicBezTo>
                    <a:pt x="12393" y="-152625"/>
                    <a:pt x="-36177" y="152625"/>
                    <a:pt x="108900" y="152625"/>
                  </a:cubicBezTo>
                </a:path>
              </a:pathLst>
            </a:custGeom>
            <a:noFill/>
            <a:ln w="13200" cap="rnd">
              <a:solidFill>
                <a:schemeClr val="accent4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14646" y="4361"/>
              <a:ext cx="2639" cy="860"/>
            </a:xfrm>
            <a:custGeom>
              <a:avLst/>
              <a:gdLst>
                <a:gd name="rtl" fmla="*/ 47025 w 1386000"/>
                <a:gd name="rtt" fmla="*/ 22605 h 288750"/>
                <a:gd name="rtr" fmla="*/ 1340625 w 1386000"/>
                <a:gd name="rtb" fmla="*/ 273405 h 288750"/>
              </a:gdLst>
              <a:ahLst/>
              <a:cxnLst/>
              <a:rect l="rtl" t="rtt" r="rtr" b="rtb"/>
              <a:pathLst>
                <a:path w="1386000" h="288750" stroke="0">
                  <a:moveTo>
                    <a:pt x="0" y="0"/>
                  </a:moveTo>
                  <a:lnTo>
                    <a:pt x="1386000" y="0"/>
                  </a:lnTo>
                  <a:lnTo>
                    <a:pt x="13860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1386000" h="288750" fill="none">
                  <a:moveTo>
                    <a:pt x="0" y="288750"/>
                  </a:moveTo>
                  <a:lnTo>
                    <a:pt x="1386000" y="288750"/>
                  </a:lnTo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平面镜的应用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169400" y="2959100"/>
            <a:ext cx="1040130" cy="1183640"/>
            <a:chOff x="14440" y="5245"/>
            <a:chExt cx="1638" cy="1864"/>
          </a:xfrm>
        </p:grpSpPr>
        <p:sp>
          <p:nvSpPr>
            <p:cNvPr id="394" name="MMConnector"/>
            <p:cNvSpPr/>
            <p:nvPr/>
          </p:nvSpPr>
          <p:spPr>
            <a:xfrm>
              <a:off x="14440" y="5245"/>
              <a:ext cx="415" cy="1865"/>
            </a:xfrm>
            <a:custGeom>
              <a:avLst/>
              <a:gdLst/>
              <a:ahLst/>
              <a:cxnLst/>
              <a:pathLst>
                <a:path w="217800" h="627000" fill="none">
                  <a:moveTo>
                    <a:pt x="-108900" y="-313500"/>
                  </a:moveTo>
                  <a:cubicBezTo>
                    <a:pt x="37328" y="-313500"/>
                    <a:pt x="-94359" y="313500"/>
                    <a:pt x="108900" y="313500"/>
                  </a:cubicBezTo>
                </a:path>
              </a:pathLst>
            </a:custGeom>
            <a:noFill/>
            <a:ln w="13200" cap="rnd">
              <a:solidFill>
                <a:schemeClr val="accent4"/>
              </a:solidFill>
              <a:round/>
            </a:ln>
          </p:spPr>
        </p:sp>
        <p:sp>
          <p:nvSpPr>
            <p:cNvPr id="393" name="SubTopic"/>
            <p:cNvSpPr/>
            <p:nvPr/>
          </p:nvSpPr>
          <p:spPr>
            <a:xfrm>
              <a:off x="14646" y="5319"/>
              <a:ext cx="1432" cy="860"/>
            </a:xfrm>
            <a:custGeom>
              <a:avLst/>
              <a:gdLst>
                <a:gd name="rtl" fmla="*/ 47025 w 752400"/>
                <a:gd name="rtt" fmla="*/ 22605 h 288750"/>
                <a:gd name="rtr" fmla="*/ 707025 w 752400"/>
                <a:gd name="rtb" fmla="*/ 273405 h 288750"/>
              </a:gdLst>
              <a:ahLst/>
              <a:cxnLst/>
              <a:rect l="rtl" t="rtt" r="rtr" b="rtb"/>
              <a:pathLst>
                <a:path w="752400" h="288750" stroke="0">
                  <a:moveTo>
                    <a:pt x="0" y="0"/>
                  </a:moveTo>
                  <a:lnTo>
                    <a:pt x="752400" y="0"/>
                  </a:lnTo>
                  <a:lnTo>
                    <a:pt x="7524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752400" h="288750" fill="none">
                  <a:moveTo>
                    <a:pt x="0" y="288750"/>
                  </a:moveTo>
                  <a:lnTo>
                    <a:pt x="752400" y="288750"/>
                  </a:lnTo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球面镜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913495" y="5041265"/>
            <a:ext cx="1551940" cy="985520"/>
            <a:chOff x="14037" y="8524"/>
            <a:chExt cx="2444" cy="1552"/>
          </a:xfrm>
        </p:grpSpPr>
        <p:sp>
          <p:nvSpPr>
            <p:cNvPr id="396" name="MMConnector"/>
            <p:cNvSpPr/>
            <p:nvPr/>
          </p:nvSpPr>
          <p:spPr>
            <a:xfrm>
              <a:off x="14037" y="8690"/>
              <a:ext cx="415" cy="1387"/>
            </a:xfrm>
            <a:custGeom>
              <a:avLst/>
              <a:gdLst/>
              <a:ahLst/>
              <a:cxnLst/>
              <a:pathLst>
                <a:path w="217800" h="466125" fill="none">
                  <a:moveTo>
                    <a:pt x="-108900" y="-233062"/>
                  </a:moveTo>
                  <a:cubicBezTo>
                    <a:pt x="26894" y="-233062"/>
                    <a:pt x="-70013" y="233063"/>
                    <a:pt x="108900" y="233063"/>
                  </a:cubicBezTo>
                </a:path>
              </a:pathLst>
            </a:custGeom>
            <a:noFill/>
            <a:ln w="13200" cap="rnd">
              <a:solidFill>
                <a:schemeClr val="accent4"/>
              </a:solidFill>
              <a:round/>
            </a:ln>
          </p:spPr>
        </p:sp>
        <p:sp>
          <p:nvSpPr>
            <p:cNvPr id="395" name="SubTopic"/>
            <p:cNvSpPr/>
            <p:nvPr/>
          </p:nvSpPr>
          <p:spPr>
            <a:xfrm>
              <a:off x="14245" y="8524"/>
              <a:ext cx="2236" cy="860"/>
            </a:xfrm>
            <a:custGeom>
              <a:avLst/>
              <a:gdLst>
                <a:gd name="rtl" fmla="*/ 47025 w 1174800"/>
                <a:gd name="rtt" fmla="*/ 22605 h 288750"/>
                <a:gd name="rtr" fmla="*/ 1129425 w 1174800"/>
                <a:gd name="rtb" fmla="*/ 273405 h 288750"/>
              </a:gdLst>
              <a:ahLst/>
              <a:cxnLst/>
              <a:rect l="rtl" t="rtt" r="rtr" b="rtb"/>
              <a:pathLst>
                <a:path w="1174800" h="288750" stroke="0">
                  <a:moveTo>
                    <a:pt x="0" y="0"/>
                  </a:moveTo>
                  <a:lnTo>
                    <a:pt x="1174800" y="0"/>
                  </a:lnTo>
                  <a:lnTo>
                    <a:pt x="11748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1174800" h="288750" fill="none">
                  <a:moveTo>
                    <a:pt x="0" y="288750"/>
                  </a:moveTo>
                  <a:lnTo>
                    <a:pt x="1174800" y="288750"/>
                  </a:lnTo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看不见的光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11950" y="2023110"/>
            <a:ext cx="2333625" cy="1556385"/>
            <a:chOff x="10558" y="3772"/>
            <a:chExt cx="3675" cy="2451"/>
          </a:xfrm>
        </p:grpSpPr>
        <p:sp>
          <p:nvSpPr>
            <p:cNvPr id="103" name="MMConnector"/>
            <p:cNvSpPr/>
            <p:nvPr/>
          </p:nvSpPr>
          <p:spPr>
            <a:xfrm>
              <a:off x="10558" y="5089"/>
              <a:ext cx="1428" cy="1134"/>
            </a:xfrm>
            <a:custGeom>
              <a:avLst/>
              <a:gdLst/>
              <a:ahLst/>
              <a:cxnLst/>
              <a:pathLst>
                <a:path w="750107" h="384196">
                  <a:moveTo>
                    <a:pt x="-153178" y="95679"/>
                  </a:moveTo>
                  <a:cubicBezTo>
                    <a:pt x="-167099" y="104780"/>
                    <a:pt x="-170354" y="119792"/>
                    <a:pt x="-163253" y="130327"/>
                  </a:cubicBezTo>
                  <a:cubicBezTo>
                    <a:pt x="-156152" y="140863"/>
                    <a:pt x="-140843" y="143721"/>
                    <a:pt x="-127356" y="133989"/>
                  </a:cubicBezTo>
                  <a:cubicBezTo>
                    <a:pt x="-114678" y="124841"/>
                    <a:pt x="-102001" y="115694"/>
                    <a:pt x="-89512" y="106358"/>
                  </a:cubicBezTo>
                  <a:cubicBezTo>
                    <a:pt x="-77024" y="97022"/>
                    <a:pt x="-64725" y="87498"/>
                    <a:pt x="-52522" y="77895"/>
                  </a:cubicBezTo>
                  <a:cubicBezTo>
                    <a:pt x="-40319" y="68293"/>
                    <a:pt x="-28212" y="58613"/>
                    <a:pt x="-16181" y="48882"/>
                  </a:cubicBezTo>
                  <a:cubicBezTo>
                    <a:pt x="-4149" y="39150"/>
                    <a:pt x="7807" y="29369"/>
                    <a:pt x="19729" y="19584"/>
                  </a:cubicBezTo>
                  <a:cubicBezTo>
                    <a:pt x="31652" y="9799"/>
                    <a:pt x="43541" y="12"/>
                    <a:pt x="55434" y="-9737"/>
                  </a:cubicBezTo>
                  <a:cubicBezTo>
                    <a:pt x="67328" y="-19486"/>
                    <a:pt x="79225" y="-29195"/>
                    <a:pt x="91165" y="-38821"/>
                  </a:cubicBezTo>
                  <a:cubicBezTo>
                    <a:pt x="103105" y="-48448"/>
                    <a:pt x="115088" y="-57990"/>
                    <a:pt x="127150" y="-67404"/>
                  </a:cubicBezTo>
                  <a:cubicBezTo>
                    <a:pt x="139213" y="-76817"/>
                    <a:pt x="151355" y="-86102"/>
                    <a:pt x="163612" y="-95208"/>
                  </a:cubicBezTo>
                  <a:cubicBezTo>
                    <a:pt x="175868" y="-104314"/>
                    <a:pt x="188239" y="-113243"/>
                    <a:pt x="200757" y="-121942"/>
                  </a:cubicBezTo>
                  <a:cubicBezTo>
                    <a:pt x="213274" y="-130641"/>
                    <a:pt x="225937" y="-139110"/>
                    <a:pt x="238772" y="-147296"/>
                  </a:cubicBezTo>
                  <a:cubicBezTo>
                    <a:pt x="251607" y="-155481"/>
                    <a:pt x="264613" y="-163383"/>
                    <a:pt x="277810" y="-170945"/>
                  </a:cubicBezTo>
                  <a:cubicBezTo>
                    <a:pt x="291007" y="-178507"/>
                    <a:pt x="304394" y="-185730"/>
                    <a:pt x="317978" y="-192559"/>
                  </a:cubicBezTo>
                  <a:cubicBezTo>
                    <a:pt x="331561" y="-199388"/>
                    <a:pt x="345341" y="-205823"/>
                    <a:pt x="359322" y="-211815"/>
                  </a:cubicBezTo>
                  <a:cubicBezTo>
                    <a:pt x="373303" y="-217807"/>
                    <a:pt x="387485" y="-223356"/>
                    <a:pt x="401823" y="-228421"/>
                  </a:cubicBezTo>
                  <a:cubicBezTo>
                    <a:pt x="416161" y="-233485"/>
                    <a:pt x="430655" y="-238065"/>
                    <a:pt x="445389" y="-242137"/>
                  </a:cubicBezTo>
                  <a:cubicBezTo>
                    <a:pt x="460123" y="-246209"/>
                    <a:pt x="475097" y="-249774"/>
                    <a:pt x="489866" y="-252804"/>
                  </a:cubicBezTo>
                  <a:cubicBezTo>
                    <a:pt x="504635" y="-255833"/>
                    <a:pt x="519200" y="-258327"/>
                    <a:pt x="535057" y="-260351"/>
                  </a:cubicBezTo>
                  <a:cubicBezTo>
                    <a:pt x="550914" y="-262374"/>
                    <a:pt x="568063" y="-263927"/>
                    <a:pt x="580742" y="-264801"/>
                  </a:cubicBezTo>
                  <a:cubicBezTo>
                    <a:pt x="593421" y="-265675"/>
                    <a:pt x="601631" y="-265869"/>
                    <a:pt x="609840" y="-266062"/>
                  </a:cubicBezTo>
                  <a:cubicBezTo>
                    <a:pt x="612215" y="-266119"/>
                    <a:pt x="613800" y="-267547"/>
                    <a:pt x="613800" y="-269362"/>
                  </a:cubicBezTo>
                  <a:cubicBezTo>
                    <a:pt x="613800" y="-271177"/>
                    <a:pt x="612215" y="-272609"/>
                    <a:pt x="609840" y="-272662"/>
                  </a:cubicBezTo>
                  <a:cubicBezTo>
                    <a:pt x="601556" y="-272848"/>
                    <a:pt x="593272" y="-273034"/>
                    <a:pt x="580419" y="-272741"/>
                  </a:cubicBezTo>
                  <a:cubicBezTo>
                    <a:pt x="567566" y="-272448"/>
                    <a:pt x="550143" y="-271676"/>
                    <a:pt x="533974" y="-270364"/>
                  </a:cubicBezTo>
                  <a:cubicBezTo>
                    <a:pt x="517805" y="-269052"/>
                    <a:pt x="502890" y="-267200"/>
                    <a:pt x="487717" y="-264810"/>
                  </a:cubicBezTo>
                  <a:cubicBezTo>
                    <a:pt x="472545" y="-262419"/>
                    <a:pt x="457116" y="-259488"/>
                    <a:pt x="441885" y="-256024"/>
                  </a:cubicBezTo>
                  <a:cubicBezTo>
                    <a:pt x="426654" y="-252559"/>
                    <a:pt x="411622" y="-248560"/>
                    <a:pt x="396712" y="-244053"/>
                  </a:cubicBezTo>
                  <a:cubicBezTo>
                    <a:pt x="381802" y="-239547"/>
                    <a:pt x="367014" y="-234532"/>
                    <a:pt x="352404" y="-229051"/>
                  </a:cubicBezTo>
                  <a:cubicBezTo>
                    <a:pt x="337794" y="-223570"/>
                    <a:pt x="323363" y="-217623"/>
                    <a:pt x="309115" y="-211263"/>
                  </a:cubicBezTo>
                  <a:cubicBezTo>
                    <a:pt x="294867" y="-204903"/>
                    <a:pt x="280803" y="-198131"/>
                    <a:pt x="266927" y="-191006"/>
                  </a:cubicBezTo>
                  <a:cubicBezTo>
                    <a:pt x="253051" y="-183881"/>
                    <a:pt x="239362" y="-176404"/>
                    <a:pt x="225850" y="-168636"/>
                  </a:cubicBezTo>
                  <a:cubicBezTo>
                    <a:pt x="212339" y="-160869"/>
                    <a:pt x="199004" y="-152812"/>
                    <a:pt x="185827" y="-144526"/>
                  </a:cubicBezTo>
                  <a:cubicBezTo>
                    <a:pt x="172651" y="-136241"/>
                    <a:pt x="159632" y="-127727"/>
                    <a:pt x="146746" y="-119043"/>
                  </a:cubicBezTo>
                  <a:cubicBezTo>
                    <a:pt x="133861" y="-110359"/>
                    <a:pt x="121107" y="-101506"/>
                    <a:pt x="108456" y="-92537"/>
                  </a:cubicBezTo>
                  <a:cubicBezTo>
                    <a:pt x="95805" y="-83569"/>
                    <a:pt x="83257" y="-74486"/>
                    <a:pt x="70779" y="-65339"/>
                  </a:cubicBezTo>
                  <a:cubicBezTo>
                    <a:pt x="58301" y="-56193"/>
                    <a:pt x="45893" y="-46984"/>
                    <a:pt x="33523" y="-37762"/>
                  </a:cubicBezTo>
                  <a:cubicBezTo>
                    <a:pt x="21152" y="-28539"/>
                    <a:pt x="8818" y="-19303"/>
                    <a:pt x="-3510" y="-10101"/>
                  </a:cubicBezTo>
                  <a:cubicBezTo>
                    <a:pt x="-15839" y="-898"/>
                    <a:pt x="-28162" y="8272"/>
                    <a:pt x="-40515" y="17357"/>
                  </a:cubicBezTo>
                  <a:cubicBezTo>
                    <a:pt x="-52868" y="26442"/>
                    <a:pt x="-65250" y="35441"/>
                    <a:pt x="-77681" y="44328"/>
                  </a:cubicBezTo>
                  <a:cubicBezTo>
                    <a:pt x="-90112" y="53215"/>
                    <a:pt x="-102592" y="61991"/>
                    <a:pt x="-115183" y="70531"/>
                  </a:cubicBezTo>
                  <a:cubicBezTo>
                    <a:pt x="-127775" y="79070"/>
                    <a:pt x="-140476" y="87375"/>
                    <a:pt x="-153178" y="95679"/>
                  </a:cubicBezTo>
                  <a:close/>
                </a:path>
              </a:pathLst>
            </a:custGeom>
            <a:solidFill>
              <a:schemeClr val="accent4"/>
            </a:solidFill>
            <a:ln w="6600" cap="rnd">
              <a:solidFill>
                <a:schemeClr val="accent4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11720" y="3772"/>
              <a:ext cx="2513" cy="1081"/>
            </a:xfrm>
            <a:custGeom>
              <a:avLst/>
              <a:gdLst>
                <a:gd name="rtl" fmla="*/ 117480 w 1320000"/>
                <a:gd name="rtt" fmla="*/ 62040 h 363000"/>
                <a:gd name="rtr" fmla="*/ 1199880 w 1320000"/>
                <a:gd name="rtb" fmla="*/ 312840 h 363000"/>
              </a:gdLst>
              <a:ahLst/>
              <a:cxnLst/>
              <a:rect l="rtl" t="rtt" r="rtr" b="rtb"/>
              <a:pathLst>
                <a:path w="1320000" h="363000">
                  <a:moveTo>
                    <a:pt x="26400" y="0"/>
                  </a:moveTo>
                  <a:lnTo>
                    <a:pt x="1293600" y="0"/>
                  </a:lnTo>
                  <a:cubicBezTo>
                    <a:pt x="1308173" y="0"/>
                    <a:pt x="1320000" y="11827"/>
                    <a:pt x="1320000" y="26400"/>
                  </a:cubicBezTo>
                  <a:lnTo>
                    <a:pt x="1320000" y="336600"/>
                  </a:lnTo>
                  <a:cubicBezTo>
                    <a:pt x="1320000" y="351173"/>
                    <a:pt x="1308173" y="363000"/>
                    <a:pt x="1293600" y="363000"/>
                  </a:cubicBezTo>
                  <a:lnTo>
                    <a:pt x="26400" y="363000"/>
                  </a:lnTo>
                  <a:cubicBezTo>
                    <a:pt x="11827" y="363000"/>
                    <a:pt x="0" y="351173"/>
                    <a:pt x="0" y="336600"/>
                  </a:cubicBezTo>
                  <a:lnTo>
                    <a:pt x="0" y="26400"/>
                  </a:lnTo>
                  <a:cubicBezTo>
                    <a:pt x="0" y="11827"/>
                    <a:pt x="11827" y="0"/>
                    <a:pt x="26400" y="0"/>
                  </a:cubicBezTo>
                  <a:close/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平面镜成像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93925" y="3128010"/>
            <a:ext cx="1137285" cy="1047115"/>
            <a:chOff x="2577" y="2260"/>
            <a:chExt cx="1791" cy="1649"/>
          </a:xfrm>
        </p:grpSpPr>
        <p:sp>
          <p:nvSpPr>
            <p:cNvPr id="11" name="SubTopic"/>
            <p:cNvSpPr/>
            <p:nvPr/>
          </p:nvSpPr>
          <p:spPr>
            <a:xfrm>
              <a:off x="2577" y="2260"/>
              <a:ext cx="1170" cy="860"/>
            </a:xfrm>
            <a:custGeom>
              <a:avLst/>
              <a:gdLst>
                <a:gd name="rtl" fmla="*/ 47025 w 541200"/>
                <a:gd name="rtt" fmla="*/ 22605 h 288750"/>
                <a:gd name="rtr" fmla="*/ 495825 w 541200"/>
                <a:gd name="rtb" fmla="*/ 273405 h 288750"/>
              </a:gdLst>
              <a:ahLst/>
              <a:cxnLst/>
              <a:rect l="rtl" t="rtt" r="rtr" b="rtb"/>
              <a:pathLst>
                <a:path w="541200" h="288750" stroke="0">
                  <a:moveTo>
                    <a:pt x="0" y="0"/>
                  </a:moveTo>
                  <a:lnTo>
                    <a:pt x="541200" y="0"/>
                  </a:lnTo>
                  <a:lnTo>
                    <a:pt x="5412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541200" h="288750" fill="none">
                  <a:moveTo>
                    <a:pt x="0" y="288750"/>
                  </a:moveTo>
                  <a:lnTo>
                    <a:pt x="541200" y="288750"/>
                  </a:lnTo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规律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3" name="MMConnector"/>
            <p:cNvSpPr/>
            <p:nvPr/>
          </p:nvSpPr>
          <p:spPr>
            <a:xfrm>
              <a:off x="3953" y="3382"/>
              <a:ext cx="415" cy="527"/>
            </a:xfrm>
            <a:custGeom>
              <a:avLst/>
              <a:gdLst/>
              <a:ahLst/>
              <a:cxnLst/>
              <a:pathLst>
                <a:path w="217800" h="177375" fill="none">
                  <a:moveTo>
                    <a:pt x="108900" y="88688"/>
                  </a:moveTo>
                  <a:cubicBezTo>
                    <a:pt x="1238" y="88688"/>
                    <a:pt x="4372" y="-88687"/>
                    <a:pt x="-108900" y="-88687"/>
                  </a:cubicBezTo>
                </a:path>
              </a:pathLst>
            </a:custGeom>
            <a:noFill/>
            <a:ln w="13200" cap="rnd">
              <a:solidFill>
                <a:schemeClr val="accent4"/>
              </a:solidFill>
              <a:round/>
            </a:ln>
          </p:spPr>
        </p:sp>
      </p:grpSp>
      <p:grpSp>
        <p:nvGrpSpPr>
          <p:cNvPr id="14" name="组合 13"/>
          <p:cNvGrpSpPr/>
          <p:nvPr/>
        </p:nvGrpSpPr>
        <p:grpSpPr>
          <a:xfrm>
            <a:off x="2073910" y="3735070"/>
            <a:ext cx="1257300" cy="681355"/>
            <a:chOff x="2388" y="3216"/>
            <a:chExt cx="1980" cy="1073"/>
          </a:xfrm>
        </p:grpSpPr>
        <p:sp>
          <p:nvSpPr>
            <p:cNvPr id="16" name="MMConnector"/>
            <p:cNvSpPr/>
            <p:nvPr/>
          </p:nvSpPr>
          <p:spPr>
            <a:xfrm>
              <a:off x="3953" y="3860"/>
              <a:ext cx="415" cy="429"/>
            </a:xfrm>
            <a:custGeom>
              <a:avLst/>
              <a:gdLst/>
              <a:ahLst/>
              <a:cxnLst/>
              <a:pathLst>
                <a:path w="217800" h="144375" fill="none">
                  <a:moveTo>
                    <a:pt x="108900" y="-72187"/>
                  </a:moveTo>
                  <a:cubicBezTo>
                    <a:pt x="4963" y="-72187"/>
                    <a:pt x="-4320" y="72188"/>
                    <a:pt x="-108900" y="72188"/>
                  </a:cubicBezTo>
                </a:path>
              </a:pathLst>
            </a:custGeom>
            <a:noFill/>
            <a:ln w="13200" cap="rnd">
              <a:solidFill>
                <a:schemeClr val="accent4"/>
              </a:solidFill>
              <a:round/>
            </a:ln>
          </p:spPr>
        </p:sp>
        <p:sp>
          <p:nvSpPr>
            <p:cNvPr id="17" name="SubTopic"/>
            <p:cNvSpPr/>
            <p:nvPr/>
          </p:nvSpPr>
          <p:spPr>
            <a:xfrm>
              <a:off x="2388" y="3216"/>
              <a:ext cx="1359" cy="860"/>
            </a:xfrm>
            <a:custGeom>
              <a:avLst/>
              <a:gdLst>
                <a:gd name="rtl" fmla="*/ 47025 w 541200"/>
                <a:gd name="rtt" fmla="*/ 22605 h 288750"/>
                <a:gd name="rtr" fmla="*/ 495825 w 541200"/>
                <a:gd name="rtb" fmla="*/ 273405 h 288750"/>
              </a:gdLst>
              <a:ahLst/>
              <a:cxnLst/>
              <a:rect l="rtl" t="rtt" r="rtr" b="rtb"/>
              <a:pathLst>
                <a:path w="541200" h="288750" stroke="0">
                  <a:moveTo>
                    <a:pt x="0" y="0"/>
                  </a:moveTo>
                  <a:lnTo>
                    <a:pt x="541200" y="0"/>
                  </a:lnTo>
                  <a:lnTo>
                    <a:pt x="5412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541200" h="288750" fill="none">
                  <a:moveTo>
                    <a:pt x="0" y="288750"/>
                  </a:moveTo>
                  <a:lnTo>
                    <a:pt x="541200" y="288750"/>
                  </a:lnTo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现象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979930" y="4977130"/>
            <a:ext cx="1334770" cy="1047115"/>
            <a:chOff x="2266" y="2260"/>
            <a:chExt cx="2102" cy="1649"/>
          </a:xfrm>
        </p:grpSpPr>
        <p:sp>
          <p:nvSpPr>
            <p:cNvPr id="25" name="SubTopic"/>
            <p:cNvSpPr/>
            <p:nvPr/>
          </p:nvSpPr>
          <p:spPr>
            <a:xfrm>
              <a:off x="2266" y="2260"/>
              <a:ext cx="1481" cy="860"/>
            </a:xfrm>
            <a:custGeom>
              <a:avLst/>
              <a:gdLst>
                <a:gd name="rtl" fmla="*/ 47025 w 541200"/>
                <a:gd name="rtt" fmla="*/ 22605 h 288750"/>
                <a:gd name="rtr" fmla="*/ 495825 w 541200"/>
                <a:gd name="rtb" fmla="*/ 273405 h 288750"/>
              </a:gdLst>
              <a:ahLst/>
              <a:cxnLst/>
              <a:rect l="rtl" t="rtt" r="rtr" b="rtb"/>
              <a:pathLst>
                <a:path w="541200" h="288750" stroke="0">
                  <a:moveTo>
                    <a:pt x="0" y="0"/>
                  </a:moveTo>
                  <a:lnTo>
                    <a:pt x="541200" y="0"/>
                  </a:lnTo>
                  <a:lnTo>
                    <a:pt x="5412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541200" h="288750" fill="none">
                  <a:moveTo>
                    <a:pt x="0" y="288750"/>
                  </a:moveTo>
                  <a:lnTo>
                    <a:pt x="541200" y="288750"/>
                  </a:lnTo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规律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6" name="MMConnector"/>
            <p:cNvSpPr/>
            <p:nvPr/>
          </p:nvSpPr>
          <p:spPr>
            <a:xfrm>
              <a:off x="3953" y="3382"/>
              <a:ext cx="415" cy="527"/>
            </a:xfrm>
            <a:custGeom>
              <a:avLst/>
              <a:gdLst/>
              <a:ahLst/>
              <a:cxnLst/>
              <a:pathLst>
                <a:path w="217800" h="177375" fill="none">
                  <a:moveTo>
                    <a:pt x="108900" y="88688"/>
                  </a:moveTo>
                  <a:cubicBezTo>
                    <a:pt x="1238" y="88688"/>
                    <a:pt x="4372" y="-88687"/>
                    <a:pt x="-108900" y="-88687"/>
                  </a:cubicBezTo>
                </a:path>
              </a:pathLst>
            </a:custGeom>
            <a:noFill/>
            <a:ln w="13200" cap="rnd">
              <a:solidFill>
                <a:schemeClr val="accent4"/>
              </a:solidFill>
              <a:round/>
            </a:ln>
          </p:spPr>
        </p:sp>
      </p:grpSp>
      <p:grpSp>
        <p:nvGrpSpPr>
          <p:cNvPr id="27" name="组合 26"/>
          <p:cNvGrpSpPr/>
          <p:nvPr/>
        </p:nvGrpSpPr>
        <p:grpSpPr>
          <a:xfrm>
            <a:off x="1835785" y="5584190"/>
            <a:ext cx="1478915" cy="681355"/>
            <a:chOff x="2039" y="3216"/>
            <a:chExt cx="2329" cy="1073"/>
          </a:xfrm>
        </p:grpSpPr>
        <p:sp>
          <p:nvSpPr>
            <p:cNvPr id="28" name="MMConnector"/>
            <p:cNvSpPr/>
            <p:nvPr/>
          </p:nvSpPr>
          <p:spPr>
            <a:xfrm>
              <a:off x="3953" y="3860"/>
              <a:ext cx="415" cy="429"/>
            </a:xfrm>
            <a:custGeom>
              <a:avLst/>
              <a:gdLst/>
              <a:ahLst/>
              <a:cxnLst/>
              <a:pathLst>
                <a:path w="217800" h="144375" fill="none">
                  <a:moveTo>
                    <a:pt x="108900" y="-72187"/>
                  </a:moveTo>
                  <a:cubicBezTo>
                    <a:pt x="4963" y="-72187"/>
                    <a:pt x="-4320" y="72188"/>
                    <a:pt x="-108900" y="72188"/>
                  </a:cubicBezTo>
                </a:path>
              </a:pathLst>
            </a:custGeom>
            <a:noFill/>
            <a:ln w="13200" cap="rnd">
              <a:solidFill>
                <a:schemeClr val="accent4"/>
              </a:solidFill>
              <a:round/>
            </a:ln>
          </p:spPr>
        </p:sp>
        <p:sp>
          <p:nvSpPr>
            <p:cNvPr id="29" name="SubTopic"/>
            <p:cNvSpPr/>
            <p:nvPr/>
          </p:nvSpPr>
          <p:spPr>
            <a:xfrm>
              <a:off x="2039" y="3216"/>
              <a:ext cx="1708" cy="860"/>
            </a:xfrm>
            <a:custGeom>
              <a:avLst/>
              <a:gdLst>
                <a:gd name="rtl" fmla="*/ 47025 w 541200"/>
                <a:gd name="rtt" fmla="*/ 22605 h 288750"/>
                <a:gd name="rtr" fmla="*/ 495825 w 541200"/>
                <a:gd name="rtb" fmla="*/ 273405 h 288750"/>
              </a:gdLst>
              <a:ahLst/>
              <a:cxnLst/>
              <a:rect l="rtl" t="rtt" r="rtr" b="rtb"/>
              <a:pathLst>
                <a:path w="541200" h="288750" stroke="0">
                  <a:moveTo>
                    <a:pt x="0" y="0"/>
                  </a:moveTo>
                  <a:lnTo>
                    <a:pt x="541200" y="0"/>
                  </a:lnTo>
                  <a:lnTo>
                    <a:pt x="5412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541200" h="288750" fill="none">
                  <a:moveTo>
                    <a:pt x="0" y="288750"/>
                  </a:moveTo>
                  <a:lnTo>
                    <a:pt x="541200" y="288750"/>
                  </a:lnTo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现象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836420" y="2165985"/>
            <a:ext cx="4247515" cy="1489075"/>
            <a:chOff x="2892" y="4674"/>
            <a:chExt cx="6689" cy="2345"/>
          </a:xfrm>
        </p:grpSpPr>
        <p:sp>
          <p:nvSpPr>
            <p:cNvPr id="114" name="MainTopic"/>
            <p:cNvSpPr/>
            <p:nvPr/>
          </p:nvSpPr>
          <p:spPr>
            <a:xfrm>
              <a:off x="2892" y="4674"/>
              <a:ext cx="3959" cy="1081"/>
            </a:xfrm>
            <a:custGeom>
              <a:avLst/>
              <a:gdLst>
                <a:gd name="rtl" fmla="*/ 117480 w 1953600"/>
                <a:gd name="rtt" fmla="*/ 62040 h 363000"/>
                <a:gd name="rtr" fmla="*/ 1833480 w 1953600"/>
                <a:gd name="rtb" fmla="*/ 312840 h 363000"/>
              </a:gdLst>
              <a:ahLst/>
              <a:cxnLst/>
              <a:rect l="rtl" t="rtt" r="rtr" b="rtb"/>
              <a:pathLst>
                <a:path w="1953600" h="363000">
                  <a:moveTo>
                    <a:pt x="26400" y="0"/>
                  </a:moveTo>
                  <a:lnTo>
                    <a:pt x="1927200" y="0"/>
                  </a:lnTo>
                  <a:cubicBezTo>
                    <a:pt x="1941773" y="0"/>
                    <a:pt x="1953600" y="11827"/>
                    <a:pt x="1953600" y="26400"/>
                  </a:cubicBezTo>
                  <a:lnTo>
                    <a:pt x="1953600" y="336600"/>
                  </a:lnTo>
                  <a:cubicBezTo>
                    <a:pt x="1953600" y="351173"/>
                    <a:pt x="1941773" y="363000"/>
                    <a:pt x="1927200" y="363000"/>
                  </a:cubicBezTo>
                  <a:lnTo>
                    <a:pt x="26400" y="363000"/>
                  </a:lnTo>
                  <a:cubicBezTo>
                    <a:pt x="11827" y="363000"/>
                    <a:pt x="0" y="351173"/>
                    <a:pt x="0" y="336600"/>
                  </a:cubicBezTo>
                  <a:lnTo>
                    <a:pt x="0" y="26400"/>
                  </a:lnTo>
                  <a:cubicBezTo>
                    <a:pt x="0" y="11827"/>
                    <a:pt x="11827" y="0"/>
                    <a:pt x="26400" y="0"/>
                  </a:cubicBezTo>
                  <a:close/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光现象的辨识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0" name="MMConnector"/>
            <p:cNvSpPr/>
            <p:nvPr/>
          </p:nvSpPr>
          <p:spPr>
            <a:xfrm>
              <a:off x="8050" y="5885"/>
              <a:ext cx="1531" cy="1134"/>
            </a:xfrm>
            <a:custGeom>
              <a:avLst/>
              <a:gdLst/>
              <a:ahLst/>
              <a:cxnLst/>
              <a:pathLst>
                <a:path w="784928" h="574578">
                  <a:moveTo>
                    <a:pt x="159253" y="210247"/>
                  </a:moveTo>
                  <a:cubicBezTo>
                    <a:pt x="171001" y="222021"/>
                    <a:pt x="186562" y="221680"/>
                    <a:pt x="195271" y="212430"/>
                  </a:cubicBezTo>
                  <a:cubicBezTo>
                    <a:pt x="203980" y="203179"/>
                    <a:pt x="203123" y="187912"/>
                    <a:pt x="190922" y="176609"/>
                  </a:cubicBezTo>
                  <a:cubicBezTo>
                    <a:pt x="179840" y="166343"/>
                    <a:pt x="168759" y="156078"/>
                    <a:pt x="157879" y="145537"/>
                  </a:cubicBezTo>
                  <a:cubicBezTo>
                    <a:pt x="146999" y="134997"/>
                    <a:pt x="136321" y="124182"/>
                    <a:pt x="125750" y="113228"/>
                  </a:cubicBezTo>
                  <a:cubicBezTo>
                    <a:pt x="115180" y="102274"/>
                    <a:pt x="104716" y="91180"/>
                    <a:pt x="94341" y="79966"/>
                  </a:cubicBezTo>
                  <a:cubicBezTo>
                    <a:pt x="83967" y="68752"/>
                    <a:pt x="73681" y="57417"/>
                    <a:pt x="63444" y="46007"/>
                  </a:cubicBezTo>
                  <a:cubicBezTo>
                    <a:pt x="53208" y="34597"/>
                    <a:pt x="43019" y="23112"/>
                    <a:pt x="32844" y="11587"/>
                  </a:cubicBezTo>
                  <a:cubicBezTo>
                    <a:pt x="22669" y="62"/>
                    <a:pt x="12508" y="-11504"/>
                    <a:pt x="2321" y="-23074"/>
                  </a:cubicBezTo>
                  <a:cubicBezTo>
                    <a:pt x="-7865" y="-34644"/>
                    <a:pt x="-18076" y="-46218"/>
                    <a:pt x="-28349" y="-57761"/>
                  </a:cubicBezTo>
                  <a:cubicBezTo>
                    <a:pt x="-38622" y="-69304"/>
                    <a:pt x="-48957" y="-80815"/>
                    <a:pt x="-59393" y="-92256"/>
                  </a:cubicBezTo>
                  <a:cubicBezTo>
                    <a:pt x="-69829" y="-103698"/>
                    <a:pt x="-80366" y="-115070"/>
                    <a:pt x="-91042" y="-126331"/>
                  </a:cubicBezTo>
                  <a:cubicBezTo>
                    <a:pt x="-101718" y="-137591"/>
                    <a:pt x="-112533" y="-148741"/>
                    <a:pt x="-123526" y="-159733"/>
                  </a:cubicBezTo>
                  <a:cubicBezTo>
                    <a:pt x="-134519" y="-170725"/>
                    <a:pt x="-145689" y="-181560"/>
                    <a:pt x="-157074" y="-192184"/>
                  </a:cubicBezTo>
                  <a:cubicBezTo>
                    <a:pt x="-168458" y="-202808"/>
                    <a:pt x="-180057" y="-213222"/>
                    <a:pt x="-191902" y="-223364"/>
                  </a:cubicBezTo>
                  <a:cubicBezTo>
                    <a:pt x="-203747" y="-233507"/>
                    <a:pt x="-215839" y="-243378"/>
                    <a:pt x="-228203" y="-252912"/>
                  </a:cubicBezTo>
                  <a:cubicBezTo>
                    <a:pt x="-240567" y="-262445"/>
                    <a:pt x="-253203" y="-271639"/>
                    <a:pt x="-266127" y="-280422"/>
                  </a:cubicBezTo>
                  <a:cubicBezTo>
                    <a:pt x="-279050" y="-289205"/>
                    <a:pt x="-292261" y="-297575"/>
                    <a:pt x="-305757" y="-305460"/>
                  </a:cubicBezTo>
                  <a:cubicBezTo>
                    <a:pt x="-319253" y="-313344"/>
                    <a:pt x="-333035" y="-320742"/>
                    <a:pt x="-347087" y="-327584"/>
                  </a:cubicBezTo>
                  <a:cubicBezTo>
                    <a:pt x="-361139" y="-334427"/>
                    <a:pt x="-375462" y="-340714"/>
                    <a:pt x="-390002" y="-346390"/>
                  </a:cubicBezTo>
                  <a:cubicBezTo>
                    <a:pt x="-404542" y="-352067"/>
                    <a:pt x="-419300" y="-357132"/>
                    <a:pt x="-434280" y="-361557"/>
                  </a:cubicBezTo>
                  <a:cubicBezTo>
                    <a:pt x="-449260" y="-365982"/>
                    <a:pt x="-464462" y="-369766"/>
                    <a:pt x="-479615" y="-372894"/>
                  </a:cubicBezTo>
                  <a:cubicBezTo>
                    <a:pt x="-494767" y="-376023"/>
                    <a:pt x="-509870" y="-378497"/>
                    <a:pt x="-525657" y="-380362"/>
                  </a:cubicBezTo>
                  <a:cubicBezTo>
                    <a:pt x="-541444" y="-382228"/>
                    <a:pt x="-557916" y="-383485"/>
                    <a:pt x="-572061" y="-384065"/>
                  </a:cubicBezTo>
                  <a:cubicBezTo>
                    <a:pt x="-586206" y="-384645"/>
                    <a:pt x="-598023" y="-384548"/>
                    <a:pt x="-609840" y="-384450"/>
                  </a:cubicBezTo>
                  <a:cubicBezTo>
                    <a:pt x="-612216" y="-384430"/>
                    <a:pt x="-613800" y="-382965"/>
                    <a:pt x="-613800" y="-381150"/>
                  </a:cubicBezTo>
                  <a:cubicBezTo>
                    <a:pt x="-613800" y="-379335"/>
                    <a:pt x="-612215" y="-377924"/>
                    <a:pt x="-609840" y="-377850"/>
                  </a:cubicBezTo>
                  <a:cubicBezTo>
                    <a:pt x="-598155" y="-377487"/>
                    <a:pt x="-586470" y="-377124"/>
                    <a:pt x="-572546" y="-376004"/>
                  </a:cubicBezTo>
                  <a:cubicBezTo>
                    <a:pt x="-558622" y="-374884"/>
                    <a:pt x="-542460" y="-373008"/>
                    <a:pt x="-527027" y="-370566"/>
                  </a:cubicBezTo>
                  <a:cubicBezTo>
                    <a:pt x="-511595" y="-368125"/>
                    <a:pt x="-496892" y="-365118"/>
                    <a:pt x="-482192" y="-361475"/>
                  </a:cubicBezTo>
                  <a:cubicBezTo>
                    <a:pt x="-467493" y="-357832"/>
                    <a:pt x="-452797" y="-353554"/>
                    <a:pt x="-438367" y="-348667"/>
                  </a:cubicBezTo>
                  <a:cubicBezTo>
                    <a:pt x="-423936" y="-343781"/>
                    <a:pt x="-409770" y="-338286"/>
                    <a:pt x="-395853" y="-332213"/>
                  </a:cubicBezTo>
                  <a:cubicBezTo>
                    <a:pt x="-381937" y="-326139"/>
                    <a:pt x="-368271" y="-319488"/>
                    <a:pt x="-354894" y="-312311"/>
                  </a:cubicBezTo>
                  <a:cubicBezTo>
                    <a:pt x="-341518" y="-305134"/>
                    <a:pt x="-328432" y="-297433"/>
                    <a:pt x="-315640" y="-289269"/>
                  </a:cubicBezTo>
                  <a:cubicBezTo>
                    <a:pt x="-302849" y="-281106"/>
                    <a:pt x="-290351" y="-272481"/>
                    <a:pt x="-278140" y="-263461"/>
                  </a:cubicBezTo>
                  <a:cubicBezTo>
                    <a:pt x="-265929" y="-254442"/>
                    <a:pt x="-254005" y="-245028"/>
                    <a:pt x="-242347" y="-235285"/>
                  </a:cubicBezTo>
                  <a:cubicBezTo>
                    <a:pt x="-230688" y="-225542"/>
                    <a:pt x="-219296" y="-215471"/>
                    <a:pt x="-208138" y="-205131"/>
                  </a:cubicBezTo>
                  <a:cubicBezTo>
                    <a:pt x="-196981" y="-194790"/>
                    <a:pt x="-186060" y="-184182"/>
                    <a:pt x="-175339" y="-173358"/>
                  </a:cubicBezTo>
                  <a:cubicBezTo>
                    <a:pt x="-164618" y="-162535"/>
                    <a:pt x="-154098" y="-151497"/>
                    <a:pt x="-143739" y="-140291"/>
                  </a:cubicBezTo>
                  <a:cubicBezTo>
                    <a:pt x="-133380" y="-129085"/>
                    <a:pt x="-123183" y="-117712"/>
                    <a:pt x="-113108" y="-106212"/>
                  </a:cubicBezTo>
                  <a:cubicBezTo>
                    <a:pt x="-103033" y="-94713"/>
                    <a:pt x="-93080" y="-83087"/>
                    <a:pt x="-83209" y="-71371"/>
                  </a:cubicBezTo>
                  <a:cubicBezTo>
                    <a:pt x="-73338" y="-59655"/>
                    <a:pt x="-63548" y="-47850"/>
                    <a:pt x="-53798" y="-35989"/>
                  </a:cubicBezTo>
                  <a:cubicBezTo>
                    <a:pt x="-44049" y="-24128"/>
                    <a:pt x="-34341" y="-12210"/>
                    <a:pt x="-24632" y="-268"/>
                  </a:cubicBezTo>
                  <a:cubicBezTo>
                    <a:pt x="-14923" y="11675"/>
                    <a:pt x="-5214" y="23642"/>
                    <a:pt x="4536" y="35603"/>
                  </a:cubicBezTo>
                  <a:cubicBezTo>
                    <a:pt x="14287" y="47564"/>
                    <a:pt x="24080" y="59518"/>
                    <a:pt x="33955" y="71435"/>
                  </a:cubicBezTo>
                  <a:cubicBezTo>
                    <a:pt x="43831" y="83353"/>
                    <a:pt x="53788" y="95233"/>
                    <a:pt x="63878" y="107037"/>
                  </a:cubicBezTo>
                  <a:cubicBezTo>
                    <a:pt x="73967" y="118841"/>
                    <a:pt x="84188" y="130568"/>
                    <a:pt x="94561" y="142200"/>
                  </a:cubicBezTo>
                  <a:cubicBezTo>
                    <a:pt x="104934" y="153831"/>
                    <a:pt x="115458" y="165367"/>
                    <a:pt x="126266" y="176692"/>
                  </a:cubicBezTo>
                  <a:cubicBezTo>
                    <a:pt x="137073" y="188017"/>
                    <a:pt x="148163" y="199132"/>
                    <a:pt x="159253" y="210247"/>
                  </a:cubicBezTo>
                  <a:close/>
                </a:path>
              </a:pathLst>
            </a:custGeom>
            <a:solidFill>
              <a:schemeClr val="accent4"/>
            </a:solidFill>
            <a:ln w="6600" cap="rnd">
              <a:solidFill>
                <a:schemeClr val="accent4"/>
              </a:solidFill>
              <a:round/>
            </a:ln>
          </p:spPr>
        </p:sp>
      </p:grpSp>
      <p:grpSp>
        <p:nvGrpSpPr>
          <p:cNvPr id="32" name="组合 31"/>
          <p:cNvGrpSpPr/>
          <p:nvPr/>
        </p:nvGrpSpPr>
        <p:grpSpPr>
          <a:xfrm>
            <a:off x="582930" y="4343400"/>
            <a:ext cx="2748280" cy="986155"/>
            <a:chOff x="40" y="4174"/>
            <a:chExt cx="4328" cy="1553"/>
          </a:xfrm>
        </p:grpSpPr>
        <p:sp>
          <p:nvSpPr>
            <p:cNvPr id="33" name="MMConnector"/>
            <p:cNvSpPr/>
            <p:nvPr/>
          </p:nvSpPr>
          <p:spPr>
            <a:xfrm>
              <a:off x="3953" y="4340"/>
              <a:ext cx="415" cy="1387"/>
            </a:xfrm>
            <a:custGeom>
              <a:avLst/>
              <a:gdLst/>
              <a:ahLst/>
              <a:cxnLst/>
              <a:pathLst>
                <a:path w="217800" h="466125" fill="none">
                  <a:moveTo>
                    <a:pt x="108900" y="-233062"/>
                  </a:moveTo>
                  <a:cubicBezTo>
                    <a:pt x="-26894" y="-233062"/>
                    <a:pt x="70013" y="233063"/>
                    <a:pt x="-108900" y="233063"/>
                  </a:cubicBezTo>
                </a:path>
              </a:pathLst>
            </a:custGeom>
            <a:noFill/>
            <a:ln w="13200" cap="rnd">
              <a:solidFill>
                <a:schemeClr val="accent4"/>
              </a:solidFill>
              <a:round/>
            </a:ln>
          </p:spPr>
        </p:sp>
        <p:sp>
          <p:nvSpPr>
            <p:cNvPr id="34" name="SubTopic"/>
            <p:cNvSpPr/>
            <p:nvPr/>
          </p:nvSpPr>
          <p:spPr>
            <a:xfrm>
              <a:off x="40" y="4174"/>
              <a:ext cx="3707" cy="860"/>
            </a:xfrm>
            <a:custGeom>
              <a:avLst/>
              <a:gdLst>
                <a:gd name="rtl" fmla="*/ 47025 w 1386000"/>
                <a:gd name="rtt" fmla="*/ 22605 h 288750"/>
                <a:gd name="rtr" fmla="*/ 1340625 w 1386000"/>
                <a:gd name="rtb" fmla="*/ 273405 h 288750"/>
              </a:gdLst>
              <a:ahLst/>
              <a:cxnLst/>
              <a:rect l="rtl" t="rtt" r="rtr" b="rtb"/>
              <a:pathLst>
                <a:path w="1386000" h="288750" stroke="0">
                  <a:moveTo>
                    <a:pt x="0" y="0"/>
                  </a:moveTo>
                  <a:lnTo>
                    <a:pt x="1386000" y="0"/>
                  </a:lnTo>
                  <a:lnTo>
                    <a:pt x="13860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1386000" h="288750" fill="none">
                  <a:moveTo>
                    <a:pt x="0" y="288750"/>
                  </a:moveTo>
                  <a:lnTo>
                    <a:pt x="1386000" y="288750"/>
                  </a:lnTo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镜面反射和漫反射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" name="文本框 111"/>
          <p:cNvSpPr txBox="1"/>
          <p:nvPr/>
        </p:nvSpPr>
        <p:spPr>
          <a:xfrm>
            <a:off x="818515" y="1085215"/>
            <a:ext cx="1032891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验证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三线共面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的操作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将纸板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向前或向后翻折，在纸板上观察不到反射光线，说明反射光线、入射光线和法线在同一平面内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5.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验证光路是否可逆的操作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将激光笔沿着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射入，可观察到光线沿着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射出，这说明，在光的反射现象中，光路是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________)6.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入射角、反射角的判断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入射光线与法线的夹角为入射角，反射光线与法线的夹角为反射角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7.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改变入射角大小，多次测量的目的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减小偶然性对实验结果的影响，使结论具有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________)8.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实验表格设计及数据记录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6477000" y="2865120"/>
            <a:ext cx="1213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可逆的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878330" y="5063490"/>
            <a:ext cx="1213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普遍性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/>
      <p:bldP spid="113" grpId="1"/>
      <p:bldP spid="114" grpId="0"/>
      <p:bldP spid="114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40105" y="1017270"/>
            <a:ext cx="1020191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实验中从硬纸板前不同位置都能看到光的传播路径的原因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光在硬纸板上发生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________)12.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实验改进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用带角刻度的纸板替换硬纸板，方便直接读出反射角和入射角的大小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实验结论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反射角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入射角；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反射光线、入射光线和法线都在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内，反射光线、入射光线分别位于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两侧；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反射现象中，光路是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73530" y="2244725"/>
            <a:ext cx="1199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漫反射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60495" y="3863340"/>
            <a:ext cx="9315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37860" y="4416425"/>
            <a:ext cx="1595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同一平面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21560" y="4953635"/>
            <a:ext cx="1016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法线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82745" y="5516880"/>
            <a:ext cx="973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可逆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226185" y="1028700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14400" y="1738630"/>
            <a:ext cx="104273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　为了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探究光反射时的规律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，实验小组的同学们选用了平面镜、纸板、激光笔和几种不同颜色的笔，设计了如图所示的实验：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455" descr="C:\Documents and Settings\Administrator\桌面\江西物理(JK)\N32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431665" y="3186430"/>
            <a:ext cx="3410585" cy="2247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650230" y="5645150"/>
            <a:ext cx="9734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楷体_GB2312" charset="0"/>
              </a:rPr>
              <a:t>例题图</a:t>
            </a:r>
            <a:endParaRPr lang="zh-CN" altLang="en-US" b="0">
              <a:latin typeface="Times New Roman" panose="02020603050405020304" pitchFamily="18" charset="0"/>
              <a:ea typeface="宋体" panose="02010600030101010101" pitchFamily="2" charset="-122"/>
              <a:cs typeface="楷体_GB2312" charset="0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61645" y="654685"/>
            <a:ext cx="1113218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【制定计划与设计实验】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实验中还需要用到的测量器材是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，为了在各个方向都看到光路，所选择的纸板的表面应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粗糙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些．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实验前将平面镜放在水平桌面上，再将纸板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放在平面镜上，为了使光线更加明显，实验应在较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亮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暗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的环境下进行．【进行实验与收集证据】实验中多次改变入射光线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EO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的夹角，获得如下数据：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12800" y="4183380"/>
          <a:ext cx="10547350" cy="19869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64255"/>
                <a:gridCol w="1745615"/>
                <a:gridCol w="1744980"/>
                <a:gridCol w="1746885"/>
                <a:gridCol w="1745615"/>
              </a:tblGrid>
              <a:tr h="6807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实验次数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13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入射角/°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85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反射角/°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308600" y="1319530"/>
            <a:ext cx="1341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量角器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51860" y="1901190"/>
            <a:ext cx="973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粗糙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50430" y="2361565"/>
            <a:ext cx="1086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垂直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54855" y="2974340"/>
            <a:ext cx="832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暗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60400" y="1220470"/>
            <a:ext cx="1083754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【分析与论证】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小明发现表格中有一个错误数据，造成该数据错误的原因可能是将反射光线与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的夹角当成了反射角；改正错误后，通过分析数据可以得出结论：反射角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入射角，反射角随入射角的增大而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，即当入射角增大时，反射光线会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靠近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远离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法线．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若让光沿着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方向射向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点，反射光会沿着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方向射出．这表明，在反射现象中，光路是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4270" y="2434590"/>
            <a:ext cx="1270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平面镜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3885" y="2996565"/>
            <a:ext cx="1002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5670" y="3554095"/>
            <a:ext cx="945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34855" y="3528695"/>
            <a:ext cx="1128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远离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07005" y="5170805"/>
            <a:ext cx="960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可逆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85190" y="1998345"/>
            <a:ext cx="105765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【交流与评估】同组的小红在实验时，选用的纸板上标有角刻度是为了方便测量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的大小；小红在测入射角和反射角大小时只记录了一组数据，根据这组数据，她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得出关于光反射时反射角与入射角关系的结论，理由是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5190" y="3199130"/>
            <a:ext cx="2456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入射角与反射角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37585" y="3803650"/>
            <a:ext cx="1016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不能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51655" y="4305935"/>
            <a:ext cx="6264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实验次数太少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不具有普遍性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应多次测量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45515" y="94678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18515" y="1357630"/>
            <a:ext cx="1056830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实验中，让激光笔贴着纸板沿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EO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方向射向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点，在纸板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上可以看到反射光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，若将纸板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向后折，将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观察到反射光，这说明反射光线、入射光线与法线在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平面内．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由于进行了多次实验，最后纸板上留下了多条光路，无法区分哪条反射光线与哪条入射光线对应，为了避免这一问题的出现，应该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____________________________________________________________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合理即可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(3)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实验中，从教室各个方向都能观察到纸板表面反射的光线，这种反射属于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镜面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反射．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51070" y="2028190"/>
            <a:ext cx="1073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不能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04155" y="2591435"/>
            <a:ext cx="1030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同一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8515" y="4085590"/>
            <a:ext cx="106527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用不同颜色的笔记录每次入射光线及其对应的反射光线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或给每次的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入射光线及其对应的反射光线编号）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76020" y="5850890"/>
            <a:ext cx="564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漫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4"/>
          <p:cNvGrpSpPr/>
          <p:nvPr/>
        </p:nvGrpSpPr>
        <p:grpSpPr>
          <a:xfrm>
            <a:off x="809434" y="1049655"/>
            <a:ext cx="10515147" cy="645159"/>
            <a:chOff x="1208" y="1190"/>
            <a:chExt cx="16640" cy="1018"/>
          </a:xfrm>
        </p:grpSpPr>
        <p:pic>
          <p:nvPicPr>
            <p:cNvPr id="13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92150" y="1625600"/>
            <a:ext cx="4036060" cy="648335"/>
            <a:chOff x="1456" y="3050"/>
            <a:chExt cx="6356" cy="1021"/>
          </a:xfrm>
        </p:grpSpPr>
        <p:sp>
          <p:nvSpPr>
            <p:cNvPr id="16" name="文本框 15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17" name="图片 16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692150" y="2413635"/>
            <a:ext cx="10210800" cy="523080"/>
            <a:chOff x="894" y="3246"/>
            <a:chExt cx="16080" cy="824"/>
          </a:xfrm>
        </p:grpSpPr>
        <p:sp>
          <p:nvSpPr>
            <p:cNvPr id="19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三种光现象的辨识　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1" name="图片 9" descr="考点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aphicFrame>
        <p:nvGraphicFramePr>
          <p:cNvPr id="2" name="表格 1"/>
          <p:cNvGraphicFramePr/>
          <p:nvPr>
            <p:custDataLst>
              <p:tags r:id="rId4"/>
            </p:custDataLst>
          </p:nvPr>
        </p:nvGraphicFramePr>
        <p:xfrm>
          <a:off x="692150" y="3034030"/>
          <a:ext cx="10603865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26920"/>
                <a:gridCol w="3060700"/>
                <a:gridCol w="2865755"/>
                <a:gridCol w="2650490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光现</a:t>
                      </a: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象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光的直线传播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光的反射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光的折射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6459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光在同种均匀介质(</a:t>
                      </a:r>
                      <a:r>
                        <a:rPr lang="zh-CN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或真空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中沿直线传播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光射到镜面上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改变方向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发生了反射现象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光从一种介质进入另一种介质时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光路发生偏折的现象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122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介质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同种均匀介质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同种均匀介质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两种介质或同种不均匀介质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" name="流程图: 终止 42">
            <a:hlinkClick r:id="rId5" action="ppaction://hlinksldjump"/>
          </p:cNvPr>
          <p:cNvSpPr/>
          <p:nvPr/>
        </p:nvSpPr>
        <p:spPr>
          <a:xfrm>
            <a:off x="9382125" y="229743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01675" y="2506345"/>
          <a:ext cx="10603865" cy="29991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50490"/>
                <a:gridCol w="2649855"/>
                <a:gridCol w="2653030"/>
                <a:gridCol w="2650490"/>
              </a:tblGrid>
              <a:tr h="6013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光现</a:t>
                      </a: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象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光的直线传播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光的反射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光的折射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1988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方向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不变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改变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斜射：改变；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垂直射入：______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88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速度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a.真空中的光速约为______ m/s＝______km/s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b.光在各介质中的速度：</a:t>
                      </a:r>
                      <a:r>
                        <a:rPr lang="en-US" alt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en-US" sz="2400" b="0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空气</a:t>
                      </a: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US" alt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en-US" sz="2400" b="0" baseline="-2500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水</a:t>
                      </a: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US" alt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en-US" sz="2400" b="0" baseline="-2500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玻璃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9999980" y="3756660"/>
            <a:ext cx="1360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不改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57265" y="4455160"/>
            <a:ext cx="1282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80960" y="4455160"/>
            <a:ext cx="1236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271000" y="172339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4" grpId="0"/>
      <p:bldP spid="4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39140" y="1004570"/>
          <a:ext cx="10724515" cy="45980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5055"/>
                <a:gridCol w="3317240"/>
                <a:gridCol w="2755900"/>
                <a:gridCol w="3576320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光现</a:t>
                      </a: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象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光的直线传播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光的反射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光的折射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4049395"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俗语(成语)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：一叶障目、坐井观天、立竿见影等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现象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：影子的形成、日(月)食的形成、小孔成像、手影表演等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应用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：激光准直、射击瞄准(三点一线)、站队看齐等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俗语(成语)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：镜花水月、杯弓蛇影、掬水月在手、江清月近人等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现象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：倒影、平面镜成像等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应用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：汽车后视镜、自行车尾灯等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俗语(成语)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：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海市蜃楼 、潭清疑水浅等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现象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：筷子在水中“折断”、在岸上看到水里的鱼比实际鱼的位置高等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应用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：眼镜、望远镜、放大镜、显微镜、照相机、投影仪等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429115" y="576326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695960" y="1027430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95960" y="1480820"/>
            <a:ext cx="111969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下列实例和应用涉及的光现象中，属于光的直线传播的是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；属于光的反射的是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；属于光的折射的是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①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水中倒影；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早操排队时，向前看齐；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树荫下的光斑；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太阳灶的原理；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掬水月在手；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汽车的后视镜；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⑦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水中的筷子看起来弯折；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⑧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我舞影凌乱；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⑨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杯弓蛇影；  ⑩一叶障目；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⑪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遥控器对着墙壁也能遥控电视机；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⑫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天狗吃月的形成；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⑬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黑板晃眼看不清字；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⑭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露珠下的叶脉看起来变粗；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⑮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坐井观天；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⑯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用潜望镜观察水面情况；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⑰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瞄准鱼下方叉鱼；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⑱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小孔成像；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⑲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潭清疑水浅；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⑳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猪八戒照镜子．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68740" y="1577975"/>
            <a:ext cx="2506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②③⑧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⑩</a:t>
            </a:r>
            <a:r>
              <a:rPr lang="en-US" sz="2400" b="0">
                <a:solidFill>
                  <a:srgbClr val="FF0000"/>
                </a:solidFill>
                <a:latin typeface="MS Mincho" panose="02020609040205080304" charset="-128"/>
                <a:ea typeface="宋体" panose="02010600030101010101" pitchFamily="2" charset="-122"/>
              </a:rPr>
              <a:t>⑫⑮⑱</a:t>
            </a:r>
            <a:endParaRPr lang="en-US" altLang="en-US" sz="2400" b="0">
              <a:solidFill>
                <a:srgbClr val="FF0000"/>
              </a:solidFill>
              <a:latin typeface="MS Mincho" panose="02020609040205080304" charset="-128"/>
              <a:ea typeface="宋体" panose="02010600030101010101" pitchFamily="2" charset="-122"/>
            </a:endParaRPr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29305"/>
          <a:ext cx="914400" cy="198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914400" imgH="198755" progId="Equation.DSMT4">
                  <p:embed/>
                </p:oleObj>
              </mc:Choice>
              <mc:Fallback>
                <p:oleObj name="" r:id="rId2" imgW="914400" imgH="198755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9305"/>
                        <a:ext cx="914400" cy="1987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3022600" y="2160270"/>
            <a:ext cx="3417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①④⑤⑥⑨</a:t>
            </a:r>
            <a:r>
              <a:rPr lang="en-US" sz="2400" b="0">
                <a:solidFill>
                  <a:srgbClr val="FF0000"/>
                </a:solidFill>
                <a:latin typeface="MS Mincho" panose="02020609040205080304" charset="-128"/>
                <a:ea typeface="宋体" panose="02010600030101010101" pitchFamily="2" charset="-122"/>
              </a:rPr>
              <a:t>⑪⑬⑯⑳</a:t>
            </a:r>
            <a:endParaRPr lang="en-US" altLang="en-US" sz="2400" b="0">
              <a:solidFill>
                <a:srgbClr val="FF0000"/>
              </a:solidFill>
              <a:latin typeface="MS Mincho" panose="02020609040205080304" charset="-128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68740" y="2160270"/>
            <a:ext cx="1988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</a:rPr>
              <a:t>⑦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⑭⑰⑲</a:t>
            </a:r>
            <a:endParaRPr 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441180" y="554164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54685" y="876935"/>
            <a:ext cx="6603365" cy="521970"/>
            <a:chOff x="894" y="3246"/>
            <a:chExt cx="10399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739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光的反射、折射规律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(6年3考)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aphicFrame>
        <p:nvGraphicFramePr>
          <p:cNvPr id="12" name="表格 11"/>
          <p:cNvGraphicFramePr/>
          <p:nvPr>
            <p:custDataLst>
              <p:tags r:id="rId2"/>
            </p:custDataLst>
          </p:nvPr>
        </p:nvGraphicFramePr>
        <p:xfrm>
          <a:off x="512445" y="1565910"/>
          <a:ext cx="11170920" cy="48482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9240"/>
                <a:gridCol w="4595495"/>
                <a:gridCol w="5036185"/>
              </a:tblGrid>
              <a:tr h="621030"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光的反射</a:t>
                      </a: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定律</a:t>
                      </a:r>
                      <a:endParaRPr lang="zh-CN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光的折射</a:t>
                      </a: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规律</a:t>
                      </a:r>
                      <a:endParaRPr lang="zh-CN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25425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图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示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法线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经过入射点并________于反射面(折射面)的直线(虚线)，如图中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60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三线共面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反射光线、入射光线与法线在__________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折射光线、入射光线与法线在__________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3" name="图片 -21474812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5865" y="2527300"/>
            <a:ext cx="3839210" cy="1835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-21474812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5510" y="2207895"/>
            <a:ext cx="3508375" cy="25126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2808605" y="2538730"/>
            <a:ext cx="922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入射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60645" y="2527300"/>
            <a:ext cx="8121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反射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52385" y="2527300"/>
            <a:ext cx="843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入射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12275" y="4251325"/>
            <a:ext cx="82042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solidFill>
                  <a:srgbClr val="FF0000"/>
                </a:solidFill>
                <a:ea typeface="宋体" panose="02010600030101010101" pitchFamily="2" charset="-122"/>
              </a:rPr>
              <a:t>折射</a:t>
            </a:r>
            <a:endParaRPr lang="zh-CN" altLang="en-US" sz="20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05910" y="4763135"/>
            <a:ext cx="922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垂直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23685" y="5925820"/>
            <a:ext cx="181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同一平面内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077085" y="5887720"/>
            <a:ext cx="181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同一平面内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5" action="ppaction://hlinksldjump"/>
          </p:cNvPr>
          <p:cNvSpPr/>
          <p:nvPr/>
        </p:nvSpPr>
        <p:spPr>
          <a:xfrm>
            <a:off x="9494520" y="581152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1" grpId="0"/>
      <p:bldP spid="21" grpId="1"/>
      <p:bldP spid="20" grpId="0"/>
      <p:bldP spid="2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39775" y="1058545"/>
          <a:ext cx="10537825" cy="51625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0730"/>
                <a:gridCol w="3448685"/>
                <a:gridCol w="5058410"/>
              </a:tblGrid>
              <a:tr h="6013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光的反射</a:t>
                      </a: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定律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光的折射</a:t>
                      </a: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规律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0972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两线分居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反射光线、入射光线分居法线________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折射光线、入射光线分居法线________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547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两角关系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反射角________入射角，反射角随入射角的增大而________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当光从空气斜射入水中或其他介质中时，折射角________入射角，当入射角增大时，折射角也________，垂直入射时传播方向________(光斜射入某介质时，空气中的角始终是“大角”)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72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相同点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在光的反射和折射现象中，光路________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891915" y="2270760"/>
            <a:ext cx="1047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两侧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35725" y="2270760"/>
            <a:ext cx="1047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两侧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94150" y="3391535"/>
            <a:ext cx="843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等于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30575" y="4499610"/>
            <a:ext cx="906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增大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35925" y="3366135"/>
            <a:ext cx="1016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小于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24010" y="3937635"/>
            <a:ext cx="1064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增大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52815" y="4474210"/>
            <a:ext cx="969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不变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90105" y="5664835"/>
            <a:ext cx="985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可逆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123680" y="560514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UNIT_TABLE_BEAUTIFY" val="smartTable{3ed7adaa-2482-436a-a77f-36a133e72852}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UNIT_TABLE_BEAUTIFY" val="smartTable{846e5728-8aa7-407e-aae0-e05e171782f9}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UNIT_TABLE_BEAUTIFY" val="smartTable{9e97e58d-4a63-4b51-b74b-884ae9fe2574}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UNIT_TABLE_BEAUTIFY" val="smartTable{e772c86a-27ac-4059-a255-5a41b77f8dfb}"/>
</p:tagLst>
</file>

<file path=ppt/tags/tag18.xml><?xml version="1.0" encoding="utf-8"?>
<p:tagLst xmlns:p="http://schemas.openxmlformats.org/presentationml/2006/main">
  <p:tag name="KSO_WM_SLIDE_ITEM_CNT" val="1"/>
  <p:tag name="KSO_WM_SLIDE_MODEL_TYPE" val="timeline"/>
</p:tagLst>
</file>

<file path=ppt/tags/tag19.xml><?xml version="1.0" encoding="utf-8"?>
<p:tagLst xmlns:p="http://schemas.openxmlformats.org/presentationml/2006/main">
  <p:tag name="KSO_WM_UNIT_TABLE_BEAUTIFY" val="smartTable{ce0c02a5-bdf3-40ed-bbce-283c69ba9a80}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SLIDE_ITEM_CNT" val="1"/>
  <p:tag name="KSO_WM_SLIDE_MODEL_TYPE" val="timeline"/>
</p:tagLst>
</file>

<file path=ppt/tags/tag21.xml><?xml version="1.0" encoding="utf-8"?>
<p:tagLst xmlns:p="http://schemas.openxmlformats.org/presentationml/2006/main">
  <p:tag name="KSO_WM_SLIDE_ITEM_CNT" val="1"/>
  <p:tag name="KSO_WM_SLIDE_MODEL_TYPE" val="timeline"/>
</p:tagLst>
</file>

<file path=ppt/tags/tag22.xml><?xml version="1.0" encoding="utf-8"?>
<p:tagLst xmlns:p="http://schemas.openxmlformats.org/presentationml/2006/main">
  <p:tag name="KSO_WM_UNIT_TABLE_BEAUTIFY" val="smartTable{a4136326-5de6-47cc-9978-65ec97e8b308}"/>
</p:tagLst>
</file>

<file path=ppt/tags/tag23.xml><?xml version="1.0" encoding="utf-8"?>
<p:tagLst xmlns:p="http://schemas.openxmlformats.org/presentationml/2006/main">
  <p:tag name="KSO_WM_SLIDE_ITEM_CNT" val="1"/>
  <p:tag name="KSO_WM_SLIDE_MODEL_TYPE" val="timeline"/>
</p:tagLst>
</file>

<file path=ppt/tags/tag24.xml><?xml version="1.0" encoding="utf-8"?>
<p:tagLst xmlns:p="http://schemas.openxmlformats.org/presentationml/2006/main">
  <p:tag name="KSO_WM_SLIDE_ITEM_CNT" val="1"/>
  <p:tag name="KSO_WM_SLIDE_MODEL_TYPE" val="timeline"/>
</p:tagLst>
</file>

<file path=ppt/tags/tag25.xml><?xml version="1.0" encoding="utf-8"?>
<p:tagLst xmlns:p="http://schemas.openxmlformats.org/presentationml/2006/main">
  <p:tag name="KSO_WM_SLIDE_ITEM_CNT" val="1"/>
  <p:tag name="KSO_WM_SLIDE_MODEL_TYPE" val="timeline"/>
</p:tagLst>
</file>

<file path=ppt/tags/tag26.xml><?xml version="1.0" encoding="utf-8"?>
<p:tagLst xmlns:p="http://schemas.openxmlformats.org/presentationml/2006/main">
  <p:tag name="KSO_WM_SLIDE_ITEM_CNT" val="1"/>
  <p:tag name="KSO_WM_SLIDE_MODEL_TYPE" val="timeline"/>
</p:tagLst>
</file>

<file path=ppt/tags/tag27.xml><?xml version="1.0" encoding="utf-8"?>
<p:tagLst xmlns:p="http://schemas.openxmlformats.org/presentationml/2006/main">
  <p:tag name="KSO_WM_SLIDE_ITEM_CNT" val="1"/>
  <p:tag name="KSO_WM_SLIDE_MODEL_TYPE" val="timeline"/>
</p:tagLst>
</file>

<file path=ppt/tags/tag28.xml><?xml version="1.0" encoding="utf-8"?>
<p:tagLst xmlns:p="http://schemas.openxmlformats.org/presentationml/2006/main">
  <p:tag name="KSO_WM_SLIDE_ITEM_CNT" val="1"/>
  <p:tag name="KSO_WM_SLIDE_MODEL_TYPE" val="timeline"/>
</p:tagLst>
</file>

<file path=ppt/tags/tag29.xml><?xml version="1.0" encoding="utf-8"?>
<p:tagLst xmlns:p="http://schemas.openxmlformats.org/presentationml/2006/main">
  <p:tag name="KSO_WM_SLIDE_ITEM_CNT" val="1"/>
  <p:tag name="KSO_WM_SLIDE_MODEL_TYPE" val="timeline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0.xml><?xml version="1.0" encoding="utf-8"?>
<p:tagLst xmlns:p="http://schemas.openxmlformats.org/presentationml/2006/main">
  <p:tag name="KSO_WM_SLIDE_ITEM_CNT" val="1"/>
  <p:tag name="KSO_WM_SLIDE_MODEL_TYPE" val="timeline"/>
</p:tagLst>
</file>

<file path=ppt/tags/tag31.xml><?xml version="1.0" encoding="utf-8"?>
<p:tagLst xmlns:p="http://schemas.openxmlformats.org/presentationml/2006/main">
  <p:tag name="KSO_WM_SLIDE_ITEM_CNT" val="1"/>
  <p:tag name="KSO_WM_SLIDE_MODEL_TYPE" val="timeline"/>
</p:tagLst>
</file>

<file path=ppt/tags/tag32.xml><?xml version="1.0" encoding="utf-8"?>
<p:tagLst xmlns:p="http://schemas.openxmlformats.org/presentationml/2006/main">
  <p:tag name="KSO_WM_SLIDE_ITEM_CNT" val="1"/>
  <p:tag name="KSO_WM_SLIDE_MODEL_TYPE" val="timeline"/>
</p:tagLst>
</file>

<file path=ppt/tags/tag33.xml><?xml version="1.0" encoding="utf-8"?>
<p:tagLst xmlns:p="http://schemas.openxmlformats.org/presentationml/2006/main">
  <p:tag name="KSO_WM_SLIDE_ITEM_CNT" val="1"/>
  <p:tag name="KSO_WM_SLIDE_MODEL_TYPE" val="timeline"/>
</p:tagLst>
</file>

<file path=ppt/tags/tag34.xml><?xml version="1.0" encoding="utf-8"?>
<p:tagLst xmlns:p="http://schemas.openxmlformats.org/presentationml/2006/main">
  <p:tag name="KSO_WM_SLIDE_ITEM_CNT" val="1"/>
  <p:tag name="KSO_WM_SLIDE_MODEL_TYPE" val="timeline"/>
</p:tagLst>
</file>

<file path=ppt/tags/tag35.xml><?xml version="1.0" encoding="utf-8"?>
<p:tagLst xmlns:p="http://schemas.openxmlformats.org/presentationml/2006/main">
  <p:tag name="KSO_WM_SLIDE_ITEM_CNT" val="1"/>
  <p:tag name="KSO_WM_SLIDE_MODEL_TYPE" val="timeline"/>
</p:tagLst>
</file>

<file path=ppt/tags/tag36.xml><?xml version="1.0" encoding="utf-8"?>
<p:tagLst xmlns:p="http://schemas.openxmlformats.org/presentationml/2006/main">
  <p:tag name="KSO_WM_SLIDE_ITEM_CNT" val="1"/>
  <p:tag name="KSO_WM_SLIDE_MODEL_TYPE" val="timeline"/>
</p:tagLst>
</file>

<file path=ppt/tags/tag37.xml><?xml version="1.0" encoding="utf-8"?>
<p:tagLst xmlns:p="http://schemas.openxmlformats.org/presentationml/2006/main">
  <p:tag name="KSO_WM_SLIDE_ITEM_CNT" val="1"/>
  <p:tag name="KSO_WM_SLIDE_MODEL_TYPE" val="timeline"/>
</p:tagLst>
</file>

<file path=ppt/tags/tag38.xml><?xml version="1.0" encoding="utf-8"?>
<p:tagLst xmlns:p="http://schemas.openxmlformats.org/presentationml/2006/main">
  <p:tag name="KSO_WM_SLIDE_ITEM_CNT" val="1"/>
  <p:tag name="KSO_WM_SLIDE_MODEL_TYPE" val="timeline"/>
</p:tagLst>
</file>

<file path=ppt/tags/tag39.xml><?xml version="1.0" encoding="utf-8"?>
<p:tagLst xmlns:p="http://schemas.openxmlformats.org/presentationml/2006/main">
  <p:tag name="KSO_WM_SLIDE_ITEM_CNT" val="1"/>
  <p:tag name="KSO_WM_SLIDE_MODEL_TYPE" val="timeline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0.xml><?xml version="1.0" encoding="utf-8"?>
<p:tagLst xmlns:p="http://schemas.openxmlformats.org/presentationml/2006/main">
  <p:tag name="KSO_WM_SLIDE_ITEM_CNT" val="1"/>
  <p:tag name="KSO_WM_SLIDE_MODEL_TYPE" val="timeline"/>
</p:tagLst>
</file>

<file path=ppt/tags/tag41.xml><?xml version="1.0" encoding="utf-8"?>
<p:tagLst xmlns:p="http://schemas.openxmlformats.org/presentationml/2006/main">
  <p:tag name="KSO_WM_SLIDE_ITEM_CNT" val="1"/>
  <p:tag name="KSO_WM_SLIDE_MODEL_TYPE" val="timeline"/>
</p:tagLst>
</file>

<file path=ppt/tags/tag42.xml><?xml version="1.0" encoding="utf-8"?>
<p:tagLst xmlns:p="http://schemas.openxmlformats.org/presentationml/2006/main">
  <p:tag name="KSO_WM_SLIDE_ITEM_CNT" val="1"/>
  <p:tag name="KSO_WM_SLIDE_MODEL_TYPE" val="timeline"/>
</p:tagLst>
</file>

<file path=ppt/tags/tag43.xml><?xml version="1.0" encoding="utf-8"?>
<p:tagLst xmlns:p="http://schemas.openxmlformats.org/presentationml/2006/main">
  <p:tag name="KSO_WM_UNIT_TABLE_BEAUTIFY" val="smartTable{0ad12655-609b-465c-9248-f2365c2a0522}"/>
</p:tagLst>
</file>

<file path=ppt/tags/tag44.xml><?xml version="1.0" encoding="utf-8"?>
<p:tagLst xmlns:p="http://schemas.openxmlformats.org/presentationml/2006/main">
  <p:tag name="KSO_WM_SLIDE_ITEM_CNT" val="1"/>
  <p:tag name="KSO_WM_SLIDE_MODEL_TYPE" val="timeline"/>
</p:tagLst>
</file>

<file path=ppt/tags/tag45.xml><?xml version="1.0" encoding="utf-8"?>
<p:tagLst xmlns:p="http://schemas.openxmlformats.org/presentationml/2006/main">
  <p:tag name="KSO_WM_SLIDE_ITEM_CNT" val="1"/>
  <p:tag name="KSO_WM_SLIDE_MODEL_TYPE" val="timeline"/>
</p:tagLst>
</file>

<file path=ppt/tags/tag46.xml><?xml version="1.0" encoding="utf-8"?>
<p:tagLst xmlns:p="http://schemas.openxmlformats.org/presentationml/2006/main">
  <p:tag name="KSO_WM_SLIDE_ITEM_CNT" val="1"/>
  <p:tag name="KSO_WM_SLIDE_MODEL_TYPE" val="timeline"/>
</p:tagLst>
</file>

<file path=ppt/tags/tag47.xml><?xml version="1.0" encoding="utf-8"?>
<p:tagLst xmlns:p="http://schemas.openxmlformats.org/presentationml/2006/main">
  <p:tag name="KSO_WM_SLIDE_ITEM_CNT" val="1"/>
  <p:tag name="KSO_WM_SLIDE_MODEL_TYPE" val="timeline"/>
</p:tagLst>
</file>

<file path=ppt/tags/tag5.xml><?xml version="1.0" encoding="utf-8"?>
<p:tagLst xmlns:p="http://schemas.openxmlformats.org/presentationml/2006/main">
  <p:tag name="KSO_WM_SLIDE_ITEM_CNT" val="4"/>
</p:tagLst>
</file>

<file path=ppt/tags/tag6.xml><?xml version="1.0" encoding="utf-8"?>
<p:tagLst xmlns:p="http://schemas.openxmlformats.org/presentationml/2006/main">
  <p:tag name="KSO_WM_UNIT_TABLE_BEAUTIFY" val="smartTable{b7f9e39b-5511-467e-aab3-78d297ec3a12}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UNIT_TABLE_BEAUTIFY" val="smartTable{2cdb3c58-3256-41f1-a57b-6651b431ba01}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5408</Words>
  <Application>WPS 演示</Application>
  <PresentationFormat>宽屏</PresentationFormat>
  <Paragraphs>651</Paragraphs>
  <Slides>36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8" baseType="lpstr">
      <vt:lpstr>Arial</vt:lpstr>
      <vt:lpstr>宋体</vt:lpstr>
      <vt:lpstr>Wingdings</vt:lpstr>
      <vt:lpstr>Times New Roman</vt:lpstr>
      <vt:lpstr>黑体</vt:lpstr>
      <vt:lpstr>微软雅黑</vt:lpstr>
      <vt:lpstr>Calibri</vt:lpstr>
      <vt:lpstr>MS Mincho</vt:lpstr>
      <vt:lpstr>楷体_GB2312</vt:lpstr>
      <vt:lpstr>新宋体</vt:lpstr>
      <vt:lpstr>Office 主题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2020-01-10T16:12:41Z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