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14" r:id="rId3"/>
    <p:sldId id="578" r:id="rId4"/>
    <p:sldId id="580" r:id="rId5"/>
    <p:sldId id="581" r:id="rId6"/>
    <p:sldId id="582" r:id="rId7"/>
    <p:sldId id="579" r:id="rId8"/>
    <p:sldId id="587" r:id="rId9"/>
    <p:sldId id="590" r:id="rId10"/>
    <p:sldId id="589" r:id="rId11"/>
    <p:sldId id="595" r:id="rId12"/>
    <p:sldId id="588" r:id="rId13"/>
    <p:sldId id="596" r:id="rId14"/>
    <p:sldId id="591" r:id="rId15"/>
    <p:sldId id="592" r:id="rId16"/>
    <p:sldId id="597" r:id="rId17"/>
    <p:sldId id="598" r:id="rId18"/>
    <p:sldId id="599" r:id="rId19"/>
    <p:sldId id="600" r:id="rId20"/>
    <p:sldId id="602" r:id="rId21"/>
    <p:sldId id="594" r:id="rId22"/>
    <p:sldId id="601" r:id="rId23"/>
    <p:sldId id="603" r:id="rId24"/>
    <p:sldId id="604" r:id="rId25"/>
    <p:sldId id="605" r:id="rId26"/>
    <p:sldId id="607" r:id="rId27"/>
    <p:sldId id="606" r:id="rId28"/>
    <p:sldId id="593" r:id="rId29"/>
    <p:sldId id="584" r:id="rId30"/>
    <p:sldId id="608" r:id="rId31"/>
    <p:sldId id="611" r:id="rId32"/>
    <p:sldId id="609" r:id="rId33"/>
    <p:sldId id="610" r:id="rId34"/>
    <p:sldId id="583" r:id="rId35"/>
    <p:sldId id="586" r:id="rId36"/>
    <p:sldId id="612" r:id="rId37"/>
    <p:sldId id="613" r:id="rId38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6" userDrawn="1">
          <p15:clr>
            <a:srgbClr val="A4A3A4"/>
          </p15:clr>
        </p15:guide>
        <p15:guide id="2" pos="27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0" autoAdjust="0"/>
    <p:restoredTop sz="95793" autoAdjust="0"/>
  </p:normalViewPr>
  <p:slideViewPr>
    <p:cSldViewPr snapToGrid="0">
      <p:cViewPr varScale="1">
        <p:scale>
          <a:sx n="127" d="100"/>
          <a:sy n="127" d="100"/>
        </p:scale>
        <p:origin x="966" y="120"/>
      </p:cViewPr>
      <p:guideLst>
        <p:guide orient="horz" pos="1636"/>
        <p:guide pos="27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1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F2B81785-D057-49E7-9FCE-1D735858DDA9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12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29" name="图片 1073743875" descr="学科网 zxxk.com" title="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jpeg" /><Relationship Id="rId3" Type="http://schemas.openxmlformats.org/officeDocument/2006/relationships/hyperlink" Target="&#25506;&#31350;&#27700;&#22312;&#27832;&#33150;&#21069;&#21518;&#28201;&#24230;&#21464;&#21270;&#30340;&#29305;&#28857;.mp4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Relationship Id="rId3" Type="http://schemas.openxmlformats.org/officeDocument/2006/relationships/hyperlink" Target="&#32440;&#38149;&#28903;&#27700;.mp4" TargetMode="External" /><Relationship Id="rId4" Type="http://schemas.openxmlformats.org/officeDocument/2006/relationships/image" Target="../media/image3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Relationship Id="rId3" Type="http://schemas.openxmlformats.org/officeDocument/2006/relationships/hyperlink" Target="&#24433;&#21709;&#33976;&#21457;&#24555;&#24930;&#30340;&#22240;&#32032;.mp4" TargetMode="Ex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png" /><Relationship Id="rId3" Type="http://schemas.openxmlformats.org/officeDocument/2006/relationships/video" Target="../media/media2.mp4" /><Relationship Id="rId4" Type="http://schemas.microsoft.com/office/2007/relationships/media" Target="../media/media2.mp4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image" Target="../media/image17.svg" /><Relationship Id="rId7" Type="http://schemas.openxmlformats.org/officeDocument/2006/relationships/image" Target="../media/image18.png" /><Relationship Id="rId8" Type="http://schemas.openxmlformats.org/officeDocument/2006/relationships/image" Target="../media/image19.sv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7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8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Relationship Id="rId3" Type="http://schemas.openxmlformats.org/officeDocument/2006/relationships/image" Target="../media/image2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 title=""/>
          <p:cNvSpPr>
            <a:spLocks noGrp="1"/>
          </p:cNvSpPr>
          <p:nvPr>
            <p:ph type="ctrTitle" idx="4294967295"/>
          </p:nvPr>
        </p:nvSpPr>
        <p:spPr>
          <a:xfrm>
            <a:off x="505839" y="1260475"/>
            <a:ext cx="7772400" cy="1562100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3</a:t>
            </a:r>
            <a:r>
              <a:rPr lang="zh-CN" altLang="en-US" sz="3600"/>
              <a:t>节  汽化和液化</a:t>
            </a:r>
            <a:br>
              <a:rPr lang="zh-CN" altLang="en-US" sz="3600"/>
            </a:br>
            <a:r>
              <a:rPr lang="zh-CN" altLang="en-US" sz="3400" u="sng"/>
              <a:t>第</a:t>
            </a:r>
            <a:r>
              <a:rPr lang="en-US" altLang="zh-CN" sz="3400" u="sng"/>
              <a:t>1</a:t>
            </a:r>
            <a:r>
              <a:rPr lang="zh-CN" altLang="en-US" sz="3400" u="sng"/>
              <a:t>课时 汽化</a:t>
            </a:r>
            <a:endParaRPr lang="zh-CN" altLang="en-US" sz="3400" u="sng"/>
          </a:p>
        </p:txBody>
      </p:sp>
      <p:sp>
        <p:nvSpPr>
          <p:cNvPr id="3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3404681" y="2744450"/>
            <a:ext cx="3884579" cy="665162"/>
          </a:xfrm>
        </p:spPr>
        <p:txBody>
          <a:bodyPr/>
          <a:lstStyle/>
          <a:p>
            <a:pPr>
              <a:defRPr/>
            </a:pPr>
            <a:r>
              <a:rPr lang="en-US" altLang="zh-CN" sz="2000"/>
              <a:t>R·</a:t>
            </a:r>
            <a:r>
              <a:rPr lang="zh-CN" altLang="en-US" sz="2000"/>
              <a:t>八年级物理上册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844741" y="925519"/>
            <a:ext cx="7036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观察水沸腾的过程，将水加热至沸腾的过程中，水温升高了，思考：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926991" y="1897291"/>
            <a:ext cx="4731671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①如果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持续加热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，水的温度是不是会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越来越高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926991" y="3181297"/>
            <a:ext cx="453251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②水在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沸腾前后温度变化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有什么特点？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36832" y="402299"/>
            <a:ext cx="3283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探究水的沸腾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302" y="1831407"/>
            <a:ext cx="3003795" cy="19966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9798" y="1227348"/>
            <a:ext cx="1847533" cy="329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占位符 26626" title=""/>
          <p:cNvSpPr txBox="1"/>
          <p:nvPr/>
        </p:nvSpPr>
        <p:spPr bwMode="auto">
          <a:xfrm>
            <a:off x="525371" y="1227348"/>
            <a:ext cx="3900487" cy="222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</a:pPr>
            <a:r>
              <a:rPr lang="zh-CN" altLang="en-US">
                <a:solidFill>
                  <a:srgbClr val="0066CC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+mn-ea"/>
              </a:rPr>
              <a:t>1</a:t>
            </a:r>
            <a:r>
              <a:rPr lang="zh-CN" altLang="en-US">
                <a:solidFill>
                  <a:srgbClr val="0066CC"/>
                </a:solidFill>
                <a:latin typeface="+mn-ea"/>
              </a:rPr>
              <a:t>）实验目的：</a:t>
            </a:r>
            <a:endParaRPr lang="zh-CN" altLang="en-US">
              <a:solidFill>
                <a:srgbClr val="0066CC"/>
              </a:solidFill>
              <a:latin typeface="+mn-ea"/>
            </a:endParaRPr>
          </a:p>
          <a:p>
            <a:pPr marL="0" indent="0">
              <a:lnSpc>
                <a:spcPct val="125000"/>
              </a:lnSpc>
            </a:pPr>
            <a:r>
              <a:rPr lang="zh-CN" altLang="en-US">
                <a:ea typeface="楷体" panose="02010609060101010101" pitchFamily="49" charset="-122"/>
              </a:rPr>
              <a:t>　　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观察沸腾前后水中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气泡的变化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情况和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温度的变化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特点。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>
            <a:spLocks noChangeArrowheads="1"/>
          </p:cNvSpPr>
          <p:nvPr/>
        </p:nvSpPr>
        <p:spPr bwMode="auto">
          <a:xfrm>
            <a:off x="525371" y="3593618"/>
            <a:ext cx="3251246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）实验器材：</a:t>
            </a:r>
            <a:endParaRPr lang="zh-CN" altLang="en-US" sz="180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1677520" y="340863"/>
            <a:ext cx="5788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探究水在沸腾前后温度变化的特点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标注: 弯曲线形 11" title=""/>
          <p:cNvSpPr/>
          <p:nvPr/>
        </p:nvSpPr>
        <p:spPr>
          <a:xfrm>
            <a:off x="7505190" y="1334959"/>
            <a:ext cx="1272162" cy="572006"/>
          </a:xfrm>
          <a:prstGeom prst="borderCallout2">
            <a:avLst>
              <a:gd name="adj1" fmla="val 68757"/>
              <a:gd name="adj2" fmla="val 135"/>
              <a:gd name="adj3" fmla="val 68757"/>
              <a:gd name="adj4" fmla="val -18333"/>
              <a:gd name="adj5" fmla="val 159594"/>
              <a:gd name="adj6" fmla="val -3502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温度计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标注: 弯曲线形 12" title=""/>
          <p:cNvSpPr/>
          <p:nvPr/>
        </p:nvSpPr>
        <p:spPr>
          <a:xfrm>
            <a:off x="7776568" y="2004251"/>
            <a:ext cx="937693" cy="500077"/>
          </a:xfrm>
          <a:prstGeom prst="borderCallout2">
            <a:avLst>
              <a:gd name="adj1" fmla="val 18750"/>
              <a:gd name="adj2" fmla="val 678"/>
              <a:gd name="adj3" fmla="val 18750"/>
              <a:gd name="adj4" fmla="val -16667"/>
              <a:gd name="adj5" fmla="val 152852"/>
              <a:gd name="adj6" fmla="val -44849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纸盖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标注: 弯曲线形 13" title=""/>
          <p:cNvSpPr/>
          <p:nvPr/>
        </p:nvSpPr>
        <p:spPr>
          <a:xfrm>
            <a:off x="7825826" y="2742028"/>
            <a:ext cx="972426" cy="473588"/>
          </a:xfrm>
          <a:prstGeom prst="borderCallout2">
            <a:avLst>
              <a:gd name="adj1" fmla="val 17136"/>
              <a:gd name="adj2" fmla="val -950"/>
              <a:gd name="adj3" fmla="val 18750"/>
              <a:gd name="adj4" fmla="val -16667"/>
              <a:gd name="adj5" fmla="val 109005"/>
              <a:gd name="adj6" fmla="val -55539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烧杯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标注: 弯曲线形 14" title=""/>
          <p:cNvSpPr/>
          <p:nvPr/>
        </p:nvSpPr>
        <p:spPr>
          <a:xfrm>
            <a:off x="4621304" y="3491018"/>
            <a:ext cx="1290468" cy="526970"/>
          </a:xfrm>
          <a:prstGeom prst="borderCallout2">
            <a:avLst>
              <a:gd name="adj1" fmla="val 23459"/>
              <a:gd name="adj2" fmla="val 100081"/>
              <a:gd name="adj3" fmla="val 23491"/>
              <a:gd name="adj4" fmla="val 122147"/>
              <a:gd name="adj5" fmla="val 82811"/>
              <a:gd name="adj6" fmla="val 173571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酒精灯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标注: 弯曲线形 15" title=""/>
          <p:cNvSpPr/>
          <p:nvPr/>
        </p:nvSpPr>
        <p:spPr>
          <a:xfrm flipH="1">
            <a:off x="4621304" y="1593131"/>
            <a:ext cx="1336946" cy="561237"/>
          </a:xfrm>
          <a:prstGeom prst="borderCallout2">
            <a:avLst>
              <a:gd name="adj1" fmla="val 18750"/>
              <a:gd name="adj2" fmla="val -964"/>
              <a:gd name="adj3" fmla="val 18750"/>
              <a:gd name="adj4" fmla="val -16667"/>
              <a:gd name="adj5" fmla="val 93226"/>
              <a:gd name="adj6" fmla="val -30421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铁架台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标注: 弯曲线形 16" title=""/>
          <p:cNvSpPr/>
          <p:nvPr/>
        </p:nvSpPr>
        <p:spPr>
          <a:xfrm flipH="1">
            <a:off x="4684162" y="2742130"/>
            <a:ext cx="1290468" cy="477541"/>
          </a:xfrm>
          <a:prstGeom prst="borderCallout2">
            <a:avLst>
              <a:gd name="adj1" fmla="val 18750"/>
              <a:gd name="adj2" fmla="val -424"/>
              <a:gd name="adj3" fmla="val 18750"/>
              <a:gd name="adj4" fmla="val -16667"/>
              <a:gd name="adj5" fmla="val 161061"/>
              <a:gd name="adj6" fmla="val -61404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石棉网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6145" y="749978"/>
            <a:ext cx="1847533" cy="329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 title=""/>
          <p:cNvSpPr txBox="1">
            <a:spLocks noChangeArrowheads="1"/>
          </p:cNvSpPr>
          <p:nvPr/>
        </p:nvSpPr>
        <p:spPr bwMode="auto">
          <a:xfrm>
            <a:off x="430374" y="295519"/>
            <a:ext cx="3251246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）实验步骤：</a:t>
            </a:r>
            <a:endParaRPr lang="zh-CN" altLang="en-US" sz="180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759759" y="871574"/>
            <a:ext cx="4948517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①用酒精灯给水加热并观察温度计示数和水中气泡的变化；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当水温达到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90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℃时，每隔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1min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记录一次温度，并继续观察水中气泡的变化情况；</a:t>
            </a:r>
            <a:endParaRPr lang="en-US" altLang="zh-CN" sz="24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③仿照晶体的熔化曲线作出水沸腾时温度和时间关系的曲线。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>
            <a:hlinkClick r:id="rId3" action="ppaction://hlinkfile"/>
          </p:cNvPr>
          <p:cNvSpPr txBox="1"/>
          <p:nvPr/>
        </p:nvSpPr>
        <p:spPr>
          <a:xfrm>
            <a:off x="6592455" y="4293664"/>
            <a:ext cx="1721223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水沸腾实验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 title=""/>
          <p:cNvGrpSpPr/>
          <p:nvPr/>
        </p:nvGrpSpPr>
        <p:grpSpPr>
          <a:xfrm>
            <a:off x="2739512" y="1785376"/>
            <a:ext cx="4418012" cy="3290887"/>
            <a:chOff x="2739512" y="1785376"/>
            <a:chExt cx="4418012" cy="3290887"/>
          </a:xfrm>
        </p:grpSpPr>
        <p:pic>
          <p:nvPicPr>
            <p:cNvPr id="7" name="图片 6" descr="0590400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39512" y="1785376"/>
              <a:ext cx="4418012" cy="329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3395870" y="4639236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1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32678" y="4654065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3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16671" y="4639236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2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65175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6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340923" y="4645958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4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633314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5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83265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7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569492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8</a:t>
              </a:r>
              <a:endParaRPr lang="zh-CN" altLang="en-US" b="1">
                <a:latin typeface="+mn-lt"/>
              </a:endParaRPr>
            </a:p>
          </p:txBody>
        </p:sp>
      </p:grpSp>
      <p:graphicFrame>
        <p:nvGraphicFramePr>
          <p:cNvPr id="3" name="表格 2" title=""/>
          <p:cNvGraphicFramePr>
            <a:graphicFrameLocks noGrp="1"/>
          </p:cNvGraphicFramePr>
          <p:nvPr/>
        </p:nvGraphicFramePr>
        <p:xfrm>
          <a:off x="474009" y="913962"/>
          <a:ext cx="8195982" cy="951198"/>
        </p:xfrm>
        <a:graphic>
          <a:graphicData uri="http://schemas.openxmlformats.org/drawingml/2006/table">
            <a:tbl>
              <a:tblPr/>
              <a:tblGrid>
                <a:gridCol w="1569722"/>
                <a:gridCol w="663449"/>
                <a:gridCol w="662077"/>
                <a:gridCol w="663450"/>
                <a:gridCol w="662077"/>
                <a:gridCol w="663449"/>
                <a:gridCol w="663450"/>
                <a:gridCol w="662077"/>
                <a:gridCol w="662077"/>
                <a:gridCol w="662077"/>
                <a:gridCol w="662077"/>
              </a:tblGrid>
              <a:tr h="493968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/min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1444" marR="91444" marT="45735" marB="45735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</a:tr>
              <a:tr h="444683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温度</a:t>
                      </a: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/℃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1444" marR="91444" marT="45735" marB="45735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94</a:t>
                      </a: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45735" marB="45735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 title=""/>
          <p:cNvSpPr txBox="1">
            <a:spLocks noChangeArrowheads="1"/>
          </p:cNvSpPr>
          <p:nvPr/>
        </p:nvSpPr>
        <p:spPr bwMode="auto">
          <a:xfrm>
            <a:off x="430374" y="295519"/>
            <a:ext cx="3251246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）结果记录：</a:t>
            </a:r>
            <a:endParaRPr lang="zh-CN" altLang="en-US" sz="180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椭圆 7" title=""/>
          <p:cNvSpPr/>
          <p:nvPr/>
        </p:nvSpPr>
        <p:spPr bwMode="auto">
          <a:xfrm>
            <a:off x="3227295" y="4639236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椭圆 8" title=""/>
          <p:cNvSpPr/>
          <p:nvPr/>
        </p:nvSpPr>
        <p:spPr bwMode="auto">
          <a:xfrm>
            <a:off x="3514912" y="435117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9" name="椭圆 18" title=""/>
          <p:cNvSpPr/>
          <p:nvPr/>
        </p:nvSpPr>
        <p:spPr bwMode="auto">
          <a:xfrm>
            <a:off x="3822404" y="4035120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0" name="椭圆 19" title=""/>
          <p:cNvSpPr/>
          <p:nvPr/>
        </p:nvSpPr>
        <p:spPr bwMode="auto">
          <a:xfrm>
            <a:off x="4138411" y="3740480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1" name="椭圆 20" title=""/>
          <p:cNvSpPr/>
          <p:nvPr/>
        </p:nvSpPr>
        <p:spPr bwMode="auto">
          <a:xfrm>
            <a:off x="4446656" y="3415252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2" name="椭圆 21" title=""/>
          <p:cNvSpPr/>
          <p:nvPr/>
        </p:nvSpPr>
        <p:spPr bwMode="auto">
          <a:xfrm>
            <a:off x="4745820" y="3112046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3" name="椭圆 22" title=""/>
          <p:cNvSpPr/>
          <p:nvPr/>
        </p:nvSpPr>
        <p:spPr bwMode="auto">
          <a:xfrm>
            <a:off x="5070908" y="3112046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4" name="椭圆 23" title=""/>
          <p:cNvSpPr/>
          <p:nvPr/>
        </p:nvSpPr>
        <p:spPr bwMode="auto">
          <a:xfrm>
            <a:off x="5353811" y="3112046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5" name="椭圆 24" title=""/>
          <p:cNvSpPr/>
          <p:nvPr/>
        </p:nvSpPr>
        <p:spPr bwMode="auto">
          <a:xfrm>
            <a:off x="5675225" y="3112046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cxnSp>
        <p:nvCxnSpPr>
          <p:cNvPr id="27" name="直接连接符 26" title=""/>
          <p:cNvCxnSpPr/>
          <p:nvPr/>
        </p:nvCxnSpPr>
        <p:spPr>
          <a:xfrm flipV="1">
            <a:off x="3267902" y="3146044"/>
            <a:ext cx="1538231" cy="1543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 title=""/>
          <p:cNvCxnSpPr/>
          <p:nvPr/>
        </p:nvCxnSpPr>
        <p:spPr>
          <a:xfrm>
            <a:off x="4773039" y="3154231"/>
            <a:ext cx="12594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文本框 26" title=""/>
          <p:cNvSpPr txBox="1">
            <a:spLocks noChangeArrowheads="1"/>
          </p:cNvSpPr>
          <p:nvPr/>
        </p:nvSpPr>
        <p:spPr bwMode="auto">
          <a:xfrm>
            <a:off x="430374" y="295519"/>
            <a:ext cx="3251246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）分析数据：</a:t>
            </a:r>
            <a:endParaRPr lang="zh-CN" altLang="en-US" sz="180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" name="组合 27" title=""/>
          <p:cNvGrpSpPr/>
          <p:nvPr/>
        </p:nvGrpSpPr>
        <p:grpSpPr>
          <a:xfrm>
            <a:off x="2055997" y="1740050"/>
            <a:ext cx="1800200" cy="1728192"/>
            <a:chOff x="9768408" y="2734934"/>
            <a:chExt cx="1800200" cy="1728192"/>
          </a:xfrm>
        </p:grpSpPr>
        <p:sp>
          <p:nvSpPr>
            <p:cNvPr id="29" name="矩形 28"/>
            <p:cNvSpPr/>
            <p:nvPr/>
          </p:nvSpPr>
          <p:spPr>
            <a:xfrm>
              <a:off x="9768408" y="2734934"/>
              <a:ext cx="1800200" cy="172819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637482" y="4077072"/>
              <a:ext cx="360040" cy="36004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028570" y="3785942"/>
              <a:ext cx="297243" cy="29724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267480" y="3672546"/>
              <a:ext cx="262018" cy="26201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755344" y="3516280"/>
              <a:ext cx="225257" cy="22525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339466" y="3351986"/>
              <a:ext cx="190032" cy="16429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208568" y="3140968"/>
              <a:ext cx="110405" cy="11314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090051" y="3171838"/>
              <a:ext cx="110405" cy="11314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666115" y="3099830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18515" y="2852936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416480" y="2780928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 title=""/>
          <p:cNvGrpSpPr/>
          <p:nvPr/>
        </p:nvGrpSpPr>
        <p:grpSpPr>
          <a:xfrm rot="10800000">
            <a:off x="5507050" y="1769928"/>
            <a:ext cx="1800200" cy="1728192"/>
            <a:chOff x="9768408" y="2734934"/>
            <a:chExt cx="1800200" cy="1728192"/>
          </a:xfrm>
        </p:grpSpPr>
        <p:sp>
          <p:nvSpPr>
            <p:cNvPr id="41" name="矩形 40"/>
            <p:cNvSpPr/>
            <p:nvPr/>
          </p:nvSpPr>
          <p:spPr>
            <a:xfrm>
              <a:off x="9768408" y="2734934"/>
              <a:ext cx="1800200" cy="172819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637482" y="4077072"/>
              <a:ext cx="360040" cy="36004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028570" y="3785942"/>
              <a:ext cx="297243" cy="29724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0267480" y="3672546"/>
              <a:ext cx="262018" cy="26201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755344" y="3516280"/>
              <a:ext cx="225257" cy="22525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339466" y="3351986"/>
              <a:ext cx="190032" cy="16429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08568" y="3140968"/>
              <a:ext cx="110405" cy="11314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0090051" y="3171838"/>
              <a:ext cx="110405" cy="11314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666115" y="3099830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818515" y="2852936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0416480" y="2780928"/>
              <a:ext cx="89229" cy="8091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 title=""/>
          <p:cNvSpPr txBox="1"/>
          <p:nvPr/>
        </p:nvSpPr>
        <p:spPr>
          <a:xfrm>
            <a:off x="1022257" y="945499"/>
            <a:ext cx="60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现象</a:t>
            </a:r>
            <a:r>
              <a:rPr lang="en-US" altLang="zh-CN" sz="2800" b="1">
                <a:latin typeface="+mj-lt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：沸腾前和沸腾时气泡的变化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54" name="文本框 53" title=""/>
          <p:cNvSpPr txBox="1"/>
          <p:nvPr/>
        </p:nvSpPr>
        <p:spPr>
          <a:xfrm>
            <a:off x="1478179" y="3688974"/>
            <a:ext cx="2838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沸腾前，气泡自下而上逐渐变小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文本框 54" title=""/>
          <p:cNvSpPr txBox="1"/>
          <p:nvPr/>
        </p:nvSpPr>
        <p:spPr>
          <a:xfrm>
            <a:off x="5113600" y="3670502"/>
            <a:ext cx="2838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沸腾时，气泡自下而上逐渐变大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44300" y="10274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文本框 24" title=""/>
          <p:cNvSpPr txBox="1"/>
          <p:nvPr/>
        </p:nvSpPr>
        <p:spPr>
          <a:xfrm>
            <a:off x="979995" y="501051"/>
            <a:ext cx="60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现象</a:t>
            </a:r>
            <a:r>
              <a:rPr lang="en-US" altLang="zh-CN" sz="2800" b="1">
                <a:latin typeface="+mj-lt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：沸腾前和沸腾时温度的变化</a:t>
            </a: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37" name="组合 36" title=""/>
          <p:cNvGrpSpPr/>
          <p:nvPr/>
        </p:nvGrpSpPr>
        <p:grpSpPr>
          <a:xfrm>
            <a:off x="644071" y="1252117"/>
            <a:ext cx="4418012" cy="3290887"/>
            <a:chOff x="2739512" y="1785376"/>
            <a:chExt cx="4418012" cy="3290887"/>
          </a:xfrm>
        </p:grpSpPr>
        <p:pic>
          <p:nvPicPr>
            <p:cNvPr id="38" name="图片 37" descr="0590400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39512" y="1785376"/>
              <a:ext cx="4418012" cy="329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文本框 38"/>
            <p:cNvSpPr txBox="1"/>
            <p:nvPr/>
          </p:nvSpPr>
          <p:spPr>
            <a:xfrm>
              <a:off x="3395870" y="4639236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1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032678" y="4654065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3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16671" y="4639236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2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965175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6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340923" y="4645958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4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633314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5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83265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7</a:t>
              </a:r>
              <a:endParaRPr lang="zh-CN" altLang="en-US" b="1">
                <a:latin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569492" y="4652681"/>
              <a:ext cx="295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+mn-lt"/>
                </a:rPr>
                <a:t>8</a:t>
              </a:r>
              <a:endParaRPr lang="zh-CN" altLang="en-US" b="1">
                <a:latin typeface="+mn-lt"/>
              </a:endParaRPr>
            </a:p>
          </p:txBody>
        </p:sp>
      </p:grpSp>
      <p:sp>
        <p:nvSpPr>
          <p:cNvPr id="47" name="椭圆 46" title=""/>
          <p:cNvSpPr/>
          <p:nvPr/>
        </p:nvSpPr>
        <p:spPr bwMode="auto">
          <a:xfrm>
            <a:off x="1131854" y="410597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8" name="椭圆 47" title=""/>
          <p:cNvSpPr/>
          <p:nvPr/>
        </p:nvSpPr>
        <p:spPr bwMode="auto">
          <a:xfrm>
            <a:off x="1419471" y="3817918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9" name="椭圆 48" title=""/>
          <p:cNvSpPr/>
          <p:nvPr/>
        </p:nvSpPr>
        <p:spPr bwMode="auto">
          <a:xfrm>
            <a:off x="1726963" y="3501861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0" name="椭圆 49" title=""/>
          <p:cNvSpPr/>
          <p:nvPr/>
        </p:nvSpPr>
        <p:spPr bwMode="auto">
          <a:xfrm>
            <a:off x="2042970" y="3207221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1" name="椭圆 50" title=""/>
          <p:cNvSpPr/>
          <p:nvPr/>
        </p:nvSpPr>
        <p:spPr bwMode="auto">
          <a:xfrm>
            <a:off x="2351215" y="2881993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2" name="椭圆 51" title=""/>
          <p:cNvSpPr/>
          <p:nvPr/>
        </p:nvSpPr>
        <p:spPr bwMode="auto">
          <a:xfrm>
            <a:off x="2650379" y="257878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3" name="椭圆 52" title=""/>
          <p:cNvSpPr/>
          <p:nvPr/>
        </p:nvSpPr>
        <p:spPr bwMode="auto">
          <a:xfrm>
            <a:off x="2975467" y="257878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4" name="椭圆 53" title=""/>
          <p:cNvSpPr/>
          <p:nvPr/>
        </p:nvSpPr>
        <p:spPr bwMode="auto">
          <a:xfrm>
            <a:off x="3258370" y="257878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5" name="椭圆 54" title=""/>
          <p:cNvSpPr/>
          <p:nvPr/>
        </p:nvSpPr>
        <p:spPr bwMode="auto">
          <a:xfrm>
            <a:off x="3579784" y="2578787"/>
            <a:ext cx="84370" cy="843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cxnSp>
        <p:nvCxnSpPr>
          <p:cNvPr id="56" name="直接连接符 55" title=""/>
          <p:cNvCxnSpPr/>
          <p:nvPr/>
        </p:nvCxnSpPr>
        <p:spPr>
          <a:xfrm flipV="1">
            <a:off x="1165688" y="2618145"/>
            <a:ext cx="1538231" cy="1543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 title=""/>
          <p:cNvCxnSpPr/>
          <p:nvPr/>
        </p:nvCxnSpPr>
        <p:spPr>
          <a:xfrm>
            <a:off x="2691144" y="2620972"/>
            <a:ext cx="12594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 title=""/>
          <p:cNvSpPr txBox="1"/>
          <p:nvPr/>
        </p:nvSpPr>
        <p:spPr>
          <a:xfrm>
            <a:off x="923920" y="4110124"/>
            <a:ext cx="299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9" name="文本框 58" title=""/>
          <p:cNvSpPr txBox="1"/>
          <p:nvPr/>
        </p:nvSpPr>
        <p:spPr>
          <a:xfrm>
            <a:off x="2404768" y="2127471"/>
            <a:ext cx="299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" name="文本框 59" title=""/>
          <p:cNvSpPr txBox="1"/>
          <p:nvPr/>
        </p:nvSpPr>
        <p:spPr>
          <a:xfrm>
            <a:off x="3733425" y="2138214"/>
            <a:ext cx="299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C</a:t>
            </a:r>
            <a:endParaRPr lang="zh-CN" altLang="en-US" sz="2400" b="1" i="1">
              <a:solidFill>
                <a:srgbClr val="0000FF"/>
              </a:solidFill>
              <a:latin typeface="+mn-lt"/>
            </a:endParaRPr>
          </a:p>
        </p:txBody>
      </p:sp>
      <p:cxnSp>
        <p:nvCxnSpPr>
          <p:cNvPr id="62" name="直接连接符 61" title=""/>
          <p:cNvCxnSpPr/>
          <p:nvPr/>
        </p:nvCxnSpPr>
        <p:spPr>
          <a:xfrm>
            <a:off x="1145400" y="2625888"/>
            <a:ext cx="1575735" cy="0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标注: 弯曲线形 65" title=""/>
          <p:cNvSpPr/>
          <p:nvPr/>
        </p:nvSpPr>
        <p:spPr>
          <a:xfrm flipH="1">
            <a:off x="2437248" y="1132879"/>
            <a:ext cx="5649051" cy="407758"/>
          </a:xfrm>
          <a:prstGeom prst="borderCallout2">
            <a:avLst>
              <a:gd name="adj1" fmla="val 68413"/>
              <a:gd name="adj2" fmla="val 99897"/>
              <a:gd name="adj3" fmla="val 69024"/>
              <a:gd name="adj4" fmla="val 104909"/>
              <a:gd name="adj5" fmla="val 366104"/>
              <a:gd name="adj6" fmla="val 122727"/>
            </a:avLst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沸点：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各种液体沸腾时确定的温度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7" name="文本框 66" title=""/>
          <p:cNvSpPr txBox="1"/>
          <p:nvPr/>
        </p:nvSpPr>
        <p:spPr>
          <a:xfrm>
            <a:off x="5131354" y="2104356"/>
            <a:ext cx="3368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j-lt"/>
                <a:ea typeface="+mj-ea"/>
              </a:rPr>
              <a:t>AB</a:t>
            </a:r>
            <a:r>
              <a:rPr lang="zh-CN" altLang="en-US" sz="2400" b="1">
                <a:latin typeface="+mj-ea"/>
                <a:ea typeface="+mj-ea"/>
              </a:rPr>
              <a:t>段（沸腾前）：水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吸热，温度不断升高</a:t>
            </a:r>
            <a:r>
              <a:rPr lang="zh-CN" altLang="en-US" sz="2400" b="1">
                <a:latin typeface="+mj-ea"/>
                <a:ea typeface="+mj-ea"/>
              </a:rPr>
              <a:t>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68" name="文本框 67" title=""/>
          <p:cNvSpPr txBox="1"/>
          <p:nvPr/>
        </p:nvSpPr>
        <p:spPr>
          <a:xfrm>
            <a:off x="5162185" y="3148288"/>
            <a:ext cx="3368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j-lt"/>
                <a:ea typeface="+mj-ea"/>
              </a:rPr>
              <a:t>BC</a:t>
            </a:r>
            <a:r>
              <a:rPr lang="zh-CN" altLang="en-US" sz="2400" b="1">
                <a:latin typeface="+mj-ea"/>
                <a:ea typeface="+mj-ea"/>
              </a:rPr>
              <a:t>段（沸腾时）：水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吸热，温度保持不变</a:t>
            </a:r>
            <a:r>
              <a:rPr lang="zh-CN" altLang="en-US" sz="2400" b="1">
                <a:latin typeface="+mj-ea"/>
                <a:ea typeface="+mj-ea"/>
              </a:rPr>
              <a:t>。</a:t>
            </a:r>
            <a:endParaRPr lang="zh-CN" altLang="en-US" sz="24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9" grpId="0"/>
      <p:bldP spid="60" grpId="0"/>
      <p:bldP spid="66" grpId="0" animBg="1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161" y="1553943"/>
            <a:ext cx="2727400" cy="1983041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979994" y="501051"/>
            <a:ext cx="682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+mn-ea"/>
                <a:ea typeface="+mn-ea"/>
              </a:rPr>
              <a:t>现象</a:t>
            </a:r>
            <a:r>
              <a:rPr lang="en-US" altLang="zh-CN" sz="2800" b="1">
                <a:latin typeface="+mj-lt"/>
                <a:ea typeface="+mn-ea"/>
              </a:rPr>
              <a:t>3</a:t>
            </a:r>
            <a:r>
              <a:rPr lang="zh-CN" altLang="en-US" sz="2800" b="1">
                <a:latin typeface="+mn-ea"/>
                <a:ea typeface="+mn-ea"/>
              </a:rPr>
              <a:t>：水在沸腾时撤掉酒精灯，是否还能继续沸腾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19" y="1556869"/>
            <a:ext cx="2727400" cy="1980115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582012" y="3679524"/>
            <a:ext cx="283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加热时，水沸腾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3251728" y="3651998"/>
            <a:ext cx="308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加热结束，沸腾停止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6335036" y="1769073"/>
            <a:ext cx="2727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fontAlgn="base"/>
            <a:r>
              <a:rPr lang="en-US" altLang="zh-CN" sz="2400" b="1" u="none" spc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注：</a:t>
            </a:r>
            <a:r>
              <a:rPr lang="zh-CN" altLang="en-US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实际上</a:t>
            </a:r>
            <a:r>
              <a:rPr lang="en-US" altLang="zh-CN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因为石棉网有余温</a:t>
            </a:r>
            <a:r>
              <a:rPr lang="en-US" altLang="zh-CN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水还会继续吸热</a:t>
            </a:r>
            <a:r>
              <a:rPr lang="en-US" altLang="zh-CN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所以停止加热后还会沸腾一会</a:t>
            </a:r>
            <a:r>
              <a:rPr lang="en-US" altLang="zh-CN" sz="2400" b="1" u="none" spc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2400" b="1" u="none" spc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912261" y="4283729"/>
            <a:ext cx="5960533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沸腾条件：达到沸点后，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不断吸热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>
            <a:spLocks noChangeArrowheads="1"/>
          </p:cNvSpPr>
          <p:nvPr/>
        </p:nvSpPr>
        <p:spPr bwMode="auto">
          <a:xfrm>
            <a:off x="430374" y="295519"/>
            <a:ext cx="3251246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）实验结论：</a:t>
            </a:r>
            <a:endParaRPr lang="zh-CN" altLang="en-US" sz="180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557867" y="1072265"/>
            <a:ext cx="3075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液体沸腾的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条件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062481" y="1608769"/>
            <a:ext cx="522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）液体沸腾的温度要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达到沸点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2062482" y="2070434"/>
            <a:ext cx="3430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）液体要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不断吸热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1635760" y="2817012"/>
            <a:ext cx="3075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液体沸腾的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特点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2062481" y="3278677"/>
            <a:ext cx="494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）沸腾前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不断吸热、温度升高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2069438" y="3731491"/>
            <a:ext cx="573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）沸腾时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不断吸热，温度保持不变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 title=""/>
          <p:cNvGraphicFramePr>
            <a:graphicFrameLocks noGrp="1"/>
          </p:cNvGraphicFramePr>
          <p:nvPr/>
        </p:nvGraphicFramePr>
        <p:xfrm>
          <a:off x="1039706" y="1341551"/>
          <a:ext cx="7193280" cy="3539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8320"/>
                <a:gridCol w="1798320"/>
                <a:gridCol w="1798320"/>
                <a:gridCol w="1798320"/>
              </a:tblGrid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液体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沸点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℃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液体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沸点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℃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液态铁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2750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酒精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78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液态铅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1740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液态氨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-33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水银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357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液态氧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-183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液态碘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184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液态氮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-196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甲苯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111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液态氢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-253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557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水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液态氦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-269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 title=""/>
          <p:cNvSpPr txBox="1"/>
          <p:nvPr/>
        </p:nvSpPr>
        <p:spPr>
          <a:xfrm>
            <a:off x="2404533" y="818331"/>
            <a:ext cx="553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一些液体的沸点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（标准大气压）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536832" y="402299"/>
            <a:ext cx="1976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沸点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2594185" y="264600"/>
            <a:ext cx="395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水的沸点与气压的关系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表格 5" title=""/>
          <p:cNvGraphicFramePr>
            <a:graphicFrameLocks noGrp="1"/>
          </p:cNvGraphicFramePr>
          <p:nvPr/>
        </p:nvGraphicFramePr>
        <p:xfrm>
          <a:off x="1036320" y="1359747"/>
          <a:ext cx="671237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122"/>
                <a:gridCol w="773250"/>
                <a:gridCol w="773250"/>
                <a:gridCol w="773250"/>
                <a:gridCol w="773250"/>
                <a:gridCol w="773250"/>
              </a:tblGrid>
              <a:tr h="37422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气压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标准大气压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0.5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5.0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沸点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℃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81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100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121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152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179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箭头: 右 6" title=""/>
          <p:cNvSpPr/>
          <p:nvPr/>
        </p:nvSpPr>
        <p:spPr bwMode="auto">
          <a:xfrm>
            <a:off x="3948853" y="1131147"/>
            <a:ext cx="3650827" cy="135466"/>
          </a:xfrm>
          <a:prstGeom prst="rightArrow">
            <a:avLst>
              <a:gd name="adj1" fmla="val 31249"/>
              <a:gd name="adj2" fmla="val 117969"/>
            </a:avLst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椭圆 7" title=""/>
          <p:cNvSpPr/>
          <p:nvPr/>
        </p:nvSpPr>
        <p:spPr bwMode="auto">
          <a:xfrm>
            <a:off x="3948853" y="1393614"/>
            <a:ext cx="629920" cy="3860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椭圆 8" title=""/>
          <p:cNvSpPr/>
          <p:nvPr/>
        </p:nvSpPr>
        <p:spPr bwMode="auto">
          <a:xfrm>
            <a:off x="7054427" y="1416900"/>
            <a:ext cx="629920" cy="3860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0" name="椭圆 9" title=""/>
          <p:cNvSpPr/>
          <p:nvPr/>
        </p:nvSpPr>
        <p:spPr bwMode="auto">
          <a:xfrm>
            <a:off x="3948853" y="1864361"/>
            <a:ext cx="629920" cy="38608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1" name="椭圆 10" title=""/>
          <p:cNvSpPr/>
          <p:nvPr/>
        </p:nvSpPr>
        <p:spPr bwMode="auto">
          <a:xfrm>
            <a:off x="7054427" y="1855896"/>
            <a:ext cx="629920" cy="38608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663787" y="2607744"/>
            <a:ext cx="439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液体沸点与气压的关系：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2048932" y="3464561"/>
            <a:ext cx="5394959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液体上方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气压越大，沸点越高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气压越小，沸点越低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箭头: 右 13" title=""/>
          <p:cNvSpPr/>
          <p:nvPr/>
        </p:nvSpPr>
        <p:spPr bwMode="auto">
          <a:xfrm rot="10800000">
            <a:off x="3948852" y="2400290"/>
            <a:ext cx="3650827" cy="135466"/>
          </a:xfrm>
          <a:prstGeom prst="rightArrow">
            <a:avLst>
              <a:gd name="adj1" fmla="val 31249"/>
              <a:gd name="adj2" fmla="val 117969"/>
            </a:avLst>
          </a:prstGeom>
          <a:solidFill>
            <a:srgbClr val="0000FF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580028" y="1526241"/>
            <a:ext cx="665629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1.</a:t>
            </a:r>
            <a:r>
              <a:rPr lang="zh-CN" altLang="en-US" sz="2800" b="1">
                <a:latin typeface="+mj-lt"/>
                <a:ea typeface="+mj-ea"/>
              </a:rPr>
              <a:t>知道什么是汽化、液化。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2.</a:t>
            </a:r>
            <a:r>
              <a:rPr lang="zh-CN" altLang="en-US" sz="2800" b="1">
                <a:latin typeface="+mj-lt"/>
                <a:ea typeface="+mj-ea"/>
              </a:rPr>
              <a:t>掌握水沸腾的特点，知道什么是沸点。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3.</a:t>
            </a:r>
            <a:r>
              <a:rPr lang="zh-CN" altLang="en-US" sz="2800" b="1">
                <a:latin typeface="+mj-lt"/>
                <a:ea typeface="+mj-ea"/>
              </a:rPr>
              <a:t>了解影响蒸发快慢的因素。</a:t>
            </a:r>
            <a:endParaRPr lang="zh-CN" altLang="en-US" sz="2800" b="1"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3" title=""/>
          <p:cNvSpPr txBox="1">
            <a:spLocks noChangeArrowheads="1"/>
          </p:cNvSpPr>
          <p:nvPr/>
        </p:nvSpPr>
        <p:spPr bwMode="auto">
          <a:xfrm>
            <a:off x="632247" y="1220787"/>
            <a:ext cx="4529033" cy="324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</a:pPr>
            <a:r>
              <a:rPr lang="zh-CN" altLang="en-US" sz="180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取一张光滑的厚纸，做成小纸锅，纸锅里装些水，放在火上加热。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just" eaLnBrk="1" hangingPunct="1">
              <a:lnSpc>
                <a:spcPct val="125000"/>
              </a:lnSpc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  注意不要让火苗烧到水面以上的纸，注意观察纸锅是否燃烧。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Freeform 276" title=""/>
          <p:cNvSpPr>
            <a:spLocks noChangeArrowheads="1"/>
          </p:cNvSpPr>
          <p:nvPr/>
        </p:nvSpPr>
        <p:spPr bwMode="auto">
          <a:xfrm flipH="1">
            <a:off x="530649" y="421640"/>
            <a:ext cx="615950" cy="530225"/>
          </a:xfrm>
          <a:custGeom>
            <a:gdLst>
              <a:gd name="T0" fmla="*/ 2147483646 w 101"/>
              <a:gd name="T1" fmla="*/ 2147483646 h 87"/>
              <a:gd name="T2" fmla="*/ 2147483646 w 101"/>
              <a:gd name="T3" fmla="*/ 2147483646 h 87"/>
              <a:gd name="T4" fmla="*/ 2147483646 w 101"/>
              <a:gd name="T5" fmla="*/ 2147483646 h 87"/>
              <a:gd name="T6" fmla="*/ 2147483646 w 101"/>
              <a:gd name="T7" fmla="*/ 2147483646 h 87"/>
              <a:gd name="T8" fmla="*/ 2147483646 w 101"/>
              <a:gd name="T9" fmla="*/ 2147483646 h 87"/>
              <a:gd name="T10" fmla="*/ 2147483646 w 101"/>
              <a:gd name="T11" fmla="*/ 2147483646 h 87"/>
              <a:gd name="T12" fmla="*/ 2147483646 w 101"/>
              <a:gd name="T13" fmla="*/ 2147483646 h 87"/>
              <a:gd name="T14" fmla="*/ 2147483646 w 101"/>
              <a:gd name="T15" fmla="*/ 2147483646 h 87"/>
              <a:gd name="T16" fmla="*/ 2147483646 w 101"/>
              <a:gd name="T17" fmla="*/ 2147483646 h 87"/>
              <a:gd name="T18" fmla="*/ 2147483646 w 101"/>
              <a:gd name="T19" fmla="*/ 2147483646 h 87"/>
              <a:gd name="T20" fmla="*/ 2147483646 w 101"/>
              <a:gd name="T21" fmla="*/ 2147483646 h 87"/>
              <a:gd name="T22" fmla="*/ 2147483646 w 101"/>
              <a:gd name="T23" fmla="*/ 2147483646 h 87"/>
              <a:gd name="T24" fmla="*/ 2147483646 w 101"/>
              <a:gd name="T25" fmla="*/ 2147483646 h 87"/>
              <a:gd name="T26" fmla="*/ 2147483646 w 101"/>
              <a:gd name="T27" fmla="*/ 2147483646 h 87"/>
              <a:gd name="T28" fmla="*/ 2147483646 w 101"/>
              <a:gd name="T29" fmla="*/ 2147483646 h 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0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 title=""/>
          <p:cNvSpPr txBox="1">
            <a:spLocks noChangeArrowheads="1"/>
          </p:cNvSpPr>
          <p:nvPr/>
        </p:nvSpPr>
        <p:spPr bwMode="auto">
          <a:xfrm>
            <a:off x="1118024" y="407353"/>
            <a:ext cx="2459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华康少女文字W5" pitchFamily="81" charset="-122"/>
                <a:ea typeface="华康少女文字W5" pitchFamily="81" charset="-122"/>
              </a:rPr>
              <a:t>想想做做</a:t>
            </a:r>
            <a:endParaRPr lang="zh-CN" altLang="en-US" sz="3200">
              <a:solidFill>
                <a:srgbClr val="00B0F0"/>
              </a:solidFill>
              <a:latin typeface="华康少女文字W5" pitchFamily="81" charset="-122"/>
              <a:ea typeface="华康少女文字W5" pitchFamily="81" charset="-122"/>
            </a:endParaRPr>
          </a:p>
        </p:txBody>
      </p:sp>
      <p:pic>
        <p:nvPicPr>
          <p:cNvPr id="5" name="图片 4" title="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1519" y="1868686"/>
            <a:ext cx="2577815" cy="160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4012" y="3907364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376052" y="268755"/>
            <a:ext cx="1793875" cy="574675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知识点三</a:t>
            </a:r>
            <a:endParaRPr lang="en-US" altLang="zh-CN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2257239" y="300505"/>
            <a:ext cx="11176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蒸发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5000" y="1749562"/>
            <a:ext cx="2974564" cy="198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 title=""/>
          <p:cNvSpPr txBox="1"/>
          <p:nvPr/>
        </p:nvSpPr>
        <p:spPr>
          <a:xfrm>
            <a:off x="758613" y="1118564"/>
            <a:ext cx="6421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观察衣服晾干的过程，思考以下问题：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975361" y="1749562"/>
            <a:ext cx="3183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①晾晒衣服需要温度达到沸点吗？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975359" y="2636016"/>
            <a:ext cx="318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②阴天、冬天可以晾干衣服吗？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975360" y="3535083"/>
            <a:ext cx="3183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③衣服晾干的过程剧烈吗？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376501" y="1934227"/>
            <a:ext cx="1110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不需要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4376501" y="2820681"/>
            <a:ext cx="1110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4429761" y="3707135"/>
            <a:ext cx="1110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不剧烈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5000" y="1749562"/>
            <a:ext cx="2974564" cy="198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 title=""/>
          <p:cNvSpPr txBox="1"/>
          <p:nvPr/>
        </p:nvSpPr>
        <p:spPr>
          <a:xfrm>
            <a:off x="597793" y="478003"/>
            <a:ext cx="248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蒸发的概念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705208" y="1233736"/>
            <a:ext cx="2889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任何温度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705209" y="1926233"/>
            <a:ext cx="405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②只在液体表面发生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1705208" y="2666576"/>
            <a:ext cx="1961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缓慢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1705208" y="3374463"/>
            <a:ext cx="2277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现象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97792" y="478003"/>
            <a:ext cx="4136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影响蒸发快慢的因素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714792" y="1166035"/>
            <a:ext cx="4990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请同学们结合生活实际讨论：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77490" y="1854068"/>
            <a:ext cx="4827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①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夏天</a:t>
            </a:r>
            <a:r>
              <a:rPr lang="zh-CN" altLang="en-US" sz="2400" b="1">
                <a:latin typeface="+mj-ea"/>
                <a:ea typeface="+mj-ea"/>
              </a:rPr>
              <a:t>晒衣服和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冬天</a:t>
            </a:r>
            <a:r>
              <a:rPr lang="zh-CN" altLang="en-US" sz="2400" b="1">
                <a:latin typeface="+mj-ea"/>
                <a:ea typeface="+mj-ea"/>
              </a:rPr>
              <a:t>晒衣服，哪个时候衣服干得快？</a:t>
            </a:r>
            <a:endParaRPr lang="en-US" altLang="zh-CN" sz="2400" b="1">
              <a:latin typeface="+mj-ea"/>
              <a:ea typeface="+mj-ea"/>
            </a:endParaRPr>
          </a:p>
        </p:txBody>
      </p:sp>
      <p:pic>
        <p:nvPicPr>
          <p:cNvPr id="7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5000" y="1749562"/>
            <a:ext cx="2974564" cy="198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>
            <a:hlinkClick r:id="rId3" action="ppaction://hlinkfile"/>
          </p:cNvPr>
          <p:cNvSpPr txBox="1"/>
          <p:nvPr/>
        </p:nvSpPr>
        <p:spPr>
          <a:xfrm>
            <a:off x="5705000" y="4154989"/>
            <a:ext cx="2974564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影响蒸发快慢的因素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777490" y="2793335"/>
            <a:ext cx="4827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②晒衣服的时候，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展开</a:t>
            </a:r>
            <a:r>
              <a:rPr lang="zh-CN" altLang="en-US" sz="2400" b="1">
                <a:latin typeface="+mj-ea"/>
                <a:ea typeface="+mj-ea"/>
              </a:rPr>
              <a:t>的衣服比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团着</a:t>
            </a:r>
            <a:r>
              <a:rPr lang="zh-CN" altLang="en-US" sz="2400" b="1">
                <a:latin typeface="+mj-ea"/>
                <a:ea typeface="+mj-ea"/>
              </a:rPr>
              <a:t>的衣服，哪个干得快？</a:t>
            </a:r>
            <a:endParaRPr lang="en-US" altLang="zh-CN" sz="2400" b="1">
              <a:latin typeface="+mj-ea"/>
              <a:ea typeface="+mj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777490" y="3732603"/>
            <a:ext cx="4827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③湿衣服挂在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通风处和不通风处</a:t>
            </a:r>
            <a:r>
              <a:rPr lang="zh-CN" altLang="en-US" sz="2400" b="1">
                <a:latin typeface="+mj-ea"/>
                <a:ea typeface="+mj-ea"/>
              </a:rPr>
              <a:t>，哪个干得快？</a:t>
            </a:r>
            <a:endParaRPr lang="zh-CN" altLang="en-US" sz="24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/>
        </p:nvSpPr>
        <p:spPr>
          <a:xfrm>
            <a:off x="589279" y="275151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实验结论：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1620897" y="1210128"/>
            <a:ext cx="5902205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蒸发快慢受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液体表面积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液体表面上方空气流速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等因素的影响。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1334347" y="2424853"/>
            <a:ext cx="6759786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液体温度越高，蒸发越快；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液体表面积越大，蒸发越快；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液体表面上方空气流速越快，蒸发越快。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597792" y="478003"/>
            <a:ext cx="4136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蒸发吸热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酒精蒸发吸热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299547" y="1001223"/>
            <a:ext cx="6870023" cy="38643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79" y="880068"/>
            <a:ext cx="5677705" cy="3193708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661152" y="4263432"/>
            <a:ext cx="606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酒精蒸发时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吸热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，蒸发有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致冷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作用。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589279" y="275151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实验结论：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 title=""/>
          <p:cNvGraphicFramePr>
            <a:graphicFrameLocks noGrp="1"/>
          </p:cNvGraphicFramePr>
          <p:nvPr/>
        </p:nvGraphicFramePr>
        <p:xfrm>
          <a:off x="600075" y="1063625"/>
          <a:ext cx="7816850" cy="3088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730"/>
                <a:gridCol w="1724800"/>
                <a:gridCol w="2825345"/>
                <a:gridCol w="2651975"/>
              </a:tblGrid>
              <a:tr h="617824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dk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沸腾</a:t>
                      </a:r>
                      <a:endParaRPr lang="zh-CN" altLang="en-US" sz="2800" b="1">
                        <a:solidFill>
                          <a:schemeClr val="dk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蒸发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133"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不同点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温度条件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发生部位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剧烈程度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相同点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rgbClr val="FFFBDB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 title=""/>
          <p:cNvSpPr txBox="1">
            <a:spLocks noChangeArrowheads="1"/>
          </p:cNvSpPr>
          <p:nvPr/>
        </p:nvSpPr>
        <p:spPr bwMode="auto">
          <a:xfrm>
            <a:off x="2568893" y="430212"/>
            <a:ext cx="4872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液体的蒸发和沸腾的比较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" name="文本框 3" title=""/>
          <p:cNvSpPr txBox="1">
            <a:spLocks noChangeArrowheads="1"/>
          </p:cNvSpPr>
          <p:nvPr/>
        </p:nvSpPr>
        <p:spPr bwMode="auto">
          <a:xfrm>
            <a:off x="3900488" y="1723093"/>
            <a:ext cx="944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沸点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 title=""/>
          <p:cNvSpPr txBox="1">
            <a:spLocks noChangeArrowheads="1"/>
          </p:cNvSpPr>
          <p:nvPr/>
        </p:nvSpPr>
        <p:spPr bwMode="auto">
          <a:xfrm>
            <a:off x="6280045" y="1737053"/>
            <a:ext cx="1978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任何温度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 title=""/>
          <p:cNvSpPr txBox="1">
            <a:spLocks noChangeArrowheads="1"/>
          </p:cNvSpPr>
          <p:nvPr/>
        </p:nvSpPr>
        <p:spPr bwMode="auto">
          <a:xfrm>
            <a:off x="2995400" y="2310140"/>
            <a:ext cx="3009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液体内部和表面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 title=""/>
          <p:cNvSpPr txBox="1">
            <a:spLocks noChangeArrowheads="1"/>
          </p:cNvSpPr>
          <p:nvPr/>
        </p:nvSpPr>
        <p:spPr bwMode="auto">
          <a:xfrm>
            <a:off x="5957729" y="2337671"/>
            <a:ext cx="2506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只在液体表面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 title=""/>
          <p:cNvSpPr txBox="1">
            <a:spLocks noChangeArrowheads="1"/>
          </p:cNvSpPr>
          <p:nvPr/>
        </p:nvSpPr>
        <p:spPr bwMode="auto">
          <a:xfrm>
            <a:off x="3922713" y="2974116"/>
            <a:ext cx="922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剧烈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>
            <a:spLocks noChangeArrowheads="1"/>
          </p:cNvSpPr>
          <p:nvPr/>
        </p:nvSpPr>
        <p:spPr bwMode="auto">
          <a:xfrm>
            <a:off x="6324547" y="2966881"/>
            <a:ext cx="1889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缓慢平和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>
            <a:spLocks noChangeArrowheads="1"/>
          </p:cNvSpPr>
          <p:nvPr/>
        </p:nvSpPr>
        <p:spPr bwMode="auto">
          <a:xfrm>
            <a:off x="3496046" y="3579745"/>
            <a:ext cx="4475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都是汽化现象，都要吸热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随堂演练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247987" y="1009402"/>
            <a:ext cx="732705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zh-CN" sz="28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．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下列实例中，为了加快蒸发的是（　　）</a:t>
            </a: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  </a:t>
            </a:r>
            <a:endParaRPr lang="zh-CN" altLang="zh-CN" sz="28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  <a:p>
            <a:pPr indent="231140" algn="l" fontAlgn="ctr">
              <a:lnSpc>
                <a:spcPct val="150000"/>
              </a:lnSpc>
              <a:tabLst>
                <a:tab pos="312674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．给盛有酒精的瓶子加盖</a:t>
            </a:r>
            <a:r>
              <a:rPr lang="en-US" altLang="zh-CN" sz="28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	</a:t>
            </a:r>
            <a:endParaRPr lang="zh-CN" altLang="zh-CN" sz="28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  <a:p>
            <a:pPr indent="231140" algn="l" fontAlgn="ctr">
              <a:lnSpc>
                <a:spcPct val="150000"/>
              </a:lnSpc>
              <a:tabLst>
                <a:tab pos="312674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B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．把新鲜的蔬菜装入保鲜袋中</a:t>
            </a:r>
            <a:endParaRPr lang="zh-CN" altLang="zh-CN" sz="28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  <a:p>
            <a:pPr indent="231140" algn="l" fontAlgn="ctr">
              <a:lnSpc>
                <a:spcPct val="150000"/>
              </a:lnSpc>
              <a:tabLst>
                <a:tab pos="312674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C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．将湿衣服晾在通风向阳处</a:t>
            </a:r>
            <a:r>
              <a:rPr lang="en-US" altLang="zh-CN" sz="28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	</a:t>
            </a:r>
            <a:endParaRPr lang="zh-CN" altLang="zh-CN" sz="28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  <a:p>
            <a:pPr indent="231140" algn="l" fontAlgn="ctr">
              <a:lnSpc>
                <a:spcPct val="150000"/>
              </a:lnSpc>
              <a:tabLst>
                <a:tab pos="3126740"/>
              </a:tabLst>
            </a:pPr>
            <a:r>
              <a:rPr lang="en-US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D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．把水果放入冰箱的冷藏室中</a:t>
            </a:r>
            <a:endParaRPr lang="zh-CN" altLang="zh-CN" sz="2800" b="1" kern="100">
              <a:effectLst/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374466" y="1110826"/>
            <a:ext cx="52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C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002453" y="579103"/>
            <a:ext cx="6841067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.如图所示，当锅里的水沸腾以后，碗中的水（      ）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j-lt"/>
                <a:ea typeface="黑体" panose="02010609060101010101" pitchFamily="2" charset="-122"/>
              </a:rPr>
              <a:t>A．同时沸腾   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j-lt"/>
                <a:ea typeface="黑体" panose="02010609060101010101" pitchFamily="2" charset="-122"/>
              </a:rPr>
              <a:t>B．温度达到沸点，不会沸腾 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j-lt"/>
                <a:ea typeface="黑体" panose="02010609060101010101" pitchFamily="2" charset="-122"/>
              </a:rPr>
              <a:t>C．稍后也沸腾了                   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j-lt"/>
                <a:ea typeface="黑体" panose="02010609060101010101" pitchFamily="2" charset="-122"/>
              </a:rPr>
              <a:t>D．温度低于沸点，不会沸腾</a:t>
            </a:r>
            <a:endParaRPr lang="zh-CN" altLang="en-US" b="1"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2199639" y="1320799"/>
            <a:ext cx="52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B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655" y="2141455"/>
            <a:ext cx="2075517" cy="1822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复习回顾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826994" y="940176"/>
            <a:ext cx="34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物质常见三种状态：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5" name="组合 24" title=""/>
          <p:cNvGrpSpPr/>
          <p:nvPr/>
        </p:nvGrpSpPr>
        <p:grpSpPr>
          <a:xfrm>
            <a:off x="1577374" y="2091505"/>
            <a:ext cx="1291845" cy="1747287"/>
            <a:chOff x="1577374" y="2091505"/>
            <a:chExt cx="1291845" cy="174728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577374" y="2091505"/>
              <a:ext cx="1291845" cy="1229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69141" y="3377127"/>
              <a:ext cx="87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固态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" name="文本框 9" title=""/>
          <p:cNvSpPr txBox="1"/>
          <p:nvPr/>
        </p:nvSpPr>
        <p:spPr>
          <a:xfrm>
            <a:off x="3980328" y="948989"/>
            <a:ext cx="32541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固态、液态和气态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26" name="组合 25" title=""/>
          <p:cNvGrpSpPr/>
          <p:nvPr/>
        </p:nvGrpSpPr>
        <p:grpSpPr>
          <a:xfrm>
            <a:off x="3862326" y="2030035"/>
            <a:ext cx="1069739" cy="1808757"/>
            <a:chOff x="3862326" y="2030035"/>
            <a:chExt cx="1069739" cy="18087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2326" y="2030035"/>
              <a:ext cx="1069739" cy="135236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55293" y="3377127"/>
              <a:ext cx="87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液态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组合 26" title=""/>
          <p:cNvGrpSpPr/>
          <p:nvPr/>
        </p:nvGrpSpPr>
        <p:grpSpPr>
          <a:xfrm>
            <a:off x="5993447" y="2084334"/>
            <a:ext cx="1144562" cy="1754458"/>
            <a:chOff x="6013618" y="2039889"/>
            <a:chExt cx="1144562" cy="175445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3618" y="2039889"/>
              <a:ext cx="1125190" cy="1229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285849" y="3332682"/>
              <a:ext cx="87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气态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7" name="箭头: 右 16" title=""/>
          <p:cNvSpPr/>
          <p:nvPr/>
        </p:nvSpPr>
        <p:spPr bwMode="auto">
          <a:xfrm>
            <a:off x="2860744" y="2518149"/>
            <a:ext cx="1119585" cy="188068"/>
          </a:xfrm>
          <a:prstGeom prst="rightArrow">
            <a:avLst>
              <a:gd name="adj1" fmla="val 36207"/>
              <a:gd name="adj2" fmla="val 50000"/>
            </a:avLst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8" name="箭头: 右 17" title=""/>
          <p:cNvSpPr/>
          <p:nvPr/>
        </p:nvSpPr>
        <p:spPr bwMode="auto">
          <a:xfrm rot="10800000">
            <a:off x="2860743" y="2840378"/>
            <a:ext cx="1119585" cy="188068"/>
          </a:xfrm>
          <a:prstGeom prst="rightArrow">
            <a:avLst>
              <a:gd name="adj1" fmla="val 36207"/>
              <a:gd name="adj2" fmla="val 50000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3032312" y="2091505"/>
            <a:ext cx="830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熔化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 title=""/>
          <p:cNvSpPr txBox="1"/>
          <p:nvPr/>
        </p:nvSpPr>
        <p:spPr>
          <a:xfrm>
            <a:off x="3032312" y="2992778"/>
            <a:ext cx="830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凝固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3048996" y="1673145"/>
            <a:ext cx="872331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吸热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3032311" y="3443872"/>
            <a:ext cx="872331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放热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4894034" y="1950872"/>
            <a:ext cx="1119585" cy="741670"/>
            <a:chOff x="4894034" y="1950872"/>
            <a:chExt cx="1119585" cy="741670"/>
          </a:xfrm>
        </p:grpSpPr>
        <p:sp>
          <p:nvSpPr>
            <p:cNvPr id="23" name="箭头: 右 22"/>
            <p:cNvSpPr/>
            <p:nvPr/>
          </p:nvSpPr>
          <p:spPr bwMode="auto">
            <a:xfrm>
              <a:off x="4894034" y="2504474"/>
              <a:ext cx="1119585" cy="188068"/>
            </a:xfrm>
            <a:prstGeom prst="rightArrow">
              <a:avLst>
                <a:gd name="adj1" fmla="val 36207"/>
                <a:gd name="adj2" fmla="val 50000"/>
              </a:avLst>
            </a:prstGeom>
            <a:solidFill>
              <a:srgbClr val="FF0000"/>
            </a:solidFill>
            <a:ln>
              <a:noFill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pic>
          <p:nvPicPr>
            <p:cNvPr id="29" name="图形 28" descr="问号 纯色填充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8785" y="1950872"/>
              <a:ext cx="567771" cy="567771"/>
            </a:xfrm>
            <a:prstGeom prst="rect">
              <a:avLst/>
            </a:prstGeom>
          </p:spPr>
        </p:pic>
      </p:grpSp>
      <p:grpSp>
        <p:nvGrpSpPr>
          <p:cNvPr id="9" name="组合 8" title=""/>
          <p:cNvGrpSpPr/>
          <p:nvPr/>
        </p:nvGrpSpPr>
        <p:grpSpPr>
          <a:xfrm>
            <a:off x="4894033" y="2826703"/>
            <a:ext cx="1119585" cy="764653"/>
            <a:chOff x="4894033" y="2826703"/>
            <a:chExt cx="1119585" cy="764653"/>
          </a:xfrm>
        </p:grpSpPr>
        <p:sp>
          <p:nvSpPr>
            <p:cNvPr id="24" name="箭头: 右 23"/>
            <p:cNvSpPr/>
            <p:nvPr/>
          </p:nvSpPr>
          <p:spPr bwMode="auto">
            <a:xfrm rot="10800000">
              <a:off x="4894033" y="2826703"/>
              <a:ext cx="1119585" cy="188068"/>
            </a:xfrm>
            <a:prstGeom prst="rightArrow">
              <a:avLst>
                <a:gd name="adj1" fmla="val 36207"/>
                <a:gd name="adj2" fmla="val 50000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pic>
          <p:nvPicPr>
            <p:cNvPr id="30" name="图形 29" descr="问号 纯色填充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8956" y="3023585"/>
              <a:ext cx="567771" cy="567771"/>
            </a:xfrm>
            <a:prstGeom prst="rect">
              <a:avLst/>
            </a:prstGeom>
          </p:spPr>
        </p:pic>
      </p:grpSp>
      <p:sp>
        <p:nvSpPr>
          <p:cNvPr id="31" name="文本框 30" title=""/>
          <p:cNvSpPr txBox="1"/>
          <p:nvPr/>
        </p:nvSpPr>
        <p:spPr>
          <a:xfrm>
            <a:off x="873615" y="4194511"/>
            <a:ext cx="7504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思考：液态和气态之间是否也能发生转化呢？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938107" y="676054"/>
            <a:ext cx="726778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+mj-ea"/>
              </a:rPr>
              <a:t>3.</a:t>
            </a:r>
            <a:r>
              <a:rPr lang="zh-CN" altLang="en-US" sz="2800" b="1" kern="100">
                <a:effectLst/>
                <a:latin typeface="+mn-lt"/>
                <a:ea typeface="+mj-ea"/>
              </a:rPr>
              <a:t>（多选）</a:t>
            </a:r>
            <a:r>
              <a:rPr lang="zh-CN" altLang="zh-CN" sz="2800" b="1" kern="100">
                <a:effectLst/>
                <a:latin typeface="+mn-lt"/>
                <a:ea typeface="+mj-ea"/>
              </a:rPr>
              <a:t>下列关于沸腾和蒸发的说法正确的是（　　）</a:t>
            </a:r>
            <a:endParaRPr lang="zh-CN" altLang="zh-CN" sz="2800" b="1" kern="100">
              <a:effectLst/>
              <a:latin typeface="+mn-lt"/>
              <a:ea typeface="+mj-ea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+mj-ea"/>
              </a:rPr>
              <a:t>A</a:t>
            </a:r>
            <a:r>
              <a:rPr lang="zh-CN" altLang="zh-CN" sz="2800" b="1" kern="100">
                <a:effectLst/>
                <a:latin typeface="+mn-lt"/>
                <a:ea typeface="+mj-ea"/>
              </a:rPr>
              <a:t>．蒸发和沸腾都可以在任何温度下进行</a:t>
            </a:r>
            <a:endParaRPr lang="zh-CN" altLang="zh-CN" sz="2800" b="1" kern="100">
              <a:effectLst/>
              <a:latin typeface="+mn-lt"/>
              <a:ea typeface="+mj-ea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+mj-ea"/>
              </a:rPr>
              <a:t>B</a:t>
            </a:r>
            <a:r>
              <a:rPr lang="zh-CN" altLang="zh-CN" sz="2800" b="1" kern="100">
                <a:effectLst/>
                <a:latin typeface="+mn-lt"/>
                <a:ea typeface="+mj-ea"/>
              </a:rPr>
              <a:t>．蒸发的快慢与温度无关，沸腾时温度不变</a:t>
            </a:r>
            <a:endParaRPr lang="zh-CN" altLang="zh-CN" sz="2800" b="1" kern="100">
              <a:effectLst/>
              <a:latin typeface="+mn-lt"/>
              <a:ea typeface="+mj-ea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+mj-ea"/>
              </a:rPr>
              <a:t>C</a:t>
            </a:r>
            <a:r>
              <a:rPr lang="zh-CN" altLang="zh-CN" sz="2800" b="1" kern="100">
                <a:effectLst/>
                <a:latin typeface="+mn-lt"/>
                <a:ea typeface="+mj-ea"/>
              </a:rPr>
              <a:t>．蒸发和沸腾都需要吸收热量</a:t>
            </a:r>
            <a:endParaRPr lang="zh-CN" altLang="zh-CN" sz="2800" b="1" kern="100">
              <a:effectLst/>
              <a:latin typeface="+mn-lt"/>
              <a:ea typeface="+mj-ea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+mj-ea"/>
              </a:rPr>
              <a:t>D</a:t>
            </a:r>
            <a:r>
              <a:rPr lang="zh-CN" altLang="zh-CN" sz="2800" b="1" kern="100">
                <a:effectLst/>
                <a:latin typeface="+mn-lt"/>
                <a:ea typeface="+mj-ea"/>
              </a:rPr>
              <a:t>．蒸发和沸腾都是汽化现象</a:t>
            </a:r>
            <a:endParaRPr lang="zh-CN" altLang="zh-CN" sz="1800" b="1" kern="100">
              <a:effectLst/>
              <a:latin typeface="+mn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715345" y="1483359"/>
            <a:ext cx="868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j-lt"/>
              </a:rPr>
              <a:t>CD</a:t>
            </a:r>
            <a:endParaRPr lang="zh-CN" altLang="en-US" sz="28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555414" y="626315"/>
            <a:ext cx="536448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在探究水沸腾实验中，将盛有水的烧瓶放在火焰上加热，如图所示，完成以下内容。</a:t>
            </a:r>
            <a:endParaRPr lang="zh-CN" altLang="zh-CN" sz="2800" b="1" kern="100">
              <a:effectLst/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（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）实验必须用到的测量工具有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_____________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。</a:t>
            </a:r>
            <a:endParaRPr lang="zh-CN" altLang="zh-CN" sz="2800" b="1" kern="100">
              <a:effectLst/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（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）实验显示：水沸腾时，继续加热，水的温度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______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。</a:t>
            </a:r>
            <a:endParaRPr lang="zh-CN" altLang="zh-CN" sz="2800" b="1" kern="100">
              <a:effectLst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82508" y="2283047"/>
            <a:ext cx="2655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温度计、秒表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549" y="1513282"/>
            <a:ext cx="2868600" cy="2116936"/>
          </a:xfrm>
          <a:prstGeom prst="rect">
            <a:avLst/>
          </a:prstGeom>
        </p:spPr>
      </p:pic>
      <p:sp>
        <p:nvSpPr>
          <p:cNvPr id="7" name="文本框 6" title=""/>
          <p:cNvSpPr txBox="1"/>
          <p:nvPr/>
        </p:nvSpPr>
        <p:spPr>
          <a:xfrm>
            <a:off x="3237654" y="3127317"/>
            <a:ext cx="1093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不变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087" y="2648085"/>
            <a:ext cx="2868600" cy="2116936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802640" y="679534"/>
            <a:ext cx="718989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（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）如图乙所示，移开酒精灯后烧瓶中的水停止沸腾，立即用插有管子的瓶塞塞住，将所连注射器的活塞向外拉，观察到水又沸腾起来，这个现象说明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___________________</a:t>
            </a:r>
            <a:endParaRPr lang="en-US" altLang="zh-CN" sz="2800" b="1" kern="100"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____________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</a:rPr>
              <a:t>。</a:t>
            </a:r>
            <a:endParaRPr lang="zh-CN" altLang="zh-CN" sz="2800" b="1" kern="100">
              <a:effectLst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4124961" y="1891299"/>
            <a:ext cx="3406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液体的沸点随气压的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938107" y="2359383"/>
            <a:ext cx="20489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减小而降低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541172" y="2571750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2504559" y="1496463"/>
            <a:ext cx="250613" cy="268224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/>
        </p:nvSpPr>
        <p:spPr>
          <a:xfrm>
            <a:off x="2872132" y="1178983"/>
            <a:ext cx="457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物质从液态变为气态的过程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2872132" y="2181368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8" title=""/>
          <p:cNvSpPr/>
          <p:nvPr/>
        </p:nvSpPr>
        <p:spPr>
          <a:xfrm>
            <a:off x="3784480" y="1903758"/>
            <a:ext cx="191705" cy="110785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 title=""/>
          <p:cNvSpPr txBox="1"/>
          <p:nvPr/>
        </p:nvSpPr>
        <p:spPr>
          <a:xfrm>
            <a:off x="3958405" y="1699639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概念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3958406" y="2186496"/>
            <a:ext cx="205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发生条件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3976185" y="2675917"/>
            <a:ext cx="205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沸点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2889911" y="3673174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蒸发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左大括号 13" title=""/>
          <p:cNvSpPr/>
          <p:nvPr/>
        </p:nvSpPr>
        <p:spPr>
          <a:xfrm>
            <a:off x="3802259" y="3395564"/>
            <a:ext cx="191705" cy="110785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 title=""/>
          <p:cNvSpPr txBox="1"/>
          <p:nvPr/>
        </p:nvSpPr>
        <p:spPr>
          <a:xfrm>
            <a:off x="3993964" y="3186913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概念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3976185" y="3678302"/>
            <a:ext cx="205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发生条件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3993964" y="4167723"/>
            <a:ext cx="205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影响因素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 animBg="1"/>
      <p:bldP spid="15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习题解答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98254" y="421208"/>
            <a:ext cx="29153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77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”第</a:t>
            </a:r>
            <a:r>
              <a:rPr lang="en-US" altLang="zh-CN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963827" y="1135961"/>
            <a:ext cx="75623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黑体" panose="02010609060101010101" pitchFamily="2" charset="-122"/>
              </a:rPr>
              <a:t>2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在煎中药时，人们一般先用武火（大火）使药液迅速沸腾，再改用文火（小火）使药液保持沸腾。改用文火使药液保持沸腾时，药液的温度会降低吗?为什么?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716691" y="557250"/>
            <a:ext cx="73028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j-lt"/>
                <a:ea typeface="黑体" panose="02010609060101010101" pitchFamily="2" charset="-122"/>
              </a:rPr>
              <a:t>3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在炎热、干燥的夏天，以前有人用以下方法保存剩饭、剩菜。在通风的地方放一盆水，在盆里放两块高出水面的砖头，砖头上搁一只比盆小一点的篮子。篮子里放剩饭、剩菜，再把一个薄毛巾或纱布袋罩在篮子上，并使其边缘浸入水里(如图)。用这种方法保存的食物，不容易因气温过高而很快变质。试分析其中的物理原理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6473" y="3086853"/>
            <a:ext cx="1643062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609509" y="614902"/>
            <a:ext cx="773532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5.</a:t>
            </a:r>
            <a:r>
              <a:rPr lang="zh-CN" altLang="en-US" sz="2400" b="1">
                <a:latin typeface="+mj-lt"/>
                <a:ea typeface="+mj-ea"/>
              </a:rPr>
              <a:t>吐鲁番是全国有名的“火炉”，常年高温少雨。当地流行使用坎儿井，它大大减少了输水过程中水的蒸发和渗漏。坎儿井由明渠、暗渠和竖井组成（如图）。暗渠即地下水道，是坎儿井的主体，宽约1.2m。井的深度因地势和地下水位的高低不同而有深有浅，最深的井深度超过90m。井内的水在夏季比外界低5~10°C。请你分析一下坎儿井是如何减少水的蒸发的。</a:t>
            </a:r>
            <a:endParaRPr lang="zh-CN" altLang="en-US" sz="2400" b="1">
              <a:latin typeface="+mj-lt"/>
              <a:ea typeface="+mj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505" y="3201545"/>
            <a:ext cx="3851130" cy="173007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酒精的汽化与液化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3618320" y="1368836"/>
            <a:ext cx="5161550" cy="29033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文本框 4" title=""/>
          <p:cNvSpPr txBox="1"/>
          <p:nvPr/>
        </p:nvSpPr>
        <p:spPr>
          <a:xfrm>
            <a:off x="484094" y="1304364"/>
            <a:ext cx="320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在塑料袋中滴入几滴酒精，排出空气后将袋口扎紧，向塑料袋倒热水，你会看到什么现象？再向塑料袋倒冷水，又有什么变化？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3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5177" y="73961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进行新课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39" y="1956951"/>
            <a:ext cx="3593471" cy="2241091"/>
          </a:xfrm>
          <a:prstGeom prst="rect">
            <a:avLst/>
          </a:prstGeom>
          <a:ln w="38100">
            <a:noFill/>
          </a:ln>
        </p:spPr>
      </p:pic>
      <p:pic>
        <p:nvPicPr>
          <p:cNvPr id="6" name="图片 5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592" y="1956951"/>
            <a:ext cx="3699516" cy="2232243"/>
          </a:xfrm>
          <a:prstGeom prst="rect">
            <a:avLst/>
          </a:prstGeom>
          <a:ln w="38100">
            <a:noFill/>
          </a:ln>
        </p:spPr>
      </p:pic>
      <p:sp>
        <p:nvSpPr>
          <p:cNvPr id="7" name="文本框 6" title=""/>
          <p:cNvSpPr txBox="1"/>
          <p:nvPr/>
        </p:nvSpPr>
        <p:spPr>
          <a:xfrm>
            <a:off x="2230162" y="1383203"/>
            <a:ext cx="443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倒入热水，塑料袋鼓起来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2124433" y="4442540"/>
            <a:ext cx="182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液态酒精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箭头连接符 9" title=""/>
          <p:cNvCxnSpPr/>
          <p:nvPr/>
        </p:nvCxnSpPr>
        <p:spPr>
          <a:xfrm>
            <a:off x="3788229" y="4731298"/>
            <a:ext cx="132003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title=""/>
          <p:cNvSpPr txBox="1"/>
          <p:nvPr/>
        </p:nvSpPr>
        <p:spPr>
          <a:xfrm>
            <a:off x="5197644" y="4442540"/>
            <a:ext cx="182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气态酒精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3991048" y="4208078"/>
            <a:ext cx="92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4" title=""/>
          <p:cNvSpPr>
            <a:spLocks noChangeArrowheads="1"/>
          </p:cNvSpPr>
          <p:nvPr/>
        </p:nvSpPr>
        <p:spPr bwMode="auto">
          <a:xfrm>
            <a:off x="497075" y="732177"/>
            <a:ext cx="1793875" cy="574675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知识点一</a:t>
            </a:r>
            <a:endParaRPr lang="en-US" altLang="zh-CN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矩形 4" title=""/>
          <p:cNvSpPr>
            <a:spLocks noChangeArrowheads="1"/>
          </p:cNvSpPr>
          <p:nvPr/>
        </p:nvSpPr>
        <p:spPr bwMode="auto">
          <a:xfrm>
            <a:off x="2378261" y="763927"/>
            <a:ext cx="289298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汽化和液化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03" y="1487621"/>
            <a:ext cx="3608214" cy="2168257"/>
          </a:xfrm>
          <a:prstGeom prst="rect">
            <a:avLst/>
          </a:prstGeom>
          <a:ln w="38100">
            <a:noFill/>
          </a:ln>
        </p:spPr>
      </p:pic>
      <p:pic>
        <p:nvPicPr>
          <p:cNvPr id="11" name="图片 10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477" y="1487620"/>
            <a:ext cx="3587020" cy="2168257"/>
          </a:xfrm>
          <a:prstGeom prst="rect">
            <a:avLst/>
          </a:prstGeom>
          <a:ln w="38100">
            <a:noFill/>
          </a:ln>
        </p:spPr>
      </p:pic>
      <p:sp>
        <p:nvSpPr>
          <p:cNvPr id="12" name="文本框 11" title=""/>
          <p:cNvSpPr txBox="1"/>
          <p:nvPr/>
        </p:nvSpPr>
        <p:spPr>
          <a:xfrm>
            <a:off x="2182035" y="659368"/>
            <a:ext cx="443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倒入冷水，塑料袋变瘪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2124433" y="4079456"/>
            <a:ext cx="182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气态酒精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箭头连接符 13" title=""/>
          <p:cNvCxnSpPr/>
          <p:nvPr/>
        </p:nvCxnSpPr>
        <p:spPr>
          <a:xfrm>
            <a:off x="3788229" y="4368214"/>
            <a:ext cx="132003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title=""/>
          <p:cNvSpPr txBox="1"/>
          <p:nvPr/>
        </p:nvSpPr>
        <p:spPr>
          <a:xfrm>
            <a:off x="5197644" y="4079456"/>
            <a:ext cx="182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液态酒精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3991048" y="3844994"/>
            <a:ext cx="92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液化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230405" y="330915"/>
            <a:ext cx="1270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</a:rPr>
              <a:t>结论：</a:t>
            </a:r>
            <a:endParaRPr lang="zh-CN" altLang="en-US" sz="28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865779" y="854135"/>
            <a:ext cx="5412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物质的液态和气态可以相互转化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00" y="2779623"/>
            <a:ext cx="3363196" cy="2029312"/>
          </a:xfrm>
          <a:prstGeom prst="rect">
            <a:avLst/>
          </a:prstGeom>
          <a:ln w="38100">
            <a:noFill/>
          </a:ln>
        </p:spPr>
      </p:pic>
      <p:pic>
        <p:nvPicPr>
          <p:cNvPr id="7" name="图片 6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868" y="2779623"/>
            <a:ext cx="3363196" cy="2032962"/>
          </a:xfrm>
          <a:prstGeom prst="rect">
            <a:avLst/>
          </a:prstGeom>
          <a:ln w="38100">
            <a:noFill/>
          </a:ln>
        </p:spPr>
      </p:pic>
      <p:grpSp>
        <p:nvGrpSpPr>
          <p:cNvPr id="8" name="组合 7" title=""/>
          <p:cNvGrpSpPr/>
          <p:nvPr/>
        </p:nvGrpSpPr>
        <p:grpSpPr>
          <a:xfrm>
            <a:off x="1596832" y="1358325"/>
            <a:ext cx="5903263" cy="1209520"/>
            <a:chOff x="1596832" y="1358325"/>
            <a:chExt cx="5903263" cy="1209520"/>
          </a:xfrm>
        </p:grpSpPr>
        <p:sp>
          <p:nvSpPr>
            <p:cNvPr id="2" name="矩形: 圆角 1"/>
            <p:cNvSpPr/>
            <p:nvPr/>
          </p:nvSpPr>
          <p:spPr bwMode="auto">
            <a:xfrm>
              <a:off x="1596832" y="1453750"/>
              <a:ext cx="5513294" cy="1114095"/>
            </a:xfrm>
            <a:prstGeom prst="roundRect">
              <a:avLst>
                <a:gd name="adj" fmla="val 16415"/>
              </a:avLst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65779" y="1900575"/>
              <a:ext cx="5634316" cy="637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+mn-ea"/>
                  <a:ea typeface="+mn-ea"/>
                </a:rPr>
                <a:t>物质由</a:t>
              </a:r>
              <a:r>
                <a:rPr lang="zh-CN" altLang="en-US" sz="2800" b="1">
                  <a:solidFill>
                    <a:srgbClr val="0000FF"/>
                  </a:solidFill>
                  <a:latin typeface="+mn-ea"/>
                  <a:ea typeface="+mn-ea"/>
                </a:rPr>
                <a:t>气态变成液态</a:t>
              </a:r>
              <a:r>
                <a:rPr lang="zh-CN" altLang="en-US" sz="2800" b="1">
                  <a:latin typeface="+mn-ea"/>
                  <a:ea typeface="+mn-ea"/>
                </a:rPr>
                <a:t>叫做</a:t>
              </a:r>
              <a:r>
                <a:rPr lang="zh-CN" altLang="en-US" sz="2800" b="1">
                  <a:solidFill>
                    <a:srgbClr val="FF0000"/>
                  </a:solidFill>
                  <a:latin typeface="+mn-ea"/>
                  <a:ea typeface="+mn-ea"/>
                </a:rPr>
                <a:t>液化</a:t>
              </a:r>
              <a:r>
                <a:rPr lang="zh-CN" altLang="en-US" sz="2800" b="1">
                  <a:latin typeface="+mn-ea"/>
                  <a:ea typeface="+mn-ea"/>
                </a:rPr>
                <a:t>。</a:t>
              </a: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65779" y="1358325"/>
              <a:ext cx="5580529" cy="637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+mn-ea"/>
                  <a:ea typeface="+mn-ea"/>
                </a:rPr>
                <a:t>物质由</a:t>
              </a:r>
              <a:r>
                <a:rPr lang="zh-CN" altLang="en-US" sz="2800" b="1">
                  <a:solidFill>
                    <a:srgbClr val="0000FF"/>
                  </a:solidFill>
                  <a:latin typeface="+mn-ea"/>
                  <a:ea typeface="+mn-ea"/>
                </a:rPr>
                <a:t>液态变成气态</a:t>
              </a:r>
              <a:r>
                <a:rPr lang="zh-CN" altLang="en-US" sz="2800" b="1">
                  <a:latin typeface="+mn-ea"/>
                  <a:ea typeface="+mn-ea"/>
                </a:rPr>
                <a:t>叫做</a:t>
              </a:r>
              <a:r>
                <a:rPr lang="zh-CN" altLang="en-US" sz="2800" b="1">
                  <a:solidFill>
                    <a:srgbClr val="FF0000"/>
                  </a:solidFill>
                  <a:latin typeface="+mn-ea"/>
                  <a:ea typeface="+mn-ea"/>
                </a:rPr>
                <a:t>汽化</a:t>
              </a:r>
              <a:r>
                <a:rPr lang="zh-CN" altLang="en-US" sz="2800" b="1">
                  <a:latin typeface="+mn-ea"/>
                  <a:ea typeface="+mn-ea"/>
                </a:rPr>
                <a:t>；</a:t>
              </a:r>
              <a:endParaRPr lang="en-US" altLang="zh-CN" sz="2800" b="1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254132" y="160382"/>
            <a:ext cx="1793875" cy="574675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知识点二</a:t>
            </a:r>
            <a:endParaRPr lang="en-US" altLang="zh-CN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2135319" y="192132"/>
            <a:ext cx="1117600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沸腾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634" y="1326862"/>
            <a:ext cx="3003795" cy="1996605"/>
          </a:xfrm>
          <a:prstGeom prst="rect">
            <a:avLst/>
          </a:prstGeom>
        </p:spPr>
      </p:pic>
      <p:pic>
        <p:nvPicPr>
          <p:cNvPr id="1026" name="Picture 2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8999" y="1326862"/>
            <a:ext cx="2974564" cy="198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 title=""/>
          <p:cNvSpPr txBox="1"/>
          <p:nvPr/>
        </p:nvSpPr>
        <p:spPr>
          <a:xfrm>
            <a:off x="651038" y="3324092"/>
            <a:ext cx="7947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在上面两种情况下，水在物态变化上有什么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相同点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？有什么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不同点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" name="直接箭头连接符 7" title=""/>
          <p:cNvCxnSpPr/>
          <p:nvPr/>
        </p:nvCxnSpPr>
        <p:spPr>
          <a:xfrm flipH="1">
            <a:off x="6891618" y="3853923"/>
            <a:ext cx="699247" cy="3011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 title=""/>
          <p:cNvCxnSpPr/>
          <p:nvPr/>
        </p:nvCxnSpPr>
        <p:spPr>
          <a:xfrm>
            <a:off x="2169927" y="4155089"/>
            <a:ext cx="251335" cy="3106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title=""/>
          <p:cNvSpPr txBox="1"/>
          <p:nvPr/>
        </p:nvSpPr>
        <p:spPr>
          <a:xfrm>
            <a:off x="4789038" y="4079561"/>
            <a:ext cx="4300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都是汽化现象，水变成水蒸气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335272" y="4423899"/>
            <a:ext cx="476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前者较为缓慢，后者较为剧烈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1977494" y="2069250"/>
            <a:ext cx="496196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汽化的两种形式：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蒸发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沸腾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406750" y="789669"/>
            <a:ext cx="3777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1.</a:t>
            </a:r>
            <a:r>
              <a:rPr lang="zh-CN" altLang="en-US" sz="2800" b="1">
                <a:latin typeface="+mj-ea"/>
                <a:ea typeface="+mj-ea"/>
              </a:rPr>
              <a:t>汽化的两种形式</a:t>
            </a:r>
            <a:endParaRPr lang="zh-CN" altLang="en-US" sz="28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5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302" y="1831407"/>
            <a:ext cx="3003795" cy="1996605"/>
          </a:xfrm>
          <a:prstGeom prst="rect">
            <a:avLst/>
          </a:prstGeom>
        </p:spPr>
      </p:pic>
      <p:sp>
        <p:nvSpPr>
          <p:cNvPr id="13" name="文本框 12" title=""/>
          <p:cNvSpPr txBox="1"/>
          <p:nvPr/>
        </p:nvSpPr>
        <p:spPr>
          <a:xfrm>
            <a:off x="536832" y="402299"/>
            <a:ext cx="3283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沸腾的概念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1373314" y="1138910"/>
            <a:ext cx="2889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一定温度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 title=""/>
          <p:cNvSpPr txBox="1"/>
          <p:nvPr/>
        </p:nvSpPr>
        <p:spPr>
          <a:xfrm>
            <a:off x="1373315" y="1831407"/>
            <a:ext cx="4052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②在液体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内部和表面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同时发生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1373314" y="2873905"/>
            <a:ext cx="1961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剧烈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1373314" y="3581792"/>
            <a:ext cx="2277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现象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c241bceb-5df8-4fd1-bed9-bfe54154f1b9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194</Paragraphs>
  <Slides>36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7">
      <vt:lpstr>Arial</vt:lpstr>
      <vt:lpstr>Times New Roman</vt:lpstr>
      <vt:lpstr>黑体</vt:lpstr>
      <vt:lpstr>Calibri Light</vt:lpstr>
      <vt:lpstr>Calibri</vt:lpstr>
      <vt:lpstr>Wingdings</vt:lpstr>
      <vt:lpstr>宋体</vt:lpstr>
      <vt:lpstr>楷体</vt:lpstr>
      <vt:lpstr>华文楷体</vt:lpstr>
      <vt:lpstr>华康少女文字W5</vt:lpstr>
      <vt:lpstr>1_Office 主题​​</vt:lpstr>
      <vt:lpstr>第3节  汽化和液化第1课时 汽化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2024-06-27T16:10:27.217</cp:lastPrinted>
  <dcterms:created xsi:type="dcterms:W3CDTF">2024-06-27T16:10:27Z</dcterms:created>
  <dcterms:modified xsi:type="dcterms:W3CDTF">2024-06-27T08:10:27Z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