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38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11.docx"/><Relationship Id="rId4" Type="http://schemas.openxmlformats.org/officeDocument/2006/relationships/oleObject" Target="../embeddings/oleObject1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Word___12.docx"/><Relationship Id="rId4" Type="http://schemas.openxmlformats.org/officeDocument/2006/relationships/oleObject" Target="../embeddings/oleObject12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4.docx"/><Relationship Id="rId3" Type="http://schemas.openxmlformats.org/officeDocument/2006/relationships/slide" Target="slide9.xml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Word___13.docx"/><Relationship Id="rId4" Type="http://schemas.openxmlformats.org/officeDocument/2006/relationships/oleObject" Target="../embeddings/oleObject13.bin"/><Relationship Id="rId9" Type="http://schemas.openxmlformats.org/officeDocument/2006/relationships/image" Target="../media/image14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6.docx"/><Relationship Id="rId3" Type="http://schemas.openxmlformats.org/officeDocument/2006/relationships/slide" Target="slide9.xml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5.emf"/><Relationship Id="rId5" Type="http://schemas.openxmlformats.org/officeDocument/2006/relationships/package" Target="../embeddings/Microsoft_Word___15.docx"/><Relationship Id="rId4" Type="http://schemas.openxmlformats.org/officeDocument/2006/relationships/oleObject" Target="../embeddings/oleObject15.bin"/><Relationship Id="rId9" Type="http://schemas.openxmlformats.org/officeDocument/2006/relationships/image" Target="../media/image16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8.docx"/><Relationship Id="rId3" Type="http://schemas.openxmlformats.org/officeDocument/2006/relationships/slide" Target="slide14.xml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7.emf"/><Relationship Id="rId5" Type="http://schemas.openxmlformats.org/officeDocument/2006/relationships/package" Target="../embeddings/Microsoft_Word___17.docx"/><Relationship Id="rId4" Type="http://schemas.openxmlformats.org/officeDocument/2006/relationships/oleObject" Target="../embeddings/oleObject17.bin"/><Relationship Id="rId9" Type="http://schemas.openxmlformats.org/officeDocument/2006/relationships/image" Target="../media/image18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0.docx"/><Relationship Id="rId3" Type="http://schemas.openxmlformats.org/officeDocument/2006/relationships/slide" Target="slide14.xml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9.emf"/><Relationship Id="rId5" Type="http://schemas.openxmlformats.org/officeDocument/2006/relationships/package" Target="../embeddings/Microsoft_Word___19.docx"/><Relationship Id="rId4" Type="http://schemas.openxmlformats.org/officeDocument/2006/relationships/oleObject" Target="../embeddings/oleObject19.bin"/><Relationship Id="rId9" Type="http://schemas.openxmlformats.org/officeDocument/2006/relationships/image" Target="../media/image20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21.emf"/><Relationship Id="rId5" Type="http://schemas.openxmlformats.org/officeDocument/2006/relationships/package" Target="../embeddings/Microsoft_Word___21.docx"/><Relationship Id="rId4" Type="http://schemas.openxmlformats.org/officeDocument/2006/relationships/oleObject" Target="../embeddings/oleObject2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oleObject" Target="../embeddings/oleObject1.bin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oleObject" Target="../embeddings/oleObject4.bin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slide" Target="slide2.xml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oleObject" Target="../embeddings/oleObject5.bin"/><Relationship Id="rId10" Type="http://schemas.openxmlformats.org/officeDocument/2006/relationships/image" Target="../media/image6.emf"/><Relationship Id="rId4" Type="http://schemas.openxmlformats.org/officeDocument/2006/relationships/slide" Target="slide6.xml"/><Relationship Id="rId9" Type="http://schemas.openxmlformats.org/officeDocument/2006/relationships/package" Target="../embeddings/Microsoft_Word___6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7.docx"/><Relationship Id="rId5" Type="http://schemas.openxmlformats.org/officeDocument/2006/relationships/oleObject" Target="../embeddings/oleObject7.bin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Word___8.docx"/><Relationship Id="rId5" Type="http://schemas.openxmlformats.org/officeDocument/2006/relationships/oleObject" Target="../embeddings/oleObject8.bin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0.docx"/><Relationship Id="rId3" Type="http://schemas.openxmlformats.org/officeDocument/2006/relationships/slide" Target="slide9.xml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Word___9.docx"/><Relationship Id="rId4" Type="http://schemas.openxmlformats.org/officeDocument/2006/relationships/oleObject" Target="../embeddings/oleObject9.bin"/><Relationship Id="rId9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272018" y="1791253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000" dirty="0" smtClean="0">
                <a:solidFill>
                  <a:schemeClr val="accent6"/>
                </a:solidFill>
              </a:rPr>
              <a:t>第二</a:t>
            </a:r>
            <a:r>
              <a:rPr lang="zh-CN" altLang="en-US" sz="6000" dirty="0">
                <a:solidFill>
                  <a:schemeClr val="accent6"/>
                </a:solidFill>
              </a:rPr>
              <a:t>节　机械效率</a:t>
            </a:r>
            <a:endParaRPr lang="zh-CN" altLang="zh-CN" sz="6000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196752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山东枣庄中考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用一个动滑轮在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内将一重为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的物体匀速向上提升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动滑轮的机械效率是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75%,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则拉力大小为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若忽略绳重与摩擦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动滑轮的重力为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。使用动滑轮时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承担物重的绳子股数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207568" y="2900440"/>
          <a:ext cx="8128000" cy="28382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5" name="文档" r:id="rId5" imgW="3839210" imgH="1341120" progId="Word.Document.12">
                  <p:embed/>
                </p:oleObj>
              </mc:Choice>
              <mc:Fallback>
                <p:oleObj name="文档" r:id="rId5" imgW="3839210" imgH="1341120" progId="Word.Document.12">
                  <p:embed/>
                  <p:pic>
                    <p:nvPicPr>
                      <p:cNvPr id="0" name="图片 174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07568" y="2900440"/>
                        <a:ext cx="8128000" cy="28382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2413201" y="2077049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59394" y="2077049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078423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四川达州中考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救援车工作原理如图所示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当车载电机对钢绳施加的拉力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恰能匀速缓慢地沿斜面上升。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已知小车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的质量为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t,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斜面高为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斜面长为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m(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不计车长、钢绳重、动滑轮重、钢绳与滑轮间的摩擦和滑轮与轴间的摩擦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在小车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由水平路面被拖上救援车的过程中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钢绳所做的有用功为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u="sng" baseline="30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整个装置的机械效率为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80%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与斜面间的摩擦力大小为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u="sng" baseline="30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32000" y="4407707"/>
          <a:ext cx="8128000" cy="72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6" name="文档" r:id="rId5" imgW="3839210" imgH="344170" progId="Word.Document.12">
                  <p:embed/>
                </p:oleObj>
              </mc:Choice>
              <mc:Fallback>
                <p:oleObj name="文档" r:id="rId5" imgW="3839210" imgH="344170" progId="Word.Document.12">
                  <p:embed/>
                  <p:pic>
                    <p:nvPicPr>
                      <p:cNvPr id="0" name="图片 1229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4407707"/>
                        <a:ext cx="8128000" cy="726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3503712" y="3563354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76995" y="3563354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70647" y="3972687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052736"/>
            <a:ext cx="8128000" cy="36093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小车质量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其重力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G=mg=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钢绳做的有用功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=Gh=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不计车长、拉力端移动距离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拉力做的总功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=Fs=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整个装置的机械效率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655840" y="3933056"/>
          <a:ext cx="5067300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2" name="文档" r:id="rId5" imgW="2397125" imgH="350520" progId="Word.Document.12">
                  <p:embed/>
                </p:oleObj>
              </mc:Choice>
              <mc:Fallback>
                <p:oleObj name="文档" r:id="rId5" imgW="2397125" imgH="350520" progId="Word.Document.12">
                  <p:embed/>
                  <p:pic>
                    <p:nvPicPr>
                      <p:cNvPr id="0" name="图片 1843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55840" y="3933056"/>
                        <a:ext cx="5067300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2032000" y="4666033"/>
            <a:ext cx="8128000" cy="19856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不计钢绳重、动滑轮重、钢绳与滑轮间的摩擦和滑轮与轴间的摩擦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克服小车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与斜面间的摩擦做的功为额外功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额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=W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-W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额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可得摩擦力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861473" y="5980453"/>
          <a:ext cx="4340225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3" name="文档" r:id="rId8" imgW="2057400" imgH="280670" progId="Word.Document.12">
                  <p:embed/>
                </p:oleObj>
              </mc:Choice>
              <mc:Fallback>
                <p:oleObj name="文档" r:id="rId8" imgW="2057400" imgH="280670" progId="Word.Document.12">
                  <p:embed/>
                  <p:pic>
                    <p:nvPicPr>
                      <p:cNvPr id="0" name="图片 1843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61473" y="5980453"/>
                        <a:ext cx="4340225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268760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2(2018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贵州德阳中考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沿斜面把质量为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kg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的一个物体匀速拉到最高处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沿斜面向上的拉力是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斜面长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则其机械效率是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物体所受摩擦力是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N/kg)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32000" y="2924329"/>
          <a:ext cx="8128000" cy="8070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3" name="文档" r:id="rId5" imgW="3839210" imgH="382270" progId="Word.Document.12">
                  <p:embed/>
                </p:oleObj>
              </mc:Choice>
              <mc:Fallback>
                <p:oleObj name="文档" r:id="rId5" imgW="3839210" imgH="382270" progId="Word.Document.12">
                  <p:embed/>
                  <p:pic>
                    <p:nvPicPr>
                      <p:cNvPr id="0" name="图片 1331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2924329"/>
                        <a:ext cx="8128000" cy="8070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135560" y="3933056"/>
          <a:ext cx="8128000" cy="223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4" name="文档" r:id="rId8" imgW="3839210" imgH="1056005" progId="Word.Document.12">
                  <p:embed/>
                </p:oleObj>
              </mc:Choice>
              <mc:Fallback>
                <p:oleObj name="文档" r:id="rId8" imgW="3839210" imgH="1056005" progId="Word.Document.12">
                  <p:embed/>
                  <p:pic>
                    <p:nvPicPr>
                      <p:cNvPr id="0" name="图片 1331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35560" y="3933056"/>
                        <a:ext cx="8128000" cy="223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5355138" y="2163180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41820" y="2160801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</a:t>
            </a:r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052736"/>
            <a:ext cx="32562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滑轮组的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机械效率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考查方向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实验原理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弹簧测力计的读数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实验数据的处理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控制变量法的应用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影响滑轮组机械效率的因素。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湖南邵阳中考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某物理兴趣小组在测量滑轮组的机械效率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实验过程如下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用弹簧测力计测量沙和袋所受总重力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并填入表格。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按图安装滑轮组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分别记下沙袋和绳端的位置。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匀速拉动弹簧测力计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使沙袋升高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读出拉力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用刻度尺测出沙袋上升的高度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和绳端移动的距离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将这三个量填入表格。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算出有用功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总功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机械效率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改变沙袋中沙子的重力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重复上面的实验。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</a:t>
            </a:r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63552" y="1124744"/>
          <a:ext cx="8128000" cy="30616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8" name="文档" r:id="rId5" imgW="3895090" imgH="1467485" progId="Word.Document.12">
                  <p:embed/>
                </p:oleObj>
              </mc:Choice>
              <mc:Fallback>
                <p:oleObj name="文档" r:id="rId5" imgW="3895090" imgH="1467485" progId="Word.Document.12">
                  <p:embed/>
                  <p:pic>
                    <p:nvPicPr>
                      <p:cNvPr id="0" name="图片 1434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63552" y="1124744"/>
                        <a:ext cx="8128000" cy="30616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640344" y="3789040"/>
          <a:ext cx="6717355" cy="27152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9" name="文档" r:id="rId8" imgW="3839210" imgH="1553210" progId="Word.Document.12">
                  <p:embed/>
                </p:oleObj>
              </mc:Choice>
              <mc:Fallback>
                <p:oleObj name="文档" r:id="rId8" imgW="3839210" imgH="1553210" progId="Word.Document.12">
                  <p:embed/>
                  <p:pic>
                    <p:nvPicPr>
                      <p:cNvPr id="0" name="图片 1434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40344" y="3789040"/>
                        <a:ext cx="6717355" cy="27152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</a:t>
            </a:r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497936"/>
            <a:ext cx="8128000" cy="4150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请根据实验过程和实验记录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思考并回答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在第一次实验中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粗心的小冬同学忘记在表格中填写绳端移动的距离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根据表中数据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可计算得出第二次实验的机械效率为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75%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根据表中数据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分析得出所用动滑轮的重为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绳重和摩擦忽略不计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分析三次实验中的数据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可以发现用同一个滑轮组提升重物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物重越大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滑轮组的机械效率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越大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21853" y="2389715"/>
            <a:ext cx="476086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3182532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4192" y="3586250"/>
            <a:ext cx="476086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51109" y="4817934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</a:t>
            </a:r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052736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绳子的有效段数为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s=nh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在第一次实验中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绳端移动的距离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根据表中数据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可计算得出第二次实验的机械效率为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229953" y="2325007"/>
          <a:ext cx="8128000" cy="7398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6" name="文档" r:id="rId5" imgW="3839210" imgH="350520" progId="Word.Document.12">
                  <p:embed/>
                </p:oleObj>
              </mc:Choice>
              <mc:Fallback>
                <p:oleObj name="文档" r:id="rId5" imgW="3839210" imgH="350520" progId="Word.Document.12">
                  <p:embed/>
                  <p:pic>
                    <p:nvPicPr>
                      <p:cNvPr id="0" name="图片 1946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29953" y="2325007"/>
                        <a:ext cx="8128000" cy="7398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207568" y="3064833"/>
          <a:ext cx="8128000" cy="5918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7" name="文档" r:id="rId8" imgW="3839210" imgH="280670" progId="Word.Document.12">
                  <p:embed/>
                </p:oleObj>
              </mc:Choice>
              <mc:Fallback>
                <p:oleObj name="文档" r:id="rId8" imgW="3839210" imgH="280670" progId="Word.Document.12">
                  <p:embed/>
                  <p:pic>
                    <p:nvPicPr>
                      <p:cNvPr id="0" name="图片 1946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07568" y="3064833"/>
                        <a:ext cx="8128000" cy="5918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2032000" y="3670759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结合第一次实验的数据可得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所用动滑轮的重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F-G=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纵向分析三次实验中的数据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可以发现用同一个滑轮组提升重物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物重越大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滑轮组的机械效率越大。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</a:t>
            </a:r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196752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拓展练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实验中应沿竖直方向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匀速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拉动弹簧测力计。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小明发现绳端移动的距离与钩码提升高度有固定的倍数关系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于是他认为钩码数量一定时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无论将钩码提升多高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都不影响该滑轮组的机械效率。小芳则认为钩码提升的高度不同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有用功就不同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机械效率就变化了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小明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的看法是正确的。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3291877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实验中应该匀速竖直向上拉动弹簧测力计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以保证拉力大小恒定。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173288" y="4141788"/>
          <a:ext cx="8131175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7" name="文档" r:id="rId5" imgW="3839210" imgH="533400" progId="Word.Document.12">
                  <p:embed/>
                </p:oleObj>
              </mc:Choice>
              <mc:Fallback>
                <p:oleObj name="文档" r:id="rId5" imgW="3839210" imgH="533400" progId="Word.Document.12">
                  <p:embed/>
                  <p:pic>
                    <p:nvPicPr>
                      <p:cNvPr id="0" name="图片 2048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73288" y="4141788"/>
                        <a:ext cx="8131175" cy="1123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6096000" y="1300662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83130" y="2904162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124744"/>
            <a:ext cx="21386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机械效率的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</a:t>
            </a:r>
            <a:endParaRPr lang="zh-CN" altLang="en-US" sz="2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623342"/>
            <a:ext cx="29070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机械效及其计算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公式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032000" y="2121940"/>
          <a:ext cx="8128000" cy="33099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文档" r:id="rId6" imgW="3912235" imgH="1593850" progId="Word.Document.12">
                  <p:embed/>
                </p:oleObj>
              </mc:Choice>
              <mc:Fallback>
                <p:oleObj name="文档" r:id="rId6" imgW="3912235" imgH="1593850" progId="Word.Document.12">
                  <p:embed/>
                  <p:pic>
                    <p:nvPicPr>
                      <p:cNvPr id="0" name="图片 102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32000" y="2121940"/>
                        <a:ext cx="8128000" cy="33099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9654836" y="2636912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56240" y="3037787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919536" y="1556792"/>
          <a:ext cx="8128000" cy="4323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文档" r:id="rId6" imgW="3912235" imgH="2081530" progId="Word.Document.12">
                  <p:embed/>
                </p:oleObj>
              </mc:Choice>
              <mc:Fallback>
                <p:oleObj name="文档" r:id="rId6" imgW="3912235" imgH="2081530" progId="Word.Document.12">
                  <p:embed/>
                  <p:pic>
                    <p:nvPicPr>
                      <p:cNvPr id="0" name="图片 205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19536" y="1556792"/>
                        <a:ext cx="8128000" cy="43230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8904312" y="3048178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48301" y="3447280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55730" y="3851919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45047" y="4261947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33199" y="4681181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268760"/>
            <a:ext cx="43040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常见简单机械的机械效率的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计算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032000" y="1802173"/>
          <a:ext cx="8128000" cy="3626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文档" r:id="rId6" imgW="3912235" imgH="1746250" progId="Word.Document.12">
                  <p:embed/>
                </p:oleObj>
              </mc:Choice>
              <mc:Fallback>
                <p:oleObj name="文档" r:id="rId6" imgW="3912235" imgH="1746250" progId="Word.Document.12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32000" y="1802173"/>
                        <a:ext cx="8128000" cy="36267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63552" y="1484784"/>
          <a:ext cx="8128000" cy="4936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文档" r:id="rId6" imgW="3912235" imgH="2376170" progId="Word.Document.12">
                  <p:embed/>
                </p:oleObj>
              </mc:Choice>
              <mc:Fallback>
                <p:oleObj name="文档" r:id="rId6" imgW="3912235" imgH="2376170" progId="Word.Document.12">
                  <p:embed/>
                  <p:pic>
                    <p:nvPicPr>
                      <p:cNvPr id="0" name="图片 410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63552" y="1484784"/>
                        <a:ext cx="8128000" cy="49368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318037" y="1340768"/>
            <a:ext cx="21386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机械效率的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</a:t>
            </a:r>
            <a:endParaRPr lang="zh-CN" altLang="en-US" sz="220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878099"/>
            <a:ext cx="29641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见实验探究拓展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部分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60794" y="2415430"/>
          <a:ext cx="8128000" cy="625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文档" r:id="rId6" imgW="3839210" imgH="295910" progId="Word.Document.12">
                  <p:embed/>
                </p:oleObj>
              </mc:Choice>
              <mc:Fallback>
                <p:oleObj name="文档" r:id="rId6" imgW="3839210" imgH="295910" progId="Word.Document.12">
                  <p:embed/>
                  <p:pic>
                    <p:nvPicPr>
                      <p:cNvPr id="0" name="图片 512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60794" y="2415430"/>
                        <a:ext cx="8128000" cy="6254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214317" y="3219225"/>
          <a:ext cx="8128000" cy="27627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文档" r:id="rId9" imgW="3948430" imgH="1344295" progId="Word.Document.12">
                  <p:embed/>
                </p:oleObj>
              </mc:Choice>
              <mc:Fallback>
                <p:oleObj name="文档" r:id="rId9" imgW="3948430" imgH="1344295" progId="Word.Document.12">
                  <p:embed/>
                  <p:pic>
                    <p:nvPicPr>
                      <p:cNvPr id="0" name="图片 512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14317" y="3219225"/>
                        <a:ext cx="8128000" cy="27627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9624392" y="4725144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98098" y="5085184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32000" y="1774117"/>
          <a:ext cx="8128000" cy="3563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文档" r:id="rId6" imgW="3948430" imgH="1731010" progId="Word.Document.12">
                  <p:embed/>
                </p:oleObj>
              </mc:Choice>
              <mc:Fallback>
                <p:oleObj name="文档" r:id="rId6" imgW="3948430" imgH="1731010" progId="Word.Document.12">
                  <p:embed/>
                  <p:pic>
                    <p:nvPicPr>
                      <p:cNvPr id="0" name="图片 614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32000" y="1774117"/>
                        <a:ext cx="8128000" cy="3563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6816080" y="4056290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24192" y="4056290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638434"/>
          <a:ext cx="8128000" cy="38351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文档" r:id="rId6" imgW="3948430" imgH="1863725" progId="Word.Document.12">
                  <p:embed/>
                </p:oleObj>
              </mc:Choice>
              <mc:Fallback>
                <p:oleObj name="文档" r:id="rId6" imgW="3948430" imgH="1863725" progId="Word.Document.12">
                  <p:embed/>
                  <p:pic>
                    <p:nvPicPr>
                      <p:cNvPr id="0" name="图片 717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32000" y="1638434"/>
                        <a:ext cx="8128000" cy="38351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8133006" y="3514436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6" y="3854763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70125" y="4575713"/>
            <a:ext cx="57606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052736"/>
            <a:ext cx="31864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机械效率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的理解和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454784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湖南怀化中考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用滑轮组将重为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的物体匀速提升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所做的总功为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 J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。则在这个过程中拉力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做了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的有用功。该滑轮组的机械效率是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75%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639616" y="2727055"/>
          <a:ext cx="6717355" cy="178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5" name="文档" r:id="rId5" imgW="3839210" imgH="1017905" progId="Word.Document.12">
                  <p:embed/>
                </p:oleObj>
              </mc:Choice>
              <mc:Fallback>
                <p:oleObj name="文档" r:id="rId5" imgW="3839210" imgH="1017905" progId="Word.Document.12">
                  <p:embed/>
                  <p:pic>
                    <p:nvPicPr>
                      <p:cNvPr id="0" name="图片 1127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39616" y="2727055"/>
                        <a:ext cx="6717355" cy="178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2032000" y="4365104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拉力做的有用功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=Gh=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滑轮组的机械效率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209900" y="5974748"/>
          <a:ext cx="8128000" cy="7398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6" name="文档" r:id="rId8" imgW="3839210" imgH="350520" progId="Word.Document.12">
                  <p:embed/>
                </p:oleObj>
              </mc:Choice>
              <mc:Fallback>
                <p:oleObj name="文档" r:id="rId8" imgW="3839210" imgH="350520" progId="Word.Document.12">
                  <p:embed/>
                  <p:pic>
                    <p:nvPicPr>
                      <p:cNvPr id="0" name="图片 1127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09900" y="5974748"/>
                        <a:ext cx="8128000" cy="7398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2423592" y="2323987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92144" y="2323987"/>
            <a:ext cx="57606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bldLvl="0" animBg="1"/>
      <p:bldP spid="10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809</Words>
  <Application>Microsoft Office PowerPoint</Application>
  <PresentationFormat>自定义</PresentationFormat>
  <Paragraphs>71</Paragraphs>
  <Slides>18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Office 主题</vt:lpstr>
      <vt:lpstr>文档</vt:lpstr>
      <vt:lpstr>第二节　机械效率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第二节　机械效率</dc:title>
  <dc:creator>Administrator</dc:creator>
  <cp:lastModifiedBy>User</cp:lastModifiedBy>
  <cp:revision>3</cp:revision>
  <dcterms:created xsi:type="dcterms:W3CDTF">2019-11-26T04:16:00Z</dcterms:created>
  <dcterms:modified xsi:type="dcterms:W3CDTF">2020-02-08T01:03:20Z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