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image" Target="file:///C:\Documents and Settings\Administrator\&#26700;&#38754;\&#27743;&#35199;&#29289;&#29702;(JK)\A139.TIF" TargetMode="Externa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203.TIF" TargetMode="External"/><Relationship Id="rId2" Type="http://schemas.openxmlformats.org/officeDocument/2006/relationships/image" Target="../media/image7.png"/><Relationship Id="rId1" Type="http://schemas.openxmlformats.org/officeDocument/2006/relationships/image" Target="../media/image4.tif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1.tiff"/></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image" Target="file:///C:\Documents and Settings\Administrator\&#26700;&#38754;\&#27743;&#35199;&#29289;&#29702;(JK)\A140.TIF" TargetMode="Externa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140A.TIF" TargetMode="External"/><Relationship Id="rId2" Type="http://schemas.openxmlformats.org/officeDocument/2006/relationships/image" Target="../media/image9.png"/><Relationship Id="rId1" Type="http://schemas.openxmlformats.org/officeDocument/2006/relationships/image" Target="../media/image4.tif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204.TIF" TargetMode="Externa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141.TIF" TargetMode="External"/><Relationship Id="rId2" Type="http://schemas.openxmlformats.org/officeDocument/2006/relationships/image" Target="../media/image11.png"/><Relationship Id="rId1" Type="http://schemas.openxmlformats.org/officeDocument/2006/relationships/image" Target="../media/image3.tif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142.TIF" TargetMode="Externa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143.TIF" TargetMode="Externa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16.xml"/><Relationship Id="rId7" Type="http://schemas.openxmlformats.org/officeDocument/2006/relationships/tags" Target="../tags/tag4.xml"/><Relationship Id="rId6" Type="http://schemas.openxmlformats.org/officeDocument/2006/relationships/slide" Target="slide31.xml"/><Relationship Id="rId5" Type="http://schemas.openxmlformats.org/officeDocument/2006/relationships/tags" Target="../tags/tag3.xml"/><Relationship Id="rId4" Type="http://schemas.openxmlformats.org/officeDocument/2006/relationships/slide" Target="slide20.xml"/><Relationship Id="rId3" Type="http://schemas.openxmlformats.org/officeDocument/2006/relationships/image" Target="../media/image1.png"/><Relationship Id="rId2" Type="http://schemas.openxmlformats.org/officeDocument/2006/relationships/tags" Target="../tags/tag2.xml"/><Relationship Id="rId10" Type="http://schemas.openxmlformats.org/officeDocument/2006/relationships/slideLayout" Target="../slideLayouts/slideLayout7.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file:///C:\Documents and Settings\Administrator\&#26700;&#38754;\&#27743;&#35199;&#29289;&#29702;(JK)\A145.TIF" TargetMode="External"/><Relationship Id="rId3" Type="http://schemas.openxmlformats.org/officeDocument/2006/relationships/image" Target="../media/image15.png"/><Relationship Id="rId2" Type="http://schemas.openxmlformats.org/officeDocument/2006/relationships/image" Target="../media/image1.tiff"/><Relationship Id="rId1" Type="http://schemas.openxmlformats.org/officeDocument/2006/relationships/image" Target="../media/image2.tiff"/></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144A.TIF" TargetMode="External"/><Relationship Id="rId2" Type="http://schemas.openxmlformats.org/officeDocument/2006/relationships/image" Target="../media/image16.png"/><Relationship Id="rId1" Type="http://schemas.openxmlformats.org/officeDocument/2006/relationships/image" Target="../media/image4.tif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148B.TIF" TargetMode="Externa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146.TIF" TargetMode="External"/><Relationship Id="rId2" Type="http://schemas.openxmlformats.org/officeDocument/2006/relationships/image" Target="../media/image18.png"/><Relationship Id="rId1" Type="http://schemas.openxmlformats.org/officeDocument/2006/relationships/image" Target="../media/image1.tif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147.TIF" TargetMode="Externa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148.TIF" TargetMode="External"/><Relationship Id="rId2" Type="http://schemas.openxmlformats.org/officeDocument/2006/relationships/image" Target="../media/image20.png"/><Relationship Id="rId1" Type="http://schemas.openxmlformats.org/officeDocument/2006/relationships/image" Target="../media/image4.tif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149.TIF" TargetMode="External"/><Relationship Id="rId1"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206.TIF" TargetMode="External"/><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150.TIF" TargetMode="External"/><Relationship Id="rId2" Type="http://schemas.openxmlformats.org/officeDocument/2006/relationships/image" Target="../media/image23.png"/><Relationship Id="rId1" Type="http://schemas.openxmlformats.org/officeDocument/2006/relationships/image" Target="../media/image1.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 Target="slide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tiff"/><Relationship Id="rId1" Type="http://schemas.openxmlformats.org/officeDocument/2006/relationships/image" Target="../media/image2.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151.TIF" TargetMode="External"/><Relationship Id="rId2" Type="http://schemas.openxmlformats.org/officeDocument/2006/relationships/image" Target="../media/image25.png"/><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208.TIF" TargetMode="External"/><Relationship Id="rId1" Type="http://schemas.openxmlformats.org/officeDocument/2006/relationships/image" Target="../media/image26.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file:///C:\Documents and Settings\Administrator\&#26700;&#38754;\&#27743;&#35199;&#29289;&#29702;(JK)\A137.TIF" TargetMode="External"/><Relationship Id="rId3" Type="http://schemas.openxmlformats.org/officeDocument/2006/relationships/image" Target="../media/image3.png"/><Relationship Id="rId2" Type="http://schemas.openxmlformats.org/officeDocument/2006/relationships/image" Target="file:///C:\Documents and Settings\Administrator\&#26700;&#38754;\&#27743;&#35199;&#29289;&#29702;(JK)\A136.TIF" TargetMode="Externa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image" Target="file:///C:\Documents and Settings\Administrator\&#26700;&#38754;\&#27743;&#35199;&#29289;&#29702;(JK)\A138.TIF" TargetMode="Externa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202.TIF" TargetMode="External"/><Relationship Id="rId2" Type="http://schemas.openxmlformats.org/officeDocument/2006/relationships/image" Target="../media/image5.png"/><Relationship Id="rId1" Type="http://schemas.openxmlformats.org/officeDocument/2006/relationships/image" Target="../media/image4.tif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559685" y="1807845"/>
            <a:ext cx="749871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fontAlgn="auto">
              <a:lnSpc>
                <a:spcPct val="150000"/>
              </a:lnSpc>
              <a:spcBef>
                <a:spcPct val="0"/>
              </a:spcBef>
              <a:spcAft>
                <a:spcPct val="0"/>
              </a:spcAft>
              <a:buClrTx/>
              <a:buSzTx/>
              <a:buFontTx/>
              <a:buNone/>
            </a:pPr>
            <a:r>
              <a:rPr kumimoji="0"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第17讲　电与磁</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2883535" y="3383280"/>
            <a:ext cx="685101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1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磁场和电流磁效应</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2930" y="951230"/>
            <a:ext cx="11094720"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通电螺线管的磁场</a:t>
            </a:r>
            <a:r>
              <a:rPr lang="zh-CN" sz="2400">
                <a:ea typeface="宋体" panose="02010600030101010101" pitchFamily="2" charset="-122"/>
              </a:rPr>
              <a:t>通电螺线管外部的磁场与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磁体的磁场相似</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它的两端相当于条形磁体的两个磁极；通电螺线管两端的极性跟螺线管中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的方向有关．可以通过安培定则来判定磁极方向．</a:t>
            </a:r>
            <a:r>
              <a:rPr lang="en-US" sz="2400">
                <a:latin typeface="Times New Roman" panose="02020603050405020304" pitchFamily="18" charset="0"/>
                <a:cs typeface="仿宋_GB2312" charset="0"/>
              </a:rPr>
              <a:t>(2016.23)</a:t>
            </a:r>
            <a:r>
              <a:rPr lang="en-US" sz="2400">
                <a:latin typeface="Times New Roman" panose="02020603050405020304" pitchFamily="18" charset="0"/>
                <a:ea typeface="宋体" panose="02010600030101010101" pitchFamily="2" charset="-122"/>
              </a:rPr>
              <a:t>3. </a:t>
            </a:r>
            <a:r>
              <a:rPr lang="zh-CN" sz="2400">
                <a:ea typeface="黑体" panose="02010609060101010101" pitchFamily="49" charset="-122"/>
              </a:rPr>
              <a:t>安培定则</a:t>
            </a:r>
            <a:r>
              <a:rPr lang="en-US" sz="2400">
                <a:latin typeface="Times New Roman" panose="02020603050405020304" pitchFamily="18" charset="0"/>
                <a:ea typeface="黑体" panose="02010609060101010101" pitchFamily="49" charset="-122"/>
              </a:rPr>
              <a:t>(</a:t>
            </a:r>
            <a:r>
              <a:rPr lang="zh-CN" sz="2400">
                <a:ea typeface="黑体" panose="02010609060101010101" pitchFamily="49" charset="-122"/>
              </a:rPr>
              <a:t>右手螺旋定则</a:t>
            </a:r>
            <a:r>
              <a:rPr lang="en-US" sz="2400">
                <a:latin typeface="Times New Roman" panose="02020603050405020304" pitchFamily="18" charset="0"/>
                <a:ea typeface="黑体" panose="02010609060101010101" pitchFamily="49" charset="-122"/>
              </a:rPr>
              <a:t>)</a:t>
            </a:r>
            <a:r>
              <a:rPr lang="zh-CN" sz="2400">
                <a:ea typeface="宋体" panose="02010600030101010101" pitchFamily="2" charset="-122"/>
              </a:rPr>
              <a:t>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手握住螺线管</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indent="0" fontAlgn="auto">
              <a:lnSpc>
                <a:spcPct val="150000"/>
              </a:lnSpc>
            </a:pPr>
            <a:r>
              <a:rPr lang="zh-CN" sz="2400">
                <a:ea typeface="宋体" panose="02010600030101010101" pitchFamily="2" charset="-122"/>
              </a:rPr>
              <a:t>让四指指向螺线管中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的方向</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indent="0" fontAlgn="auto">
              <a:lnSpc>
                <a:spcPct val="150000"/>
              </a:lnSpc>
            </a:pPr>
            <a:r>
              <a:rPr lang="zh-CN" sz="2400">
                <a:ea typeface="宋体" panose="02010600030101010101" pitchFamily="2" charset="-122"/>
              </a:rPr>
              <a:t>则拇指所指的那端就是通电螺线管的</a:t>
            </a:r>
            <a:endParaRPr lang="zh-CN" sz="2400">
              <a:ea typeface="宋体" panose="02010600030101010101" pitchFamily="2" charset="-122"/>
            </a:endParaRPr>
          </a:p>
          <a:p>
            <a:pPr indent="0" fontAlgn="auto">
              <a:lnSpc>
                <a:spcPct val="150000"/>
              </a:lnSpc>
            </a:pPr>
            <a:r>
              <a:rPr lang="en-US" sz="2400">
                <a:latin typeface="Times New Roman" panose="02020603050405020304" pitchFamily="18" charset="0"/>
                <a:cs typeface="Times New Roman" panose="02020603050405020304" pitchFamily="18" charset="0"/>
              </a:rPr>
              <a:t>________</a:t>
            </a:r>
            <a:r>
              <a:rPr lang="zh-CN" sz="2400">
                <a:ea typeface="宋体" panose="02010600030101010101" pitchFamily="2" charset="-122"/>
              </a:rPr>
              <a:t>极．</a:t>
            </a:r>
            <a:endParaRPr lang="zh-CN" altLang="en-US" sz="2400"/>
          </a:p>
        </p:txBody>
      </p:sp>
      <p:pic>
        <p:nvPicPr>
          <p:cNvPr id="2" name="图片 -2147481342" descr="C:\Documents and Settings\Administrator\桌面\江西物理(JK)\A139.TIF"/>
          <p:cNvPicPr>
            <a:picLocks noChangeAspect="1"/>
          </p:cNvPicPr>
          <p:nvPr/>
        </p:nvPicPr>
        <p:blipFill>
          <a:blip r:embed="rId1" r:link="rId2"/>
          <a:stretch>
            <a:fillRect/>
          </a:stretch>
        </p:blipFill>
        <p:spPr>
          <a:xfrm>
            <a:off x="7985760" y="2955925"/>
            <a:ext cx="3243580" cy="2289810"/>
          </a:xfrm>
          <a:prstGeom prst="rect">
            <a:avLst/>
          </a:prstGeom>
          <a:noFill/>
          <a:ln w="9525">
            <a:noFill/>
          </a:ln>
        </p:spPr>
      </p:pic>
      <p:sp>
        <p:nvSpPr>
          <p:cNvPr id="3" name="文本框 2"/>
          <p:cNvSpPr txBox="1"/>
          <p:nvPr/>
        </p:nvSpPr>
        <p:spPr>
          <a:xfrm>
            <a:off x="4184650" y="1607185"/>
            <a:ext cx="91884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条形</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6943090" y="2135505"/>
            <a:ext cx="88138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电流</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2854960" y="3809365"/>
            <a:ext cx="52641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右</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3647440" y="4336415"/>
            <a:ext cx="8401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电流</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713740" y="5422900"/>
            <a:ext cx="12052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N(</a:t>
            </a:r>
            <a:r>
              <a:rPr lang="zh-CN" sz="2400" b="0">
                <a:solidFill>
                  <a:srgbClr val="FF0000"/>
                </a:solidFill>
                <a:ea typeface="宋体" panose="02010600030101010101" pitchFamily="2" charset="-122"/>
              </a:rPr>
              <a:t>或北</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3" action="ppaction://hlinksldjump"/>
          </p:cNvPr>
          <p:cNvSpPr/>
          <p:nvPr/>
        </p:nvSpPr>
        <p:spPr>
          <a:xfrm>
            <a:off x="8628380" y="574040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36930" y="111061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36930" y="1564005"/>
            <a:ext cx="1080008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(2) </a:t>
            </a:r>
            <a:r>
              <a:rPr lang="zh-CN" sz="2400" b="0">
                <a:ea typeface="宋体" panose="02010600030101010101" pitchFamily="2" charset="-122"/>
              </a:rPr>
              <a:t>小明用导线绕成一个螺线管</a:t>
            </a:r>
            <a:r>
              <a:rPr lang="zh-CN"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Times New Roman" panose="02020603050405020304" pitchFamily="18" charset="0"/>
              </a:rPr>
              <a:t> </a:t>
            </a:r>
            <a:r>
              <a:rPr lang="zh-CN" sz="2400" b="0">
                <a:ea typeface="宋体" panose="02010600030101010101" pitchFamily="2" charset="-122"/>
              </a:rPr>
              <a:t>通电后小磁针指向如图所示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则通电螺线管的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左</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右</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端为</a:t>
            </a:r>
            <a:r>
              <a:rPr lang="en-US" sz="2400" b="0">
                <a:latin typeface="Times New Roman" panose="02020603050405020304" pitchFamily="18" charset="0"/>
                <a:ea typeface="宋体" panose="02010600030101010101" pitchFamily="2" charset="-122"/>
              </a:rPr>
              <a:t>N </a:t>
            </a:r>
            <a:r>
              <a:rPr lang="zh-CN" sz="2400" b="0">
                <a:ea typeface="宋体" panose="02010600030101010101" pitchFamily="2" charset="-122"/>
              </a:rPr>
              <a:t>极</a:t>
            </a:r>
            <a:r>
              <a:rPr lang="zh-CN"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端为电源的</a:t>
            </a:r>
            <a:r>
              <a:rPr lang="en-US" sz="2400" b="0">
                <a:latin typeface="Times New Roman" panose="02020603050405020304" pitchFamily="18" charset="0"/>
                <a:ea typeface="宋体" panose="02010600030101010101" pitchFamily="2" charset="-122"/>
              </a:rPr>
              <a:t>_________</a:t>
            </a:r>
            <a:r>
              <a:rPr lang="zh-CN" sz="2400" b="0">
                <a:ea typeface="宋体" panose="02010600030101010101" pitchFamily="2" charset="-122"/>
              </a:rPr>
              <a:t>极．</a:t>
            </a:r>
            <a:endParaRPr lang="zh-CN" altLang="en-US" sz="2400"/>
          </a:p>
        </p:txBody>
      </p:sp>
      <p:pic>
        <p:nvPicPr>
          <p:cNvPr id="2" name="图片 -2147481340" descr="C:\Documents and Settings\Administrator\桌面\江西物理(JK)\A203.TIF"/>
          <p:cNvPicPr>
            <a:picLocks noChangeAspect="1"/>
          </p:cNvPicPr>
          <p:nvPr/>
        </p:nvPicPr>
        <p:blipFill>
          <a:blip r:embed="rId2" r:link="rId3"/>
          <a:stretch>
            <a:fillRect/>
          </a:stretch>
        </p:blipFill>
        <p:spPr>
          <a:xfrm>
            <a:off x="3928745" y="3203575"/>
            <a:ext cx="4333875" cy="2274570"/>
          </a:xfrm>
          <a:prstGeom prst="rect">
            <a:avLst/>
          </a:prstGeom>
          <a:noFill/>
          <a:ln w="9525">
            <a:noFill/>
          </a:ln>
        </p:spPr>
      </p:pic>
      <p:sp>
        <p:nvSpPr>
          <p:cNvPr id="3" name="文本框 2"/>
          <p:cNvSpPr txBox="1"/>
          <p:nvPr/>
        </p:nvSpPr>
        <p:spPr>
          <a:xfrm>
            <a:off x="5167630" y="5735955"/>
            <a:ext cx="1033145"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7" name="文本框 6"/>
          <p:cNvSpPr txBox="1"/>
          <p:nvPr/>
        </p:nvSpPr>
        <p:spPr>
          <a:xfrm>
            <a:off x="1334135" y="2205355"/>
            <a:ext cx="5562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右</a:t>
            </a:r>
            <a:endParaRPr lang="zh-CN" altLang="en-US" sz="2400" b="0">
              <a:solidFill>
                <a:srgbClr val="FF0000"/>
              </a:solidFill>
              <a:ea typeface="宋体" panose="02010600030101010101" pitchFamily="2" charset="-122"/>
            </a:endParaRPr>
          </a:p>
        </p:txBody>
      </p:sp>
      <p:sp>
        <p:nvSpPr>
          <p:cNvPr id="8" name="文本框 7"/>
          <p:cNvSpPr txBox="1"/>
          <p:nvPr/>
        </p:nvSpPr>
        <p:spPr>
          <a:xfrm>
            <a:off x="8769985" y="2205355"/>
            <a:ext cx="5670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正</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85190" y="1111250"/>
            <a:ext cx="10210800" cy="52189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电磁铁　电磁继电器</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85190" y="1599565"/>
            <a:ext cx="10546715"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电磁铁</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特点</a:t>
            </a:r>
            <a:r>
              <a:rPr lang="en-US" sz="2400">
                <a:latin typeface="Times New Roman" panose="02020603050405020304" pitchFamily="18" charset="0"/>
                <a:cs typeface="Times New Roman" panose="02020603050405020304" pitchFamily="18" charset="0"/>
              </a:rPr>
              <a:t>a</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磁性的有无可以通过</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控制；</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磁场的方向可以通过</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改变；</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磁性强弱的影响因素</a:t>
            </a:r>
            <a:r>
              <a:rPr lang="en-US" sz="2400">
                <a:latin typeface="Times New Roman" panose="02020603050405020304" pitchFamily="18" charset="0"/>
                <a:cs typeface="Times New Roman" panose="02020603050405020304" pitchFamily="18" charset="0"/>
              </a:rPr>
              <a:t>a</a:t>
            </a:r>
            <a:r>
              <a:rPr lang="zh-CN" sz="2400">
                <a:latin typeface="Times New Roman" panose="02020603050405020304" pitchFamily="18" charset="0"/>
                <a:ea typeface="宋体" panose="02010600030101010101" pitchFamily="2" charset="-122"/>
              </a:rPr>
              <a:t>．</a:t>
            </a:r>
            <a:r>
              <a:rPr lang="zh-CN" sz="2400">
                <a:ea typeface="黑体" panose="02010609060101010101" pitchFamily="49" charset="-122"/>
              </a:rPr>
              <a:t>电流：</a:t>
            </a:r>
            <a:r>
              <a:rPr lang="zh-CN" sz="2400">
                <a:ea typeface="宋体" panose="02010600030101010101" pitchFamily="2" charset="-122"/>
              </a:rPr>
              <a:t>线圈匝数一定时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通过的电流越大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磁性越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cs typeface="仿宋_GB2312" charset="0"/>
              </a:rPr>
              <a:t>(2014.10)</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rPr>
              <a:t>．</a:t>
            </a:r>
            <a:r>
              <a:rPr lang="zh-CN" sz="2400">
                <a:ea typeface="黑体" panose="02010609060101010101" pitchFamily="49" charset="-122"/>
              </a:rPr>
              <a:t>线圈匝数：</a:t>
            </a:r>
            <a:r>
              <a:rPr lang="zh-CN" sz="2400">
                <a:ea typeface="宋体" panose="02010600030101010101" pitchFamily="2" charset="-122"/>
              </a:rPr>
              <a:t>电流一定时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线圈匝数越多</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磁性越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黑体" panose="02010609060101010101" pitchFamily="49" charset="-122"/>
              </a:rPr>
              <a:t>应用：</a:t>
            </a:r>
            <a:r>
              <a:rPr lang="zh-CN" sz="2400">
                <a:ea typeface="宋体" panose="02010600030101010101" pitchFamily="2" charset="-122"/>
              </a:rPr>
              <a:t>电磁起重机、电铃、电磁继电器、高速磁悬浮列车．</a:t>
            </a:r>
            <a:endParaRPr lang="zh-CN" altLang="en-US" sz="2400"/>
          </a:p>
        </p:txBody>
      </p:sp>
      <p:sp>
        <p:nvSpPr>
          <p:cNvPr id="9" name="文本框 8"/>
          <p:cNvSpPr txBox="1"/>
          <p:nvPr/>
        </p:nvSpPr>
        <p:spPr>
          <a:xfrm>
            <a:off x="4368800" y="2767965"/>
            <a:ext cx="17932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电流的通断</a:t>
            </a:r>
            <a:endParaRPr lang="zh-CN" altLang="en-US" sz="2400" b="0">
              <a:solidFill>
                <a:srgbClr val="FF0000"/>
              </a:solidFill>
              <a:ea typeface="宋体" panose="02010600030101010101" pitchFamily="2" charset="-122"/>
            </a:endParaRPr>
          </a:p>
        </p:txBody>
      </p:sp>
      <p:sp>
        <p:nvSpPr>
          <p:cNvPr id="10" name="文本框 9"/>
          <p:cNvSpPr txBox="1"/>
          <p:nvPr/>
        </p:nvSpPr>
        <p:spPr>
          <a:xfrm>
            <a:off x="4389120" y="3316605"/>
            <a:ext cx="17729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电流的方向</a:t>
            </a:r>
            <a:endParaRPr lang="zh-CN" altLang="en-US" sz="2400" b="0">
              <a:solidFill>
                <a:srgbClr val="FF0000"/>
              </a:solidFill>
              <a:ea typeface="宋体" panose="02010600030101010101" pitchFamily="2" charset="-122"/>
            </a:endParaRPr>
          </a:p>
        </p:txBody>
      </p:sp>
      <p:sp>
        <p:nvSpPr>
          <p:cNvPr id="11" name="文本框 10"/>
          <p:cNvSpPr txBox="1"/>
          <p:nvPr/>
        </p:nvSpPr>
        <p:spPr>
          <a:xfrm>
            <a:off x="8437245" y="4417060"/>
            <a:ext cx="576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强</a:t>
            </a:r>
            <a:endParaRPr lang="zh-CN" altLang="en-US" sz="2400" b="0">
              <a:solidFill>
                <a:srgbClr val="FF0000"/>
              </a:solidFill>
              <a:ea typeface="宋体" panose="02010600030101010101" pitchFamily="2" charset="-122"/>
            </a:endParaRPr>
          </a:p>
        </p:txBody>
      </p:sp>
      <p:sp>
        <p:nvSpPr>
          <p:cNvPr id="12" name="文本框 11"/>
          <p:cNvSpPr txBox="1"/>
          <p:nvPr/>
        </p:nvSpPr>
        <p:spPr>
          <a:xfrm>
            <a:off x="8199120" y="4980305"/>
            <a:ext cx="576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强</a:t>
            </a:r>
            <a:endParaRPr lang="zh-CN" altLang="en-US" sz="2400" b="0">
              <a:solidFill>
                <a:srgbClr val="FF0000"/>
              </a:solidFill>
              <a:ea typeface="宋体" panose="02010600030101010101" pitchFamily="2" charset="-122"/>
            </a:endParaRPr>
          </a:p>
        </p:txBody>
      </p:sp>
      <p:grpSp>
        <p:nvGrpSpPr>
          <p:cNvPr id="30" name="组合 29"/>
          <p:cNvGrpSpPr/>
          <p:nvPr/>
        </p:nvGrpSpPr>
        <p:grpSpPr>
          <a:xfrm>
            <a:off x="9240520" y="208788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3" name="矩形 12"/>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4" name="圆角矩形 13"/>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5" name="流程图: 终止 14"/>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6" name="椭圆 15"/>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7" name="流程图: 摘录 16"/>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43" name="流程图: 终止 42">
            <a:hlinkClick r:id="rId2" action="ppaction://hlinksldjump"/>
          </p:cNvPr>
          <p:cNvSpPr/>
          <p:nvPr/>
        </p:nvSpPr>
        <p:spPr>
          <a:xfrm>
            <a:off x="9312910" y="55530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2" grpId="0"/>
      <p:bldP spid="1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7705" y="681355"/>
            <a:ext cx="1101280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电磁继电器</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工作原理：</a:t>
            </a:r>
            <a:r>
              <a:rPr lang="zh-CN" sz="2400">
                <a:ea typeface="宋体" panose="02010600030101010101" pitchFamily="2" charset="-122"/>
              </a:rPr>
              <a:t>利用低电压、弱电流电路的通断来间接地控制高电压、强电流电路通断的装置．</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实质：</a:t>
            </a:r>
            <a:r>
              <a:rPr lang="zh-CN" sz="2400">
                <a:ea typeface="宋体" panose="02010600030101010101" pitchFamily="2" charset="-122"/>
              </a:rPr>
              <a:t>利用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来控制工作电路的一种开关．</a:t>
            </a:r>
            <a:r>
              <a:rPr lang="en-US" sz="2400">
                <a:latin typeface="Times New Roman" panose="02020603050405020304" pitchFamily="18" charset="0"/>
                <a:ea typeface="宋体" panose="02010600030101010101" pitchFamily="2" charset="-122"/>
              </a:rPr>
              <a:t>(3)</a:t>
            </a:r>
            <a:r>
              <a:rPr lang="zh-CN" sz="2400">
                <a:ea typeface="黑体" panose="02010609060101010101" pitchFamily="49" charset="-122"/>
              </a:rPr>
              <a:t>举例：</a:t>
            </a:r>
            <a:r>
              <a:rPr lang="zh-CN" sz="2400">
                <a:ea typeface="宋体" panose="02010600030101010101" pitchFamily="2" charset="-122"/>
              </a:rPr>
              <a:t>如图所示为一种温度自动报警装置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当温度升高时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电路中的电阻变小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电磁铁磁性</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indent="0" fontAlgn="auto">
              <a:lnSpc>
                <a:spcPct val="150000"/>
              </a:lnSpc>
            </a:pPr>
            <a:r>
              <a:rPr lang="zh-CN" sz="2400">
                <a:ea typeface="宋体" panose="02010600030101010101" pitchFamily="2" charset="-122"/>
              </a:rPr>
              <a:t>当温度升高至某一温度时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由磁铁吸</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引衔铁带动动触点与静触点</a:t>
            </a:r>
            <a:r>
              <a:rPr lang="en-US" sz="2400">
                <a:latin typeface="Times New Roman" panose="02020603050405020304" pitchFamily="18" charset="0"/>
                <a:ea typeface="宋体" panose="02010600030101010101" pitchFamily="2" charset="-122"/>
              </a:rPr>
              <a:t>1________</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indent="0" fontAlgn="auto">
              <a:lnSpc>
                <a:spcPct val="150000"/>
              </a:lnSpc>
            </a:pPr>
            <a:r>
              <a:rPr lang="zh-CN" sz="2400">
                <a:ea typeface="宋体" panose="02010600030101010101" pitchFamily="2" charset="-122"/>
              </a:rPr>
              <a:t>电灯所在电路断开</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电灯熄灭；动触点</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与静触点</a:t>
            </a:r>
            <a:r>
              <a:rPr lang="en-US" sz="2400">
                <a:latin typeface="Times New Roman" panose="02020603050405020304" pitchFamily="18" charset="0"/>
                <a:ea typeface="宋体" panose="02010600030101010101" pitchFamily="2" charset="-122"/>
              </a:rPr>
              <a:t>2________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电铃所在电路接通</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电铃响</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即发出报警声．</a:t>
            </a:r>
            <a:endParaRPr lang="zh-CN" altLang="en-US" sz="2400"/>
          </a:p>
        </p:txBody>
      </p:sp>
      <p:pic>
        <p:nvPicPr>
          <p:cNvPr id="2" name="图片 -2147481336" descr="C:\Documents and Settings\Administrator\桌面\江西物理(JK)\A140.TIF"/>
          <p:cNvPicPr>
            <a:picLocks noChangeAspect="1"/>
          </p:cNvPicPr>
          <p:nvPr/>
        </p:nvPicPr>
        <p:blipFill>
          <a:blip r:embed="rId1" r:link="rId2"/>
          <a:stretch>
            <a:fillRect/>
          </a:stretch>
        </p:blipFill>
        <p:spPr>
          <a:xfrm>
            <a:off x="7502525" y="3533140"/>
            <a:ext cx="3179445" cy="2193290"/>
          </a:xfrm>
          <a:prstGeom prst="rect">
            <a:avLst/>
          </a:prstGeom>
          <a:noFill/>
          <a:ln w="9525">
            <a:noFill/>
          </a:ln>
        </p:spPr>
      </p:pic>
      <p:sp>
        <p:nvSpPr>
          <p:cNvPr id="3" name="文本框 2"/>
          <p:cNvSpPr txBox="1"/>
          <p:nvPr/>
        </p:nvSpPr>
        <p:spPr>
          <a:xfrm>
            <a:off x="2725420" y="2393315"/>
            <a:ext cx="1115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电磁铁</a:t>
            </a:r>
            <a:endParaRPr lang="zh-CN" altLang="en-US" sz="2400" b="0">
              <a:solidFill>
                <a:srgbClr val="FF0000"/>
              </a:solidFill>
              <a:ea typeface="宋体" panose="02010600030101010101" pitchFamily="2" charset="-122"/>
            </a:endParaRPr>
          </a:p>
        </p:txBody>
      </p:sp>
      <p:sp>
        <p:nvSpPr>
          <p:cNvPr id="4" name="文本框 3"/>
          <p:cNvSpPr txBox="1"/>
          <p:nvPr/>
        </p:nvSpPr>
        <p:spPr>
          <a:xfrm>
            <a:off x="1615440" y="3533140"/>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变大</a:t>
            </a:r>
            <a:endParaRPr lang="zh-CN" altLang="en-US" sz="2400" b="0">
              <a:solidFill>
                <a:srgbClr val="FF0000"/>
              </a:solidFill>
              <a:ea typeface="宋体" panose="02010600030101010101" pitchFamily="2" charset="-122"/>
            </a:endParaRPr>
          </a:p>
        </p:txBody>
      </p:sp>
      <p:sp>
        <p:nvSpPr>
          <p:cNvPr id="5" name="文本框 4"/>
          <p:cNvSpPr txBox="1"/>
          <p:nvPr/>
        </p:nvSpPr>
        <p:spPr>
          <a:xfrm>
            <a:off x="4709160" y="3533140"/>
            <a:ext cx="922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增强</a:t>
            </a:r>
            <a:endParaRPr lang="zh-CN" altLang="en-US" sz="2400" b="0">
              <a:solidFill>
                <a:srgbClr val="FF0000"/>
              </a:solidFill>
              <a:ea typeface="宋体" panose="02010600030101010101" pitchFamily="2" charset="-122"/>
            </a:endParaRPr>
          </a:p>
        </p:txBody>
      </p:sp>
      <p:sp>
        <p:nvSpPr>
          <p:cNvPr id="6" name="文本框 5"/>
          <p:cNvSpPr txBox="1"/>
          <p:nvPr/>
        </p:nvSpPr>
        <p:spPr>
          <a:xfrm>
            <a:off x="4770120" y="4615180"/>
            <a:ext cx="861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分离</a:t>
            </a:r>
            <a:endParaRPr lang="zh-CN" altLang="en-US" sz="2400" b="0">
              <a:solidFill>
                <a:srgbClr val="FF0000"/>
              </a:solidFill>
              <a:ea typeface="宋体" panose="02010600030101010101" pitchFamily="2" charset="-122"/>
            </a:endParaRPr>
          </a:p>
        </p:txBody>
      </p:sp>
      <p:sp>
        <p:nvSpPr>
          <p:cNvPr id="7" name="文本框 6"/>
          <p:cNvSpPr txBox="1"/>
          <p:nvPr/>
        </p:nvSpPr>
        <p:spPr>
          <a:xfrm>
            <a:off x="2376170" y="5726430"/>
            <a:ext cx="861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接触</a:t>
            </a:r>
            <a:endParaRPr lang="zh-CN" altLang="en-US" sz="2400" b="0">
              <a:solidFill>
                <a:srgbClr val="FF0000"/>
              </a:solidFill>
              <a:ea typeface="宋体" panose="02010600030101010101" pitchFamily="2" charset="-122"/>
            </a:endParaRPr>
          </a:p>
        </p:txBody>
      </p:sp>
      <p:sp>
        <p:nvSpPr>
          <p:cNvPr id="43" name="流程图: 终止 42">
            <a:hlinkClick r:id="rId3" action="ppaction://hlinksldjump"/>
          </p:cNvPr>
          <p:cNvSpPr/>
          <p:nvPr/>
        </p:nvSpPr>
        <p:spPr>
          <a:xfrm>
            <a:off x="9474835" y="209042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00455" y="114363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993775" y="1617980"/>
            <a:ext cx="5526405"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 </a:t>
            </a:r>
            <a:r>
              <a:rPr lang="zh-CN" sz="2400" b="0">
                <a:ea typeface="宋体" panose="02010600030101010101" pitchFamily="2" charset="-122"/>
              </a:rPr>
              <a:t>如图所示是小明设计的电梯超载自动报警系统的原理图</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电梯厢底层装有压敏电阻</a:t>
            </a:r>
            <a:r>
              <a:rPr lang="en-US" sz="2400" b="0" i="1">
                <a:latin typeface="Times New Roman" panose="02020603050405020304" pitchFamily="18" charset="0"/>
                <a:ea typeface="宋体" panose="02010600030101010101" pitchFamily="2" charset="-122"/>
                <a:cs typeface="Times New Roman" panose="02020603050405020304" pitchFamily="18" charset="0"/>
              </a:rPr>
              <a:t>R</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R</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ea typeface="宋体" panose="02010600030101010101" pitchFamily="2" charset="-122"/>
              </a:rPr>
              <a:t>为保护电阻</a:t>
            </a:r>
            <a:r>
              <a:rPr lang="zh-CN"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K</a:t>
            </a:r>
            <a:r>
              <a:rPr lang="zh-CN" sz="2400" b="0">
                <a:ea typeface="宋体" panose="02010600030101010101" pitchFamily="2" charset="-122"/>
              </a:rPr>
              <a:t>为动触点</a:t>
            </a:r>
            <a:r>
              <a:rPr lang="zh-CN"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ea typeface="宋体" panose="02010600030101010101" pitchFamily="2" charset="-122"/>
              </a:rPr>
              <a:t>、</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为静触点</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当出现超载情况时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电铃发出报警声</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说明压敏电阻的阻值随压力增大而</a:t>
            </a:r>
            <a:r>
              <a:rPr lang="en-US" sz="2400" b="0">
                <a:latin typeface="Times New Roman" panose="02020603050405020304" pitchFamily="18" charset="0"/>
                <a:ea typeface="宋体" panose="02010600030101010101" pitchFamily="2" charset="-122"/>
              </a:rPr>
              <a:t>________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如果用较小的定值电阻替换</a:t>
            </a:r>
            <a:r>
              <a:rPr lang="en-US" sz="2400" b="0" i="1">
                <a:latin typeface="Times New Roman" panose="02020603050405020304" pitchFamily="18" charset="0"/>
                <a:ea typeface="宋体" panose="02010600030101010101" pitchFamily="2" charset="-122"/>
                <a:cs typeface="Times New Roman" panose="02020603050405020304" pitchFamily="18" charset="0"/>
              </a:rPr>
              <a:t>R</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则电梯可乘人数将变</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endParaRPr lang="zh-CN" altLang="en-US" sz="2400"/>
          </a:p>
        </p:txBody>
      </p:sp>
      <p:pic>
        <p:nvPicPr>
          <p:cNvPr id="2" name="图片 -2147481333" descr="C:\Documents and Settings\Administrator\桌面\江西物理(JK)\A140A.TIF"/>
          <p:cNvPicPr>
            <a:picLocks noChangeAspect="1"/>
          </p:cNvPicPr>
          <p:nvPr/>
        </p:nvPicPr>
        <p:blipFill>
          <a:blip r:embed="rId2" r:link="rId3"/>
          <a:stretch>
            <a:fillRect/>
          </a:stretch>
        </p:blipFill>
        <p:spPr>
          <a:xfrm>
            <a:off x="6731000" y="2336800"/>
            <a:ext cx="4079240" cy="2875915"/>
          </a:xfrm>
          <a:prstGeom prst="rect">
            <a:avLst/>
          </a:prstGeom>
          <a:noFill/>
          <a:ln w="9525">
            <a:noFill/>
          </a:ln>
        </p:spPr>
      </p:pic>
      <p:sp>
        <p:nvSpPr>
          <p:cNvPr id="8" name="文本框 7"/>
          <p:cNvSpPr txBox="1"/>
          <p:nvPr/>
        </p:nvSpPr>
        <p:spPr>
          <a:xfrm>
            <a:off x="8233410" y="5511800"/>
            <a:ext cx="107378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9" name="文本框 8"/>
          <p:cNvSpPr txBox="1"/>
          <p:nvPr/>
        </p:nvSpPr>
        <p:spPr>
          <a:xfrm>
            <a:off x="2832735" y="4438650"/>
            <a:ext cx="881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sz="2400" b="0">
              <a:solidFill>
                <a:srgbClr val="FF0000"/>
              </a:solidFill>
              <a:ea typeface="宋体" panose="02010600030101010101" pitchFamily="2" charset="-122"/>
            </a:endParaRPr>
          </a:p>
        </p:txBody>
      </p:sp>
      <p:sp>
        <p:nvSpPr>
          <p:cNvPr id="10" name="文本框 9"/>
          <p:cNvSpPr txBox="1"/>
          <p:nvPr/>
        </p:nvSpPr>
        <p:spPr>
          <a:xfrm>
            <a:off x="1430655" y="5511800"/>
            <a:ext cx="5461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少</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79120" y="909320"/>
            <a:ext cx="11033760"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 </a:t>
            </a:r>
            <a:r>
              <a:rPr lang="zh-CN" sz="2400" b="0">
                <a:ea typeface="宋体" panose="02010600030101010101" pitchFamily="2" charset="-122"/>
              </a:rPr>
              <a:t>如图所示为巨磁电阻特性原理示意图</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图中</a:t>
            </a:r>
            <a:r>
              <a:rPr lang="en-US" sz="2400" b="0">
                <a:latin typeface="Times New Roman" panose="02020603050405020304" pitchFamily="18" charset="0"/>
                <a:ea typeface="宋体" panose="02010600030101010101" pitchFamily="2" charset="-122"/>
              </a:rPr>
              <a:t>GMR</a:t>
            </a:r>
            <a:r>
              <a:rPr lang="zh-CN" sz="2400" b="0">
                <a:ea typeface="宋体" panose="02010600030101010101" pitchFamily="2" charset="-122"/>
              </a:rPr>
              <a:t>是巨磁电阻</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阻值随周围磁场强度的增强而减小</a:t>
            </a:r>
            <a:r>
              <a:rPr lang="en-US" sz="2400" b="0">
                <a:latin typeface="Times New Roman" panose="02020603050405020304" pitchFamily="18" charset="0"/>
                <a:ea typeface="宋体" panose="02010600030101010101" pitchFamily="2" charset="-122"/>
              </a:rPr>
              <a:t>)</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闭合开关</a:t>
            </a:r>
            <a:r>
              <a:rPr lang="en-US" sz="2400" b="0">
                <a:latin typeface="Times New Roman" panose="02020603050405020304" pitchFamily="18" charset="0"/>
                <a:ea typeface="宋体" panose="02010600030101010101" pitchFamily="2" charset="-122"/>
              </a:rPr>
              <a:t>S</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ea typeface="宋体" panose="02010600030101010101" pitchFamily="2" charset="-122"/>
              </a:rPr>
              <a:t>和</a:t>
            </a:r>
            <a:r>
              <a:rPr lang="en-US" sz="2400" b="0">
                <a:latin typeface="Times New Roman" panose="02020603050405020304" pitchFamily="18" charset="0"/>
                <a:ea typeface="宋体" panose="02010600030101010101" pitchFamily="2" charset="-122"/>
              </a:rPr>
              <a:t>S</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ea typeface="宋体" panose="02010600030101010101" pitchFamily="2" charset="-122"/>
              </a:rPr>
              <a:t>后</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电磁铁左侧为</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“N”</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“S”)</a:t>
            </a:r>
            <a:r>
              <a:rPr lang="zh-CN" sz="2400" b="0">
                <a:ea typeface="宋体" panose="02010600030101010101" pitchFamily="2" charset="-122"/>
              </a:rPr>
              <a:t>极</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当滑片</a:t>
            </a:r>
            <a:r>
              <a:rPr lang="en-US" sz="2400" b="0" i="1">
                <a:latin typeface="Times New Roman" panose="02020603050405020304" pitchFamily="18" charset="0"/>
                <a:ea typeface="宋体" panose="02010600030101010101" pitchFamily="2" charset="-122"/>
                <a:cs typeface="Times New Roman" panose="02020603050405020304" pitchFamily="18" charset="0"/>
              </a:rPr>
              <a:t>P</a:t>
            </a:r>
            <a:r>
              <a:rPr lang="zh-CN" sz="2400" b="0">
                <a:ea typeface="宋体" panose="02010600030101010101" pitchFamily="2" charset="-122"/>
              </a:rPr>
              <a:t>向左移动时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小灯泡的亮度将</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变亮</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变暗</a:t>
            </a:r>
            <a:r>
              <a:rPr lang="en-US" sz="2400" b="0">
                <a:latin typeface="宋体" panose="02010600030101010101" pitchFamily="2" charset="-122"/>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rPr>
              <a:t>或</a:t>
            </a:r>
            <a:r>
              <a:rPr lang="en-US" sz="2400" b="0">
                <a:latin typeface="宋体" panose="02010600030101010101" pitchFamily="2" charset="-122"/>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rPr>
              <a:t>不变</a:t>
            </a:r>
            <a:r>
              <a:rPr lang="en-US" sz="2400" b="0">
                <a:latin typeface="宋体" panose="02010600030101010101" pitchFamily="2" charset="-122"/>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rPr>
              <a:t>．</a:t>
            </a:r>
            <a:endParaRPr lang="zh-CN" altLang="en-US" sz="2400"/>
          </a:p>
        </p:txBody>
      </p:sp>
      <p:pic>
        <p:nvPicPr>
          <p:cNvPr id="2" name="图片 -2147481331" descr="C:\Documents and Settings\Administrator\桌面\江西物理(JK)\A204.TIF"/>
          <p:cNvPicPr>
            <a:picLocks noChangeAspect="1"/>
          </p:cNvPicPr>
          <p:nvPr/>
        </p:nvPicPr>
        <p:blipFill>
          <a:blip r:embed="rId1" r:link="rId2"/>
          <a:stretch>
            <a:fillRect/>
          </a:stretch>
        </p:blipFill>
        <p:spPr>
          <a:xfrm>
            <a:off x="3220085" y="3216275"/>
            <a:ext cx="5752465" cy="2339975"/>
          </a:xfrm>
          <a:prstGeom prst="rect">
            <a:avLst/>
          </a:prstGeom>
          <a:noFill/>
          <a:ln w="9525">
            <a:noFill/>
          </a:ln>
        </p:spPr>
      </p:pic>
      <p:sp>
        <p:nvSpPr>
          <p:cNvPr id="3" name="文本框 2"/>
          <p:cNvSpPr txBox="1"/>
          <p:nvPr/>
        </p:nvSpPr>
        <p:spPr>
          <a:xfrm>
            <a:off x="5534025" y="5818505"/>
            <a:ext cx="107378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4" name="文本框 3"/>
          <p:cNvSpPr txBox="1"/>
          <p:nvPr/>
        </p:nvSpPr>
        <p:spPr>
          <a:xfrm>
            <a:off x="8258175" y="1547495"/>
            <a:ext cx="638175" cy="460375"/>
          </a:xfrm>
          <a:prstGeom prst="rect">
            <a:avLst/>
          </a:prstGeom>
          <a:noFill/>
          <a:ln w="9525">
            <a:noFill/>
          </a:ln>
        </p:spPr>
        <p:txBody>
          <a:bodyPr wrap="square">
            <a:spAutoFit/>
          </a:bodyPr>
          <a:p>
            <a:pPr indent="0"/>
            <a:r>
              <a:rPr lang="en-US" sz="1050" b="1">
                <a:latin typeface="Times New Roman" panose="02020603050405020304" pitchFamily="18" charset="0"/>
                <a:ea typeface="宋体" panose="02010600030101010101" pitchFamily="2" charset="-122"/>
              </a:rPr>
              <a:t> </a:t>
            </a:r>
            <a:r>
              <a:rPr lang="en-US" sz="2400" b="0">
                <a:solidFill>
                  <a:srgbClr val="FF0000"/>
                </a:solidFill>
                <a:latin typeface="Times New Roman" panose="02020603050405020304" pitchFamily="18" charset="0"/>
                <a:ea typeface="宋体" panose="02010600030101010101" pitchFamily="2" charset="-122"/>
              </a:rPr>
              <a:t>N</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6607810" y="2105660"/>
            <a:ext cx="8204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变亮</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57605" y="949960"/>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sp>
        <p:nvSpPr>
          <p:cNvPr id="2" name="文本框 1"/>
          <p:cNvSpPr txBox="1"/>
          <p:nvPr/>
        </p:nvSpPr>
        <p:spPr>
          <a:xfrm>
            <a:off x="1125855" y="1598295"/>
            <a:ext cx="10672445" cy="175323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命题点：磁极间的相互作用</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如图所示，能自由转动的司南静止时，它的长柄指向南方，说明长柄是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极，其与条形磁体的</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极相互</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吸引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排斥</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3" name="图片 -2147481329" descr="C:\Documents and Settings\Administrator\桌面\江西物理(JK)\A141.TIF"/>
          <p:cNvPicPr>
            <a:picLocks noChangeAspect="1"/>
          </p:cNvPicPr>
          <p:nvPr/>
        </p:nvPicPr>
        <p:blipFill>
          <a:blip r:embed="rId2" r:link="rId3"/>
          <a:stretch>
            <a:fillRect/>
          </a:stretch>
        </p:blipFill>
        <p:spPr>
          <a:xfrm>
            <a:off x="5662930" y="3522980"/>
            <a:ext cx="3248025" cy="2232025"/>
          </a:xfrm>
          <a:prstGeom prst="rect">
            <a:avLst/>
          </a:prstGeom>
          <a:noFill/>
          <a:ln w="9525">
            <a:noFill/>
          </a:ln>
        </p:spPr>
      </p:pic>
      <p:sp>
        <p:nvSpPr>
          <p:cNvPr id="4" name="文本框 3"/>
          <p:cNvSpPr txBox="1"/>
          <p:nvPr/>
        </p:nvSpPr>
        <p:spPr>
          <a:xfrm>
            <a:off x="6005830" y="5848985"/>
            <a:ext cx="275780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九年级</a:t>
            </a:r>
            <a:r>
              <a:rPr lang="en-US" b="0">
                <a:latin typeface="Times New Roman" panose="02020603050405020304" pitchFamily="18" charset="0"/>
                <a:cs typeface="仿宋_GB2312" charset="0"/>
              </a:rPr>
              <a:t>P119</a:t>
            </a:r>
            <a:r>
              <a:rPr lang="zh-CN" b="0">
                <a:cs typeface="仿宋_GB2312" charset="0"/>
              </a:rPr>
              <a:t>图</a:t>
            </a:r>
            <a:r>
              <a:rPr lang="en-US" b="0">
                <a:latin typeface="Times New Roman" panose="02020603050405020304" pitchFamily="18" charset="0"/>
                <a:cs typeface="仿宋_GB2312" charset="0"/>
              </a:rPr>
              <a:t>20.1</a:t>
            </a:r>
            <a:r>
              <a:rPr lang="zh-CN" b="0">
                <a:cs typeface="仿宋_GB2312" charset="0"/>
              </a:rPr>
              <a:t>－</a:t>
            </a:r>
            <a:r>
              <a:rPr lang="en-US" b="0">
                <a:latin typeface="Times New Roman" panose="02020603050405020304" pitchFamily="18" charset="0"/>
                <a:cs typeface="仿宋_GB2312" charset="0"/>
              </a:rPr>
              <a:t>1)</a:t>
            </a:r>
            <a:endParaRPr lang="zh-CN" altLang="en-US"/>
          </a:p>
        </p:txBody>
      </p:sp>
      <p:sp>
        <p:nvSpPr>
          <p:cNvPr id="5" name="文本框 4"/>
          <p:cNvSpPr txBox="1"/>
          <p:nvPr/>
        </p:nvSpPr>
        <p:spPr>
          <a:xfrm>
            <a:off x="1557655" y="2771775"/>
            <a:ext cx="38925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S</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6520815" y="2771775"/>
            <a:ext cx="7994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吸引</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54355" y="1164590"/>
            <a:ext cx="10978515" cy="175323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命题点：通电螺线管的极性及磁性强弱的影响因素</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通电螺线管的极性与螺线管中的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方向有关；如图所示，若将甲和乙两螺线管串联在电路中，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甲</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乙</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的磁性更强．</a:t>
            </a:r>
            <a:endParaRPr lang="zh-CN" altLang="en-US" sz="2400"/>
          </a:p>
        </p:txBody>
      </p:sp>
      <p:pic>
        <p:nvPicPr>
          <p:cNvPr id="2" name="图片 -2147481328" descr="C:\Documents and Settings\Administrator\桌面\江西物理(JK)\A142.TIF"/>
          <p:cNvPicPr>
            <a:picLocks noChangeAspect="1"/>
          </p:cNvPicPr>
          <p:nvPr/>
        </p:nvPicPr>
        <p:blipFill>
          <a:blip r:embed="rId1" r:link="rId2"/>
          <a:stretch>
            <a:fillRect/>
          </a:stretch>
        </p:blipFill>
        <p:spPr>
          <a:xfrm>
            <a:off x="4841875" y="2917825"/>
            <a:ext cx="5882005" cy="2507615"/>
          </a:xfrm>
          <a:prstGeom prst="rect">
            <a:avLst/>
          </a:prstGeom>
          <a:noFill/>
          <a:ln w="9525">
            <a:noFill/>
          </a:ln>
        </p:spPr>
      </p:pic>
      <p:sp>
        <p:nvSpPr>
          <p:cNvPr id="3" name="文本框 2"/>
          <p:cNvSpPr txBox="1"/>
          <p:nvPr/>
        </p:nvSpPr>
        <p:spPr>
          <a:xfrm>
            <a:off x="7528560" y="5558155"/>
            <a:ext cx="1884680"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(2009</a:t>
            </a:r>
            <a:r>
              <a:rPr lang="zh-CN" b="0">
                <a:cs typeface="仿宋_GB2312" charset="0"/>
              </a:rPr>
              <a:t>江西</a:t>
            </a:r>
            <a:r>
              <a:rPr lang="en-US" b="0">
                <a:latin typeface="Times New Roman" panose="02020603050405020304" pitchFamily="18" charset="0"/>
                <a:cs typeface="仿宋_GB2312" charset="0"/>
              </a:rPr>
              <a:t>6</a:t>
            </a:r>
            <a:r>
              <a:rPr lang="zh-CN" b="0">
                <a:cs typeface="仿宋_GB2312" charset="0"/>
              </a:rPr>
              <a:t>题图</a:t>
            </a:r>
            <a:r>
              <a:rPr lang="en-US" b="0">
                <a:latin typeface="Times New Roman" panose="02020603050405020304" pitchFamily="18" charset="0"/>
                <a:cs typeface="仿宋_GB2312" charset="0"/>
              </a:rPr>
              <a:t>)</a:t>
            </a:r>
            <a:endParaRPr lang="zh-CN" altLang="en-US"/>
          </a:p>
        </p:txBody>
      </p:sp>
      <p:sp>
        <p:nvSpPr>
          <p:cNvPr id="4" name="文本框 3"/>
          <p:cNvSpPr txBox="1"/>
          <p:nvPr/>
        </p:nvSpPr>
        <p:spPr>
          <a:xfrm>
            <a:off x="5407025" y="1811020"/>
            <a:ext cx="922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a:t>
            </a:r>
            <a:endParaRPr lang="zh-CN" altLang="en-US" sz="2400" b="0">
              <a:solidFill>
                <a:srgbClr val="FF0000"/>
              </a:solidFill>
              <a:ea typeface="宋体" panose="02010600030101010101" pitchFamily="2" charset="-122"/>
            </a:endParaRPr>
          </a:p>
        </p:txBody>
      </p:sp>
      <p:sp>
        <p:nvSpPr>
          <p:cNvPr id="5" name="文本框 4"/>
          <p:cNvSpPr txBox="1"/>
          <p:nvPr/>
        </p:nvSpPr>
        <p:spPr>
          <a:xfrm>
            <a:off x="4062095" y="2339975"/>
            <a:ext cx="5867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乙</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1030" y="742315"/>
            <a:ext cx="10935970" cy="2861310"/>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命题点：电磁铁的应用</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如图所示是一种温度自</a:t>
            </a:r>
            <a:r>
              <a:rPr lang="zh-CN" sz="2400">
                <a:latin typeface="Times New Roman" panose="02020603050405020304" pitchFamily="18" charset="0"/>
                <a:ea typeface="宋体" panose="02010600030101010101" pitchFamily="2" charset="-122"/>
              </a:rPr>
              <a:t>动报警器的原理图．</a:t>
            </a:r>
            <a:r>
              <a:rPr lang="zh-CN" sz="2400">
                <a:ea typeface="宋体" panose="02010600030101010101" pitchFamily="2" charset="-122"/>
              </a:rPr>
              <a:t>制作时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煤油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水银</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温度计的玻璃管中插入一段金属丝</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使温度计两端分别与电源的两极相连．当温度达到金属丝下端所指的温度时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电磁铁具有</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将衔铁吸引过来</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使电铃发出报警信号</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327" descr="C:\Documents and Settings\Administrator\桌面\江西物理(JK)\A143.TIF"/>
          <p:cNvPicPr>
            <a:picLocks noChangeAspect="1"/>
          </p:cNvPicPr>
          <p:nvPr/>
        </p:nvPicPr>
        <p:blipFill>
          <a:blip r:embed="rId1" r:link="rId2"/>
          <a:stretch>
            <a:fillRect/>
          </a:stretch>
        </p:blipFill>
        <p:spPr>
          <a:xfrm>
            <a:off x="6771640" y="3050540"/>
            <a:ext cx="3497580" cy="2702560"/>
          </a:xfrm>
          <a:prstGeom prst="rect">
            <a:avLst/>
          </a:prstGeom>
          <a:noFill/>
          <a:ln w="9525">
            <a:noFill/>
          </a:ln>
        </p:spPr>
      </p:pic>
      <p:sp>
        <p:nvSpPr>
          <p:cNvPr id="3" name="文本框 2"/>
          <p:cNvSpPr txBox="1"/>
          <p:nvPr/>
        </p:nvSpPr>
        <p:spPr>
          <a:xfrm>
            <a:off x="6687185" y="5815330"/>
            <a:ext cx="2797810"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九年级</a:t>
            </a:r>
            <a:r>
              <a:rPr lang="en-US" b="0">
                <a:latin typeface="Times New Roman" panose="02020603050405020304" pitchFamily="18" charset="0"/>
                <a:cs typeface="仿宋_GB2312" charset="0"/>
              </a:rPr>
              <a:t>P132</a:t>
            </a:r>
            <a:r>
              <a:rPr lang="zh-CN" b="0">
                <a:cs typeface="仿宋_GB2312" charset="0"/>
              </a:rPr>
              <a:t>图</a:t>
            </a:r>
            <a:r>
              <a:rPr lang="en-US" b="0">
                <a:latin typeface="Times New Roman" panose="02020603050405020304" pitchFamily="18" charset="0"/>
                <a:cs typeface="仿宋_GB2312" charset="0"/>
              </a:rPr>
              <a:t>20.3</a:t>
            </a:r>
            <a:r>
              <a:rPr lang="zh-CN" b="0">
                <a:cs typeface="仿宋_GB2312" charset="0"/>
              </a:rPr>
              <a:t>－</a:t>
            </a:r>
            <a:r>
              <a:rPr lang="en-US" b="0">
                <a:latin typeface="Times New Roman" panose="02020603050405020304" pitchFamily="18" charset="0"/>
                <a:cs typeface="仿宋_GB2312" charset="0"/>
              </a:rPr>
              <a:t>8)</a:t>
            </a:r>
            <a:endParaRPr lang="zh-CN" altLang="en-US"/>
          </a:p>
        </p:txBody>
      </p:sp>
      <p:sp>
        <p:nvSpPr>
          <p:cNvPr id="4" name="文本框 3"/>
          <p:cNvSpPr txBox="1"/>
          <p:nvPr/>
        </p:nvSpPr>
        <p:spPr>
          <a:xfrm>
            <a:off x="8603615" y="1383030"/>
            <a:ext cx="881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水银</a:t>
            </a:r>
            <a:endParaRPr lang="zh-CN" altLang="en-US" sz="2400" b="0">
              <a:solidFill>
                <a:srgbClr val="FF0000"/>
              </a:solidFill>
              <a:ea typeface="宋体" panose="02010600030101010101" pitchFamily="2" charset="-122"/>
            </a:endParaRPr>
          </a:p>
        </p:txBody>
      </p:sp>
      <p:sp>
        <p:nvSpPr>
          <p:cNvPr id="5" name="文本框 4"/>
          <p:cNvSpPr txBox="1"/>
          <p:nvPr/>
        </p:nvSpPr>
        <p:spPr>
          <a:xfrm>
            <a:off x="8276590" y="2465070"/>
            <a:ext cx="8515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11200" y="882650"/>
            <a:ext cx="10913110" cy="175323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命题点：电磁铁的应用</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如图是学校电铃的工作电路示意图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衔铁</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ea typeface="宋体" panose="02010600030101010101" pitchFamily="2" charset="-122"/>
              </a:rPr>
              <a:t>应选用</a:t>
            </a:r>
            <a:r>
              <a:rPr lang="en-US" sz="2400">
                <a:latin typeface="Times New Roman" panose="02020603050405020304" pitchFamily="18" charset="0"/>
                <a:ea typeface="宋体" panose="02010600030101010101" pitchFamily="2" charset="-122"/>
              </a:rPr>
              <a:t> 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硬</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或者</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磁性材料；通过电流的通断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可以控制电磁铁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的有无</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233"/>
          <p:cNvPicPr>
            <a:picLocks noChangeAspect="1"/>
          </p:cNvPicPr>
          <p:nvPr/>
        </p:nvPicPr>
        <p:blipFill>
          <a:blip r:embed="rId1"/>
          <a:stretch>
            <a:fillRect/>
          </a:stretch>
        </p:blipFill>
        <p:spPr>
          <a:xfrm>
            <a:off x="6803390" y="2862580"/>
            <a:ext cx="4130675" cy="2525395"/>
          </a:xfrm>
          <a:prstGeom prst="rect">
            <a:avLst/>
          </a:prstGeom>
          <a:noFill/>
          <a:ln w="9525">
            <a:noFill/>
          </a:ln>
        </p:spPr>
      </p:pic>
      <p:sp>
        <p:nvSpPr>
          <p:cNvPr id="3" name="文本框 2"/>
          <p:cNvSpPr txBox="1"/>
          <p:nvPr/>
        </p:nvSpPr>
        <p:spPr>
          <a:xfrm>
            <a:off x="7461885" y="5670550"/>
            <a:ext cx="281368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九年级</a:t>
            </a:r>
            <a:r>
              <a:rPr lang="en-US" b="0">
                <a:latin typeface="Times New Roman" panose="02020603050405020304" pitchFamily="18" charset="0"/>
                <a:cs typeface="仿宋_GB2312" charset="0"/>
              </a:rPr>
              <a:t>P132</a:t>
            </a:r>
            <a:r>
              <a:rPr lang="zh-CN" b="0">
                <a:cs typeface="仿宋_GB2312" charset="0"/>
              </a:rPr>
              <a:t>图</a:t>
            </a:r>
            <a:r>
              <a:rPr lang="en-US" b="0">
                <a:latin typeface="Times New Roman" panose="02020603050405020304" pitchFamily="18" charset="0"/>
                <a:cs typeface="仿宋_GB2312" charset="0"/>
              </a:rPr>
              <a:t>20.3</a:t>
            </a:r>
            <a:r>
              <a:rPr lang="zh-CN" b="0">
                <a:cs typeface="仿宋_GB2312" charset="0"/>
              </a:rPr>
              <a:t>－</a:t>
            </a:r>
            <a:r>
              <a:rPr lang="en-US" b="0">
                <a:latin typeface="Times New Roman" panose="02020603050405020304" pitchFamily="18" charset="0"/>
                <a:cs typeface="仿宋_GB2312" charset="0"/>
              </a:rPr>
              <a:t>9)</a:t>
            </a:r>
            <a:endParaRPr lang="zh-CN" altLang="en-US"/>
          </a:p>
        </p:txBody>
      </p:sp>
      <p:sp>
        <p:nvSpPr>
          <p:cNvPr id="4" name="文本框 3"/>
          <p:cNvSpPr txBox="1"/>
          <p:nvPr/>
        </p:nvSpPr>
        <p:spPr>
          <a:xfrm>
            <a:off x="8148320" y="1529080"/>
            <a:ext cx="5867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软</a:t>
            </a:r>
            <a:endParaRPr lang="zh-CN" altLang="en-US" sz="2400" b="0">
              <a:solidFill>
                <a:srgbClr val="FF0000"/>
              </a:solidFill>
              <a:ea typeface="宋体" panose="02010600030101010101" pitchFamily="2" charset="-122"/>
            </a:endParaRPr>
          </a:p>
        </p:txBody>
      </p:sp>
      <p:sp>
        <p:nvSpPr>
          <p:cNvPr id="5" name="文本框 4"/>
          <p:cNvSpPr txBox="1"/>
          <p:nvPr/>
        </p:nvSpPr>
        <p:spPr>
          <a:xfrm>
            <a:off x="7804150" y="2064385"/>
            <a:ext cx="8401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目</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录</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p:txBody>
      </p:sp>
      <p:grpSp>
        <p:nvGrpSpPr>
          <p:cNvPr id="17412" name="组合 3"/>
          <p:cNvGrpSpPr/>
          <p:nvPr/>
        </p:nvGrpSpPr>
        <p:grpSpPr>
          <a:xfrm>
            <a:off x="3117215" y="169545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117215" y="344360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江西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endPar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117215" y="433133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 action="ppaction://hlinksldjump"/>
          </p:cNvPr>
          <p:cNvSpPr/>
          <p:nvPr/>
        </p:nvSpPr>
        <p:spPr>
          <a:xfrm>
            <a:off x="3597910" y="2664460"/>
            <a:ext cx="17837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8" action="ppaction://hlinksldjump"/>
          </p:cNvPr>
          <p:cNvSpPr/>
          <p:nvPr/>
        </p:nvSpPr>
        <p:spPr>
          <a:xfrm>
            <a:off x="6274435" y="2664460"/>
            <a:ext cx="19812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9"/>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61201" y="1205230"/>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2" name="组合 11"/>
          <p:cNvGrpSpPr/>
          <p:nvPr/>
        </p:nvGrpSpPr>
        <p:grpSpPr>
          <a:xfrm>
            <a:off x="685165" y="2108200"/>
            <a:ext cx="10210800" cy="521970"/>
            <a:chOff x="894" y="3246"/>
            <a:chExt cx="16080" cy="822"/>
          </a:xfrm>
        </p:grpSpPr>
        <p:sp>
          <p:nvSpPr>
            <p:cNvPr id="13"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地磁场及磁极间的相互作用</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6年3考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685165" y="2943225"/>
            <a:ext cx="700786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(2019</a:t>
            </a:r>
            <a:r>
              <a:rPr lang="zh-CN" sz="2400">
                <a:cs typeface="楷体_GB2312" charset="0"/>
              </a:rPr>
              <a:t>江西</a:t>
            </a:r>
            <a:r>
              <a:rPr lang="en-US" sz="2400">
                <a:latin typeface="Times New Roman" panose="02020603050405020304" pitchFamily="18" charset="0"/>
                <a:cs typeface="楷体_GB2312" charset="0"/>
              </a:rPr>
              <a:t>8</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是利用被磁化的缝衣针制成的简易指南针．若静止时针尖指向地理位置的北方</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则针尖是简易指南针的</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rPr>
              <a:t>_</a:t>
            </a:r>
            <a:r>
              <a:rPr lang="zh-CN" sz="2400">
                <a:ea typeface="宋体" panose="02010600030101010101" pitchFamily="2" charset="-122"/>
              </a:rPr>
              <a:t>极．此时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将指南针底座逆时针旋转</a:t>
            </a:r>
            <a:r>
              <a:rPr lang="en-US" sz="2400">
                <a:latin typeface="Times New Roman" panose="02020603050405020304" pitchFamily="18" charset="0"/>
                <a:ea typeface="宋体" panose="02010600030101010101" pitchFamily="2" charset="-122"/>
              </a:rPr>
              <a:t>90°</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针尖静止时将指向地理位置的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方．</a:t>
            </a:r>
            <a:endParaRPr lang="zh-CN" altLang="en-US" sz="2400"/>
          </a:p>
        </p:txBody>
      </p:sp>
      <p:pic>
        <p:nvPicPr>
          <p:cNvPr id="2" name="图片 -2147481323" descr="C:\Documents and Settings\Administrator\桌面\江西物理(JK)\A145.TIF"/>
          <p:cNvPicPr>
            <a:picLocks noChangeAspect="1"/>
          </p:cNvPicPr>
          <p:nvPr/>
        </p:nvPicPr>
        <p:blipFill>
          <a:blip r:embed="rId3" r:link="rId4"/>
          <a:stretch>
            <a:fillRect/>
          </a:stretch>
        </p:blipFill>
        <p:spPr>
          <a:xfrm>
            <a:off x="7877810" y="3061970"/>
            <a:ext cx="3566795" cy="2146300"/>
          </a:xfrm>
          <a:prstGeom prst="rect">
            <a:avLst/>
          </a:prstGeom>
          <a:noFill/>
          <a:ln w="9525">
            <a:noFill/>
          </a:ln>
        </p:spPr>
      </p:pic>
      <p:sp>
        <p:nvSpPr>
          <p:cNvPr id="3" name="文本框 2"/>
          <p:cNvSpPr txBox="1"/>
          <p:nvPr/>
        </p:nvSpPr>
        <p:spPr>
          <a:xfrm>
            <a:off x="9225915" y="5436235"/>
            <a:ext cx="104394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4" name="文本框 3"/>
          <p:cNvSpPr txBox="1"/>
          <p:nvPr/>
        </p:nvSpPr>
        <p:spPr>
          <a:xfrm>
            <a:off x="5342255" y="4143375"/>
            <a:ext cx="1378585" cy="460375"/>
          </a:xfrm>
          <a:prstGeom prst="rect">
            <a:avLst/>
          </a:prstGeom>
          <a:noFill/>
          <a:ln w="9525">
            <a:noFill/>
          </a:ln>
        </p:spPr>
        <p:txBody>
          <a:bodyPr wrap="square">
            <a:spAutoFit/>
          </a:bodyPr>
          <a:p>
            <a:pPr indent="0"/>
            <a:r>
              <a:rPr lang="en-US" sz="2400" b="1">
                <a:solidFill>
                  <a:srgbClr val="FF0000"/>
                </a:solidFill>
                <a:latin typeface="Times New Roman" panose="02020603050405020304" pitchFamily="18" charset="0"/>
                <a:ea typeface="宋体" panose="02010600030101010101" pitchFamily="2" charset="-122"/>
              </a:rPr>
              <a:t> </a:t>
            </a:r>
            <a:r>
              <a:rPr lang="en-US" sz="2400" b="0">
                <a:solidFill>
                  <a:srgbClr val="FF0000"/>
                </a:solidFill>
                <a:latin typeface="Times New Roman" panose="02020603050405020304" pitchFamily="18" charset="0"/>
                <a:ea typeface="宋体" panose="02010600030101010101" pitchFamily="2" charset="-122"/>
              </a:rPr>
              <a:t>N(</a:t>
            </a:r>
            <a:r>
              <a:rPr lang="zh-CN" sz="2400" b="0">
                <a:solidFill>
                  <a:srgbClr val="FF0000"/>
                </a:solidFill>
                <a:ea typeface="宋体" panose="02010600030101010101" pitchFamily="2" charset="-122"/>
              </a:rPr>
              <a:t>或北</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3107055" y="5208270"/>
            <a:ext cx="5670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北</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24535" y="128397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572135" y="1737360"/>
            <a:ext cx="1143825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如图是条形磁体周围小磁针的指向</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图中各点小磁针有固定指向</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t>
            </a:r>
            <a:r>
              <a:rPr lang="zh-CN" sz="2400">
                <a:ea typeface="宋体" panose="02010600030101010101" pitchFamily="2" charset="-122"/>
              </a:rPr>
              <a:t>说明磁体周围的磁场具有</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sym typeface="+mn-ea"/>
              </a:rPr>
              <a:t>__</a:t>
            </a:r>
            <a:r>
              <a:rPr lang="en-US" sz="2400">
                <a:latin typeface="Times New Roman" panose="02020603050405020304" pitchFamily="18" charset="0"/>
                <a:ea typeface="宋体" panose="02010600030101010101" pitchFamily="2" charset="-122"/>
              </a:rPr>
              <a:t>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小磁针被涂黑的一端为</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则条</a:t>
            </a:r>
            <a:r>
              <a:rPr lang="zh-CN" sz="2400">
                <a:latin typeface="Times New Roman" panose="02020603050405020304" pitchFamily="18" charset="0"/>
                <a:ea typeface="宋体" panose="02010600030101010101" pitchFamily="2" charset="-122"/>
              </a:rPr>
              <a:t>形磁铁的</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端为</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极．</a:t>
            </a:r>
            <a:endParaRPr lang="zh-CN" altLang="en-US" sz="2400"/>
          </a:p>
        </p:txBody>
      </p:sp>
      <p:pic>
        <p:nvPicPr>
          <p:cNvPr id="3" name="图片 -2147481321" descr="C:\Documents and Settings\Administrator\桌面\江西物理(JK)\A144A.TIF"/>
          <p:cNvPicPr>
            <a:picLocks noChangeAspect="1"/>
          </p:cNvPicPr>
          <p:nvPr/>
        </p:nvPicPr>
        <p:blipFill>
          <a:blip r:embed="rId2" r:link="rId3"/>
          <a:stretch>
            <a:fillRect/>
          </a:stretch>
        </p:blipFill>
        <p:spPr>
          <a:xfrm>
            <a:off x="5820410" y="2936240"/>
            <a:ext cx="2282190" cy="2356485"/>
          </a:xfrm>
          <a:prstGeom prst="rect">
            <a:avLst/>
          </a:prstGeom>
          <a:noFill/>
          <a:ln w="9525">
            <a:noFill/>
          </a:ln>
        </p:spPr>
      </p:pic>
      <p:sp>
        <p:nvSpPr>
          <p:cNvPr id="6" name="文本框 5"/>
          <p:cNvSpPr txBox="1"/>
          <p:nvPr/>
        </p:nvSpPr>
        <p:spPr>
          <a:xfrm>
            <a:off x="6449695" y="5549900"/>
            <a:ext cx="102362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7" name="文本框 6"/>
          <p:cNvSpPr txBox="1"/>
          <p:nvPr/>
        </p:nvSpPr>
        <p:spPr>
          <a:xfrm>
            <a:off x="2146935" y="2383790"/>
            <a:ext cx="11753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方向性</a:t>
            </a:r>
            <a:endParaRPr lang="zh-CN" altLang="en-US" sz="2400" b="0">
              <a:solidFill>
                <a:srgbClr val="FF0000"/>
              </a:solidFill>
              <a:ea typeface="宋体" panose="02010600030101010101" pitchFamily="2" charset="-122"/>
            </a:endParaRPr>
          </a:p>
        </p:txBody>
      </p:sp>
      <p:sp>
        <p:nvSpPr>
          <p:cNvPr id="8" name="文本框 7"/>
          <p:cNvSpPr txBox="1"/>
          <p:nvPr/>
        </p:nvSpPr>
        <p:spPr>
          <a:xfrm>
            <a:off x="10212705" y="2383790"/>
            <a:ext cx="5467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N</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97255" y="1721485"/>
            <a:ext cx="10690860"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甲、乙两个磁极附近有一个小磁针</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小磁针静止时的指向如图所示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涂黑的一端为</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那么</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甲、乙都是</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甲、乙都是</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甲是</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乙是</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cs typeface="Times New Roman" panose="02020603050405020304" pitchFamily="18" charset="0"/>
              </a:rPr>
              <a:t>D. </a:t>
            </a:r>
            <a:r>
              <a:rPr lang="zh-CN" sz="2400">
                <a:ea typeface="宋体" panose="02010600030101010101" pitchFamily="2" charset="-122"/>
              </a:rPr>
              <a:t>甲是</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乙是</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a:t>
            </a:r>
            <a:endParaRPr lang="zh-CN" altLang="en-US" sz="2400"/>
          </a:p>
        </p:txBody>
      </p:sp>
      <p:pic>
        <p:nvPicPr>
          <p:cNvPr id="2" name="图片 -2147481320" descr="C:\Documents and Settings\Administrator\桌面\江西物理(JK)\A148B.TIF"/>
          <p:cNvPicPr>
            <a:picLocks noChangeAspect="1"/>
          </p:cNvPicPr>
          <p:nvPr/>
        </p:nvPicPr>
        <p:blipFill>
          <a:blip r:embed="rId1" r:link="rId2"/>
          <a:stretch>
            <a:fillRect/>
          </a:stretch>
        </p:blipFill>
        <p:spPr>
          <a:xfrm>
            <a:off x="7006590" y="2714625"/>
            <a:ext cx="2458085" cy="1795145"/>
          </a:xfrm>
          <a:prstGeom prst="rect">
            <a:avLst/>
          </a:prstGeom>
          <a:noFill/>
          <a:ln w="9525">
            <a:noFill/>
          </a:ln>
        </p:spPr>
      </p:pic>
      <p:sp>
        <p:nvSpPr>
          <p:cNvPr id="3" name="文本框 2"/>
          <p:cNvSpPr txBox="1"/>
          <p:nvPr/>
        </p:nvSpPr>
        <p:spPr>
          <a:xfrm>
            <a:off x="7713980" y="4660900"/>
            <a:ext cx="104394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4" name="文本框 3"/>
          <p:cNvSpPr txBox="1"/>
          <p:nvPr/>
        </p:nvSpPr>
        <p:spPr>
          <a:xfrm>
            <a:off x="3597275" y="2412365"/>
            <a:ext cx="5264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052195" y="1090295"/>
            <a:ext cx="10210800" cy="1291590"/>
            <a:chOff x="894" y="2961"/>
            <a:chExt cx="16080" cy="2034"/>
          </a:xfrm>
        </p:grpSpPr>
        <p:sp>
          <p:nvSpPr>
            <p:cNvPr id="13" name="文本框 4"/>
            <p:cNvSpPr txBox="1"/>
            <p:nvPr/>
          </p:nvSpPr>
          <p:spPr>
            <a:xfrm>
              <a:off x="3894" y="2961"/>
              <a:ext cx="13080" cy="2034"/>
            </a:xfrm>
            <a:prstGeom prst="rect">
              <a:avLst/>
            </a:prstGeom>
            <a:noFill/>
            <a:ln w="9525">
              <a:noFill/>
            </a:ln>
          </p:spPr>
          <p:txBody>
            <a:bodyPr wrap="square" anchor="t">
              <a:spAutoFit/>
            </a:bodyPr>
            <a:p>
              <a:pPr fontAlgn="auto">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通电螺线管和电磁铁磁性的影响因素及应用</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2018.15，2014.10</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1052195" y="2381885"/>
            <a:ext cx="5882005"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(2014</a:t>
            </a:r>
            <a:r>
              <a:rPr lang="zh-CN" sz="2400">
                <a:cs typeface="楷体_GB2312" charset="0"/>
              </a:rPr>
              <a:t>江西</a:t>
            </a:r>
            <a:r>
              <a:rPr lang="en-US" sz="2400">
                <a:latin typeface="Times New Roman" panose="02020603050405020304" pitchFamily="18" charset="0"/>
                <a:cs typeface="楷体_GB2312" charset="0"/>
              </a:rPr>
              <a:t>10</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弹簧下方分别吊着软铁棒和条形磁铁</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闭合开关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将滑动变阻器的滑片逐渐向右移动时</a:t>
            </a:r>
            <a:r>
              <a:rPr lang="zh-CN"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A</a:t>
            </a:r>
            <a:r>
              <a:rPr lang="zh-CN" sz="2400">
                <a:ea typeface="宋体" panose="02010600030101010101" pitchFamily="2" charset="-122"/>
              </a:rPr>
              <a:t>弹簧的长度将</a:t>
            </a:r>
            <a:r>
              <a:rPr lang="en-US" sz="2400">
                <a:latin typeface="Times New Roman" panose="02020603050405020304" pitchFamily="18" charset="0"/>
                <a:ea typeface="宋体" panose="02010600030101010101" pitchFamily="2" charset="-122"/>
              </a:rPr>
              <a:t>______</a:t>
            </a:r>
            <a:r>
              <a:rPr lang="zh-CN"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B</a:t>
            </a:r>
            <a:r>
              <a:rPr lang="zh-CN" sz="2400">
                <a:ea typeface="宋体" panose="02010600030101010101" pitchFamily="2" charset="-122"/>
              </a:rPr>
              <a:t>弹簧的长度将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均选填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伸长</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缩短</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318" descr="C:\Documents and Settings\Administrator\桌面\江西物理(JK)\A146.TIF"/>
          <p:cNvPicPr>
            <a:picLocks noChangeAspect="1"/>
          </p:cNvPicPr>
          <p:nvPr/>
        </p:nvPicPr>
        <p:blipFill>
          <a:blip r:embed="rId2" r:link="rId3"/>
          <a:stretch>
            <a:fillRect/>
          </a:stretch>
        </p:blipFill>
        <p:spPr>
          <a:xfrm>
            <a:off x="8021320" y="2493645"/>
            <a:ext cx="1822450" cy="3011805"/>
          </a:xfrm>
          <a:prstGeom prst="rect">
            <a:avLst/>
          </a:prstGeom>
          <a:noFill/>
          <a:ln w="9525">
            <a:noFill/>
          </a:ln>
        </p:spPr>
      </p:pic>
      <p:sp>
        <p:nvSpPr>
          <p:cNvPr id="3" name="文本框 2"/>
          <p:cNvSpPr txBox="1"/>
          <p:nvPr/>
        </p:nvSpPr>
        <p:spPr>
          <a:xfrm>
            <a:off x="8395335" y="5626735"/>
            <a:ext cx="107378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4" name="文本框 3"/>
          <p:cNvSpPr txBox="1"/>
          <p:nvPr/>
        </p:nvSpPr>
        <p:spPr>
          <a:xfrm>
            <a:off x="3232150" y="4137025"/>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伸长</a:t>
            </a:r>
            <a:endParaRPr lang="zh-CN" altLang="en-US" sz="2400" b="0">
              <a:solidFill>
                <a:srgbClr val="FF0000"/>
              </a:solidFill>
              <a:ea typeface="宋体" panose="02010600030101010101" pitchFamily="2" charset="-122"/>
            </a:endParaRPr>
          </a:p>
        </p:txBody>
      </p:sp>
      <p:sp>
        <p:nvSpPr>
          <p:cNvPr id="5" name="文本框 4"/>
          <p:cNvSpPr txBox="1"/>
          <p:nvPr/>
        </p:nvSpPr>
        <p:spPr>
          <a:xfrm>
            <a:off x="1343660" y="4680585"/>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缩短</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92125" y="826135"/>
            <a:ext cx="1110932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(2018</a:t>
            </a:r>
            <a:r>
              <a:rPr lang="zh-CN" sz="2400">
                <a:cs typeface="楷体_GB2312" charset="0"/>
              </a:rPr>
              <a:t>江西</a:t>
            </a:r>
            <a:r>
              <a:rPr lang="en-US" sz="2400">
                <a:latin typeface="Times New Roman" panose="02020603050405020304" pitchFamily="18" charset="0"/>
                <a:cs typeface="楷体_GB2312" charset="0"/>
              </a:rPr>
              <a:t>15</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消防应急灯在没有停电时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灯是熄灭的；停电</a:t>
            </a:r>
            <a:r>
              <a:rPr lang="zh-CN" sz="2400">
                <a:latin typeface="Times New Roman" panose="02020603050405020304" pitchFamily="18" charset="0"/>
                <a:ea typeface="宋体" panose="02010600030101010101" pitchFamily="2" charset="-122"/>
              </a:rPr>
              <a:t>时，标有</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36 V”</a:t>
            </a:r>
            <a:r>
              <a:rPr lang="zh-CN" sz="2400">
                <a:ea typeface="宋体" panose="02010600030101010101" pitchFamily="2" charset="-122"/>
              </a:rPr>
              <a:t>字样的两盏灯就会正常发光．如图所示的电路中符合要求的是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317" descr="C:\Documents and Settings\Administrator\桌面\江西物理(JK)\A147.TIF"/>
          <p:cNvPicPr>
            <a:picLocks noChangeAspect="1"/>
          </p:cNvPicPr>
          <p:nvPr/>
        </p:nvPicPr>
        <p:blipFill>
          <a:blip r:embed="rId1" r:link="rId2"/>
          <a:stretch>
            <a:fillRect/>
          </a:stretch>
        </p:blipFill>
        <p:spPr>
          <a:xfrm>
            <a:off x="3837305" y="1934210"/>
            <a:ext cx="5014595" cy="4335145"/>
          </a:xfrm>
          <a:prstGeom prst="rect">
            <a:avLst/>
          </a:prstGeom>
          <a:noFill/>
          <a:ln w="9525">
            <a:noFill/>
          </a:ln>
        </p:spPr>
      </p:pic>
      <p:sp>
        <p:nvSpPr>
          <p:cNvPr id="3" name="文本框 2"/>
          <p:cNvSpPr txBox="1"/>
          <p:nvPr/>
        </p:nvSpPr>
        <p:spPr>
          <a:xfrm>
            <a:off x="9023985" y="1562735"/>
            <a:ext cx="56705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2296160" y="132588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2296160" y="1849120"/>
            <a:ext cx="8863330" cy="6451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下列通电螺线管周围磁感线的分布正确的是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3" name="图片 -2147481315" descr="C:\Documents and Settings\Administrator\桌面\江西物理(JK)\A148.TIF"/>
          <p:cNvPicPr>
            <a:picLocks noChangeAspect="1"/>
          </p:cNvPicPr>
          <p:nvPr/>
        </p:nvPicPr>
        <p:blipFill>
          <a:blip r:embed="rId2" r:link="rId3"/>
          <a:stretch>
            <a:fillRect/>
          </a:stretch>
        </p:blipFill>
        <p:spPr>
          <a:xfrm>
            <a:off x="3953510" y="2907030"/>
            <a:ext cx="4403090" cy="3086100"/>
          </a:xfrm>
          <a:prstGeom prst="rect">
            <a:avLst/>
          </a:prstGeom>
          <a:noFill/>
          <a:ln w="9525">
            <a:noFill/>
          </a:ln>
        </p:spPr>
      </p:pic>
      <p:sp>
        <p:nvSpPr>
          <p:cNvPr id="6" name="文本框 5"/>
          <p:cNvSpPr txBox="1"/>
          <p:nvPr/>
        </p:nvSpPr>
        <p:spPr>
          <a:xfrm>
            <a:off x="8606155" y="2033905"/>
            <a:ext cx="576580" cy="460375"/>
          </a:xfrm>
          <a:prstGeom prst="rect">
            <a:avLst/>
          </a:prstGeom>
          <a:noFill/>
          <a:ln w="9525">
            <a:noFill/>
          </a:ln>
        </p:spPr>
        <p:txBody>
          <a:bodyPr wrap="square">
            <a:spAutoFit/>
          </a:bodyPr>
          <a:p>
            <a:pPr indent="0"/>
            <a:r>
              <a:rPr lang="en-US" sz="2400" b="1">
                <a:solidFill>
                  <a:srgbClr val="FF0000"/>
                </a:solidFill>
                <a:latin typeface="Times New Roman" panose="02020603050405020304" pitchFamily="18" charset="0"/>
                <a:ea typeface="宋体" panose="02010600030101010101" pitchFamily="2" charset="-122"/>
              </a:rPr>
              <a:t> </a:t>
            </a:r>
            <a:r>
              <a:rPr lang="en-US" sz="2400" b="0">
                <a:solidFill>
                  <a:srgbClr val="FF0000"/>
                </a:solidFill>
                <a:latin typeface="Times New Roman" panose="02020603050405020304" pitchFamily="18" charset="0"/>
                <a:ea typeface="宋体" panose="02010600030101010101" pitchFamily="2" charset="-122"/>
              </a:rPr>
              <a:t>B</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943860" y="1301750"/>
            <a:ext cx="7534275" cy="6451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7. </a:t>
            </a:r>
            <a:r>
              <a:rPr lang="zh-CN" sz="2400">
                <a:ea typeface="宋体" panose="02010600030101010101" pitchFamily="2" charset="-122"/>
              </a:rPr>
              <a:t>下列四幅图中小磁针北极指向正确的是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314" descr="C:\Documents and Settings\Administrator\桌面\江西物理(JK)\A149.TIF"/>
          <p:cNvPicPr>
            <a:picLocks noChangeAspect="1"/>
          </p:cNvPicPr>
          <p:nvPr/>
        </p:nvPicPr>
        <p:blipFill>
          <a:blip r:embed="rId1" r:link="rId2"/>
          <a:stretch>
            <a:fillRect/>
          </a:stretch>
        </p:blipFill>
        <p:spPr>
          <a:xfrm>
            <a:off x="3028950" y="2210435"/>
            <a:ext cx="5819775" cy="3794125"/>
          </a:xfrm>
          <a:prstGeom prst="rect">
            <a:avLst/>
          </a:prstGeom>
          <a:noFill/>
          <a:ln w="9525">
            <a:noFill/>
          </a:ln>
        </p:spPr>
      </p:pic>
      <p:sp>
        <p:nvSpPr>
          <p:cNvPr id="3" name="文本框 2"/>
          <p:cNvSpPr txBox="1"/>
          <p:nvPr/>
        </p:nvSpPr>
        <p:spPr>
          <a:xfrm>
            <a:off x="8674735" y="1486535"/>
            <a:ext cx="464820" cy="460375"/>
          </a:xfrm>
          <a:prstGeom prst="rect">
            <a:avLst/>
          </a:prstGeom>
          <a:noFill/>
          <a:ln w="9525">
            <a:noFill/>
          </a:ln>
        </p:spPr>
        <p:txBody>
          <a:bodyPr wrap="square">
            <a:spAutoFit/>
          </a:bodyPr>
          <a:p>
            <a:pPr indent="0"/>
            <a:r>
              <a:rPr lang="en-US" sz="1050" b="1">
                <a:latin typeface="Times New Roman" panose="02020603050405020304" pitchFamily="18" charset="0"/>
                <a:ea typeface="宋体" panose="02010600030101010101" pitchFamily="2" charset="-122"/>
              </a:rPr>
              <a:t> </a:t>
            </a:r>
            <a:r>
              <a:rPr lang="en-US" sz="2400" b="0">
                <a:solidFill>
                  <a:srgbClr val="FF0000"/>
                </a:solidFill>
                <a:latin typeface="Times New Roman" panose="02020603050405020304" pitchFamily="18" charset="0"/>
                <a:ea typeface="宋体" panose="02010600030101010101" pitchFamily="2" charset="-122"/>
              </a:rPr>
              <a:t>B</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1215" y="1186180"/>
            <a:ext cx="10627995" cy="396938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 </a:t>
            </a:r>
            <a:r>
              <a:rPr lang="zh-CN" sz="2400">
                <a:latin typeface="Times New Roman" panose="02020603050405020304" pitchFamily="18" charset="0"/>
                <a:ea typeface="宋体" panose="02010600030101010101" pitchFamily="2" charset="-122"/>
                <a:cs typeface="Times New Roman" panose="02020603050405020304" pitchFamily="18" charset="0"/>
              </a:rPr>
              <a:t>小明在科学拓展课上制作了一个简易喇叭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原理如图</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．接通信号源后，电流的方向不断改变，导致线圈的磁极不断变化，通过吸引或排斥磁铁，带动纸盆振动．为改变纸盆振动幅度以调节喇叭响度，下列方法不可行的是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改变磁铁的磁极　　</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B. </a:t>
            </a:r>
            <a:r>
              <a:rPr lang="zh-CN" sz="2400">
                <a:latin typeface="Times New Roman" panose="02020603050405020304" pitchFamily="18" charset="0"/>
                <a:ea typeface="宋体" panose="02010600030101010101" pitchFamily="2" charset="-122"/>
                <a:cs typeface="Times New Roman" panose="02020603050405020304" pitchFamily="18" charset="0"/>
              </a:rPr>
              <a:t>改变电流的大小</a:t>
            </a:r>
            <a:r>
              <a:rPr lang="en-US" sz="2400">
                <a:latin typeface="Times New Roman" panose="02020603050405020304" pitchFamily="18" charset="0"/>
                <a:ea typeface="宋体" panose="02010600030101010101" pitchFamily="2" charset="-122"/>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改变磁铁磁性强弱</a:t>
            </a:r>
            <a:r>
              <a:rPr lang="en-US" sz="2400">
                <a:latin typeface="Times New Roman" panose="02020603050405020304" pitchFamily="18" charset="0"/>
                <a:ea typeface="宋体" panose="02010600030101010101" pitchFamily="2" charset="-122"/>
                <a:cs typeface="Times New Roman" panose="02020603050405020304" pitchFamily="18" charset="0"/>
              </a:rPr>
              <a:t>  </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D. </a:t>
            </a:r>
            <a:r>
              <a:rPr lang="zh-CN" sz="2400">
                <a:latin typeface="Times New Roman" panose="02020603050405020304" pitchFamily="18" charset="0"/>
                <a:ea typeface="宋体" panose="02010600030101010101" pitchFamily="2" charset="-122"/>
                <a:cs typeface="Times New Roman" panose="02020603050405020304" pitchFamily="18" charset="0"/>
              </a:rPr>
              <a:t>改变线圈的匝数</a:t>
            </a:r>
            <a:endParaRPr lang="zh-CN" altLang="en-US" sz="2400">
              <a:latin typeface="Times New Roman" panose="02020603050405020304" pitchFamily="18" charset="0"/>
              <a:cs typeface="Times New Roman" panose="02020603050405020304" pitchFamily="18" charset="0"/>
            </a:endParaRPr>
          </a:p>
        </p:txBody>
      </p:sp>
      <p:pic>
        <p:nvPicPr>
          <p:cNvPr id="2" name="图片 -2147481313" descr="C:\Documents and Settings\Administrator\桌面\江西物理(JK)\A206.TIF"/>
          <p:cNvPicPr>
            <a:picLocks noChangeAspect="1"/>
          </p:cNvPicPr>
          <p:nvPr/>
        </p:nvPicPr>
        <p:blipFill>
          <a:blip r:embed="rId1" r:link="rId2"/>
          <a:stretch>
            <a:fillRect/>
          </a:stretch>
        </p:blipFill>
        <p:spPr>
          <a:xfrm>
            <a:off x="5664835" y="3029585"/>
            <a:ext cx="3049905" cy="2362835"/>
          </a:xfrm>
          <a:prstGeom prst="rect">
            <a:avLst/>
          </a:prstGeom>
          <a:noFill/>
          <a:ln w="9525">
            <a:noFill/>
          </a:ln>
        </p:spPr>
      </p:pic>
      <p:sp>
        <p:nvSpPr>
          <p:cNvPr id="3" name="文本框 2"/>
          <p:cNvSpPr txBox="1"/>
          <p:nvPr/>
        </p:nvSpPr>
        <p:spPr>
          <a:xfrm>
            <a:off x="6657340" y="5532755"/>
            <a:ext cx="106426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8</a:t>
            </a:r>
            <a:r>
              <a:rPr lang="zh-CN" b="0">
                <a:cs typeface="楷体_GB2312" charset="0"/>
              </a:rPr>
              <a:t>题图</a:t>
            </a:r>
            <a:endParaRPr lang="zh-CN" altLang="en-US"/>
          </a:p>
        </p:txBody>
      </p:sp>
      <p:sp>
        <p:nvSpPr>
          <p:cNvPr id="4" name="文本框 3"/>
          <p:cNvSpPr txBox="1"/>
          <p:nvPr/>
        </p:nvSpPr>
        <p:spPr>
          <a:xfrm>
            <a:off x="9945370" y="2432685"/>
            <a:ext cx="5765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886460" y="1209040"/>
            <a:ext cx="10210800" cy="521970"/>
            <a:chOff x="894" y="3246"/>
            <a:chExt cx="16080" cy="822"/>
          </a:xfrm>
        </p:grpSpPr>
        <p:sp>
          <p:nvSpPr>
            <p:cNvPr id="13"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探究通电螺线管外部的磁场分布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2016.23</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86460" y="1697990"/>
            <a:ext cx="10659110"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9. </a:t>
            </a:r>
            <a:r>
              <a:rPr lang="en-US" sz="2400">
                <a:latin typeface="Times New Roman" panose="02020603050405020304" pitchFamily="18" charset="0"/>
                <a:cs typeface="楷体_GB2312" charset="0"/>
              </a:rPr>
              <a:t>(2016</a:t>
            </a:r>
            <a:r>
              <a:rPr lang="zh-CN" sz="2400">
                <a:cs typeface="楷体_GB2312" charset="0"/>
              </a:rPr>
              <a:t>江西</a:t>
            </a:r>
            <a:r>
              <a:rPr lang="en-US" sz="2400">
                <a:latin typeface="Times New Roman" panose="02020603050405020304" pitchFamily="18" charset="0"/>
                <a:cs typeface="楷体_GB2312" charset="0"/>
              </a:rPr>
              <a:t>23</a:t>
            </a:r>
            <a:r>
              <a:rPr lang="zh-CN" sz="2400">
                <a:cs typeface="楷体_GB2312" charset="0"/>
              </a:rPr>
              <a:t>题</a:t>
            </a:r>
            <a:r>
              <a:rPr lang="en-US" sz="2400">
                <a:latin typeface="Times New Roman" panose="02020603050405020304" pitchFamily="18" charset="0"/>
                <a:cs typeface="楷体_GB2312" charset="0"/>
              </a:rPr>
              <a:t>8</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科学探究中能够准确表达自己的观点</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表述探究的问题、过程和结果非常重要</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以下是小华和小红对通电螺线管的外部磁场进行探究后的展示与汇报：</a:t>
            </a:r>
            <a:endParaRPr lang="zh-CN" altLang="en-US" sz="2400"/>
          </a:p>
        </p:txBody>
      </p:sp>
      <p:pic>
        <p:nvPicPr>
          <p:cNvPr id="2" name="图片 -2147481311" descr="C:\Documents and Settings\Administrator\桌面\江西物理(JK)\A150.TIF"/>
          <p:cNvPicPr>
            <a:picLocks noChangeAspect="1"/>
          </p:cNvPicPr>
          <p:nvPr/>
        </p:nvPicPr>
        <p:blipFill>
          <a:blip r:embed="rId2" r:link="rId3"/>
          <a:stretch>
            <a:fillRect/>
          </a:stretch>
        </p:blipFill>
        <p:spPr>
          <a:xfrm>
            <a:off x="3490595" y="3528695"/>
            <a:ext cx="5450840" cy="2249805"/>
          </a:xfrm>
          <a:prstGeom prst="rect">
            <a:avLst/>
          </a:prstGeom>
          <a:noFill/>
          <a:ln w="9525">
            <a:noFill/>
          </a:ln>
        </p:spPr>
      </p:pic>
      <p:sp>
        <p:nvSpPr>
          <p:cNvPr id="8" name="文本框 7"/>
          <p:cNvSpPr txBox="1"/>
          <p:nvPr/>
        </p:nvSpPr>
        <p:spPr>
          <a:xfrm>
            <a:off x="5689600" y="5778500"/>
            <a:ext cx="105346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9</a:t>
            </a:r>
            <a:r>
              <a:rPr lang="zh-CN" b="0">
                <a:cs typeface="楷体_GB2312" charset="0"/>
              </a:rPr>
              <a:t>题图</a:t>
            </a:r>
            <a:endParaRPr lang="zh-CN" altLang="en-US" b="0">
              <a:cs typeface="楷体_GB2312" charset="0"/>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89965" y="1360805"/>
            <a:ext cx="10212705"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①</a:t>
            </a:r>
            <a:r>
              <a:rPr lang="zh-CN" sz="2400" b="0">
                <a:latin typeface="Times New Roman" panose="02020603050405020304" pitchFamily="18" charset="0"/>
                <a:ea typeface="宋体" panose="02010600030101010101" pitchFamily="2" charset="-122"/>
              </a:rPr>
              <a:t>我们想知道通电螺线管的外部是否存在磁场？</a:t>
            </a:r>
            <a:r>
              <a:rPr lang="en-US" sz="2400" b="0">
                <a:latin typeface="Times New Roman" panose="02020603050405020304" pitchFamily="18" charset="0"/>
                <a:ea typeface="宋体" panose="02010600030101010101" pitchFamily="2" charset="-122"/>
                <a:cs typeface="Times New Roman" panose="02020603050405020304" pitchFamily="18" charset="0"/>
              </a:rPr>
              <a:t>②</a:t>
            </a:r>
            <a:r>
              <a:rPr lang="zh-CN" sz="2400" b="0">
                <a:latin typeface="Times New Roman" panose="02020603050405020304" pitchFamily="18" charset="0"/>
                <a:ea typeface="宋体" panose="02010600030101010101" pitchFamily="2" charset="-122"/>
              </a:rPr>
              <a:t>因此设计了如图甲所示的实验；</a:t>
            </a:r>
            <a:r>
              <a:rPr lang="en-US" sz="2400" b="0">
                <a:latin typeface="Times New Roman" panose="02020603050405020304" pitchFamily="18" charset="0"/>
                <a:ea typeface="宋体" panose="02010600030101010101" pitchFamily="2" charset="-122"/>
                <a:cs typeface="Times New Roman" panose="02020603050405020304" pitchFamily="18" charset="0"/>
              </a:rPr>
              <a:t>③</a:t>
            </a:r>
            <a:r>
              <a:rPr lang="zh-CN" sz="2400" b="0">
                <a:latin typeface="Times New Roman" panose="02020603050405020304" pitchFamily="18" charset="0"/>
                <a:ea typeface="宋体" panose="02010600030101010101" pitchFamily="2" charset="-122"/>
              </a:rPr>
              <a:t>闭合开关，发现小磁针发生了偏转；断开开关，小磁针又回到原位；</a:t>
            </a:r>
            <a:r>
              <a:rPr lang="en-US" sz="2400" b="0">
                <a:latin typeface="Times New Roman" panose="02020603050405020304" pitchFamily="18" charset="0"/>
                <a:ea typeface="宋体" panose="02010600030101010101" pitchFamily="2" charset="-122"/>
                <a:cs typeface="Times New Roman" panose="02020603050405020304" pitchFamily="18" charset="0"/>
              </a:rPr>
              <a:t>④</a:t>
            </a:r>
            <a:r>
              <a:rPr lang="zh-CN" sz="2400" b="0">
                <a:latin typeface="Times New Roman" panose="02020603050405020304" pitchFamily="18" charset="0"/>
                <a:ea typeface="宋体" panose="02010600030101010101" pitchFamily="2" charset="-122"/>
              </a:rPr>
              <a:t>此现象说明通电螺线管的周围存在磁场；</a:t>
            </a:r>
            <a:r>
              <a:rPr lang="en-US" sz="2400" b="0">
                <a:latin typeface="Times New Roman" panose="02020603050405020304" pitchFamily="18" charset="0"/>
                <a:ea typeface="宋体" panose="02010600030101010101" pitchFamily="2" charset="-122"/>
                <a:cs typeface="Times New Roman" panose="02020603050405020304" pitchFamily="18" charset="0"/>
              </a:rPr>
              <a:t>⑤</a:t>
            </a:r>
            <a:r>
              <a:rPr lang="zh-CN" sz="2400" b="0">
                <a:latin typeface="Times New Roman" panose="02020603050405020304" pitchFamily="18" charset="0"/>
                <a:ea typeface="宋体" panose="02010600030101010101" pitchFamily="2" charset="-122"/>
              </a:rPr>
              <a:t>那么通电螺线管外部磁场的分布情况如何？</a:t>
            </a:r>
            <a:r>
              <a:rPr lang="en-US" sz="2400" b="0">
                <a:latin typeface="Times New Roman" panose="02020603050405020304" pitchFamily="18" charset="0"/>
                <a:ea typeface="宋体" panose="02010600030101010101" pitchFamily="2" charset="-122"/>
                <a:cs typeface="Times New Roman" panose="02020603050405020304" pitchFamily="18" charset="0"/>
              </a:rPr>
              <a:t>⑥</a:t>
            </a:r>
            <a:r>
              <a:rPr lang="zh-CN" sz="2400" b="0">
                <a:latin typeface="Times New Roman" panose="02020603050405020304" pitchFamily="18" charset="0"/>
                <a:ea typeface="宋体" panose="02010600030101010101" pitchFamily="2" charset="-122"/>
              </a:rPr>
              <a:t>我们在通电螺线管周围的有机玻璃上撒铁屑并轻敲；</a:t>
            </a:r>
            <a:r>
              <a:rPr lang="en-US" sz="2400" b="0">
                <a:latin typeface="Times New Roman" panose="02020603050405020304" pitchFamily="18" charset="0"/>
                <a:ea typeface="宋体" panose="02010600030101010101" pitchFamily="2" charset="-122"/>
                <a:cs typeface="Times New Roman" panose="02020603050405020304" pitchFamily="18" charset="0"/>
              </a:rPr>
              <a:t>⑦</a:t>
            </a:r>
            <a:r>
              <a:rPr lang="zh-CN" sz="2400" b="0">
                <a:latin typeface="Times New Roman" panose="02020603050405020304" pitchFamily="18" charset="0"/>
                <a:ea typeface="宋体" panose="02010600030101010101" pitchFamily="2" charset="-122"/>
              </a:rPr>
              <a:t>铁屑的分布情况如图乙所示；</a:t>
            </a:r>
            <a:r>
              <a:rPr lang="en-US" sz="2400" b="0">
                <a:latin typeface="Times New Roman" panose="02020603050405020304" pitchFamily="18" charset="0"/>
                <a:ea typeface="宋体" panose="02010600030101010101" pitchFamily="2" charset="-122"/>
                <a:cs typeface="Times New Roman" panose="02020603050405020304" pitchFamily="18" charset="0"/>
              </a:rPr>
              <a:t>⑧</a:t>
            </a:r>
            <a:r>
              <a:rPr lang="zh-CN" sz="2400" b="0">
                <a:latin typeface="Times New Roman" panose="02020603050405020304" pitchFamily="18" charset="0"/>
                <a:ea typeface="宋体" panose="02010600030101010101" pitchFamily="2" charset="-122"/>
              </a:rPr>
              <a:t>由此可知通电螺线管的外部磁场与条形磁体的磁场相似．</a:t>
            </a:r>
            <a:endParaRPr lang="zh-CN" altLang="en-US" sz="2400">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5054283" y="2948940"/>
            <a:ext cx="704850" cy="1816735"/>
          </a:xfrm>
          <a:custGeom>
            <a:avLst/>
            <a:gdLst>
              <a:gd name="rtl" fmla="*/ 224960 w 1212960"/>
              <a:gd name="rtt" fmla="*/ 132240 h 547200"/>
              <a:gd name="rtr" fmla="*/ 984960 w 1212960"/>
              <a:gd name="rtb" fmla="*/ 428640 h 547200"/>
            </a:gdLst>
            <a:ahLst/>
            <a:cxnLst/>
            <a:rect l="rtl" t="rtt" r="rtr" b="rtb"/>
            <a:pathLst>
              <a:path w="1212960" h="547200">
                <a:moveTo>
                  <a:pt x="273600" y="0"/>
                </a:moveTo>
                <a:lnTo>
                  <a:pt x="939360" y="0"/>
                </a:lnTo>
                <a:cubicBezTo>
                  <a:pt x="1090469" y="0"/>
                  <a:pt x="1212960" y="122491"/>
                  <a:pt x="1212960" y="273600"/>
                </a:cubicBezTo>
                <a:cubicBezTo>
                  <a:pt x="1212960" y="424709"/>
                  <a:pt x="1090469" y="547200"/>
                  <a:pt x="9393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r>
              <a:rPr sz="2400" b="1">
                <a:solidFill>
                  <a:srgbClr val="454545"/>
                </a:solidFill>
                <a:latin typeface="方正粗黑宋简体" panose="02000000000000000000" charset="-122"/>
              </a:rPr>
              <a:t>电</a:t>
            </a:r>
            <a:endParaRPr sz="2400" b="1">
              <a:solidFill>
                <a:srgbClr val="454545"/>
              </a:solidFill>
              <a:latin typeface="方正粗黑宋简体" panose="02000000000000000000" charset="-122"/>
            </a:endParaRPr>
          </a:p>
          <a:p>
            <a:pPr algn="ctr"/>
            <a:r>
              <a:rPr sz="2400" b="1">
                <a:solidFill>
                  <a:srgbClr val="454545"/>
                </a:solidFill>
                <a:latin typeface="方正粗黑宋简体" panose="02000000000000000000" charset="-122"/>
              </a:rPr>
              <a:t>与</a:t>
            </a:r>
            <a:endParaRPr sz="2400" b="1">
              <a:solidFill>
                <a:srgbClr val="454545"/>
              </a:solidFill>
              <a:latin typeface="方正粗黑宋简体" panose="02000000000000000000" charset="-122"/>
            </a:endParaRPr>
          </a:p>
          <a:p>
            <a:pPr algn="ctr"/>
            <a:r>
              <a:rPr sz="2400" b="1">
                <a:solidFill>
                  <a:srgbClr val="454545"/>
                </a:solidFill>
                <a:latin typeface="方正粗黑宋简体" panose="02000000000000000000" charset="-122"/>
              </a:rPr>
              <a:t>磁</a:t>
            </a:r>
            <a:endParaRPr sz="2400" b="1">
              <a:solidFill>
                <a:srgbClr val="454545"/>
              </a:solidFill>
              <a:latin typeface="方正粗黑宋简体" panose="02000000000000000000" charset="-122"/>
            </a:endParaRPr>
          </a:p>
        </p:txBody>
      </p:sp>
      <p:grpSp>
        <p:nvGrpSpPr>
          <p:cNvPr id="74" name="组合 73"/>
          <p:cNvGrpSpPr/>
          <p:nvPr/>
        </p:nvGrpSpPr>
        <p:grpSpPr>
          <a:xfrm>
            <a:off x="5940743" y="3484245"/>
            <a:ext cx="3065145" cy="1014730"/>
            <a:chOff x="9354" y="5487"/>
            <a:chExt cx="4827" cy="1598"/>
          </a:xfrm>
        </p:grpSpPr>
        <p:sp>
          <p:nvSpPr>
            <p:cNvPr id="105" name="MMConnector"/>
            <p:cNvSpPr/>
            <p:nvPr/>
          </p:nvSpPr>
          <p:spPr>
            <a:xfrm>
              <a:off x="9354" y="6168"/>
              <a:ext cx="1757" cy="155"/>
            </a:xfrm>
            <a:custGeom>
              <a:avLst/>
              <a:gdLst/>
              <a:ahLst/>
              <a:cxnLst/>
              <a:pathLst>
                <a:path w="798984" h="45032">
                  <a:moveTo>
                    <a:pt x="-94914" y="-37369"/>
                  </a:moveTo>
                  <a:cubicBezTo>
                    <a:pt x="-113974" y="-39247"/>
                    <a:pt x="-127582" y="-27623"/>
                    <a:pt x="-128588" y="-13028"/>
                  </a:cubicBezTo>
                  <a:cubicBezTo>
                    <a:pt x="-129595" y="1568"/>
                    <a:pt x="-117710" y="14915"/>
                    <a:pt x="-98574" y="15705"/>
                  </a:cubicBezTo>
                  <a:cubicBezTo>
                    <a:pt x="-80875" y="16436"/>
                    <a:pt x="-63176" y="17167"/>
                    <a:pt x="-45473" y="17928"/>
                  </a:cubicBezTo>
                  <a:cubicBezTo>
                    <a:pt x="-27770" y="18688"/>
                    <a:pt x="-10063" y="19479"/>
                    <a:pt x="7647" y="20282"/>
                  </a:cubicBezTo>
                  <a:cubicBezTo>
                    <a:pt x="25357" y="21086"/>
                    <a:pt x="43069" y="21902"/>
                    <a:pt x="60785" y="22725"/>
                  </a:cubicBezTo>
                  <a:cubicBezTo>
                    <a:pt x="78501" y="23548"/>
                    <a:pt x="96221" y="24378"/>
                    <a:pt x="113944" y="25206"/>
                  </a:cubicBezTo>
                  <a:cubicBezTo>
                    <a:pt x="131667" y="26035"/>
                    <a:pt x="149393" y="26861"/>
                    <a:pt x="167124" y="27675"/>
                  </a:cubicBezTo>
                  <a:cubicBezTo>
                    <a:pt x="184854" y="28490"/>
                    <a:pt x="202587" y="29293"/>
                    <a:pt x="220325" y="30076"/>
                  </a:cubicBezTo>
                  <a:cubicBezTo>
                    <a:pt x="238062" y="30858"/>
                    <a:pt x="255803" y="31619"/>
                    <a:pt x="273548" y="32348"/>
                  </a:cubicBezTo>
                  <a:cubicBezTo>
                    <a:pt x="291292" y="33078"/>
                    <a:pt x="309041" y="33776"/>
                    <a:pt x="326792" y="34431"/>
                  </a:cubicBezTo>
                  <a:cubicBezTo>
                    <a:pt x="344544" y="35087"/>
                    <a:pt x="362299" y="35700"/>
                    <a:pt x="380056" y="36259"/>
                  </a:cubicBezTo>
                  <a:cubicBezTo>
                    <a:pt x="397814" y="36819"/>
                    <a:pt x="415573" y="37325"/>
                    <a:pt x="433338" y="37765"/>
                  </a:cubicBezTo>
                  <a:cubicBezTo>
                    <a:pt x="451103" y="38206"/>
                    <a:pt x="468874" y="38582"/>
                    <a:pt x="486633" y="38882"/>
                  </a:cubicBezTo>
                  <a:cubicBezTo>
                    <a:pt x="504392" y="39181"/>
                    <a:pt x="522140" y="39405"/>
                    <a:pt x="539935" y="39538"/>
                  </a:cubicBezTo>
                  <a:cubicBezTo>
                    <a:pt x="557730" y="39672"/>
                    <a:pt x="575572" y="39714"/>
                    <a:pt x="593237" y="39667"/>
                  </a:cubicBezTo>
                  <a:cubicBezTo>
                    <a:pt x="610902" y="39619"/>
                    <a:pt x="628391" y="39480"/>
                    <a:pt x="646528" y="39199"/>
                  </a:cubicBezTo>
                  <a:cubicBezTo>
                    <a:pt x="664666" y="38917"/>
                    <a:pt x="683453" y="38493"/>
                    <a:pt x="702240" y="38070"/>
                  </a:cubicBezTo>
                  <a:cubicBezTo>
                    <a:pt x="704975" y="38008"/>
                    <a:pt x="706800" y="36290"/>
                    <a:pt x="706800" y="34200"/>
                  </a:cubicBezTo>
                  <a:cubicBezTo>
                    <a:pt x="706800" y="32110"/>
                    <a:pt x="704975" y="30416"/>
                    <a:pt x="702240" y="30330"/>
                  </a:cubicBezTo>
                  <a:cubicBezTo>
                    <a:pt x="683498" y="29744"/>
                    <a:pt x="664756" y="29158"/>
                    <a:pt x="646675" y="28430"/>
                  </a:cubicBezTo>
                  <a:cubicBezTo>
                    <a:pt x="628595" y="27702"/>
                    <a:pt x="611176" y="26831"/>
                    <a:pt x="593588" y="25871"/>
                  </a:cubicBezTo>
                  <a:cubicBezTo>
                    <a:pt x="576000" y="24910"/>
                    <a:pt x="558244" y="23859"/>
                    <a:pt x="540541" y="22718"/>
                  </a:cubicBezTo>
                  <a:cubicBezTo>
                    <a:pt x="522838" y="21577"/>
                    <a:pt x="505188" y="20346"/>
                    <a:pt x="487532" y="19040"/>
                  </a:cubicBezTo>
                  <a:cubicBezTo>
                    <a:pt x="469875" y="17734"/>
                    <a:pt x="452212" y="16352"/>
                    <a:pt x="434556" y="14905"/>
                  </a:cubicBezTo>
                  <a:cubicBezTo>
                    <a:pt x="416901" y="13459"/>
                    <a:pt x="399254" y="11947"/>
                    <a:pt x="381609" y="10382"/>
                  </a:cubicBezTo>
                  <a:cubicBezTo>
                    <a:pt x="363965" y="8818"/>
                    <a:pt x="346323" y="7199"/>
                    <a:pt x="328683" y="5539"/>
                  </a:cubicBezTo>
                  <a:cubicBezTo>
                    <a:pt x="311043" y="3878"/>
                    <a:pt x="293406" y="2175"/>
                    <a:pt x="275770" y="441"/>
                  </a:cubicBezTo>
                  <a:cubicBezTo>
                    <a:pt x="258134" y="-1294"/>
                    <a:pt x="240498" y="-3060"/>
                    <a:pt x="222862" y="-4848"/>
                  </a:cubicBezTo>
                  <a:cubicBezTo>
                    <a:pt x="205226" y="-6636"/>
                    <a:pt x="187589" y="-8445"/>
                    <a:pt x="169951" y="-10266"/>
                  </a:cubicBezTo>
                  <a:cubicBezTo>
                    <a:pt x="152312" y="-12087"/>
                    <a:pt x="134672" y="-13919"/>
                    <a:pt x="117029" y="-15755"/>
                  </a:cubicBezTo>
                  <a:cubicBezTo>
                    <a:pt x="99385" y="-17590"/>
                    <a:pt x="81738" y="-19428"/>
                    <a:pt x="64087" y="-21259"/>
                  </a:cubicBezTo>
                  <a:cubicBezTo>
                    <a:pt x="46436" y="-23091"/>
                    <a:pt x="28781" y="-24915"/>
                    <a:pt x="11120" y="-26728"/>
                  </a:cubicBezTo>
                  <a:cubicBezTo>
                    <a:pt x="-6540" y="-28541"/>
                    <a:pt x="-24205" y="-30341"/>
                    <a:pt x="-41878" y="-32113"/>
                  </a:cubicBezTo>
                  <a:cubicBezTo>
                    <a:pt x="-59551" y="-33884"/>
                    <a:pt x="-77233" y="-35626"/>
                    <a:pt x="-94914" y="-37369"/>
                  </a:cubicBezTo>
                  <a:close/>
                </a:path>
              </a:pathLst>
            </a:custGeom>
            <a:solidFill>
              <a:schemeClr val="accent4"/>
            </a:solidFill>
            <a:ln w="7600" cap="rnd">
              <a:solidFill>
                <a:schemeClr val="accent4"/>
              </a:solidFill>
              <a:round/>
            </a:ln>
          </p:spPr>
        </p:sp>
        <p:sp>
          <p:nvSpPr>
            <p:cNvPr id="104" name="MainTopic"/>
            <p:cNvSpPr/>
            <p:nvPr/>
          </p:nvSpPr>
          <p:spPr>
            <a:xfrm>
              <a:off x="10886" y="5487"/>
              <a:ext cx="3295" cy="1598"/>
            </a:xfrm>
            <a:custGeom>
              <a:avLst/>
              <a:gdLst>
                <a:gd name="rtl" fmla="*/ 135280 w 1026000"/>
                <a:gd name="rtt" fmla="*/ 71440 h 463600"/>
                <a:gd name="rtr" fmla="*/ 887680 w 1026000"/>
                <a:gd name="rtb" fmla="*/ 405840 h 463600"/>
              </a:gdLst>
              <a:ahLst/>
              <a:cxnLst/>
              <a:rect l="rtl" t="rtt" r="rtr" b="rtb"/>
              <a:pathLst>
                <a:path w="1026000" h="463600">
                  <a:moveTo>
                    <a:pt x="30400" y="0"/>
                  </a:moveTo>
                  <a:lnTo>
                    <a:pt x="995600" y="0"/>
                  </a:lnTo>
                  <a:cubicBezTo>
                    <a:pt x="1012381" y="0"/>
                    <a:pt x="1026000" y="13619"/>
                    <a:pt x="1026000" y="30400"/>
                  </a:cubicBezTo>
                  <a:lnTo>
                    <a:pt x="1026000" y="433200"/>
                  </a:lnTo>
                  <a:cubicBezTo>
                    <a:pt x="1026000" y="449981"/>
                    <a:pt x="1012381" y="463600"/>
                    <a:pt x="9956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rPr>
                <a:t>磁场对通电导体的作用</a:t>
              </a:r>
              <a:endParaRPr sz="2400">
                <a:solidFill>
                  <a:srgbClr val="303030"/>
                </a:solidFill>
                <a:latin typeface="宋体" panose="02010600030101010101" pitchFamily="2" charset="-122"/>
              </a:endParaRPr>
            </a:p>
          </p:txBody>
        </p:sp>
      </p:grpSp>
      <p:grpSp>
        <p:nvGrpSpPr>
          <p:cNvPr id="78" name="组合 77"/>
          <p:cNvGrpSpPr/>
          <p:nvPr/>
        </p:nvGrpSpPr>
        <p:grpSpPr>
          <a:xfrm>
            <a:off x="6049963" y="4775200"/>
            <a:ext cx="2200275" cy="1399540"/>
            <a:chOff x="9526" y="7520"/>
            <a:chExt cx="3465" cy="2204"/>
          </a:xfrm>
        </p:grpSpPr>
        <p:sp>
          <p:nvSpPr>
            <p:cNvPr id="107" name="MMConnector"/>
            <p:cNvSpPr/>
            <p:nvPr/>
          </p:nvSpPr>
          <p:spPr>
            <a:xfrm>
              <a:off x="9526" y="7520"/>
              <a:ext cx="2167" cy="2205"/>
            </a:xfrm>
            <a:custGeom>
              <a:avLst/>
              <a:gdLst/>
              <a:ahLst/>
              <a:cxnLst/>
              <a:pathLst>
                <a:path w="900209" h="639819">
                  <a:moveTo>
                    <a:pt x="-179992" y="-232875"/>
                  </a:moveTo>
                  <a:cubicBezTo>
                    <a:pt x="-193696" y="-246255"/>
                    <a:pt x="-211609" y="-245625"/>
                    <a:pt x="-221496" y="-234842"/>
                  </a:cubicBezTo>
                  <a:cubicBezTo>
                    <a:pt x="-231384" y="-224059"/>
                    <a:pt x="-230173" y="-206486"/>
                    <a:pt x="-215947" y="-193664"/>
                  </a:cubicBezTo>
                  <a:cubicBezTo>
                    <a:pt x="-203020" y="-182014"/>
                    <a:pt x="-190094" y="-170364"/>
                    <a:pt x="-177392" y="-158400"/>
                  </a:cubicBezTo>
                  <a:cubicBezTo>
                    <a:pt x="-164689" y="-146437"/>
                    <a:pt x="-152210" y="-134160"/>
                    <a:pt x="-139848" y="-121724"/>
                  </a:cubicBezTo>
                  <a:cubicBezTo>
                    <a:pt x="-127486" y="-109288"/>
                    <a:pt x="-115241" y="-96693"/>
                    <a:pt x="-103092" y="-83962"/>
                  </a:cubicBezTo>
                  <a:cubicBezTo>
                    <a:pt x="-90943" y="-71230"/>
                    <a:pt x="-78890" y="-58363"/>
                    <a:pt x="-66887" y="-45413"/>
                  </a:cubicBezTo>
                  <a:cubicBezTo>
                    <a:pt x="-54884" y="-32462"/>
                    <a:pt x="-42931" y="-19429"/>
                    <a:pt x="-30987" y="-6353"/>
                  </a:cubicBezTo>
                  <a:cubicBezTo>
                    <a:pt x="-19042" y="6722"/>
                    <a:pt x="-7107" y="19840"/>
                    <a:pt x="4864" y="32956"/>
                  </a:cubicBezTo>
                  <a:cubicBezTo>
                    <a:pt x="16834" y="46072"/>
                    <a:pt x="28840" y="59186"/>
                    <a:pt x="40923" y="72257"/>
                  </a:cubicBezTo>
                  <a:cubicBezTo>
                    <a:pt x="53007" y="85327"/>
                    <a:pt x="65169" y="98353"/>
                    <a:pt x="77455" y="111289"/>
                  </a:cubicBezTo>
                  <a:cubicBezTo>
                    <a:pt x="89740" y="124224"/>
                    <a:pt x="102148" y="137070"/>
                    <a:pt x="114723" y="149774"/>
                  </a:cubicBezTo>
                  <a:cubicBezTo>
                    <a:pt x="127298" y="162479"/>
                    <a:pt x="140040" y="175043"/>
                    <a:pt x="152993" y="187410"/>
                  </a:cubicBezTo>
                  <a:cubicBezTo>
                    <a:pt x="165945" y="199777"/>
                    <a:pt x="179108" y="211947"/>
                    <a:pt x="192522" y="223856"/>
                  </a:cubicBezTo>
                  <a:cubicBezTo>
                    <a:pt x="205935" y="235765"/>
                    <a:pt x="219600" y="247414"/>
                    <a:pt x="233550" y="258730"/>
                  </a:cubicBezTo>
                  <a:cubicBezTo>
                    <a:pt x="247501" y="270045"/>
                    <a:pt x="261737" y="281028"/>
                    <a:pt x="276284" y="291598"/>
                  </a:cubicBezTo>
                  <a:cubicBezTo>
                    <a:pt x="290831" y="302168"/>
                    <a:pt x="305690" y="312325"/>
                    <a:pt x="320871" y="321986"/>
                  </a:cubicBezTo>
                  <a:cubicBezTo>
                    <a:pt x="336053" y="331646"/>
                    <a:pt x="351558" y="340809"/>
                    <a:pt x="367376" y="349392"/>
                  </a:cubicBezTo>
                  <a:cubicBezTo>
                    <a:pt x="383193" y="357974"/>
                    <a:pt x="399323" y="365977"/>
                    <a:pt x="415751" y="373324"/>
                  </a:cubicBezTo>
                  <a:cubicBezTo>
                    <a:pt x="432178" y="380672"/>
                    <a:pt x="448903" y="387366"/>
                    <a:pt x="465828" y="393351"/>
                  </a:cubicBezTo>
                  <a:cubicBezTo>
                    <a:pt x="482754" y="399336"/>
                    <a:pt x="499879" y="404614"/>
                    <a:pt x="517325" y="409152"/>
                  </a:cubicBezTo>
                  <a:cubicBezTo>
                    <a:pt x="534771" y="413691"/>
                    <a:pt x="552537" y="417491"/>
                    <a:pt x="569876" y="420566"/>
                  </a:cubicBezTo>
                  <a:cubicBezTo>
                    <a:pt x="587216" y="423641"/>
                    <a:pt x="604129" y="425990"/>
                    <a:pt x="623087" y="427600"/>
                  </a:cubicBezTo>
                  <a:cubicBezTo>
                    <a:pt x="642045" y="429211"/>
                    <a:pt x="663047" y="430082"/>
                    <a:pt x="676580" y="430417"/>
                  </a:cubicBezTo>
                  <a:cubicBezTo>
                    <a:pt x="690113" y="430753"/>
                    <a:pt x="696177" y="430551"/>
                    <a:pt x="702240" y="430350"/>
                  </a:cubicBezTo>
                  <a:cubicBezTo>
                    <a:pt x="704974" y="430259"/>
                    <a:pt x="706800" y="428640"/>
                    <a:pt x="706800" y="426550"/>
                  </a:cubicBezTo>
                  <a:cubicBezTo>
                    <a:pt x="706800" y="424460"/>
                    <a:pt x="704976" y="422769"/>
                    <a:pt x="702240" y="422750"/>
                  </a:cubicBezTo>
                  <a:cubicBezTo>
                    <a:pt x="696230" y="422709"/>
                    <a:pt x="690221" y="422668"/>
                    <a:pt x="676879" y="421804"/>
                  </a:cubicBezTo>
                  <a:cubicBezTo>
                    <a:pt x="663537" y="420940"/>
                    <a:pt x="642864" y="419253"/>
                    <a:pt x="624277" y="416925"/>
                  </a:cubicBezTo>
                  <a:cubicBezTo>
                    <a:pt x="605690" y="414597"/>
                    <a:pt x="589190" y="411627"/>
                    <a:pt x="572330" y="407938"/>
                  </a:cubicBezTo>
                  <a:cubicBezTo>
                    <a:pt x="555470" y="404249"/>
                    <a:pt x="538250" y="399839"/>
                    <a:pt x="521401" y="394730"/>
                  </a:cubicBezTo>
                  <a:cubicBezTo>
                    <a:pt x="504553" y="389622"/>
                    <a:pt x="488076" y="383814"/>
                    <a:pt x="471842" y="377333"/>
                  </a:cubicBezTo>
                  <a:cubicBezTo>
                    <a:pt x="455608" y="370852"/>
                    <a:pt x="439617" y="363699"/>
                    <a:pt x="423950" y="355927"/>
                  </a:cubicBezTo>
                  <a:cubicBezTo>
                    <a:pt x="408283" y="348155"/>
                    <a:pt x="392942" y="339765"/>
                    <a:pt x="377927" y="330825"/>
                  </a:cubicBezTo>
                  <a:cubicBezTo>
                    <a:pt x="362912" y="321884"/>
                    <a:pt x="348225" y="312394"/>
                    <a:pt x="333863" y="302429"/>
                  </a:cubicBezTo>
                  <a:cubicBezTo>
                    <a:pt x="319502" y="292464"/>
                    <a:pt x="305467" y="282025"/>
                    <a:pt x="291738" y="271186"/>
                  </a:cubicBezTo>
                  <a:cubicBezTo>
                    <a:pt x="278009" y="260348"/>
                    <a:pt x="264585" y="249111"/>
                    <a:pt x="251436" y="237546"/>
                  </a:cubicBezTo>
                  <a:cubicBezTo>
                    <a:pt x="238288" y="225981"/>
                    <a:pt x="225413" y="214088"/>
                    <a:pt x="212775" y="201931"/>
                  </a:cubicBezTo>
                  <a:cubicBezTo>
                    <a:pt x="200136" y="189775"/>
                    <a:pt x="187733" y="177355"/>
                    <a:pt x="175523" y="164727"/>
                  </a:cubicBezTo>
                  <a:cubicBezTo>
                    <a:pt x="163313" y="152100"/>
                    <a:pt x="151295" y="139266"/>
                    <a:pt x="139424" y="126275"/>
                  </a:cubicBezTo>
                  <a:cubicBezTo>
                    <a:pt x="127553" y="113283"/>
                    <a:pt x="115829" y="100135"/>
                    <a:pt x="104205" y="86874"/>
                  </a:cubicBezTo>
                  <a:cubicBezTo>
                    <a:pt x="92581" y="73614"/>
                    <a:pt x="81057" y="60240"/>
                    <a:pt x="69587" y="46795"/>
                  </a:cubicBezTo>
                  <a:cubicBezTo>
                    <a:pt x="58117" y="33349"/>
                    <a:pt x="46699" y="19832"/>
                    <a:pt x="35288" y="6280"/>
                  </a:cubicBezTo>
                  <a:cubicBezTo>
                    <a:pt x="23876" y="-7272"/>
                    <a:pt x="12471" y="-20858"/>
                    <a:pt x="1023" y="-34441"/>
                  </a:cubicBezTo>
                  <a:cubicBezTo>
                    <a:pt x="-10426" y="-48023"/>
                    <a:pt x="-21916" y="-61603"/>
                    <a:pt x="-33497" y="-75143"/>
                  </a:cubicBezTo>
                  <a:cubicBezTo>
                    <a:pt x="-45077" y="-88683"/>
                    <a:pt x="-56746" y="-102183"/>
                    <a:pt x="-68561" y="-115597"/>
                  </a:cubicBezTo>
                  <a:cubicBezTo>
                    <a:pt x="-80377" y="-129011"/>
                    <a:pt x="-92337" y="-142339"/>
                    <a:pt x="-104467" y="-155558"/>
                  </a:cubicBezTo>
                  <a:cubicBezTo>
                    <a:pt x="-116597" y="-168776"/>
                    <a:pt x="-128897" y="-181885"/>
                    <a:pt x="-141512" y="-194753"/>
                  </a:cubicBezTo>
                  <a:cubicBezTo>
                    <a:pt x="-154128" y="-207621"/>
                    <a:pt x="-167060" y="-220248"/>
                    <a:pt x="-179992" y="-232875"/>
                  </a:cubicBezTo>
                  <a:close/>
                </a:path>
              </a:pathLst>
            </a:custGeom>
            <a:solidFill>
              <a:schemeClr val="accent4"/>
            </a:solidFill>
            <a:ln w="7600" cap="rnd">
              <a:solidFill>
                <a:schemeClr val="accent4"/>
              </a:solidFill>
              <a:round/>
            </a:ln>
          </p:spPr>
        </p:sp>
        <p:sp>
          <p:nvSpPr>
            <p:cNvPr id="106" name="MainTopic"/>
            <p:cNvSpPr/>
            <p:nvPr/>
          </p:nvSpPr>
          <p:spPr>
            <a:xfrm>
              <a:off x="11217" y="8479"/>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磁生电</a:t>
              </a:r>
              <a:endParaRPr sz="2400">
                <a:solidFill>
                  <a:srgbClr val="303030"/>
                </a:solidFill>
                <a:latin typeface="宋体" panose="02010600030101010101" pitchFamily="2" charset="-122"/>
              </a:endParaRPr>
            </a:p>
          </p:txBody>
        </p:sp>
      </p:grpSp>
      <p:grpSp>
        <p:nvGrpSpPr>
          <p:cNvPr id="61" name="组合 60"/>
          <p:cNvGrpSpPr/>
          <p:nvPr/>
        </p:nvGrpSpPr>
        <p:grpSpPr>
          <a:xfrm>
            <a:off x="3143568" y="4465320"/>
            <a:ext cx="2664460" cy="948055"/>
            <a:chOff x="4949" y="7032"/>
            <a:chExt cx="4196" cy="1493"/>
          </a:xfrm>
        </p:grpSpPr>
        <p:sp>
          <p:nvSpPr>
            <p:cNvPr id="115" name="MMConnector"/>
            <p:cNvSpPr/>
            <p:nvPr/>
          </p:nvSpPr>
          <p:spPr>
            <a:xfrm>
              <a:off x="7614" y="7032"/>
              <a:ext cx="1531" cy="1385"/>
            </a:xfrm>
            <a:custGeom>
              <a:avLst/>
              <a:gdLst/>
              <a:ahLst/>
              <a:cxnLst/>
              <a:pathLst>
                <a:path w="855667" h="401959">
                  <a:moveTo>
                    <a:pt x="167431" y="-94344"/>
                  </a:moveTo>
                  <a:cubicBezTo>
                    <a:pt x="183867" y="-104175"/>
                    <a:pt x="188267" y="-121326"/>
                    <a:pt x="180565" y="-133764"/>
                  </a:cubicBezTo>
                  <a:cubicBezTo>
                    <a:pt x="172863" y="-146202"/>
                    <a:pt x="155375" y="-150173"/>
                    <a:pt x="139423" y="-139574"/>
                  </a:cubicBezTo>
                  <a:cubicBezTo>
                    <a:pt x="124444" y="-129622"/>
                    <a:pt x="109466" y="-119671"/>
                    <a:pt x="94682" y="-109512"/>
                  </a:cubicBezTo>
                  <a:cubicBezTo>
                    <a:pt x="79898" y="-99353"/>
                    <a:pt x="65308" y="-88988"/>
                    <a:pt x="50816" y="-78538"/>
                  </a:cubicBezTo>
                  <a:cubicBezTo>
                    <a:pt x="36323" y="-68089"/>
                    <a:pt x="21929" y="-57556"/>
                    <a:pt x="7610" y="-46972"/>
                  </a:cubicBezTo>
                  <a:cubicBezTo>
                    <a:pt x="-6710" y="-36388"/>
                    <a:pt x="-20955" y="-25754"/>
                    <a:pt x="-35170" y="-15125"/>
                  </a:cubicBezTo>
                  <a:cubicBezTo>
                    <a:pt x="-49385" y="-4495"/>
                    <a:pt x="-63571" y="6129"/>
                    <a:pt x="-77767" y="16698"/>
                  </a:cubicBezTo>
                  <a:cubicBezTo>
                    <a:pt x="-91964" y="27266"/>
                    <a:pt x="-106171" y="37780"/>
                    <a:pt x="-120432" y="48185"/>
                  </a:cubicBezTo>
                  <a:cubicBezTo>
                    <a:pt x="-134692" y="58591"/>
                    <a:pt x="-149004" y="68889"/>
                    <a:pt x="-163409" y="79024"/>
                  </a:cubicBezTo>
                  <a:cubicBezTo>
                    <a:pt x="-177814" y="89159"/>
                    <a:pt x="-192311" y="99131"/>
                    <a:pt x="-206936" y="108884"/>
                  </a:cubicBezTo>
                  <a:cubicBezTo>
                    <a:pt x="-221561" y="118637"/>
                    <a:pt x="-236315" y="128171"/>
                    <a:pt x="-251229" y="137425"/>
                  </a:cubicBezTo>
                  <a:cubicBezTo>
                    <a:pt x="-266143" y="146679"/>
                    <a:pt x="-281217" y="155654"/>
                    <a:pt x="-296476" y="164289"/>
                  </a:cubicBezTo>
                  <a:cubicBezTo>
                    <a:pt x="-311735" y="172923"/>
                    <a:pt x="-327178" y="181217"/>
                    <a:pt x="-342821" y="189111"/>
                  </a:cubicBezTo>
                  <a:cubicBezTo>
                    <a:pt x="-358464" y="197004"/>
                    <a:pt x="-374307" y="204496"/>
                    <a:pt x="-390352" y="211530"/>
                  </a:cubicBezTo>
                  <a:cubicBezTo>
                    <a:pt x="-406396" y="218564"/>
                    <a:pt x="-422642" y="225140"/>
                    <a:pt x="-439090" y="231208"/>
                  </a:cubicBezTo>
                  <a:cubicBezTo>
                    <a:pt x="-455538" y="237276"/>
                    <a:pt x="-472188" y="242835"/>
                    <a:pt x="-488984" y="247853"/>
                  </a:cubicBezTo>
                  <a:cubicBezTo>
                    <a:pt x="-505779" y="252870"/>
                    <a:pt x="-522721" y="257346"/>
                    <a:pt x="-539909" y="261244"/>
                  </a:cubicBezTo>
                  <a:cubicBezTo>
                    <a:pt x="-557097" y="265142"/>
                    <a:pt x="-574531" y="268463"/>
                    <a:pt x="-591688" y="271249"/>
                  </a:cubicBezTo>
                  <a:cubicBezTo>
                    <a:pt x="-608844" y="274035"/>
                    <a:pt x="-625723" y="276286"/>
                    <a:pt x="-644102" y="277834"/>
                  </a:cubicBezTo>
                  <a:cubicBezTo>
                    <a:pt x="-662481" y="279382"/>
                    <a:pt x="-682361" y="280228"/>
                    <a:pt x="-702240" y="281074"/>
                  </a:cubicBezTo>
                  <a:cubicBezTo>
                    <a:pt x="-704974" y="281190"/>
                    <a:pt x="-706800" y="282910"/>
                    <a:pt x="-706800" y="285000"/>
                  </a:cubicBezTo>
                  <a:cubicBezTo>
                    <a:pt x="-706800" y="287090"/>
                    <a:pt x="-704976" y="288928"/>
                    <a:pt x="-702240" y="288926"/>
                  </a:cubicBezTo>
                  <a:cubicBezTo>
                    <a:pt x="-682143" y="288916"/>
                    <a:pt x="-662047" y="288906"/>
                    <a:pt x="-643390" y="288181"/>
                  </a:cubicBezTo>
                  <a:cubicBezTo>
                    <a:pt x="-624733" y="287457"/>
                    <a:pt x="-607517" y="286017"/>
                    <a:pt x="-589967" y="284025"/>
                  </a:cubicBezTo>
                  <a:cubicBezTo>
                    <a:pt x="-572417" y="282033"/>
                    <a:pt x="-554534" y="279490"/>
                    <a:pt x="-536845" y="276347"/>
                  </a:cubicBezTo>
                  <a:cubicBezTo>
                    <a:pt x="-519156" y="273204"/>
                    <a:pt x="-501661" y="269462"/>
                    <a:pt x="-484270" y="265152"/>
                  </a:cubicBezTo>
                  <a:cubicBezTo>
                    <a:pt x="-466879" y="260843"/>
                    <a:pt x="-449590" y="255966"/>
                    <a:pt x="-432472" y="250556"/>
                  </a:cubicBezTo>
                  <a:cubicBezTo>
                    <a:pt x="-415353" y="245147"/>
                    <a:pt x="-398405" y="239204"/>
                    <a:pt x="-381637" y="232781"/>
                  </a:cubicBezTo>
                  <a:cubicBezTo>
                    <a:pt x="-364869" y="226358"/>
                    <a:pt x="-348283" y="219455"/>
                    <a:pt x="-331887" y="212134"/>
                  </a:cubicBezTo>
                  <a:cubicBezTo>
                    <a:pt x="-315492" y="204814"/>
                    <a:pt x="-299288" y="197075"/>
                    <a:pt x="-283270" y="188987"/>
                  </a:cubicBezTo>
                  <a:cubicBezTo>
                    <a:pt x="-267252" y="180899"/>
                    <a:pt x="-251420" y="172460"/>
                    <a:pt x="-235759" y="163741"/>
                  </a:cubicBezTo>
                  <a:cubicBezTo>
                    <a:pt x="-220098" y="155022"/>
                    <a:pt x="-204608" y="146021"/>
                    <a:pt x="-189264" y="136808"/>
                  </a:cubicBezTo>
                  <a:cubicBezTo>
                    <a:pt x="-173920" y="127594"/>
                    <a:pt x="-158723" y="118166"/>
                    <a:pt x="-143643" y="108590"/>
                  </a:cubicBezTo>
                  <a:cubicBezTo>
                    <a:pt x="-128563" y="99014"/>
                    <a:pt x="-113600" y="89288"/>
                    <a:pt x="-98721" y="79475"/>
                  </a:cubicBezTo>
                  <a:cubicBezTo>
                    <a:pt x="-83842" y="69662"/>
                    <a:pt x="-69046" y="59762"/>
                    <a:pt x="-54300" y="49833"/>
                  </a:cubicBezTo>
                  <a:cubicBezTo>
                    <a:pt x="-39553" y="39903"/>
                    <a:pt x="-24855" y="29945"/>
                    <a:pt x="-10172" y="20013"/>
                  </a:cubicBezTo>
                  <a:cubicBezTo>
                    <a:pt x="4512" y="10082"/>
                    <a:pt x="19181" y="176"/>
                    <a:pt x="33872" y="-9643"/>
                  </a:cubicBezTo>
                  <a:cubicBezTo>
                    <a:pt x="48563" y="-19461"/>
                    <a:pt x="63276" y="-29192"/>
                    <a:pt x="78032" y="-38805"/>
                  </a:cubicBezTo>
                  <a:cubicBezTo>
                    <a:pt x="92789" y="-48417"/>
                    <a:pt x="107590" y="-57910"/>
                    <a:pt x="122497" y="-67146"/>
                  </a:cubicBezTo>
                  <a:cubicBezTo>
                    <a:pt x="137404" y="-76383"/>
                    <a:pt x="152417" y="-85363"/>
                    <a:pt x="167431" y="-94344"/>
                  </a:cubicBezTo>
                  <a:close/>
                </a:path>
              </a:pathLst>
            </a:custGeom>
            <a:solidFill>
              <a:schemeClr val="accent4"/>
            </a:solidFill>
            <a:ln w="7600" cap="rnd">
              <a:solidFill>
                <a:schemeClr val="accent4"/>
              </a:solidFill>
              <a:round/>
            </a:ln>
          </p:spPr>
        </p:sp>
        <p:sp>
          <p:nvSpPr>
            <p:cNvPr id="114" name="MainTopic"/>
            <p:cNvSpPr/>
            <p:nvPr/>
          </p:nvSpPr>
          <p:spPr>
            <a:xfrm>
              <a:off x="4949" y="7504"/>
              <a:ext cx="1427" cy="102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1" action="ppaction://hlinksldjump"/>
                </a:rPr>
                <a:t>磁场</a:t>
              </a:r>
              <a:endParaRPr sz="2400">
                <a:solidFill>
                  <a:srgbClr val="303030"/>
                </a:solidFill>
                <a:latin typeface="宋体" panose="02010600030101010101" pitchFamily="2" charset="-122"/>
              </a:endParaRPr>
            </a:p>
          </p:txBody>
        </p:sp>
      </p:grpSp>
      <p:grpSp>
        <p:nvGrpSpPr>
          <p:cNvPr id="56" name="组合 55"/>
          <p:cNvGrpSpPr/>
          <p:nvPr/>
        </p:nvGrpSpPr>
        <p:grpSpPr>
          <a:xfrm>
            <a:off x="2707323" y="1941830"/>
            <a:ext cx="3331210" cy="2260600"/>
            <a:chOff x="4262" y="3058"/>
            <a:chExt cx="5246" cy="3560"/>
          </a:xfrm>
        </p:grpSpPr>
        <p:sp>
          <p:nvSpPr>
            <p:cNvPr id="117" name="MMConnector"/>
            <p:cNvSpPr/>
            <p:nvPr/>
          </p:nvSpPr>
          <p:spPr>
            <a:xfrm>
              <a:off x="7614" y="4809"/>
              <a:ext cx="1894" cy="1809"/>
            </a:xfrm>
            <a:custGeom>
              <a:avLst/>
              <a:gdLst/>
              <a:ahLst/>
              <a:cxnLst/>
              <a:pathLst>
                <a:path w="879731" h="525050">
                  <a:moveTo>
                    <a:pt x="161124" y="185969"/>
                  </a:moveTo>
                  <a:cubicBezTo>
                    <a:pt x="175840" y="198227"/>
                    <a:pt x="193652" y="196173"/>
                    <a:pt x="202654" y="184640"/>
                  </a:cubicBezTo>
                  <a:cubicBezTo>
                    <a:pt x="211655" y="173107"/>
                    <a:pt x="209091" y="155639"/>
                    <a:pt x="193858" y="144031"/>
                  </a:cubicBezTo>
                  <a:cubicBezTo>
                    <a:pt x="179986" y="133460"/>
                    <a:pt x="166115" y="122889"/>
                    <a:pt x="152413" y="112024"/>
                  </a:cubicBezTo>
                  <a:cubicBezTo>
                    <a:pt x="138712" y="101159"/>
                    <a:pt x="125181" y="89999"/>
                    <a:pt x="111732" y="78695"/>
                  </a:cubicBezTo>
                  <a:cubicBezTo>
                    <a:pt x="98284" y="67390"/>
                    <a:pt x="84918" y="55941"/>
                    <a:pt x="71612" y="44374"/>
                  </a:cubicBezTo>
                  <a:cubicBezTo>
                    <a:pt x="58306" y="32807"/>
                    <a:pt x="45060" y="21123"/>
                    <a:pt x="31829" y="9378"/>
                  </a:cubicBezTo>
                  <a:cubicBezTo>
                    <a:pt x="18599" y="-2366"/>
                    <a:pt x="5385" y="-14171"/>
                    <a:pt x="-7852" y="-25986"/>
                  </a:cubicBezTo>
                  <a:cubicBezTo>
                    <a:pt x="-21090" y="-37802"/>
                    <a:pt x="-34352" y="-49629"/>
                    <a:pt x="-47681" y="-61416"/>
                  </a:cubicBezTo>
                  <a:cubicBezTo>
                    <a:pt x="-61009" y="-73203"/>
                    <a:pt x="-74404" y="-84950"/>
                    <a:pt x="-87907" y="-96603"/>
                  </a:cubicBezTo>
                  <a:cubicBezTo>
                    <a:pt x="-101410" y="-108256"/>
                    <a:pt x="-115022" y="-119815"/>
                    <a:pt x="-128784" y="-131223"/>
                  </a:cubicBezTo>
                  <a:cubicBezTo>
                    <a:pt x="-142546" y="-142631"/>
                    <a:pt x="-156457" y="-153888"/>
                    <a:pt x="-170557" y="-164931"/>
                  </a:cubicBezTo>
                  <a:cubicBezTo>
                    <a:pt x="-184657" y="-175974"/>
                    <a:pt x="-198945" y="-186803"/>
                    <a:pt x="-213456" y="-197350"/>
                  </a:cubicBezTo>
                  <a:cubicBezTo>
                    <a:pt x="-227967" y="-207897"/>
                    <a:pt x="-242700" y="-218161"/>
                    <a:pt x="-257682" y="-228070"/>
                  </a:cubicBezTo>
                  <a:cubicBezTo>
                    <a:pt x="-272663" y="-237978"/>
                    <a:pt x="-287893" y="-247530"/>
                    <a:pt x="-303387" y="-256649"/>
                  </a:cubicBezTo>
                  <a:cubicBezTo>
                    <a:pt x="-318880" y="-265767"/>
                    <a:pt x="-334636" y="-274452"/>
                    <a:pt x="-350655" y="-282627"/>
                  </a:cubicBezTo>
                  <a:cubicBezTo>
                    <a:pt x="-366673" y="-290801"/>
                    <a:pt x="-382952" y="-298466"/>
                    <a:pt x="-399481" y="-305550"/>
                  </a:cubicBezTo>
                  <a:cubicBezTo>
                    <a:pt x="-416011" y="-312634"/>
                    <a:pt x="-432789" y="-319139"/>
                    <a:pt x="-449762" y="-325008"/>
                  </a:cubicBezTo>
                  <a:cubicBezTo>
                    <a:pt x="-466735" y="-330877"/>
                    <a:pt x="-483902" y="-336110"/>
                    <a:pt x="-501292" y="-340676"/>
                  </a:cubicBezTo>
                  <a:cubicBezTo>
                    <a:pt x="-518682" y="-345241"/>
                    <a:pt x="-536294" y="-349139"/>
                    <a:pt x="-553789" y="-352352"/>
                  </a:cubicBezTo>
                  <a:cubicBezTo>
                    <a:pt x="-571284" y="-355566"/>
                    <a:pt x="-588662" y="-358096"/>
                    <a:pt x="-606930" y="-359979"/>
                  </a:cubicBezTo>
                  <a:cubicBezTo>
                    <a:pt x="-625198" y="-361862"/>
                    <a:pt x="-644356" y="-363098"/>
                    <a:pt x="-660390" y="-363636"/>
                  </a:cubicBezTo>
                  <a:cubicBezTo>
                    <a:pt x="-676423" y="-364173"/>
                    <a:pt x="-689331" y="-364011"/>
                    <a:pt x="-702240" y="-363850"/>
                  </a:cubicBezTo>
                  <a:cubicBezTo>
                    <a:pt x="-704976" y="-363816"/>
                    <a:pt x="-706800" y="-362140"/>
                    <a:pt x="-706800" y="-360050"/>
                  </a:cubicBezTo>
                  <a:cubicBezTo>
                    <a:pt x="-706800" y="-357960"/>
                    <a:pt x="-704975" y="-356334"/>
                    <a:pt x="-702240" y="-356250"/>
                  </a:cubicBezTo>
                  <a:cubicBezTo>
                    <a:pt x="-689465" y="-355856"/>
                    <a:pt x="-676691" y="-355461"/>
                    <a:pt x="-660895" y="-354246"/>
                  </a:cubicBezTo>
                  <a:cubicBezTo>
                    <a:pt x="-645100" y="-353030"/>
                    <a:pt x="-626283" y="-350993"/>
                    <a:pt x="-608406" y="-348364"/>
                  </a:cubicBezTo>
                  <a:cubicBezTo>
                    <a:pt x="-590530" y="-345735"/>
                    <a:pt x="-573593" y="-342513"/>
                    <a:pt x="-556600" y="-338624"/>
                  </a:cubicBezTo>
                  <a:cubicBezTo>
                    <a:pt x="-539607" y="-334735"/>
                    <a:pt x="-522558" y="-330178"/>
                    <a:pt x="-505780" y="-324987"/>
                  </a:cubicBezTo>
                  <a:cubicBezTo>
                    <a:pt x="-489001" y="-319795"/>
                    <a:pt x="-472495" y="-313970"/>
                    <a:pt x="-456220" y="-307540"/>
                  </a:cubicBezTo>
                  <a:cubicBezTo>
                    <a:pt x="-439946" y="-301111"/>
                    <a:pt x="-423904" y="-294077"/>
                    <a:pt x="-408136" y="-286495"/>
                  </a:cubicBezTo>
                  <a:cubicBezTo>
                    <a:pt x="-392369" y="-278912"/>
                    <a:pt x="-376875" y="-270780"/>
                    <a:pt x="-361655" y="-262162"/>
                  </a:cubicBezTo>
                  <a:cubicBezTo>
                    <a:pt x="-346435" y="-253545"/>
                    <a:pt x="-331489" y="-244441"/>
                    <a:pt x="-316808" y="-234921"/>
                  </a:cubicBezTo>
                  <a:cubicBezTo>
                    <a:pt x="-302127" y="-225401"/>
                    <a:pt x="-287710" y="-215464"/>
                    <a:pt x="-273535" y="-205179"/>
                  </a:cubicBezTo>
                  <a:cubicBezTo>
                    <a:pt x="-259359" y="-194895"/>
                    <a:pt x="-245425" y="-184262"/>
                    <a:pt x="-231700" y="-173347"/>
                  </a:cubicBezTo>
                  <a:cubicBezTo>
                    <a:pt x="-217975" y="-162432"/>
                    <a:pt x="-204458" y="-151235"/>
                    <a:pt x="-191111" y="-139815"/>
                  </a:cubicBezTo>
                  <a:cubicBezTo>
                    <a:pt x="-177765" y="-128396"/>
                    <a:pt x="-164588" y="-116754"/>
                    <a:pt x="-151537" y="-104946"/>
                  </a:cubicBezTo>
                  <a:cubicBezTo>
                    <a:pt x="-138487" y="-93137"/>
                    <a:pt x="-125563" y="-81162"/>
                    <a:pt x="-112721" y="-69070"/>
                  </a:cubicBezTo>
                  <a:cubicBezTo>
                    <a:pt x="-99879" y="-56979"/>
                    <a:pt x="-87118" y="-44771"/>
                    <a:pt x="-74392" y="-32495"/>
                  </a:cubicBezTo>
                  <a:cubicBezTo>
                    <a:pt x="-61666" y="-20218"/>
                    <a:pt x="-48975" y="-7872"/>
                    <a:pt x="-36270" y="4496"/>
                  </a:cubicBezTo>
                  <a:cubicBezTo>
                    <a:pt x="-23566" y="16865"/>
                    <a:pt x="-10849" y="29257"/>
                    <a:pt x="1927" y="41628"/>
                  </a:cubicBezTo>
                  <a:cubicBezTo>
                    <a:pt x="14703" y="54000"/>
                    <a:pt x="27538" y="66351"/>
                    <a:pt x="40486" y="78629"/>
                  </a:cubicBezTo>
                  <a:cubicBezTo>
                    <a:pt x="53433" y="90908"/>
                    <a:pt x="66492" y="103115"/>
                    <a:pt x="79688" y="115221"/>
                  </a:cubicBezTo>
                  <a:cubicBezTo>
                    <a:pt x="92884" y="127327"/>
                    <a:pt x="106217" y="139333"/>
                    <a:pt x="119813" y="151107"/>
                  </a:cubicBezTo>
                  <a:cubicBezTo>
                    <a:pt x="133408" y="162882"/>
                    <a:pt x="147266" y="174425"/>
                    <a:pt x="161124" y="185969"/>
                  </a:cubicBezTo>
                  <a:close/>
                </a:path>
              </a:pathLst>
            </a:custGeom>
            <a:solidFill>
              <a:schemeClr val="accent4"/>
            </a:solidFill>
            <a:ln w="7600" cap="rnd">
              <a:solidFill>
                <a:schemeClr val="accent4"/>
              </a:solidFill>
              <a:round/>
            </a:ln>
          </p:spPr>
        </p:sp>
        <p:sp>
          <p:nvSpPr>
            <p:cNvPr id="116" name="MainTopic"/>
            <p:cNvSpPr/>
            <p:nvPr/>
          </p:nvSpPr>
          <p:spPr>
            <a:xfrm>
              <a:off x="4262" y="3058"/>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2" action="ppaction://hlinksldjump"/>
                </a:rPr>
                <a:t>磁现象</a:t>
              </a:r>
              <a:endParaRPr sz="2400">
                <a:solidFill>
                  <a:srgbClr val="303030"/>
                </a:solidFill>
                <a:latin typeface="宋体" panose="02010600030101010101" pitchFamily="2" charset="-122"/>
              </a:endParaRPr>
            </a:p>
          </p:txBody>
        </p:sp>
      </p:grpSp>
      <p:grpSp>
        <p:nvGrpSpPr>
          <p:cNvPr id="75" name="组合 74"/>
          <p:cNvGrpSpPr/>
          <p:nvPr/>
        </p:nvGrpSpPr>
        <p:grpSpPr>
          <a:xfrm>
            <a:off x="9202103" y="3315970"/>
            <a:ext cx="2461260" cy="815975"/>
            <a:chOff x="14666" y="5222"/>
            <a:chExt cx="3876" cy="1285"/>
          </a:xfrm>
        </p:grpSpPr>
        <p:sp>
          <p:nvSpPr>
            <p:cNvPr id="177" name="MMConnector"/>
            <p:cNvSpPr/>
            <p:nvPr/>
          </p:nvSpPr>
          <p:spPr>
            <a:xfrm>
              <a:off x="14666" y="6065"/>
              <a:ext cx="604" cy="442"/>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56" name="SubTopic"/>
            <p:cNvSpPr/>
            <p:nvPr/>
          </p:nvSpPr>
          <p:spPr>
            <a:xfrm>
              <a:off x="14874" y="5222"/>
              <a:ext cx="3669"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力的方向影响因素</a:t>
              </a:r>
              <a:endParaRPr sz="2400">
                <a:solidFill>
                  <a:srgbClr val="303030"/>
                </a:solidFill>
                <a:latin typeface="宋体" panose="02010600030101010101" pitchFamily="2" charset="-122"/>
              </a:endParaRPr>
            </a:p>
          </p:txBody>
        </p:sp>
      </p:grpSp>
      <p:grpSp>
        <p:nvGrpSpPr>
          <p:cNvPr id="76" name="组合 75"/>
          <p:cNvGrpSpPr/>
          <p:nvPr/>
        </p:nvGrpSpPr>
        <p:grpSpPr>
          <a:xfrm>
            <a:off x="9202103" y="3794125"/>
            <a:ext cx="2461260" cy="492760"/>
            <a:chOff x="14666" y="5975"/>
            <a:chExt cx="3876" cy="776"/>
          </a:xfrm>
        </p:grpSpPr>
        <p:sp>
          <p:nvSpPr>
            <p:cNvPr id="178" name="MMConnector"/>
            <p:cNvSpPr/>
            <p:nvPr/>
          </p:nvSpPr>
          <p:spPr>
            <a:xfrm>
              <a:off x="14666" y="6441"/>
              <a:ext cx="604" cy="311"/>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64" name="SubTopic"/>
            <p:cNvSpPr/>
            <p:nvPr/>
          </p:nvSpPr>
          <p:spPr>
            <a:xfrm>
              <a:off x="14874" y="5975"/>
              <a:ext cx="3669"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力的大小影响因素</a:t>
              </a:r>
              <a:endParaRPr sz="2400">
                <a:solidFill>
                  <a:srgbClr val="303030"/>
                </a:solidFill>
                <a:latin typeface="宋体" panose="02010600030101010101" pitchFamily="2" charset="-122"/>
              </a:endParaRPr>
            </a:p>
          </p:txBody>
        </p:sp>
      </p:grpSp>
      <p:grpSp>
        <p:nvGrpSpPr>
          <p:cNvPr id="79" name="组合 78"/>
          <p:cNvGrpSpPr/>
          <p:nvPr/>
        </p:nvGrpSpPr>
        <p:grpSpPr>
          <a:xfrm>
            <a:off x="8442008" y="5033010"/>
            <a:ext cx="1802765" cy="815975"/>
            <a:chOff x="13293" y="7926"/>
            <a:chExt cx="2839" cy="1285"/>
          </a:xfrm>
        </p:grpSpPr>
        <p:sp>
          <p:nvSpPr>
            <p:cNvPr id="201" name="MMConnector"/>
            <p:cNvSpPr/>
            <p:nvPr/>
          </p:nvSpPr>
          <p:spPr>
            <a:xfrm>
              <a:off x="13293" y="8769"/>
              <a:ext cx="604" cy="442"/>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80" name="SubTopic"/>
            <p:cNvSpPr/>
            <p:nvPr/>
          </p:nvSpPr>
          <p:spPr>
            <a:xfrm>
              <a:off x="13536" y="7926"/>
              <a:ext cx="2597" cy="62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电磁感应现象</a:t>
              </a:r>
              <a:endParaRPr sz="2400">
                <a:solidFill>
                  <a:srgbClr val="303030"/>
                </a:solidFill>
                <a:latin typeface="宋体" panose="02010600030101010101" pitchFamily="2" charset="-122"/>
              </a:endParaRPr>
            </a:p>
          </p:txBody>
        </p:sp>
      </p:grpSp>
      <p:grpSp>
        <p:nvGrpSpPr>
          <p:cNvPr id="80" name="组合 79"/>
          <p:cNvGrpSpPr/>
          <p:nvPr/>
        </p:nvGrpSpPr>
        <p:grpSpPr>
          <a:xfrm>
            <a:off x="8442008" y="5511165"/>
            <a:ext cx="2677160" cy="492760"/>
            <a:chOff x="13293" y="8679"/>
            <a:chExt cx="4216" cy="776"/>
          </a:xfrm>
        </p:grpSpPr>
        <p:sp>
          <p:nvSpPr>
            <p:cNvPr id="202" name="MMConnector"/>
            <p:cNvSpPr/>
            <p:nvPr/>
          </p:nvSpPr>
          <p:spPr>
            <a:xfrm>
              <a:off x="13293" y="9145"/>
              <a:ext cx="604" cy="311"/>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88" name="SubTopic"/>
            <p:cNvSpPr/>
            <p:nvPr/>
          </p:nvSpPr>
          <p:spPr>
            <a:xfrm>
              <a:off x="13557" y="8679"/>
              <a:ext cx="3952"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产生感应电流条件</a:t>
              </a:r>
              <a:endParaRPr sz="2400">
                <a:solidFill>
                  <a:srgbClr val="303030"/>
                </a:solidFill>
                <a:latin typeface="宋体" panose="02010600030101010101" pitchFamily="2" charset="-122"/>
              </a:endParaRPr>
            </a:p>
          </p:txBody>
        </p:sp>
      </p:grpSp>
      <p:grpSp>
        <p:nvGrpSpPr>
          <p:cNvPr id="62" name="组合 61"/>
          <p:cNvGrpSpPr/>
          <p:nvPr/>
        </p:nvGrpSpPr>
        <p:grpSpPr>
          <a:xfrm>
            <a:off x="1664018" y="3696335"/>
            <a:ext cx="1671320" cy="1891030"/>
            <a:chOff x="2619" y="5821"/>
            <a:chExt cx="2632" cy="2978"/>
          </a:xfrm>
        </p:grpSpPr>
        <p:sp>
          <p:nvSpPr>
            <p:cNvPr id="297" name="MMConnector"/>
            <p:cNvSpPr/>
            <p:nvPr/>
          </p:nvSpPr>
          <p:spPr>
            <a:xfrm>
              <a:off x="4647" y="7229"/>
              <a:ext cx="604" cy="1571"/>
            </a:xfrm>
            <a:custGeom>
              <a:avLst/>
              <a:gdLst/>
              <a:ahLst/>
              <a:cxnLst/>
              <a:pathLst>
                <a:path w="250800" h="456000" fill="none">
                  <a:moveTo>
                    <a:pt x="125400" y="228000"/>
                  </a:moveTo>
                  <a:cubicBezTo>
                    <a:pt x="-24192" y="228000"/>
                    <a:pt x="64807" y="-228000"/>
                    <a:pt x="-125400" y="-228000"/>
                  </a:cubicBezTo>
                </a:path>
              </a:pathLst>
            </a:custGeom>
            <a:noFill/>
            <a:ln w="15200" cap="rnd">
              <a:solidFill>
                <a:schemeClr val="accent4"/>
              </a:solidFill>
              <a:round/>
            </a:ln>
          </p:spPr>
        </p:sp>
        <p:sp>
          <p:nvSpPr>
            <p:cNvPr id="276" name="SubTopic"/>
            <p:cNvSpPr/>
            <p:nvPr/>
          </p:nvSpPr>
          <p:spPr>
            <a:xfrm>
              <a:off x="2619" y="5821"/>
              <a:ext cx="1755"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基本性质</a:t>
              </a:r>
              <a:endParaRPr sz="2400">
                <a:solidFill>
                  <a:srgbClr val="303030"/>
                </a:solidFill>
                <a:latin typeface="宋体" panose="02010600030101010101" pitchFamily="2" charset="-122"/>
              </a:endParaRPr>
            </a:p>
          </p:txBody>
        </p:sp>
      </p:grpSp>
      <p:grpSp>
        <p:nvGrpSpPr>
          <p:cNvPr id="57" name="组合 56"/>
          <p:cNvGrpSpPr/>
          <p:nvPr/>
        </p:nvGrpSpPr>
        <p:grpSpPr>
          <a:xfrm>
            <a:off x="1743393" y="1201420"/>
            <a:ext cx="1155700" cy="1398905"/>
            <a:chOff x="2744" y="1892"/>
            <a:chExt cx="1820" cy="2203"/>
          </a:xfrm>
        </p:grpSpPr>
        <p:sp>
          <p:nvSpPr>
            <p:cNvPr id="321" name="MMConnector"/>
            <p:cNvSpPr/>
            <p:nvPr/>
          </p:nvSpPr>
          <p:spPr>
            <a:xfrm>
              <a:off x="3960" y="3041"/>
              <a:ext cx="604" cy="1054"/>
            </a:xfrm>
            <a:custGeom>
              <a:avLst/>
              <a:gdLst/>
              <a:ahLst/>
              <a:cxnLst/>
              <a:pathLst>
                <a:path w="250800" h="305900" fill="none">
                  <a:moveTo>
                    <a:pt x="125400" y="152950"/>
                  </a:moveTo>
                  <a:cubicBezTo>
                    <a:pt x="-9596" y="152950"/>
                    <a:pt x="30750" y="-152950"/>
                    <a:pt x="-125400" y="-152950"/>
                  </a:cubicBezTo>
                </a:path>
              </a:pathLst>
            </a:custGeom>
            <a:noFill/>
            <a:ln w="15200" cap="rnd">
              <a:solidFill>
                <a:schemeClr val="accent4"/>
              </a:solidFill>
              <a:round/>
            </a:ln>
          </p:spPr>
        </p:sp>
        <p:sp>
          <p:nvSpPr>
            <p:cNvPr id="300" name="SubTopic"/>
            <p:cNvSpPr/>
            <p:nvPr/>
          </p:nvSpPr>
          <p:spPr>
            <a:xfrm>
              <a:off x="2744" y="1892"/>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磁性</a:t>
              </a:r>
              <a:endParaRPr sz="2400">
                <a:solidFill>
                  <a:srgbClr val="303030"/>
                </a:solidFill>
                <a:latin typeface="宋体" panose="02010600030101010101" pitchFamily="2" charset="-122"/>
              </a:endParaRPr>
            </a:p>
          </p:txBody>
        </p:sp>
      </p:grpSp>
      <p:grpSp>
        <p:nvGrpSpPr>
          <p:cNvPr id="58" name="组合 57"/>
          <p:cNvGrpSpPr/>
          <p:nvPr/>
        </p:nvGrpSpPr>
        <p:grpSpPr>
          <a:xfrm>
            <a:off x="1743393" y="1679575"/>
            <a:ext cx="1155700" cy="681355"/>
            <a:chOff x="2744" y="2645"/>
            <a:chExt cx="1820" cy="1073"/>
          </a:xfrm>
        </p:grpSpPr>
        <p:sp>
          <p:nvSpPr>
            <p:cNvPr id="322" name="MMConnector"/>
            <p:cNvSpPr/>
            <p:nvPr/>
          </p:nvSpPr>
          <p:spPr>
            <a:xfrm>
              <a:off x="3960" y="3418"/>
              <a:ext cx="604" cy="301"/>
            </a:xfrm>
            <a:custGeom>
              <a:avLst/>
              <a:gdLst/>
              <a:ahLst/>
              <a:cxnLst/>
              <a:pathLst>
                <a:path w="250800" h="87400" fill="none">
                  <a:moveTo>
                    <a:pt x="125400" y="43700"/>
                  </a:moveTo>
                  <a:cubicBezTo>
                    <a:pt x="14816" y="43700"/>
                    <a:pt x="-26210" y="-43700"/>
                    <a:pt x="-125400" y="-43700"/>
                  </a:cubicBezTo>
                </a:path>
              </a:pathLst>
            </a:custGeom>
            <a:noFill/>
            <a:ln w="15200" cap="rnd">
              <a:solidFill>
                <a:schemeClr val="accent4"/>
              </a:solidFill>
              <a:round/>
            </a:ln>
          </p:spPr>
        </p:sp>
        <p:sp>
          <p:nvSpPr>
            <p:cNvPr id="308" name="SubTopic"/>
            <p:cNvSpPr/>
            <p:nvPr/>
          </p:nvSpPr>
          <p:spPr>
            <a:xfrm>
              <a:off x="2744" y="2645"/>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磁极</a:t>
              </a:r>
              <a:endParaRPr sz="2400">
                <a:solidFill>
                  <a:srgbClr val="303030"/>
                </a:solidFill>
                <a:latin typeface="宋体" panose="02010600030101010101" pitchFamily="2" charset="-122"/>
              </a:endParaRPr>
            </a:p>
          </p:txBody>
        </p:sp>
      </p:grpSp>
      <p:grpSp>
        <p:nvGrpSpPr>
          <p:cNvPr id="59" name="组合 58"/>
          <p:cNvGrpSpPr/>
          <p:nvPr/>
        </p:nvGrpSpPr>
        <p:grpSpPr>
          <a:xfrm>
            <a:off x="741998" y="2157730"/>
            <a:ext cx="2157095" cy="986790"/>
            <a:chOff x="1167" y="3398"/>
            <a:chExt cx="3397" cy="1554"/>
          </a:xfrm>
        </p:grpSpPr>
        <p:sp>
          <p:nvSpPr>
            <p:cNvPr id="390" name="MMConnector"/>
            <p:cNvSpPr/>
            <p:nvPr/>
          </p:nvSpPr>
          <p:spPr>
            <a:xfrm>
              <a:off x="3960" y="4030"/>
              <a:ext cx="604" cy="923"/>
            </a:xfrm>
            <a:custGeom>
              <a:avLst/>
              <a:gdLst/>
              <a:ahLst/>
              <a:cxnLst/>
              <a:pathLst>
                <a:path w="250800" h="267900" fill="none">
                  <a:moveTo>
                    <a:pt x="125400" y="-133950"/>
                  </a:moveTo>
                  <a:cubicBezTo>
                    <a:pt x="-5564" y="-133950"/>
                    <a:pt x="21342" y="133950"/>
                    <a:pt x="-125400" y="133950"/>
                  </a:cubicBezTo>
                </a:path>
              </a:pathLst>
            </a:custGeom>
            <a:noFill/>
            <a:ln w="15200" cap="rnd">
              <a:solidFill>
                <a:schemeClr val="accent4"/>
              </a:solidFill>
              <a:round/>
            </a:ln>
          </p:spPr>
        </p:sp>
        <p:sp>
          <p:nvSpPr>
            <p:cNvPr id="389" name="SubTopic"/>
            <p:cNvSpPr/>
            <p:nvPr/>
          </p:nvSpPr>
          <p:spPr>
            <a:xfrm>
              <a:off x="1167" y="3398"/>
              <a:ext cx="2541" cy="1093"/>
            </a:xfrm>
            <a:custGeom>
              <a:avLst/>
              <a:gdLst>
                <a:gd name="rtl" fmla="*/ 54150 w 623200"/>
                <a:gd name="rtt" fmla="*/ 26030 h 317300"/>
                <a:gd name="rtr" fmla="*/ 570950 w 623200"/>
                <a:gd name="rtb" fmla="*/ 299630 h 317300"/>
              </a:gdLst>
              <a:ahLst/>
              <a:cxnLst/>
              <a:rect l="rtl" t="rtt" r="rtr" b="rtb"/>
              <a:pathLst>
                <a:path w="623200" h="317300" stroke="0">
                  <a:moveTo>
                    <a:pt x="0" y="0"/>
                  </a:moveTo>
                  <a:lnTo>
                    <a:pt x="623200" y="0"/>
                  </a:lnTo>
                  <a:lnTo>
                    <a:pt x="623200" y="317300"/>
                  </a:lnTo>
                  <a:lnTo>
                    <a:pt x="0" y="317300"/>
                  </a:lnTo>
                  <a:lnTo>
                    <a:pt x="0" y="0"/>
                  </a:lnTo>
                  <a:close/>
                </a:path>
                <a:path w="623200" h="317300" fill="none">
                  <a:moveTo>
                    <a:pt x="0" y="317300"/>
                  </a:moveTo>
                  <a:lnTo>
                    <a:pt x="623200" y="317300"/>
                  </a:lnTo>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rPr>
                <a:t>磁极间的</a:t>
              </a:r>
              <a:endParaRPr sz="2400">
                <a:solidFill>
                  <a:srgbClr val="303030"/>
                </a:solidFill>
                <a:latin typeface="宋体" panose="02010600030101010101" pitchFamily="2" charset="-122"/>
              </a:endParaRPr>
            </a:p>
            <a:p>
              <a:pPr algn="l"/>
              <a:r>
                <a:rPr sz="2400">
                  <a:solidFill>
                    <a:srgbClr val="303030"/>
                  </a:solidFill>
                  <a:latin typeface="宋体" panose="02010600030101010101" pitchFamily="2" charset="-122"/>
                </a:rPr>
                <a:t>相互作用</a:t>
              </a:r>
              <a:endParaRPr sz="2400">
                <a:solidFill>
                  <a:srgbClr val="303030"/>
                </a:solidFill>
                <a:latin typeface="宋体" panose="02010600030101010101" pitchFamily="2" charset="-122"/>
              </a:endParaRPr>
            </a:p>
          </p:txBody>
        </p:sp>
      </p:grpSp>
      <p:grpSp>
        <p:nvGrpSpPr>
          <p:cNvPr id="63" name="组合 62"/>
          <p:cNvGrpSpPr/>
          <p:nvPr/>
        </p:nvGrpSpPr>
        <p:grpSpPr>
          <a:xfrm>
            <a:off x="2179003" y="4174490"/>
            <a:ext cx="1156335" cy="1174115"/>
            <a:chOff x="3430" y="6574"/>
            <a:chExt cx="1821" cy="1849"/>
          </a:xfrm>
        </p:grpSpPr>
        <p:sp>
          <p:nvSpPr>
            <p:cNvPr id="392" name="MMConnector"/>
            <p:cNvSpPr/>
            <p:nvPr/>
          </p:nvSpPr>
          <p:spPr>
            <a:xfrm>
              <a:off x="4647" y="7605"/>
              <a:ext cx="604" cy="818"/>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391" name="SubTopic"/>
            <p:cNvSpPr/>
            <p:nvPr/>
          </p:nvSpPr>
          <p:spPr>
            <a:xfrm>
              <a:off x="3430" y="6574"/>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81" name="组合 80"/>
          <p:cNvGrpSpPr/>
          <p:nvPr/>
        </p:nvGrpSpPr>
        <p:grpSpPr>
          <a:xfrm>
            <a:off x="8442008" y="5989320"/>
            <a:ext cx="957580" cy="732790"/>
            <a:chOff x="13293" y="9432"/>
            <a:chExt cx="1508" cy="1154"/>
          </a:xfrm>
        </p:grpSpPr>
        <p:sp>
          <p:nvSpPr>
            <p:cNvPr id="400" name="MMConnector"/>
            <p:cNvSpPr/>
            <p:nvPr/>
          </p:nvSpPr>
          <p:spPr>
            <a:xfrm>
              <a:off x="13293" y="9522"/>
              <a:ext cx="604" cy="1064"/>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399" name="SubTopic"/>
            <p:cNvSpPr/>
            <p:nvPr/>
          </p:nvSpPr>
          <p:spPr>
            <a:xfrm>
              <a:off x="13595" y="9432"/>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发电机</a:t>
              </a:r>
              <a:endParaRPr sz="2400">
                <a:solidFill>
                  <a:srgbClr val="303030"/>
                </a:solidFill>
                <a:latin typeface="宋体" panose="02010600030101010101" pitchFamily="2" charset="-122"/>
              </a:endParaRPr>
            </a:p>
          </p:txBody>
        </p:sp>
      </p:grpSp>
      <p:grpSp>
        <p:nvGrpSpPr>
          <p:cNvPr id="60" name="组合 59"/>
          <p:cNvGrpSpPr/>
          <p:nvPr/>
        </p:nvGrpSpPr>
        <p:grpSpPr>
          <a:xfrm>
            <a:off x="1743393" y="2798445"/>
            <a:ext cx="1155700" cy="1064260"/>
            <a:chOff x="2744" y="4407"/>
            <a:chExt cx="1820" cy="1676"/>
          </a:xfrm>
        </p:grpSpPr>
        <p:sp>
          <p:nvSpPr>
            <p:cNvPr id="147" name="MMConnector"/>
            <p:cNvSpPr/>
            <p:nvPr/>
          </p:nvSpPr>
          <p:spPr>
            <a:xfrm>
              <a:off x="3960" y="4407"/>
              <a:ext cx="604" cy="1676"/>
            </a:xfrm>
            <a:custGeom>
              <a:avLst/>
              <a:gdLst/>
              <a:ahLst/>
              <a:cxnLst/>
              <a:pathLst>
                <a:path w="250800" h="486400" fill="none">
                  <a:moveTo>
                    <a:pt x="125400" y="-243200"/>
                  </a:moveTo>
                  <a:cubicBezTo>
                    <a:pt x="-26842" y="-243200"/>
                    <a:pt x="70990" y="243200"/>
                    <a:pt x="-125400" y="243200"/>
                  </a:cubicBezTo>
                </a:path>
              </a:pathLst>
            </a:custGeom>
            <a:noFill/>
            <a:ln w="15200" cap="rnd">
              <a:solidFill>
                <a:schemeClr val="accent4"/>
              </a:solidFill>
              <a:round/>
            </a:ln>
          </p:spPr>
        </p:sp>
        <p:sp>
          <p:nvSpPr>
            <p:cNvPr id="146" name="SubTopic"/>
            <p:cNvSpPr/>
            <p:nvPr/>
          </p:nvSpPr>
          <p:spPr>
            <a:xfrm>
              <a:off x="2744" y="4623"/>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磁化</a:t>
              </a:r>
              <a:endParaRPr sz="2400">
                <a:solidFill>
                  <a:srgbClr val="303030"/>
                </a:solidFill>
                <a:latin typeface="宋体" panose="02010600030101010101" pitchFamily="2" charset="-122"/>
              </a:endParaRPr>
            </a:p>
          </p:txBody>
        </p:sp>
      </p:grpSp>
      <p:grpSp>
        <p:nvGrpSpPr>
          <p:cNvPr id="64" name="组合 63"/>
          <p:cNvGrpSpPr/>
          <p:nvPr/>
        </p:nvGrpSpPr>
        <p:grpSpPr>
          <a:xfrm>
            <a:off x="1993583" y="4891405"/>
            <a:ext cx="1341755" cy="493395"/>
            <a:chOff x="3138" y="7703"/>
            <a:chExt cx="2113" cy="777"/>
          </a:xfrm>
        </p:grpSpPr>
        <p:sp>
          <p:nvSpPr>
            <p:cNvPr id="151" name="MMConnector"/>
            <p:cNvSpPr/>
            <p:nvPr/>
          </p:nvSpPr>
          <p:spPr>
            <a:xfrm>
              <a:off x="4647" y="8170"/>
              <a:ext cx="604" cy="311"/>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50" name="SubTopic"/>
            <p:cNvSpPr/>
            <p:nvPr/>
          </p:nvSpPr>
          <p:spPr>
            <a:xfrm>
              <a:off x="3138" y="7703"/>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磁感线</a:t>
              </a:r>
              <a:endParaRPr sz="2400">
                <a:solidFill>
                  <a:srgbClr val="303030"/>
                </a:solidFill>
                <a:latin typeface="宋体" panose="02010600030101010101" pitchFamily="2" charset="-122"/>
              </a:endParaRPr>
            </a:p>
          </p:txBody>
        </p:sp>
      </p:grpSp>
      <p:grpSp>
        <p:nvGrpSpPr>
          <p:cNvPr id="65" name="组合 64"/>
          <p:cNvGrpSpPr/>
          <p:nvPr/>
        </p:nvGrpSpPr>
        <p:grpSpPr>
          <a:xfrm>
            <a:off x="1993583" y="5666105"/>
            <a:ext cx="1341755" cy="1153160"/>
            <a:chOff x="3138" y="8923"/>
            <a:chExt cx="2113" cy="1816"/>
          </a:xfrm>
        </p:grpSpPr>
        <p:sp>
          <p:nvSpPr>
            <p:cNvPr id="153" name="MMConnector"/>
            <p:cNvSpPr/>
            <p:nvPr/>
          </p:nvSpPr>
          <p:spPr>
            <a:xfrm>
              <a:off x="4647" y="8923"/>
              <a:ext cx="604" cy="1817"/>
            </a:xfrm>
            <a:custGeom>
              <a:avLst/>
              <a:gdLst/>
              <a:ahLst/>
              <a:cxnLst/>
              <a:pathLst>
                <a:path w="250800" h="527250" fill="none">
                  <a:moveTo>
                    <a:pt x="125400" y="-263625"/>
                  </a:moveTo>
                  <a:cubicBezTo>
                    <a:pt x="-30216" y="-263625"/>
                    <a:pt x="78864" y="263625"/>
                    <a:pt x="-125400" y="263625"/>
                  </a:cubicBezTo>
                </a:path>
              </a:pathLst>
            </a:custGeom>
            <a:noFill/>
            <a:ln w="15200" cap="rnd">
              <a:solidFill>
                <a:schemeClr val="accent4"/>
              </a:solidFill>
              <a:round/>
            </a:ln>
          </p:spPr>
        </p:sp>
        <p:sp>
          <p:nvSpPr>
            <p:cNvPr id="152" name="SubTopic"/>
            <p:cNvSpPr/>
            <p:nvPr/>
          </p:nvSpPr>
          <p:spPr>
            <a:xfrm>
              <a:off x="3138" y="9209"/>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地磁场</a:t>
              </a:r>
              <a:endParaRPr sz="2400">
                <a:solidFill>
                  <a:srgbClr val="303030"/>
                </a:solidFill>
                <a:latin typeface="宋体" panose="02010600030101010101" pitchFamily="2" charset="-122"/>
              </a:endParaRPr>
            </a:p>
          </p:txBody>
        </p:sp>
      </p:grpSp>
      <p:grpSp>
        <p:nvGrpSpPr>
          <p:cNvPr id="68" name="组合 67"/>
          <p:cNvGrpSpPr/>
          <p:nvPr/>
        </p:nvGrpSpPr>
        <p:grpSpPr>
          <a:xfrm>
            <a:off x="842963" y="5608955"/>
            <a:ext cx="1342390" cy="753110"/>
            <a:chOff x="1326" y="8833"/>
            <a:chExt cx="2114" cy="1186"/>
          </a:xfrm>
        </p:grpSpPr>
        <p:sp>
          <p:nvSpPr>
            <p:cNvPr id="155" name="MMConnector"/>
            <p:cNvSpPr/>
            <p:nvPr/>
          </p:nvSpPr>
          <p:spPr>
            <a:xfrm>
              <a:off x="2836" y="9643"/>
              <a:ext cx="604" cy="37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4" name="SubTopic"/>
            <p:cNvSpPr/>
            <p:nvPr/>
          </p:nvSpPr>
          <p:spPr>
            <a:xfrm>
              <a:off x="1326" y="8833"/>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磁偏角</a:t>
              </a:r>
              <a:endParaRPr sz="2400">
                <a:solidFill>
                  <a:srgbClr val="303030"/>
                </a:solidFill>
                <a:latin typeface="宋体" panose="02010600030101010101" pitchFamily="2" charset="-122"/>
              </a:endParaRPr>
            </a:p>
          </p:txBody>
        </p:sp>
      </p:grpSp>
      <p:grpSp>
        <p:nvGrpSpPr>
          <p:cNvPr id="69" name="组合 68"/>
          <p:cNvGrpSpPr/>
          <p:nvPr/>
        </p:nvGrpSpPr>
        <p:grpSpPr>
          <a:xfrm>
            <a:off x="842963" y="6087110"/>
            <a:ext cx="1342390" cy="513715"/>
            <a:chOff x="1326" y="9586"/>
            <a:chExt cx="2114" cy="809"/>
          </a:xfrm>
        </p:grpSpPr>
        <p:sp>
          <p:nvSpPr>
            <p:cNvPr id="158" name="MMConnector"/>
            <p:cNvSpPr/>
            <p:nvPr/>
          </p:nvSpPr>
          <p:spPr>
            <a:xfrm>
              <a:off x="2836" y="10019"/>
              <a:ext cx="604" cy="37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7" name="SubTopic"/>
            <p:cNvSpPr/>
            <p:nvPr/>
          </p:nvSpPr>
          <p:spPr>
            <a:xfrm>
              <a:off x="1326" y="9586"/>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指南针</a:t>
              </a:r>
              <a:endParaRPr sz="2400">
                <a:solidFill>
                  <a:srgbClr val="303030"/>
                </a:solidFill>
                <a:latin typeface="宋体" panose="02010600030101010101" pitchFamily="2" charset="-122"/>
              </a:endParaRPr>
            </a:p>
          </p:txBody>
        </p:sp>
      </p:grpSp>
      <p:grpSp>
        <p:nvGrpSpPr>
          <p:cNvPr id="66" name="组合 65"/>
          <p:cNvGrpSpPr/>
          <p:nvPr/>
        </p:nvGrpSpPr>
        <p:grpSpPr>
          <a:xfrm>
            <a:off x="1029018" y="4652645"/>
            <a:ext cx="1156335" cy="753110"/>
            <a:chOff x="1619" y="7327"/>
            <a:chExt cx="1821" cy="1186"/>
          </a:xfrm>
        </p:grpSpPr>
        <p:sp>
          <p:nvSpPr>
            <p:cNvPr id="160" name="MMConnector"/>
            <p:cNvSpPr/>
            <p:nvPr/>
          </p:nvSpPr>
          <p:spPr>
            <a:xfrm>
              <a:off x="2836" y="8137"/>
              <a:ext cx="604" cy="37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9" name="SubTopic"/>
            <p:cNvSpPr/>
            <p:nvPr/>
          </p:nvSpPr>
          <p:spPr>
            <a:xfrm>
              <a:off x="1619" y="7327"/>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67" name="组合 66"/>
          <p:cNvGrpSpPr/>
          <p:nvPr/>
        </p:nvGrpSpPr>
        <p:grpSpPr>
          <a:xfrm>
            <a:off x="442278" y="5130800"/>
            <a:ext cx="1743075" cy="513715"/>
            <a:chOff x="695" y="8080"/>
            <a:chExt cx="2745" cy="809"/>
          </a:xfrm>
        </p:grpSpPr>
        <p:sp>
          <p:nvSpPr>
            <p:cNvPr id="162" name="MMConnector"/>
            <p:cNvSpPr/>
            <p:nvPr/>
          </p:nvSpPr>
          <p:spPr>
            <a:xfrm>
              <a:off x="2836" y="8513"/>
              <a:ext cx="604" cy="37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61" name="SubTopic"/>
            <p:cNvSpPr/>
            <p:nvPr/>
          </p:nvSpPr>
          <p:spPr>
            <a:xfrm>
              <a:off x="695" y="8080"/>
              <a:ext cx="1803"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假想曲线</a:t>
              </a:r>
              <a:endParaRPr sz="2400">
                <a:solidFill>
                  <a:srgbClr val="303030"/>
                </a:solidFill>
                <a:latin typeface="宋体" panose="02010600030101010101" pitchFamily="2" charset="-122"/>
              </a:endParaRPr>
            </a:p>
          </p:txBody>
        </p:sp>
      </p:grpSp>
      <p:grpSp>
        <p:nvGrpSpPr>
          <p:cNvPr id="70" name="组合 69"/>
          <p:cNvGrpSpPr/>
          <p:nvPr/>
        </p:nvGrpSpPr>
        <p:grpSpPr>
          <a:xfrm>
            <a:off x="6049963" y="1800225"/>
            <a:ext cx="2200275" cy="2451735"/>
            <a:chOff x="9526" y="2835"/>
            <a:chExt cx="3465" cy="3861"/>
          </a:xfrm>
        </p:grpSpPr>
        <p:sp>
          <p:nvSpPr>
            <p:cNvPr id="165" name="MMConnector"/>
            <p:cNvSpPr/>
            <p:nvPr/>
          </p:nvSpPr>
          <p:spPr>
            <a:xfrm>
              <a:off x="9526" y="4698"/>
              <a:ext cx="2142" cy="1999"/>
            </a:xfrm>
            <a:custGeom>
              <a:avLst/>
              <a:gdLst/>
              <a:ahLst/>
              <a:cxnLst/>
              <a:pathLst>
                <a:path w="889838" h="580195">
                  <a:moveTo>
                    <a:pt x="-204798" y="167554"/>
                  </a:moveTo>
                  <a:cubicBezTo>
                    <a:pt x="-219531" y="179790"/>
                    <a:pt x="-221407" y="197325"/>
                    <a:pt x="-211947" y="208485"/>
                  </a:cubicBezTo>
                  <a:cubicBezTo>
                    <a:pt x="-202487" y="219645"/>
                    <a:pt x="-184609" y="220975"/>
                    <a:pt x="-170398" y="208136"/>
                  </a:cubicBezTo>
                  <a:cubicBezTo>
                    <a:pt x="-157001" y="196032"/>
                    <a:pt x="-143603" y="183928"/>
                    <a:pt x="-130495" y="171586"/>
                  </a:cubicBezTo>
                  <a:cubicBezTo>
                    <a:pt x="-117388" y="159245"/>
                    <a:pt x="-104570" y="146666"/>
                    <a:pt x="-91904" y="133982"/>
                  </a:cubicBezTo>
                  <a:cubicBezTo>
                    <a:pt x="-79239" y="121298"/>
                    <a:pt x="-66727" y="108509"/>
                    <a:pt x="-54344" y="95640"/>
                  </a:cubicBezTo>
                  <a:cubicBezTo>
                    <a:pt x="-41961" y="82770"/>
                    <a:pt x="-29706" y="69821"/>
                    <a:pt x="-17525" y="56842"/>
                  </a:cubicBezTo>
                  <a:cubicBezTo>
                    <a:pt x="-5343" y="43863"/>
                    <a:pt x="6764" y="30853"/>
                    <a:pt x="18845" y="17853"/>
                  </a:cubicBezTo>
                  <a:cubicBezTo>
                    <a:pt x="30926" y="4853"/>
                    <a:pt x="42980" y="-8138"/>
                    <a:pt x="55055" y="-21077"/>
                  </a:cubicBezTo>
                  <a:cubicBezTo>
                    <a:pt x="67131" y="-34016"/>
                    <a:pt x="79228" y="-46904"/>
                    <a:pt x="91394" y="-59698"/>
                  </a:cubicBezTo>
                  <a:cubicBezTo>
                    <a:pt x="103560" y="-72492"/>
                    <a:pt x="115796" y="-85191"/>
                    <a:pt x="128147" y="-97751"/>
                  </a:cubicBezTo>
                  <a:cubicBezTo>
                    <a:pt x="140499" y="-110311"/>
                    <a:pt x="152966" y="-122730"/>
                    <a:pt x="165595" y="-134959"/>
                  </a:cubicBezTo>
                  <a:cubicBezTo>
                    <a:pt x="178224" y="-147188"/>
                    <a:pt x="191015" y="-159227"/>
                    <a:pt x="204011" y="-171019"/>
                  </a:cubicBezTo>
                  <a:cubicBezTo>
                    <a:pt x="217006" y="-182812"/>
                    <a:pt x="230206" y="-194357"/>
                    <a:pt x="243650" y="-205594"/>
                  </a:cubicBezTo>
                  <a:cubicBezTo>
                    <a:pt x="257094" y="-216831"/>
                    <a:pt x="270781" y="-227759"/>
                    <a:pt x="284744" y="-238309"/>
                  </a:cubicBezTo>
                  <a:cubicBezTo>
                    <a:pt x="298706" y="-248860"/>
                    <a:pt x="312944" y="-259034"/>
                    <a:pt x="327478" y="-268758"/>
                  </a:cubicBezTo>
                  <a:cubicBezTo>
                    <a:pt x="342013" y="-278482"/>
                    <a:pt x="356844" y="-287756"/>
                    <a:pt x="371976" y="-296509"/>
                  </a:cubicBezTo>
                  <a:cubicBezTo>
                    <a:pt x="387109" y="-305262"/>
                    <a:pt x="402542" y="-313493"/>
                    <a:pt x="418275" y="-321137"/>
                  </a:cubicBezTo>
                  <a:cubicBezTo>
                    <a:pt x="434009" y="-328781"/>
                    <a:pt x="450044" y="-335838"/>
                    <a:pt x="466312" y="-342253"/>
                  </a:cubicBezTo>
                  <a:cubicBezTo>
                    <a:pt x="482580" y="-348668"/>
                    <a:pt x="499081" y="-354442"/>
                    <a:pt x="515916" y="-359547"/>
                  </a:cubicBezTo>
                  <a:cubicBezTo>
                    <a:pt x="532751" y="-364653"/>
                    <a:pt x="549919" y="-369089"/>
                    <a:pt x="566831" y="-372829"/>
                  </a:cubicBezTo>
                  <a:cubicBezTo>
                    <a:pt x="583742" y="-376569"/>
                    <a:pt x="600397" y="-379613"/>
                    <a:pt x="618739" y="-382042"/>
                  </a:cubicBezTo>
                  <a:cubicBezTo>
                    <a:pt x="637080" y="-384471"/>
                    <a:pt x="657108" y="-386286"/>
                    <a:pt x="671306" y="-387268"/>
                  </a:cubicBezTo>
                  <a:cubicBezTo>
                    <a:pt x="685504" y="-388250"/>
                    <a:pt x="693872" y="-388400"/>
                    <a:pt x="702240" y="-388550"/>
                  </a:cubicBezTo>
                  <a:cubicBezTo>
                    <a:pt x="704976" y="-388599"/>
                    <a:pt x="706800" y="-390260"/>
                    <a:pt x="706800" y="-392350"/>
                  </a:cubicBezTo>
                  <a:cubicBezTo>
                    <a:pt x="706800" y="-394440"/>
                    <a:pt x="704975" y="-396085"/>
                    <a:pt x="702240" y="-396150"/>
                  </a:cubicBezTo>
                  <a:cubicBezTo>
                    <a:pt x="693792" y="-396351"/>
                    <a:pt x="685343" y="-396552"/>
                    <a:pt x="670939" y="-396157"/>
                  </a:cubicBezTo>
                  <a:cubicBezTo>
                    <a:pt x="656535" y="-395761"/>
                    <a:pt x="636174" y="-394770"/>
                    <a:pt x="617455" y="-393079"/>
                  </a:cubicBezTo>
                  <a:cubicBezTo>
                    <a:pt x="598736" y="-391388"/>
                    <a:pt x="581659" y="-388999"/>
                    <a:pt x="564261" y="-385905"/>
                  </a:cubicBezTo>
                  <a:cubicBezTo>
                    <a:pt x="546862" y="-382811"/>
                    <a:pt x="529143" y="-379012"/>
                    <a:pt x="511706" y="-374508"/>
                  </a:cubicBezTo>
                  <a:cubicBezTo>
                    <a:pt x="494269" y="-370003"/>
                    <a:pt x="477115" y="-364793"/>
                    <a:pt x="460153" y="-358908"/>
                  </a:cubicBezTo>
                  <a:cubicBezTo>
                    <a:pt x="443191" y="-353022"/>
                    <a:pt x="426422" y="-346462"/>
                    <a:pt x="409927" y="-339281"/>
                  </a:cubicBezTo>
                  <a:cubicBezTo>
                    <a:pt x="393432" y="-332100"/>
                    <a:pt x="377210" y="-324297"/>
                    <a:pt x="361276" y="-315946"/>
                  </a:cubicBezTo>
                  <a:cubicBezTo>
                    <a:pt x="345341" y="-307594"/>
                    <a:pt x="329693" y="-298692"/>
                    <a:pt x="314340" y="-289321"/>
                  </a:cubicBezTo>
                  <a:cubicBezTo>
                    <a:pt x="298986" y="-279950"/>
                    <a:pt x="283927" y="-270109"/>
                    <a:pt x="269148" y="-259880"/>
                  </a:cubicBezTo>
                  <a:cubicBezTo>
                    <a:pt x="254369" y="-249650"/>
                    <a:pt x="239871" y="-239032"/>
                    <a:pt x="225629" y="-228101"/>
                  </a:cubicBezTo>
                  <a:cubicBezTo>
                    <a:pt x="211387" y="-217171"/>
                    <a:pt x="197400" y="-205929"/>
                    <a:pt x="183635" y="-194446"/>
                  </a:cubicBezTo>
                  <a:cubicBezTo>
                    <a:pt x="169869" y="-182963"/>
                    <a:pt x="156325" y="-171238"/>
                    <a:pt x="142963" y="-159336"/>
                  </a:cubicBezTo>
                  <a:cubicBezTo>
                    <a:pt x="129601" y="-147434"/>
                    <a:pt x="116420" y="-135353"/>
                    <a:pt x="103378" y="-123152"/>
                  </a:cubicBezTo>
                  <a:cubicBezTo>
                    <a:pt x="90337" y="-110951"/>
                    <a:pt x="77435" y="-98629"/>
                    <a:pt x="64628" y="-86239"/>
                  </a:cubicBezTo>
                  <a:cubicBezTo>
                    <a:pt x="51822" y="-73848"/>
                    <a:pt x="39111" y="-61389"/>
                    <a:pt x="26453" y="-48909"/>
                  </a:cubicBezTo>
                  <a:cubicBezTo>
                    <a:pt x="13794" y="-36430"/>
                    <a:pt x="1188" y="-23930"/>
                    <a:pt x="-11410" y="-11457"/>
                  </a:cubicBezTo>
                  <a:cubicBezTo>
                    <a:pt x="-24007" y="1015"/>
                    <a:pt x="-36596" y="13460"/>
                    <a:pt x="-49217" y="25833"/>
                  </a:cubicBezTo>
                  <a:cubicBezTo>
                    <a:pt x="-61838" y="38206"/>
                    <a:pt x="-74492" y="50507"/>
                    <a:pt x="-87223" y="62680"/>
                  </a:cubicBezTo>
                  <a:cubicBezTo>
                    <a:pt x="-99954" y="74854"/>
                    <a:pt x="-112762" y="86899"/>
                    <a:pt x="-125670" y="98792"/>
                  </a:cubicBezTo>
                  <a:cubicBezTo>
                    <a:pt x="-138578" y="110685"/>
                    <a:pt x="-151586" y="122425"/>
                    <a:pt x="-164791" y="133860"/>
                  </a:cubicBezTo>
                  <a:cubicBezTo>
                    <a:pt x="-177995" y="145295"/>
                    <a:pt x="-191396" y="156424"/>
                    <a:pt x="-204798" y="167554"/>
                  </a:cubicBezTo>
                  <a:close/>
                </a:path>
              </a:pathLst>
            </a:custGeom>
            <a:solidFill>
              <a:schemeClr val="accent4"/>
            </a:solidFill>
            <a:ln w="7600" cap="rnd">
              <a:solidFill>
                <a:schemeClr val="accent4"/>
              </a:solidFill>
              <a:round/>
            </a:ln>
          </p:spPr>
        </p:sp>
        <p:sp>
          <p:nvSpPr>
            <p:cNvPr id="163" name="MainTopic"/>
            <p:cNvSpPr/>
            <p:nvPr/>
          </p:nvSpPr>
          <p:spPr>
            <a:xfrm>
              <a:off x="11217" y="2835"/>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3" action="ppaction://hlinksldjump"/>
                </a:rPr>
                <a:t>电生磁</a:t>
              </a:r>
              <a:endParaRPr sz="2400">
                <a:solidFill>
                  <a:srgbClr val="303030"/>
                </a:solidFill>
                <a:latin typeface="宋体" panose="02010600030101010101" pitchFamily="2" charset="-122"/>
              </a:endParaRPr>
            </a:p>
          </p:txBody>
        </p:sp>
      </p:grpSp>
      <p:grpSp>
        <p:nvGrpSpPr>
          <p:cNvPr id="71" name="组合 70"/>
          <p:cNvGrpSpPr/>
          <p:nvPr/>
        </p:nvGrpSpPr>
        <p:grpSpPr>
          <a:xfrm>
            <a:off x="8442008" y="1299210"/>
            <a:ext cx="2533650" cy="1040765"/>
            <a:chOff x="13293" y="2046"/>
            <a:chExt cx="3990" cy="1639"/>
          </a:xfrm>
        </p:grpSpPr>
        <p:sp>
          <p:nvSpPr>
            <p:cNvPr id="167" name="MMConnector"/>
            <p:cNvSpPr/>
            <p:nvPr/>
          </p:nvSpPr>
          <p:spPr>
            <a:xfrm>
              <a:off x="13293" y="3007"/>
              <a:ext cx="604" cy="678"/>
            </a:xfrm>
            <a:custGeom>
              <a:avLst/>
              <a:gdLst/>
              <a:ahLst/>
              <a:cxnLst/>
              <a:pathLst>
                <a:path w="250800" h="196650" fill="none">
                  <a:moveTo>
                    <a:pt x="-125400" y="98325"/>
                  </a:moveTo>
                  <a:cubicBezTo>
                    <a:pt x="-2277" y="98325"/>
                    <a:pt x="-3047" y="-98325"/>
                    <a:pt x="125400" y="-98325"/>
                  </a:cubicBezTo>
                </a:path>
              </a:pathLst>
            </a:custGeom>
            <a:noFill/>
            <a:ln w="15200" cap="rnd">
              <a:solidFill>
                <a:schemeClr val="accent4"/>
              </a:solidFill>
              <a:round/>
            </a:ln>
          </p:spPr>
        </p:sp>
        <p:sp>
          <p:nvSpPr>
            <p:cNvPr id="166" name="SubTopic"/>
            <p:cNvSpPr/>
            <p:nvPr/>
          </p:nvSpPr>
          <p:spPr>
            <a:xfrm>
              <a:off x="13556" y="2046"/>
              <a:ext cx="3727" cy="62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通电螺线管的磁场</a:t>
              </a:r>
              <a:endParaRPr lang="zh-CN" sz="2400">
                <a:solidFill>
                  <a:srgbClr val="303030"/>
                </a:solidFill>
                <a:latin typeface="宋体" panose="02010600030101010101" pitchFamily="2" charset="-122"/>
              </a:endParaRPr>
            </a:p>
          </p:txBody>
        </p:sp>
      </p:grpSp>
      <p:grpSp>
        <p:nvGrpSpPr>
          <p:cNvPr id="72" name="组合 71"/>
          <p:cNvGrpSpPr/>
          <p:nvPr/>
        </p:nvGrpSpPr>
        <p:grpSpPr>
          <a:xfrm>
            <a:off x="8442008" y="1777365"/>
            <a:ext cx="1583055" cy="419100"/>
            <a:chOff x="13293" y="2799"/>
            <a:chExt cx="2493" cy="660"/>
          </a:xfrm>
        </p:grpSpPr>
        <p:sp>
          <p:nvSpPr>
            <p:cNvPr id="169" name="MMConnector"/>
            <p:cNvSpPr/>
            <p:nvPr/>
          </p:nvSpPr>
          <p:spPr>
            <a:xfrm>
              <a:off x="13293" y="3384"/>
              <a:ext cx="604" cy="75"/>
            </a:xfrm>
            <a:custGeom>
              <a:avLst/>
              <a:gdLst/>
              <a:ahLst/>
              <a:cxnLst/>
              <a:pathLst>
                <a:path w="250800" h="21850" fill="none">
                  <a:moveTo>
                    <a:pt x="-125400" y="-10925"/>
                  </a:moveTo>
                  <a:cubicBezTo>
                    <a:pt x="-25080" y="-10925"/>
                    <a:pt x="50160" y="10925"/>
                    <a:pt x="125400" y="10925"/>
                  </a:cubicBezTo>
                </a:path>
              </a:pathLst>
            </a:custGeom>
            <a:noFill/>
            <a:ln w="15200" cap="rnd">
              <a:solidFill>
                <a:schemeClr val="accent4"/>
              </a:solidFill>
              <a:round/>
            </a:ln>
          </p:spPr>
        </p:sp>
        <p:sp>
          <p:nvSpPr>
            <p:cNvPr id="168" name="SubTopic"/>
            <p:cNvSpPr/>
            <p:nvPr/>
          </p:nvSpPr>
          <p:spPr>
            <a:xfrm>
              <a:off x="13557" y="2799"/>
              <a:ext cx="2229"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安培定则</a:t>
              </a:r>
              <a:endParaRPr lang="zh-CN" sz="2400">
                <a:solidFill>
                  <a:srgbClr val="303030"/>
                </a:solidFill>
                <a:latin typeface="宋体" panose="02010600030101010101" pitchFamily="2" charset="-122"/>
              </a:endParaRPr>
            </a:p>
          </p:txBody>
        </p:sp>
      </p:grpSp>
      <p:grpSp>
        <p:nvGrpSpPr>
          <p:cNvPr id="73" name="组合 72"/>
          <p:cNvGrpSpPr/>
          <p:nvPr/>
        </p:nvGrpSpPr>
        <p:grpSpPr>
          <a:xfrm>
            <a:off x="8442008" y="2255520"/>
            <a:ext cx="2305685" cy="1107440"/>
            <a:chOff x="13293" y="3552"/>
            <a:chExt cx="3631" cy="1744"/>
          </a:xfrm>
        </p:grpSpPr>
        <p:sp>
          <p:nvSpPr>
            <p:cNvPr id="171" name="MMConnector"/>
            <p:cNvSpPr/>
            <p:nvPr/>
          </p:nvSpPr>
          <p:spPr>
            <a:xfrm>
              <a:off x="13293" y="3996"/>
              <a:ext cx="604" cy="1300"/>
            </a:xfrm>
            <a:custGeom>
              <a:avLst/>
              <a:gdLst/>
              <a:ahLst/>
              <a:cxnLst/>
              <a:pathLst>
                <a:path w="250800" h="377150" fill="none">
                  <a:moveTo>
                    <a:pt x="-125400" y="-188575"/>
                  </a:moveTo>
                  <a:cubicBezTo>
                    <a:pt x="16814" y="-188575"/>
                    <a:pt x="-47593" y="188575"/>
                    <a:pt x="125400" y="188575"/>
                  </a:cubicBezTo>
                </a:path>
              </a:pathLst>
            </a:custGeom>
            <a:noFill/>
            <a:ln w="15200" cap="rnd">
              <a:solidFill>
                <a:schemeClr val="accent4"/>
              </a:solidFill>
              <a:round/>
            </a:ln>
          </p:spPr>
        </p:sp>
        <p:sp>
          <p:nvSpPr>
            <p:cNvPr id="170" name="SubTopic"/>
            <p:cNvSpPr/>
            <p:nvPr/>
          </p:nvSpPr>
          <p:spPr>
            <a:xfrm>
              <a:off x="13558" y="3552"/>
              <a:ext cx="3366" cy="1093"/>
            </a:xfrm>
            <a:custGeom>
              <a:avLst/>
              <a:gdLst>
                <a:gd name="rtl" fmla="*/ 54150 w 866400"/>
                <a:gd name="rtt" fmla="*/ 26030 h 317300"/>
                <a:gd name="rtr" fmla="*/ 814150 w 866400"/>
                <a:gd name="rtb" fmla="*/ 299630 h 317300"/>
              </a:gdLst>
              <a:ahLst/>
              <a:cxnLst/>
              <a:rect l="rtl" t="rtt" r="rtr" b="rtb"/>
              <a:pathLst>
                <a:path w="866400" h="317300" stroke="0">
                  <a:moveTo>
                    <a:pt x="0" y="0"/>
                  </a:moveTo>
                  <a:lnTo>
                    <a:pt x="866400" y="0"/>
                  </a:lnTo>
                  <a:lnTo>
                    <a:pt x="866400" y="317300"/>
                  </a:lnTo>
                  <a:lnTo>
                    <a:pt x="0" y="317300"/>
                  </a:lnTo>
                  <a:lnTo>
                    <a:pt x="0" y="0"/>
                  </a:lnTo>
                  <a:close/>
                </a:path>
                <a:path w="866400" h="317300" fill="none">
                  <a:moveTo>
                    <a:pt x="0" y="317300"/>
                  </a:moveTo>
                  <a:lnTo>
                    <a:pt x="866400" y="317300"/>
                  </a:lnTo>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rPr>
                <a:t>电磁铁磁性强</a:t>
              </a:r>
              <a:endParaRPr sz="2400">
                <a:solidFill>
                  <a:srgbClr val="303030"/>
                </a:solidFill>
                <a:latin typeface="宋体" panose="02010600030101010101" pitchFamily="2" charset="-122"/>
              </a:endParaRPr>
            </a:p>
            <a:p>
              <a:pPr algn="l"/>
              <a:r>
                <a:rPr sz="2400">
                  <a:solidFill>
                    <a:srgbClr val="303030"/>
                  </a:solidFill>
                  <a:latin typeface="宋体" panose="02010600030101010101" pitchFamily="2" charset="-122"/>
                </a:rPr>
                <a:t>弱的影响因素</a:t>
              </a:r>
              <a:endParaRPr sz="2400">
                <a:solidFill>
                  <a:srgbClr val="303030"/>
                </a:solidFill>
                <a:latin typeface="宋体" panose="02010600030101010101" pitchFamily="2" charset="-122"/>
              </a:endParaRPr>
            </a:p>
          </p:txBody>
        </p:sp>
      </p:grpSp>
      <p:grpSp>
        <p:nvGrpSpPr>
          <p:cNvPr id="77" name="组合 76"/>
          <p:cNvGrpSpPr/>
          <p:nvPr/>
        </p:nvGrpSpPr>
        <p:grpSpPr>
          <a:xfrm>
            <a:off x="9202103" y="4272280"/>
            <a:ext cx="957580" cy="732790"/>
            <a:chOff x="14666" y="6728"/>
            <a:chExt cx="1508" cy="1154"/>
          </a:xfrm>
        </p:grpSpPr>
        <p:sp>
          <p:nvSpPr>
            <p:cNvPr id="184" name="MMConnector"/>
            <p:cNvSpPr/>
            <p:nvPr/>
          </p:nvSpPr>
          <p:spPr>
            <a:xfrm>
              <a:off x="14666" y="6818"/>
              <a:ext cx="604" cy="1064"/>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83" name="SubTopic"/>
            <p:cNvSpPr/>
            <p:nvPr/>
          </p:nvSpPr>
          <p:spPr>
            <a:xfrm>
              <a:off x="14968" y="6728"/>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电动机</a:t>
              </a:r>
              <a:endParaRPr sz="2400">
                <a:solidFill>
                  <a:srgbClr val="303030"/>
                </a:solidFill>
                <a:latin typeface="宋体" panose="02010600030101010101" pitchFamily="2" charset="-122"/>
              </a:endParaRPr>
            </a:p>
          </p:txBody>
        </p:sp>
      </p:grpSp>
      <p:grpSp>
        <p:nvGrpSpPr>
          <p:cNvPr id="2" name="组合 1"/>
          <p:cNvGrpSpPr/>
          <p:nvPr/>
        </p:nvGrpSpPr>
        <p:grpSpPr>
          <a:xfrm flipH="1">
            <a:off x="7982903" y="792000"/>
            <a:ext cx="2470487" cy="1803370"/>
            <a:chOff x="2263" y="5821"/>
            <a:chExt cx="2988" cy="2979"/>
          </a:xfrm>
        </p:grpSpPr>
        <p:sp>
          <p:nvSpPr>
            <p:cNvPr id="3" name="MMConnector"/>
            <p:cNvSpPr/>
            <p:nvPr/>
          </p:nvSpPr>
          <p:spPr>
            <a:xfrm>
              <a:off x="4647" y="7229"/>
              <a:ext cx="604" cy="1571"/>
            </a:xfrm>
            <a:custGeom>
              <a:avLst/>
              <a:gdLst/>
              <a:ahLst/>
              <a:cxnLst/>
              <a:pathLst>
                <a:path w="250800" h="456000" fill="none">
                  <a:moveTo>
                    <a:pt x="125400" y="228000"/>
                  </a:moveTo>
                  <a:cubicBezTo>
                    <a:pt x="-24192" y="228000"/>
                    <a:pt x="64807" y="-228000"/>
                    <a:pt x="-125400" y="-228000"/>
                  </a:cubicBezTo>
                </a:path>
              </a:pathLst>
            </a:custGeom>
            <a:noFill/>
            <a:ln w="15200" cap="rnd">
              <a:solidFill>
                <a:schemeClr val="accent4"/>
              </a:solidFill>
              <a:round/>
            </a:ln>
          </p:spPr>
        </p:sp>
        <p:sp>
          <p:nvSpPr>
            <p:cNvPr id="4" name="SubTopic"/>
            <p:cNvSpPr/>
            <p:nvPr/>
          </p:nvSpPr>
          <p:spPr>
            <a:xfrm>
              <a:off x="2263" y="5821"/>
              <a:ext cx="2111"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电流的磁效应</a:t>
              </a:r>
              <a:endParaRPr lang="zh-CN"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blinds(horizontal)">
                                      <p:cBhvr>
                                        <p:cTn id="12" dur="5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blinds(horizontal)">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blinds(horizontal)">
                                      <p:cBhvr>
                                        <p:cTn id="22" dur="5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blinds(horizontal)">
                                      <p:cBhvr>
                                        <p:cTn id="27" dur="500"/>
                                        <p:tgtEl>
                                          <p:spTgt spid="5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blinds(horizontal)">
                                      <p:cBhvr>
                                        <p:cTn id="32" dur="500"/>
                                        <p:tgtEl>
                                          <p:spTgt spid="6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blinds(horizontal)">
                                      <p:cBhvr>
                                        <p:cTn id="37" dur="500"/>
                                        <p:tgtEl>
                                          <p:spTgt spid="6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blinds(horizontal)">
                                      <p:cBhvr>
                                        <p:cTn id="42" dur="500"/>
                                        <p:tgtEl>
                                          <p:spTgt spid="6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blinds(horizontal)">
                                      <p:cBhvr>
                                        <p:cTn id="47" dur="500"/>
                                        <p:tgtEl>
                                          <p:spTgt spid="6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blinds(horizontal)">
                                      <p:cBhvr>
                                        <p:cTn id="52" dur="500"/>
                                        <p:tgtEl>
                                          <p:spTgt spid="6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blinds(horizontal)">
                                      <p:cBhvr>
                                        <p:cTn id="57" dur="500"/>
                                        <p:tgtEl>
                                          <p:spTgt spid="6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blinds(horizontal)">
                                      <p:cBhvr>
                                        <p:cTn id="62" dur="500"/>
                                        <p:tgtEl>
                                          <p:spTgt spid="6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blinds(horizontal)">
                                      <p:cBhvr>
                                        <p:cTn id="67" dur="500"/>
                                        <p:tgtEl>
                                          <p:spTgt spid="6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blinds(horizontal)">
                                      <p:cBhvr>
                                        <p:cTn id="72" dur="500"/>
                                        <p:tgtEl>
                                          <p:spTgt spid="6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blinds(horizontal)">
                                      <p:cBhvr>
                                        <p:cTn id="77" dur="500"/>
                                        <p:tgtEl>
                                          <p:spTgt spid="6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blinds(horizontal)">
                                      <p:cBhvr>
                                        <p:cTn id="82" dur="500"/>
                                        <p:tgtEl>
                                          <p:spTgt spid="7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blinds(horizontal)">
                                      <p:cBhvr>
                                        <p:cTn id="87" dur="500"/>
                                        <p:tgtEl>
                                          <p:spTgt spid="2"/>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blinds(horizontal)">
                                      <p:cBhvr>
                                        <p:cTn id="92" dur="500"/>
                                        <p:tgtEl>
                                          <p:spTgt spid="71"/>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blinds(horizontal)">
                                      <p:cBhvr>
                                        <p:cTn id="97" dur="500"/>
                                        <p:tgtEl>
                                          <p:spTgt spid="72"/>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blinds(horizontal)">
                                      <p:cBhvr>
                                        <p:cTn id="102" dur="500"/>
                                        <p:tgtEl>
                                          <p:spTgt spid="73"/>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74"/>
                                        </p:tgtEl>
                                        <p:attrNameLst>
                                          <p:attrName>style.visibility</p:attrName>
                                        </p:attrNameLst>
                                      </p:cBhvr>
                                      <p:to>
                                        <p:strVal val="visible"/>
                                      </p:to>
                                    </p:set>
                                    <p:animEffect transition="in" filter="blinds(horizontal)">
                                      <p:cBhvr>
                                        <p:cTn id="107" dur="500"/>
                                        <p:tgtEl>
                                          <p:spTgt spid="74"/>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blinds(horizontal)">
                                      <p:cBhvr>
                                        <p:cTn id="112" dur="500"/>
                                        <p:tgtEl>
                                          <p:spTgt spid="75"/>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76"/>
                                        </p:tgtEl>
                                        <p:attrNameLst>
                                          <p:attrName>style.visibility</p:attrName>
                                        </p:attrNameLst>
                                      </p:cBhvr>
                                      <p:to>
                                        <p:strVal val="visible"/>
                                      </p:to>
                                    </p:set>
                                    <p:animEffect transition="in" filter="blinds(horizontal)">
                                      <p:cBhvr>
                                        <p:cTn id="117" dur="500"/>
                                        <p:tgtEl>
                                          <p:spTgt spid="76"/>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77"/>
                                        </p:tgtEl>
                                        <p:attrNameLst>
                                          <p:attrName>style.visibility</p:attrName>
                                        </p:attrNameLst>
                                      </p:cBhvr>
                                      <p:to>
                                        <p:strVal val="visible"/>
                                      </p:to>
                                    </p:set>
                                    <p:animEffect transition="in" filter="blinds(horizontal)">
                                      <p:cBhvr>
                                        <p:cTn id="122" dur="500"/>
                                        <p:tgtEl>
                                          <p:spTgt spid="77"/>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78"/>
                                        </p:tgtEl>
                                        <p:attrNameLst>
                                          <p:attrName>style.visibility</p:attrName>
                                        </p:attrNameLst>
                                      </p:cBhvr>
                                      <p:to>
                                        <p:strVal val="visible"/>
                                      </p:to>
                                    </p:set>
                                    <p:animEffect transition="in" filter="blinds(horizontal)">
                                      <p:cBhvr>
                                        <p:cTn id="127" dur="500"/>
                                        <p:tgtEl>
                                          <p:spTgt spid="78"/>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blinds(horizontal)">
                                      <p:cBhvr>
                                        <p:cTn id="132" dur="500"/>
                                        <p:tgtEl>
                                          <p:spTgt spid="79"/>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80"/>
                                        </p:tgtEl>
                                        <p:attrNameLst>
                                          <p:attrName>style.visibility</p:attrName>
                                        </p:attrNameLst>
                                      </p:cBhvr>
                                      <p:to>
                                        <p:strVal val="visible"/>
                                      </p:to>
                                    </p:set>
                                    <p:animEffect transition="in" filter="blinds(horizontal)">
                                      <p:cBhvr>
                                        <p:cTn id="137" dur="500"/>
                                        <p:tgtEl>
                                          <p:spTgt spid="80"/>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81"/>
                                        </p:tgtEl>
                                        <p:attrNameLst>
                                          <p:attrName>style.visibility</p:attrName>
                                        </p:attrNameLst>
                                      </p:cBhvr>
                                      <p:to>
                                        <p:strVal val="visible"/>
                                      </p:to>
                                    </p:set>
                                    <p:animEffect transition="in" filter="blinds(horizontal)">
                                      <p:cBhvr>
                                        <p:cTn id="14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28725" y="2164080"/>
            <a:ext cx="9988550" cy="2861310"/>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根据上述展示与汇报</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请你回答以下问题：</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填写上面对应的序号</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属于提出问题的有</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属于进行操作的有</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属于进行观察的有</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属于得出结论的有</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a:t>
            </a:r>
            <a:endParaRPr lang="zh-CN" altLang="en-US" sz="2400"/>
          </a:p>
        </p:txBody>
      </p:sp>
      <p:sp>
        <p:nvSpPr>
          <p:cNvPr id="2" name="文本框 1"/>
          <p:cNvSpPr txBox="1"/>
          <p:nvPr/>
        </p:nvSpPr>
        <p:spPr>
          <a:xfrm>
            <a:off x="4474845" y="2771140"/>
            <a:ext cx="9112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①⑤</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4474845" y="3364865"/>
            <a:ext cx="8610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③⑥</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4459605" y="3917950"/>
            <a:ext cx="94170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③⑦</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4474845" y="4446270"/>
            <a:ext cx="9321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④⑧</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51269" y="902970"/>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885825" y="1532890"/>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探究通电螺线管外部的磁场分布</a:t>
              </a:r>
              <a:r>
                <a:rPr sz="2400" dirty="0">
                  <a:latin typeface="Times New Roman" panose="02020603050405020304" pitchFamily="18" charset="0"/>
                  <a:ea typeface="宋体" panose="02010600030101010101" pitchFamily="2" charset="-122"/>
                  <a:cs typeface="Times New Roman" panose="02020603050405020304" pitchFamily="18" charset="0"/>
                </a:rPr>
                <a:t>(2016.23)</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grpSp>
        <p:nvGrpSpPr>
          <p:cNvPr id="30" name="组合 29"/>
          <p:cNvGrpSpPr/>
          <p:nvPr/>
        </p:nvGrpSpPr>
        <p:grpSpPr>
          <a:xfrm>
            <a:off x="9026525" y="296608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09625" y="2346325"/>
            <a:ext cx="10665460" cy="3928110"/>
          </a:xfrm>
          <a:prstGeom prst="rect">
            <a:avLst/>
          </a:prstGeom>
          <a:noFill/>
          <a:ln w="9525">
            <a:noFill/>
          </a:ln>
        </p:spPr>
        <p:txBody>
          <a:bodyPr wrap="square">
            <a:spAutoFit/>
          </a:bodyPr>
          <a:p>
            <a:pPr indent="0" fontAlgn="auto">
              <a:lnSpc>
                <a:spcPct val="130000"/>
              </a:lnSpc>
              <a:spcBef>
                <a:spcPts val="0"/>
              </a:spcBef>
              <a:spcAft>
                <a:spcPts val="0"/>
              </a:spcAft>
            </a:pPr>
            <a:r>
              <a:rPr lang="zh-CN" sz="2400">
                <a:ea typeface="黑体" panose="02010609060101010101" pitchFamily="49" charset="-122"/>
              </a:rPr>
              <a:t>命题点【提出问题和假设】</a:t>
            </a:r>
            <a:r>
              <a:rPr lang="en-US" sz="2400">
                <a:latin typeface="Times New Roman" panose="02020603050405020304" pitchFamily="18" charset="0"/>
                <a:cs typeface="仿宋_GB2312" charset="0"/>
              </a:rPr>
              <a:t>[2016.23(1)]</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通电螺线管的外部是否存在磁场？</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通电螺线管外部磁场的分布情况如何？</a:t>
            </a:r>
            <a:r>
              <a:rPr lang="zh-CN" sz="2400">
                <a:ea typeface="黑体" panose="02010609060101010101" pitchFamily="49" charset="-122"/>
              </a:rPr>
              <a:t>【设计与进行实验】</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主要实验器材及作用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在通电螺线管周围不同位置放置小磁针的目的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便于观察磁场的</a:t>
            </a:r>
            <a:r>
              <a:rPr lang="en-US" sz="2400">
                <a:latin typeface="Times New Roman" panose="02020603050405020304" pitchFamily="18" charset="0"/>
                <a:ea typeface="宋体" panose="02010600030101010101" pitchFamily="2" charset="-122"/>
              </a:rPr>
              <a:t>________)</a:t>
            </a:r>
            <a:endParaRPr lang="en-US" sz="2400">
              <a:latin typeface="Times New Roman" panose="02020603050405020304" pitchFamily="18" charset="0"/>
              <a:ea typeface="宋体" panose="02010600030101010101" pitchFamily="2" charset="-122"/>
            </a:endParaRPr>
          </a:p>
          <a:p>
            <a:pPr indent="0" fontAlgn="auto">
              <a:lnSpc>
                <a:spcPct val="130000"/>
              </a:lnSpc>
              <a:spcBef>
                <a:spcPts val="0"/>
              </a:spcBef>
              <a:spcAft>
                <a:spcPts val="0"/>
              </a:spcAft>
            </a:pPr>
            <a:r>
              <a:rPr lang="en-US" sz="2400">
                <a:latin typeface="Times New Roman" panose="02020603050405020304" pitchFamily="18" charset="0"/>
                <a:ea typeface="宋体" panose="02010600030101010101" pitchFamily="2" charset="-122"/>
              </a:rPr>
              <a:t>(2)螺线管中插入铁棒的目的(使通电螺线管的磁场加强) </a:t>
            </a:r>
            <a:endParaRPr lang="zh-CN" altLang="en-US" sz="2400"/>
          </a:p>
        </p:txBody>
      </p:sp>
      <p:sp>
        <p:nvSpPr>
          <p:cNvPr id="2" name="文本框 1"/>
          <p:cNvSpPr txBox="1"/>
          <p:nvPr/>
        </p:nvSpPr>
        <p:spPr>
          <a:xfrm>
            <a:off x="9755505" y="5244465"/>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方向</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19760" y="774065"/>
            <a:ext cx="10952480"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转换法的应用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根据小磁针静止时的</a:t>
            </a:r>
            <a:r>
              <a:rPr lang="en-US" sz="240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a:t>
            </a:r>
            <a:r>
              <a:rPr lang="zh-CN" sz="2400">
                <a:ea typeface="宋体" panose="02010600030101010101" pitchFamily="2" charset="-122"/>
              </a:rPr>
              <a:t>判断通电螺线管的极性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通过铁屑的密集程度判断磁场的</a:t>
            </a:r>
            <a:r>
              <a:rPr lang="en-US" sz="2400">
                <a:latin typeface="Times New Roman" panose="02020603050405020304" pitchFamily="18" charset="0"/>
                <a:ea typeface="宋体" panose="02010600030101010101" pitchFamily="2" charset="-122"/>
              </a:rPr>
              <a:t>________)5.  </a:t>
            </a:r>
            <a:r>
              <a:rPr lang="zh-CN" sz="2400">
                <a:ea typeface="宋体" panose="02010600030101010101" pitchFamily="2" charset="-122"/>
              </a:rPr>
              <a:t>实验操作</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在嵌入螺线管的玻璃板上均匀撒些细铁屑</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通电后轻敲玻璃板的目的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减小铁屑与玻璃板的摩擦</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使铁屑受到磁场的作用力有规律地排列</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[2016.23(2)(3)]</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电池正、负极对调的目的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探究通电螺线管的磁场方向与</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是否有关</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安培定则的应用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判断通电螺线管的极性</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【分析现象，总结结论】</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根据玻璃板上铁屑分布情况判断磁场强弱</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两端磁场强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中间磁场弱</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通电螺线管外部的磁场方向</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磁感线从</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极出发</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最后回到</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5885180" y="839470"/>
            <a:ext cx="1499870" cy="460375"/>
          </a:xfrm>
          <a:prstGeom prst="rect">
            <a:avLst/>
          </a:prstGeom>
          <a:noFill/>
          <a:ln w="9525">
            <a:noFill/>
          </a:ln>
        </p:spPr>
        <p:txBody>
          <a:bodyPr wrap="square">
            <a:spAutoFit/>
          </a:bodyPr>
          <a:p>
            <a:pPr indent="0"/>
            <a:r>
              <a:rPr lang="en-US" sz="2400" b="1">
                <a:solidFill>
                  <a:srgbClr val="FF0000"/>
                </a:solidFill>
                <a:latin typeface="Times New Roman" panose="02020603050405020304" pitchFamily="18" charset="0"/>
                <a:ea typeface="宋体" panose="02010600030101010101" pitchFamily="2" charset="-122"/>
              </a:rPr>
              <a:t> </a:t>
            </a:r>
            <a:r>
              <a:rPr lang="en-US" sz="2400" b="0">
                <a:solidFill>
                  <a:srgbClr val="FF0000"/>
                </a:solidFill>
                <a:latin typeface="Times New Roman" panose="02020603050405020304" pitchFamily="18" charset="0"/>
                <a:ea typeface="宋体" panose="02010600030101010101" pitchFamily="2" charset="-122"/>
              </a:rPr>
              <a:t>N</a:t>
            </a:r>
            <a:r>
              <a:rPr lang="zh-CN" sz="2400" b="0">
                <a:solidFill>
                  <a:srgbClr val="FF0000"/>
                </a:solidFill>
                <a:ea typeface="宋体" panose="02010600030101010101" pitchFamily="2" charset="-122"/>
              </a:rPr>
              <a:t>极指向</a:t>
            </a:r>
            <a:endParaRPr lang="zh-CN" altLang="en-US" sz="2400" b="0">
              <a:solidFill>
                <a:srgbClr val="FF0000"/>
              </a:solidFill>
              <a:ea typeface="宋体" panose="02010600030101010101" pitchFamily="2" charset="-122"/>
            </a:endParaRPr>
          </a:p>
        </p:txBody>
      </p:sp>
      <p:sp>
        <p:nvSpPr>
          <p:cNvPr id="3" name="文本框 2"/>
          <p:cNvSpPr txBox="1"/>
          <p:nvPr/>
        </p:nvSpPr>
        <p:spPr>
          <a:xfrm>
            <a:off x="4799330" y="1426845"/>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强弱</a:t>
            </a:r>
            <a:endParaRPr lang="zh-CN" altLang="en-US" sz="2400" b="0">
              <a:solidFill>
                <a:srgbClr val="FF0000"/>
              </a:solidFill>
              <a:ea typeface="宋体" panose="02010600030101010101" pitchFamily="2" charset="-122"/>
            </a:endParaRPr>
          </a:p>
        </p:txBody>
      </p:sp>
      <p:sp>
        <p:nvSpPr>
          <p:cNvPr id="4" name="文本框 3"/>
          <p:cNvSpPr txBox="1"/>
          <p:nvPr/>
        </p:nvSpPr>
        <p:spPr>
          <a:xfrm>
            <a:off x="8632825" y="3618230"/>
            <a:ext cx="14382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电流方向</a:t>
            </a:r>
            <a:endParaRPr lang="zh-CN" altLang="en-US" sz="2400" b="0">
              <a:solidFill>
                <a:srgbClr val="FF0000"/>
              </a:solidFill>
              <a:ea typeface="宋体" panose="02010600030101010101" pitchFamily="2" charset="-122"/>
            </a:endParaRPr>
          </a:p>
        </p:txBody>
      </p:sp>
      <p:sp>
        <p:nvSpPr>
          <p:cNvPr id="5" name="文本框 4"/>
          <p:cNvSpPr txBox="1"/>
          <p:nvPr/>
        </p:nvSpPr>
        <p:spPr>
          <a:xfrm>
            <a:off x="6279515" y="5788660"/>
            <a:ext cx="5467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N</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9583420" y="5788660"/>
            <a:ext cx="5467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S</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6440" y="784860"/>
            <a:ext cx="1063815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9.  </a:t>
            </a:r>
            <a:r>
              <a:rPr lang="zh-CN" sz="2400">
                <a:ea typeface="宋体" panose="02010600030101010101" pitchFamily="2" charset="-122"/>
              </a:rPr>
              <a:t>通电螺线管外部</a:t>
            </a:r>
            <a:r>
              <a:rPr lang="zh-CN" sz="2400">
                <a:latin typeface="Times New Roman" panose="02020603050405020304" pitchFamily="18" charset="0"/>
                <a:ea typeface="宋体" panose="02010600030101010101" pitchFamily="2" charset="-122"/>
              </a:rPr>
              <a:t>存在磁场，其磁场与</a:t>
            </a:r>
            <a:r>
              <a:rPr lang="en-US" sz="240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rPr>
              <a:t>___</a:t>
            </a:r>
            <a:r>
              <a:rPr lang="zh-CN" sz="2400">
                <a:ea typeface="宋体" panose="02010600030101010101" pitchFamily="2" charset="-122"/>
              </a:rPr>
              <a:t>的磁场相似 </a:t>
            </a:r>
            <a:r>
              <a:rPr lang="en-US" sz="2400">
                <a:latin typeface="Times New Roman" panose="02020603050405020304" pitchFamily="18" charset="0"/>
                <a:cs typeface="仿宋_GB2312" charset="0"/>
              </a:rPr>
              <a:t>[2016.23(4)]</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通电螺线管的极性与环绕通电螺线管的电流方向有关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电流方向改变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通电螺线管的极性也改变</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通电螺线管与小磁针之间是通过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产生力的作用</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为描述磁场而引入的磁感线</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真实存在的</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不能用悬挂且可自由旋转的大头针代替小磁针的原因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大头针不能指示磁场方向</a:t>
            </a:r>
            <a:r>
              <a:rPr lang="en-US" sz="2400">
                <a:latin typeface="Times New Roman" panose="02020603050405020304" pitchFamily="18" charset="0"/>
                <a:ea typeface="宋体" panose="02010600030101010101" pitchFamily="2" charset="-122"/>
              </a:rPr>
              <a:t>)14.  </a:t>
            </a:r>
            <a:r>
              <a:rPr lang="zh-CN" sz="2400">
                <a:ea typeface="宋体" panose="02010600030101010101" pitchFamily="2" charset="-122"/>
              </a:rPr>
              <a:t>磁极间的相互作用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同名磁极相互</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异名磁极相互</a:t>
            </a:r>
            <a:r>
              <a:rPr lang="en-US" sz="2400">
                <a:latin typeface="Times New Roman" panose="02020603050405020304" pitchFamily="18" charset="0"/>
                <a:ea typeface="宋体" panose="02010600030101010101" pitchFamily="2" charset="-122"/>
              </a:rPr>
              <a:t>________)</a:t>
            </a:r>
            <a:r>
              <a:rPr lang="zh-CN" sz="2400">
                <a:ea typeface="黑体" panose="02010609060101010101" pitchFamily="49" charset="-122"/>
              </a:rPr>
              <a:t>实验结论：</a:t>
            </a:r>
            <a:r>
              <a:rPr lang="zh-CN" sz="2400">
                <a:ea typeface="宋体" panose="02010600030101010101" pitchFamily="2" charset="-122"/>
              </a:rPr>
              <a:t>通电螺线</a:t>
            </a:r>
            <a:r>
              <a:rPr lang="zh-CN" sz="2400">
                <a:latin typeface="Times New Roman" panose="02020603050405020304" pitchFamily="18" charset="0"/>
                <a:ea typeface="宋体" panose="02010600030101010101" pitchFamily="2" charset="-122"/>
              </a:rPr>
              <a:t>管外部的磁场与条形磁体的磁场相似．</a:t>
            </a:r>
            <a:endParaRPr lang="zh-CN" altLang="en-US" sz="2400"/>
          </a:p>
        </p:txBody>
      </p:sp>
      <p:sp>
        <p:nvSpPr>
          <p:cNvPr id="2" name="文本框 1"/>
          <p:cNvSpPr txBox="1"/>
          <p:nvPr/>
        </p:nvSpPr>
        <p:spPr>
          <a:xfrm>
            <a:off x="6213475" y="858520"/>
            <a:ext cx="14795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条形磁体</a:t>
            </a:r>
            <a:endParaRPr lang="zh-CN" altLang="en-US" sz="2400" b="0">
              <a:solidFill>
                <a:srgbClr val="FF0000"/>
              </a:solidFill>
              <a:ea typeface="宋体" panose="02010600030101010101" pitchFamily="2" charset="-122"/>
            </a:endParaRPr>
          </a:p>
        </p:txBody>
      </p:sp>
      <p:sp>
        <p:nvSpPr>
          <p:cNvPr id="3" name="文本框 2"/>
          <p:cNvSpPr txBox="1"/>
          <p:nvPr/>
        </p:nvSpPr>
        <p:spPr>
          <a:xfrm>
            <a:off x="5822950" y="3089910"/>
            <a:ext cx="8102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磁场</a:t>
            </a:r>
            <a:endParaRPr lang="zh-CN" altLang="en-US" sz="2400" b="0">
              <a:solidFill>
                <a:srgbClr val="FF0000"/>
              </a:solidFill>
              <a:ea typeface="宋体" panose="02010600030101010101" pitchFamily="2" charset="-122"/>
            </a:endParaRPr>
          </a:p>
        </p:txBody>
      </p:sp>
      <p:sp>
        <p:nvSpPr>
          <p:cNvPr id="4" name="文本框 3"/>
          <p:cNvSpPr txBox="1"/>
          <p:nvPr/>
        </p:nvSpPr>
        <p:spPr>
          <a:xfrm>
            <a:off x="5888990" y="5280660"/>
            <a:ext cx="8197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排斥</a:t>
            </a:r>
            <a:endParaRPr lang="zh-CN" altLang="en-US" sz="2400" b="0">
              <a:solidFill>
                <a:srgbClr val="FF0000"/>
              </a:solidFill>
              <a:ea typeface="宋体" panose="02010600030101010101" pitchFamily="2" charset="-122"/>
            </a:endParaRPr>
          </a:p>
        </p:txBody>
      </p:sp>
      <p:sp>
        <p:nvSpPr>
          <p:cNvPr id="5" name="文本框 4"/>
          <p:cNvSpPr txBox="1"/>
          <p:nvPr/>
        </p:nvSpPr>
        <p:spPr>
          <a:xfrm>
            <a:off x="5208905" y="3637915"/>
            <a:ext cx="870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不是</a:t>
            </a:r>
            <a:endParaRPr lang="zh-CN" altLang="en-US" sz="2400" b="0">
              <a:solidFill>
                <a:srgbClr val="FF0000"/>
              </a:solidFill>
              <a:ea typeface="宋体" panose="02010600030101010101" pitchFamily="2" charset="-122"/>
            </a:endParaRPr>
          </a:p>
        </p:txBody>
      </p:sp>
      <p:sp>
        <p:nvSpPr>
          <p:cNvPr id="6" name="文本框 5"/>
          <p:cNvSpPr txBox="1"/>
          <p:nvPr/>
        </p:nvSpPr>
        <p:spPr>
          <a:xfrm>
            <a:off x="9291955" y="5280660"/>
            <a:ext cx="795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吸引</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5" grpId="0"/>
      <p:bldP spid="5" grpId="1"/>
      <p:bldP spid="4" grpId="0"/>
      <p:bldP spid="4" grpId="1"/>
      <p:bldP spid="6" grpId="0"/>
      <p:bldP spid="6"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48080" y="119189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665480" y="1943100"/>
            <a:ext cx="11053445" cy="3969385"/>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rPr>
              <a:t>例　小瑞学习了电磁知识后，对通电螺线管产生了强烈的兴趣，于是她对通电螺线管周围的磁场进行探究．【提出问题】小磁针放在通电直导线周围会</a:t>
            </a:r>
            <a:endParaRPr lang="zh-CN" sz="2400" b="0">
              <a:latin typeface="Times New Roman" panose="02020603050405020304" pitchFamily="18" charset="0"/>
            </a:endParaRPr>
          </a:p>
          <a:p>
            <a:pPr indent="0" fontAlgn="auto">
              <a:lnSpc>
                <a:spcPct val="150000"/>
              </a:lnSpc>
            </a:pPr>
            <a:r>
              <a:rPr lang="zh-CN" sz="2400" b="0">
                <a:latin typeface="Times New Roman" panose="02020603050405020304" pitchFamily="18" charset="0"/>
              </a:rPr>
              <a:t>发生偏转，那么放在通电螺线</a:t>
            </a:r>
            <a:endParaRPr lang="zh-CN" sz="2400" b="0">
              <a:latin typeface="Times New Roman" panose="02020603050405020304" pitchFamily="18" charset="0"/>
            </a:endParaRPr>
          </a:p>
          <a:p>
            <a:pPr indent="0" fontAlgn="auto">
              <a:lnSpc>
                <a:spcPct val="150000"/>
              </a:lnSpc>
            </a:pPr>
            <a:r>
              <a:rPr lang="zh-CN" sz="2400" b="0">
                <a:latin typeface="Times New Roman" panose="02020603050405020304" pitchFamily="18" charset="0"/>
              </a:rPr>
              <a:t>管周围呢？通电螺线管周围的</a:t>
            </a:r>
            <a:endParaRPr lang="zh-CN" sz="2400" b="0">
              <a:latin typeface="Times New Roman" panose="02020603050405020304" pitchFamily="18" charset="0"/>
            </a:endParaRPr>
          </a:p>
          <a:p>
            <a:pPr indent="0" fontAlgn="auto">
              <a:lnSpc>
                <a:spcPct val="150000"/>
              </a:lnSpc>
            </a:pPr>
            <a:r>
              <a:rPr lang="zh-CN" sz="2400" b="0">
                <a:latin typeface="Times New Roman" panose="02020603050405020304" pitchFamily="18" charset="0"/>
              </a:rPr>
              <a:t>磁场又是什么样呢？</a:t>
            </a:r>
            <a:endParaRPr lang="zh-CN" altLang="en-US" sz="2400">
              <a:latin typeface="Times New Roman" panose="02020603050405020304" pitchFamily="18" charset="0"/>
            </a:endParaRPr>
          </a:p>
        </p:txBody>
      </p:sp>
      <p:pic>
        <p:nvPicPr>
          <p:cNvPr id="2" name="图片 -2147481306" descr="C:\Documents and Settings\Administrator\桌面\江西物理(JK)\A151.TIF"/>
          <p:cNvPicPr>
            <a:picLocks noChangeAspect="1"/>
          </p:cNvPicPr>
          <p:nvPr/>
        </p:nvPicPr>
        <p:blipFill>
          <a:blip r:embed="rId2" r:link="rId3"/>
          <a:stretch>
            <a:fillRect/>
          </a:stretch>
        </p:blipFill>
        <p:spPr>
          <a:xfrm>
            <a:off x="5750560" y="2817495"/>
            <a:ext cx="4449445" cy="2712085"/>
          </a:xfrm>
          <a:prstGeom prst="rect">
            <a:avLst/>
          </a:prstGeom>
          <a:noFill/>
          <a:ln w="9525">
            <a:noFill/>
          </a:ln>
        </p:spPr>
      </p:pic>
      <p:sp>
        <p:nvSpPr>
          <p:cNvPr id="3" name="文本框 2"/>
          <p:cNvSpPr txBox="1"/>
          <p:nvPr/>
        </p:nvSpPr>
        <p:spPr>
          <a:xfrm>
            <a:off x="7508875" y="5647055"/>
            <a:ext cx="932180" cy="368300"/>
          </a:xfrm>
          <a:prstGeom prst="rect">
            <a:avLst/>
          </a:prstGeom>
          <a:noFill/>
          <a:ln w="9525">
            <a:noFill/>
          </a:ln>
        </p:spPr>
        <p:txBody>
          <a:bodyPr wrap="square">
            <a:spAutoFit/>
          </a:bodyPr>
          <a:p>
            <a:pPr indent="0"/>
            <a:r>
              <a:rPr lang="zh-CN" b="0">
                <a:cs typeface="楷体_GB2312" charset="0"/>
              </a:rPr>
              <a:t>例题图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7705" y="1169035"/>
            <a:ext cx="11155680" cy="4523105"/>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【设计实验与进行实验】于是</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在老师的指导下</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她利用一些器材来进行探究．</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为了探究磁场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小瑞选用了小磁针来探究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如图甲所示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当小磁针静止时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由于地磁场的作用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小磁针</a:t>
            </a:r>
            <a:r>
              <a:rPr lang="en-US" sz="2400" b="0" i="1">
                <a:latin typeface="Times New Roman" panose="02020603050405020304" pitchFamily="18" charset="0"/>
                <a:cs typeface="Times New Roman" panose="02020603050405020304" pitchFamily="18" charset="0"/>
              </a:rPr>
              <a:t>A</a:t>
            </a:r>
            <a:r>
              <a:rPr lang="zh-CN" sz="2400" b="0">
                <a:ea typeface="宋体" panose="02010600030101010101" pitchFamily="2" charset="-122"/>
              </a:rPr>
              <a:t>端大致指向北方</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则</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端为小磁针的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“N”</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“S”)</a:t>
            </a:r>
            <a:r>
              <a:rPr lang="zh-CN" sz="2400" b="0">
                <a:ea typeface="宋体" panose="02010600030101010101" pitchFamily="2" charset="-122"/>
              </a:rPr>
              <a:t>极．</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小瑞将小磁针放到通电螺线管周围</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情况如图乙所示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通电螺线管周围磁场与</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条形</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蹄形</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磁体周围磁场相似</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通</a:t>
            </a:r>
            <a:r>
              <a:rPr lang="zh-CN" sz="2400" b="0">
                <a:latin typeface="Times New Roman" panose="02020603050405020304" pitchFamily="18" charset="0"/>
                <a:ea typeface="宋体" panose="02010600030101010101" pitchFamily="2" charset="-122"/>
              </a:rPr>
              <a:t>电螺线管中上部</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点磁场方向是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向左</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向右</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a:t>
            </a:r>
            <a:endParaRPr lang="zh-CN" altLang="en-US" sz="2400"/>
          </a:p>
        </p:txBody>
      </p:sp>
      <p:sp>
        <p:nvSpPr>
          <p:cNvPr id="2" name="文本框 1"/>
          <p:cNvSpPr txBox="1"/>
          <p:nvPr/>
        </p:nvSpPr>
        <p:spPr>
          <a:xfrm>
            <a:off x="9419590" y="2892425"/>
            <a:ext cx="5994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N</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1012190" y="4544695"/>
            <a:ext cx="9544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条形</a:t>
            </a:r>
            <a:endParaRPr lang="zh-CN" altLang="en-US" sz="2400" b="0">
              <a:solidFill>
                <a:srgbClr val="FF0000"/>
              </a:solidFill>
              <a:ea typeface="宋体" panose="02010600030101010101" pitchFamily="2" charset="-122"/>
            </a:endParaRPr>
          </a:p>
        </p:txBody>
      </p:sp>
      <p:sp>
        <p:nvSpPr>
          <p:cNvPr id="4" name="文本框 3"/>
          <p:cNvSpPr txBox="1"/>
          <p:nvPr/>
        </p:nvSpPr>
        <p:spPr>
          <a:xfrm>
            <a:off x="1538605" y="5099050"/>
            <a:ext cx="9105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向右</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0390" y="659765"/>
            <a:ext cx="11003915" cy="5631180"/>
          </a:xfrm>
          <a:prstGeom prst="rect">
            <a:avLst/>
          </a:prstGeom>
          <a:noFill/>
          <a:ln w="9525">
            <a:noFill/>
          </a:ln>
        </p:spPr>
        <p:txBody>
          <a:bodyPr wrap="square">
            <a:spAutoFit/>
          </a:bodyPr>
          <a:p>
            <a:pPr indent="0" fontAlgn="auto">
              <a:lnSpc>
                <a:spcPct val="150000"/>
              </a:lnSpc>
            </a:pPr>
            <a:r>
              <a:rPr lang="zh-CN" sz="2400">
                <a:ea typeface="宋体" panose="02010600030101010101" pitchFamily="2" charset="-122"/>
                <a:sym typeface="+mn-ea"/>
              </a:rPr>
              <a:t>【评估与交流】</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小磁针由于体积的关系</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不方便探究通电螺线管周围各点的磁场分布情况</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试说出你的方法是</a:t>
            </a:r>
            <a:r>
              <a:rPr lang="en-US" sz="2400" b="0">
                <a:latin typeface="Times New Roman" panose="02020603050405020304" pitchFamily="18" charset="0"/>
                <a:ea typeface="宋体" panose="02010600030101010101" pitchFamily="2" charset="-122"/>
              </a:rPr>
              <a:t>_________________________________________________________</a:t>
            </a:r>
            <a:endParaRPr lang="en-US" sz="2400" b="0">
              <a:latin typeface="Times New Roman" panose="02020603050405020304" pitchFamily="18" charset="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rPr>
              <a:t>______________________________________________________</a:t>
            </a:r>
            <a:r>
              <a:rPr lang="en-US" sz="2400" b="0">
                <a:latin typeface="Times New Roman" panose="02020603050405020304" pitchFamily="18" charset="0"/>
                <a:cs typeface="Times New Roman" panose="02020603050405020304" pitchFamily="18" charset="0"/>
              </a:rPr>
              <a:t>____</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利用小磁针探究看不见、摸不着的磁场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这种方法在物理学中经常用到</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下列事例中应用相同方法的是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Times New Roman" panose="02020603050405020304" pitchFamily="18" charset="0"/>
              </a:rPr>
              <a:t>A. </a:t>
            </a:r>
            <a:r>
              <a:rPr lang="zh-CN" sz="2400" b="0">
                <a:ea typeface="宋体" panose="02010600030101010101" pitchFamily="2" charset="-122"/>
              </a:rPr>
              <a:t>小球具有的动能越大</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它能将木块撞得越远</a:t>
            </a:r>
            <a:r>
              <a:rPr lang="en-US" sz="2400" b="0">
                <a:latin typeface="Times New Roman" panose="02020603050405020304" pitchFamily="18" charset="0"/>
                <a:cs typeface="Times New Roman" panose="02020603050405020304" pitchFamily="18" charset="0"/>
              </a:rPr>
              <a:t>B. </a:t>
            </a:r>
            <a:r>
              <a:rPr lang="zh-CN" sz="2400" b="0">
                <a:ea typeface="宋体" panose="02010600030101010101" pitchFamily="2" charset="-122"/>
              </a:rPr>
              <a:t>用光线形象地描述光的传播路径与方向</a:t>
            </a:r>
            <a:r>
              <a:rPr lang="en-US" sz="2400" b="0">
                <a:latin typeface="Times New Roman" panose="02020603050405020304" pitchFamily="18" charset="0"/>
                <a:cs typeface="Times New Roman" panose="02020603050405020304" pitchFamily="18" charset="0"/>
              </a:rPr>
              <a:t>C. </a:t>
            </a:r>
            <a:r>
              <a:rPr lang="zh-CN" sz="2400" b="0">
                <a:ea typeface="宋体" panose="02010600030101010101" pitchFamily="2" charset="-122"/>
              </a:rPr>
              <a:t>探究电流与电压关系时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保持电阻不变</a:t>
            </a:r>
            <a:r>
              <a:rPr lang="en-US" sz="2400" b="0">
                <a:latin typeface="Times New Roman" panose="02020603050405020304" pitchFamily="18" charset="0"/>
                <a:cs typeface="Times New Roman" panose="02020603050405020304" pitchFamily="18" charset="0"/>
              </a:rPr>
              <a:t>D. </a:t>
            </a:r>
            <a:r>
              <a:rPr lang="zh-CN" sz="2400" b="0">
                <a:ea typeface="宋体" panose="02010600030101010101" pitchFamily="2" charset="-122"/>
              </a:rPr>
              <a:t>探究平面镜成像实验</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用一样大小的蜡烛代替</a:t>
            </a:r>
            <a:endParaRPr lang="zh-CN" altLang="en-US" sz="2400"/>
          </a:p>
        </p:txBody>
      </p:sp>
      <p:sp>
        <p:nvSpPr>
          <p:cNvPr id="2" name="文本框 1"/>
          <p:cNvSpPr txBox="1"/>
          <p:nvPr/>
        </p:nvSpPr>
        <p:spPr>
          <a:xfrm>
            <a:off x="580390" y="1694180"/>
            <a:ext cx="11003280" cy="1198880"/>
          </a:xfrm>
          <a:prstGeom prst="rect">
            <a:avLst/>
          </a:prstGeom>
          <a:noFill/>
          <a:ln w="9525">
            <a:noFill/>
          </a:ln>
        </p:spPr>
        <p:txBody>
          <a:bodyPr wrap="square">
            <a:spAutoFit/>
          </a:bodyPr>
          <a:p>
            <a:pPr indent="0" fontAlgn="auto">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在玻璃板上撒上碎铁屑后</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把玻璃板放在通电螺线管上方</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轻敲玻璃板</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根据碎铁屑的排布情况可以观察到各点的磁场分布情况</a:t>
            </a:r>
            <a:endParaRPr lang="zh-CN" altLang="en-US" sz="2400" b="0">
              <a:solidFill>
                <a:srgbClr val="FF0000"/>
              </a:solidFill>
              <a:ea typeface="宋体" panose="02010600030101010101" pitchFamily="2" charset="-122"/>
            </a:endParaRPr>
          </a:p>
        </p:txBody>
      </p:sp>
      <p:sp>
        <p:nvSpPr>
          <p:cNvPr id="3" name="文本框 2"/>
          <p:cNvSpPr txBox="1"/>
          <p:nvPr/>
        </p:nvSpPr>
        <p:spPr>
          <a:xfrm>
            <a:off x="4246245" y="3548380"/>
            <a:ext cx="4648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28040" y="104902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51840" y="1510665"/>
            <a:ext cx="10743565"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乙图实验中选用小磁针是为了</a:t>
            </a:r>
            <a:r>
              <a:rPr lang="en-US" sz="2400" b="0">
                <a:latin typeface="Times New Roman" panose="02020603050405020304" pitchFamily="18" charset="0"/>
                <a:ea typeface="宋体" panose="02010600030101010101" pitchFamily="2" charset="-122"/>
              </a:rPr>
              <a:t>_______________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如果移走小磁针</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通电螺线管周围</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存在</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不存在</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磁场．</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小磁针会发生偏转</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说明通电螺线管与小磁针之间是通过</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发生力的作用．图乙中通电</a:t>
            </a:r>
            <a:r>
              <a:rPr lang="zh-CN" sz="2400" b="0">
                <a:latin typeface="Times New Roman" panose="02020603050405020304" pitchFamily="18" charset="0"/>
                <a:ea typeface="宋体" panose="02010600030101010101" pitchFamily="2" charset="-122"/>
              </a:rPr>
              <a:t>螺线管的左端为</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极．</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根据图乙记录的小磁针指向可知：在通电螺线管的外部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磁感线是从</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极出发</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最后回到</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极．</a:t>
            </a:r>
            <a:r>
              <a:rPr lang="en-US" sz="2400" b="0">
                <a:latin typeface="Times New Roman" panose="02020603050405020304" pitchFamily="18" charset="0"/>
                <a:ea typeface="宋体" panose="02010600030101010101" pitchFamily="2" charset="-122"/>
              </a:rPr>
              <a:t>(4)</a:t>
            </a:r>
            <a:r>
              <a:rPr lang="zh-CN" sz="2400" b="0">
                <a:ea typeface="宋体" panose="02010600030101010101" pitchFamily="2" charset="-122"/>
              </a:rPr>
              <a:t>为了使通电螺线管的磁场增强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可以在螺线管中插入一根</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铁</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铝</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棒．</a:t>
            </a:r>
            <a:endParaRPr lang="zh-CN" altLang="en-US" sz="2400"/>
          </a:p>
        </p:txBody>
      </p:sp>
      <p:sp>
        <p:nvSpPr>
          <p:cNvPr id="3" name="文本框 2"/>
          <p:cNvSpPr txBox="1"/>
          <p:nvPr/>
        </p:nvSpPr>
        <p:spPr>
          <a:xfrm>
            <a:off x="5175885" y="1599565"/>
            <a:ext cx="24834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指示磁场</a:t>
            </a:r>
            <a:r>
              <a:rPr lang="zh-CN" sz="2400" b="0">
                <a:solidFill>
                  <a:srgbClr val="FF0000"/>
                </a:solidFill>
                <a:latin typeface="Times New Roman" panose="02020603050405020304" pitchFamily="18" charset="0"/>
                <a:ea typeface="宋体" panose="02010600030101010101" pitchFamily="2" charset="-122"/>
              </a:rPr>
              <a:t>的方向</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2305685" y="2138680"/>
            <a:ext cx="8909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存在</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8998585" y="2717800"/>
            <a:ext cx="901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磁场</a:t>
            </a:r>
            <a:endParaRPr lang="zh-CN" altLang="en-US" sz="2400" b="0">
              <a:solidFill>
                <a:srgbClr val="FF0000"/>
              </a:solidFill>
              <a:ea typeface="宋体" panose="02010600030101010101" pitchFamily="2" charset="-122"/>
            </a:endParaRPr>
          </a:p>
        </p:txBody>
      </p:sp>
      <p:sp>
        <p:nvSpPr>
          <p:cNvPr id="8" name="文本框 7"/>
          <p:cNvSpPr txBox="1"/>
          <p:nvPr/>
        </p:nvSpPr>
        <p:spPr>
          <a:xfrm>
            <a:off x="5732780" y="3269615"/>
            <a:ext cx="5562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N</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10553700" y="3791585"/>
            <a:ext cx="5562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N</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3561715" y="4347210"/>
            <a:ext cx="5060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S</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1" name="文本框 10"/>
          <p:cNvSpPr txBox="1"/>
          <p:nvPr/>
        </p:nvSpPr>
        <p:spPr>
          <a:xfrm>
            <a:off x="9206865" y="4930140"/>
            <a:ext cx="4857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铁</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4205" y="929005"/>
            <a:ext cx="10932795" cy="50774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(5)</a:t>
            </a:r>
            <a:r>
              <a:rPr lang="zh-CN" sz="2400" b="0">
                <a:ea typeface="宋体" panose="02010600030101010101" pitchFamily="2" charset="-122"/>
              </a:rPr>
              <a:t>在实验过程中</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将电源的正负极位置对调</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这样操作是为了研究通电螺线管外部磁场方向和</a:t>
            </a:r>
            <a:r>
              <a:rPr lang="en-US" sz="2400" b="0">
                <a:latin typeface="Times New Roman" panose="02020603050405020304" pitchFamily="18" charset="0"/>
                <a:ea typeface="宋体" panose="02010600030101010101" pitchFamily="2" charset="-122"/>
              </a:rPr>
              <a:t>___</a:t>
            </a:r>
            <a:r>
              <a:rPr lang="en-US" sz="2400">
                <a:latin typeface="Times New Roman" panose="02020603050405020304" pitchFamily="18" charset="0"/>
                <a:ea typeface="宋体" panose="02010600030101010101" pitchFamily="2" charset="-122"/>
                <a:sym typeface="+mn-ea"/>
              </a:rPr>
              <a:t>___</a:t>
            </a:r>
            <a:r>
              <a:rPr lang="en-US" sz="2400" b="0">
                <a:latin typeface="Times New Roman" panose="02020603050405020304" pitchFamily="18" charset="0"/>
                <a:ea typeface="宋体" panose="02010600030101010101" pitchFamily="2" charset="-122"/>
              </a:rPr>
              <a:t>_____</a:t>
            </a:r>
            <a:r>
              <a:rPr lang="zh-CN" sz="2400" b="0">
                <a:ea typeface="宋体" panose="02010600030101010101" pitchFamily="2" charset="-122"/>
              </a:rPr>
              <a:t>是否有关．</a:t>
            </a:r>
            <a:r>
              <a:rPr lang="en-US" sz="2400" b="0">
                <a:latin typeface="Times New Roman" panose="02020603050405020304" pitchFamily="18" charset="0"/>
                <a:ea typeface="宋体" panose="02010600030101010101" pitchFamily="2" charset="-122"/>
              </a:rPr>
              <a:t>(6)</a:t>
            </a:r>
            <a:r>
              <a:rPr lang="zh-CN" sz="2400" b="0">
                <a:ea typeface="宋体" panose="02010600030101010101" pitchFamily="2" charset="-122"/>
              </a:rPr>
              <a:t>在进行实验时</a:t>
            </a:r>
            <a:r>
              <a:rPr lang="zh-CN"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rPr>
              <a:t>能</a:t>
            </a:r>
            <a:r>
              <a:rPr lang="en-US" sz="2400" b="0">
                <a:latin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rPr>
              <a:t>不能</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rPr>
              <a:t>用大头针代替小磁针</a:t>
            </a:r>
            <a:r>
              <a:rPr lang="en-US" sz="2400" b="0">
                <a:latin typeface="Times New Roman" panose="02020603050405020304" pitchFamily="18" charset="0"/>
              </a:rPr>
              <a:t>(</a:t>
            </a:r>
            <a:r>
              <a:rPr lang="zh-CN" sz="2400" b="0">
                <a:latin typeface="Times New Roman" panose="02020603050405020304" pitchFamily="18" charset="0"/>
                <a:ea typeface="宋体" panose="02010600030101010101" pitchFamily="2" charset="-122"/>
              </a:rPr>
              <a:t>假设大头针也能被悬起且自由转动</a:t>
            </a:r>
            <a:r>
              <a:rPr lang="en-US" sz="2400" b="0">
                <a:latin typeface="Times New Roman" panose="02020603050405020304" pitchFamily="18" charset="0"/>
              </a:rPr>
              <a:t>)</a:t>
            </a:r>
            <a:r>
              <a:rPr lang="zh-CN"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(7)</a:t>
            </a:r>
            <a:r>
              <a:rPr lang="zh-CN" sz="2400" b="0">
                <a:ea typeface="宋体" panose="02010600030101010101" pitchFamily="2" charset="-122"/>
              </a:rPr>
              <a:t>如图丙所示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在做好的螺线管中</a:t>
            </a:r>
            <a:endParaRPr lang="zh-CN" sz="2400" b="0">
              <a:ea typeface="宋体" panose="02010600030101010101" pitchFamily="2" charset="-122"/>
            </a:endParaRPr>
          </a:p>
          <a:p>
            <a:pPr indent="0" fontAlgn="auto">
              <a:lnSpc>
                <a:spcPct val="150000"/>
              </a:lnSpc>
            </a:pPr>
            <a:r>
              <a:rPr lang="zh-CN" sz="2400" b="0">
                <a:ea typeface="宋体" panose="02010600030101010101" pitchFamily="2" charset="-122"/>
              </a:rPr>
              <a:t>央穿一根细线</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把它悬挂起来．从</a:t>
            </a:r>
            <a:endParaRPr lang="zh-CN" sz="2400" b="0">
              <a:ea typeface="宋体" panose="02010600030101010101" pitchFamily="2" charset="-122"/>
            </a:endParaRPr>
          </a:p>
          <a:p>
            <a:pPr indent="0" fontAlgn="auto">
              <a:lnSpc>
                <a:spcPct val="150000"/>
              </a:lnSpc>
            </a:pPr>
            <a:r>
              <a:rPr lang="zh-CN" sz="2400" b="0">
                <a:ea typeface="宋体" panose="02010600030101010101" pitchFamily="2" charset="-122"/>
              </a:rPr>
              <a:t>理论上分析</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螺线管通电后产生磁</a:t>
            </a:r>
            <a:endParaRPr lang="zh-CN" sz="2400" b="0">
              <a:ea typeface="宋体" panose="02010600030101010101" pitchFamily="2" charset="-122"/>
            </a:endParaRPr>
          </a:p>
          <a:p>
            <a:pPr indent="0" fontAlgn="auto">
              <a:lnSpc>
                <a:spcPct val="150000"/>
              </a:lnSpc>
            </a:pPr>
            <a:r>
              <a:rPr lang="zh-CN" sz="2400" b="0">
                <a:ea typeface="宋体" panose="02010600030101010101" pitchFamily="2" charset="-122"/>
              </a:rPr>
              <a:t>场</a:t>
            </a:r>
            <a:r>
              <a:rPr lang="zh-CN"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Times New Roman" panose="02020603050405020304" pitchFamily="18" charset="0"/>
              </a:rPr>
              <a:t>N</a:t>
            </a:r>
            <a:r>
              <a:rPr lang="zh-CN" sz="2400" b="0">
                <a:ea typeface="宋体" panose="02010600030101010101" pitchFamily="2" charset="-122"/>
              </a:rPr>
              <a:t>极会指向地理</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endParaRPr lang="zh-CN" sz="2400" b="0">
              <a:ea typeface="宋体" panose="02010600030101010101" pitchFamily="2" charset="-122"/>
            </a:endParaRPr>
          </a:p>
          <a:p>
            <a:pPr indent="0" fontAlgn="auto">
              <a:lnSpc>
                <a:spcPct val="150000"/>
              </a:lnSpc>
            </a:pP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南极</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北极</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附近．</a:t>
            </a:r>
            <a:endParaRPr lang="zh-CN" altLang="en-US" sz="2400"/>
          </a:p>
        </p:txBody>
      </p:sp>
      <p:pic>
        <p:nvPicPr>
          <p:cNvPr id="2" name="图片 -2147481304" descr="C:\Documents and Settings\Administrator\桌面\江西物理(JK)\A208.TIF"/>
          <p:cNvPicPr>
            <a:picLocks noChangeAspect="1"/>
          </p:cNvPicPr>
          <p:nvPr/>
        </p:nvPicPr>
        <p:blipFill>
          <a:blip r:embed="rId1" r:link="rId2"/>
          <a:stretch>
            <a:fillRect/>
          </a:stretch>
        </p:blipFill>
        <p:spPr>
          <a:xfrm>
            <a:off x="6369685" y="3166745"/>
            <a:ext cx="3199765" cy="2342515"/>
          </a:xfrm>
          <a:prstGeom prst="rect">
            <a:avLst/>
          </a:prstGeom>
          <a:noFill/>
          <a:ln w="9525">
            <a:noFill/>
          </a:ln>
        </p:spPr>
      </p:pic>
      <p:sp>
        <p:nvSpPr>
          <p:cNvPr id="3" name="文本框 2"/>
          <p:cNvSpPr txBox="1"/>
          <p:nvPr/>
        </p:nvSpPr>
        <p:spPr>
          <a:xfrm>
            <a:off x="7381875" y="5638165"/>
            <a:ext cx="1174750" cy="368300"/>
          </a:xfrm>
          <a:prstGeom prst="rect">
            <a:avLst/>
          </a:prstGeom>
          <a:noFill/>
          <a:ln w="9525">
            <a:noFill/>
          </a:ln>
        </p:spPr>
        <p:txBody>
          <a:bodyPr wrap="square">
            <a:spAutoFit/>
          </a:bodyPr>
          <a:p>
            <a:pPr indent="0"/>
            <a:r>
              <a:rPr lang="zh-CN" b="0">
                <a:cs typeface="楷体_GB2312" charset="0"/>
              </a:rPr>
              <a:t>例题图丙</a:t>
            </a:r>
            <a:endParaRPr lang="zh-CN" altLang="en-US"/>
          </a:p>
        </p:txBody>
      </p:sp>
      <p:sp>
        <p:nvSpPr>
          <p:cNvPr id="4" name="文本框 3"/>
          <p:cNvSpPr txBox="1"/>
          <p:nvPr/>
        </p:nvSpPr>
        <p:spPr>
          <a:xfrm>
            <a:off x="2704465" y="1546225"/>
            <a:ext cx="14700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电流方向</a:t>
            </a:r>
            <a:endParaRPr lang="zh-CN" altLang="en-US" sz="2400" b="0">
              <a:solidFill>
                <a:srgbClr val="FF0000"/>
              </a:solidFill>
              <a:ea typeface="宋体" panose="02010600030101010101" pitchFamily="2" charset="-122"/>
            </a:endParaRPr>
          </a:p>
        </p:txBody>
      </p:sp>
      <p:sp>
        <p:nvSpPr>
          <p:cNvPr id="5" name="文本框 4"/>
          <p:cNvSpPr txBox="1"/>
          <p:nvPr/>
        </p:nvSpPr>
        <p:spPr>
          <a:xfrm>
            <a:off x="3455035" y="2114550"/>
            <a:ext cx="8915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a:t>
            </a:r>
            <a:endParaRPr lang="zh-CN" altLang="en-US" sz="2400" b="0">
              <a:solidFill>
                <a:srgbClr val="FF0000"/>
              </a:solidFill>
              <a:ea typeface="宋体" panose="02010600030101010101" pitchFamily="2" charset="-122"/>
            </a:endParaRPr>
          </a:p>
        </p:txBody>
      </p:sp>
      <p:sp>
        <p:nvSpPr>
          <p:cNvPr id="6" name="文本框 5"/>
          <p:cNvSpPr txBox="1"/>
          <p:nvPr/>
        </p:nvSpPr>
        <p:spPr>
          <a:xfrm>
            <a:off x="3688080" y="4893945"/>
            <a:ext cx="850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北极</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640080" y="2181860"/>
            <a:ext cx="10210800" cy="52189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磁现象 磁场</a:t>
              </a:r>
              <a:r>
                <a:rPr sz="2400" dirty="0">
                  <a:latin typeface="Times New Roman" panose="02020603050405020304" pitchFamily="18" charset="0"/>
                  <a:ea typeface="宋体" panose="02010600030101010101" pitchFamily="2" charset="-122"/>
                  <a:cs typeface="Times New Roman" panose="02020603050405020304" pitchFamily="18" charset="0"/>
                </a:rPr>
                <a:t>(6年3考)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701484" y="868045"/>
            <a:ext cx="10515147" cy="645159"/>
            <a:chOff x="1208" y="1190"/>
            <a:chExt cx="16640" cy="1018"/>
          </a:xfrm>
        </p:grpSpPr>
        <p:pic>
          <p:nvPicPr>
            <p:cNvPr id="18441" name="图片 1" descr="一级标"/>
            <p:cNvPicPr>
              <a:picLocks noChangeAspect="1"/>
            </p:cNvPicPr>
            <p:nvPr/>
          </p:nvPicPr>
          <p:blipFill>
            <a:blip r:embed="rId2">
              <a:clrChange>
                <a:clrFrom>
                  <a:srgbClr val="000000">
                    <a:alpha val="0"/>
                  </a:srgbClr>
                </a:clrFrom>
                <a:clrTo>
                  <a:srgbClr val="000000">
                    <a:alpha val="0"/>
                    <a:alpha val="0"/>
                  </a:srgbClr>
                </a:clrTo>
              </a:clrChange>
            </a:blip>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701675" y="1404620"/>
            <a:ext cx="4036060" cy="648335"/>
            <a:chOff x="1456" y="3050"/>
            <a:chExt cx="6356" cy="1021"/>
          </a:xfrm>
        </p:grpSpPr>
        <p:sp>
          <p:nvSpPr>
            <p:cNvPr id="4" name="文本框 3"/>
            <p:cNvSpPr txBox="1"/>
            <p:nvPr/>
          </p:nvSpPr>
          <p:spPr>
            <a:xfrm>
              <a:off x="3000" y="3132"/>
              <a:ext cx="4812"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3"/>
            <a:stretch>
              <a:fillRect/>
            </a:stretch>
          </p:blipFill>
          <p:spPr>
            <a:xfrm>
              <a:off x="1456" y="3050"/>
              <a:ext cx="1243" cy="1021"/>
            </a:xfrm>
            <a:prstGeom prst="rect">
              <a:avLst/>
            </a:prstGeom>
          </p:spPr>
        </p:pic>
      </p:grpSp>
      <p:sp>
        <p:nvSpPr>
          <p:cNvPr id="12" name="文本框 11"/>
          <p:cNvSpPr txBox="1"/>
          <p:nvPr/>
        </p:nvSpPr>
        <p:spPr>
          <a:xfrm>
            <a:off x="371475" y="2780665"/>
            <a:ext cx="11532235"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磁现象</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磁性：</a:t>
            </a:r>
            <a:r>
              <a:rPr lang="zh-CN" sz="2400">
                <a:ea typeface="宋体" panose="02010600030101010101" pitchFamily="2" charset="-122"/>
              </a:rPr>
              <a:t>磁体能够吸引铁、钴、镍等物质的性质．</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磁极：</a:t>
            </a:r>
            <a:r>
              <a:rPr lang="zh-CN" sz="2400">
                <a:ea typeface="宋体" panose="02010600030101010101" pitchFamily="2" charset="-122"/>
              </a:rPr>
              <a:t>磁体上两个磁性最强的地方；能够自由转动的磁体</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例如悬吊着的磁针</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静止时指南的那个磁极叫做</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sym typeface="+mn-ea"/>
              </a:rPr>
              <a:t>_____</a:t>
            </a:r>
            <a:r>
              <a:rPr lang="en-US" sz="2400">
                <a:latin typeface="Times New Roman" panose="02020603050405020304" pitchFamily="18" charset="0"/>
                <a:ea typeface="宋体" panose="02010600030101010101" pitchFamily="2" charset="-122"/>
              </a:rPr>
              <a:t>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指</a:t>
            </a:r>
            <a:r>
              <a:rPr lang="zh-CN" sz="2400">
                <a:latin typeface="Times New Roman" panose="02020603050405020304" pitchFamily="18" charset="0"/>
                <a:ea typeface="宋体" panose="02010600030101010101" pitchFamily="2" charset="-122"/>
              </a:rPr>
              <a:t>北的那个磁极叫做</a:t>
            </a:r>
            <a:r>
              <a:rPr lang="en-US" sz="2400">
                <a:latin typeface="Times New Roman" panose="02020603050405020304" pitchFamily="18" charset="0"/>
                <a:ea typeface="宋体" panose="02010600030101010101" pitchFamily="2" charset="-122"/>
              </a:rPr>
              <a:t>__________</a:t>
            </a:r>
            <a:r>
              <a:rPr lang="en-US" sz="2400">
                <a:latin typeface="Times New Roman" panose="02020603050405020304" pitchFamily="18" charset="0"/>
                <a:ea typeface="宋体" panose="02010600030101010101" pitchFamily="2" charset="-122"/>
                <a:sym typeface="+mn-ea"/>
              </a:rPr>
              <a:t>___</a:t>
            </a:r>
            <a:r>
              <a:rPr lang="zh-CN" sz="2400">
                <a:ea typeface="宋体" panose="02010600030101010101" pitchFamily="2" charset="-122"/>
              </a:rPr>
              <a:t>．</a:t>
            </a:r>
            <a:r>
              <a:rPr lang="en-US" sz="2400">
                <a:latin typeface="Times New Roman" panose="02020603050405020304" pitchFamily="18" charset="0"/>
                <a:cs typeface="仿宋_GB2312" charset="0"/>
              </a:rPr>
              <a:t>(2019.8)</a:t>
            </a:r>
            <a:endParaRPr lang="en-US" sz="2400">
              <a:latin typeface="Times New Roman" panose="02020603050405020304" pitchFamily="18" charset="0"/>
              <a:cs typeface="仿宋_GB2312" charset="0"/>
            </a:endParaRPr>
          </a:p>
          <a:p>
            <a:pPr indent="0" fontAlgn="auto">
              <a:lnSpc>
                <a:spcPct val="150000"/>
              </a:lnSpc>
            </a:pPr>
            <a:r>
              <a:rPr lang="en-US" sz="2400">
                <a:latin typeface="Times New Roman" panose="02020603050405020304" pitchFamily="18" charset="0"/>
                <a:ea typeface="宋体" panose="02010600030101010101" pitchFamily="2" charset="-122"/>
                <a:sym typeface="+mn-ea"/>
              </a:rPr>
              <a:t>(3)</a:t>
            </a:r>
            <a:r>
              <a:rPr lang="zh-CN" sz="2400">
                <a:ea typeface="黑体" panose="02010609060101010101" pitchFamily="49" charset="-122"/>
                <a:sym typeface="+mn-ea"/>
              </a:rPr>
              <a:t>磁极间相互作用规律：</a:t>
            </a:r>
            <a:r>
              <a:rPr lang="zh-CN" sz="2400">
                <a:ea typeface="宋体" panose="02010600030101010101" pitchFamily="2" charset="-122"/>
                <a:sym typeface="+mn-ea"/>
              </a:rPr>
              <a:t>同名磁极</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sym typeface="+mn-ea"/>
              </a:rPr>
              <a:t>_____</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异名磁极</a:t>
            </a:r>
            <a:r>
              <a:rPr lang="en-US" sz="2400">
                <a:latin typeface="Times New Roman" panose="02020603050405020304" pitchFamily="18" charset="0"/>
                <a:ea typeface="宋体" panose="02010600030101010101" pitchFamily="2" charset="-122"/>
                <a:sym typeface="+mn-ea"/>
              </a:rPr>
              <a:t>__</a:t>
            </a:r>
            <a:r>
              <a:rPr lang="en-US" sz="2400">
                <a:latin typeface="Times New Roman" panose="02020603050405020304" pitchFamily="18" charset="0"/>
                <a:ea typeface="宋体" panose="02010600030101010101" pitchFamily="2" charset="-122"/>
                <a:sym typeface="+mn-ea"/>
              </a:rPr>
              <a:t>__</a:t>
            </a:r>
            <a:r>
              <a:rPr lang="en-US" sz="2400">
                <a:latin typeface="Times New Roman" panose="02020603050405020304" pitchFamily="18" charset="0"/>
                <a:ea typeface="宋体" panose="02010600030101010101" pitchFamily="2" charset="-122"/>
                <a:sym typeface="+mn-ea"/>
              </a:rPr>
              <a:t>______</a:t>
            </a:r>
            <a:r>
              <a:rPr lang="zh-CN" sz="2400">
                <a:ea typeface="宋体" panose="02010600030101010101" pitchFamily="2" charset="-122"/>
                <a:sym typeface="+mn-ea"/>
              </a:rPr>
              <a:t>．</a:t>
            </a:r>
            <a:r>
              <a:rPr lang="en-US" sz="2400">
                <a:latin typeface="Times New Roman" panose="02020603050405020304" pitchFamily="18" charset="0"/>
                <a:ea typeface="宋体" panose="02010600030101010101" pitchFamily="2" charset="-122"/>
                <a:sym typeface="+mn-ea"/>
              </a:rPr>
              <a:t>(4)</a:t>
            </a:r>
            <a:r>
              <a:rPr lang="zh-CN" sz="2400">
                <a:ea typeface="黑体" panose="02010609060101010101" pitchFamily="49" charset="-122"/>
                <a:sym typeface="+mn-ea"/>
              </a:rPr>
              <a:t>磁化：</a:t>
            </a:r>
            <a:r>
              <a:rPr sz="2400">
                <a:ea typeface="宋体" panose="02010600030101010101" pitchFamily="2" charset="-122"/>
                <a:sym typeface="+mn-ea"/>
              </a:rPr>
              <a:t>一些物体在磁场或电流的作用下获得磁性的现象．</a:t>
            </a:r>
            <a:endParaRPr lang="zh-CN" altLang="en-US" sz="2400"/>
          </a:p>
        </p:txBody>
      </p:sp>
      <p:sp>
        <p:nvSpPr>
          <p:cNvPr id="13" name="文本框 12"/>
          <p:cNvSpPr txBox="1"/>
          <p:nvPr/>
        </p:nvSpPr>
        <p:spPr>
          <a:xfrm>
            <a:off x="3813810" y="4483735"/>
            <a:ext cx="1763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南极</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a:t>
            </a:r>
            <a:r>
              <a:rPr lang="en-US" sz="2400" b="0">
                <a:solidFill>
                  <a:srgbClr val="FF0000"/>
                </a:solidFill>
                <a:latin typeface="Times New Roman" panose="02020603050405020304" pitchFamily="18" charset="0"/>
                <a:ea typeface="宋体" panose="02010600030101010101" pitchFamily="2" charset="-122"/>
              </a:rPr>
              <a:t>S</a:t>
            </a:r>
            <a:r>
              <a:rPr lang="zh-CN" sz="2400" b="0">
                <a:solidFill>
                  <a:srgbClr val="FF0000"/>
                </a:solidFill>
                <a:ea typeface="宋体" panose="02010600030101010101" pitchFamily="2" charset="-122"/>
              </a:rPr>
              <a:t>极</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4" name="文本框 13"/>
          <p:cNvSpPr txBox="1"/>
          <p:nvPr/>
        </p:nvSpPr>
        <p:spPr>
          <a:xfrm>
            <a:off x="8591550" y="4483735"/>
            <a:ext cx="19151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北极</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a:t>
            </a:r>
            <a:r>
              <a:rPr lang="en-US" sz="2400" b="0">
                <a:solidFill>
                  <a:srgbClr val="FF0000"/>
                </a:solidFill>
                <a:latin typeface="Times New Roman" panose="02020603050405020304" pitchFamily="18" charset="0"/>
                <a:ea typeface="宋体" panose="02010600030101010101" pitchFamily="2" charset="-122"/>
              </a:rPr>
              <a:t>N</a:t>
            </a:r>
            <a:r>
              <a:rPr lang="zh-CN" sz="2400" b="0">
                <a:solidFill>
                  <a:srgbClr val="FF0000"/>
                </a:solidFill>
                <a:ea typeface="宋体" panose="02010600030101010101" pitchFamily="2" charset="-122"/>
              </a:rPr>
              <a:t>极</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5104130" y="5059680"/>
            <a:ext cx="15201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相互排斥</a:t>
            </a:r>
            <a:endParaRPr lang="zh-CN" altLang="en-US" sz="2400" b="0">
              <a:solidFill>
                <a:srgbClr val="FF0000"/>
              </a:solidFill>
              <a:ea typeface="宋体" panose="02010600030101010101" pitchFamily="2" charset="-122"/>
            </a:endParaRPr>
          </a:p>
        </p:txBody>
      </p:sp>
      <p:sp>
        <p:nvSpPr>
          <p:cNvPr id="5" name="文本框 4"/>
          <p:cNvSpPr txBox="1"/>
          <p:nvPr/>
        </p:nvSpPr>
        <p:spPr>
          <a:xfrm>
            <a:off x="8415655" y="5059680"/>
            <a:ext cx="15309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相互吸引</a:t>
            </a:r>
            <a:endParaRPr lang="zh-CN" altLang="en-US" sz="2400" b="0">
              <a:solidFill>
                <a:srgbClr val="FF0000"/>
              </a:solidFill>
              <a:ea typeface="宋体" panose="02010600030101010101" pitchFamily="2" charset="-122"/>
            </a:endParaRPr>
          </a:p>
        </p:txBody>
      </p:sp>
      <p:sp>
        <p:nvSpPr>
          <p:cNvPr id="43" name="流程图: 终止 42">
            <a:hlinkClick r:id="rId4" action="ppaction://hlinksldjump"/>
          </p:cNvPr>
          <p:cNvSpPr/>
          <p:nvPr/>
        </p:nvSpPr>
        <p:spPr>
          <a:xfrm>
            <a:off x="9382125" y="567118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2" grpId="0"/>
      <p:bldP spid="2" grpId="1"/>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95960" y="1721485"/>
            <a:ext cx="10800080"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磁场</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定义：</a:t>
            </a:r>
            <a:r>
              <a:rPr lang="zh-CN" sz="2400">
                <a:ea typeface="宋体" panose="02010600030101010101" pitchFamily="2" charset="-122"/>
              </a:rPr>
              <a:t>磁体周围存在着一种物质，能使磁针偏转，这种物质看</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不见、摸不着，我们把它叫做磁场．</a:t>
            </a:r>
            <a:endParaRPr lang="zh-CN" sz="2400">
              <a:ea typeface="宋体" panose="02010600030101010101" pitchFamily="2" charset="-122"/>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sym typeface="+mn-ea"/>
              </a:rPr>
              <a:t>(2)</a:t>
            </a:r>
            <a:r>
              <a:rPr sz="2400">
                <a:latin typeface="黑体" panose="02010609060101010101" pitchFamily="49" charset="-122"/>
                <a:ea typeface="黑体" panose="02010609060101010101" pitchFamily="49" charset="-122"/>
                <a:cs typeface="Times New Roman" panose="02020603050405020304" pitchFamily="18" charset="0"/>
                <a:sym typeface="+mn-ea"/>
              </a:rPr>
              <a:t>基本性质</a:t>
            </a:r>
            <a:r>
              <a:rPr sz="2400">
                <a:latin typeface="Times New Roman" panose="02020603050405020304" pitchFamily="18" charset="0"/>
                <a:ea typeface="宋体" panose="02010600030101010101" pitchFamily="2" charset="-122"/>
                <a:cs typeface="Times New Roman" panose="02020603050405020304" pitchFamily="18" charset="0"/>
                <a:sym typeface="+mn-ea"/>
              </a:rPr>
              <a:t>：对放入其中的磁体有力的作用．</a:t>
            </a:r>
            <a:endParaRPr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sym typeface="+mn-ea"/>
              </a:rPr>
              <a:t>(3)</a:t>
            </a:r>
            <a:r>
              <a:rPr sz="2400">
                <a:latin typeface="黑体" panose="02010609060101010101" pitchFamily="49" charset="-122"/>
                <a:ea typeface="黑体" panose="02010609060101010101" pitchFamily="49" charset="-122"/>
                <a:cs typeface="Times New Roman" panose="02020603050405020304" pitchFamily="18" charset="0"/>
                <a:sym typeface="+mn-ea"/>
              </a:rPr>
              <a:t>方向</a:t>
            </a:r>
            <a:r>
              <a:rPr sz="2400">
                <a:latin typeface="Times New Roman" panose="02020603050405020304" pitchFamily="18" charset="0"/>
                <a:ea typeface="宋体" panose="02010600030101010101" pitchFamily="2" charset="-122"/>
                <a:cs typeface="Times New Roman" panose="02020603050405020304" pitchFamily="18" charset="0"/>
                <a:sym typeface="+mn-ea"/>
              </a:rPr>
              <a:t>：物理学中把小磁针静止时________所指的方向规定为该点磁场的方向．</a:t>
            </a:r>
            <a:endParaRPr lang="zh-CN" sz="2400">
              <a:ea typeface="宋体" panose="02010600030101010101" pitchFamily="2" charset="-122"/>
            </a:endParaRPr>
          </a:p>
        </p:txBody>
      </p:sp>
      <p:grpSp>
        <p:nvGrpSpPr>
          <p:cNvPr id="30" name="组合 29"/>
          <p:cNvGrpSpPr/>
          <p:nvPr/>
        </p:nvGrpSpPr>
        <p:grpSpPr>
          <a:xfrm>
            <a:off x="9579610" y="232600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5" name="文本框 4"/>
          <p:cNvSpPr txBox="1"/>
          <p:nvPr/>
        </p:nvSpPr>
        <p:spPr>
          <a:xfrm>
            <a:off x="5353050" y="3992880"/>
            <a:ext cx="13582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北</a:t>
            </a:r>
            <a:r>
              <a:rPr lang="en-US" sz="2400" b="0">
                <a:solidFill>
                  <a:srgbClr val="FF0000"/>
                </a:solidFill>
                <a:latin typeface="Times New Roman" panose="02020603050405020304" pitchFamily="18" charset="0"/>
                <a:ea typeface="宋体" panose="02010600030101010101" pitchFamily="2" charset="-122"/>
              </a:rPr>
              <a:t>(N)</a:t>
            </a:r>
            <a:r>
              <a:rPr lang="zh-CN" sz="2400" b="0">
                <a:solidFill>
                  <a:srgbClr val="FF0000"/>
                </a:solidFill>
                <a:ea typeface="宋体" panose="02010600030101010101" pitchFamily="2" charset="-122"/>
              </a:rPr>
              <a:t>极</a:t>
            </a:r>
            <a:endParaRPr lang="zh-CN" altLang="en-US" sz="2400" b="0">
              <a:solidFill>
                <a:srgbClr val="FF0000"/>
              </a:solidFill>
              <a:ea typeface="宋体" panose="02010600030101010101" pitchFamily="2" charset="-122"/>
            </a:endParaRPr>
          </a:p>
        </p:txBody>
      </p:sp>
      <p:sp>
        <p:nvSpPr>
          <p:cNvPr id="43" name="流程图: 终止 42">
            <a:hlinkClick r:id="rId1" action="ppaction://hlinksldjump"/>
          </p:cNvPr>
          <p:cNvSpPr/>
          <p:nvPr/>
        </p:nvSpPr>
        <p:spPr>
          <a:xfrm>
            <a:off x="9200515" y="524891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3885" y="650875"/>
            <a:ext cx="1096327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 </a:t>
            </a:r>
            <a:r>
              <a:rPr lang="zh-CN" sz="2400">
                <a:ea typeface="黑体" panose="02010609060101010101" pitchFamily="49" charset="-122"/>
              </a:rPr>
              <a:t>磁感线</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定义：</a:t>
            </a:r>
            <a:r>
              <a:rPr lang="zh-CN" sz="2400">
                <a:latin typeface="Times New Roman" panose="02020603050405020304" pitchFamily="18" charset="0"/>
                <a:ea typeface="宋体" panose="02010600030101010101" pitchFamily="2" charset="-122"/>
              </a:rPr>
              <a:t>用来描述</a:t>
            </a:r>
            <a:r>
              <a:rPr lang="zh-CN" sz="2400">
                <a:ea typeface="宋体" panose="02010600030101010101" pitchFamily="2" charset="-122"/>
              </a:rPr>
              <a:t>磁场分布情况的假想曲线．实际上不存在．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磁感线的引入运用了理想模型法</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方向：</a:t>
            </a:r>
            <a:r>
              <a:rPr lang="zh-CN" sz="2400">
                <a:ea typeface="宋体" panose="02010600030101010101" pitchFamily="2" charset="-122"/>
              </a:rPr>
              <a:t>磁体外部的磁感</a:t>
            </a:r>
            <a:r>
              <a:rPr lang="zh-CN" sz="2400">
                <a:latin typeface="Times New Roman" panose="02020603050405020304" pitchFamily="18" charset="0"/>
                <a:ea typeface="宋体" panose="02010600030101010101" pitchFamily="2" charset="-122"/>
              </a:rPr>
              <a:t>线都是从磁体的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极出发</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回到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极．而在其内部则相反</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是从磁体的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极出发</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回到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a:t>
            </a:r>
            <a:endParaRPr lang="zh-CN" sz="240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sym typeface="+mn-ea"/>
              </a:rPr>
              <a:t>(3)</a:t>
            </a:r>
            <a:r>
              <a:rPr lang="zh-CN" sz="2400">
                <a:ea typeface="黑体" panose="02010609060101010101" pitchFamily="49" charset="-122"/>
                <a:sym typeface="+mn-ea"/>
              </a:rPr>
              <a:t>磁感线的认识</a:t>
            </a:r>
            <a:r>
              <a:rPr lang="en-US" sz="2400">
                <a:latin typeface="Times New Roman" panose="02020603050405020304" pitchFamily="18" charset="0"/>
                <a:cs typeface="Times New Roman" panose="02020603050405020304" pitchFamily="18" charset="0"/>
                <a:sym typeface="+mn-ea"/>
              </a:rPr>
              <a:t>a</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磁场是客观存在的一种物质而磁感线不是</a:t>
            </a:r>
            <a:endParaRPr lang="zh-CN" sz="2400">
              <a:ea typeface="宋体" panose="02010600030101010101" pitchFamily="2" charset="-122"/>
              <a:sym typeface="+mn-ea"/>
            </a:endParaRPr>
          </a:p>
          <a:p>
            <a:pPr indent="0" fontAlgn="auto">
              <a:lnSpc>
                <a:spcPct val="150000"/>
              </a:lnSpc>
            </a:pPr>
            <a:r>
              <a:rPr lang="zh-CN" sz="2400">
                <a:ea typeface="宋体" panose="02010600030101010101" pitchFamily="2" charset="-122"/>
                <a:sym typeface="+mn-ea"/>
              </a:rPr>
              <a:t>客观存在的</a:t>
            </a:r>
            <a:r>
              <a:rPr lang="en-US"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人们假想</a:t>
            </a:r>
            <a:r>
              <a:rPr lang="zh-CN" sz="2400">
                <a:latin typeface="Times New Roman" panose="02020603050405020304" pitchFamily="18" charset="0"/>
                <a:ea typeface="宋体" panose="02010600030101010101" pitchFamily="2" charset="-122"/>
                <a:sym typeface="+mn-ea"/>
              </a:rPr>
              <a:t>出来的</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sym typeface="+mn-ea"/>
              </a:rPr>
              <a:t>；</a:t>
            </a:r>
            <a:r>
              <a:rPr lang="en-US" sz="2400">
                <a:latin typeface="Times New Roman" panose="02020603050405020304" pitchFamily="18" charset="0"/>
                <a:ea typeface="宋体" panose="02010600030101010101" pitchFamily="2" charset="-122"/>
                <a:sym typeface="+mn-ea"/>
              </a:rPr>
              <a:t>b</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磁感线分布越密集表示磁场越强</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磁感线分布越稀疏表示磁场越弱；</a:t>
            </a:r>
            <a:r>
              <a:rPr lang="en-US" sz="2400">
                <a:latin typeface="Times New Roman" panose="02020603050405020304" pitchFamily="18" charset="0"/>
                <a:cs typeface="Times New Roman" panose="02020603050405020304" pitchFamily="18" charset="0"/>
                <a:sym typeface="+mn-ea"/>
              </a:rPr>
              <a:t>c</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磁感线上任意一点的切线方向与该点的磁场方向一致．</a:t>
            </a:r>
            <a:endParaRPr lang="zh-CN" altLang="en-US" sz="2400"/>
          </a:p>
        </p:txBody>
      </p:sp>
      <p:pic>
        <p:nvPicPr>
          <p:cNvPr id="2" name="图片 -2147481350" descr="C:\Documents and Settings\Administrator\桌面\江西物理(JK)\A136.TIF"/>
          <p:cNvPicPr>
            <a:picLocks noChangeAspect="1"/>
          </p:cNvPicPr>
          <p:nvPr/>
        </p:nvPicPr>
        <p:blipFill>
          <a:blip r:embed="rId1" r:link="rId2"/>
          <a:stretch>
            <a:fillRect/>
          </a:stretch>
        </p:blipFill>
        <p:spPr>
          <a:xfrm>
            <a:off x="7315200" y="3573145"/>
            <a:ext cx="2125345" cy="1148715"/>
          </a:xfrm>
          <a:prstGeom prst="rect">
            <a:avLst/>
          </a:prstGeom>
          <a:noFill/>
          <a:ln w="9525">
            <a:noFill/>
          </a:ln>
        </p:spPr>
      </p:pic>
      <p:pic>
        <p:nvPicPr>
          <p:cNvPr id="3" name="图片 -2147481349" descr="C:\Documents and Settings\Administrator\桌面\江西物理(JK)\A137.TIF"/>
          <p:cNvPicPr>
            <a:picLocks noChangeAspect="1"/>
          </p:cNvPicPr>
          <p:nvPr/>
        </p:nvPicPr>
        <p:blipFill>
          <a:blip r:embed="rId3" r:link="rId4"/>
          <a:stretch>
            <a:fillRect/>
          </a:stretch>
        </p:blipFill>
        <p:spPr>
          <a:xfrm>
            <a:off x="9819005" y="3364865"/>
            <a:ext cx="1403350" cy="1418590"/>
          </a:xfrm>
          <a:prstGeom prst="rect">
            <a:avLst/>
          </a:prstGeom>
          <a:noFill/>
          <a:ln w="9525">
            <a:noFill/>
          </a:ln>
        </p:spPr>
      </p:pic>
      <p:sp>
        <p:nvSpPr>
          <p:cNvPr id="4" name="文本框 3"/>
          <p:cNvSpPr txBox="1"/>
          <p:nvPr/>
        </p:nvSpPr>
        <p:spPr>
          <a:xfrm>
            <a:off x="7806055" y="4783455"/>
            <a:ext cx="1144270" cy="368300"/>
          </a:xfrm>
          <a:prstGeom prst="rect">
            <a:avLst/>
          </a:prstGeom>
          <a:noFill/>
          <a:ln w="9525">
            <a:noFill/>
          </a:ln>
        </p:spPr>
        <p:txBody>
          <a:bodyPr wrap="square">
            <a:spAutoFit/>
          </a:bodyPr>
          <a:p>
            <a:pPr indent="0"/>
            <a:r>
              <a:rPr lang="zh-CN" b="0">
                <a:cs typeface="楷体_GB2312" charset="0"/>
              </a:rPr>
              <a:t>条形磁体</a:t>
            </a:r>
            <a:endParaRPr lang="zh-CN" altLang="en-US"/>
          </a:p>
        </p:txBody>
      </p:sp>
      <p:sp>
        <p:nvSpPr>
          <p:cNvPr id="5" name="文本框 4"/>
          <p:cNvSpPr txBox="1"/>
          <p:nvPr/>
        </p:nvSpPr>
        <p:spPr>
          <a:xfrm>
            <a:off x="10019665" y="4783455"/>
            <a:ext cx="1114425" cy="368300"/>
          </a:xfrm>
          <a:prstGeom prst="rect">
            <a:avLst/>
          </a:prstGeom>
          <a:noFill/>
          <a:ln w="9525">
            <a:noFill/>
          </a:ln>
        </p:spPr>
        <p:txBody>
          <a:bodyPr wrap="square">
            <a:spAutoFit/>
          </a:bodyPr>
          <a:p>
            <a:pPr indent="0"/>
            <a:r>
              <a:rPr lang="zh-CN" b="0">
                <a:cs typeface="楷体_GB2312" charset="0"/>
              </a:rPr>
              <a:t>蹄形磁体</a:t>
            </a:r>
            <a:endParaRPr lang="zh-CN" altLang="en-US"/>
          </a:p>
        </p:txBody>
      </p:sp>
      <p:sp>
        <p:nvSpPr>
          <p:cNvPr id="6" name="文本框 5"/>
          <p:cNvSpPr txBox="1"/>
          <p:nvPr/>
        </p:nvSpPr>
        <p:spPr>
          <a:xfrm>
            <a:off x="6252210" y="2363470"/>
            <a:ext cx="9728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北</a:t>
            </a:r>
            <a:r>
              <a:rPr lang="en-US" sz="2400" b="0">
                <a:solidFill>
                  <a:srgbClr val="FF0000"/>
                </a:solidFill>
                <a:latin typeface="Times New Roman" panose="02020603050405020304" pitchFamily="18" charset="0"/>
                <a:ea typeface="宋体" panose="02010600030101010101" pitchFamily="2" charset="-122"/>
              </a:rPr>
              <a:t>(N)</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9103360" y="2363470"/>
            <a:ext cx="9163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南</a:t>
            </a:r>
            <a:r>
              <a:rPr lang="en-US" sz="2400" b="0">
                <a:solidFill>
                  <a:srgbClr val="FF0000"/>
                </a:solidFill>
                <a:latin typeface="Times New Roman" panose="02020603050405020304" pitchFamily="18" charset="0"/>
                <a:ea typeface="宋体" panose="02010600030101010101" pitchFamily="2" charset="-122"/>
              </a:rPr>
              <a:t>(S)</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4534535" y="2959100"/>
            <a:ext cx="9163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南</a:t>
            </a:r>
            <a:r>
              <a:rPr lang="en-US" sz="2400" b="0">
                <a:solidFill>
                  <a:srgbClr val="FF0000"/>
                </a:solidFill>
                <a:latin typeface="Times New Roman" panose="02020603050405020304" pitchFamily="18" charset="0"/>
                <a:ea typeface="宋体" panose="02010600030101010101" pitchFamily="2" charset="-122"/>
              </a:rPr>
              <a:t>(S)</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7535545" y="2959100"/>
            <a:ext cx="9728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北</a:t>
            </a:r>
            <a:r>
              <a:rPr lang="en-US" sz="2400" b="0">
                <a:solidFill>
                  <a:srgbClr val="FF0000"/>
                </a:solidFill>
                <a:latin typeface="Times New Roman" panose="02020603050405020304" pitchFamily="18" charset="0"/>
                <a:ea typeface="宋体" panose="02010600030101010101" pitchFamily="2" charset="-122"/>
              </a:rPr>
              <a:t>(N)</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5" action="ppaction://hlinksldjump"/>
          </p:cNvPr>
          <p:cNvSpPr/>
          <p:nvPr/>
        </p:nvSpPr>
        <p:spPr>
          <a:xfrm>
            <a:off x="9362440" y="56318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30200" y="1125855"/>
            <a:ext cx="11552555"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4. </a:t>
            </a:r>
            <a:r>
              <a:rPr lang="zh-CN" sz="2400">
                <a:ea typeface="黑体" panose="02010609060101010101" pitchFamily="49" charset="-122"/>
              </a:rPr>
              <a:t>地磁场</a:t>
            </a:r>
            <a:r>
              <a:rPr lang="zh-CN" sz="2400">
                <a:ea typeface="宋体" panose="02010600030101010101" pitchFamily="2" charset="-122"/>
              </a:rPr>
              <a:t>地球周围存在着磁场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地磁的北极在地理</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极附近</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地磁的南极在地理</a:t>
            </a:r>
            <a:r>
              <a:rPr lang="en-US" altLang="zh-CN" sz="2400">
                <a:ea typeface="宋体" panose="02010600030101010101" pitchFamily="2" charset="-122"/>
              </a:rPr>
              <a:t>______</a:t>
            </a:r>
            <a:r>
              <a:rPr lang="zh-CN" sz="2400">
                <a:ea typeface="宋体" panose="02010600030101010101" pitchFamily="2" charset="-122"/>
              </a:rPr>
              <a:t>极附近．不过地理的两极与地磁的两极并不重合</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地磁场的形状和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磁体的</a:t>
            </a:r>
            <a:r>
              <a:rPr lang="zh-CN" sz="2400">
                <a:latin typeface="Times New Roman" panose="02020603050405020304" pitchFamily="18" charset="0"/>
                <a:ea typeface="宋体" panose="02010600030101010101" pitchFamily="2" charset="-122"/>
              </a:rPr>
              <a:t>磁场相似．</a:t>
            </a:r>
            <a:endParaRPr lang="zh-CN" altLang="en-US" sz="2400"/>
          </a:p>
        </p:txBody>
      </p:sp>
      <p:pic>
        <p:nvPicPr>
          <p:cNvPr id="2" name="图片 -2147481348" descr="C:\Documents and Settings\Administrator\桌面\江西物理(JK)\A138.TIF"/>
          <p:cNvPicPr>
            <a:picLocks noChangeAspect="1"/>
          </p:cNvPicPr>
          <p:nvPr/>
        </p:nvPicPr>
        <p:blipFill>
          <a:blip r:embed="rId1" r:link="rId2"/>
          <a:stretch>
            <a:fillRect/>
          </a:stretch>
        </p:blipFill>
        <p:spPr>
          <a:xfrm>
            <a:off x="2891155" y="3248025"/>
            <a:ext cx="3160395" cy="2609850"/>
          </a:xfrm>
          <a:prstGeom prst="rect">
            <a:avLst/>
          </a:prstGeom>
          <a:noFill/>
          <a:ln w="9525">
            <a:noFill/>
          </a:ln>
        </p:spPr>
      </p:pic>
      <p:sp>
        <p:nvSpPr>
          <p:cNvPr id="3" name="文本框 2"/>
          <p:cNvSpPr txBox="1"/>
          <p:nvPr/>
        </p:nvSpPr>
        <p:spPr>
          <a:xfrm>
            <a:off x="6121400" y="1769745"/>
            <a:ext cx="5060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南</a:t>
            </a:r>
            <a:endParaRPr lang="zh-CN" altLang="en-US" sz="2400" b="0">
              <a:solidFill>
                <a:srgbClr val="FF0000"/>
              </a:solidFill>
              <a:ea typeface="宋体" panose="02010600030101010101" pitchFamily="2" charset="-122"/>
            </a:endParaRPr>
          </a:p>
        </p:txBody>
      </p:sp>
      <p:sp>
        <p:nvSpPr>
          <p:cNvPr id="4" name="文本框 3"/>
          <p:cNvSpPr txBox="1"/>
          <p:nvPr/>
        </p:nvSpPr>
        <p:spPr>
          <a:xfrm>
            <a:off x="10684510" y="1769745"/>
            <a:ext cx="54673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北</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9200515" y="2305050"/>
            <a:ext cx="90043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条形</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3" action="ppaction://hlinksldjump"/>
          </p:cNvPr>
          <p:cNvSpPr/>
          <p:nvPr/>
        </p:nvSpPr>
        <p:spPr>
          <a:xfrm>
            <a:off x="7828915" y="44513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001395" y="113538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928370" y="1588770"/>
            <a:ext cx="1047623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 </a:t>
            </a:r>
            <a:r>
              <a:rPr lang="zh-CN" sz="2400" b="0">
                <a:ea typeface="宋体" panose="02010600030101010101" pitchFamily="2" charset="-122"/>
              </a:rPr>
              <a:t>甲、乙为两个条形磁铁的两个磁极</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根据如图所示的小磁针静止时的指向可以判断出甲是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极</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乙是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极．</a:t>
            </a:r>
            <a:endParaRPr lang="zh-CN" altLang="en-US" sz="2400"/>
          </a:p>
        </p:txBody>
      </p:sp>
      <p:pic>
        <p:nvPicPr>
          <p:cNvPr id="2" name="图片 -2147481345" descr="C:\Documents and Settings\Administrator\桌面\江西物理(JK)\A202.TIF"/>
          <p:cNvPicPr>
            <a:picLocks noChangeAspect="1"/>
          </p:cNvPicPr>
          <p:nvPr/>
        </p:nvPicPr>
        <p:blipFill>
          <a:blip r:embed="rId2" r:link="rId3"/>
          <a:stretch>
            <a:fillRect/>
          </a:stretch>
        </p:blipFill>
        <p:spPr>
          <a:xfrm>
            <a:off x="4422140" y="3018155"/>
            <a:ext cx="3488690" cy="2792095"/>
          </a:xfrm>
          <a:prstGeom prst="rect">
            <a:avLst/>
          </a:prstGeom>
          <a:noFill/>
          <a:ln w="9525">
            <a:noFill/>
          </a:ln>
        </p:spPr>
      </p:pic>
      <p:sp>
        <p:nvSpPr>
          <p:cNvPr id="3" name="文本框 2"/>
          <p:cNvSpPr txBox="1"/>
          <p:nvPr/>
        </p:nvSpPr>
        <p:spPr>
          <a:xfrm>
            <a:off x="5644515" y="5810250"/>
            <a:ext cx="104394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7" name="文本框 6"/>
          <p:cNvSpPr txBox="1"/>
          <p:nvPr/>
        </p:nvSpPr>
        <p:spPr>
          <a:xfrm>
            <a:off x="3484880" y="2219325"/>
            <a:ext cx="5060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N</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5913755" y="2219325"/>
            <a:ext cx="5060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N</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73530" y="1308100"/>
            <a:ext cx="5270500" cy="521890"/>
            <a:chOff x="894" y="3246"/>
            <a:chExt cx="8300" cy="822"/>
          </a:xfrm>
        </p:grpSpPr>
        <p:sp>
          <p:nvSpPr>
            <p:cNvPr id="20481" name="文本框 4"/>
            <p:cNvSpPr txBox="1"/>
            <p:nvPr/>
          </p:nvSpPr>
          <p:spPr>
            <a:xfrm>
              <a:off x="3894" y="3246"/>
              <a:ext cx="530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电生磁</a:t>
              </a:r>
              <a:r>
                <a:rPr sz="2400" dirty="0">
                  <a:latin typeface="Times New Roman" panose="02020603050405020304" pitchFamily="18" charset="0"/>
                  <a:ea typeface="宋体" panose="02010600030101010101" pitchFamily="2" charset="-122"/>
                  <a:cs typeface="Times New Roman" panose="02020603050405020304" pitchFamily="18" charset="0"/>
                </a:rPr>
                <a:t>(6年</a:t>
              </a:r>
              <a:r>
                <a:rPr lang="en-US" sz="2400" dirty="0">
                  <a:latin typeface="Times New Roman" panose="02020603050405020304" pitchFamily="18" charset="0"/>
                  <a:ea typeface="宋体" panose="02010600030101010101" pitchFamily="2" charset="-122"/>
                  <a:cs typeface="Times New Roman" panose="02020603050405020304" pitchFamily="18" charset="0"/>
                </a:rPr>
                <a:t>4</a:t>
              </a:r>
              <a:r>
                <a:rPr sz="2400" dirty="0">
                  <a:latin typeface="Times New Roman" panose="02020603050405020304" pitchFamily="18" charset="0"/>
                  <a:ea typeface="宋体" panose="02010600030101010101" pitchFamily="2" charset="-122"/>
                  <a:cs typeface="Times New Roman" panose="02020603050405020304" pitchFamily="18" charset="0"/>
                </a:rPr>
                <a:t>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1466850" y="1830070"/>
            <a:ext cx="5728335" cy="396938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电流的磁效应</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发现：</a:t>
            </a:r>
            <a:r>
              <a:rPr lang="zh-CN" sz="2400">
                <a:ea typeface="宋体" panose="02010600030101010101" pitchFamily="2" charset="-122"/>
              </a:rPr>
              <a:t>丹麦物理学家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证实了电流周围存在磁场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是世界上第一个发现了电与磁之间的联系．</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定义：</a:t>
            </a:r>
            <a:r>
              <a:rPr lang="zh-CN" sz="2400">
                <a:ea typeface="宋体" panose="02010600030101010101" pitchFamily="2" charset="-122"/>
              </a:rPr>
              <a:t>通电导线周围存在与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方向有关的</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这种现象叫做电流的磁效应．</a:t>
            </a:r>
            <a:endParaRPr lang="zh-CN" altLang="en-US" sz="2400"/>
          </a:p>
        </p:txBody>
      </p:sp>
      <p:grpSp>
        <p:nvGrpSpPr>
          <p:cNvPr id="30" name="组合 29"/>
          <p:cNvGrpSpPr/>
          <p:nvPr/>
        </p:nvGrpSpPr>
        <p:grpSpPr>
          <a:xfrm>
            <a:off x="8551545" y="267398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4690110" y="2458720"/>
            <a:ext cx="117475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奥斯特</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5711825" y="4083050"/>
            <a:ext cx="81978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电流</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2987040" y="4669790"/>
            <a:ext cx="87058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磁场</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2" action="ppaction://hlinksldjump"/>
          </p:cNvPr>
          <p:cNvSpPr/>
          <p:nvPr/>
        </p:nvSpPr>
        <p:spPr>
          <a:xfrm>
            <a:off x="8597900" y="52584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Lst>
  </p:timing>
</p:sld>
</file>

<file path=ppt/tags/tag1.xml><?xml version="1.0" encoding="utf-8"?>
<p:tagLst xmlns:p="http://schemas.openxmlformats.org/presentationml/2006/main">
  <p:tag name="KSO_WM_SLIDE_ITEM_CNT" val="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SLIDE_ITEM_CNT" val="4"/>
</p:tagLst>
</file>

<file path=ppt/tags/tag6.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5935</Words>
  <Application>WPS 演示</Application>
  <PresentationFormat>宽屏</PresentationFormat>
  <Paragraphs>556</Paragraphs>
  <Slides>38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38</vt:i4>
      </vt:variant>
    </vt:vector>
  </HeadingPairs>
  <TitlesOfParts>
    <vt:vector size="50" baseType="lpstr">
      <vt:lpstr>Arial</vt:lpstr>
      <vt:lpstr>宋体</vt:lpstr>
      <vt:lpstr>Wingdings</vt:lpstr>
      <vt:lpstr>Times New Roman</vt:lpstr>
      <vt:lpstr>黑体</vt:lpstr>
      <vt:lpstr>微软雅黑</vt:lpstr>
      <vt:lpstr>方正粗黑宋简体</vt:lpstr>
      <vt:lpstr>仿宋_GB2312</vt:lpstr>
      <vt:lpstr>仿宋</vt:lpstr>
      <vt:lpstr>楷体_GB2312</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