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29"/>
  </p:notesMasterIdLst>
  <p:sldIdLst>
    <p:sldId id="466" r:id="rId2"/>
    <p:sldId id="467" r:id="rId3"/>
    <p:sldId id="468" r:id="rId4"/>
    <p:sldId id="493" r:id="rId5"/>
    <p:sldId id="469" r:id="rId6"/>
    <p:sldId id="300" r:id="rId7"/>
    <p:sldId id="301" r:id="rId8"/>
    <p:sldId id="470" r:id="rId9"/>
    <p:sldId id="494" r:id="rId10"/>
    <p:sldId id="306" r:id="rId11"/>
    <p:sldId id="489" r:id="rId12"/>
    <p:sldId id="311" r:id="rId13"/>
    <p:sldId id="490" r:id="rId14"/>
    <p:sldId id="491" r:id="rId15"/>
    <p:sldId id="492" r:id="rId16"/>
    <p:sldId id="471" r:id="rId17"/>
    <p:sldId id="481" r:id="rId18"/>
    <p:sldId id="482" r:id="rId19"/>
    <p:sldId id="497" r:id="rId20"/>
    <p:sldId id="498" r:id="rId21"/>
    <p:sldId id="484" r:id="rId22"/>
    <p:sldId id="472" r:id="rId23"/>
    <p:sldId id="473" r:id="rId24"/>
    <p:sldId id="487" r:id="rId25"/>
    <p:sldId id="486" r:id="rId26"/>
    <p:sldId id="488" r:id="rId27"/>
    <p:sldId id="499" r:id="rId2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1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60" y="72"/>
      </p:cViewPr>
      <p:guideLst>
        <p:guide orient="horz" pos="2159"/>
        <p:guide pos="385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840CD1-2371-498B-896F-570390B74713}" type="datetimeFigureOut">
              <a:rPr lang="zh-CN" altLang="en-US" smtClean="0"/>
              <a:t>2020-04-09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20E3AA-38D1-4000-B440-8B20C0A1447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eaLnBrk="0" hangingPunct="0">
              <a:buClrTx/>
              <a:buSzTx/>
              <a:buFontTx/>
              <a:buNone/>
            </a:pPr>
            <a:fld id="{9A0DB2DC-4C9A-4742-B13C-FB6460FD3503}" type="slidenum">
              <a:rPr lang="en-US" sz="1200" u="none" dirty="0">
                <a:latin typeface="Arial" panose="020B0604020202020204" pitchFamily="34" charset="0"/>
              </a:rPr>
              <a:t>1</a:t>
            </a:fld>
            <a:endParaRPr lang="en-US" sz="1200" u="none" dirty="0">
              <a:latin typeface="Arial" panose="020B0604020202020204" pitchFamily="34" charset="0"/>
            </a:endParaRPr>
          </a:p>
        </p:txBody>
      </p:sp>
      <p:sp>
        <p:nvSpPr>
          <p:cNvPr id="307202" name="幻灯片图像占位符 307201"/>
          <p:cNvSpPr>
            <a:spLocks noGrp="1" noRot="1" noChangeAspect="1" noTextEdit="1"/>
          </p:cNvSpPr>
          <p:nvPr>
            <p:ph type="sldImg"/>
          </p:nvPr>
        </p:nvSpPr>
        <p:spPr/>
      </p:sp>
      <p:sp>
        <p:nvSpPr>
          <p:cNvPr id="307203" name="文本占位符 307202"/>
          <p:cNvSpPr>
            <a:spLocks noGrp="1"/>
          </p:cNvSpPr>
          <p:nvPr>
            <p:ph type="body" idx="1"/>
          </p:nvPr>
        </p:nvSpPr>
        <p:spPr/>
        <p:txBody>
          <a:bodyPr/>
          <a:lstStyle/>
          <a:p>
            <a:pPr lvl="0"/>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2"/>
          </p:nvPr>
        </p:nvSpPr>
        <p:spPr/>
        <p:txBody>
          <a:bodyPr/>
          <a:lstStyle/>
          <a:p>
            <a:pPr lvl="0" algn="r" eaLnBrk="0" hangingPunct="0">
              <a:buClrTx/>
              <a:buSzTx/>
              <a:buFontTx/>
              <a:buNone/>
            </a:pPr>
            <a:fld id="{9A0DB2DC-4C9A-4742-B13C-FB6460FD3503}" type="slidenum">
              <a:rPr lang="en-US" sz="1200" u="none" dirty="0">
                <a:latin typeface="Arial" panose="020B0604020202020204" pitchFamily="34" charset="0"/>
              </a:rPr>
              <a:t>2</a:t>
            </a:fld>
            <a:endParaRPr lang="en-US" sz="1200" u="none" dirty="0">
              <a:latin typeface="Arial" panose="020B0604020202020204" pitchFamily="34" charset="0"/>
            </a:endParaRPr>
          </a:p>
        </p:txBody>
      </p:sp>
      <p:sp>
        <p:nvSpPr>
          <p:cNvPr id="308226" name="幻灯片图像占位符 308225"/>
          <p:cNvSpPr>
            <a:spLocks noGrp="1" noRot="1" noChangeAspect="1" noTextEdit="1"/>
          </p:cNvSpPr>
          <p:nvPr>
            <p:ph type="sldImg"/>
          </p:nvPr>
        </p:nvSpPr>
        <p:spPr/>
      </p:sp>
      <p:sp>
        <p:nvSpPr>
          <p:cNvPr id="308227" name="文本占位符 308226"/>
          <p:cNvSpPr>
            <a:spLocks noGrp="1"/>
          </p:cNvSpPr>
          <p:nvPr>
            <p:ph type="body" idx="1"/>
          </p:nvPr>
        </p:nvSpPr>
        <p:spPr/>
        <p:txBody>
          <a:bodyPr/>
          <a:lstStyle/>
          <a:p>
            <a:pPr lvl="0"/>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sp>
        <p:nvSpPr>
          <p:cNvPr id="121858" name="任意多边形 121857"/>
          <p:cNvSpPr/>
          <p:nvPr/>
        </p:nvSpPr>
        <p:spPr>
          <a:xfrm>
            <a:off x="0" y="-27384"/>
            <a:ext cx="12190413" cy="6885384"/>
          </a:xfrm>
          <a:custGeom>
            <a:avLst/>
            <a:gdLst/>
            <a:ahLst/>
            <a:cxnLst/>
            <a:rect l="0" t="0" r="0" b="0"/>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ln>
        </p:spPr>
        <p:txBody>
          <a:bodyPr/>
          <a:lstStyle/>
          <a:p>
            <a:endParaRPr lang="zh-CN" altLang="en-US" sz="2000"/>
          </a:p>
        </p:txBody>
      </p:sp>
      <p:sp>
        <p:nvSpPr>
          <p:cNvPr id="121859" name="标题 121858"/>
          <p:cNvSpPr>
            <a:spLocks noGrp="1"/>
          </p:cNvSpPr>
          <p:nvPr>
            <p:ph type="ctrTitle"/>
          </p:nvPr>
        </p:nvSpPr>
        <p:spPr>
          <a:xfrm>
            <a:off x="1828514" y="1511300"/>
            <a:ext cx="8533067" cy="2273300"/>
          </a:xfrm>
          <a:prstGeom prst="rect">
            <a:avLst/>
          </a:prstGeom>
          <a:noFill/>
          <a:ln w="9525">
            <a:noFill/>
          </a:ln>
          <a:effectLst>
            <a:outerShdw dist="45791" dir="2021404" algn="ctr" rotWithShape="0">
              <a:schemeClr val="bg2"/>
            </a:outerShdw>
          </a:effectLst>
        </p:spPr>
        <p:txBody>
          <a:bodyPr anchor="b"/>
          <a:lstStyle>
            <a:lvl1pPr lvl="0">
              <a:buClrTx/>
              <a:buSzTx/>
              <a:buFontTx/>
              <a:defRPr/>
            </a:lvl1pPr>
          </a:lstStyle>
          <a:p>
            <a:pPr lvl="0"/>
            <a:r>
              <a:rPr lang="zh-CN" altLang="en-US" dirty="0"/>
              <a:t>单击此处编辑母版标题样式</a:t>
            </a:r>
          </a:p>
        </p:txBody>
      </p:sp>
      <p:sp>
        <p:nvSpPr>
          <p:cNvPr id="121860" name="副标题 121859"/>
          <p:cNvSpPr>
            <a:spLocks noGrp="1"/>
          </p:cNvSpPr>
          <p:nvPr>
            <p:ph type="subTitle" idx="1"/>
          </p:nvPr>
        </p:nvSpPr>
        <p:spPr>
          <a:xfrm>
            <a:off x="2065544" y="4051300"/>
            <a:ext cx="8042077" cy="1003300"/>
          </a:xfrm>
          <a:prstGeom prst="rect">
            <a:avLst/>
          </a:prstGeom>
          <a:noFill/>
          <a:ln w="9525">
            <a:noFill/>
          </a:ln>
        </p:spPr>
        <p:txBody>
          <a:bodyPr anchor="t"/>
          <a:lstStyle>
            <a:lvl1pPr marL="0" lvl="0" indent="0" algn="ctr">
              <a:buClrTx/>
              <a:buSzTx/>
              <a:buFontTx/>
              <a:buNone/>
              <a:defRPr/>
            </a:lvl1pPr>
            <a:lvl2pPr marL="457200" lvl="1" indent="0" algn="ctr">
              <a:buClrTx/>
              <a:buSzTx/>
              <a:buFontTx/>
              <a:buNone/>
              <a:defRPr/>
            </a:lvl2pPr>
            <a:lvl3pPr marL="914400" lvl="2" indent="0" algn="ctr">
              <a:buClrTx/>
              <a:buSzTx/>
              <a:buFontTx/>
              <a:buNone/>
              <a:defRPr/>
            </a:lvl3pPr>
            <a:lvl4pPr marL="1371600" lvl="3" indent="0" algn="ctr">
              <a:buClrTx/>
              <a:buSzTx/>
              <a:buFontTx/>
              <a:buNone/>
              <a:defRPr/>
            </a:lvl4pPr>
            <a:lvl5pPr marL="1828800" lvl="4" indent="0" algn="ctr">
              <a:buClrTx/>
              <a:buSzTx/>
              <a:buFontTx/>
              <a:buNone/>
              <a:defRPr/>
            </a:lvl5pPr>
          </a:lstStyle>
          <a:p>
            <a:pPr lvl="0"/>
            <a:r>
              <a:rPr lang="zh-CN" altLang="en-US" dirty="0"/>
              <a:t>单击此处编辑母版副标题样式</a:t>
            </a:r>
          </a:p>
        </p:txBody>
      </p:sp>
      <p:sp>
        <p:nvSpPr>
          <p:cNvPr id="121861" name="日期占位符 121860"/>
          <p:cNvSpPr>
            <a:spLocks noGrp="1"/>
          </p:cNvSpPr>
          <p:nvPr>
            <p:ph type="dt" sz="half" idx="2"/>
          </p:nvPr>
        </p:nvSpPr>
        <p:spPr>
          <a:xfrm>
            <a:off x="914257" y="6248400"/>
            <a:ext cx="2539603" cy="457200"/>
          </a:xfrm>
          <a:prstGeom prst="rect">
            <a:avLst/>
          </a:prstGeom>
          <a:noFill/>
          <a:ln w="9525">
            <a:noFill/>
          </a:ln>
        </p:spPr>
        <p:txBody>
          <a:bodyPr anchor="t"/>
          <a:lstStyle>
            <a:lvl1pPr>
              <a:buFontTx/>
              <a:defRPr sz="1400"/>
            </a:lvl1pPr>
          </a:lstStyle>
          <a:p>
            <a:pPr>
              <a:buClrTx/>
              <a:buSzTx/>
              <a:buNone/>
            </a:pPr>
            <a:fld id="{BB962C8B-B14F-4D97-AF65-F5344CB8AC3E}" type="datetime1">
              <a:rPr lang="en-US" dirty="0">
                <a:latin typeface="Comic Sans MS" panose="030F0702030302020204" pitchFamily="66" charset="0"/>
              </a:rPr>
              <a:t>4/9/2020</a:t>
            </a:fld>
            <a:endParaRPr lang="en-US" dirty="0">
              <a:latin typeface="Comic Sans MS" panose="030F0702030302020204" pitchFamily="66" charset="0"/>
            </a:endParaRPr>
          </a:p>
        </p:txBody>
      </p:sp>
      <p:sp>
        <p:nvSpPr>
          <p:cNvPr id="121862" name="页脚占位符 121861"/>
          <p:cNvSpPr>
            <a:spLocks noGrp="1"/>
          </p:cNvSpPr>
          <p:nvPr>
            <p:ph type="ftr" sz="quarter" idx="3"/>
          </p:nvPr>
        </p:nvSpPr>
        <p:spPr>
          <a:xfrm>
            <a:off x="4164949" y="6248400"/>
            <a:ext cx="3860197" cy="457200"/>
          </a:xfrm>
          <a:prstGeom prst="rect">
            <a:avLst/>
          </a:prstGeom>
          <a:noFill/>
          <a:ln w="9525">
            <a:noFill/>
          </a:ln>
        </p:spPr>
        <p:txBody>
          <a:bodyPr anchor="t"/>
          <a:lstStyle>
            <a:lvl1pPr algn="ctr">
              <a:buFontTx/>
              <a:defRPr sz="1400"/>
            </a:lvl1pPr>
          </a:lstStyle>
          <a:p>
            <a:pPr>
              <a:buClrTx/>
              <a:buSzTx/>
              <a:buNone/>
            </a:pPr>
            <a:endParaRPr lang="en-US" dirty="0">
              <a:latin typeface="Comic Sans MS" panose="030F0702030302020204" pitchFamily="66" charset="0"/>
            </a:endParaRPr>
          </a:p>
        </p:txBody>
      </p:sp>
      <p:sp>
        <p:nvSpPr>
          <p:cNvPr id="121863" name="灯片编号占位符 121862"/>
          <p:cNvSpPr>
            <a:spLocks noGrp="1"/>
          </p:cNvSpPr>
          <p:nvPr>
            <p:ph type="sldNum" sz="quarter" idx="4"/>
          </p:nvPr>
        </p:nvSpPr>
        <p:spPr>
          <a:xfrm>
            <a:off x="8736235" y="6248400"/>
            <a:ext cx="2539603" cy="457200"/>
          </a:xfrm>
          <a:prstGeom prst="rect">
            <a:avLst/>
          </a:prstGeom>
          <a:noFill/>
          <a:ln w="9525">
            <a:noFill/>
          </a:ln>
        </p:spPr>
        <p:txBody>
          <a:bodyPr anchor="t"/>
          <a:lstStyle>
            <a:lvl1pPr algn="r">
              <a:buFontTx/>
              <a:defRPr sz="1400"/>
            </a:lvl1pPr>
          </a:lstStyle>
          <a:p>
            <a:pPr>
              <a:buClrTx/>
              <a:buSzTx/>
              <a:buNone/>
            </a:pPr>
            <a:fld id="{9A0DB2DC-4C9A-4742-B13C-FB6460FD3503}" type="slidenum">
              <a:rPr lang="en-US" dirty="0">
                <a:latin typeface="Comic Sans MS" panose="030F0702030302020204" pitchFamily="66" charset="0"/>
              </a:rPr>
              <a:t>‹#›</a:t>
            </a:fld>
            <a:endParaRPr lang="en-US" dirty="0">
              <a:latin typeface="Comic Sans MS" panose="030F0702030302020204" pitchFamily="66" charset="0"/>
            </a:endParaRPr>
          </a:p>
        </p:txBody>
      </p:sp>
      <p:grpSp>
        <p:nvGrpSpPr>
          <p:cNvPr id="121864" name="组合 121863"/>
          <p:cNvGrpSpPr/>
          <p:nvPr/>
        </p:nvGrpSpPr>
        <p:grpSpPr>
          <a:xfrm>
            <a:off x="260310" y="234950"/>
            <a:ext cx="5049578" cy="1778000"/>
            <a:chOff x="123" y="148"/>
            <a:chExt cx="2386" cy="1120"/>
          </a:xfrm>
        </p:grpSpPr>
        <p:sp>
          <p:nvSpPr>
            <p:cNvPr id="121865" name="任意多边形 121864"/>
            <p:cNvSpPr/>
            <p:nvPr userDrawn="1"/>
          </p:nvSpPr>
          <p:spPr>
            <a:xfrm>
              <a:off x="177" y="177"/>
              <a:ext cx="2250" cy="1017"/>
            </a:xfrm>
            <a:custGeom>
              <a:avLst/>
              <a:gdLst/>
              <a:ahLst/>
              <a:cxnLst/>
              <a:rect l="0" t="0" r="0" b="0"/>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lstStyle/>
            <a:p>
              <a:endParaRPr lang="zh-CN" altLang="en-US" sz="2000"/>
            </a:p>
          </p:txBody>
        </p:sp>
        <p:sp>
          <p:nvSpPr>
            <p:cNvPr id="121866" name="任意多边形 121865"/>
            <p:cNvSpPr/>
            <p:nvPr userDrawn="1"/>
          </p:nvSpPr>
          <p:spPr>
            <a:xfrm>
              <a:off x="166" y="261"/>
              <a:ext cx="2244" cy="1007"/>
            </a:xfrm>
            <a:custGeom>
              <a:avLst/>
              <a:gdLst/>
              <a:ahLst/>
              <a:cxnLst/>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lstStyle/>
            <a:p>
              <a:endParaRPr lang="zh-CN" altLang="en-US" sz="2000"/>
            </a:p>
          </p:txBody>
        </p:sp>
        <p:sp>
          <p:nvSpPr>
            <p:cNvPr id="121867" name="任意多边形 121866"/>
            <p:cNvSpPr/>
            <p:nvPr userDrawn="1"/>
          </p:nvSpPr>
          <p:spPr>
            <a:xfrm>
              <a:off x="474" y="344"/>
              <a:ext cx="1488" cy="919"/>
            </a:xfrm>
            <a:custGeom>
              <a:avLst/>
              <a:gdLst/>
              <a:ahLst/>
              <a:cxnLst/>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sz="2000"/>
            </a:p>
          </p:txBody>
        </p:sp>
        <p:grpSp>
          <p:nvGrpSpPr>
            <p:cNvPr id="121868" name="组合 121867"/>
            <p:cNvGrpSpPr/>
            <p:nvPr userDrawn="1"/>
          </p:nvGrpSpPr>
          <p:grpSpPr>
            <a:xfrm>
              <a:off x="123" y="148"/>
              <a:ext cx="2386" cy="1081"/>
              <a:chOff x="123" y="148"/>
              <a:chExt cx="2386" cy="1081"/>
            </a:xfrm>
          </p:grpSpPr>
          <p:sp>
            <p:nvSpPr>
              <p:cNvPr id="121869" name="任意多边形 121868"/>
              <p:cNvSpPr/>
              <p:nvPr userDrawn="1"/>
            </p:nvSpPr>
            <p:spPr>
              <a:xfrm>
                <a:off x="2005" y="934"/>
                <a:ext cx="212" cy="214"/>
              </a:xfrm>
              <a:custGeom>
                <a:avLst/>
                <a:gdLst/>
                <a:ahLst/>
                <a:cxnLst/>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sz="2000"/>
              </a:p>
            </p:txBody>
          </p:sp>
          <p:sp>
            <p:nvSpPr>
              <p:cNvPr id="121870" name="任意多边形 121869"/>
              <p:cNvSpPr/>
              <p:nvPr userDrawn="1"/>
            </p:nvSpPr>
            <p:spPr>
              <a:xfrm>
                <a:off x="123" y="148"/>
                <a:ext cx="2386" cy="1081"/>
              </a:xfrm>
              <a:custGeom>
                <a:avLst/>
                <a:gdLst/>
                <a:ahLst/>
                <a:cxnLst/>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sz="2000"/>
              </a:p>
            </p:txBody>
          </p:sp>
          <p:sp>
            <p:nvSpPr>
              <p:cNvPr id="121871" name="任意多边形 121870"/>
              <p:cNvSpPr/>
              <p:nvPr userDrawn="1"/>
            </p:nvSpPr>
            <p:spPr>
              <a:xfrm>
                <a:off x="324" y="158"/>
                <a:ext cx="1686" cy="614"/>
              </a:xfrm>
              <a:custGeom>
                <a:avLst/>
                <a:gdLst/>
                <a:ahLst/>
                <a:cxnLst/>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sz="2000"/>
              </a:p>
            </p:txBody>
          </p:sp>
          <p:sp>
            <p:nvSpPr>
              <p:cNvPr id="121872" name="任意多边形 121871"/>
              <p:cNvSpPr/>
              <p:nvPr userDrawn="1"/>
            </p:nvSpPr>
            <p:spPr>
              <a:xfrm>
                <a:off x="409" y="251"/>
                <a:ext cx="227" cy="410"/>
              </a:xfrm>
              <a:custGeom>
                <a:avLst/>
                <a:gdLst/>
                <a:ahLst/>
                <a:cxnLst/>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sz="2000"/>
              </a:p>
            </p:txBody>
          </p:sp>
          <p:sp>
            <p:nvSpPr>
              <p:cNvPr id="121873" name="任意多边形 121872"/>
              <p:cNvSpPr/>
              <p:nvPr userDrawn="1"/>
            </p:nvSpPr>
            <p:spPr>
              <a:xfrm>
                <a:off x="846" y="536"/>
                <a:ext cx="691" cy="364"/>
              </a:xfrm>
              <a:custGeom>
                <a:avLst/>
                <a:gdLst/>
                <a:ahLst/>
                <a:cxnLst/>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sz="2000"/>
              </a:p>
            </p:txBody>
          </p:sp>
        </p:grpSp>
      </p:grpSp>
      <p:grpSp>
        <p:nvGrpSpPr>
          <p:cNvPr id="121874" name="组合 121873"/>
          <p:cNvGrpSpPr/>
          <p:nvPr/>
        </p:nvGrpSpPr>
        <p:grpSpPr>
          <a:xfrm>
            <a:off x="10552051" y="4368800"/>
            <a:ext cx="990445" cy="1058863"/>
            <a:chOff x="4986" y="2752"/>
            <a:chExt cx="468" cy="667"/>
          </a:xfrm>
        </p:grpSpPr>
        <p:sp>
          <p:nvSpPr>
            <p:cNvPr id="121875" name="任意多边形 121874"/>
            <p:cNvSpPr/>
            <p:nvPr userDrawn="1"/>
          </p:nvSpPr>
          <p:spPr>
            <a:xfrm rot="7320404">
              <a:off x="4909" y="2936"/>
              <a:ext cx="629" cy="293"/>
            </a:xfrm>
            <a:custGeom>
              <a:avLst/>
              <a:gdLst/>
              <a:ahLst/>
              <a:cxnLst/>
              <a:rect l="0" t="0" r="0" b="0"/>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lstStyle/>
            <a:p>
              <a:endParaRPr lang="zh-CN" altLang="en-US" sz="2000"/>
            </a:p>
          </p:txBody>
        </p:sp>
        <p:sp>
          <p:nvSpPr>
            <p:cNvPr id="121876" name="任意多边形 121875"/>
            <p:cNvSpPr/>
            <p:nvPr userDrawn="1"/>
          </p:nvSpPr>
          <p:spPr>
            <a:xfrm rot="7320404">
              <a:off x="4893" y="2922"/>
              <a:ext cx="627" cy="290"/>
            </a:xfrm>
            <a:custGeom>
              <a:avLst/>
              <a:gdLst/>
              <a:ahLst/>
              <a:cxnLst/>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ln>
          </p:spPr>
          <p:txBody>
            <a:bodyPr/>
            <a:lstStyle/>
            <a:p>
              <a:endParaRPr lang="zh-CN" altLang="en-US" sz="2000"/>
            </a:p>
          </p:txBody>
        </p:sp>
        <p:sp>
          <p:nvSpPr>
            <p:cNvPr id="121877" name="任意多边形 121876"/>
            <p:cNvSpPr/>
            <p:nvPr userDrawn="1"/>
          </p:nvSpPr>
          <p:spPr>
            <a:xfrm rot="7320404">
              <a:off x="4999" y="2912"/>
              <a:ext cx="416" cy="265"/>
            </a:xfrm>
            <a:custGeom>
              <a:avLst/>
              <a:gdLst/>
              <a:ahLst/>
              <a:cxnLst/>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sz="2000"/>
            </a:p>
          </p:txBody>
        </p:sp>
        <p:grpSp>
          <p:nvGrpSpPr>
            <p:cNvPr id="121878" name="组合 121877"/>
            <p:cNvGrpSpPr/>
            <p:nvPr userDrawn="1"/>
          </p:nvGrpSpPr>
          <p:grpSpPr>
            <a:xfrm>
              <a:off x="4986" y="2752"/>
              <a:ext cx="468" cy="667"/>
              <a:chOff x="4986" y="2752"/>
              <a:chExt cx="468" cy="667"/>
            </a:xfrm>
          </p:grpSpPr>
          <p:sp>
            <p:nvSpPr>
              <p:cNvPr id="121879" name="任意多边形 121878"/>
              <p:cNvSpPr/>
              <p:nvPr userDrawn="1"/>
            </p:nvSpPr>
            <p:spPr>
              <a:xfrm rot="7320404">
                <a:off x="4987" y="3190"/>
                <a:ext cx="59" cy="61"/>
              </a:xfrm>
              <a:custGeom>
                <a:avLst/>
                <a:gdLst/>
                <a:ahLst/>
                <a:cxnLst/>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sz="2000"/>
              </a:p>
            </p:txBody>
          </p:sp>
          <p:sp>
            <p:nvSpPr>
              <p:cNvPr id="121880" name="任意多边形 121879"/>
              <p:cNvSpPr/>
              <p:nvPr userDrawn="1"/>
            </p:nvSpPr>
            <p:spPr>
              <a:xfrm rot="7320404">
                <a:off x="4887" y="2930"/>
                <a:ext cx="667" cy="311"/>
              </a:xfrm>
              <a:custGeom>
                <a:avLst/>
                <a:gdLst/>
                <a:ahLst/>
                <a:cxnLst/>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sz="2000"/>
              </a:p>
            </p:txBody>
          </p:sp>
          <p:sp>
            <p:nvSpPr>
              <p:cNvPr id="121881" name="任意多边形 121880"/>
              <p:cNvSpPr/>
              <p:nvPr userDrawn="1"/>
            </p:nvSpPr>
            <p:spPr>
              <a:xfrm rot="7320404">
                <a:off x="5062" y="2997"/>
                <a:ext cx="472" cy="176"/>
              </a:xfrm>
              <a:custGeom>
                <a:avLst/>
                <a:gdLst/>
                <a:ahLst/>
                <a:cxnLst/>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sz="2000"/>
              </a:p>
            </p:txBody>
          </p:sp>
          <p:sp>
            <p:nvSpPr>
              <p:cNvPr id="121882" name="任意多边形 121881"/>
              <p:cNvSpPr/>
              <p:nvPr userDrawn="1"/>
            </p:nvSpPr>
            <p:spPr>
              <a:xfrm rot="7320404">
                <a:off x="5363" y="2873"/>
                <a:ext cx="63" cy="118"/>
              </a:xfrm>
              <a:custGeom>
                <a:avLst/>
                <a:gdLst/>
                <a:ahLst/>
                <a:cxnLst/>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sz="2000"/>
              </a:p>
            </p:txBody>
          </p:sp>
          <p:sp>
            <p:nvSpPr>
              <p:cNvPr id="121883" name="任意多边形 121882"/>
              <p:cNvSpPr/>
              <p:nvPr userDrawn="1"/>
            </p:nvSpPr>
            <p:spPr>
              <a:xfrm rot="7320404">
                <a:off x="5136" y="2999"/>
                <a:ext cx="193" cy="104"/>
              </a:xfrm>
              <a:custGeom>
                <a:avLst/>
                <a:gdLst/>
                <a:ahLst/>
                <a:cxnLst/>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sz="2000"/>
              </a:p>
            </p:txBody>
          </p:sp>
        </p:grpSp>
      </p:grpSp>
      <p:sp>
        <p:nvSpPr>
          <p:cNvPr id="121884" name="任意多边形 121883"/>
          <p:cNvSpPr/>
          <p:nvPr/>
        </p:nvSpPr>
        <p:spPr>
          <a:xfrm>
            <a:off x="1202079" y="5054600"/>
            <a:ext cx="9074849" cy="728663"/>
          </a:xfrm>
          <a:custGeom>
            <a:avLst/>
            <a:gdLst/>
            <a:ahLst/>
            <a:cxnLst/>
            <a:rect l="0" t="0" r="0" b="0"/>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alpha val="100000"/>
              </a:schemeClr>
            </a:solidFill>
            <a:prstDash val="solid"/>
            <a:headEnd type="none" w="med" len="med"/>
            <a:tailEnd type="none" w="med" len="med"/>
          </a:ln>
        </p:spPr>
        <p:txBody>
          <a:bodyPr/>
          <a:lstStyle/>
          <a:p>
            <a:endParaRPr lang="zh-CN" altLang="en-US" sz="2000"/>
          </a:p>
        </p:txBody>
      </p:sp>
      <p:sp>
        <p:nvSpPr>
          <p:cNvPr id="121885" name="任意多边形 121884"/>
          <p:cNvSpPr/>
          <p:nvPr/>
        </p:nvSpPr>
        <p:spPr>
          <a:xfrm>
            <a:off x="5434751" y="1930400"/>
            <a:ext cx="1185148" cy="381000"/>
          </a:xfrm>
          <a:custGeom>
            <a:avLst/>
            <a:gdLst/>
            <a:ahLst/>
            <a:cxnLst/>
            <a:rect l="0" t="0" r="0" b="0"/>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headEnd type="none" w="med" len="med"/>
            <a:tailEnd type="none" w="med" len="med"/>
          </a:ln>
        </p:spPr>
        <p:txBody>
          <a:bodyPr/>
          <a:lstStyle/>
          <a:p>
            <a:endParaRPr lang="zh-CN" altLang="en-US" sz="2000"/>
          </a:p>
        </p:txBody>
      </p:sp>
      <p:sp>
        <p:nvSpPr>
          <p:cNvPr id="474112" name="矩形 474111"/>
          <p:cNvSpPr/>
          <p:nvPr/>
        </p:nvSpPr>
        <p:spPr>
          <a:xfrm>
            <a:off x="12401729" y="7016750"/>
            <a:ext cx="0" cy="0"/>
          </a:xfrm>
          <a:prstGeom prst="rect">
            <a:avLst/>
          </a:prstGeom>
          <a:noFill/>
          <a:ln w="9525">
            <a:noFill/>
          </a:ln>
        </p:spPr>
        <p:txBody>
          <a:bodyPr wrap="square" anchor="ctr"/>
          <a:lstStyle/>
          <a:p>
            <a:pPr marL="1905" lvl="0" indent="-1905" algn="l" eaLnBrk="1" hangingPunct="1">
              <a:lnSpc>
                <a:spcPts val="140"/>
              </a:lnSpc>
              <a:spcBef>
                <a:spcPct val="0"/>
              </a:spcBef>
              <a:spcAft>
                <a:spcPct val="0"/>
              </a:spcAft>
              <a:buClr>
                <a:srgbClr val="000000"/>
              </a:buClr>
              <a:buSzPct val="100000"/>
              <a:buFontTx/>
              <a:buNone/>
            </a:pPr>
            <a:r>
              <a:rPr lang="zh-CN" altLang="en-US" sz="100" u="none" dirty="0">
                <a:solidFill>
                  <a:srgbClr val="000000"/>
                </a:solidFill>
                <a:effectLst/>
                <a:latin typeface="Comic Sans MS" panose="030F0702030302020204" pitchFamily="66" charset="0"/>
                <a:sym typeface="Comic Sans MS" panose="030F0702030302020204" pitchFamily="66" charset="0"/>
              </a:rPr>
              <a:t>黍抒店垮挣鸽辈棍躲萎昂标延泥杨履偿妖蜜佰毫雁封俭遵嫩圃惹阳屹恒蝇中考实验专题复习：光学实验中考实验专题复习：光学实验</a:t>
            </a: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21" y="1709738"/>
            <a:ext cx="10513957"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831721" y="4589463"/>
            <a:ext cx="10513957"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buClrTx/>
              <a:buSzTx/>
              <a:buNone/>
            </a:pPr>
            <a:endParaRPr lang="en-US" dirty="0">
              <a:latin typeface="Comic Sans MS" panose="030F0702030302020204" pitchFamily="66" charset="0"/>
            </a:endParaRPr>
          </a:p>
        </p:txBody>
      </p:sp>
      <p:sp>
        <p:nvSpPr>
          <p:cNvPr id="5" name="页脚占位符 4"/>
          <p:cNvSpPr>
            <a:spLocks noGrp="1"/>
          </p:cNvSpPr>
          <p:nvPr>
            <p:ph type="ftr" sz="quarter" idx="11"/>
          </p:nvPr>
        </p:nvSpPr>
        <p:spPr/>
        <p:txBody>
          <a:bodyPr/>
          <a:lstStyle/>
          <a:p>
            <a:pPr lvl="0">
              <a:buClrTx/>
              <a:buSzTx/>
              <a:buNone/>
            </a:pPr>
            <a:endParaRPr lang="en-US" dirty="0">
              <a:latin typeface="Comic Sans MS" panose="030F0702030302020204" pitchFamily="66" charset="0"/>
            </a:endParaRPr>
          </a:p>
        </p:txBody>
      </p:sp>
      <p:sp>
        <p:nvSpPr>
          <p:cNvPr id="6" name="灯片编号占位符 5"/>
          <p:cNvSpPr>
            <a:spLocks noGrp="1"/>
          </p:cNvSpPr>
          <p:nvPr>
            <p:ph type="sldNum" sz="quarter" idx="12"/>
          </p:nvPr>
        </p:nvSpPr>
        <p:spPr/>
        <p:txBody>
          <a:bodyPr/>
          <a:lstStyle/>
          <a:p>
            <a:pPr lvl="0">
              <a:buClrTx/>
              <a:buSzTx/>
              <a:buNone/>
            </a:pPr>
            <a:fld id="{9A0DB2DC-4C9A-4742-B13C-FB6460FD3503}" type="slidenum">
              <a:rPr lang="en-US" dirty="0">
                <a:latin typeface="Comic Sans MS" panose="030F0702030302020204" pitchFamily="66" charset="0"/>
              </a:rPr>
              <a:t>‹#›</a:t>
            </a:fld>
            <a:endParaRPr lang="en-US" dirty="0">
              <a:latin typeface="Comic Sans MS" panose="030F0702030302020204" pitchFamily="66"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69" y="1825625"/>
            <a:ext cx="518079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171236" y="1825625"/>
            <a:ext cx="518079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buClrTx/>
              <a:buSzTx/>
              <a:buNone/>
            </a:pPr>
            <a:endParaRPr lang="en-US" dirty="0">
              <a:latin typeface="Comic Sans MS" panose="030F0702030302020204" pitchFamily="66" charset="0"/>
            </a:endParaRPr>
          </a:p>
        </p:txBody>
      </p:sp>
      <p:sp>
        <p:nvSpPr>
          <p:cNvPr id="6" name="页脚占位符 5"/>
          <p:cNvSpPr>
            <a:spLocks noGrp="1"/>
          </p:cNvSpPr>
          <p:nvPr>
            <p:ph type="ftr" sz="quarter" idx="11"/>
          </p:nvPr>
        </p:nvSpPr>
        <p:spPr/>
        <p:txBody>
          <a:bodyPr/>
          <a:lstStyle/>
          <a:p>
            <a:pPr lvl="0">
              <a:buClrTx/>
              <a:buSzTx/>
              <a:buNone/>
            </a:pPr>
            <a:endParaRPr lang="en-US" dirty="0">
              <a:latin typeface="Comic Sans MS" panose="030F0702030302020204" pitchFamily="66" charset="0"/>
            </a:endParaRPr>
          </a:p>
        </p:txBody>
      </p:sp>
      <p:sp>
        <p:nvSpPr>
          <p:cNvPr id="7" name="灯片编号占位符 6"/>
          <p:cNvSpPr>
            <a:spLocks noGrp="1"/>
          </p:cNvSpPr>
          <p:nvPr>
            <p:ph type="sldNum" sz="quarter" idx="12"/>
          </p:nvPr>
        </p:nvSpPr>
        <p:spPr/>
        <p:txBody>
          <a:bodyPr/>
          <a:lstStyle/>
          <a:p>
            <a:pPr lvl="0">
              <a:buClrTx/>
              <a:buSzTx/>
              <a:buNone/>
            </a:pPr>
            <a:fld id="{9A0DB2DC-4C9A-4742-B13C-FB6460FD3503}" type="slidenum">
              <a:rPr lang="en-US" dirty="0">
                <a:latin typeface="Comic Sans MS" panose="030F0702030302020204" pitchFamily="66" charset="0"/>
              </a:rPr>
              <a:t>‹#›</a:t>
            </a:fld>
            <a:endParaRPr lang="en-US" dirty="0">
              <a:latin typeface="Comic Sans MS" panose="030F0702030302020204" pitchFamily="66"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accent6">
            <a:lumMod val="20000"/>
            <a:lumOff val="8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23947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834" name="任意多边形 120833"/>
          <p:cNvSpPr/>
          <p:nvPr/>
        </p:nvSpPr>
        <p:spPr>
          <a:xfrm rot="-3172564">
            <a:off x="10367930" y="-14287"/>
            <a:ext cx="1549158" cy="2084387"/>
          </a:xfrm>
          <a:custGeom>
            <a:avLst/>
            <a:gdLst/>
            <a:ahLst/>
            <a:cxnLst/>
            <a:rect l="0" t="0" r="0" b="0"/>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lstStyle/>
          <a:p>
            <a:endParaRPr lang="zh-CN" altLang="en-US" sz="2000"/>
          </a:p>
        </p:txBody>
      </p:sp>
      <p:sp>
        <p:nvSpPr>
          <p:cNvPr id="120835" name="标题 120834"/>
          <p:cNvSpPr>
            <a:spLocks noGrp="1"/>
          </p:cNvSpPr>
          <p:nvPr>
            <p:ph type="title"/>
          </p:nvPr>
        </p:nvSpPr>
        <p:spPr>
          <a:xfrm>
            <a:off x="914257" y="152400"/>
            <a:ext cx="9159502" cy="1600200"/>
          </a:xfrm>
          <a:prstGeom prst="rect">
            <a:avLst/>
          </a:prstGeom>
          <a:noFill/>
          <a:ln w="9525">
            <a:noFill/>
          </a:ln>
        </p:spPr>
        <p:txBody>
          <a:bodyPr anchor="b"/>
          <a:lstStyle/>
          <a:p>
            <a:pPr lvl="0"/>
            <a:r>
              <a:rPr lang="zh-CN" altLang="en-US" dirty="0"/>
              <a:t>微小长度变化的测量</a:t>
            </a:r>
          </a:p>
        </p:txBody>
      </p:sp>
      <p:sp>
        <p:nvSpPr>
          <p:cNvPr id="120836" name="文本占位符 120835"/>
          <p:cNvSpPr>
            <a:spLocks noGrp="1"/>
          </p:cNvSpPr>
          <p:nvPr>
            <p:ph type="body" idx="1"/>
          </p:nvPr>
        </p:nvSpPr>
        <p:spPr>
          <a:xfrm>
            <a:off x="914257" y="1828800"/>
            <a:ext cx="10259997" cy="36576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0837" name="日期占位符 120836"/>
          <p:cNvSpPr>
            <a:spLocks noGrp="1"/>
          </p:cNvSpPr>
          <p:nvPr>
            <p:ph type="dt" sz="half" idx="2"/>
          </p:nvPr>
        </p:nvSpPr>
        <p:spPr>
          <a:xfrm>
            <a:off x="1828514" y="6248400"/>
            <a:ext cx="2539603" cy="457200"/>
          </a:xfrm>
          <a:prstGeom prst="rect">
            <a:avLst/>
          </a:prstGeom>
          <a:noFill/>
          <a:ln w="9525">
            <a:noFill/>
          </a:ln>
        </p:spPr>
        <p:txBody>
          <a:bodyPr/>
          <a:lstStyle>
            <a:lvl1pPr>
              <a:buFontTx/>
              <a:defRPr sz="1400"/>
            </a:lvl1pPr>
          </a:lstStyle>
          <a:p>
            <a:pPr lvl="0">
              <a:buClrTx/>
              <a:buSzTx/>
              <a:buNone/>
            </a:pPr>
            <a:endParaRPr lang="en-US" dirty="0">
              <a:latin typeface="Comic Sans MS" panose="030F0702030302020204" pitchFamily="66" charset="0"/>
            </a:endParaRPr>
          </a:p>
        </p:txBody>
      </p:sp>
      <p:sp>
        <p:nvSpPr>
          <p:cNvPr id="120838" name="页脚占位符 120837"/>
          <p:cNvSpPr>
            <a:spLocks noGrp="1"/>
          </p:cNvSpPr>
          <p:nvPr>
            <p:ph type="ftr" sz="quarter" idx="3"/>
          </p:nvPr>
        </p:nvSpPr>
        <p:spPr>
          <a:xfrm>
            <a:off x="4740593" y="6248400"/>
            <a:ext cx="3860197" cy="457200"/>
          </a:xfrm>
          <a:prstGeom prst="rect">
            <a:avLst/>
          </a:prstGeom>
          <a:noFill/>
          <a:ln w="9525">
            <a:noFill/>
          </a:ln>
        </p:spPr>
        <p:txBody>
          <a:bodyPr/>
          <a:lstStyle>
            <a:lvl1pPr algn="ctr">
              <a:buFontTx/>
              <a:defRPr sz="1400"/>
            </a:lvl1pPr>
          </a:lstStyle>
          <a:p>
            <a:pPr lvl="0">
              <a:buClrTx/>
              <a:buSzTx/>
              <a:buNone/>
            </a:pPr>
            <a:endParaRPr lang="en-US" dirty="0">
              <a:latin typeface="Comic Sans MS" panose="030F0702030302020204" pitchFamily="66" charset="0"/>
            </a:endParaRPr>
          </a:p>
        </p:txBody>
      </p:sp>
      <p:sp>
        <p:nvSpPr>
          <p:cNvPr id="120839" name="灯片编号占位符 120838"/>
          <p:cNvSpPr>
            <a:spLocks noGrp="1"/>
          </p:cNvSpPr>
          <p:nvPr>
            <p:ph type="sldNum" sz="quarter" idx="4"/>
          </p:nvPr>
        </p:nvSpPr>
        <p:spPr>
          <a:xfrm>
            <a:off x="8956334" y="6248400"/>
            <a:ext cx="2539603" cy="457200"/>
          </a:xfrm>
          <a:prstGeom prst="rect">
            <a:avLst/>
          </a:prstGeom>
          <a:noFill/>
          <a:ln w="9525">
            <a:noFill/>
          </a:ln>
        </p:spPr>
        <p:txBody>
          <a:bodyPr/>
          <a:lstStyle>
            <a:lvl1pPr algn="r">
              <a:buFontTx/>
              <a:defRPr sz="1400"/>
            </a:lvl1pPr>
          </a:lstStyle>
          <a:p>
            <a:pPr lvl="0">
              <a:buClrTx/>
              <a:buSzTx/>
              <a:buNone/>
            </a:pPr>
            <a:fld id="{9A0DB2DC-4C9A-4742-B13C-FB6460FD3503}" type="slidenum">
              <a:rPr lang="en-US" dirty="0">
                <a:latin typeface="Comic Sans MS" panose="030F0702030302020204" pitchFamily="66" charset="0"/>
              </a:rPr>
              <a:t>‹#›</a:t>
            </a:fld>
            <a:endParaRPr lang="en-US" dirty="0">
              <a:latin typeface="Comic Sans MS" panose="030F0702030302020204" pitchFamily="66" charset="0"/>
            </a:endParaRPr>
          </a:p>
        </p:txBody>
      </p:sp>
      <p:sp>
        <p:nvSpPr>
          <p:cNvPr id="120840" name="任意多边形 120839"/>
          <p:cNvSpPr/>
          <p:nvPr/>
        </p:nvSpPr>
        <p:spPr>
          <a:xfrm rot="-3172564">
            <a:off x="10484328" y="23813"/>
            <a:ext cx="1553391" cy="2097087"/>
          </a:xfrm>
          <a:custGeom>
            <a:avLst/>
            <a:gdLst/>
            <a:ahLst/>
            <a:cxnLst/>
            <a:rect l="0" t="0" r="0" b="0"/>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lstStyle/>
          <a:p>
            <a:endParaRPr lang="zh-CN" altLang="en-US" sz="2000"/>
          </a:p>
        </p:txBody>
      </p:sp>
      <p:sp>
        <p:nvSpPr>
          <p:cNvPr id="120841" name="任意多边形 120840"/>
          <p:cNvSpPr/>
          <p:nvPr/>
        </p:nvSpPr>
        <p:spPr>
          <a:xfrm rot="-3172564">
            <a:off x="10439886" y="192088"/>
            <a:ext cx="1367153" cy="1571625"/>
          </a:xfrm>
          <a:custGeom>
            <a:avLst/>
            <a:gdLst/>
            <a:ahLst/>
            <a:cxnLst/>
            <a:rect l="0" t="0" r="0" b="0"/>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lstStyle/>
          <a:p>
            <a:endParaRPr lang="zh-CN" altLang="en-US" sz="2000"/>
          </a:p>
        </p:txBody>
      </p:sp>
      <p:grpSp>
        <p:nvGrpSpPr>
          <p:cNvPr id="120869" name="组合 120868"/>
          <p:cNvGrpSpPr/>
          <p:nvPr/>
        </p:nvGrpSpPr>
        <p:grpSpPr>
          <a:xfrm>
            <a:off x="11572125" y="2116138"/>
            <a:ext cx="514270" cy="4308475"/>
            <a:chOff x="5468" y="1333"/>
            <a:chExt cx="243" cy="2714"/>
          </a:xfrm>
        </p:grpSpPr>
        <p:sp>
          <p:nvSpPr>
            <p:cNvPr id="120870" name="任意多边形 120869"/>
            <p:cNvSpPr/>
            <p:nvPr userDrawn="1"/>
          </p:nvSpPr>
          <p:spPr>
            <a:xfrm flipH="1">
              <a:off x="5468" y="2620"/>
              <a:ext cx="205" cy="1427"/>
            </a:xfrm>
            <a:custGeom>
              <a:avLst/>
              <a:gdLst/>
              <a:ahLst/>
              <a:cxnLst/>
              <a:rect l="0" t="0" r="0" b="0"/>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sz="2000"/>
            </a:p>
          </p:txBody>
        </p:sp>
        <p:sp>
          <p:nvSpPr>
            <p:cNvPr id="120871" name="任意多边形 120870"/>
            <p:cNvSpPr/>
            <p:nvPr userDrawn="1"/>
          </p:nvSpPr>
          <p:spPr>
            <a:xfrm flipH="1">
              <a:off x="5506" y="1333"/>
              <a:ext cx="205" cy="1633"/>
            </a:xfrm>
            <a:custGeom>
              <a:avLst/>
              <a:gdLst/>
              <a:ahLst/>
              <a:cxnLst/>
              <a:rect l="0" t="0" r="0" b="0"/>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sz="2000"/>
            </a:p>
          </p:txBody>
        </p:sp>
      </p:grpSp>
      <p:grpSp>
        <p:nvGrpSpPr>
          <p:cNvPr id="120872" name="组合 120871"/>
          <p:cNvGrpSpPr/>
          <p:nvPr/>
        </p:nvGrpSpPr>
        <p:grpSpPr>
          <a:xfrm>
            <a:off x="9756309" y="90488"/>
            <a:ext cx="2844356" cy="1911350"/>
            <a:chOff x="4610" y="57"/>
            <a:chExt cx="1344" cy="1204"/>
          </a:xfrm>
        </p:grpSpPr>
        <p:grpSp>
          <p:nvGrpSpPr>
            <p:cNvPr id="120873" name="组合 120872"/>
            <p:cNvGrpSpPr/>
            <p:nvPr userDrawn="1"/>
          </p:nvGrpSpPr>
          <p:grpSpPr>
            <a:xfrm>
              <a:off x="4610" y="57"/>
              <a:ext cx="1344" cy="1204"/>
              <a:chOff x="4610" y="57"/>
              <a:chExt cx="1344" cy="1204"/>
            </a:xfrm>
          </p:grpSpPr>
          <p:sp>
            <p:nvSpPr>
              <p:cNvPr id="120874" name="任意多边形 120873"/>
              <p:cNvSpPr/>
              <p:nvPr userDrawn="1"/>
            </p:nvSpPr>
            <p:spPr>
              <a:xfrm rot="-3172564">
                <a:off x="5430" y="1086"/>
                <a:ext cx="62" cy="288"/>
              </a:xfrm>
              <a:custGeom>
                <a:avLst/>
                <a:gdLst/>
                <a:ahLst/>
                <a:cxnLst/>
                <a:rect l="0" t="0" r="0" b="0"/>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lstStyle/>
              <a:p>
                <a:endParaRPr lang="zh-CN" altLang="en-US" sz="2000"/>
              </a:p>
            </p:txBody>
          </p:sp>
          <p:grpSp>
            <p:nvGrpSpPr>
              <p:cNvPr id="120875" name="组合 120874"/>
              <p:cNvGrpSpPr/>
              <p:nvPr userDrawn="1"/>
            </p:nvGrpSpPr>
            <p:grpSpPr>
              <a:xfrm>
                <a:off x="4610" y="57"/>
                <a:ext cx="1344" cy="985"/>
                <a:chOff x="4610" y="57"/>
                <a:chExt cx="1344" cy="985"/>
              </a:xfrm>
            </p:grpSpPr>
            <p:sp>
              <p:nvSpPr>
                <p:cNvPr id="120876" name="任意多边形 120875"/>
                <p:cNvSpPr/>
                <p:nvPr userDrawn="1"/>
              </p:nvSpPr>
              <p:spPr>
                <a:xfrm rot="-3172564">
                  <a:off x="4966" y="71"/>
                  <a:ext cx="153" cy="125"/>
                </a:xfrm>
                <a:custGeom>
                  <a:avLst/>
                  <a:gdLst/>
                  <a:ahLst/>
                  <a:cxnLst/>
                  <a:rect l="0" t="0" r="0" b="0"/>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lstStyle/>
                <a:p>
                  <a:endParaRPr lang="zh-CN" altLang="en-US" sz="2000"/>
                </a:p>
              </p:txBody>
            </p:sp>
            <p:sp>
              <p:nvSpPr>
                <p:cNvPr id="120877" name="任意多边形 120876"/>
                <p:cNvSpPr/>
                <p:nvPr userDrawn="1"/>
              </p:nvSpPr>
              <p:spPr>
                <a:xfrm rot="-3172564">
                  <a:off x="5048" y="331"/>
                  <a:ext cx="269" cy="438"/>
                </a:xfrm>
                <a:custGeom>
                  <a:avLst/>
                  <a:gdLst/>
                  <a:ahLst/>
                  <a:cxnLst/>
                  <a:rect l="0" t="0" r="0" b="0"/>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lstStyle/>
                <a:p>
                  <a:endParaRPr lang="zh-CN" altLang="en-US" sz="2000"/>
                </a:p>
              </p:txBody>
            </p:sp>
            <p:sp>
              <p:nvSpPr>
                <p:cNvPr id="120878" name="任意多边形 120877"/>
                <p:cNvSpPr/>
                <p:nvPr userDrawn="1"/>
              </p:nvSpPr>
              <p:spPr>
                <a:xfrm rot="-3172564">
                  <a:off x="4858" y="181"/>
                  <a:ext cx="505" cy="898"/>
                </a:xfrm>
                <a:custGeom>
                  <a:avLst/>
                  <a:gdLst/>
                  <a:ahLst/>
                  <a:cxnLst/>
                  <a:rect l="0" t="0" r="0" b="0"/>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lstStyle/>
                <a:p>
                  <a:endParaRPr lang="zh-CN" altLang="en-US" sz="2000"/>
                </a:p>
              </p:txBody>
            </p:sp>
            <p:sp>
              <p:nvSpPr>
                <p:cNvPr id="120879" name="任意多边形 120878"/>
                <p:cNvSpPr/>
                <p:nvPr userDrawn="1"/>
              </p:nvSpPr>
              <p:spPr>
                <a:xfrm rot="-3172564">
                  <a:off x="4903" y="-19"/>
                  <a:ext cx="758" cy="1344"/>
                </a:xfrm>
                <a:custGeom>
                  <a:avLst/>
                  <a:gdLst/>
                  <a:ahLst/>
                  <a:cxnLst/>
                  <a:rect l="0" t="0" r="0" b="0"/>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lstStyle/>
                <a:p>
                  <a:endParaRPr lang="zh-CN" altLang="en-US" sz="2000"/>
                </a:p>
              </p:txBody>
            </p:sp>
            <p:sp>
              <p:nvSpPr>
                <p:cNvPr id="120880" name="任意多边形 120879"/>
                <p:cNvSpPr/>
                <p:nvPr userDrawn="1"/>
              </p:nvSpPr>
              <p:spPr>
                <a:xfrm rot="-3172564">
                  <a:off x="5297" y="896"/>
                  <a:ext cx="169" cy="122"/>
                </a:xfrm>
                <a:custGeom>
                  <a:avLst/>
                  <a:gdLst/>
                  <a:ahLst/>
                  <a:cxnLst/>
                  <a:rect l="0" t="0" r="0" b="0"/>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lstStyle/>
                <a:p>
                  <a:endParaRPr lang="zh-CN" altLang="en-US" sz="2000"/>
                </a:p>
              </p:txBody>
            </p:sp>
            <p:sp>
              <p:nvSpPr>
                <p:cNvPr id="120881" name="任意多边形 120880"/>
                <p:cNvSpPr/>
                <p:nvPr userDrawn="1"/>
              </p:nvSpPr>
              <p:spPr>
                <a:xfrm rot="-3172564">
                  <a:off x="5253" y="805"/>
                  <a:ext cx="181" cy="144"/>
                </a:xfrm>
                <a:custGeom>
                  <a:avLst/>
                  <a:gdLst/>
                  <a:ahLst/>
                  <a:cxnLst/>
                  <a:rect l="0" t="0" r="0" b="0"/>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lstStyle/>
                <a:p>
                  <a:endParaRPr lang="zh-CN" altLang="en-US" sz="2000"/>
                </a:p>
              </p:txBody>
            </p:sp>
            <p:sp>
              <p:nvSpPr>
                <p:cNvPr id="120882" name="任意多边形 120881"/>
                <p:cNvSpPr/>
                <p:nvPr userDrawn="1"/>
              </p:nvSpPr>
              <p:spPr>
                <a:xfrm rot="-3172564">
                  <a:off x="4985" y="210"/>
                  <a:ext cx="181" cy="147"/>
                </a:xfrm>
                <a:custGeom>
                  <a:avLst/>
                  <a:gdLst/>
                  <a:ahLst/>
                  <a:cxnLst/>
                  <a:rect l="0" t="0" r="0" b="0"/>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lstStyle/>
                <a:p>
                  <a:endParaRPr lang="zh-CN" altLang="en-US" sz="2000"/>
                </a:p>
              </p:txBody>
            </p:sp>
            <p:sp>
              <p:nvSpPr>
                <p:cNvPr id="120883" name="任意多边形 120882"/>
                <p:cNvSpPr/>
                <p:nvPr userDrawn="1"/>
              </p:nvSpPr>
              <p:spPr>
                <a:xfrm rot="-3172564">
                  <a:off x="4948" y="141"/>
                  <a:ext cx="179" cy="138"/>
                </a:xfrm>
                <a:custGeom>
                  <a:avLst/>
                  <a:gdLst/>
                  <a:ahLst/>
                  <a:cxnLst/>
                  <a:rect l="0" t="0" r="0" b="0"/>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lstStyle/>
                <a:p>
                  <a:endParaRPr lang="zh-CN" altLang="en-US" sz="2000"/>
                </a:p>
              </p:txBody>
            </p:sp>
          </p:grpSp>
        </p:grpSp>
        <p:sp>
          <p:nvSpPr>
            <p:cNvPr id="120884" name="直接连接符 120883"/>
            <p:cNvSpPr/>
            <p:nvPr userDrawn="1"/>
          </p:nvSpPr>
          <p:spPr>
            <a:xfrm>
              <a:off x="4870" y="84"/>
              <a:ext cx="42" cy="96"/>
            </a:xfrm>
            <a:prstGeom prst="line">
              <a:avLst/>
            </a:prstGeom>
            <a:ln w="38100" cap="flat" cmpd="sng">
              <a:solidFill>
                <a:schemeClr val="accent2"/>
              </a:solidFill>
              <a:prstDash val="solid"/>
              <a:headEnd type="none" w="med" len="med"/>
              <a:tailEnd type="none" w="med" len="med"/>
            </a:ln>
          </p:spPr>
        </p:sp>
      </p:grpSp>
    </p:spTree>
  </p:cSld>
  <p:clrMap bg1="lt1" tx1="dk1" bg2="lt2" tx2="dk2" accent1="accent1" accent2="accent2" accent3="accent3" accent4="accent4" accent5="accent5" accent6="accent6" hlink="hlink" folHlink="folHlink"/>
  <p:sldLayoutIdLst>
    <p:sldLayoutId id="2147483660" r:id="rId1"/>
    <p:sldLayoutId id="2147483662" r:id="rId2"/>
    <p:sldLayoutId id="2147483671" r:id="rId3"/>
    <p:sldLayoutId id="2147483739" r:id="rId4"/>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file:///C:\Documents%20and%20Settings\Administrator\&#26700;&#38754;\2020&#27827;&#21335;&#35797;&#39064;&#30740;&#31350;&#29289;&#29702;\H151.TIF"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file:///C:\Documents%20and%20Settings\Administrator\&#26700;&#38754;\2020&#27827;&#21335;&#35797;&#39064;&#30740;&#31350;&#29289;&#29702;\H151.TIF"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file:///C:\Documents%20and%20Settings\Administrator\&#26700;&#38754;\2020&#27827;&#21335;&#35797;&#39064;&#30740;&#31350;&#29289;&#29702;\H151.TIF"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file:///C:\Documents%20and%20Settings\Administrator\&#26700;&#38754;\2020&#27827;&#21335;&#35797;&#39064;&#30740;&#31350;&#29289;&#29702;\H151.TIF"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file:///C:\Documents%252525252520and%252525252520Settings\Administrator\&#26700;&#38754;\2020&#27827;&#21335;&#35797;&#39064;&#30740;&#31350;&#29289;&#29702;\H435.TIF" TargetMode="External"/><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file:///C:\Documents%252525252520and%252525252520Settings\Administrator\&#26700;&#38754;\2020&#27827;&#21335;&#35797;&#39064;&#30740;&#31350;&#29289;&#29702;\H435.TIF" TargetMode="External"/><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file:///C:\Documents%20and%20Settings\Administrator\&#26700;&#38754;\2020&#27827;&#21335;&#35797;&#39064;&#30740;&#31350;&#29289;&#29702;\H82.TIF"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file:///C:\Documents%20and%20Settings\Administrator\&#26700;&#38754;\2020&#27827;&#21335;&#35797;&#39064;&#30740;&#31350;&#29289;&#29702;\H82.TIF"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标题 306177"/>
          <p:cNvSpPr>
            <a:spLocks noGrp="1"/>
          </p:cNvSpPr>
          <p:nvPr>
            <p:ph type="ctrTitle"/>
          </p:nvPr>
        </p:nvSpPr>
        <p:spPr>
          <a:xfrm>
            <a:off x="3412173" y="1811338"/>
            <a:ext cx="5272088" cy="1593850"/>
          </a:xfrm>
        </p:spPr>
        <p:txBody>
          <a:bodyPr anchor="b"/>
          <a:lstStyle/>
          <a:p>
            <a:pPr defTabSz="914400">
              <a:buSzTx/>
            </a:pPr>
            <a:r>
              <a:rPr lang="zh-CN" altLang="en-US" sz="4800" kern="1200" baseline="0" dirty="0">
                <a:latin typeface="Comic Sans MS" panose="030F0702030302020204" pitchFamily="66" charset="0"/>
                <a:ea typeface="宋体" panose="02010600030101010101" pitchFamily="2" charset="-122"/>
              </a:rPr>
              <a:t>光学实验专题</a:t>
            </a:r>
          </a:p>
        </p:txBody>
      </p:sp>
      <p:sp>
        <p:nvSpPr>
          <p:cNvPr id="121856" name="矩形 121855"/>
          <p:cNvSpPr/>
          <p:nvPr/>
        </p:nvSpPr>
        <p:spPr>
          <a:xfrm>
            <a:off x="10825798" y="7016750"/>
            <a:ext cx="0" cy="0"/>
          </a:xfrm>
          <a:prstGeom prst="rect">
            <a:avLst/>
          </a:prstGeom>
          <a:noFill/>
          <a:ln w="9525">
            <a:noFill/>
          </a:ln>
        </p:spPr>
        <p:txBody>
          <a:bodyPr wrap="square" anchor="ctr"/>
          <a:lstStyle/>
          <a:p>
            <a:pPr marL="1905" indent="-1905" eaLnBrk="1" hangingPunct="1">
              <a:lnSpc>
                <a:spcPts val="140"/>
              </a:lnSpc>
              <a:buClr>
                <a:srgbClr val="000000"/>
              </a:buClr>
              <a:buSzPct val="100000"/>
              <a:buFontTx/>
            </a:pPr>
            <a:r>
              <a:rPr lang="zh-CN" altLang="en-US" sz="100" dirty="0">
                <a:solidFill>
                  <a:srgbClr val="000000"/>
                </a:solidFill>
                <a:latin typeface="Comic Sans MS" panose="030F0702030302020204" pitchFamily="66" charset="0"/>
                <a:sym typeface="Comic Sans MS" panose="030F0702030302020204" pitchFamily="66" charset="0"/>
              </a:rPr>
              <a:t>瞪勾韵灯链高霞磨鄙获胎苏衔哮盔骡杠析胺孩唉梳甄直戌滤叛吉梧朗舜靶中考实验专题复习：光学实验中考实验专题复习：光学实验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1011555" y="1405890"/>
            <a:ext cx="10551160" cy="1198880"/>
          </a:xfrm>
          <a:prstGeom prst="rect">
            <a:avLst/>
          </a:prstGeom>
        </p:spPr>
        <p:txBody>
          <a:bodyPr wrap="square">
            <a:spAutoFit/>
          </a:bodyPr>
          <a:lstStyle/>
          <a:p>
            <a:pPr algn="l" fontAlgn="auto">
              <a:lnSpc>
                <a:spcPct val="150000"/>
              </a:lnSpc>
            </a:pPr>
            <a:r>
              <a:rPr lang="en-US" altLang="zh-CN" sz="2400" dirty="0">
                <a:latin typeface="Times New Roman" panose="02020603050405020304" pitchFamily="18" charset="0"/>
                <a:cs typeface="Times New Roman" panose="02020603050405020304" pitchFamily="18" charset="0"/>
              </a:rPr>
              <a:t>2.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宜昌）</a:t>
            </a:r>
            <a:r>
              <a:rPr altLang="zh-CN" sz="2400" dirty="0">
                <a:latin typeface="Times New Roman" panose="02020603050405020304" pitchFamily="18" charset="0"/>
                <a:cs typeface="Times New Roman" panose="02020603050405020304" pitchFamily="18" charset="0"/>
              </a:rPr>
              <a:t>小明同学为了探究平面镜成像特点</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准备如下器材</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各种长度的蜡烛若干、平面镜一块、玻璃板一块、白纸一张(如图1所示)</a:t>
            </a:r>
            <a:r>
              <a:rPr lang="zh-CN" altLang="zh-CN" sz="2400" dirty="0">
                <a:latin typeface="Times New Roman" panose="02020603050405020304" pitchFamily="18" charset="0"/>
                <a:cs typeface="Times New Roman" panose="02020603050405020304" pitchFamily="18" charset="0"/>
              </a:rPr>
              <a:t>．</a:t>
            </a:r>
          </a:p>
        </p:txBody>
      </p:sp>
      <p:pic>
        <p:nvPicPr>
          <p:cNvPr id="8" name="图片 7" descr="d309c0bb2e850a1e10a3a502153b1e2"/>
          <p:cNvPicPr>
            <a:picLocks noChangeAspect="1"/>
          </p:cNvPicPr>
          <p:nvPr/>
        </p:nvPicPr>
        <p:blipFill>
          <a:blip r:embed="rId2"/>
          <a:stretch>
            <a:fillRect/>
          </a:stretch>
        </p:blipFill>
        <p:spPr>
          <a:xfrm>
            <a:off x="1816735" y="3254375"/>
            <a:ext cx="8208010" cy="2004695"/>
          </a:xfrm>
          <a:prstGeom prst="rect">
            <a:avLst/>
          </a:prstGeom>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744220" y="2058035"/>
            <a:ext cx="11078845" cy="4523105"/>
          </a:xfrm>
          <a:prstGeom prst="rect">
            <a:avLst/>
          </a:prstGeom>
        </p:spPr>
        <p:txBody>
          <a:bodyPr wrap="square">
            <a:spAutoFit/>
          </a:bodyPr>
          <a:lstStyle/>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平面M所选的器材是</a:t>
            </a:r>
            <a:r>
              <a:rPr altLang="zh-CN" sz="2400" u="sng" dirty="0">
                <a:latin typeface="Times New Roman" panose="02020603050405020304" pitchFamily="18" charset="0"/>
                <a:cs typeface="Times New Roman" panose="02020603050405020304" pitchFamily="18" charset="0"/>
              </a:rPr>
              <a:t>                   </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选填</a:t>
            </a: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平面镜</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或</a:t>
            </a:r>
            <a:r>
              <a:rPr lang="en-US"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玻璃板</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小明把蜡烛A点燃放在M前面</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再把其它各支蜡烛依次放在M后面适当位置</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当某支蜡烛放在后面时</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从前面看那支蜡烛好像也被点燃了一样</a:t>
            </a:r>
            <a:r>
              <a:rPr lang="zh-CN" altLang="en-US"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此时</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后面的那支蜡烛与蜡烛A的大小关系是</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 </a:t>
            </a:r>
            <a:r>
              <a:rPr altLang="zh-CN" sz="2400" u="sng"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。小明测量两侧蜡烛到平面M的距离</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再让蜡烛A远离M</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则后面的蜡烛要</a:t>
            </a:r>
            <a:r>
              <a:rPr altLang="zh-CN" sz="2400" u="sng" dirty="0">
                <a:latin typeface="Times New Roman" panose="02020603050405020304" pitchFamily="18" charset="0"/>
                <a:cs typeface="Times New Roman" panose="02020603050405020304" pitchFamily="18" charset="0"/>
              </a:rPr>
              <a:t>                      </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选填</a:t>
            </a: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远离</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或</a:t>
            </a:r>
            <a:r>
              <a:rPr lang="en-US" alt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靠近</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M才能再次看上去像被点燃了一样。</a:t>
            </a:r>
          </a:p>
          <a:p>
            <a:pPr>
              <a:lnSpc>
                <a:spcPct val="150000"/>
              </a:lnSpc>
            </a:pP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多次观察及测量距离之后</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小明同学得到初步结论是</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平面镜所成的像与物关于平面镜</a:t>
            </a:r>
            <a:r>
              <a:rPr altLang="zh-CN" sz="2400" u="sng"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t>
            </a:r>
          </a:p>
        </p:txBody>
      </p:sp>
      <p:pic>
        <p:nvPicPr>
          <p:cNvPr id="8" name="图片 7" descr="d309c0bb2e850a1e10a3a502153b1e2"/>
          <p:cNvPicPr>
            <a:picLocks noChangeAspect="1"/>
          </p:cNvPicPr>
          <p:nvPr/>
        </p:nvPicPr>
        <p:blipFill>
          <a:blip r:embed="rId2"/>
          <a:stretch>
            <a:fillRect/>
          </a:stretch>
        </p:blipFill>
        <p:spPr>
          <a:xfrm>
            <a:off x="2052955" y="150495"/>
            <a:ext cx="8208010" cy="2004695"/>
          </a:xfrm>
          <a:prstGeom prst="rect">
            <a:avLst/>
          </a:prstGeom>
        </p:spPr>
      </p:pic>
      <p:sp>
        <p:nvSpPr>
          <p:cNvPr id="12" name="文本框 11"/>
          <p:cNvSpPr txBox="1"/>
          <p:nvPr/>
        </p:nvSpPr>
        <p:spPr>
          <a:xfrm>
            <a:off x="4519930" y="2155190"/>
            <a:ext cx="1222375" cy="460375"/>
          </a:xfrm>
          <a:prstGeom prst="rect">
            <a:avLst/>
          </a:prstGeom>
          <a:noFill/>
        </p:spPr>
        <p:txBody>
          <a:bodyPr wrap="square" rtlCol="0">
            <a:spAutoFit/>
          </a:bodyPr>
          <a:lstStyle/>
          <a:p>
            <a:r>
              <a:rPr lang="zh-CN" altLang="en-US" sz="2400">
                <a:solidFill>
                  <a:srgbClr val="FF0000"/>
                </a:solidFill>
              </a:rPr>
              <a:t>玻璃板</a:t>
            </a:r>
          </a:p>
        </p:txBody>
      </p:sp>
      <p:sp>
        <p:nvSpPr>
          <p:cNvPr id="3" name="文本框 2"/>
          <p:cNvSpPr txBox="1"/>
          <p:nvPr/>
        </p:nvSpPr>
        <p:spPr>
          <a:xfrm>
            <a:off x="3834130" y="3794125"/>
            <a:ext cx="3275965" cy="460375"/>
          </a:xfrm>
          <a:prstGeom prst="rect">
            <a:avLst/>
          </a:prstGeom>
          <a:noFill/>
        </p:spPr>
        <p:txBody>
          <a:bodyPr wrap="square" rtlCol="0">
            <a:spAutoFit/>
          </a:bodyPr>
          <a:lstStyle/>
          <a:p>
            <a:r>
              <a:rPr lang="zh-CN" altLang="en-US" sz="2400">
                <a:solidFill>
                  <a:srgbClr val="FF0000"/>
                </a:solidFill>
              </a:rPr>
              <a:t>大小相等，外形相同</a:t>
            </a:r>
          </a:p>
        </p:txBody>
      </p:sp>
      <p:sp>
        <p:nvSpPr>
          <p:cNvPr id="4" name="文本框 3"/>
          <p:cNvSpPr txBox="1"/>
          <p:nvPr/>
        </p:nvSpPr>
        <p:spPr>
          <a:xfrm>
            <a:off x="6882130" y="4336415"/>
            <a:ext cx="1222375" cy="460375"/>
          </a:xfrm>
          <a:prstGeom prst="rect">
            <a:avLst/>
          </a:prstGeom>
          <a:noFill/>
        </p:spPr>
        <p:txBody>
          <a:bodyPr wrap="square" rtlCol="0">
            <a:spAutoFit/>
          </a:bodyPr>
          <a:lstStyle/>
          <a:p>
            <a:r>
              <a:rPr lang="zh-CN" altLang="en-US" sz="2400">
                <a:solidFill>
                  <a:srgbClr val="FF0000"/>
                </a:solidFill>
              </a:rPr>
              <a:t>远离</a:t>
            </a:r>
          </a:p>
        </p:txBody>
      </p:sp>
      <p:sp>
        <p:nvSpPr>
          <p:cNvPr id="5" name="文本框 4"/>
          <p:cNvSpPr txBox="1"/>
          <p:nvPr/>
        </p:nvSpPr>
        <p:spPr>
          <a:xfrm>
            <a:off x="2886710" y="5984240"/>
            <a:ext cx="1222375" cy="460375"/>
          </a:xfrm>
          <a:prstGeom prst="rect">
            <a:avLst/>
          </a:prstGeom>
          <a:noFill/>
        </p:spPr>
        <p:txBody>
          <a:bodyPr wrap="square" rtlCol="0">
            <a:spAutoFit/>
          </a:bodyPr>
          <a:lstStyle/>
          <a:p>
            <a:r>
              <a:rPr lang="zh-CN" altLang="en-US" sz="2400">
                <a:solidFill>
                  <a:srgbClr val="FF0000"/>
                </a:solidFill>
              </a:rPr>
              <a:t>对称</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698500" y="2188210"/>
            <a:ext cx="11078845" cy="3969385"/>
          </a:xfrm>
          <a:prstGeom prst="rect">
            <a:avLst/>
          </a:prstGeom>
        </p:spPr>
        <p:txBody>
          <a:bodyPr wrap="square">
            <a:spAutoFit/>
          </a:bodyPr>
          <a:lstStyle/>
          <a:p>
            <a:pPr>
              <a:lnSpc>
                <a:spcPct val="150000"/>
              </a:lnSpc>
            </a:pPr>
            <a:endParaRPr altLang="zh-CN" sz="2400" dirty="0">
              <a:latin typeface="Times New Roman" panose="02020603050405020304" pitchFamily="18" charset="0"/>
              <a:cs typeface="Times New Roman" panose="02020603050405020304" pitchFamily="18" charset="0"/>
            </a:endParaRPr>
          </a:p>
          <a:p>
            <a:pPr>
              <a:lnSpc>
                <a:spcPct val="150000"/>
              </a:lnSpc>
            </a:pP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3</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如图</a:t>
            </a:r>
            <a:r>
              <a:rPr lang="en-US" sz="2400" dirty="0">
                <a:latin typeface="Times New Roman" panose="02020603050405020304" pitchFamily="18" charset="0"/>
                <a:cs typeface="Times New Roman" panose="02020603050405020304" pitchFamily="18" charset="0"/>
              </a:rPr>
              <a:t>2</a:t>
            </a:r>
            <a:r>
              <a:rPr altLang="zh-CN" sz="2400" dirty="0">
                <a:latin typeface="Times New Roman" panose="02020603050405020304" pitchFamily="18" charset="0"/>
                <a:cs typeface="Times New Roman" panose="02020603050405020304" pitchFamily="18" charset="0"/>
              </a:rPr>
              <a:t>甲所示</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一枚硬币放在竖直的平面镜前</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硬币的像在a处</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将平面镜平移至图2乙所示的位置时</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硬币的成像情况是</a:t>
            </a:r>
            <a:r>
              <a:rPr lang="zh-CN" sz="2400" dirty="0">
                <a:latin typeface="Times New Roman" panose="02020603050405020304" pitchFamily="18" charset="0"/>
                <a:cs typeface="Times New Roman" panose="02020603050405020304" pitchFamily="18" charset="0"/>
              </a:rPr>
              <a:t>（        ）</a:t>
            </a:r>
            <a:endParaRPr altLang="zh-CN" sz="2400" dirty="0">
              <a:latin typeface="Times New Roman" panose="02020603050405020304" pitchFamily="18" charset="0"/>
              <a:cs typeface="Times New Roman" panose="02020603050405020304" pitchFamily="18" charset="0"/>
            </a:endParaRPr>
          </a:p>
          <a:p>
            <a:pPr>
              <a:lnSpc>
                <a:spcPct val="150000"/>
              </a:lnSpc>
            </a:pPr>
            <a:r>
              <a:rPr altLang="zh-CN" sz="2400" dirty="0">
                <a:latin typeface="Times New Roman" panose="02020603050405020304" pitchFamily="18" charset="0"/>
                <a:cs typeface="Times New Roman" panose="02020603050405020304" pitchFamily="18" charset="0"/>
              </a:rPr>
              <a:t>        A.硬币成像在a处</a:t>
            </a:r>
          </a:p>
          <a:p>
            <a:pPr>
              <a:lnSpc>
                <a:spcPct val="150000"/>
              </a:lnSpc>
            </a:pPr>
            <a:r>
              <a:rPr altLang="zh-CN" sz="2400" dirty="0">
                <a:latin typeface="Times New Roman" panose="02020603050405020304" pitchFamily="18" charset="0"/>
                <a:cs typeface="Times New Roman" panose="02020603050405020304" pitchFamily="18" charset="0"/>
              </a:rPr>
              <a:t>        B.硬币成像在b处</a:t>
            </a:r>
          </a:p>
          <a:p>
            <a:pPr>
              <a:lnSpc>
                <a:spcPct val="150000"/>
              </a:lnSpc>
            </a:pPr>
            <a:r>
              <a:rPr altLang="zh-CN" sz="2400" dirty="0">
                <a:latin typeface="Times New Roman" panose="02020603050405020304" pitchFamily="18" charset="0"/>
                <a:cs typeface="Times New Roman" panose="02020603050405020304" pitchFamily="18" charset="0"/>
              </a:rPr>
              <a:t>        C.硬币成像在c处</a:t>
            </a:r>
          </a:p>
          <a:p>
            <a:pPr>
              <a:lnSpc>
                <a:spcPct val="150000"/>
              </a:lnSpc>
            </a:pPr>
            <a:r>
              <a:rPr altLang="zh-CN" sz="2400" dirty="0">
                <a:latin typeface="Times New Roman" panose="02020603050405020304" pitchFamily="18" charset="0"/>
                <a:cs typeface="Times New Roman" panose="02020603050405020304" pitchFamily="18" charset="0"/>
              </a:rPr>
              <a:t>        D.硬币无法通过平面镜成像</a:t>
            </a:r>
          </a:p>
        </p:txBody>
      </p:sp>
      <p:pic>
        <p:nvPicPr>
          <p:cNvPr id="12" name="图片 11" descr="d309c0bb2e850a1e10a3a502153b1e2"/>
          <p:cNvPicPr>
            <a:picLocks noChangeAspect="1"/>
          </p:cNvPicPr>
          <p:nvPr/>
        </p:nvPicPr>
        <p:blipFill>
          <a:blip r:embed="rId2"/>
          <a:stretch>
            <a:fillRect/>
          </a:stretch>
        </p:blipFill>
        <p:spPr>
          <a:xfrm>
            <a:off x="2063115" y="564515"/>
            <a:ext cx="8208010" cy="2004695"/>
          </a:xfrm>
          <a:prstGeom prst="rect">
            <a:avLst/>
          </a:prstGeom>
        </p:spPr>
      </p:pic>
      <p:sp>
        <p:nvSpPr>
          <p:cNvPr id="13" name="文本框 12"/>
          <p:cNvSpPr txBox="1"/>
          <p:nvPr/>
        </p:nvSpPr>
        <p:spPr>
          <a:xfrm>
            <a:off x="7171690" y="3404235"/>
            <a:ext cx="523240" cy="460375"/>
          </a:xfrm>
          <a:prstGeom prst="rect">
            <a:avLst/>
          </a:prstGeom>
          <a:noFill/>
        </p:spPr>
        <p:txBody>
          <a:bodyPr wrap="square" rtlCol="0">
            <a:spAutoFit/>
          </a:bodyPr>
          <a:lstStyle/>
          <a:p>
            <a:r>
              <a:rPr lang="en-US" altLang="zh-CN" sz="2400">
                <a:solidFill>
                  <a:srgbClr val="FF0000"/>
                </a:solidFill>
                <a:latin typeface="Times New Roman" panose="02020603050405020304" pitchFamily="18" charset="0"/>
                <a:cs typeface="Times New Roman" panose="02020603050405020304" pitchFamily="18" charset="0"/>
              </a:rPr>
              <a:t>A</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1056640" y="1225550"/>
            <a:ext cx="10551160" cy="645160"/>
          </a:xfrm>
          <a:prstGeom prst="rect">
            <a:avLst/>
          </a:prstGeom>
        </p:spPr>
        <p:txBody>
          <a:bodyPr wrap="square">
            <a:spAutoFit/>
          </a:bodyPr>
          <a:lstStyle/>
          <a:p>
            <a:pPr algn="l" fontAlgn="auto">
              <a:lnSpc>
                <a:spcPct val="150000"/>
              </a:lnSpc>
            </a:pPr>
            <a:r>
              <a:rPr lang="en-US" altLang="zh-CN" sz="2400" dirty="0">
                <a:latin typeface="Times New Roman" panose="02020603050405020304" pitchFamily="18" charset="0"/>
                <a:cs typeface="Times New Roman" panose="02020603050405020304" pitchFamily="18" charset="0"/>
              </a:rPr>
              <a:t>3. </a:t>
            </a:r>
            <a:r>
              <a:rPr sz="2400" dirty="0">
                <a:latin typeface="Times New Roman" panose="02020603050405020304" pitchFamily="18" charset="0"/>
                <a:cs typeface="Times New Roman" panose="02020603050405020304" pitchFamily="18" charset="0"/>
              </a:rPr>
              <a:t>(2019·枣庄)如图甲所示是探究“平面镜成像特点”的实验装置图</a:t>
            </a:r>
            <a:r>
              <a:rPr lang="zh-CN" altLang="zh-CN" sz="2400" dirty="0">
                <a:latin typeface="Times New Roman" panose="02020603050405020304" pitchFamily="18" charset="0"/>
                <a:cs typeface="Times New Roman" panose="02020603050405020304" pitchFamily="18" charset="0"/>
              </a:rPr>
              <a:t>．</a:t>
            </a:r>
          </a:p>
        </p:txBody>
      </p:sp>
      <p:pic>
        <p:nvPicPr>
          <p:cNvPr id="2" name="图片 1" descr="bdaba743f05c48c9f5b6d885f6f8e31"/>
          <p:cNvPicPr>
            <a:picLocks noChangeAspect="1"/>
          </p:cNvPicPr>
          <p:nvPr/>
        </p:nvPicPr>
        <p:blipFill>
          <a:blip r:embed="rId2">
            <a:lum bright="6000" contrast="12000"/>
          </a:blip>
          <a:stretch>
            <a:fillRect/>
          </a:stretch>
        </p:blipFill>
        <p:spPr>
          <a:xfrm>
            <a:off x="1998345" y="2610485"/>
            <a:ext cx="8463915" cy="2518410"/>
          </a:xfrm>
          <a:prstGeom prst="rect">
            <a:avLst/>
          </a:prstGeom>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454025" y="2378075"/>
            <a:ext cx="11078845" cy="3969385"/>
          </a:xfrm>
          <a:prstGeom prst="rect">
            <a:avLst/>
          </a:prstGeom>
        </p:spPr>
        <p:txBody>
          <a:bodyPr wrap="square">
            <a:spAutoFit/>
          </a:bodyPr>
          <a:lstStyle/>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1</a:t>
            </a:r>
            <a:r>
              <a:rPr lang="zh-CN" altLang="en-US"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实验时</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不采用平面镜而采用透明薄玻璃板</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不仅能观察到蜡烛的像</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也便于</a:t>
            </a:r>
            <a:r>
              <a:rPr sz="2400" u="sng"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a:t>
            </a:r>
            <a:endParaRPr sz="2400" dirty="0">
              <a:latin typeface="Times New Roman" panose="02020603050405020304" pitchFamily="18" charset="0"/>
              <a:cs typeface="Times New Roman" panose="02020603050405020304" pitchFamily="18" charset="0"/>
            </a:endParaRPr>
          </a:p>
          <a:p>
            <a:pPr>
              <a:lnSpc>
                <a:spcPct val="150000"/>
              </a:lnSpc>
            </a:pP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在竖立的玻璃板前点燃蜡烛A</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可以看到蜡烛A在玻璃板后面的像</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取一支外形相同但不点燃的蜡烛B在玻璃板后面移动</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直到看上去它跟蜡烛A的像完全重合.在比较物与像的大小关系时</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蜡烛B替代的是</a:t>
            </a:r>
            <a:r>
              <a:rPr sz="2400" u="sng" dirty="0">
                <a:latin typeface="Times New Roman" panose="02020603050405020304" pitchFamily="18" charset="0"/>
                <a:cs typeface="Times New Roman" panose="02020603050405020304" pitchFamily="18" charset="0"/>
              </a:rPr>
              <a:t>                                     </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选填“蜡烛A</a:t>
            </a:r>
            <a:r>
              <a:rPr lang="zh-CN" sz="2400" dirty="0">
                <a:latin typeface="Times New Roman" panose="02020603050405020304" pitchFamily="18" charset="0"/>
                <a:cs typeface="Times New Roman" panose="02020603050405020304" pitchFamily="18" charset="0"/>
              </a:rPr>
              <a:t>的像</a:t>
            </a:r>
            <a:r>
              <a:rPr sz="2400" dirty="0">
                <a:latin typeface="Times New Roman" panose="02020603050405020304" pitchFamily="18" charset="0"/>
                <a:cs typeface="Times New Roman" panose="02020603050405020304" pitchFamily="18" charset="0"/>
              </a:rPr>
              <a:t>”或“蜡烛</a:t>
            </a:r>
            <a:r>
              <a:rPr lang="en-US" sz="2400" dirty="0">
                <a:latin typeface="Times New Roman" panose="02020603050405020304" pitchFamily="18" charset="0"/>
                <a:cs typeface="Times New Roman" panose="02020603050405020304" pitchFamily="18" charset="0"/>
              </a:rPr>
              <a:t>B</a:t>
            </a:r>
            <a:r>
              <a:rPr sz="2400" dirty="0">
                <a:latin typeface="Times New Roman" panose="02020603050405020304" pitchFamily="18" charset="0"/>
                <a:cs typeface="Times New Roman" panose="02020603050405020304" pitchFamily="18" charset="0"/>
              </a:rPr>
              <a:t>的像”).</a:t>
            </a:r>
            <a:r>
              <a:rPr lang="zh-CN" sz="2400" dirty="0">
                <a:latin typeface="Times New Roman" panose="02020603050405020304" pitchFamily="18" charset="0"/>
                <a:cs typeface="Times New Roman" panose="02020603050405020304" pitchFamily="18" charset="0"/>
              </a:rPr>
              <a:t>从玻璃板上看到</a:t>
            </a:r>
            <a:r>
              <a:rPr sz="2400" dirty="0">
                <a:latin typeface="Times New Roman" panose="02020603050405020304" pitchFamily="18" charset="0"/>
                <a:cs typeface="Times New Roman" panose="02020603050405020304" pitchFamily="18" charset="0"/>
              </a:rPr>
              <a:t>蜡烛是由光的</a:t>
            </a:r>
            <a:r>
              <a:rPr sz="2400" u="sng" dirty="0">
                <a:latin typeface="Times New Roman" panose="02020603050405020304" pitchFamily="18" charset="0"/>
                <a:cs typeface="Times New Roman" panose="02020603050405020304" pitchFamily="18" charset="0"/>
              </a:rPr>
              <a:t>                  </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选填“反射”或“折射”</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形成的.</a:t>
            </a:r>
            <a:endParaRPr lang="en-US" altLang="zh-CN" sz="2400" baseline="-25000" dirty="0">
              <a:latin typeface="Times New Roman" panose="02020603050405020304" pitchFamily="18" charset="0"/>
              <a:cs typeface="Times New Roman" panose="02020603050405020304" pitchFamily="18" charset="0"/>
              <a:sym typeface="+mn-ea"/>
            </a:endParaRPr>
          </a:p>
        </p:txBody>
      </p:sp>
      <p:pic>
        <p:nvPicPr>
          <p:cNvPr id="3" name="图片 2" descr="bdaba743f05c48c9f5b6d885f6f8e31"/>
          <p:cNvPicPr>
            <a:picLocks noChangeAspect="1"/>
          </p:cNvPicPr>
          <p:nvPr/>
        </p:nvPicPr>
        <p:blipFill>
          <a:blip r:embed="rId2">
            <a:lum bright="6000" contrast="12000"/>
          </a:blip>
          <a:stretch>
            <a:fillRect/>
          </a:stretch>
        </p:blipFill>
        <p:spPr>
          <a:xfrm>
            <a:off x="2969260" y="427990"/>
            <a:ext cx="6658610" cy="1981200"/>
          </a:xfrm>
          <a:prstGeom prst="rect">
            <a:avLst/>
          </a:prstGeom>
        </p:spPr>
      </p:pic>
      <p:sp>
        <p:nvSpPr>
          <p:cNvPr id="4" name="文本框 3"/>
          <p:cNvSpPr txBox="1"/>
          <p:nvPr/>
        </p:nvSpPr>
        <p:spPr>
          <a:xfrm>
            <a:off x="1618615" y="3015615"/>
            <a:ext cx="2621915" cy="460375"/>
          </a:xfrm>
          <a:prstGeom prst="rect">
            <a:avLst/>
          </a:prstGeom>
          <a:noFill/>
        </p:spPr>
        <p:txBody>
          <a:bodyPr wrap="square" rtlCol="0">
            <a:spAutoFit/>
          </a:bodyPr>
          <a:lstStyle/>
          <a:p>
            <a:r>
              <a:rPr lang="zh-CN" altLang="en-US" sz="2400">
                <a:solidFill>
                  <a:srgbClr val="FF0000"/>
                </a:solidFill>
              </a:rPr>
              <a:t>确定像的位置</a:t>
            </a:r>
          </a:p>
        </p:txBody>
      </p:sp>
      <p:sp>
        <p:nvSpPr>
          <p:cNvPr id="5" name="文本框 4"/>
          <p:cNvSpPr txBox="1"/>
          <p:nvPr/>
        </p:nvSpPr>
        <p:spPr>
          <a:xfrm>
            <a:off x="7650480" y="4641215"/>
            <a:ext cx="2192655" cy="460375"/>
          </a:xfrm>
          <a:prstGeom prst="rect">
            <a:avLst/>
          </a:prstGeom>
          <a:noFill/>
        </p:spPr>
        <p:txBody>
          <a:bodyPr wrap="square" rtlCol="0">
            <a:spAutoFit/>
          </a:bodyPr>
          <a:lstStyle/>
          <a:p>
            <a:r>
              <a:rPr lang="zh-CN" altLang="en-US" sz="2400">
                <a:solidFill>
                  <a:srgbClr val="FF0000"/>
                </a:solidFill>
              </a:rPr>
              <a:t>蜡烛</a:t>
            </a:r>
            <a:r>
              <a:rPr lang="zh-CN" altLang="en-US" sz="2400">
                <a:solidFill>
                  <a:srgbClr val="FF0000"/>
                </a:solidFill>
                <a:latin typeface="Times New Roman" panose="02020603050405020304" pitchFamily="18" charset="0"/>
                <a:cs typeface="Times New Roman" panose="02020603050405020304" pitchFamily="18" charset="0"/>
              </a:rPr>
              <a:t>A</a:t>
            </a:r>
            <a:r>
              <a:rPr lang="zh-CN" altLang="en-US" sz="2400">
                <a:solidFill>
                  <a:srgbClr val="FF0000"/>
                </a:solidFill>
              </a:rPr>
              <a:t>的像</a:t>
            </a:r>
          </a:p>
        </p:txBody>
      </p:sp>
      <p:sp>
        <p:nvSpPr>
          <p:cNvPr id="7" name="文本框 6"/>
          <p:cNvSpPr txBox="1"/>
          <p:nvPr/>
        </p:nvSpPr>
        <p:spPr>
          <a:xfrm>
            <a:off x="8002905" y="5229860"/>
            <a:ext cx="985520" cy="460375"/>
          </a:xfrm>
          <a:prstGeom prst="rect">
            <a:avLst/>
          </a:prstGeom>
          <a:noFill/>
        </p:spPr>
        <p:txBody>
          <a:bodyPr wrap="square" rtlCol="0">
            <a:spAutoFit/>
          </a:bodyPr>
          <a:lstStyle/>
          <a:p>
            <a:r>
              <a:rPr lang="zh-CN" altLang="en-US" sz="2400">
                <a:solidFill>
                  <a:srgbClr val="FF0000"/>
                </a:solidFill>
              </a:rPr>
              <a:t>反射</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555625" y="3165475"/>
            <a:ext cx="11078845" cy="2306955"/>
          </a:xfrm>
          <a:prstGeom prst="rect">
            <a:avLst/>
          </a:prstGeom>
        </p:spPr>
        <p:txBody>
          <a:bodyPr wrap="square">
            <a:spAutoFit/>
          </a:bodyPr>
          <a:lstStyle/>
          <a:p>
            <a:pPr>
              <a:lnSpc>
                <a:spcPct val="150000"/>
              </a:lnSpc>
            </a:pP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3</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移去蜡烛B</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在其原来位置上放置一块光屏</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光屏上 </a:t>
            </a:r>
            <a:r>
              <a:rPr sz="2400" u="sng"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 </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选填“能”或“不能”)呈现蜡烛A的像.</a:t>
            </a:r>
          </a:p>
          <a:p>
            <a:pPr>
              <a:lnSpc>
                <a:spcPct val="150000"/>
              </a:lnSpc>
            </a:pPr>
            <a:r>
              <a:rPr 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4</a:t>
            </a:r>
            <a:r>
              <a:rPr lang="zh-CN"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实验过程中如果玻璃板没有垂直竖在纸上,而是如图乙所示倾斜,蜡烛A的像应是图中的</a:t>
            </a:r>
            <a:r>
              <a:rPr sz="2400" u="sng" dirty="0">
                <a:latin typeface="Times New Roman" panose="02020603050405020304" pitchFamily="18" charset="0"/>
                <a:cs typeface="Times New Roman" panose="02020603050405020304" pitchFamily="18" charset="0"/>
              </a:rPr>
              <a:t>                    </a:t>
            </a:r>
            <a:r>
              <a:rPr lang="zh-CN" sz="2400" dirty="0">
                <a:latin typeface="Times New Roman" panose="02020603050405020304" pitchFamily="18" charset="0"/>
                <a:cs typeface="Times New Roman" panose="02020603050405020304" pitchFamily="18" charset="0"/>
              </a:rPr>
              <a:t>（选填</a:t>
            </a:r>
            <a:r>
              <a:rPr lang="en-US" altLang="zh-CN" sz="2400" dirty="0">
                <a:latin typeface="Times New Roman" panose="02020603050405020304" pitchFamily="18" charset="0"/>
                <a:cs typeface="Times New Roman" panose="02020603050405020304" pitchFamily="18" charset="0"/>
              </a:rPr>
              <a:t>“A</a:t>
            </a:r>
            <a:r>
              <a:rPr lang="en-US" altLang="zh-CN" sz="2400" baseline="-25000" dirty="0">
                <a:latin typeface="Times New Roman" panose="02020603050405020304" pitchFamily="18" charset="0"/>
                <a:cs typeface="Times New Roman" panose="02020603050405020304" pitchFamily="18" charset="0"/>
              </a:rPr>
              <a:t>1</a:t>
            </a:r>
            <a:r>
              <a:rPr lang="en-US" alt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sym typeface="+mn-ea"/>
              </a:rPr>
              <a:t>“A</a:t>
            </a:r>
            <a:r>
              <a:rPr lang="en-US" altLang="zh-CN" sz="2400" baseline="-25000" dirty="0">
                <a:latin typeface="Times New Roman" panose="02020603050405020304" pitchFamily="18" charset="0"/>
                <a:cs typeface="Times New Roman" panose="02020603050405020304" pitchFamily="18" charset="0"/>
                <a:sym typeface="+mn-ea"/>
              </a:rPr>
              <a:t>2</a:t>
            </a:r>
            <a:r>
              <a:rPr lang="en-US" altLang="zh-CN" sz="2400" dirty="0">
                <a:latin typeface="Times New Roman" panose="02020603050405020304" pitchFamily="18" charset="0"/>
                <a:cs typeface="Times New Roman" panose="02020603050405020304" pitchFamily="18" charset="0"/>
                <a:sym typeface="+mn-ea"/>
              </a:rPr>
              <a:t>”</a:t>
            </a:r>
            <a:r>
              <a:rPr lang="zh-CN" altLang="en-US" sz="2400" dirty="0">
                <a:latin typeface="Times New Roman" panose="02020603050405020304" pitchFamily="18" charset="0"/>
                <a:cs typeface="Times New Roman" panose="02020603050405020304" pitchFamily="18" charset="0"/>
                <a:sym typeface="+mn-ea"/>
              </a:rPr>
              <a:t>或</a:t>
            </a:r>
            <a:r>
              <a:rPr lang="en-US" altLang="zh-CN" sz="2400" dirty="0">
                <a:latin typeface="Times New Roman" panose="02020603050405020304" pitchFamily="18" charset="0"/>
                <a:cs typeface="Times New Roman" panose="02020603050405020304" pitchFamily="18" charset="0"/>
                <a:sym typeface="+mn-ea"/>
              </a:rPr>
              <a:t>“A</a:t>
            </a:r>
            <a:r>
              <a:rPr lang="en-US" altLang="zh-CN" sz="2400" baseline="-25000" dirty="0">
                <a:latin typeface="Times New Roman" panose="02020603050405020304" pitchFamily="18" charset="0"/>
                <a:cs typeface="Times New Roman" panose="02020603050405020304" pitchFamily="18" charset="0"/>
                <a:sym typeface="+mn-ea"/>
              </a:rPr>
              <a:t>3</a:t>
            </a:r>
            <a:r>
              <a:rPr lang="en-US" altLang="zh-CN" sz="2400" dirty="0">
                <a:latin typeface="Times New Roman" panose="02020603050405020304" pitchFamily="18" charset="0"/>
                <a:cs typeface="Times New Roman" panose="02020603050405020304" pitchFamily="18" charset="0"/>
                <a:sym typeface="+mn-ea"/>
              </a:rPr>
              <a:t>”</a:t>
            </a:r>
            <a:r>
              <a:rPr lang="zh-CN" altLang="en-US" sz="2400" dirty="0">
                <a:latin typeface="Times New Roman" panose="02020603050405020304" pitchFamily="18" charset="0"/>
                <a:cs typeface="Times New Roman" panose="02020603050405020304" pitchFamily="18" charset="0"/>
                <a:sym typeface="+mn-ea"/>
              </a:rPr>
              <a:t>）</a:t>
            </a:r>
            <a:r>
              <a:rPr lang="en-US" altLang="zh-CN" sz="2400" dirty="0">
                <a:latin typeface="Times New Roman" panose="02020603050405020304" pitchFamily="18" charset="0"/>
                <a:cs typeface="Times New Roman" panose="02020603050405020304" pitchFamily="18" charset="0"/>
                <a:sym typeface="+mn-ea"/>
              </a:rPr>
              <a:t>.</a:t>
            </a:r>
            <a:endParaRPr lang="en-US" altLang="zh-CN" sz="2400" baseline="-25000" dirty="0">
              <a:latin typeface="Times New Roman" panose="02020603050405020304" pitchFamily="18" charset="0"/>
              <a:cs typeface="Times New Roman" panose="02020603050405020304" pitchFamily="18" charset="0"/>
              <a:sym typeface="+mn-ea"/>
            </a:endParaRPr>
          </a:p>
        </p:txBody>
      </p:sp>
      <p:pic>
        <p:nvPicPr>
          <p:cNvPr id="3" name="图片 2" descr="bdaba743f05c48c9f5b6d885f6f8e31"/>
          <p:cNvPicPr>
            <a:picLocks noChangeAspect="1"/>
          </p:cNvPicPr>
          <p:nvPr/>
        </p:nvPicPr>
        <p:blipFill>
          <a:blip r:embed="rId2">
            <a:lum bright="6000" contrast="12000"/>
          </a:blip>
          <a:stretch>
            <a:fillRect/>
          </a:stretch>
        </p:blipFill>
        <p:spPr>
          <a:xfrm>
            <a:off x="2765425" y="871855"/>
            <a:ext cx="6658610" cy="1981200"/>
          </a:xfrm>
          <a:prstGeom prst="rect">
            <a:avLst/>
          </a:prstGeom>
        </p:spPr>
      </p:pic>
      <p:sp>
        <p:nvSpPr>
          <p:cNvPr id="7" name="文本框 6"/>
          <p:cNvSpPr txBox="1"/>
          <p:nvPr/>
        </p:nvSpPr>
        <p:spPr>
          <a:xfrm>
            <a:off x="8712835" y="3311525"/>
            <a:ext cx="985520" cy="460375"/>
          </a:xfrm>
          <a:prstGeom prst="rect">
            <a:avLst/>
          </a:prstGeom>
          <a:noFill/>
        </p:spPr>
        <p:txBody>
          <a:bodyPr wrap="square" rtlCol="0">
            <a:spAutoFit/>
          </a:bodyPr>
          <a:lstStyle/>
          <a:p>
            <a:r>
              <a:rPr lang="zh-CN" altLang="en-US" sz="2400">
                <a:solidFill>
                  <a:srgbClr val="FF0000"/>
                </a:solidFill>
              </a:rPr>
              <a:t>不能</a:t>
            </a:r>
          </a:p>
        </p:txBody>
      </p:sp>
      <p:sp>
        <p:nvSpPr>
          <p:cNvPr id="4" name="文本框 3"/>
          <p:cNvSpPr txBox="1"/>
          <p:nvPr/>
        </p:nvSpPr>
        <p:spPr>
          <a:xfrm>
            <a:off x="2484120" y="4917440"/>
            <a:ext cx="985520" cy="46037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sym typeface="+mn-ea"/>
              </a:rPr>
              <a:t>A</a:t>
            </a:r>
            <a:r>
              <a:rPr lang="en-US" altLang="zh-CN" sz="2400" baseline="-25000" dirty="0">
                <a:solidFill>
                  <a:srgbClr val="FF0000"/>
                </a:solidFill>
                <a:latin typeface="Times New Roman" panose="02020603050405020304" pitchFamily="18" charset="0"/>
                <a:cs typeface="Times New Roman" panose="02020603050405020304" pitchFamily="18" charset="0"/>
                <a:sym typeface="+mn-ea"/>
              </a:rPr>
              <a:t>2</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2" name="文本框 3"/>
          <p:cNvSpPr txBox="1"/>
          <p:nvPr/>
        </p:nvSpPr>
        <p:spPr>
          <a:xfrm>
            <a:off x="944245" y="1529715"/>
            <a:ext cx="8044180" cy="521970"/>
          </a:xfrm>
          <a:prstGeom prst="rect">
            <a:avLst/>
          </a:prstGeom>
          <a:noFill/>
          <a:ln w="9525">
            <a:noFill/>
          </a:ln>
        </p:spPr>
        <p:txBody>
          <a:bodyPr wrap="square" anchor="t">
            <a:spAutoFit/>
          </a:bodyPr>
          <a:lstStyle/>
          <a:p>
            <a:r>
              <a:rPr lang="zh-CN" altLang="zh-CN" sz="2800" b="1">
                <a:latin typeface="宋体" panose="02010600030101010101" pitchFamily="2" charset="-122"/>
                <a:sym typeface="+mn-ea"/>
              </a:rPr>
              <a:t>①</a:t>
            </a:r>
            <a:r>
              <a:rPr lang="zh-CN" altLang="zh-CN" sz="2800" b="1">
                <a:latin typeface="Times New Roman" panose="02020603050405020304" pitchFamily="18" charset="0"/>
                <a:ea typeface="宋体" panose="02010600030101010101" pitchFamily="2" charset="-122"/>
              </a:rPr>
              <a:t>调整烛焰、透镜和光屏三者中心在同一高度：</a:t>
            </a:r>
            <a:endParaRPr lang="zh-CN" altLang="en-US" sz="2800" b="1" dirty="0">
              <a:latin typeface="宋体" panose="02010600030101010101" pitchFamily="2" charset="-122"/>
              <a:ea typeface="宋体" panose="02010600030101010101" pitchFamily="2" charset="-122"/>
            </a:endParaRPr>
          </a:p>
        </p:txBody>
      </p:sp>
      <p:sp>
        <p:nvSpPr>
          <p:cNvPr id="7184" name="文本框 3"/>
          <p:cNvSpPr txBox="1"/>
          <p:nvPr/>
        </p:nvSpPr>
        <p:spPr>
          <a:xfrm>
            <a:off x="629286" y="184150"/>
            <a:ext cx="4469130" cy="829945"/>
          </a:xfrm>
          <a:prstGeom prst="rect">
            <a:avLst/>
          </a:prstGeom>
          <a:noFill/>
          <a:ln w="9525">
            <a:noFill/>
          </a:ln>
        </p:spPr>
        <p:txBody>
          <a:bodyPr wrap="none" anchor="t">
            <a:spAutoFit/>
          </a:bodyPr>
          <a:lstStyle/>
          <a:p>
            <a:pPr>
              <a:lnSpc>
                <a:spcPct val="150000"/>
              </a:lnSpc>
            </a:pP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en-US" altLang="zh-CN" sz="3200" b="1" dirty="0">
                <a:solidFill>
                  <a:schemeClr val="tx1"/>
                </a:solidFill>
                <a:latin typeface="Times New Roman" panose="02020603050405020304" pitchFamily="18" charset="0"/>
                <a:ea typeface="汉仪雪君体繁" charset="-122"/>
                <a:cs typeface="Times New Roman" panose="02020603050405020304" pitchFamily="18" charset="0"/>
              </a:rPr>
              <a:t>3</a:t>
            </a: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zh-CN" altLang="en-US" sz="3200" b="1" dirty="0">
                <a:solidFill>
                  <a:schemeClr val="tx1"/>
                </a:solidFill>
                <a:latin typeface="黑体" panose="02010609060101010101" pitchFamily="49" charset="-122"/>
                <a:ea typeface="黑体" panose="02010609060101010101" pitchFamily="49" charset="-122"/>
              </a:rPr>
              <a:t>凸透镜成像实验：</a:t>
            </a:r>
            <a:endParaRPr lang="en-US" altLang="zh-CN" sz="3200" b="1" dirty="0">
              <a:solidFill>
                <a:schemeClr val="tx1"/>
              </a:solidFill>
              <a:latin typeface="黑体" panose="02010609060101010101" pitchFamily="49" charset="-122"/>
              <a:ea typeface="黑体" panose="02010609060101010101" pitchFamily="49" charset="-122"/>
            </a:endParaRPr>
          </a:p>
        </p:txBody>
      </p:sp>
      <p:sp>
        <p:nvSpPr>
          <p:cNvPr id="7" name="文本框 3"/>
          <p:cNvSpPr txBox="1"/>
          <p:nvPr/>
        </p:nvSpPr>
        <p:spPr>
          <a:xfrm>
            <a:off x="944245" y="2514600"/>
            <a:ext cx="10808335" cy="521970"/>
          </a:xfrm>
          <a:prstGeom prst="rect">
            <a:avLst/>
          </a:prstGeom>
          <a:noFill/>
          <a:ln w="9525">
            <a:noFill/>
          </a:ln>
        </p:spPr>
        <p:txBody>
          <a:bodyPr wrap="square" anchor="t">
            <a:spAutoFit/>
          </a:bodyPr>
          <a:lstStyle/>
          <a:p>
            <a:r>
              <a:rPr lang="zh-CN" altLang="zh-CN" sz="2800" b="1">
                <a:latin typeface="宋体" panose="02010600030101010101" pitchFamily="2" charset="-122"/>
                <a:ea typeface="宋体" panose="02010600030101010101" pitchFamily="2" charset="-122"/>
              </a:rPr>
              <a:t>②</a:t>
            </a:r>
            <a:r>
              <a:rPr lang="zh-CN" sz="2800" b="1">
                <a:latin typeface="宋体" panose="02010600030101010101" pitchFamily="2" charset="-122"/>
                <a:ea typeface="宋体" panose="02010600030101010101" pitchFamily="2" charset="-122"/>
              </a:rPr>
              <a:t>凸透镜焦距的选择不宜过大也不宜过小</a:t>
            </a: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15cm</a:t>
            </a:r>
            <a:r>
              <a:rPr lang="zh-CN" altLang="en-US" sz="2800" b="1">
                <a:latin typeface="宋体" panose="02010600030101010101" pitchFamily="2" charset="-122"/>
                <a:ea typeface="宋体" panose="02010600030101010101" pitchFamily="2" charset="-122"/>
              </a:rPr>
              <a:t>左右；</a:t>
            </a:r>
          </a:p>
        </p:txBody>
      </p:sp>
      <p:sp>
        <p:nvSpPr>
          <p:cNvPr id="2" name="文本框 3"/>
          <p:cNvSpPr txBox="1"/>
          <p:nvPr/>
        </p:nvSpPr>
        <p:spPr>
          <a:xfrm>
            <a:off x="944245" y="3470910"/>
            <a:ext cx="4420870" cy="521970"/>
          </a:xfrm>
          <a:prstGeom prst="rect">
            <a:avLst/>
          </a:prstGeom>
          <a:noFill/>
          <a:ln w="9525">
            <a:noFill/>
          </a:ln>
        </p:spPr>
        <p:txBody>
          <a:bodyPr wrap="square" anchor="t">
            <a:spAutoFit/>
          </a:bodyPr>
          <a:lstStyle/>
          <a:p>
            <a:r>
              <a:rPr sz="2800" b="1">
                <a:latin typeface="Calibri" panose="020F0502020204030204" charset="0"/>
                <a:ea typeface="宋体" panose="02010600030101010101" pitchFamily="2" charset="-122"/>
              </a:rPr>
              <a:t>③</a:t>
            </a:r>
            <a:r>
              <a:rPr lang="zh-CN" sz="2800" b="1">
                <a:latin typeface="宋体" panose="02010600030101010101" pitchFamily="2" charset="-122"/>
                <a:ea typeface="宋体" panose="02010600030101010101" pitchFamily="2" charset="-122"/>
              </a:rPr>
              <a:t>光屏上找不到像的原因</a:t>
            </a:r>
            <a:r>
              <a:rPr lang="zh-CN" altLang="en-US" sz="2800" b="1">
                <a:latin typeface="宋体" panose="02010600030101010101" pitchFamily="2" charset="-122"/>
                <a:ea typeface="宋体" panose="02010600030101010101" pitchFamily="2" charset="-122"/>
              </a:rPr>
              <a:t>：</a:t>
            </a:r>
            <a:endParaRPr lang="zh-CN" altLang="zh-CN" sz="2800" b="1" dirty="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944245" y="4438650"/>
            <a:ext cx="5933440" cy="521970"/>
          </a:xfrm>
          <a:prstGeom prst="rect">
            <a:avLst/>
          </a:prstGeom>
          <a:noFill/>
          <a:ln w="9525">
            <a:noFill/>
          </a:ln>
        </p:spPr>
        <p:txBody>
          <a:bodyPr wrap="square" anchor="t">
            <a:spAutoFit/>
          </a:bodyPr>
          <a:lstStyle/>
          <a:p>
            <a:r>
              <a:rPr lang="zh-CN" altLang="zh-CN" sz="2800" b="1">
                <a:latin typeface="宋体" panose="02010600030101010101" pitchFamily="2" charset="-122"/>
                <a:ea typeface="宋体" panose="02010600030101010101" pitchFamily="2" charset="-122"/>
                <a:sym typeface="+mn-ea"/>
              </a:rPr>
              <a:t>④</a:t>
            </a:r>
            <a:r>
              <a:rPr lang="zh-CN" altLang="zh-CN" sz="2800" b="1">
                <a:latin typeface="Times New Roman" panose="02020603050405020304" pitchFamily="18" charset="0"/>
                <a:ea typeface="宋体" panose="02010600030101010101" pitchFamily="2" charset="-122"/>
              </a:rPr>
              <a:t>成像不在光屏中央的调节办法；</a:t>
            </a:r>
            <a:r>
              <a:rPr lang="zh-CN" altLang="zh-CN" sz="2800" b="1">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5" name="文本框 3"/>
          <p:cNvSpPr txBox="1"/>
          <p:nvPr/>
        </p:nvSpPr>
        <p:spPr>
          <a:xfrm>
            <a:off x="8369300" y="1529715"/>
            <a:ext cx="3383280" cy="521970"/>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使成像在光屏中央；</a:t>
            </a:r>
            <a:endParaRPr lang="zh-CN" altLang="en-US" sz="2800" b="1" dirty="0">
              <a:latin typeface="宋体" panose="02010600030101010101" pitchFamily="2" charset="-122"/>
              <a:ea typeface="宋体" panose="02010600030101010101" pitchFamily="2" charset="-122"/>
            </a:endParaRPr>
          </a:p>
        </p:txBody>
      </p:sp>
      <p:sp>
        <p:nvSpPr>
          <p:cNvPr id="6" name="文本框 3"/>
          <p:cNvSpPr txBox="1"/>
          <p:nvPr/>
        </p:nvSpPr>
        <p:spPr>
          <a:xfrm>
            <a:off x="5187950" y="3470910"/>
            <a:ext cx="6316345" cy="521970"/>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物体在一倍焦距以内或在一倍焦距处；</a:t>
            </a:r>
            <a:endParaRPr lang="zh-CN" altLang="zh-CN" sz="2800" b="1" dirty="0">
              <a:solidFill>
                <a:srgbClr val="FF0000"/>
              </a:solidFill>
              <a:latin typeface="Times New Roman" panose="02020603050405020304" pitchFamily="18" charset="0"/>
              <a:ea typeface="宋体" panose="02010600030101010101" pitchFamily="2" charset="-122"/>
            </a:endParaRPr>
          </a:p>
        </p:txBody>
      </p:sp>
      <p:pic>
        <p:nvPicPr>
          <p:cNvPr id="14338" name="Picture 2" descr="C:\Documents and Settings\Administrator\桌面\2020河南试题研究物理\H151.T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031615" y="4960620"/>
            <a:ext cx="5285105" cy="159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3"/>
          <p:cNvSpPr txBox="1"/>
          <p:nvPr/>
        </p:nvSpPr>
        <p:spPr>
          <a:xfrm>
            <a:off x="944245" y="455930"/>
            <a:ext cx="5243830" cy="521970"/>
          </a:xfrm>
          <a:prstGeom prst="rect">
            <a:avLst/>
          </a:prstGeom>
          <a:noFill/>
          <a:ln w="9525">
            <a:noFill/>
          </a:ln>
        </p:spPr>
        <p:txBody>
          <a:bodyPr wrap="square" anchor="t">
            <a:spAutoFit/>
          </a:bodyPr>
          <a:lstStyle/>
          <a:p>
            <a:r>
              <a:rPr lang="zh-CN" altLang="zh-CN" sz="2800" b="1">
                <a:latin typeface="宋体" panose="02010600030101010101" pitchFamily="2" charset="-122"/>
                <a:ea typeface="宋体" panose="02010600030101010101" pitchFamily="2" charset="-122"/>
              </a:rPr>
              <a:t>⑤</a:t>
            </a:r>
            <a:r>
              <a:rPr lang="zh-CN" sz="2800" b="1">
                <a:latin typeface="宋体" panose="02010600030101010101" pitchFamily="2" charset="-122"/>
                <a:ea typeface="宋体" panose="02010600030101010101" pitchFamily="2" charset="-122"/>
              </a:rPr>
              <a:t>凸透镜成像规律及其应用</a:t>
            </a:r>
            <a:r>
              <a:rPr lang="zh-CN" altLang="en-US" sz="2800" b="1">
                <a:latin typeface="宋体" panose="02010600030101010101" pitchFamily="2" charset="-122"/>
                <a:ea typeface="宋体" panose="02010600030101010101" pitchFamily="2" charset="-122"/>
              </a:rPr>
              <a:t>；</a:t>
            </a:r>
          </a:p>
        </p:txBody>
      </p:sp>
      <p:sp>
        <p:nvSpPr>
          <p:cNvPr id="17422" name="文本框 1"/>
          <p:cNvSpPr txBox="1"/>
          <p:nvPr/>
        </p:nvSpPr>
        <p:spPr>
          <a:xfrm>
            <a:off x="1287780" y="1460500"/>
            <a:ext cx="9758680" cy="3969385"/>
          </a:xfrm>
          <a:prstGeom prst="rect">
            <a:avLst/>
          </a:prstGeom>
          <a:noFill/>
          <a:ln w="9525">
            <a:noFill/>
          </a:ln>
        </p:spPr>
        <p:txBody>
          <a:bodyPr wrap="square" anchor="t">
            <a:spAutoFit/>
          </a:bodyPr>
          <a:lstStyle/>
          <a:p>
            <a:pPr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2f</a:t>
            </a:r>
            <a:r>
              <a:rPr lang="zh-CN" altLang="en-US" sz="2400" dirty="0">
                <a:latin typeface="宋体" panose="02010600030101010101" pitchFamily="2" charset="-122"/>
                <a:ea typeface="宋体" panose="02010600030101010101" pitchFamily="2" charset="-122"/>
              </a:rPr>
              <a:t>，成</a:t>
            </a:r>
            <a:r>
              <a:rPr lang="zh-CN" altLang="en-US" sz="2400" b="1" dirty="0">
                <a:solidFill>
                  <a:srgbClr val="FF0000"/>
                </a:solidFill>
                <a:latin typeface="宋体" panose="02010600030101010101" pitchFamily="2" charset="-122"/>
                <a:ea typeface="宋体" panose="02010600030101010101" pitchFamily="2" charset="-122"/>
              </a:rPr>
              <a:t>倒立</a:t>
            </a:r>
            <a:r>
              <a:rPr lang="zh-CN" altLang="en-US" sz="2400" b="1" dirty="0">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缩小</a:t>
            </a:r>
            <a:r>
              <a:rPr lang="zh-CN" altLang="en-US" sz="2400" dirty="0">
                <a:latin typeface="宋体" panose="02010600030101010101" pitchFamily="2" charset="-122"/>
                <a:ea typeface="宋体" panose="02010600030101010101" pitchFamily="2" charset="-122"/>
              </a:rPr>
              <a:t>的</a:t>
            </a:r>
            <a:r>
              <a:rPr lang="zh-CN" altLang="en-US" sz="2400" b="1" dirty="0">
                <a:solidFill>
                  <a:srgbClr val="FF0000"/>
                </a:solidFill>
                <a:latin typeface="宋体" panose="02010600030101010101" pitchFamily="2" charset="-122"/>
                <a:ea typeface="宋体" panose="02010600030101010101" pitchFamily="2" charset="-122"/>
              </a:rPr>
              <a:t>实</a:t>
            </a:r>
            <a:r>
              <a:rPr lang="zh-CN" altLang="en-US" sz="2400" dirty="0">
                <a:latin typeface="宋体" panose="02010600030101010101" pitchFamily="2" charset="-122"/>
                <a:ea typeface="宋体" panose="02010600030101010101" pitchFamily="2" charset="-122"/>
              </a:rPr>
              <a:t>像，此时</a:t>
            </a:r>
            <a:r>
              <a:rPr lang="en-US" altLang="zh-CN" sz="2400">
                <a:latin typeface="Times New Roman" panose="02020603050405020304" pitchFamily="18" charset="0"/>
                <a:ea typeface="宋体" panose="02010600030101010101" pitchFamily="2" charset="-122"/>
                <a:cs typeface="Times New Roman" panose="02020603050405020304" pitchFamily="18" charset="0"/>
              </a:rPr>
              <a:t>2f</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v</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f</a:t>
            </a:r>
            <a:r>
              <a:rPr lang="zh-CN" altLang="en-US" sz="2400" dirty="0">
                <a:latin typeface="宋体" panose="02010600030101010101" pitchFamily="2" charset="-122"/>
                <a:ea typeface="宋体" panose="02010600030101010101" pitchFamily="2" charset="-122"/>
              </a:rPr>
              <a:t>，应用为照相机；</a:t>
            </a:r>
          </a:p>
          <a:p>
            <a:pPr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2f</a:t>
            </a:r>
            <a:r>
              <a:rPr lang="zh-CN" altLang="en-US" sz="2400" dirty="0">
                <a:latin typeface="宋体" panose="02010600030101010101" pitchFamily="2" charset="-122"/>
                <a:ea typeface="宋体" panose="02010600030101010101" pitchFamily="2" charset="-122"/>
              </a:rPr>
              <a:t>，成</a:t>
            </a:r>
            <a:r>
              <a:rPr lang="zh-CN" altLang="en-US" sz="2400" b="1" dirty="0">
                <a:solidFill>
                  <a:srgbClr val="FF0000"/>
                </a:solidFill>
                <a:latin typeface="宋体" panose="02010600030101010101" pitchFamily="2" charset="-122"/>
                <a:ea typeface="宋体" panose="02010600030101010101" pitchFamily="2" charset="-122"/>
              </a:rPr>
              <a:t>倒立</a:t>
            </a:r>
            <a:r>
              <a:rPr lang="zh-CN" altLang="en-US" sz="2400" b="1" dirty="0">
                <a:solidFill>
                  <a:schemeClr val="tx1"/>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等大</a:t>
            </a:r>
            <a:r>
              <a:rPr lang="zh-CN" altLang="en-US" sz="2400" dirty="0">
                <a:latin typeface="宋体" panose="02010600030101010101" pitchFamily="2" charset="-122"/>
                <a:ea typeface="宋体" panose="02010600030101010101" pitchFamily="2" charset="-122"/>
              </a:rPr>
              <a:t>的</a:t>
            </a:r>
            <a:r>
              <a:rPr lang="zh-CN" altLang="en-US" sz="2400" b="1" dirty="0">
                <a:solidFill>
                  <a:srgbClr val="FF0000"/>
                </a:solidFill>
                <a:latin typeface="宋体" panose="02010600030101010101" pitchFamily="2" charset="-122"/>
                <a:ea typeface="宋体" panose="02010600030101010101" pitchFamily="2" charset="-122"/>
              </a:rPr>
              <a:t>实</a:t>
            </a:r>
            <a:r>
              <a:rPr lang="zh-CN" altLang="en-US" sz="2400" dirty="0">
                <a:latin typeface="宋体" panose="02010600030101010101" pitchFamily="2" charset="-122"/>
                <a:ea typeface="宋体" panose="02010600030101010101" pitchFamily="2" charset="-122"/>
              </a:rPr>
              <a:t>像，此时</a:t>
            </a:r>
            <a:r>
              <a:rPr lang="en-US" altLang="zh-CN" sz="2400">
                <a:latin typeface="Times New Roman" panose="02020603050405020304" pitchFamily="18" charset="0"/>
                <a:ea typeface="宋体" panose="02010600030101010101" pitchFamily="2" charset="-122"/>
                <a:cs typeface="Times New Roman" panose="02020603050405020304" pitchFamily="18" charset="0"/>
              </a:rPr>
              <a:t>v</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2f</a:t>
            </a:r>
            <a:r>
              <a:rPr lang="zh-CN" altLang="en-US" sz="2400" dirty="0">
                <a:latin typeface="宋体" panose="02010600030101010101" pitchFamily="2" charset="-122"/>
                <a:ea typeface="宋体" panose="02010600030101010101" pitchFamily="2" charset="-122"/>
              </a:rPr>
              <a:t>，应用为测焦距；</a:t>
            </a:r>
          </a:p>
          <a:p>
            <a:pPr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2f</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f</a:t>
            </a:r>
            <a:r>
              <a:rPr lang="zh-CN" altLang="en-US" sz="2400" dirty="0">
                <a:latin typeface="宋体" panose="02010600030101010101" pitchFamily="2" charset="-122"/>
                <a:ea typeface="宋体" panose="02010600030101010101" pitchFamily="2" charset="-122"/>
              </a:rPr>
              <a:t>，成</a:t>
            </a:r>
            <a:r>
              <a:rPr lang="zh-CN" altLang="en-US" sz="2400" b="1" dirty="0">
                <a:solidFill>
                  <a:srgbClr val="FF0000"/>
                </a:solidFill>
                <a:latin typeface="宋体" panose="02010600030101010101" pitchFamily="2" charset="-122"/>
                <a:ea typeface="宋体" panose="02010600030101010101" pitchFamily="2" charset="-122"/>
              </a:rPr>
              <a:t>倒立</a:t>
            </a:r>
            <a:r>
              <a:rPr lang="zh-CN" altLang="en-US" sz="2400" b="1" dirty="0">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放大</a:t>
            </a:r>
            <a:r>
              <a:rPr lang="zh-CN" altLang="en-US" sz="2400" dirty="0">
                <a:latin typeface="宋体" panose="02010600030101010101" pitchFamily="2" charset="-122"/>
                <a:ea typeface="宋体" panose="02010600030101010101" pitchFamily="2" charset="-122"/>
              </a:rPr>
              <a:t>的</a:t>
            </a:r>
            <a:r>
              <a:rPr lang="zh-CN" altLang="en-US" sz="2400" b="1" dirty="0">
                <a:solidFill>
                  <a:srgbClr val="FF0000"/>
                </a:solidFill>
                <a:latin typeface="宋体" panose="02010600030101010101" pitchFamily="2" charset="-122"/>
                <a:ea typeface="宋体" panose="02010600030101010101" pitchFamily="2" charset="-122"/>
              </a:rPr>
              <a:t>实</a:t>
            </a:r>
            <a:r>
              <a:rPr lang="zh-CN" altLang="en-US" sz="2400" dirty="0">
                <a:latin typeface="宋体" panose="02010600030101010101" pitchFamily="2" charset="-122"/>
                <a:ea typeface="宋体" panose="02010600030101010101" pitchFamily="2" charset="-122"/>
              </a:rPr>
              <a:t>像，此时</a:t>
            </a:r>
            <a:r>
              <a:rPr lang="en-US" altLang="zh-CN" sz="2400">
                <a:latin typeface="Times New Roman" panose="02020603050405020304" pitchFamily="18" charset="0"/>
                <a:ea typeface="宋体" panose="02010600030101010101" pitchFamily="2" charset="-122"/>
                <a:cs typeface="Times New Roman" panose="02020603050405020304" pitchFamily="18" charset="0"/>
              </a:rPr>
              <a:t>v</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2f</a:t>
            </a:r>
            <a:r>
              <a:rPr lang="zh-CN" altLang="en-US" sz="2400" dirty="0">
                <a:latin typeface="宋体" panose="02010600030101010101" pitchFamily="2" charset="-122"/>
                <a:ea typeface="宋体" panose="02010600030101010101" pitchFamily="2" charset="-122"/>
              </a:rPr>
              <a:t>，应用为投影仪；</a:t>
            </a:r>
          </a:p>
          <a:p>
            <a:pPr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f</a:t>
            </a:r>
            <a:r>
              <a:rPr lang="zh-CN" altLang="en-US" sz="2400" dirty="0">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不成像</a:t>
            </a:r>
            <a:r>
              <a:rPr lang="zh-CN" altLang="en-US" sz="2400" dirty="0">
                <a:latin typeface="宋体" panose="02010600030101010101" pitchFamily="2" charset="-122"/>
                <a:ea typeface="宋体" panose="02010600030101010101" pitchFamily="2" charset="-122"/>
              </a:rPr>
              <a:t>，应用为获得平行光；</a:t>
            </a:r>
          </a:p>
          <a:p>
            <a:pPr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f</a:t>
            </a:r>
            <a:r>
              <a:rPr lang="zh-CN" altLang="en-US" sz="2400" dirty="0">
                <a:latin typeface="宋体" panose="02010600030101010101" pitchFamily="2" charset="-122"/>
                <a:ea typeface="宋体" panose="02010600030101010101" pitchFamily="2" charset="-122"/>
              </a:rPr>
              <a:t>，成</a:t>
            </a:r>
            <a:r>
              <a:rPr lang="zh-CN" altLang="en-US" sz="2400" b="1" dirty="0">
                <a:solidFill>
                  <a:srgbClr val="FF0000"/>
                </a:solidFill>
                <a:latin typeface="宋体" panose="02010600030101010101" pitchFamily="2" charset="-122"/>
                <a:ea typeface="宋体" panose="02010600030101010101" pitchFamily="2" charset="-122"/>
              </a:rPr>
              <a:t>正立</a:t>
            </a:r>
            <a:r>
              <a:rPr lang="zh-CN" altLang="en-US" sz="2400" b="1" dirty="0">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放大</a:t>
            </a:r>
            <a:r>
              <a:rPr lang="zh-CN" altLang="en-US" sz="2400" dirty="0">
                <a:latin typeface="宋体" panose="02010600030101010101" pitchFamily="2" charset="-122"/>
                <a:ea typeface="宋体" panose="02010600030101010101" pitchFamily="2" charset="-122"/>
              </a:rPr>
              <a:t>的</a:t>
            </a:r>
            <a:r>
              <a:rPr lang="zh-CN" altLang="en-US" sz="2400" b="1" dirty="0">
                <a:solidFill>
                  <a:srgbClr val="FF0000"/>
                </a:solidFill>
                <a:latin typeface="宋体" panose="02010600030101010101" pitchFamily="2" charset="-122"/>
                <a:ea typeface="宋体" panose="02010600030101010101" pitchFamily="2" charset="-122"/>
              </a:rPr>
              <a:t>虚</a:t>
            </a:r>
            <a:r>
              <a:rPr lang="zh-CN" altLang="en-US" sz="2400" dirty="0">
                <a:latin typeface="宋体" panose="02010600030101010101" pitchFamily="2" charset="-122"/>
                <a:ea typeface="宋体" panose="02010600030101010101" pitchFamily="2" charset="-122"/>
              </a:rPr>
              <a:t>像，应用为放大镜，成虚像时，人眼应在光屏所在的那一侧观察像。</a:t>
            </a:r>
            <a:r>
              <a:rPr lang="zh-CN" altLang="zh-CN" sz="2400" b="1">
                <a:latin typeface="宋体" panose="02010600030101010101" pitchFamily="2" charset="-122"/>
                <a:ea typeface="宋体" panose="02010600030101010101" pitchFamily="2" charset="-122"/>
                <a:sym typeface="+mn-ea"/>
              </a:rPr>
              <a:t>▲</a:t>
            </a:r>
            <a:endParaRPr lang="zh-CN" altLang="zh-CN" sz="2400" b="1" dirty="0">
              <a:latin typeface="宋体" panose="02010600030101010101" pitchFamily="2" charset="-122"/>
              <a:ea typeface="宋体" panose="02010600030101010101" pitchFamily="2" charset="-122"/>
            </a:endParaRPr>
          </a:p>
          <a:p>
            <a:pPr fontAlgn="auto">
              <a:lnSpc>
                <a:spcPct val="150000"/>
              </a:lnSpc>
            </a:pP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7422"/>
                                        </p:tgtEl>
                                        <p:attrNameLst>
                                          <p:attrName>style.visibility</p:attrName>
                                        </p:attrNameLst>
                                      </p:cBhvr>
                                      <p:to>
                                        <p:strVal val="visible"/>
                                      </p:to>
                                    </p:set>
                                    <p:animEffect transition="in" filter="checkerboard(across)">
                                      <p:cBhvr>
                                        <p:cTn id="7"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944245" y="788670"/>
            <a:ext cx="3911600" cy="521970"/>
          </a:xfrm>
          <a:prstGeom prst="rect">
            <a:avLst/>
          </a:prstGeom>
          <a:noFill/>
          <a:ln w="9525">
            <a:noFill/>
          </a:ln>
        </p:spPr>
        <p:txBody>
          <a:bodyPr wrap="square" anchor="t">
            <a:spAutoFit/>
          </a:bodyPr>
          <a:lstStyle/>
          <a:p>
            <a:r>
              <a:rPr sz="2800" b="1">
                <a:latin typeface="宋体" panose="02010600030101010101" pitchFamily="2" charset="-122"/>
                <a:ea typeface="宋体" panose="02010600030101010101" pitchFamily="2" charset="-122"/>
              </a:rPr>
              <a:t>⑥</a:t>
            </a:r>
            <a:r>
              <a:rPr lang="zh-CN" sz="2800" b="1">
                <a:latin typeface="宋体" panose="02010600030101010101" pitchFamily="2" charset="-122"/>
                <a:ea typeface="宋体" panose="02010600030101010101" pitchFamily="2" charset="-122"/>
              </a:rPr>
              <a:t>凸透镜成像动态规律：</a:t>
            </a:r>
          </a:p>
        </p:txBody>
      </p:sp>
      <p:sp>
        <p:nvSpPr>
          <p:cNvPr id="17422" name="文本框 1"/>
          <p:cNvSpPr txBox="1"/>
          <p:nvPr/>
        </p:nvSpPr>
        <p:spPr>
          <a:xfrm>
            <a:off x="1539240" y="2197100"/>
            <a:ext cx="9322435" cy="2676525"/>
          </a:xfrm>
          <a:prstGeom prst="rect">
            <a:avLst/>
          </a:prstGeom>
          <a:noFill/>
          <a:ln w="9525">
            <a:noFill/>
          </a:ln>
        </p:spPr>
        <p:txBody>
          <a:bodyPr wrap="square" anchor="t">
            <a:spAutoFit/>
          </a:bodyPr>
          <a:lstStyle/>
          <a:p>
            <a:pPr fontAlgn="auto">
              <a:lnSpc>
                <a:spcPct val="150000"/>
              </a:lnSpc>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物体放在焦点之外，在凸透镜另一侧成倒立的实像，实像有缩小、等大、放大三种。</a:t>
            </a:r>
            <a:r>
              <a:rPr lang="zh-CN" altLang="en-US" sz="2400" b="1" dirty="0">
                <a:solidFill>
                  <a:srgbClr val="FF0000"/>
                </a:solidFill>
                <a:latin typeface="宋体" panose="02010600030101010101" pitchFamily="2" charset="-122"/>
                <a:ea typeface="宋体" panose="02010600030101010101" pitchFamily="2" charset="-122"/>
              </a:rPr>
              <a:t>物距越小，像距越大，所成实像越大</a:t>
            </a:r>
            <a:r>
              <a:rPr lang="zh-CN" altLang="en-US" sz="2400" dirty="0">
                <a:latin typeface="宋体" panose="02010600030101010101" pitchFamily="2" charset="-122"/>
                <a:ea typeface="宋体" panose="02010600030101010101" pitchFamily="2" charset="-122"/>
              </a:rPr>
              <a:t>。</a:t>
            </a:r>
          </a:p>
          <a:p>
            <a:pPr fontAlgn="auto">
              <a:lnSpc>
                <a:spcPct val="150000"/>
              </a:lnSpc>
            </a:pPr>
            <a:r>
              <a:rPr lang="zh-CN" altLang="en-US" sz="2400" dirty="0">
                <a:latin typeface="宋体" panose="02010600030101010101" pitchFamily="2" charset="-122"/>
                <a:ea typeface="宋体" panose="02010600030101010101" pitchFamily="2" charset="-122"/>
              </a:rPr>
              <a:t>    物体放在焦点之内，在凸透镜同一侧成正立、放大的虚像。</a:t>
            </a:r>
            <a:r>
              <a:rPr lang="zh-CN" altLang="en-US" sz="2400" b="1" dirty="0">
                <a:solidFill>
                  <a:srgbClr val="FF0000"/>
                </a:solidFill>
                <a:latin typeface="宋体" panose="02010600030101010101" pitchFamily="2" charset="-122"/>
                <a:ea typeface="宋体" panose="02010600030101010101" pitchFamily="2" charset="-122"/>
              </a:rPr>
              <a:t>物距越小，像距越小，所成虚像越小</a:t>
            </a:r>
            <a:r>
              <a:rPr lang="zh-CN" altLang="en-US" sz="2400" dirty="0">
                <a:latin typeface="宋体" panose="02010600030101010101" pitchFamily="2" charset="-122"/>
                <a:ea typeface="宋体" panose="02010600030101010101" pitchFamily="2" charset="-122"/>
              </a:rPr>
              <a:t>。即</a:t>
            </a:r>
            <a:r>
              <a:rPr lang="zh-CN" altLang="en-US" sz="2400" dirty="0">
                <a:solidFill>
                  <a:schemeClr val="tx1"/>
                </a:solidFill>
                <a:latin typeface="宋体" panose="02010600030101010101" pitchFamily="2" charset="-122"/>
                <a:ea typeface="宋体" panose="02010600030101010101" pitchFamily="2" charset="-122"/>
              </a:rPr>
              <a:t>物体越靠近焦点，像越大。</a:t>
            </a:r>
            <a:endParaRPr lang="zh-CN" altLang="en-US" sz="2400" b="1" dirty="0">
              <a:solidFill>
                <a:srgbClr val="FF0000"/>
              </a:solidFill>
              <a:latin typeface="宋体" panose="02010600030101010101" pitchFamily="2" charset="-122"/>
              <a:ea typeface="宋体" panose="02010600030101010101" pitchFamily="2" charset="-122"/>
            </a:endParaRPr>
          </a:p>
          <a:p>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422"/>
                                        </p:tgtEl>
                                        <p:attrNameLst>
                                          <p:attrName>style.visibility</p:attrName>
                                        </p:attrNameLst>
                                      </p:cBhvr>
                                      <p:to>
                                        <p:strVal val="visible"/>
                                      </p:to>
                                    </p:set>
                                    <p:animEffect transition="in" filter="checkerboard(across)">
                                      <p:cBhvr>
                                        <p:cTn id="7"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944245" y="716915"/>
            <a:ext cx="9260840" cy="521970"/>
          </a:xfrm>
          <a:prstGeom prst="rect">
            <a:avLst/>
          </a:prstGeom>
          <a:noFill/>
          <a:ln w="9525">
            <a:noFill/>
          </a:ln>
        </p:spPr>
        <p:txBody>
          <a:bodyPr wrap="square" anchor="t">
            <a:spAutoFit/>
          </a:bodyPr>
          <a:lstStyle/>
          <a:p>
            <a:r>
              <a:rPr sz="2800" b="1">
                <a:latin typeface="宋体" panose="02010600030101010101" pitchFamily="2" charset="-122"/>
                <a:ea typeface="宋体" panose="02010600030101010101" pitchFamily="2" charset="-122"/>
              </a:rPr>
              <a:t>⑦</a:t>
            </a:r>
            <a:r>
              <a:rPr lang="zh-CN" sz="2800" b="1">
                <a:latin typeface="宋体" panose="02010600030101010101" pitchFamily="2" charset="-122"/>
                <a:ea typeface="宋体" panose="02010600030101010101" pitchFamily="2" charset="-122"/>
              </a:rPr>
              <a:t>凸透镜前加镜片的相关判断(透镜和蜡烛位置不变)：</a:t>
            </a:r>
          </a:p>
        </p:txBody>
      </p:sp>
      <p:sp>
        <p:nvSpPr>
          <p:cNvPr id="17422" name="文本框 1"/>
          <p:cNvSpPr txBox="1"/>
          <p:nvPr/>
        </p:nvSpPr>
        <p:spPr>
          <a:xfrm>
            <a:off x="1539240" y="1762125"/>
            <a:ext cx="9322435" cy="3046095"/>
          </a:xfrm>
          <a:prstGeom prst="rect">
            <a:avLst/>
          </a:prstGeom>
          <a:noFill/>
          <a:ln w="9525">
            <a:noFill/>
          </a:ln>
        </p:spPr>
        <p:txBody>
          <a:bodyPr wrap="square" anchor="t">
            <a:spAutoFit/>
          </a:bodyPr>
          <a:lstStyle/>
          <a:p>
            <a:pPr fontAlgn="auto">
              <a:lnSpc>
                <a:spcPct val="150000"/>
              </a:lnSpc>
            </a:pPr>
            <a:r>
              <a:rPr lang="en-US" altLang="zh-CN" sz="2400" dirty="0">
                <a:latin typeface="Times New Roman" panose="02020603050405020304" pitchFamily="18" charset="0"/>
                <a:cs typeface="Times New Roman" panose="02020603050405020304" pitchFamily="18" charset="0"/>
                <a:sym typeface="+mn-ea"/>
              </a:rPr>
              <a:t>(1)</a:t>
            </a:r>
            <a:r>
              <a:rPr lang="zh-CN" altLang="en-US" sz="2400" dirty="0">
                <a:latin typeface="宋体" panose="02010600030101010101" pitchFamily="2" charset="-122"/>
                <a:ea typeface="宋体" panose="02010600030101010101" pitchFamily="2" charset="-122"/>
              </a:rPr>
              <a:t>加远视镜(凸透镜)：光线提前会聚、像距变小、像变小；光屏应向靠近透镜的方向移动；</a:t>
            </a:r>
          </a:p>
          <a:p>
            <a:pPr fontAlgn="auto">
              <a:lnSpc>
                <a:spcPct val="150000"/>
              </a:lnSpc>
            </a:pPr>
            <a:r>
              <a:rPr lang="en-US" altLang="zh-CN" sz="2400" dirty="0">
                <a:latin typeface="Times New Roman" panose="02020603050405020304" pitchFamily="18" charset="0"/>
                <a:cs typeface="Times New Roman" panose="02020603050405020304" pitchFamily="18" charset="0"/>
                <a:sym typeface="+mn-ea"/>
              </a:rPr>
              <a:t>(2)</a:t>
            </a:r>
            <a:r>
              <a:rPr lang="zh-CN" altLang="zh-CN" sz="2400" dirty="0">
                <a:latin typeface="Times New Roman" panose="02020603050405020304" pitchFamily="18" charset="0"/>
                <a:cs typeface="Times New Roman" panose="02020603050405020304" pitchFamily="18" charset="0"/>
                <a:sym typeface="+mn-ea"/>
              </a:rPr>
              <a:t>加近视镜</a:t>
            </a:r>
            <a:r>
              <a:rPr lang="en-US" altLang="zh-CN" sz="2400" dirty="0">
                <a:latin typeface="Times New Roman" panose="02020603050405020304" pitchFamily="18" charset="0"/>
                <a:cs typeface="Times New Roman" panose="02020603050405020304" pitchFamily="18" charset="0"/>
                <a:sym typeface="+mn-ea"/>
              </a:rPr>
              <a:t>(</a:t>
            </a:r>
            <a:r>
              <a:rPr lang="zh-CN" altLang="zh-CN" sz="2400" dirty="0">
                <a:latin typeface="Times New Roman" panose="02020603050405020304" pitchFamily="18" charset="0"/>
                <a:cs typeface="Times New Roman" panose="02020603050405020304" pitchFamily="18" charset="0"/>
                <a:sym typeface="+mn-ea"/>
              </a:rPr>
              <a:t>凹透镜</a:t>
            </a:r>
            <a:r>
              <a:rPr lang="en-US" altLang="zh-CN" sz="2400" dirty="0">
                <a:latin typeface="Times New Roman" panose="02020603050405020304" pitchFamily="18" charset="0"/>
                <a:cs typeface="Times New Roman" panose="02020603050405020304" pitchFamily="18" charset="0"/>
                <a:sym typeface="+mn-ea"/>
              </a:rPr>
              <a:t>)</a:t>
            </a:r>
            <a:r>
              <a:rPr lang="zh-CN" altLang="zh-CN" sz="2400" dirty="0">
                <a:latin typeface="Times New Roman" panose="02020603050405020304" pitchFamily="18" charset="0"/>
                <a:cs typeface="Times New Roman" panose="02020603050405020304" pitchFamily="18" charset="0"/>
                <a:sym typeface="+mn-ea"/>
              </a:rPr>
              <a:t>：光线延迟会聚、像距变大、像变大；光屏应向远离透镜的方向移动</a:t>
            </a:r>
            <a:r>
              <a:rPr lang="en-US" altLang="zh-CN" sz="2400" dirty="0">
                <a:latin typeface="Times New Roman" panose="02020603050405020304" pitchFamily="18" charset="0"/>
                <a:cs typeface="Times New Roman" panose="02020603050405020304" pitchFamily="18" charset="0"/>
                <a:sym typeface="+mn-ea"/>
              </a:rPr>
              <a:t>.</a:t>
            </a:r>
            <a:endParaRPr lang="zh-CN" altLang="zh-CN" sz="2400" dirty="0">
              <a:latin typeface="Times New Roman" panose="02020603050405020304" pitchFamily="18" charset="0"/>
              <a:cs typeface="Times New Roman" panose="02020603050405020304" pitchFamily="18" charset="0"/>
            </a:endParaRPr>
          </a:p>
          <a:p>
            <a:endParaRPr lang="zh-CN" altLang="en-US" sz="2400" dirty="0">
              <a:latin typeface="宋体" panose="02010600030101010101" pitchFamily="2" charset="-122"/>
              <a:ea typeface="宋体" panose="02010600030101010101" pitchFamily="2" charset="-122"/>
            </a:endParaRPr>
          </a:p>
          <a:p>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14338" name="Picture 2" descr="C:\Documents and Settings\Administrator\桌面\2020河南试题研究物理\H151.T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557905" y="4531360"/>
            <a:ext cx="5285105" cy="159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422"/>
                                        </p:tgtEl>
                                        <p:attrNameLst>
                                          <p:attrName>style.visibility</p:attrName>
                                        </p:attrNameLst>
                                      </p:cBhvr>
                                      <p:to>
                                        <p:strVal val="visible"/>
                                      </p:to>
                                    </p:set>
                                    <p:animEffect transition="in" filter="checkerboard(across)">
                                      <p:cBhvr>
                                        <p:cTn id="7"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6" name="文本框 265225"/>
          <p:cNvSpPr txBox="1"/>
          <p:nvPr/>
        </p:nvSpPr>
        <p:spPr>
          <a:xfrm>
            <a:off x="2067243" y="1161415"/>
            <a:ext cx="4095115" cy="645160"/>
          </a:xfrm>
          <a:prstGeom prst="rect">
            <a:avLst/>
          </a:prstGeom>
          <a:noFill/>
          <a:ln w="9525">
            <a:noFill/>
          </a:ln>
        </p:spPr>
        <p:txBody>
          <a:bodyPr wrap="square">
            <a:spAutoFit/>
          </a:bodyPr>
          <a:lstStyle/>
          <a:p>
            <a:pPr>
              <a:spcBef>
                <a:spcPct val="50000"/>
              </a:spcBef>
              <a:buClrTx/>
              <a:buSzTx/>
              <a:buFontTx/>
            </a:pPr>
            <a:r>
              <a:rPr lang="zh-CN" altLang="en-US" sz="3600" b="1" dirty="0">
                <a:latin typeface="黑体" panose="02010609060101010101" pitchFamily="49" charset="-122"/>
                <a:ea typeface="黑体" panose="02010609060101010101" pitchFamily="49" charset="-122"/>
              </a:rPr>
              <a:t>考点总结：</a:t>
            </a:r>
          </a:p>
        </p:txBody>
      </p:sp>
      <p:sp>
        <p:nvSpPr>
          <p:cNvPr id="264192" name="矩形 264191"/>
          <p:cNvSpPr/>
          <p:nvPr/>
        </p:nvSpPr>
        <p:spPr>
          <a:xfrm>
            <a:off x="10825798" y="7016750"/>
            <a:ext cx="0" cy="0"/>
          </a:xfrm>
          <a:prstGeom prst="rect">
            <a:avLst/>
          </a:prstGeom>
          <a:noFill/>
          <a:ln w="9525">
            <a:noFill/>
          </a:ln>
        </p:spPr>
        <p:txBody>
          <a:bodyPr wrap="square" anchor="ctr"/>
          <a:lstStyle/>
          <a:p>
            <a:pPr marL="1905" indent="-1905" eaLnBrk="1" hangingPunct="1">
              <a:lnSpc>
                <a:spcPts val="140"/>
              </a:lnSpc>
              <a:buClr>
                <a:srgbClr val="000000"/>
              </a:buClr>
              <a:buSzPct val="100000"/>
              <a:buFontTx/>
            </a:pPr>
            <a:r>
              <a:rPr lang="zh-CN" altLang="en-US" sz="100" dirty="0">
                <a:solidFill>
                  <a:srgbClr val="000000"/>
                </a:solidFill>
                <a:latin typeface="Comic Sans MS" panose="030F0702030302020204" pitchFamily="66" charset="0"/>
                <a:sym typeface="Comic Sans MS" panose="030F0702030302020204" pitchFamily="66" charset="0"/>
              </a:rPr>
              <a:t>挤条匆奠包馅瞅聚西膛咕村揭熬抬听转耿作差银生因趣嫡剩卫馈叠谱念锄中考实验专题复习：光学实验中考实验专题复习：光学实验</a:t>
            </a:r>
          </a:p>
        </p:txBody>
      </p:sp>
      <p:sp>
        <p:nvSpPr>
          <p:cNvPr id="2" name="文本框 1"/>
          <p:cNvSpPr txBox="1"/>
          <p:nvPr/>
        </p:nvSpPr>
        <p:spPr>
          <a:xfrm>
            <a:off x="3880803" y="2449830"/>
            <a:ext cx="4902200" cy="1814830"/>
          </a:xfrm>
          <a:prstGeom prst="rect">
            <a:avLst/>
          </a:prstGeom>
          <a:noFill/>
          <a:ln w="9525">
            <a:noFill/>
          </a:ln>
        </p:spPr>
        <p:txBody>
          <a:bodyPr wrap="square">
            <a:spAutoFit/>
          </a:bodyPr>
          <a:lstStyle/>
          <a:p>
            <a:pPr>
              <a:spcBef>
                <a:spcPct val="50000"/>
              </a:spcBef>
              <a:buClrTx/>
              <a:buSzTx/>
              <a:buFontTx/>
            </a:pPr>
            <a:r>
              <a:rPr lang="zh-CN" altLang="en-US" sz="2800" b="1" dirty="0">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1</a:t>
            </a:r>
            <a:r>
              <a:rPr lang="zh-CN" altLang="en-US" sz="2800" b="1" dirty="0">
                <a:latin typeface="Times New Roman" panose="02020603050405020304" pitchFamily="18" charset="0"/>
                <a:cs typeface="Times New Roman" panose="02020603050405020304" pitchFamily="18" charset="0"/>
              </a:rPr>
              <a:t>）</a:t>
            </a:r>
            <a:r>
              <a:rPr lang="zh-CN" altLang="en-US" sz="2800" b="1" dirty="0">
                <a:latin typeface="黑体" panose="02010609060101010101" pitchFamily="49" charset="-122"/>
                <a:ea typeface="黑体" panose="02010609060101010101" pitchFamily="49" charset="-122"/>
              </a:rPr>
              <a:t>探究光的反射定律</a:t>
            </a:r>
            <a:r>
              <a:rPr lang="zh-CN" altLang="en-US" sz="2800" b="1" dirty="0">
                <a:latin typeface="Arial" panose="020B0604020202020204" pitchFamily="34" charset="0"/>
              </a:rPr>
              <a:t>；</a:t>
            </a:r>
          </a:p>
          <a:p>
            <a:pPr>
              <a:spcBef>
                <a:spcPct val="50000"/>
              </a:spcBef>
              <a:buClrTx/>
              <a:buSzTx/>
              <a:buFontTx/>
            </a:pPr>
            <a:r>
              <a:rPr lang="zh-CN" altLang="en-US" sz="2800" b="1" dirty="0">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2</a:t>
            </a:r>
            <a:r>
              <a:rPr lang="zh-CN" altLang="en-US" sz="2800" b="1" dirty="0">
                <a:latin typeface="Times New Roman" panose="02020603050405020304" pitchFamily="18" charset="0"/>
                <a:cs typeface="Times New Roman" panose="02020603050405020304" pitchFamily="18" charset="0"/>
              </a:rPr>
              <a:t>）</a:t>
            </a:r>
            <a:r>
              <a:rPr lang="zh-CN" altLang="en-US" sz="2800" b="1" dirty="0">
                <a:latin typeface="黑体" panose="02010609060101010101" pitchFamily="49" charset="-122"/>
                <a:ea typeface="黑体" panose="02010609060101010101" pitchFamily="49" charset="-122"/>
              </a:rPr>
              <a:t>平面镜成像实验</a:t>
            </a:r>
            <a:r>
              <a:rPr lang="zh-CN" altLang="en-US" sz="2800" b="1" dirty="0">
                <a:latin typeface="Arial" panose="020B0604020202020204" pitchFamily="34" charset="0"/>
              </a:rPr>
              <a:t>；</a:t>
            </a:r>
          </a:p>
          <a:p>
            <a:pPr>
              <a:spcBef>
                <a:spcPct val="50000"/>
              </a:spcBef>
              <a:buClrTx/>
              <a:buSzTx/>
              <a:buFontTx/>
            </a:pPr>
            <a:r>
              <a:rPr lang="zh-CN" altLang="en-US" sz="2800" b="1" dirty="0">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3</a:t>
            </a:r>
            <a:r>
              <a:rPr lang="zh-CN" altLang="en-US" sz="2800" b="1" dirty="0">
                <a:latin typeface="Times New Roman" panose="02020603050405020304" pitchFamily="18" charset="0"/>
                <a:cs typeface="Times New Roman" panose="02020603050405020304" pitchFamily="18" charset="0"/>
              </a:rPr>
              <a:t>）</a:t>
            </a:r>
            <a:r>
              <a:rPr lang="zh-CN" altLang="en-US" sz="2800" b="1" dirty="0">
                <a:latin typeface="黑体" panose="02010609060101010101" pitchFamily="49" charset="-122"/>
                <a:ea typeface="黑体" panose="02010609060101010101" pitchFamily="49" charset="-122"/>
              </a:rPr>
              <a:t>凸透镜成像实验</a:t>
            </a:r>
            <a:r>
              <a:rPr lang="zh-CN" altLang="en-US" sz="2800" b="1" dirty="0">
                <a:latin typeface="Arial" panose="020B0604020202020204" pitchFamily="34" charset="0"/>
              </a:rPr>
              <a:t>。</a:t>
            </a:r>
            <a:endParaRPr lang="en-US" altLang="zh-CN" sz="2800" b="1" dirty="0">
              <a:latin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932815" y="806450"/>
            <a:ext cx="9587230" cy="953135"/>
          </a:xfrm>
          <a:prstGeom prst="rect">
            <a:avLst/>
          </a:prstGeom>
          <a:noFill/>
          <a:ln w="9525">
            <a:noFill/>
          </a:ln>
        </p:spPr>
        <p:txBody>
          <a:bodyPr wrap="square" anchor="t">
            <a:spAutoFit/>
          </a:bodyPr>
          <a:lstStyle/>
          <a:p>
            <a:r>
              <a:rPr sz="2800" b="1">
                <a:latin typeface="宋体" panose="02010600030101010101" pitchFamily="2" charset="-122"/>
                <a:ea typeface="宋体" panose="02010600030101010101" pitchFamily="2" charset="-122"/>
              </a:rPr>
              <a:t>⑧</a:t>
            </a:r>
            <a:r>
              <a:rPr lang="zh-CN" sz="2800" b="1">
                <a:latin typeface="宋体" panose="02010600030101010101" pitchFamily="2" charset="-122"/>
                <a:ea typeface="宋体" panose="02010600030101010101" pitchFamily="2" charset="-122"/>
              </a:rPr>
              <a:t>换焦距不同的凸透镜后像的变化及使像成在光屏上的调节 </a:t>
            </a:r>
          </a:p>
          <a:p>
            <a:r>
              <a:rPr lang="zh-CN" sz="2800" b="1">
                <a:latin typeface="宋体" panose="02010600030101010101" pitchFamily="2" charset="-122"/>
                <a:ea typeface="宋体" panose="02010600030101010101" pitchFamily="2" charset="-122"/>
              </a:rPr>
              <a:t>  方法(透镜和蜡烛位置不变)：</a:t>
            </a:r>
          </a:p>
        </p:txBody>
      </p:sp>
      <p:sp>
        <p:nvSpPr>
          <p:cNvPr id="17422" name="文本框 1"/>
          <p:cNvSpPr txBox="1"/>
          <p:nvPr/>
        </p:nvSpPr>
        <p:spPr>
          <a:xfrm>
            <a:off x="1538605" y="2183765"/>
            <a:ext cx="9322435" cy="3046095"/>
          </a:xfrm>
          <a:prstGeom prst="rect">
            <a:avLst/>
          </a:prstGeom>
          <a:noFill/>
          <a:ln w="9525">
            <a:noFill/>
          </a:ln>
        </p:spPr>
        <p:txBody>
          <a:bodyPr wrap="square" anchor="t">
            <a:spAutoFit/>
          </a:bodyPr>
          <a:lstStyle/>
          <a:p>
            <a:pPr>
              <a:lnSpc>
                <a:spcPct val="150000"/>
              </a:lnSpc>
            </a:pPr>
            <a:r>
              <a:rPr lang="en-US" altLang="zh-CN" sz="2400" dirty="0">
                <a:latin typeface="Times New Roman" panose="02020603050405020304" pitchFamily="18" charset="0"/>
                <a:cs typeface="Times New Roman" panose="02020603050405020304" pitchFamily="18" charset="0"/>
                <a:sym typeface="+mn-ea"/>
              </a:rPr>
              <a:t>(1)</a:t>
            </a:r>
            <a:r>
              <a:rPr lang="zh-CN" altLang="zh-CN" sz="2400" dirty="0">
                <a:latin typeface="Times New Roman" panose="02020603050405020304" pitchFamily="18" charset="0"/>
                <a:cs typeface="Times New Roman" panose="02020603050405020304" pitchFamily="18" charset="0"/>
                <a:sym typeface="+mn-ea"/>
              </a:rPr>
              <a:t>换用焦距更小的凸透镜，折光能力变强，光线提前会聚，像变小，光屏向靠近凸透镜的方向移动；</a:t>
            </a:r>
            <a:endParaRPr lang="zh-CN" altLang="zh-CN"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cs typeface="Times New Roman" panose="02020603050405020304" pitchFamily="18" charset="0"/>
                <a:sym typeface="+mn-ea"/>
              </a:rPr>
              <a:t>(2)</a:t>
            </a:r>
            <a:r>
              <a:rPr lang="zh-CN" altLang="zh-CN" sz="2400" dirty="0">
                <a:latin typeface="Times New Roman" panose="02020603050405020304" pitchFamily="18" charset="0"/>
                <a:cs typeface="Times New Roman" panose="02020603050405020304" pitchFamily="18" charset="0"/>
                <a:sym typeface="+mn-ea"/>
              </a:rPr>
              <a:t>换用焦距更大的凸透镜，折光能力变弱，光线延迟会聚，像变大，光屏向远离凸透镜的方向移动</a:t>
            </a:r>
            <a:endParaRPr lang="zh-CN" altLang="zh-CN" sz="2400" dirty="0">
              <a:latin typeface="Times New Roman" panose="02020603050405020304" pitchFamily="18" charset="0"/>
              <a:cs typeface="Times New Roman" panose="02020603050405020304" pitchFamily="18" charset="0"/>
            </a:endParaRPr>
          </a:p>
          <a:p>
            <a:endParaRPr lang="zh-CN" altLang="en-US" sz="2400" dirty="0">
              <a:latin typeface="宋体" panose="02010600030101010101" pitchFamily="2" charset="-122"/>
              <a:ea typeface="宋体" panose="02010600030101010101" pitchFamily="2" charset="-122"/>
            </a:endParaRPr>
          </a:p>
          <a:p>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14338" name="Picture 2" descr="C:\Documents and Settings\Administrator\桌面\2020河南试题研究物理\H151.T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672840" y="4817110"/>
            <a:ext cx="5285105" cy="159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422"/>
                                        </p:tgtEl>
                                        <p:attrNameLst>
                                          <p:attrName>style.visibility</p:attrName>
                                        </p:attrNameLst>
                                      </p:cBhvr>
                                      <p:to>
                                        <p:strVal val="visible"/>
                                      </p:to>
                                    </p:set>
                                    <p:animEffect transition="in" filter="checkerboard(across)">
                                      <p:cBhvr>
                                        <p:cTn id="7"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944245" y="501650"/>
            <a:ext cx="3911600" cy="521970"/>
          </a:xfrm>
          <a:prstGeom prst="rect">
            <a:avLst/>
          </a:prstGeom>
          <a:noFill/>
          <a:ln w="9525">
            <a:noFill/>
          </a:ln>
        </p:spPr>
        <p:txBody>
          <a:bodyPr wrap="square" anchor="t">
            <a:spAutoFit/>
          </a:bodyPr>
          <a:lstStyle/>
          <a:p>
            <a:r>
              <a:rPr sz="2800" b="1">
                <a:latin typeface="宋体" panose="02010600030101010101" pitchFamily="2" charset="-122"/>
                <a:ea typeface="宋体" panose="02010600030101010101" pitchFamily="2" charset="-122"/>
              </a:rPr>
              <a:t>⑨</a:t>
            </a:r>
            <a:r>
              <a:rPr lang="zh-CN" sz="2800" b="1">
                <a:latin typeface="宋体" panose="02010600030101010101" pitchFamily="2" charset="-122"/>
                <a:ea typeface="宋体" panose="02010600030101010101" pitchFamily="2" charset="-122"/>
              </a:rPr>
              <a:t>光路可逆问题：</a:t>
            </a:r>
          </a:p>
        </p:txBody>
      </p:sp>
      <p:sp>
        <p:nvSpPr>
          <p:cNvPr id="3" name="文本框 1"/>
          <p:cNvSpPr txBox="1"/>
          <p:nvPr/>
        </p:nvSpPr>
        <p:spPr>
          <a:xfrm>
            <a:off x="1482090" y="1669415"/>
            <a:ext cx="9424035" cy="1198880"/>
          </a:xfrm>
          <a:prstGeom prst="rect">
            <a:avLst/>
          </a:prstGeom>
          <a:noFill/>
          <a:ln w="9525">
            <a:noFill/>
          </a:ln>
        </p:spPr>
        <p:txBody>
          <a:bodyPr wrap="square" anchor="t">
            <a:spAutoFit/>
          </a:bodyPr>
          <a:lstStyle/>
          <a:p>
            <a:pPr fontAlgn="auto">
              <a:lnSpc>
                <a:spcPct val="150000"/>
              </a:lnSpc>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光屏上成清晰的像时，对调物体与光屏的位置，光屏上还能成清晰的像，说明光路可逆。</a:t>
            </a:r>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14338" name="Picture 2" descr="C:\Documents and Settings\Administrator\桌面\2020河南试题研究物理\H151.T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551555" y="3233420"/>
            <a:ext cx="5285105" cy="1596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1018421" y="1116201"/>
            <a:ext cx="10369152" cy="119888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4. </a:t>
            </a:r>
            <a:r>
              <a:rPr altLang="zh-CN" sz="2400" dirty="0">
                <a:latin typeface="Times New Roman" panose="02020603050405020304" pitchFamily="18" charset="0"/>
                <a:cs typeface="Times New Roman" panose="02020603050405020304" pitchFamily="18" charset="0"/>
              </a:rPr>
              <a:t>(2019南京)用如图所示的装置做“探究凸透镜成像规律”实验，图甲中一束平行光射向凸透镜，光屏上得到一个最小、最亮的光斑(未画出)．</a:t>
            </a:r>
          </a:p>
        </p:txBody>
      </p:sp>
      <p:pic>
        <p:nvPicPr>
          <p:cNvPr id="28" name="图片 30" descr="file:///C:\Documents%252525252520and%252525252520Settings\Administrator\桌面\2020河南试题研究物理\H435.TIF"/>
          <p:cNvPicPr>
            <a:picLocks noChangeAspect="1"/>
          </p:cNvPicPr>
          <p:nvPr/>
        </p:nvPicPr>
        <p:blipFill>
          <a:blip r:embed="rId2" r:link="rId3">
            <a:clrChange>
              <a:clrFrom>
                <a:srgbClr val="FFFFFF"/>
              </a:clrFrom>
              <a:clrTo>
                <a:srgbClr val="FFFFFF">
                  <a:alpha val="0"/>
                </a:srgbClr>
              </a:clrTo>
            </a:clrChange>
          </a:blip>
          <a:stretch>
            <a:fillRect/>
          </a:stretch>
        </p:blipFill>
        <p:spPr>
          <a:xfrm>
            <a:off x="4260215" y="2315210"/>
            <a:ext cx="3510280" cy="3086100"/>
          </a:xfrm>
          <a:prstGeom prst="rect">
            <a:avLst/>
          </a:prstGeom>
          <a:noFill/>
          <a:ln w="9525">
            <a:noFill/>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 name="文本框 99"/>
          <p:cNvSpPr txBox="1"/>
          <p:nvPr/>
        </p:nvSpPr>
        <p:spPr>
          <a:xfrm>
            <a:off x="394970" y="1095375"/>
            <a:ext cx="10688320" cy="4523105"/>
          </a:xfrm>
          <a:prstGeom prst="rect">
            <a:avLst/>
          </a:prstGeom>
          <a:noFill/>
          <a:ln w="9525">
            <a:noFill/>
          </a:ln>
        </p:spPr>
        <p:txBody>
          <a:bodyPr wrap="square">
            <a:spAutoFit/>
          </a:bodyPr>
          <a:lstStyle/>
          <a:p>
            <a:pPr indent="0" fontAlgn="auto">
              <a:lnSpc>
                <a:spcPct val="150000"/>
              </a:lnSpc>
            </a:pPr>
            <a:r>
              <a:rPr lang="en-US" sz="2400" b="0">
                <a:latin typeface="Times New Roman" panose="02020603050405020304" pitchFamily="18" charset="0"/>
                <a:cs typeface="Times New Roman" panose="02020603050405020304" pitchFamily="18" charset="0"/>
              </a:rPr>
              <a:t>(1)</a:t>
            </a:r>
            <a:r>
              <a:rPr lang="zh-CN" sz="2400" b="0">
                <a:latin typeface="+mn-ea"/>
                <a:cs typeface="+mn-ea"/>
              </a:rPr>
              <a:t>图乙中烛焰在光屏上恰好成一清晰的像</a:t>
            </a:r>
            <a:r>
              <a:rPr lang="en-US" sz="2400" b="0">
                <a:latin typeface="+mn-ea"/>
                <a:cs typeface="+mn-ea"/>
              </a:rPr>
              <a:t>(</a:t>
            </a:r>
            <a:r>
              <a:rPr lang="zh-CN" sz="2400" b="0">
                <a:latin typeface="+mn-ea"/>
                <a:cs typeface="+mn-ea"/>
              </a:rPr>
              <a:t>未画出</a:t>
            </a:r>
            <a:r>
              <a:rPr lang="en-US" sz="2400" b="0">
                <a:latin typeface="+mn-ea"/>
                <a:cs typeface="+mn-ea"/>
              </a:rPr>
              <a:t>)</a:t>
            </a:r>
            <a:r>
              <a:rPr lang="zh-CN" sz="2400" b="0">
                <a:latin typeface="+mn-ea"/>
                <a:cs typeface="+mn-ea"/>
              </a:rPr>
              <a:t>，则该像是</a:t>
            </a:r>
          </a:p>
          <a:p>
            <a:pPr indent="0" fontAlgn="auto">
              <a:lnSpc>
                <a:spcPct val="150000"/>
              </a:lnSpc>
            </a:pPr>
            <a:r>
              <a:rPr lang="zh-CN" sz="2400" b="0">
                <a:latin typeface="+mn-ea"/>
                <a:cs typeface="+mn-ea"/>
              </a:rPr>
              <a:t>倒立、</a:t>
            </a:r>
            <a:r>
              <a:rPr lang="en-US" sz="2400" b="0">
                <a:latin typeface="+mn-ea"/>
                <a:cs typeface="+mn-ea"/>
              </a:rPr>
              <a:t>________</a:t>
            </a:r>
            <a:r>
              <a:rPr lang="zh-CN" sz="2400" b="0">
                <a:latin typeface="+mn-ea"/>
                <a:cs typeface="+mn-ea"/>
              </a:rPr>
              <a:t>的实像．</a:t>
            </a:r>
            <a:endParaRPr lang="en-US" sz="2400" b="0">
              <a:latin typeface="+mn-ea"/>
              <a:cs typeface="+mn-ea"/>
            </a:endParaRPr>
          </a:p>
          <a:p>
            <a:pPr indent="0" fontAlgn="auto">
              <a:lnSpc>
                <a:spcPct val="150000"/>
              </a:lnSpc>
            </a:pPr>
            <a:r>
              <a:rPr lang="en-US" sz="2400" b="0">
                <a:latin typeface="Times New Roman" panose="02020603050405020304" pitchFamily="18" charset="0"/>
                <a:cs typeface="Times New Roman" panose="02020603050405020304" pitchFamily="18" charset="0"/>
              </a:rPr>
              <a:t>(2)</a:t>
            </a:r>
            <a:r>
              <a:rPr lang="zh-CN" sz="2400" b="0">
                <a:latin typeface="+mn-ea"/>
                <a:cs typeface="+mn-ea"/>
              </a:rPr>
              <a:t>若在图乙中将凸透镜移到</a:t>
            </a:r>
            <a:r>
              <a:rPr lang="en-US" sz="2400" b="0">
                <a:latin typeface="Times New Roman" panose="02020603050405020304" pitchFamily="18" charset="0"/>
                <a:cs typeface="Times New Roman" panose="02020603050405020304" pitchFamily="18" charset="0"/>
              </a:rPr>
              <a:t>55 cm</a:t>
            </a:r>
            <a:r>
              <a:rPr lang="zh-CN" sz="2400" b="0">
                <a:latin typeface="+mn-ea"/>
                <a:cs typeface="+mn-ea"/>
              </a:rPr>
              <a:t>刻度线处，则将光屏移动到</a:t>
            </a:r>
          </a:p>
          <a:p>
            <a:pPr indent="0" fontAlgn="auto">
              <a:lnSpc>
                <a:spcPct val="150000"/>
              </a:lnSpc>
            </a:pPr>
            <a:r>
              <a:rPr lang="en-US" sz="2400" b="0">
                <a:latin typeface="+mn-ea"/>
                <a:cs typeface="+mn-ea"/>
              </a:rPr>
              <a:t>________ </a:t>
            </a:r>
            <a:r>
              <a:rPr lang="en-US" sz="2400" b="0">
                <a:latin typeface="Times New Roman" panose="02020603050405020304" pitchFamily="18" charset="0"/>
                <a:cs typeface="Times New Roman" panose="02020603050405020304" pitchFamily="18" charset="0"/>
              </a:rPr>
              <a:t>cm</a:t>
            </a:r>
            <a:r>
              <a:rPr lang="zh-CN" sz="2400" b="0">
                <a:latin typeface="+mn-ea"/>
                <a:cs typeface="+mn-ea"/>
              </a:rPr>
              <a:t>刻度线处，可以再次看到清晰的像．</a:t>
            </a:r>
            <a:endParaRPr lang="en-US" sz="2400" b="0">
              <a:latin typeface="+mn-ea"/>
              <a:cs typeface="+mn-ea"/>
            </a:endParaRPr>
          </a:p>
          <a:p>
            <a:pPr indent="0" fontAlgn="auto">
              <a:lnSpc>
                <a:spcPct val="150000"/>
              </a:lnSpc>
            </a:pPr>
            <a:r>
              <a:rPr lang="en-US" sz="2400" b="0">
                <a:latin typeface="Times New Roman" panose="02020603050405020304" pitchFamily="18" charset="0"/>
                <a:cs typeface="Times New Roman" panose="02020603050405020304" pitchFamily="18" charset="0"/>
              </a:rPr>
              <a:t>(3)</a:t>
            </a:r>
            <a:r>
              <a:rPr lang="zh-CN" sz="2400" b="0">
                <a:latin typeface="+mn-ea"/>
                <a:cs typeface="+mn-ea"/>
              </a:rPr>
              <a:t>若在图乙中烛焰和凸透镜之间放一近视眼镜的镜片，则将光屏向</a:t>
            </a:r>
            <a:r>
              <a:rPr lang="en-US" sz="2400" b="0">
                <a:latin typeface="+mn-ea"/>
                <a:cs typeface="+mn-ea"/>
              </a:rPr>
              <a:t>________(</a:t>
            </a:r>
            <a:r>
              <a:rPr lang="zh-CN" sz="2400" b="0">
                <a:latin typeface="+mn-ea"/>
                <a:cs typeface="+mn-ea"/>
              </a:rPr>
              <a:t>选填</a:t>
            </a:r>
            <a:r>
              <a:rPr lang="en-US" sz="2400" b="0">
                <a:latin typeface="+mn-ea"/>
                <a:cs typeface="+mn-ea"/>
              </a:rPr>
              <a:t>“</a:t>
            </a:r>
            <a:r>
              <a:rPr lang="zh-CN" sz="2400" b="0">
                <a:latin typeface="+mn-ea"/>
                <a:cs typeface="+mn-ea"/>
              </a:rPr>
              <a:t>左</a:t>
            </a:r>
            <a:r>
              <a:rPr lang="en-US" sz="2400" b="0">
                <a:latin typeface="+mn-ea"/>
                <a:cs typeface="+mn-ea"/>
              </a:rPr>
              <a:t>”</a:t>
            </a:r>
            <a:r>
              <a:rPr lang="zh-CN" sz="2400" b="0">
                <a:latin typeface="+mn-ea"/>
                <a:cs typeface="+mn-ea"/>
              </a:rPr>
              <a:t>或</a:t>
            </a:r>
            <a:r>
              <a:rPr lang="en-US" sz="2400" b="0">
                <a:latin typeface="+mn-ea"/>
                <a:cs typeface="+mn-ea"/>
              </a:rPr>
              <a:t>“</a:t>
            </a:r>
            <a:r>
              <a:rPr lang="zh-CN" sz="2400" b="0">
                <a:latin typeface="+mn-ea"/>
                <a:cs typeface="+mn-ea"/>
              </a:rPr>
              <a:t>右</a:t>
            </a:r>
            <a:r>
              <a:rPr lang="en-US" sz="2400" b="0">
                <a:latin typeface="+mn-ea"/>
                <a:cs typeface="+mn-ea"/>
              </a:rPr>
              <a:t>”</a:t>
            </a:r>
            <a:r>
              <a:rPr lang="zh-CN" sz="2400" b="0">
                <a:latin typeface="+mn-ea"/>
                <a:cs typeface="+mn-ea"/>
              </a:rPr>
              <a:t>，下同</a:t>
            </a:r>
            <a:r>
              <a:rPr lang="en-US" sz="2400" b="0">
                <a:latin typeface="+mn-ea"/>
                <a:cs typeface="+mn-ea"/>
              </a:rPr>
              <a:t>)</a:t>
            </a:r>
            <a:r>
              <a:rPr lang="zh-CN" sz="2400" b="0">
                <a:latin typeface="+mn-ea"/>
                <a:cs typeface="+mn-ea"/>
              </a:rPr>
              <a:t>移动才能再次看到清晰的像．</a:t>
            </a:r>
            <a:endParaRPr lang="en-US" sz="2400" b="0">
              <a:latin typeface="+mn-ea"/>
              <a:cs typeface="+mn-ea"/>
            </a:endParaRPr>
          </a:p>
          <a:p>
            <a:pPr indent="0" fontAlgn="auto">
              <a:lnSpc>
                <a:spcPct val="150000"/>
              </a:lnSpc>
            </a:pPr>
            <a:r>
              <a:rPr lang="en-US" sz="2400" b="0">
                <a:latin typeface="Times New Roman" panose="02020603050405020304" pitchFamily="18" charset="0"/>
                <a:cs typeface="Times New Roman" panose="02020603050405020304" pitchFamily="18" charset="0"/>
              </a:rPr>
              <a:t>(4)</a:t>
            </a:r>
            <a:r>
              <a:rPr lang="zh-CN" sz="2400" b="0">
                <a:latin typeface="+mn-ea"/>
                <a:cs typeface="+mn-ea"/>
              </a:rPr>
              <a:t>若在图乙中用塑料吸管对准</a:t>
            </a:r>
            <a:r>
              <a:rPr lang="en-US" sz="2400" b="1">
                <a:latin typeface="Times New Roman" panose="02020603050405020304" pitchFamily="18" charset="0"/>
                <a:cs typeface="Times New Roman" panose="02020603050405020304" pitchFamily="18" charset="0"/>
              </a:rPr>
              <a:t>A</a:t>
            </a:r>
            <a:r>
              <a:rPr lang="zh-CN" sz="2400" b="0">
                <a:latin typeface="+mn-ea"/>
                <a:cs typeface="+mn-ea"/>
              </a:rPr>
              <a:t>点沿垂直于纸面方向持续用力吹气，发现光屏上</a:t>
            </a:r>
            <a:r>
              <a:rPr lang="en-US" sz="2400" b="0">
                <a:latin typeface="+mn-ea"/>
                <a:cs typeface="+mn-ea"/>
              </a:rPr>
              <a:t>“</a:t>
            </a:r>
            <a:r>
              <a:rPr lang="zh-CN" sz="2400" b="0">
                <a:latin typeface="+mn-ea"/>
                <a:cs typeface="+mn-ea"/>
              </a:rPr>
              <a:t>烛焰尖部</a:t>
            </a:r>
            <a:r>
              <a:rPr lang="en-US" sz="2400" b="0">
                <a:latin typeface="+mn-ea"/>
                <a:cs typeface="+mn-ea"/>
              </a:rPr>
              <a:t>”</a:t>
            </a:r>
            <a:r>
              <a:rPr lang="zh-CN" sz="2400" b="0">
                <a:latin typeface="+mn-ea"/>
                <a:cs typeface="+mn-ea"/>
              </a:rPr>
              <a:t>变模糊，则将光屏向</a:t>
            </a:r>
            <a:r>
              <a:rPr lang="en-US" sz="2400" b="0">
                <a:latin typeface="+mn-ea"/>
                <a:cs typeface="+mn-ea"/>
              </a:rPr>
              <a:t>________</a:t>
            </a:r>
            <a:r>
              <a:rPr lang="zh-CN" sz="2400" b="0">
                <a:latin typeface="+mn-ea"/>
                <a:cs typeface="+mn-ea"/>
              </a:rPr>
              <a:t>移动，</a:t>
            </a:r>
            <a:r>
              <a:rPr lang="en-US" sz="2400" b="0">
                <a:latin typeface="+mn-ea"/>
                <a:cs typeface="+mn-ea"/>
              </a:rPr>
              <a:t>“</a:t>
            </a:r>
            <a:r>
              <a:rPr lang="zh-CN" sz="2400" b="0">
                <a:latin typeface="+mn-ea"/>
                <a:cs typeface="+mn-ea"/>
              </a:rPr>
              <a:t>烛焰尖部</a:t>
            </a:r>
            <a:r>
              <a:rPr lang="en-US" sz="2400" b="0">
                <a:latin typeface="+mn-ea"/>
                <a:cs typeface="+mn-ea"/>
              </a:rPr>
              <a:t>”</a:t>
            </a:r>
            <a:r>
              <a:rPr lang="zh-CN" sz="2400" b="0">
                <a:latin typeface="+mn-ea"/>
                <a:cs typeface="+mn-ea"/>
              </a:rPr>
              <a:t>又会变清晰．</a:t>
            </a:r>
            <a:endParaRPr lang="zh-CN" altLang="en-US" sz="2400">
              <a:latin typeface="+mn-ea"/>
              <a:cs typeface="+mn-ea"/>
            </a:endParaRPr>
          </a:p>
        </p:txBody>
      </p:sp>
      <p:pic>
        <p:nvPicPr>
          <p:cNvPr id="28" name="图片 30" descr="file:///C:\Documents%252525252520and%252525252520Settings\Administrator\桌面\2020河南试题研究物理\H435.TIF"/>
          <p:cNvPicPr>
            <a:picLocks noChangeAspect="1"/>
          </p:cNvPicPr>
          <p:nvPr/>
        </p:nvPicPr>
        <p:blipFill>
          <a:blip r:embed="rId2" r:link="rId3">
            <a:clrChange>
              <a:clrFrom>
                <a:srgbClr val="FFFFFF"/>
              </a:clrFrom>
              <a:clrTo>
                <a:srgbClr val="FFFFFF">
                  <a:alpha val="0"/>
                </a:srgbClr>
              </a:clrTo>
            </a:clrChange>
          </a:blip>
          <a:stretch>
            <a:fillRect/>
          </a:stretch>
        </p:blipFill>
        <p:spPr>
          <a:xfrm>
            <a:off x="8970645" y="368300"/>
            <a:ext cx="3195955" cy="2809875"/>
          </a:xfrm>
          <a:prstGeom prst="rect">
            <a:avLst/>
          </a:prstGeom>
          <a:noFill/>
          <a:ln w="9525">
            <a:noFill/>
          </a:ln>
        </p:spPr>
      </p:pic>
      <p:sp>
        <p:nvSpPr>
          <p:cNvPr id="10" name="文本框 9"/>
          <p:cNvSpPr txBox="1"/>
          <p:nvPr/>
        </p:nvSpPr>
        <p:spPr>
          <a:xfrm>
            <a:off x="1689100" y="1732280"/>
            <a:ext cx="951230" cy="460375"/>
          </a:xfrm>
          <a:prstGeom prst="rect">
            <a:avLst/>
          </a:prstGeom>
          <a:noFill/>
        </p:spPr>
        <p:txBody>
          <a:bodyPr wrap="square" rtlCol="0">
            <a:spAutoFit/>
          </a:bodyPr>
          <a:lstStyle/>
          <a:p>
            <a:r>
              <a:rPr lang="zh-CN" altLang="en-US" sz="2400">
                <a:solidFill>
                  <a:srgbClr val="FF0000"/>
                </a:solidFill>
              </a:rPr>
              <a:t>放大</a:t>
            </a:r>
          </a:p>
        </p:txBody>
      </p:sp>
      <p:sp>
        <p:nvSpPr>
          <p:cNvPr id="11" name="文本框 10"/>
          <p:cNvSpPr txBox="1"/>
          <p:nvPr/>
        </p:nvSpPr>
        <p:spPr>
          <a:xfrm>
            <a:off x="953135" y="2848610"/>
            <a:ext cx="951230" cy="460375"/>
          </a:xfrm>
          <a:prstGeom prst="rect">
            <a:avLst/>
          </a:prstGeom>
          <a:noFill/>
        </p:spPr>
        <p:txBody>
          <a:bodyPr wrap="square" rtlCol="0">
            <a:spAutoFit/>
          </a:bodyPr>
          <a:lstStyle/>
          <a:p>
            <a:r>
              <a:rPr lang="en-US" altLang="zh-CN" sz="2400">
                <a:solidFill>
                  <a:srgbClr val="FF0000"/>
                </a:solidFill>
                <a:latin typeface="Times New Roman" panose="02020603050405020304" pitchFamily="18" charset="0"/>
                <a:cs typeface="Times New Roman" panose="02020603050405020304" pitchFamily="18" charset="0"/>
              </a:rPr>
              <a:t>75</a:t>
            </a:r>
          </a:p>
        </p:txBody>
      </p:sp>
      <p:sp>
        <p:nvSpPr>
          <p:cNvPr id="12" name="文本框 11"/>
          <p:cNvSpPr txBox="1"/>
          <p:nvPr/>
        </p:nvSpPr>
        <p:spPr>
          <a:xfrm>
            <a:off x="929005" y="3912870"/>
            <a:ext cx="951230" cy="460375"/>
          </a:xfrm>
          <a:prstGeom prst="rect">
            <a:avLst/>
          </a:prstGeom>
          <a:noFill/>
        </p:spPr>
        <p:txBody>
          <a:bodyPr wrap="square" rtlCol="0">
            <a:spAutoFit/>
          </a:bodyPr>
          <a:lstStyle/>
          <a:p>
            <a:r>
              <a:rPr lang="zh-CN" altLang="en-US" sz="2400">
                <a:solidFill>
                  <a:srgbClr val="FF0000"/>
                </a:solidFill>
              </a:rPr>
              <a:t>右</a:t>
            </a:r>
          </a:p>
        </p:txBody>
      </p:sp>
      <p:sp>
        <p:nvSpPr>
          <p:cNvPr id="13" name="文本框 12"/>
          <p:cNvSpPr txBox="1"/>
          <p:nvPr/>
        </p:nvSpPr>
        <p:spPr>
          <a:xfrm>
            <a:off x="5458460" y="5022215"/>
            <a:ext cx="951230" cy="460375"/>
          </a:xfrm>
          <a:prstGeom prst="rect">
            <a:avLst/>
          </a:prstGeom>
          <a:noFill/>
        </p:spPr>
        <p:txBody>
          <a:bodyPr wrap="square" rtlCol="0">
            <a:spAutoFit/>
          </a:bodyPr>
          <a:lstStyle/>
          <a:p>
            <a:r>
              <a:rPr lang="zh-CN" altLang="en-US" sz="2400">
                <a:solidFill>
                  <a:srgbClr val="FF0000"/>
                </a:solidFill>
              </a:rPr>
              <a:t>左</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1029851" y="1253361"/>
            <a:ext cx="10369152" cy="1198880"/>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5. </a:t>
            </a:r>
            <a:r>
              <a:rPr altLang="zh-CN" sz="2400" dirty="0">
                <a:latin typeface="Times New Roman" panose="02020603050405020304" pitchFamily="18" charset="0"/>
                <a:cs typeface="Times New Roman" panose="02020603050405020304" pitchFamily="18" charset="0"/>
              </a:rPr>
              <a:t>(2019黑龙江齐齐哈尔)小伟用如图甲所示的实验装置探究“凸透镜成像的规律”,所用凸透镜的焦距为10cm．</a:t>
            </a:r>
          </a:p>
        </p:txBody>
      </p:sp>
      <p:grpSp>
        <p:nvGrpSpPr>
          <p:cNvPr id="4" name="组合 3"/>
          <p:cNvGrpSpPr/>
          <p:nvPr/>
        </p:nvGrpSpPr>
        <p:grpSpPr>
          <a:xfrm>
            <a:off x="383540" y="2869565"/>
            <a:ext cx="11638280" cy="2454910"/>
            <a:chOff x="830" y="4519"/>
            <a:chExt cx="18328" cy="3866"/>
          </a:xfrm>
        </p:grpSpPr>
        <p:pic>
          <p:nvPicPr>
            <p:cNvPr id="2" name="图片 1" descr="211c3fb7ecf5a9fe06eb4a9e8e67b93"/>
            <p:cNvPicPr>
              <a:picLocks noChangeAspect="1"/>
            </p:cNvPicPr>
            <p:nvPr/>
          </p:nvPicPr>
          <p:blipFill>
            <a:blip r:embed="rId2">
              <a:lum bright="6000"/>
            </a:blip>
            <a:stretch>
              <a:fillRect/>
            </a:stretch>
          </p:blipFill>
          <p:spPr>
            <a:xfrm>
              <a:off x="830" y="4519"/>
              <a:ext cx="9062" cy="3866"/>
            </a:xfrm>
            <a:prstGeom prst="rect">
              <a:avLst/>
            </a:prstGeom>
          </p:spPr>
        </p:pic>
        <p:pic>
          <p:nvPicPr>
            <p:cNvPr id="3" name="图片 2" descr="100fc35e6197e571ba32829b4502139"/>
            <p:cNvPicPr>
              <a:picLocks noChangeAspect="1"/>
            </p:cNvPicPr>
            <p:nvPr/>
          </p:nvPicPr>
          <p:blipFill>
            <a:blip r:embed="rId3">
              <a:lum bright="6000" contrast="6000"/>
            </a:blip>
            <a:stretch>
              <a:fillRect/>
            </a:stretch>
          </p:blipFill>
          <p:spPr>
            <a:xfrm>
              <a:off x="9758" y="4520"/>
              <a:ext cx="9400" cy="3755"/>
            </a:xfrm>
            <a:prstGeom prst="rect">
              <a:avLst/>
            </a:prstGeom>
          </p:spPr>
        </p:pic>
      </p:gr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 name="文本框 99"/>
          <p:cNvSpPr txBox="1"/>
          <p:nvPr/>
        </p:nvSpPr>
        <p:spPr>
          <a:xfrm>
            <a:off x="423545" y="3241040"/>
            <a:ext cx="11343005" cy="3416320"/>
          </a:xfrm>
          <a:prstGeom prst="rect">
            <a:avLst/>
          </a:prstGeom>
          <a:noFill/>
          <a:ln w="9525">
            <a:noFill/>
          </a:ln>
        </p:spPr>
        <p:txBody>
          <a:bodyPr wrap="square">
            <a:spAutoFit/>
          </a:bodyPr>
          <a:lstStyle/>
          <a:p>
            <a:pPr indent="0" fontAlgn="auto">
              <a:lnSpc>
                <a:spcPct val="150000"/>
              </a:lnSpc>
            </a:pPr>
            <a:r>
              <a:rPr lang="en-US" sz="2400" b="0" dirty="0">
                <a:latin typeface="Times New Roman" panose="02020603050405020304" pitchFamily="18" charset="0"/>
                <a:cs typeface="Times New Roman" panose="02020603050405020304" pitchFamily="18" charset="0"/>
              </a:rPr>
              <a:t>(1)</a:t>
            </a:r>
            <a:r>
              <a:rPr sz="2400" b="0" dirty="0" err="1">
                <a:latin typeface="+mn-ea"/>
                <a:cs typeface="+mn-ea"/>
              </a:rPr>
              <a:t>小伟在组装器材时</a:t>
            </a:r>
            <a:r>
              <a:rPr lang="zh-CN" sz="2400" b="0" dirty="0">
                <a:latin typeface="+mn-ea"/>
                <a:cs typeface="+mn-ea"/>
              </a:rPr>
              <a:t>，</a:t>
            </a:r>
            <a:r>
              <a:rPr sz="2400" b="0" dirty="0" err="1">
                <a:latin typeface="+mn-ea"/>
                <a:cs typeface="+mn-ea"/>
              </a:rPr>
              <a:t>将蜡烛、凸透镜和光屏依次放在光具座上</a:t>
            </a:r>
            <a:r>
              <a:rPr lang="zh-CN" sz="2400" b="0" dirty="0">
                <a:latin typeface="+mn-ea"/>
                <a:cs typeface="+mn-ea"/>
              </a:rPr>
              <a:t>，</a:t>
            </a:r>
            <a:r>
              <a:rPr sz="2400" b="0" dirty="0" err="1">
                <a:latin typeface="+mn-ea"/>
                <a:cs typeface="+mn-ea"/>
              </a:rPr>
              <a:t>并调节烛焰、凸透镜、光屏的中心在同一水平直线上</a:t>
            </a:r>
            <a:r>
              <a:rPr lang="zh-CN" sz="2400" b="0" dirty="0">
                <a:latin typeface="+mn-ea"/>
                <a:cs typeface="+mn-ea"/>
              </a:rPr>
              <a:t>，</a:t>
            </a:r>
            <a:r>
              <a:rPr sz="2400" b="0" dirty="0" err="1">
                <a:latin typeface="+mn-ea"/>
                <a:cs typeface="+mn-ea"/>
              </a:rPr>
              <a:t>这样做的目的是</a:t>
            </a:r>
            <a:r>
              <a:rPr sz="2400" b="0" dirty="0" smtClean="0">
                <a:latin typeface="+mn-ea"/>
                <a:cs typeface="+mn-ea"/>
              </a:rPr>
              <a:t>:</a:t>
            </a:r>
            <a:r>
              <a:rPr sz="2400" b="0" u="sng" dirty="0" smtClean="0">
                <a:latin typeface="+mn-ea"/>
                <a:cs typeface="+mn-ea"/>
              </a:rPr>
              <a:t> </a:t>
            </a:r>
            <a:r>
              <a:rPr lang="en-US" sz="2400" b="0" u="sng" dirty="0" smtClean="0">
                <a:latin typeface="+mn-ea"/>
                <a:cs typeface="+mn-ea"/>
              </a:rPr>
              <a:t>                   </a:t>
            </a:r>
            <a:r>
              <a:rPr lang="en-US" sz="2400" b="0" dirty="0" smtClean="0">
                <a:latin typeface="+mn-ea"/>
                <a:cs typeface="+mn-ea"/>
              </a:rPr>
              <a:t>.</a:t>
            </a:r>
            <a:endParaRPr sz="2400" b="0" dirty="0">
              <a:latin typeface="+mn-ea"/>
              <a:cs typeface="+mn-ea"/>
            </a:endParaRPr>
          </a:p>
          <a:p>
            <a:pPr indent="0" fontAlgn="auto">
              <a:lnSpc>
                <a:spcPct val="150000"/>
              </a:lnSpc>
            </a:pPr>
            <a:r>
              <a:rPr sz="2400" b="0" dirty="0">
                <a:latin typeface="Times New Roman" panose="02020603050405020304" pitchFamily="18" charset="0"/>
                <a:cs typeface="Times New Roman" panose="02020603050405020304" pitchFamily="18" charset="0"/>
              </a:rPr>
              <a:t>(2)</a:t>
            </a:r>
            <a:r>
              <a:rPr sz="2400" b="0" dirty="0" err="1">
                <a:latin typeface="+mn-ea"/>
                <a:cs typeface="+mn-ea"/>
              </a:rPr>
              <a:t>实验过程中</a:t>
            </a:r>
            <a:r>
              <a:rPr lang="zh-CN" sz="2400" b="0" dirty="0">
                <a:latin typeface="+mn-ea"/>
                <a:cs typeface="+mn-ea"/>
              </a:rPr>
              <a:t>，</a:t>
            </a:r>
            <a:r>
              <a:rPr sz="2400" b="0" dirty="0">
                <a:latin typeface="+mn-ea"/>
                <a:cs typeface="+mn-ea"/>
              </a:rPr>
              <a:t>凸透镜始终固定在光具座</a:t>
            </a:r>
            <a:r>
              <a:rPr sz="2400" b="0" dirty="0">
                <a:latin typeface="Times New Roman" panose="02020603050405020304" pitchFamily="18" charset="0"/>
                <a:cs typeface="Times New Roman" panose="02020603050405020304" pitchFamily="18" charset="0"/>
              </a:rPr>
              <a:t>50</a:t>
            </a:r>
            <a:r>
              <a:rPr lang="en-US" sz="2400" b="0" dirty="0">
                <a:latin typeface="Times New Roman" panose="02020603050405020304" pitchFamily="18" charset="0"/>
                <a:cs typeface="Times New Roman" panose="02020603050405020304" pitchFamily="18" charset="0"/>
              </a:rPr>
              <a:t>.0</a:t>
            </a:r>
            <a:r>
              <a:rPr sz="2400" b="0" dirty="0">
                <a:latin typeface="Times New Roman" panose="02020603050405020304" pitchFamily="18" charset="0"/>
                <a:cs typeface="Times New Roman" panose="02020603050405020304" pitchFamily="18" charset="0"/>
              </a:rPr>
              <a:t>cm</a:t>
            </a:r>
            <a:r>
              <a:rPr sz="2400" b="0" dirty="0">
                <a:latin typeface="+mn-ea"/>
                <a:cs typeface="+mn-ea"/>
              </a:rPr>
              <a:t>刻度线处。当蜡烛距离凸透镜</a:t>
            </a:r>
            <a:r>
              <a:rPr sz="2400" b="0" dirty="0">
                <a:latin typeface="Times New Roman" panose="02020603050405020304" pitchFamily="18" charset="0"/>
                <a:cs typeface="Times New Roman" panose="02020603050405020304" pitchFamily="18" charset="0"/>
              </a:rPr>
              <a:t>15</a:t>
            </a:r>
            <a:r>
              <a:rPr lang="en-US" sz="2400" b="0" dirty="0">
                <a:latin typeface="Times New Roman" panose="02020603050405020304" pitchFamily="18" charset="0"/>
                <a:cs typeface="Times New Roman" panose="02020603050405020304" pitchFamily="18" charset="0"/>
              </a:rPr>
              <a:t>.0</a:t>
            </a:r>
            <a:r>
              <a:rPr sz="2400" b="0" dirty="0">
                <a:latin typeface="Times New Roman" panose="02020603050405020304" pitchFamily="18" charset="0"/>
                <a:cs typeface="Times New Roman" panose="02020603050405020304" pitchFamily="18" charset="0"/>
              </a:rPr>
              <a:t>cm</a:t>
            </a:r>
            <a:r>
              <a:rPr sz="2400" b="0" dirty="0">
                <a:latin typeface="+mn-ea"/>
                <a:cs typeface="+mn-ea"/>
              </a:rPr>
              <a:t>时</a:t>
            </a:r>
            <a:r>
              <a:rPr lang="zh-CN" sz="2400" b="0" dirty="0">
                <a:latin typeface="+mn-ea"/>
                <a:cs typeface="+mn-ea"/>
              </a:rPr>
              <a:t>，</a:t>
            </a:r>
            <a:r>
              <a:rPr sz="2400" b="0" dirty="0" err="1">
                <a:latin typeface="+mn-ea"/>
                <a:cs typeface="+mn-ea"/>
              </a:rPr>
              <a:t>移动光屏</a:t>
            </a:r>
            <a:r>
              <a:rPr lang="zh-CN" sz="2400" b="0" dirty="0">
                <a:latin typeface="+mn-ea"/>
                <a:cs typeface="+mn-ea"/>
              </a:rPr>
              <a:t>，</a:t>
            </a:r>
            <a:r>
              <a:rPr sz="2400" b="0" dirty="0" err="1">
                <a:latin typeface="+mn-ea"/>
                <a:cs typeface="+mn-ea"/>
              </a:rPr>
              <a:t>可在光屏上得到一个倒立</a:t>
            </a:r>
            <a:r>
              <a:rPr sz="2400" b="0" dirty="0">
                <a:latin typeface="+mn-ea"/>
                <a:cs typeface="+mn-ea"/>
              </a:rPr>
              <a:t>、</a:t>
            </a:r>
            <a:r>
              <a:rPr sz="2400" b="0" u="sng" dirty="0">
                <a:latin typeface="+mn-ea"/>
                <a:cs typeface="+mn-ea"/>
              </a:rPr>
              <a:t>           </a:t>
            </a:r>
            <a:r>
              <a:rPr sz="2400" b="0" dirty="0" err="1">
                <a:latin typeface="+mn-ea"/>
                <a:cs typeface="+mn-ea"/>
              </a:rPr>
              <a:t>的实像</a:t>
            </a:r>
            <a:r>
              <a:rPr sz="2400" b="0" dirty="0">
                <a:latin typeface="+mn-ea"/>
                <a:cs typeface="+mn-ea"/>
              </a:rPr>
              <a:t>(选填“</a:t>
            </a:r>
            <a:r>
              <a:rPr sz="2400" b="0" dirty="0" err="1">
                <a:latin typeface="+mn-ea"/>
                <a:cs typeface="+mn-ea"/>
              </a:rPr>
              <a:t>放大</a:t>
            </a:r>
            <a:r>
              <a:rPr sz="2400" b="0" dirty="0">
                <a:latin typeface="+mn-ea"/>
                <a:cs typeface="+mn-ea"/>
              </a:rPr>
              <a:t>”、“</a:t>
            </a:r>
            <a:r>
              <a:rPr sz="2400" b="0" dirty="0" err="1">
                <a:latin typeface="+mn-ea"/>
                <a:cs typeface="+mn-ea"/>
              </a:rPr>
              <a:t>等大”或“缩小</a:t>
            </a:r>
            <a:r>
              <a:rPr sz="2400" b="0" dirty="0">
                <a:latin typeface="+mn-ea"/>
                <a:cs typeface="+mn-ea"/>
              </a:rPr>
              <a:t>”)</a:t>
            </a:r>
          </a:p>
          <a:p>
            <a:pPr indent="0" fontAlgn="auto">
              <a:lnSpc>
                <a:spcPct val="150000"/>
              </a:lnSpc>
            </a:pPr>
            <a:endParaRPr lang="zh-CN" altLang="en-US" sz="2400" dirty="0">
              <a:latin typeface="+mn-ea"/>
              <a:cs typeface="+mn-ea"/>
            </a:endParaRPr>
          </a:p>
        </p:txBody>
      </p:sp>
      <p:grpSp>
        <p:nvGrpSpPr>
          <p:cNvPr id="4" name="组合 3"/>
          <p:cNvGrpSpPr/>
          <p:nvPr/>
        </p:nvGrpSpPr>
        <p:grpSpPr>
          <a:xfrm>
            <a:off x="275907" y="553085"/>
            <a:ext cx="11638280" cy="2454910"/>
            <a:chOff x="830" y="4519"/>
            <a:chExt cx="18328" cy="3866"/>
          </a:xfrm>
        </p:grpSpPr>
        <p:pic>
          <p:nvPicPr>
            <p:cNvPr id="3" name="图片 2" descr="211c3fb7ecf5a9fe06eb4a9e8e67b93"/>
            <p:cNvPicPr>
              <a:picLocks noChangeAspect="1"/>
            </p:cNvPicPr>
            <p:nvPr/>
          </p:nvPicPr>
          <p:blipFill>
            <a:blip r:embed="rId2">
              <a:lum bright="6000"/>
            </a:blip>
            <a:stretch>
              <a:fillRect/>
            </a:stretch>
          </p:blipFill>
          <p:spPr>
            <a:xfrm>
              <a:off x="830" y="4519"/>
              <a:ext cx="9062" cy="3866"/>
            </a:xfrm>
            <a:prstGeom prst="rect">
              <a:avLst/>
            </a:prstGeom>
          </p:spPr>
        </p:pic>
        <p:pic>
          <p:nvPicPr>
            <p:cNvPr id="5" name="图片 4" descr="100fc35e6197e571ba32829b4502139"/>
            <p:cNvPicPr>
              <a:picLocks noChangeAspect="1"/>
            </p:cNvPicPr>
            <p:nvPr/>
          </p:nvPicPr>
          <p:blipFill>
            <a:blip r:embed="rId3">
              <a:lum bright="6000" contrast="6000"/>
            </a:blip>
            <a:stretch>
              <a:fillRect/>
            </a:stretch>
          </p:blipFill>
          <p:spPr>
            <a:xfrm>
              <a:off x="9758" y="4520"/>
              <a:ext cx="9400" cy="3755"/>
            </a:xfrm>
            <a:prstGeom prst="rect">
              <a:avLst/>
            </a:prstGeom>
          </p:spPr>
        </p:pic>
      </p:grpSp>
      <p:sp>
        <p:nvSpPr>
          <p:cNvPr id="6" name="文本框 5"/>
          <p:cNvSpPr txBox="1"/>
          <p:nvPr/>
        </p:nvSpPr>
        <p:spPr>
          <a:xfrm>
            <a:off x="8312785" y="3884295"/>
            <a:ext cx="2621915" cy="460375"/>
          </a:xfrm>
          <a:prstGeom prst="rect">
            <a:avLst/>
          </a:prstGeom>
          <a:noFill/>
        </p:spPr>
        <p:txBody>
          <a:bodyPr wrap="square" rtlCol="0">
            <a:spAutoFit/>
          </a:bodyPr>
          <a:lstStyle/>
          <a:p>
            <a:r>
              <a:rPr lang="zh-CN" altLang="en-US" sz="2400">
                <a:solidFill>
                  <a:srgbClr val="FF0000"/>
                </a:solidFill>
              </a:rPr>
              <a:t>使像成在光屏中央</a:t>
            </a:r>
          </a:p>
        </p:txBody>
      </p:sp>
      <p:sp>
        <p:nvSpPr>
          <p:cNvPr id="7" name="文本框 6"/>
          <p:cNvSpPr txBox="1"/>
          <p:nvPr/>
        </p:nvSpPr>
        <p:spPr>
          <a:xfrm>
            <a:off x="7607374" y="4996179"/>
            <a:ext cx="951230" cy="460375"/>
          </a:xfrm>
          <a:prstGeom prst="rect">
            <a:avLst/>
          </a:prstGeom>
          <a:noFill/>
        </p:spPr>
        <p:txBody>
          <a:bodyPr wrap="square" rtlCol="0">
            <a:spAutoFit/>
          </a:bodyPr>
          <a:lstStyle/>
          <a:p>
            <a:r>
              <a:rPr lang="zh-CN" altLang="en-US" sz="2400" dirty="0">
                <a:solidFill>
                  <a:srgbClr val="FF0000"/>
                </a:solidFill>
              </a:rPr>
              <a:t>放大</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 name="文本框 99"/>
          <p:cNvSpPr txBox="1"/>
          <p:nvPr/>
        </p:nvSpPr>
        <p:spPr>
          <a:xfrm>
            <a:off x="423545" y="2830195"/>
            <a:ext cx="11343005" cy="3415030"/>
          </a:xfrm>
          <a:prstGeom prst="rect">
            <a:avLst/>
          </a:prstGeom>
          <a:noFill/>
          <a:ln w="9525">
            <a:noFill/>
          </a:ln>
        </p:spPr>
        <p:txBody>
          <a:bodyPr wrap="square">
            <a:spAutoFit/>
          </a:bodyPr>
          <a:lstStyle/>
          <a:p>
            <a:pPr indent="0" fontAlgn="auto">
              <a:lnSpc>
                <a:spcPct val="150000"/>
              </a:lnSpc>
            </a:pPr>
            <a:r>
              <a:rPr sz="2400" b="0" dirty="0">
                <a:latin typeface="Times New Roman" panose="02020603050405020304" pitchFamily="18" charset="0"/>
                <a:cs typeface="Times New Roman" panose="02020603050405020304" pitchFamily="18" charset="0"/>
              </a:rPr>
              <a:t>(3)</a:t>
            </a:r>
            <a:r>
              <a:rPr sz="2400" b="0" dirty="0" err="1">
                <a:latin typeface="+mn-ea"/>
                <a:cs typeface="+mn-ea"/>
              </a:rPr>
              <a:t>接下来小伟将蜡烛向远离凸透镜方向移动一段距离</a:t>
            </a:r>
            <a:r>
              <a:rPr lang="zh-CN" sz="2400" b="0" dirty="0">
                <a:latin typeface="+mn-ea"/>
                <a:cs typeface="+mn-ea"/>
              </a:rPr>
              <a:t>，</a:t>
            </a:r>
            <a:r>
              <a:rPr sz="2400" b="0" dirty="0" err="1">
                <a:latin typeface="+mn-ea"/>
                <a:cs typeface="+mn-ea"/>
              </a:rPr>
              <a:t>为了能在光屏上再次看到烛焰清晰的像</a:t>
            </a:r>
            <a:r>
              <a:rPr lang="zh-CN" sz="2400" b="0" dirty="0">
                <a:latin typeface="+mn-ea"/>
                <a:cs typeface="+mn-ea"/>
              </a:rPr>
              <a:t>，</a:t>
            </a:r>
            <a:r>
              <a:rPr sz="2400" b="0" dirty="0" err="1">
                <a:latin typeface="+mn-ea"/>
                <a:cs typeface="+mn-ea"/>
              </a:rPr>
              <a:t>他应将光屏向</a:t>
            </a:r>
            <a:r>
              <a:rPr sz="2400" b="0" u="sng" dirty="0">
                <a:latin typeface="+mn-ea"/>
                <a:cs typeface="+mn-ea"/>
              </a:rPr>
              <a:t>              </a:t>
            </a:r>
            <a:r>
              <a:rPr lang="zh-CN" sz="2400" dirty="0">
                <a:latin typeface="+mn-ea"/>
                <a:cs typeface="+mn-ea"/>
                <a:sym typeface="+mn-ea"/>
              </a:rPr>
              <a:t>（</a:t>
            </a:r>
            <a:r>
              <a:rPr sz="2400" dirty="0" err="1">
                <a:latin typeface="+mn-ea"/>
                <a:cs typeface="+mn-ea"/>
                <a:sym typeface="+mn-ea"/>
              </a:rPr>
              <a:t>选填</a:t>
            </a:r>
            <a:r>
              <a:rPr lang="en-US" sz="2400" dirty="0" err="1">
                <a:latin typeface="+mn-ea"/>
                <a:cs typeface="+mn-ea"/>
                <a:sym typeface="+mn-ea"/>
              </a:rPr>
              <a:t>“</a:t>
            </a:r>
            <a:r>
              <a:rPr sz="2400" dirty="0" err="1">
                <a:latin typeface="+mn-ea"/>
                <a:cs typeface="+mn-ea"/>
                <a:sym typeface="+mn-ea"/>
              </a:rPr>
              <a:t>靠近”或“远离</a:t>
            </a:r>
            <a:r>
              <a:rPr sz="2400" dirty="0">
                <a:latin typeface="+mn-ea"/>
                <a:cs typeface="+mn-ea"/>
                <a:sym typeface="+mn-ea"/>
              </a:rPr>
              <a:t>”</a:t>
            </a:r>
            <a:r>
              <a:rPr lang="zh-CN" sz="2400" dirty="0">
                <a:latin typeface="+mn-ea"/>
                <a:cs typeface="+mn-ea"/>
                <a:sym typeface="+mn-ea"/>
              </a:rPr>
              <a:t>）</a:t>
            </a:r>
            <a:r>
              <a:rPr sz="2400" b="0" dirty="0" err="1">
                <a:latin typeface="+mn-ea"/>
                <a:cs typeface="+mn-ea"/>
              </a:rPr>
              <a:t>透镜方向移动</a:t>
            </a:r>
            <a:r>
              <a:rPr lang="zh-CN" sz="2400" b="0" dirty="0">
                <a:latin typeface="+mn-ea"/>
                <a:cs typeface="+mn-ea"/>
              </a:rPr>
              <a:t>，</a:t>
            </a:r>
            <a:r>
              <a:rPr sz="2400" b="0" dirty="0" err="1">
                <a:latin typeface="+mn-ea"/>
                <a:cs typeface="+mn-ea"/>
              </a:rPr>
              <a:t>此时的像与步骤</a:t>
            </a:r>
            <a:r>
              <a:rPr sz="2400" b="0" dirty="0">
                <a:latin typeface="Times New Roman" panose="02020603050405020304" pitchFamily="18" charset="0"/>
                <a:cs typeface="Times New Roman" panose="02020603050405020304" pitchFamily="18" charset="0"/>
              </a:rPr>
              <a:t>(2)</a:t>
            </a:r>
            <a:r>
              <a:rPr sz="2400" b="0" dirty="0" err="1">
                <a:latin typeface="+mn-ea"/>
                <a:cs typeface="+mn-ea"/>
              </a:rPr>
              <a:t>中的像相比</a:t>
            </a:r>
            <a:r>
              <a:rPr lang="zh-CN" sz="2400" b="0" dirty="0">
                <a:latin typeface="+mn-ea"/>
                <a:cs typeface="+mn-ea"/>
              </a:rPr>
              <a:t>，</a:t>
            </a:r>
            <a:r>
              <a:rPr sz="2400" b="0" dirty="0" err="1">
                <a:latin typeface="+mn-ea"/>
                <a:cs typeface="+mn-ea"/>
              </a:rPr>
              <a:t>大小将变</a:t>
            </a:r>
            <a:r>
              <a:rPr sz="2400" b="0" u="sng" dirty="0">
                <a:latin typeface="+mn-ea"/>
                <a:cs typeface="+mn-ea"/>
              </a:rPr>
              <a:t>        </a:t>
            </a:r>
            <a:r>
              <a:rPr lang="en-US" altLang="zh-CN" sz="2400" b="0" dirty="0">
                <a:latin typeface="+mn-ea"/>
                <a:cs typeface="+mn-ea"/>
              </a:rPr>
              <a:t>.</a:t>
            </a:r>
            <a:endParaRPr sz="2400" b="0" dirty="0">
              <a:latin typeface="+mn-ea"/>
              <a:cs typeface="+mn-ea"/>
            </a:endParaRPr>
          </a:p>
          <a:p>
            <a:pPr indent="0" fontAlgn="auto">
              <a:lnSpc>
                <a:spcPct val="150000"/>
              </a:lnSpc>
            </a:pPr>
            <a:r>
              <a:rPr sz="2400" b="0" dirty="0">
                <a:latin typeface="Times New Roman" panose="02020603050405020304" pitchFamily="18" charset="0"/>
                <a:cs typeface="Times New Roman" panose="02020603050405020304" pitchFamily="18" charset="0"/>
              </a:rPr>
              <a:t>(4)</a:t>
            </a:r>
            <a:r>
              <a:rPr sz="2400" b="0" dirty="0" err="1">
                <a:latin typeface="+mn-ea"/>
                <a:cs typeface="+mn-ea"/>
              </a:rPr>
              <a:t>如图乙所示</a:t>
            </a:r>
            <a:r>
              <a:rPr lang="zh-CN" sz="2400" b="0" dirty="0">
                <a:latin typeface="+mn-ea"/>
                <a:cs typeface="+mn-ea"/>
              </a:rPr>
              <a:t>，</a:t>
            </a:r>
            <a:r>
              <a:rPr sz="2400" b="0" dirty="0">
                <a:latin typeface="+mn-ea"/>
                <a:cs typeface="+mn-ea"/>
              </a:rPr>
              <a:t>小伟将蜡烛固定在光具座</a:t>
            </a:r>
            <a:r>
              <a:rPr sz="2400" b="0" dirty="0">
                <a:latin typeface="Times New Roman" panose="02020603050405020304" pitchFamily="18" charset="0"/>
                <a:cs typeface="Times New Roman" panose="02020603050405020304" pitchFamily="18" charset="0"/>
              </a:rPr>
              <a:t>10</a:t>
            </a:r>
            <a:r>
              <a:rPr lang="en-US" sz="2400" b="0" dirty="0">
                <a:latin typeface="Times New Roman" panose="02020603050405020304" pitchFamily="18" charset="0"/>
                <a:cs typeface="Times New Roman" panose="02020603050405020304" pitchFamily="18" charset="0"/>
              </a:rPr>
              <a:t>.0</a:t>
            </a:r>
            <a:r>
              <a:rPr sz="2400" b="0" dirty="0">
                <a:latin typeface="Times New Roman" panose="02020603050405020304" pitchFamily="18" charset="0"/>
                <a:cs typeface="Times New Roman" panose="02020603050405020304" pitchFamily="18" charset="0"/>
              </a:rPr>
              <a:t>cm</a:t>
            </a:r>
            <a:r>
              <a:rPr sz="2400" b="0" dirty="0">
                <a:latin typeface="+mn-ea"/>
                <a:cs typeface="+mn-ea"/>
              </a:rPr>
              <a:t>刻度线处</a:t>
            </a:r>
            <a:r>
              <a:rPr lang="zh-CN" sz="2400" b="0" dirty="0">
                <a:latin typeface="+mn-ea"/>
                <a:cs typeface="+mn-ea"/>
              </a:rPr>
              <a:t>，</a:t>
            </a:r>
            <a:r>
              <a:rPr sz="2400" b="0" dirty="0" err="1">
                <a:latin typeface="+mn-ea"/>
                <a:cs typeface="+mn-ea"/>
              </a:rPr>
              <a:t>移动光屏</a:t>
            </a:r>
            <a:r>
              <a:rPr lang="zh-CN" sz="2400" b="0" dirty="0">
                <a:latin typeface="+mn-ea"/>
                <a:cs typeface="+mn-ea"/>
              </a:rPr>
              <a:t>，</a:t>
            </a:r>
            <a:r>
              <a:rPr sz="2400" b="0" dirty="0" err="1">
                <a:latin typeface="+mn-ea"/>
                <a:cs typeface="+mn-ea"/>
              </a:rPr>
              <a:t>再次得到烛焰清晰的像</a:t>
            </a:r>
            <a:r>
              <a:rPr lang="zh-CN" sz="2400" b="0" dirty="0">
                <a:latin typeface="+mn-ea"/>
                <a:cs typeface="+mn-ea"/>
              </a:rPr>
              <a:t>，</a:t>
            </a:r>
            <a:r>
              <a:rPr sz="2400" b="0" dirty="0" err="1">
                <a:latin typeface="+mn-ea"/>
                <a:cs typeface="+mn-ea"/>
              </a:rPr>
              <a:t>利用该成像规律制成的光学仪器是</a:t>
            </a:r>
            <a:r>
              <a:rPr sz="2400" b="0" u="sng" dirty="0">
                <a:latin typeface="+mn-ea"/>
                <a:cs typeface="+mn-ea"/>
              </a:rPr>
              <a:t>                </a:t>
            </a:r>
            <a:r>
              <a:rPr sz="2400" b="0" dirty="0">
                <a:latin typeface="+mn-ea"/>
                <a:cs typeface="+mn-ea"/>
              </a:rPr>
              <a:t>(选填“</a:t>
            </a:r>
            <a:r>
              <a:rPr sz="2400" b="0" dirty="0" err="1">
                <a:latin typeface="+mn-ea"/>
                <a:cs typeface="+mn-ea"/>
              </a:rPr>
              <a:t>放大镜</a:t>
            </a:r>
            <a:r>
              <a:rPr sz="2400" b="0" dirty="0">
                <a:latin typeface="+mn-ea"/>
                <a:cs typeface="+mn-ea"/>
              </a:rPr>
              <a:t>”、“</a:t>
            </a:r>
            <a:r>
              <a:rPr sz="2400" b="0" dirty="0" err="1">
                <a:latin typeface="+mn-ea"/>
                <a:cs typeface="+mn-ea"/>
              </a:rPr>
              <a:t>投影仪”或“照相机</a:t>
            </a:r>
            <a:r>
              <a:rPr sz="2400" b="0" dirty="0">
                <a:latin typeface="+mn-ea"/>
                <a:cs typeface="+mn-ea"/>
              </a:rPr>
              <a:t>”)。</a:t>
            </a:r>
            <a:r>
              <a:rPr sz="2400" b="0" dirty="0" err="1">
                <a:latin typeface="+mn-ea"/>
                <a:cs typeface="+mn-ea"/>
              </a:rPr>
              <a:t>小伟发现</a:t>
            </a:r>
            <a:r>
              <a:rPr lang="zh-CN" sz="2400" b="0" dirty="0">
                <a:latin typeface="+mn-ea"/>
                <a:cs typeface="+mn-ea"/>
              </a:rPr>
              <a:t>，</a:t>
            </a:r>
            <a:r>
              <a:rPr sz="2400" b="0" dirty="0" err="1">
                <a:latin typeface="+mn-ea"/>
                <a:cs typeface="+mn-ea"/>
              </a:rPr>
              <a:t>随着蜡烛燃烧</a:t>
            </a:r>
            <a:r>
              <a:rPr lang="zh-CN" sz="2400" b="0" dirty="0">
                <a:latin typeface="+mn-ea"/>
                <a:cs typeface="+mn-ea"/>
              </a:rPr>
              <a:t>变</a:t>
            </a:r>
            <a:r>
              <a:rPr sz="2400" b="0" dirty="0">
                <a:latin typeface="+mn-ea"/>
                <a:cs typeface="+mn-ea"/>
              </a:rPr>
              <a:t>短</a:t>
            </a:r>
            <a:r>
              <a:rPr lang="zh-CN" sz="2400" b="0" dirty="0">
                <a:latin typeface="+mn-ea"/>
                <a:cs typeface="+mn-ea"/>
              </a:rPr>
              <a:t>，</a:t>
            </a:r>
            <a:r>
              <a:rPr sz="2400" b="0" dirty="0" err="1">
                <a:latin typeface="+mn-ea"/>
                <a:cs typeface="+mn-ea"/>
              </a:rPr>
              <a:t>烛焰在光屏上的像会向</a:t>
            </a:r>
            <a:r>
              <a:rPr sz="2400" b="0" dirty="0">
                <a:latin typeface="+mn-ea"/>
                <a:cs typeface="+mn-ea"/>
              </a:rPr>
              <a:t> </a:t>
            </a:r>
            <a:r>
              <a:rPr sz="2400" b="0" u="sng" dirty="0">
                <a:latin typeface="+mn-ea"/>
                <a:cs typeface="+mn-ea"/>
              </a:rPr>
              <a:t>        </a:t>
            </a:r>
            <a:r>
              <a:rPr sz="2400" b="0" dirty="0" err="1">
                <a:latin typeface="+mn-ea"/>
                <a:cs typeface="+mn-ea"/>
              </a:rPr>
              <a:t>移动</a:t>
            </a:r>
            <a:r>
              <a:rPr lang="zh-CN" sz="2400" b="0" dirty="0">
                <a:latin typeface="+mn-ea"/>
                <a:cs typeface="+mn-ea"/>
              </a:rPr>
              <a:t>．</a:t>
            </a:r>
            <a:endParaRPr lang="zh-CN" altLang="en-US" sz="2400" dirty="0">
              <a:latin typeface="+mn-ea"/>
              <a:cs typeface="+mn-ea"/>
            </a:endParaRPr>
          </a:p>
        </p:txBody>
      </p:sp>
      <p:grpSp>
        <p:nvGrpSpPr>
          <p:cNvPr id="4" name="组合 3"/>
          <p:cNvGrpSpPr/>
          <p:nvPr/>
        </p:nvGrpSpPr>
        <p:grpSpPr>
          <a:xfrm>
            <a:off x="327660" y="262255"/>
            <a:ext cx="11638280" cy="2454910"/>
            <a:chOff x="830" y="4519"/>
            <a:chExt cx="18328" cy="3866"/>
          </a:xfrm>
        </p:grpSpPr>
        <p:pic>
          <p:nvPicPr>
            <p:cNvPr id="2" name="图片 1" descr="211c3fb7ecf5a9fe06eb4a9e8e67b93"/>
            <p:cNvPicPr>
              <a:picLocks noChangeAspect="1"/>
            </p:cNvPicPr>
            <p:nvPr/>
          </p:nvPicPr>
          <p:blipFill>
            <a:blip r:embed="rId2">
              <a:lum bright="6000"/>
            </a:blip>
            <a:stretch>
              <a:fillRect/>
            </a:stretch>
          </p:blipFill>
          <p:spPr>
            <a:xfrm>
              <a:off x="830" y="4519"/>
              <a:ext cx="9062" cy="3866"/>
            </a:xfrm>
            <a:prstGeom prst="rect">
              <a:avLst/>
            </a:prstGeom>
          </p:spPr>
        </p:pic>
        <p:pic>
          <p:nvPicPr>
            <p:cNvPr id="3" name="图片 2" descr="100fc35e6197e571ba32829b4502139"/>
            <p:cNvPicPr>
              <a:picLocks noChangeAspect="1"/>
            </p:cNvPicPr>
            <p:nvPr/>
          </p:nvPicPr>
          <p:blipFill>
            <a:blip r:embed="rId3">
              <a:lum bright="6000" contrast="6000"/>
            </a:blip>
            <a:stretch>
              <a:fillRect/>
            </a:stretch>
          </p:blipFill>
          <p:spPr>
            <a:xfrm>
              <a:off x="9758" y="4520"/>
              <a:ext cx="9400" cy="3755"/>
            </a:xfrm>
            <a:prstGeom prst="rect">
              <a:avLst/>
            </a:prstGeom>
          </p:spPr>
        </p:pic>
      </p:grpSp>
      <p:sp>
        <p:nvSpPr>
          <p:cNvPr id="7" name="文本框 6"/>
          <p:cNvSpPr txBox="1"/>
          <p:nvPr/>
        </p:nvSpPr>
        <p:spPr>
          <a:xfrm>
            <a:off x="4341495" y="3458210"/>
            <a:ext cx="951230" cy="460375"/>
          </a:xfrm>
          <a:prstGeom prst="rect">
            <a:avLst/>
          </a:prstGeom>
          <a:noFill/>
        </p:spPr>
        <p:txBody>
          <a:bodyPr wrap="square" rtlCol="0">
            <a:spAutoFit/>
          </a:bodyPr>
          <a:lstStyle/>
          <a:p>
            <a:r>
              <a:rPr lang="zh-CN" altLang="en-US" sz="2400">
                <a:solidFill>
                  <a:srgbClr val="FF0000"/>
                </a:solidFill>
              </a:rPr>
              <a:t>靠近</a:t>
            </a:r>
          </a:p>
        </p:txBody>
      </p:sp>
      <p:sp>
        <p:nvSpPr>
          <p:cNvPr id="5" name="文本框 4"/>
          <p:cNvSpPr txBox="1"/>
          <p:nvPr/>
        </p:nvSpPr>
        <p:spPr>
          <a:xfrm>
            <a:off x="7229738" y="3976737"/>
            <a:ext cx="568325" cy="460375"/>
          </a:xfrm>
          <a:prstGeom prst="rect">
            <a:avLst/>
          </a:prstGeom>
          <a:noFill/>
        </p:spPr>
        <p:txBody>
          <a:bodyPr wrap="square" rtlCol="0">
            <a:spAutoFit/>
          </a:bodyPr>
          <a:lstStyle/>
          <a:p>
            <a:r>
              <a:rPr lang="zh-CN" altLang="en-US" sz="2400">
                <a:solidFill>
                  <a:srgbClr val="FF0000"/>
                </a:solidFill>
              </a:rPr>
              <a:t>小</a:t>
            </a:r>
          </a:p>
        </p:txBody>
      </p:sp>
      <p:sp>
        <p:nvSpPr>
          <p:cNvPr id="6" name="文本框 5"/>
          <p:cNvSpPr txBox="1"/>
          <p:nvPr/>
        </p:nvSpPr>
        <p:spPr>
          <a:xfrm>
            <a:off x="7106285" y="5137150"/>
            <a:ext cx="1391285" cy="460375"/>
          </a:xfrm>
          <a:prstGeom prst="rect">
            <a:avLst/>
          </a:prstGeom>
          <a:noFill/>
        </p:spPr>
        <p:txBody>
          <a:bodyPr wrap="square" rtlCol="0">
            <a:spAutoFit/>
          </a:bodyPr>
          <a:lstStyle/>
          <a:p>
            <a:r>
              <a:rPr lang="zh-CN" altLang="en-US" sz="2400">
                <a:solidFill>
                  <a:srgbClr val="FF0000"/>
                </a:solidFill>
              </a:rPr>
              <a:t>照相机</a:t>
            </a:r>
          </a:p>
        </p:txBody>
      </p:sp>
      <p:sp>
        <p:nvSpPr>
          <p:cNvPr id="8" name="文本框 7"/>
          <p:cNvSpPr txBox="1"/>
          <p:nvPr/>
        </p:nvSpPr>
        <p:spPr>
          <a:xfrm>
            <a:off x="1198662" y="6197917"/>
            <a:ext cx="624205" cy="460375"/>
          </a:xfrm>
          <a:prstGeom prst="rect">
            <a:avLst/>
          </a:prstGeom>
          <a:noFill/>
        </p:spPr>
        <p:txBody>
          <a:bodyPr wrap="square" rtlCol="0">
            <a:spAutoFit/>
          </a:bodyPr>
          <a:lstStyle/>
          <a:p>
            <a:r>
              <a:rPr lang="zh-CN" altLang="en-US" sz="2400" dirty="0">
                <a:solidFill>
                  <a:srgbClr val="FF0000"/>
                </a:solidFill>
              </a:rPr>
              <a:t>上</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90950" y="2564904"/>
            <a:ext cx="3877985" cy="1200329"/>
          </a:xfrm>
          <a:prstGeom prst="rect">
            <a:avLst/>
          </a:prstGeom>
          <a:noFill/>
        </p:spPr>
        <p:txBody>
          <a:bodyPr wrap="none" rtlCol="0">
            <a:spAutoFit/>
          </a:bodyPr>
          <a:lstStyle/>
          <a:p>
            <a:r>
              <a:rPr lang="zh-CN" altLang="en-US" sz="7200" dirty="0" smtClean="0"/>
              <a:t>谢谢聆听</a:t>
            </a:r>
            <a:endParaRPr lang="zh-CN" altLang="en-US" sz="7200" dirty="0"/>
          </a:p>
        </p:txBody>
      </p:sp>
    </p:spTree>
    <p:extLst>
      <p:ext uri="{BB962C8B-B14F-4D97-AF65-F5344CB8AC3E}">
        <p14:creationId xmlns:p14="http://schemas.microsoft.com/office/powerpoint/2010/main" val="413135149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2" name="文本框 3"/>
          <p:cNvSpPr txBox="1"/>
          <p:nvPr/>
        </p:nvSpPr>
        <p:spPr>
          <a:xfrm>
            <a:off x="1488440" y="1951355"/>
            <a:ext cx="3149600" cy="521970"/>
          </a:xfrm>
          <a:prstGeom prst="rect">
            <a:avLst/>
          </a:prstGeom>
          <a:noFill/>
          <a:ln w="9525">
            <a:noFill/>
          </a:ln>
        </p:spPr>
        <p:txBody>
          <a:bodyPr wrap="square" anchor="t">
            <a:spAutoFit/>
          </a:bodyPr>
          <a:lstStyle/>
          <a:p>
            <a:r>
              <a:rPr lang="zh-CN" altLang="zh-CN" sz="2800" b="1">
                <a:latin typeface="宋体" panose="02010600030101010101" pitchFamily="2" charset="-122"/>
                <a:sym typeface="+mn-ea"/>
              </a:rPr>
              <a:t>①</a:t>
            </a:r>
            <a:r>
              <a:rPr lang="zh-CN" altLang="zh-CN" sz="2800" b="1">
                <a:latin typeface="Times New Roman" panose="02020603050405020304" pitchFamily="18" charset="0"/>
                <a:ea typeface="宋体" panose="02010600030101010101" pitchFamily="2" charset="-122"/>
              </a:rPr>
              <a:t>硬纸板的作用：</a:t>
            </a:r>
            <a:endParaRPr lang="zh-CN" altLang="en-US" sz="2800" b="1" dirty="0">
              <a:latin typeface="宋体" panose="02010600030101010101" pitchFamily="2" charset="-122"/>
              <a:ea typeface="宋体" panose="02010600030101010101" pitchFamily="2" charset="-122"/>
            </a:endParaRPr>
          </a:p>
        </p:txBody>
      </p:sp>
      <p:pic>
        <p:nvPicPr>
          <p:cNvPr id="25" name="Picture 34" descr="E:\2016下半年所做的课件\沪粤物理中考复习方案word\沪粤物理中考复习方案word\7MK20.EPS"/>
          <p:cNvPicPr>
            <a:picLocks noChangeAspect="1"/>
          </p:cNvPicPr>
          <p:nvPr/>
        </p:nvPicPr>
        <p:blipFill>
          <a:blip r:embed="rId2" r:link="rId3"/>
          <a:stretch>
            <a:fillRect/>
          </a:stretch>
        </p:blipFill>
        <p:spPr>
          <a:xfrm>
            <a:off x="7073900" y="617855"/>
            <a:ext cx="2785110" cy="1855470"/>
          </a:xfrm>
          <a:prstGeom prst="rect">
            <a:avLst/>
          </a:prstGeom>
          <a:noFill/>
          <a:ln w="9525">
            <a:noFill/>
          </a:ln>
        </p:spPr>
      </p:pic>
      <p:sp>
        <p:nvSpPr>
          <p:cNvPr id="7184" name="文本框 3"/>
          <p:cNvSpPr txBox="1"/>
          <p:nvPr/>
        </p:nvSpPr>
        <p:spPr>
          <a:xfrm>
            <a:off x="922655" y="408305"/>
            <a:ext cx="4877435" cy="829945"/>
          </a:xfrm>
          <a:prstGeom prst="rect">
            <a:avLst/>
          </a:prstGeom>
          <a:noFill/>
          <a:ln w="9525">
            <a:noFill/>
          </a:ln>
        </p:spPr>
        <p:txBody>
          <a:bodyPr wrap="none" anchor="t">
            <a:spAutoFit/>
          </a:bodyPr>
          <a:lstStyle/>
          <a:p>
            <a:pPr>
              <a:lnSpc>
                <a:spcPct val="150000"/>
              </a:lnSpc>
            </a:pP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en-US" altLang="zh-CN" sz="3200" b="1" dirty="0">
                <a:solidFill>
                  <a:schemeClr val="tx1"/>
                </a:solidFill>
                <a:latin typeface="Times New Roman" panose="02020603050405020304" pitchFamily="18" charset="0"/>
                <a:ea typeface="汉仪雪君体繁" charset="-122"/>
                <a:cs typeface="Times New Roman" panose="02020603050405020304" pitchFamily="18" charset="0"/>
              </a:rPr>
              <a:t>1</a:t>
            </a: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zh-CN" altLang="en-US" sz="3200" b="1" dirty="0">
                <a:solidFill>
                  <a:schemeClr val="tx1"/>
                </a:solidFill>
                <a:latin typeface="黑体" panose="02010609060101010101" pitchFamily="49" charset="-122"/>
                <a:ea typeface="黑体" panose="02010609060101010101" pitchFamily="49" charset="-122"/>
              </a:rPr>
              <a:t>探究光的反射定律：</a:t>
            </a:r>
            <a:endParaRPr lang="en-US" altLang="zh-CN" sz="3200" b="1" dirty="0">
              <a:solidFill>
                <a:schemeClr val="tx1"/>
              </a:solidFill>
              <a:latin typeface="黑体" panose="02010609060101010101" pitchFamily="49" charset="-122"/>
              <a:ea typeface="黑体" panose="02010609060101010101" pitchFamily="49" charset="-122"/>
            </a:endParaRPr>
          </a:p>
        </p:txBody>
      </p:sp>
      <p:sp>
        <p:nvSpPr>
          <p:cNvPr id="7" name="文本框 3"/>
          <p:cNvSpPr txBox="1"/>
          <p:nvPr/>
        </p:nvSpPr>
        <p:spPr>
          <a:xfrm>
            <a:off x="1488440" y="3167380"/>
            <a:ext cx="5650865" cy="521970"/>
          </a:xfrm>
          <a:prstGeom prst="rect">
            <a:avLst/>
          </a:prstGeom>
          <a:noFill/>
          <a:ln w="9525">
            <a:noFill/>
          </a:ln>
        </p:spPr>
        <p:txBody>
          <a:bodyPr wrap="square" anchor="t">
            <a:spAutoFit/>
          </a:bodyPr>
          <a:lstStyle/>
          <a:p>
            <a:r>
              <a:rPr lang="zh-CN" altLang="zh-CN" sz="2800" b="1">
                <a:latin typeface="宋体" panose="02010600030101010101" pitchFamily="2" charset="-122"/>
                <a:ea typeface="宋体" panose="02010600030101010101" pitchFamily="2" charset="-122"/>
              </a:rPr>
              <a:t>②选择可沿</a:t>
            </a:r>
            <a:r>
              <a:rPr lang="en-US" altLang="zh-CN" sz="2800" b="1">
                <a:latin typeface="宋体" panose="02010600030101010101" pitchFamily="2" charset="-122"/>
                <a:ea typeface="宋体" panose="02010600030101010101" pitchFamily="2" charset="-122"/>
              </a:rPr>
              <a:t>ON</a:t>
            </a:r>
            <a:r>
              <a:rPr lang="zh-CN" altLang="en-US" sz="2800" b="1">
                <a:latin typeface="宋体" panose="02010600030101010101" pitchFamily="2" charset="-122"/>
                <a:ea typeface="宋体" panose="02010600030101010101" pitchFamily="2" charset="-122"/>
              </a:rPr>
              <a:t>折转的纸板的目的：</a:t>
            </a:r>
            <a:endParaRPr lang="zh-CN" altLang="en-US" sz="2800" b="1" dirty="0">
              <a:latin typeface="宋体" panose="02010600030101010101" pitchFamily="2" charset="-122"/>
              <a:ea typeface="宋体" panose="02010600030101010101" pitchFamily="2" charset="-122"/>
            </a:endParaRPr>
          </a:p>
        </p:txBody>
      </p:sp>
      <p:sp>
        <p:nvSpPr>
          <p:cNvPr id="8206" name="文本框 3"/>
          <p:cNvSpPr txBox="1"/>
          <p:nvPr/>
        </p:nvSpPr>
        <p:spPr>
          <a:xfrm>
            <a:off x="1488440" y="4370070"/>
            <a:ext cx="9084945" cy="521970"/>
          </a:xfrm>
          <a:prstGeom prst="rect">
            <a:avLst/>
          </a:prstGeom>
          <a:noFill/>
          <a:ln w="9525">
            <a:noFill/>
          </a:ln>
        </p:spPr>
        <p:txBody>
          <a:bodyPr wrap="square" anchor="t">
            <a:spAutoFit/>
          </a:bodyPr>
          <a:lstStyle/>
          <a:p>
            <a:r>
              <a:rPr lang="en-US" altLang="zh-CN" sz="2800" b="1" dirty="0">
                <a:latin typeface="Calibri" panose="020F0502020204030204" charset="0"/>
                <a:ea typeface="宋体" panose="02010600030101010101" pitchFamily="2" charset="-122"/>
              </a:rPr>
              <a:t>③</a:t>
            </a:r>
            <a:r>
              <a:rPr lang="zh-CN" altLang="en-US" sz="2800" b="1" dirty="0">
                <a:latin typeface="宋体" panose="02010600030101010101" pitchFamily="2" charset="-122"/>
                <a:ea typeface="宋体" panose="02010600030101010101" pitchFamily="2" charset="-122"/>
              </a:rPr>
              <a:t>纸板与镜面要</a:t>
            </a:r>
            <a:r>
              <a:rPr lang="zh-CN" altLang="en-US" sz="2800" b="1" dirty="0">
                <a:solidFill>
                  <a:srgbClr val="FF0000"/>
                </a:solidFill>
                <a:latin typeface="宋体" panose="02010600030101010101" pitchFamily="2" charset="-122"/>
                <a:ea typeface="宋体" panose="02010600030101010101" pitchFamily="2" charset="-122"/>
              </a:rPr>
              <a:t>垂直</a:t>
            </a:r>
            <a:r>
              <a:rPr lang="zh-CN" altLang="en-US" sz="2800" b="1" dirty="0">
                <a:latin typeface="宋体" panose="02010600030101010101" pitchFamily="2" charset="-122"/>
                <a:ea typeface="宋体" panose="02010600030101010101" pitchFamily="2" charset="-122"/>
              </a:rPr>
              <a:t>放置，入射光要贴着纸板入射。</a:t>
            </a:r>
            <a:endParaRPr lang="zh-CN" altLang="zh-CN" sz="2800" b="1">
              <a:latin typeface="宋体" panose="02010600030101010101" pitchFamily="2" charset="-122"/>
              <a:ea typeface="宋体" panose="02010600030101010101" pitchFamily="2" charset="-122"/>
            </a:endParaRPr>
          </a:p>
        </p:txBody>
      </p:sp>
      <p:sp>
        <p:nvSpPr>
          <p:cNvPr id="2" name="文本框 3"/>
          <p:cNvSpPr txBox="1"/>
          <p:nvPr/>
        </p:nvSpPr>
        <p:spPr>
          <a:xfrm>
            <a:off x="4347210" y="1951355"/>
            <a:ext cx="1998345" cy="521970"/>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显示光路</a:t>
            </a:r>
            <a:endParaRPr lang="zh-CN" altLang="en-US" sz="2800" b="1" dirty="0">
              <a:latin typeface="宋体" panose="02010600030101010101" pitchFamily="2" charset="-122"/>
              <a:ea typeface="宋体" panose="02010600030101010101" pitchFamily="2" charset="-122"/>
            </a:endParaRPr>
          </a:p>
        </p:txBody>
      </p:sp>
      <p:sp>
        <p:nvSpPr>
          <p:cNvPr id="4" name="文本框 3"/>
          <p:cNvSpPr txBox="1"/>
          <p:nvPr/>
        </p:nvSpPr>
        <p:spPr>
          <a:xfrm>
            <a:off x="6867525" y="3167380"/>
            <a:ext cx="4777105" cy="953135"/>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验证反射光线、入射光线与</a:t>
            </a:r>
          </a:p>
          <a:p>
            <a:r>
              <a:rPr lang="zh-CN" altLang="zh-CN" sz="2800" b="1">
                <a:solidFill>
                  <a:srgbClr val="FF0000"/>
                </a:solidFill>
                <a:latin typeface="Times New Roman" panose="02020603050405020304" pitchFamily="18" charset="0"/>
                <a:ea typeface="宋体" panose="02010600030101010101" pitchFamily="2" charset="-122"/>
              </a:rPr>
              <a:t>法线是否在同一平面内</a:t>
            </a:r>
            <a:r>
              <a:rPr lang="zh-CN" altLang="zh-CN" sz="2800" b="1">
                <a:latin typeface="Times New Roman" panose="02020603050405020304" pitchFamily="18" charset="0"/>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2" name="文本框 3"/>
          <p:cNvSpPr txBox="1"/>
          <p:nvPr/>
        </p:nvSpPr>
        <p:spPr>
          <a:xfrm>
            <a:off x="1211580" y="1771015"/>
            <a:ext cx="9999980" cy="3969385"/>
          </a:xfrm>
          <a:prstGeom prst="rect">
            <a:avLst/>
          </a:prstGeom>
          <a:noFill/>
          <a:ln w="9525">
            <a:noFill/>
          </a:ln>
        </p:spPr>
        <p:txBody>
          <a:bodyPr wrap="square" anchor="t">
            <a:spAutoFit/>
          </a:bodyPr>
          <a:lstStyle/>
          <a:p>
            <a:pPr fontAlgn="auto">
              <a:lnSpc>
                <a:spcPct val="150000"/>
              </a:lnSpc>
            </a:pPr>
            <a:r>
              <a:rPr lang="zh-CN" altLang="zh-CN" sz="2400" b="1">
                <a:latin typeface="宋体" panose="02010600030101010101" pitchFamily="2" charset="-122"/>
                <a:ea typeface="宋体" panose="02010600030101010101" pitchFamily="2" charset="-122"/>
                <a:sym typeface="+mn-ea"/>
              </a:rPr>
              <a:t>④</a:t>
            </a:r>
            <a:r>
              <a:rPr lang="zh-CN" altLang="zh-CN" sz="2400" b="1">
                <a:latin typeface="Times New Roman" panose="02020603050405020304" pitchFamily="18" charset="0"/>
                <a:ea typeface="宋体" panose="02010600030101010101" pitchFamily="2" charset="-122"/>
              </a:rPr>
              <a:t>实验主要步骤及目的：</a:t>
            </a:r>
          </a:p>
          <a:p>
            <a:pPr fontAlgn="auto">
              <a:lnSpc>
                <a:spcPct val="150000"/>
              </a:lnSpc>
            </a:pPr>
            <a:r>
              <a:rPr lang="zh-CN" altLang="zh-CN" sz="2400">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a:latin typeface="Times New Roman" panose="02020603050405020304" pitchFamily="18" charset="0"/>
                <a:ea typeface="宋体" panose="02010600030101010101" pitchFamily="2" charset="-122"/>
              </a:rPr>
              <a:t>探究反射角与入射角的大小关系：多次改变入射角的大小，分别测量反射角、入射角的大小，比较反射角和入射角的大小；</a:t>
            </a:r>
          </a:p>
          <a:p>
            <a:pPr fontAlgn="auto">
              <a:lnSpc>
                <a:spcPct val="150000"/>
              </a:lnSpc>
            </a:pPr>
            <a:r>
              <a:rPr lang="zh-CN" altLang="zh-CN" sz="2400">
                <a:latin typeface="Times New Roman" panose="02020603050405020304" pitchFamily="18" charset="0"/>
                <a:ea typeface="宋体" panose="02010600030101010101" pitchFamily="2" charset="-122"/>
              </a:rPr>
              <a:t>(2)</a:t>
            </a:r>
            <a:r>
              <a:rPr lang="zh-CN" altLang="zh-CN" sz="2400" b="1">
                <a:latin typeface="Times New Roman" panose="02020603050405020304" pitchFamily="18" charset="0"/>
                <a:ea typeface="宋体" panose="02010600030101010101" pitchFamily="2" charset="-122"/>
              </a:rPr>
              <a:t>探究反射光线和入射光线、法线是否在同一平面：将纸板向前或向后折转，观察纸板上是否出现反射光线；</a:t>
            </a:r>
          </a:p>
          <a:p>
            <a:pPr fontAlgn="auto">
              <a:lnSpc>
                <a:spcPct val="150000"/>
              </a:lnSpc>
            </a:pPr>
            <a:r>
              <a:rPr lang="zh-CN" altLang="zh-CN" sz="2400">
                <a:latin typeface="Times New Roman" panose="02020603050405020304" pitchFamily="18" charset="0"/>
                <a:ea typeface="宋体" panose="02010600030101010101" pitchFamily="2" charset="-122"/>
              </a:rPr>
              <a:t>(3)</a:t>
            </a:r>
            <a:r>
              <a:rPr lang="zh-CN" altLang="zh-CN" sz="2400" b="1">
                <a:latin typeface="Times New Roman" panose="02020603050405020304" pitchFamily="18" charset="0"/>
                <a:ea typeface="宋体" panose="02010600030101010101" pitchFamily="2" charset="-122"/>
              </a:rPr>
              <a:t>验证光路是否是可逆：将激光笔逆着反射光线射入，观察光的传播路径是否与原光路重合</a:t>
            </a:r>
            <a:r>
              <a:rPr lang="en-US" altLang="zh-CN" sz="2400" b="1">
                <a:latin typeface="Times New Roman" panose="02020603050405020304" pitchFamily="18" charset="0"/>
                <a:ea typeface="宋体" panose="02010600030101010101" pitchFamily="2" charset="-122"/>
              </a:rPr>
              <a:t>.</a:t>
            </a:r>
          </a:p>
        </p:txBody>
      </p:sp>
      <p:pic>
        <p:nvPicPr>
          <p:cNvPr id="25" name="Picture 34" descr="E:\2016下半年所做的课件\沪粤物理中考复习方案word\沪粤物理中考复习方案word\7MK20.EPS"/>
          <p:cNvPicPr>
            <a:picLocks noChangeAspect="1"/>
          </p:cNvPicPr>
          <p:nvPr/>
        </p:nvPicPr>
        <p:blipFill>
          <a:blip r:embed="rId2" r:link="rId3"/>
          <a:stretch>
            <a:fillRect/>
          </a:stretch>
        </p:blipFill>
        <p:spPr>
          <a:xfrm>
            <a:off x="7130415" y="188595"/>
            <a:ext cx="2785110" cy="1855470"/>
          </a:xfrm>
          <a:prstGeom prst="rect">
            <a:avLst/>
          </a:prstGeom>
          <a:noFill/>
          <a:ln w="9525">
            <a:noFill/>
          </a:ln>
        </p:spPr>
      </p:pic>
      <p:sp>
        <p:nvSpPr>
          <p:cNvPr id="7184" name="文本框 3"/>
          <p:cNvSpPr txBox="1"/>
          <p:nvPr/>
        </p:nvSpPr>
        <p:spPr>
          <a:xfrm>
            <a:off x="922655" y="623570"/>
            <a:ext cx="4877435" cy="829945"/>
          </a:xfrm>
          <a:prstGeom prst="rect">
            <a:avLst/>
          </a:prstGeom>
          <a:noFill/>
          <a:ln w="9525">
            <a:noFill/>
          </a:ln>
        </p:spPr>
        <p:txBody>
          <a:bodyPr wrap="none" anchor="t">
            <a:spAutoFit/>
          </a:bodyPr>
          <a:lstStyle/>
          <a:p>
            <a:pPr>
              <a:lnSpc>
                <a:spcPct val="150000"/>
              </a:lnSpc>
            </a:pP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en-US" altLang="zh-CN" sz="3200" b="1" dirty="0">
                <a:solidFill>
                  <a:schemeClr val="tx1"/>
                </a:solidFill>
                <a:latin typeface="Times New Roman" panose="02020603050405020304" pitchFamily="18" charset="0"/>
                <a:ea typeface="汉仪雪君体繁" charset="-122"/>
                <a:cs typeface="Times New Roman" panose="02020603050405020304" pitchFamily="18" charset="0"/>
              </a:rPr>
              <a:t>1</a:t>
            </a: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zh-CN" altLang="en-US" sz="3200" b="1" dirty="0">
                <a:solidFill>
                  <a:schemeClr val="tx1"/>
                </a:solidFill>
                <a:latin typeface="黑体" panose="02010609060101010101" pitchFamily="49" charset="-122"/>
                <a:ea typeface="黑体" panose="02010609060101010101" pitchFamily="49" charset="-122"/>
              </a:rPr>
              <a:t>探究光的反射定律：</a:t>
            </a:r>
            <a:endParaRPr lang="en-US" altLang="zh-CN"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strVal val="#ppt_h"/>
                                          </p:val>
                                        </p:tav>
                                        <p:tav tm="100000">
                                          <p:val>
                                            <p:strVal val="#ppt_h"/>
                                          </p:val>
                                        </p:tav>
                                      </p:tavLst>
                                    </p:anim>
                                  </p:childTnLst>
                                </p:cTn>
                              </p:par>
                              <p:par>
                                <p:cTn id="9" presetID="5" presetClass="entr" presetSubtype="10" fill="hold" grpId="0" nodeType="withEffect">
                                  <p:stCondLst>
                                    <p:cond delay="0"/>
                                  </p:stCondLst>
                                  <p:childTnLst>
                                    <p:set>
                                      <p:cBhvr>
                                        <p:cTn id="10" dur="1" fill="hold">
                                          <p:stCondLst>
                                            <p:cond delay="0"/>
                                          </p:stCondLst>
                                        </p:cTn>
                                        <p:tgtEl>
                                          <p:spTgt spid="7182"/>
                                        </p:tgtEl>
                                        <p:attrNameLst>
                                          <p:attrName>style.visibility</p:attrName>
                                        </p:attrNameLst>
                                      </p:cBhvr>
                                      <p:to>
                                        <p:strVal val="visible"/>
                                      </p:to>
                                    </p:set>
                                    <p:animEffect transition="in" filter="checkerboard(across)">
                                      <p:cBhvr>
                                        <p:cTn id="11"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8655" y="2607310"/>
            <a:ext cx="10895330" cy="2030095"/>
          </a:xfrm>
          <a:prstGeom prst="rect">
            <a:avLst/>
          </a:prstGeom>
        </p:spPr>
        <p:txBody>
          <a:bodyPr wrap="square">
            <a:spAutoFit/>
          </a:bodyPr>
          <a:lstStyle/>
          <a:p>
            <a:pPr>
              <a:lnSpc>
                <a:spcPct val="150000"/>
              </a:lnSpc>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实验结论</a:t>
            </a:r>
            <a:r>
              <a:rPr lang="zh-CN" altLang="zh-CN" sz="2800" dirty="0">
                <a:latin typeface="Times New Roman" panose="02020603050405020304" pitchFamily="18" charset="0"/>
                <a:cs typeface="Times New Roman" panose="02020603050405020304" pitchFamily="18" charset="0"/>
              </a:rPr>
              <a:t>：</a:t>
            </a:r>
            <a:r>
              <a:rPr lang="en-US" altLang="zh-CN" sz="2800" b="1" u="sng" dirty="0">
                <a:latin typeface="Times New Roman" panose="02020603050405020304" pitchFamily="18" charset="0"/>
                <a:cs typeface="Times New Roman" panose="02020603050405020304" pitchFamily="18" charset="0"/>
              </a:rPr>
              <a:t>①</a:t>
            </a:r>
            <a:r>
              <a:rPr lang="zh-CN" altLang="zh-CN" sz="2800" b="1" u="sng" dirty="0">
                <a:latin typeface="Times New Roman" panose="02020603050405020304" pitchFamily="18" charset="0"/>
                <a:cs typeface="Times New Roman" panose="02020603050405020304" pitchFamily="18" charset="0"/>
              </a:rPr>
              <a:t>反射光线、入射光线和法线都在同一平面；</a:t>
            </a:r>
            <a:r>
              <a:rPr lang="en-US" altLang="zh-CN" sz="2800" b="1" u="sng" dirty="0">
                <a:latin typeface="Times New Roman" panose="02020603050405020304" pitchFamily="18" charset="0"/>
                <a:cs typeface="Times New Roman" panose="02020603050405020304" pitchFamily="18" charset="0"/>
              </a:rPr>
              <a:t>②</a:t>
            </a:r>
            <a:r>
              <a:rPr lang="zh-CN" altLang="zh-CN" sz="2800" b="1" u="sng" dirty="0">
                <a:latin typeface="Times New Roman" panose="02020603050405020304" pitchFamily="18" charset="0"/>
                <a:cs typeface="Times New Roman" panose="02020603050405020304" pitchFamily="18" charset="0"/>
              </a:rPr>
              <a:t>反射光线、入射光线分别位于法线的两侧；</a:t>
            </a:r>
            <a:r>
              <a:rPr lang="en-US" altLang="zh-CN" sz="2800" b="1" u="sng" dirty="0">
                <a:latin typeface="Times New Roman" panose="02020603050405020304" pitchFamily="18" charset="0"/>
                <a:cs typeface="Times New Roman" panose="02020603050405020304" pitchFamily="18" charset="0"/>
              </a:rPr>
              <a:t>③</a:t>
            </a:r>
            <a:r>
              <a:rPr lang="zh-CN" altLang="zh-CN" sz="2800" b="1" u="sng" dirty="0">
                <a:latin typeface="Times New Roman" panose="02020603050405020304" pitchFamily="18" charset="0"/>
                <a:cs typeface="Times New Roman" panose="02020603050405020304" pitchFamily="18" charset="0"/>
              </a:rPr>
              <a:t>反射角等于入射角．</a:t>
            </a:r>
            <a:r>
              <a:rPr lang="zh-CN" altLang="zh-CN" sz="2800" b="1">
                <a:latin typeface="宋体" panose="02010600030101010101" pitchFamily="2" charset="-122"/>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nSpc>
                <a:spcPct val="150000"/>
              </a:lnSpc>
            </a:pPr>
            <a:endParaRPr lang="zh-CN" altLang="zh-CN" sz="28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7184" name="文本框 3"/>
          <p:cNvSpPr txBox="1"/>
          <p:nvPr/>
        </p:nvSpPr>
        <p:spPr>
          <a:xfrm>
            <a:off x="866140" y="871220"/>
            <a:ext cx="4877435" cy="829945"/>
          </a:xfrm>
          <a:prstGeom prst="rect">
            <a:avLst/>
          </a:prstGeom>
          <a:noFill/>
          <a:ln w="9525">
            <a:noFill/>
          </a:ln>
        </p:spPr>
        <p:txBody>
          <a:bodyPr wrap="none" anchor="t">
            <a:spAutoFit/>
          </a:bodyPr>
          <a:lstStyle/>
          <a:p>
            <a:pPr>
              <a:lnSpc>
                <a:spcPct val="150000"/>
              </a:lnSpc>
            </a:pP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en-US" altLang="zh-CN" sz="3200" b="1" dirty="0">
                <a:solidFill>
                  <a:schemeClr val="tx1"/>
                </a:solidFill>
                <a:latin typeface="Times New Roman" panose="02020603050405020304" pitchFamily="18" charset="0"/>
                <a:ea typeface="汉仪雪君体繁" charset="-122"/>
                <a:cs typeface="Times New Roman" panose="02020603050405020304" pitchFamily="18" charset="0"/>
              </a:rPr>
              <a:t>1</a:t>
            </a: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zh-CN" altLang="en-US" sz="3200" b="1" dirty="0">
                <a:solidFill>
                  <a:schemeClr val="tx1"/>
                </a:solidFill>
                <a:latin typeface="黑体" panose="02010609060101010101" pitchFamily="49" charset="-122"/>
                <a:ea typeface="黑体" panose="02010609060101010101" pitchFamily="49" charset="-122"/>
              </a:rPr>
              <a:t>探究光的反射定律：</a:t>
            </a:r>
            <a:endParaRPr lang="en-US" altLang="zh-CN" sz="3200" b="1"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982417" y="985128"/>
            <a:ext cx="10441160" cy="1753235"/>
          </a:xfrm>
          <a:prstGeom prst="rect">
            <a:avLst/>
          </a:prstGeom>
        </p:spPr>
        <p:txBody>
          <a:bodyPr wrap="square">
            <a:spAutoFit/>
          </a:bodyPr>
          <a:lstStyle/>
          <a:p>
            <a:pPr fontAlgn="auto">
              <a:lnSpc>
                <a:spcPct val="150000"/>
              </a:lnSpc>
            </a:pPr>
            <a:r>
              <a:rPr lang="en-US" altLang="zh-CN" sz="2400" dirty="0">
                <a:latin typeface="Times New Roman" panose="02020603050405020304" pitchFamily="18" charset="0"/>
                <a:cs typeface="Times New Roman" panose="02020603050405020304" pitchFamily="18" charset="0"/>
              </a:rPr>
              <a:t>1. </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en-US" sz="2400" dirty="0">
                <a:latin typeface="Times New Roman" panose="02020603050405020304" pitchFamily="18" charset="0"/>
                <a:cs typeface="Times New Roman" panose="02020603050405020304" pitchFamily="18" charset="0"/>
              </a:rPr>
              <a:t>苏州）</a:t>
            </a:r>
            <a:r>
              <a:rPr altLang="zh-CN" sz="2400" dirty="0">
                <a:latin typeface="Times New Roman" panose="02020603050405020304" pitchFamily="18" charset="0"/>
                <a:cs typeface="Times New Roman" panose="02020603050405020304" pitchFamily="18" charset="0"/>
              </a:rPr>
              <a:t>“探究光的反射规律”的实验装置如图甲所示，平面镜放在水平桌面上，标有刻度（图中未画出）的白色纸板</a:t>
            </a:r>
            <a:r>
              <a:rPr lang="en-US" sz="2400" dirty="0">
                <a:latin typeface="Times New Roman" panose="02020603050405020304" pitchFamily="18" charset="0"/>
                <a:cs typeface="Times New Roman" panose="02020603050405020304" pitchFamily="18" charset="0"/>
              </a:rPr>
              <a:t>ABCD</a:t>
            </a:r>
            <a:r>
              <a:rPr altLang="zh-CN" sz="2400" dirty="0">
                <a:latin typeface="Times New Roman" panose="02020603050405020304" pitchFamily="18" charset="0"/>
                <a:cs typeface="Times New Roman" panose="02020603050405020304" pitchFamily="18" charset="0"/>
              </a:rPr>
              <a:t>．能绕垂直于CD的ON轴翻转，在纸板</a:t>
            </a:r>
            <a:r>
              <a:rPr lang="zh-CN" sz="2400" dirty="0">
                <a:latin typeface="Times New Roman" panose="02020603050405020304" pitchFamily="18" charset="0"/>
                <a:cs typeface="Times New Roman" panose="02020603050405020304" pitchFamily="18" charset="0"/>
              </a:rPr>
              <a:t>上</a:t>
            </a:r>
            <a:r>
              <a:rPr altLang="zh-CN" sz="2400" dirty="0">
                <a:latin typeface="Times New Roman" panose="02020603050405020304" pitchFamily="18" charset="0"/>
                <a:cs typeface="Times New Roman" panose="02020603050405020304" pitchFamily="18" charset="0"/>
              </a:rPr>
              <a:t>安装一支可在纸板平面内自由移动的激光笔．</a:t>
            </a:r>
          </a:p>
        </p:txBody>
      </p:sp>
      <p:pic>
        <p:nvPicPr>
          <p:cNvPr id="2" name="图片 29" descr="E74C0569-6FC3-4a23-B083-56ED26D6F88C"/>
          <p:cNvPicPr>
            <a:picLocks noChangeAspect="1"/>
          </p:cNvPicPr>
          <p:nvPr/>
        </p:nvPicPr>
        <p:blipFill>
          <a:blip r:embed="rId2">
            <a:lum bright="6000" contrast="6000"/>
          </a:blip>
          <a:stretch>
            <a:fillRect/>
          </a:stretch>
        </p:blipFill>
        <p:spPr>
          <a:xfrm>
            <a:off x="2036445" y="3148965"/>
            <a:ext cx="8556625" cy="2703830"/>
          </a:xfrm>
          <a:prstGeom prst="rect">
            <a:avLst/>
          </a:prstGeom>
          <a:noFill/>
          <a:ln w="9525">
            <a:noFill/>
          </a:ln>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19710" y="2090420"/>
            <a:ext cx="11934190" cy="4523105"/>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    (1)</a:t>
            </a:r>
            <a:r>
              <a:rPr altLang="zh-CN" sz="2400" dirty="0">
                <a:latin typeface="Times New Roman" panose="02020603050405020304" pitchFamily="18" charset="0"/>
                <a:cs typeface="Times New Roman" panose="02020603050405020304" pitchFamily="18" charset="0"/>
              </a:rPr>
              <a:t> 实验前，应将纸板</a:t>
            </a:r>
            <a:r>
              <a:rPr altLang="zh-CN" sz="2400" u="sng"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放</a:t>
            </a:r>
            <a:r>
              <a:rPr lang="zh-CN" sz="2400" dirty="0">
                <a:latin typeface="Times New Roman" panose="02020603050405020304" pitchFamily="18" charset="0"/>
                <a:cs typeface="Times New Roman" panose="02020603050405020304" pitchFamily="18" charset="0"/>
              </a:rPr>
              <a:t>置</a:t>
            </a:r>
            <a:r>
              <a:rPr altLang="zh-CN" sz="2400" dirty="0">
                <a:latin typeface="Times New Roman" panose="02020603050405020304" pitchFamily="18" charset="0"/>
                <a:cs typeface="Times New Roman" panose="02020603050405020304" pitchFamily="18" charset="0"/>
              </a:rPr>
              <a:t>于平面镜上</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移动激光笔，使入射光束绕入射点O沿逆时针方向转动，可观察到反射光束沿</a:t>
            </a:r>
            <a:r>
              <a:rPr altLang="zh-CN" sz="2400" u="sng"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时针方向转动；</a:t>
            </a:r>
          </a:p>
          <a:p>
            <a:pPr>
              <a:lnSpc>
                <a:spcPct val="150000"/>
              </a:lnSpc>
            </a:pPr>
            <a:r>
              <a:rPr altLang="zh-CN" sz="2400" dirty="0">
                <a:latin typeface="Times New Roman" panose="02020603050405020304" pitchFamily="18" charset="0"/>
                <a:cs typeface="Times New Roman" panose="02020603050405020304" pitchFamily="18" charset="0"/>
              </a:rPr>
              <a:t>    (2)移动激光笔，使入射角为45°</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测得反射角也为45°</a:t>
            </a:r>
            <a:r>
              <a:rPr lang="zh-CN" sz="2400" dirty="0">
                <a:latin typeface="Times New Roman" panose="02020603050405020304" pitchFamily="18" charset="0"/>
                <a:cs typeface="Times New Roman" panose="02020603050405020304" pitchFamily="18" charset="0"/>
              </a:rPr>
              <a:t>，</a:t>
            </a:r>
            <a:r>
              <a:rPr altLang="zh-CN" sz="2400" dirty="0">
                <a:latin typeface="Times New Roman" panose="02020603050405020304" pitchFamily="18" charset="0"/>
                <a:cs typeface="Times New Roman" panose="02020603050405020304" pitchFamily="18" charset="0"/>
              </a:rPr>
              <a:t>由此就得出“光反射时，反射角等于入射角”的结论．你认为有何不妥之处？</a:t>
            </a:r>
            <a:r>
              <a:rPr altLang="zh-CN" sz="2400" u="sng"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a:t>
            </a:r>
          </a:p>
          <a:p>
            <a:pPr>
              <a:lnSpc>
                <a:spcPct val="150000"/>
              </a:lnSpc>
            </a:pPr>
            <a:r>
              <a:rPr altLang="zh-CN" sz="2400" dirty="0">
                <a:latin typeface="Times New Roman" panose="02020603050405020304" pitchFamily="18" charset="0"/>
                <a:cs typeface="Times New Roman" panose="02020603050405020304" pitchFamily="18" charset="0"/>
              </a:rPr>
              <a:t>    (3)如图乙所示，将纸</a:t>
            </a:r>
            <a:r>
              <a:rPr lang="zh-CN" sz="2400" dirty="0">
                <a:latin typeface="Times New Roman" panose="02020603050405020304" pitchFamily="18" charset="0"/>
                <a:cs typeface="Times New Roman" panose="02020603050405020304" pitchFamily="18" charset="0"/>
              </a:rPr>
              <a:t>板</a:t>
            </a:r>
            <a:r>
              <a:rPr altLang="zh-CN" sz="2400" dirty="0">
                <a:latin typeface="Times New Roman" panose="02020603050405020304" pitchFamily="18" charset="0"/>
                <a:cs typeface="Times New Roman" panose="02020603050405020304" pitchFamily="18" charset="0"/>
              </a:rPr>
              <a:t>右半部分绕ON向后翻转任意角度，发现纸板上均无反射光束呈现．此现象说明了：</a:t>
            </a:r>
            <a:r>
              <a:rPr altLang="zh-CN" sz="2400" u="sng"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a:t>
            </a:r>
          </a:p>
          <a:p>
            <a:pPr>
              <a:lnSpc>
                <a:spcPct val="150000"/>
              </a:lnSpc>
            </a:pPr>
            <a:r>
              <a:rPr altLang="zh-CN" sz="2400" dirty="0">
                <a:latin typeface="Times New Roman" panose="02020603050405020304" pitchFamily="18" charset="0"/>
                <a:cs typeface="Times New Roman" panose="02020603050405020304" pitchFamily="18" charset="0"/>
              </a:rPr>
              <a:t>    (4)在图甲中，若将纸板（连同激光笔）绕CD向后倾斜，此时反射光束</a:t>
            </a:r>
            <a:r>
              <a:rPr altLang="zh-CN" sz="2400" u="sng" dirty="0">
                <a:latin typeface="Times New Roman" panose="02020603050405020304" pitchFamily="18" charset="0"/>
                <a:cs typeface="Times New Roman" panose="02020603050405020304" pitchFamily="18" charset="0"/>
              </a:rPr>
              <a:t>            </a:t>
            </a:r>
            <a:r>
              <a:rPr altLang="zh-CN" sz="2400" dirty="0">
                <a:latin typeface="Times New Roman" panose="02020603050405020304" pitchFamily="18" charset="0"/>
                <a:cs typeface="Times New Roman" panose="02020603050405020304" pitchFamily="18" charset="0"/>
              </a:rPr>
              <a:t>．</a:t>
            </a:r>
          </a:p>
          <a:p>
            <a:pPr>
              <a:lnSpc>
                <a:spcPct val="150000"/>
              </a:lnSpc>
            </a:pPr>
            <a:r>
              <a:rPr altLang="zh-CN" sz="2400" dirty="0">
                <a:latin typeface="Times New Roman" panose="02020603050405020304" pitchFamily="18" charset="0"/>
                <a:cs typeface="Times New Roman" panose="02020603050405020304" pitchFamily="18" charset="0"/>
              </a:rPr>
              <a:t>    A．仍在纸板上呈现       B．被纸板挡住      C．在纸板前方</a:t>
            </a:r>
          </a:p>
        </p:txBody>
      </p:sp>
      <p:pic>
        <p:nvPicPr>
          <p:cNvPr id="11" name="图片 29" descr="E74C0569-6FC3-4a23-B083-56ED26D6F88C"/>
          <p:cNvPicPr>
            <a:picLocks noChangeAspect="1"/>
          </p:cNvPicPr>
          <p:nvPr/>
        </p:nvPicPr>
        <p:blipFill>
          <a:blip r:embed="rId2">
            <a:lum bright="6000" contrast="6000"/>
          </a:blip>
          <a:stretch>
            <a:fillRect/>
          </a:stretch>
        </p:blipFill>
        <p:spPr>
          <a:xfrm>
            <a:off x="3218815" y="303530"/>
            <a:ext cx="5881370" cy="1858645"/>
          </a:xfrm>
          <a:prstGeom prst="rect">
            <a:avLst/>
          </a:prstGeom>
          <a:noFill/>
          <a:ln w="9525">
            <a:noFill/>
          </a:ln>
        </p:spPr>
      </p:pic>
      <p:sp>
        <p:nvSpPr>
          <p:cNvPr id="12" name="文本框 11"/>
          <p:cNvSpPr txBox="1"/>
          <p:nvPr/>
        </p:nvSpPr>
        <p:spPr>
          <a:xfrm>
            <a:off x="3606165" y="2233930"/>
            <a:ext cx="2373630" cy="460375"/>
          </a:xfrm>
          <a:prstGeom prst="rect">
            <a:avLst/>
          </a:prstGeom>
          <a:noFill/>
        </p:spPr>
        <p:txBody>
          <a:bodyPr wrap="square" rtlCol="0">
            <a:spAutoFit/>
          </a:bodyPr>
          <a:lstStyle/>
          <a:p>
            <a:r>
              <a:rPr lang="zh-CN" altLang="en-US" sz="2400">
                <a:solidFill>
                  <a:srgbClr val="FF0000"/>
                </a:solidFill>
              </a:rPr>
              <a:t>垂直（竖直）</a:t>
            </a:r>
          </a:p>
        </p:txBody>
      </p:sp>
      <p:sp>
        <p:nvSpPr>
          <p:cNvPr id="13" name="文本框 12"/>
          <p:cNvSpPr txBox="1"/>
          <p:nvPr/>
        </p:nvSpPr>
        <p:spPr>
          <a:xfrm>
            <a:off x="6735445" y="2766060"/>
            <a:ext cx="657860" cy="460375"/>
          </a:xfrm>
          <a:prstGeom prst="rect">
            <a:avLst/>
          </a:prstGeom>
          <a:noFill/>
        </p:spPr>
        <p:txBody>
          <a:bodyPr wrap="square" rtlCol="0">
            <a:spAutoFit/>
          </a:bodyPr>
          <a:lstStyle/>
          <a:p>
            <a:r>
              <a:rPr lang="zh-CN" altLang="en-US" sz="2400">
                <a:solidFill>
                  <a:srgbClr val="FF0000"/>
                </a:solidFill>
              </a:rPr>
              <a:t>顺</a:t>
            </a:r>
          </a:p>
        </p:txBody>
      </p:sp>
      <p:sp>
        <p:nvSpPr>
          <p:cNvPr id="14" name="文本框 13"/>
          <p:cNvSpPr txBox="1"/>
          <p:nvPr/>
        </p:nvSpPr>
        <p:spPr>
          <a:xfrm>
            <a:off x="7022465" y="3844290"/>
            <a:ext cx="5074285" cy="460375"/>
          </a:xfrm>
          <a:prstGeom prst="rect">
            <a:avLst/>
          </a:prstGeom>
          <a:noFill/>
        </p:spPr>
        <p:txBody>
          <a:bodyPr wrap="square" rtlCol="0">
            <a:spAutoFit/>
          </a:bodyPr>
          <a:lstStyle/>
          <a:p>
            <a:r>
              <a:rPr lang="zh-CN" altLang="en-US" sz="2400">
                <a:solidFill>
                  <a:srgbClr val="FF0000"/>
                </a:solidFill>
              </a:rPr>
              <a:t>一次实验得到的结论不具有普遍性</a:t>
            </a:r>
          </a:p>
        </p:txBody>
      </p:sp>
      <p:sp>
        <p:nvSpPr>
          <p:cNvPr id="15" name="文本框 14"/>
          <p:cNvSpPr txBox="1"/>
          <p:nvPr/>
        </p:nvSpPr>
        <p:spPr>
          <a:xfrm>
            <a:off x="3916680" y="4957445"/>
            <a:ext cx="6631305" cy="460375"/>
          </a:xfrm>
          <a:prstGeom prst="rect">
            <a:avLst/>
          </a:prstGeom>
          <a:noFill/>
        </p:spPr>
        <p:txBody>
          <a:bodyPr wrap="square" rtlCol="0">
            <a:spAutoFit/>
          </a:bodyPr>
          <a:lstStyle/>
          <a:p>
            <a:r>
              <a:rPr lang="zh-CN" altLang="en-US" sz="2400">
                <a:solidFill>
                  <a:srgbClr val="FF0000"/>
                </a:solidFill>
              </a:rPr>
              <a:t>反射光线、入射光线和法线在同一平面内</a:t>
            </a:r>
          </a:p>
        </p:txBody>
      </p:sp>
      <p:sp>
        <p:nvSpPr>
          <p:cNvPr id="16" name="文本框 15"/>
          <p:cNvSpPr txBox="1"/>
          <p:nvPr/>
        </p:nvSpPr>
        <p:spPr>
          <a:xfrm>
            <a:off x="10177145" y="5572125"/>
            <a:ext cx="657860" cy="460375"/>
          </a:xfrm>
          <a:prstGeom prst="rect">
            <a:avLst/>
          </a:prstGeom>
          <a:noFill/>
        </p:spPr>
        <p:txBody>
          <a:bodyPr wrap="square" rtlCol="0">
            <a:spAutoFit/>
          </a:bodyPr>
          <a:lstStyle/>
          <a:p>
            <a:r>
              <a:rPr lang="en-US" altLang="zh-CN" sz="2400">
                <a:solidFill>
                  <a:srgbClr val="FF0000"/>
                </a:solidFill>
                <a:latin typeface="Times New Roman" panose="02020603050405020304" pitchFamily="18" charset="0"/>
                <a:cs typeface="Times New Roman" panose="02020603050405020304" pitchFamily="18" charset="0"/>
              </a:rPr>
              <a:t>C</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2" name="文本框 3"/>
          <p:cNvSpPr txBox="1"/>
          <p:nvPr/>
        </p:nvSpPr>
        <p:spPr>
          <a:xfrm>
            <a:off x="6316980" y="1728470"/>
            <a:ext cx="3361055" cy="521970"/>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便于确定像的位置；</a:t>
            </a:r>
            <a:endParaRPr lang="zh-CN" altLang="en-US" sz="2800" b="1" dirty="0">
              <a:latin typeface="宋体" panose="02010600030101010101" pitchFamily="2" charset="-122"/>
              <a:ea typeface="宋体" panose="02010600030101010101" pitchFamily="2" charset="-122"/>
            </a:endParaRPr>
          </a:p>
        </p:txBody>
      </p:sp>
      <p:sp>
        <p:nvSpPr>
          <p:cNvPr id="7184" name="文本框 3"/>
          <p:cNvSpPr txBox="1"/>
          <p:nvPr/>
        </p:nvSpPr>
        <p:spPr>
          <a:xfrm>
            <a:off x="728981" y="485775"/>
            <a:ext cx="4469130" cy="829945"/>
          </a:xfrm>
          <a:prstGeom prst="rect">
            <a:avLst/>
          </a:prstGeom>
          <a:noFill/>
          <a:ln w="9525">
            <a:noFill/>
          </a:ln>
        </p:spPr>
        <p:txBody>
          <a:bodyPr wrap="none" anchor="t">
            <a:spAutoFit/>
          </a:bodyPr>
          <a:lstStyle/>
          <a:p>
            <a:pPr>
              <a:lnSpc>
                <a:spcPct val="150000"/>
              </a:lnSpc>
            </a:pP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en-US" altLang="zh-CN" sz="3200" b="1" dirty="0">
                <a:solidFill>
                  <a:schemeClr val="tx1"/>
                </a:solidFill>
                <a:latin typeface="Times New Roman" panose="02020603050405020304" pitchFamily="18" charset="0"/>
                <a:ea typeface="汉仪雪君体繁" charset="-122"/>
                <a:cs typeface="Times New Roman" panose="02020603050405020304" pitchFamily="18" charset="0"/>
              </a:rPr>
              <a:t>2</a:t>
            </a: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zh-CN" altLang="en-US" sz="3200" b="1" dirty="0">
                <a:solidFill>
                  <a:schemeClr val="tx1"/>
                </a:solidFill>
                <a:latin typeface="黑体" panose="02010609060101010101" pitchFamily="49" charset="-122"/>
                <a:ea typeface="黑体" panose="02010609060101010101" pitchFamily="49" charset="-122"/>
              </a:rPr>
              <a:t>平面镜成像特点：</a:t>
            </a:r>
            <a:endParaRPr lang="en-US" altLang="zh-CN" sz="3200" b="1" dirty="0">
              <a:solidFill>
                <a:schemeClr val="tx1"/>
              </a:solidFill>
              <a:latin typeface="黑体" panose="02010609060101010101" pitchFamily="49" charset="-122"/>
              <a:ea typeface="黑体" panose="02010609060101010101" pitchFamily="49" charset="-122"/>
            </a:endParaRPr>
          </a:p>
        </p:txBody>
      </p:sp>
      <p:sp>
        <p:nvSpPr>
          <p:cNvPr id="7" name="文本框 3"/>
          <p:cNvSpPr txBox="1"/>
          <p:nvPr/>
        </p:nvSpPr>
        <p:spPr>
          <a:xfrm>
            <a:off x="944245" y="2658110"/>
            <a:ext cx="5842000" cy="521970"/>
          </a:xfrm>
          <a:prstGeom prst="rect">
            <a:avLst/>
          </a:prstGeom>
          <a:noFill/>
          <a:ln w="9525">
            <a:noFill/>
          </a:ln>
        </p:spPr>
        <p:txBody>
          <a:bodyPr wrap="square" anchor="t">
            <a:spAutoFit/>
          </a:bodyPr>
          <a:lstStyle/>
          <a:p>
            <a:r>
              <a:rPr lang="zh-CN" altLang="zh-CN" sz="2800" b="1">
                <a:latin typeface="宋体" panose="02010600030101010101" pitchFamily="2" charset="-122"/>
                <a:ea typeface="宋体" panose="02010600030101010101" pitchFamily="2" charset="-122"/>
              </a:rPr>
              <a:t>②</a:t>
            </a:r>
            <a:r>
              <a:rPr sz="2800" b="1">
                <a:latin typeface="宋体" panose="02010600030101010101" pitchFamily="2" charset="-122"/>
                <a:ea typeface="宋体" panose="02010600030101010101" pitchFamily="2" charset="-122"/>
              </a:rPr>
              <a:t>选用两支</a:t>
            </a:r>
            <a:r>
              <a:rPr lang="zh-CN" sz="2800" b="1">
                <a:latin typeface="宋体" panose="02010600030101010101" pitchFamily="2" charset="-122"/>
                <a:ea typeface="宋体" panose="02010600030101010101" pitchFamily="2" charset="-122"/>
              </a:rPr>
              <a:t>完全</a:t>
            </a:r>
            <a:r>
              <a:rPr sz="2800" b="1">
                <a:latin typeface="宋体" panose="02010600030101010101" pitchFamily="2" charset="-122"/>
                <a:ea typeface="宋体" panose="02010600030101010101" pitchFamily="2" charset="-122"/>
              </a:rPr>
              <a:t>相同</a:t>
            </a:r>
            <a:r>
              <a:rPr lang="zh-CN" sz="2800" b="1">
                <a:latin typeface="宋体" panose="02010600030101010101" pitchFamily="2" charset="-122"/>
                <a:ea typeface="宋体" panose="02010600030101010101" pitchFamily="2" charset="-122"/>
              </a:rPr>
              <a:t>的</a:t>
            </a:r>
            <a:r>
              <a:rPr sz="2800" b="1">
                <a:latin typeface="宋体" panose="02010600030101010101" pitchFamily="2" charset="-122"/>
                <a:ea typeface="宋体" panose="02010600030101010101" pitchFamily="2" charset="-122"/>
              </a:rPr>
              <a:t>蜡烛的</a:t>
            </a:r>
            <a:r>
              <a:rPr lang="zh-CN" altLang="en-US" sz="2800" b="1">
                <a:latin typeface="宋体" panose="02010600030101010101" pitchFamily="2" charset="-122"/>
                <a:ea typeface="宋体" panose="02010600030101010101" pitchFamily="2" charset="-122"/>
              </a:rPr>
              <a:t>目的：</a:t>
            </a:r>
            <a:endParaRPr lang="zh-CN" altLang="zh-CN" sz="2800" b="1" dirty="0">
              <a:solidFill>
                <a:srgbClr val="FF0000"/>
              </a:solidFill>
              <a:latin typeface="Times New Roman" panose="02020603050405020304" pitchFamily="18" charset="0"/>
              <a:ea typeface="宋体" panose="02010600030101010101" pitchFamily="2" charset="-122"/>
            </a:endParaRPr>
          </a:p>
        </p:txBody>
      </p:sp>
      <p:sp>
        <p:nvSpPr>
          <p:cNvPr id="2" name="文本框 3"/>
          <p:cNvSpPr txBox="1"/>
          <p:nvPr/>
        </p:nvSpPr>
        <p:spPr>
          <a:xfrm>
            <a:off x="944245" y="3614420"/>
            <a:ext cx="6497320" cy="521970"/>
          </a:xfrm>
          <a:prstGeom prst="rect">
            <a:avLst/>
          </a:prstGeom>
          <a:noFill/>
          <a:ln w="9525">
            <a:noFill/>
          </a:ln>
        </p:spPr>
        <p:txBody>
          <a:bodyPr wrap="square" anchor="t">
            <a:spAutoFit/>
          </a:bodyPr>
          <a:lstStyle/>
          <a:p>
            <a:r>
              <a:rPr sz="2800" b="1">
                <a:latin typeface="Calibri" panose="020F0502020204030204" charset="0"/>
                <a:ea typeface="宋体" panose="02010600030101010101" pitchFamily="2" charset="-122"/>
              </a:rPr>
              <a:t>③</a:t>
            </a:r>
            <a:r>
              <a:rPr lang="zh-CN" sz="2800" b="1">
                <a:latin typeface="宋体" panose="02010600030101010101" pitchFamily="2" charset="-122"/>
                <a:ea typeface="宋体" panose="02010600030101010101" pitchFamily="2" charset="-122"/>
              </a:rPr>
              <a:t>蜡烛</a:t>
            </a:r>
            <a:r>
              <a:rPr lang="en-US" altLang="zh-CN" sz="2800" b="1">
                <a:latin typeface="宋体" panose="02010600030101010101" pitchFamily="2" charset="-122"/>
                <a:ea typeface="宋体" panose="02010600030101010101" pitchFamily="2" charset="-122"/>
              </a:rPr>
              <a:t>B</a:t>
            </a:r>
            <a:r>
              <a:rPr lang="zh-CN" altLang="en-US" sz="2800" b="1">
                <a:latin typeface="宋体" panose="02010600030101010101" pitchFamily="2" charset="-122"/>
                <a:ea typeface="宋体" panose="02010600030101010101" pitchFamily="2" charset="-122"/>
              </a:rPr>
              <a:t>始终无法与蜡烛</a:t>
            </a:r>
            <a:r>
              <a:rPr lang="en-US" altLang="zh-CN" sz="2800" b="1">
                <a:latin typeface="宋体" panose="02010600030101010101" pitchFamily="2" charset="-122"/>
                <a:ea typeface="宋体" panose="02010600030101010101" pitchFamily="2" charset="-122"/>
              </a:rPr>
              <a:t>A</a:t>
            </a:r>
            <a:r>
              <a:rPr lang="zh-CN" altLang="en-US" sz="2800" b="1">
                <a:latin typeface="宋体" panose="02010600030101010101" pitchFamily="2" charset="-122"/>
                <a:ea typeface="宋体" panose="02010600030101010101" pitchFamily="2" charset="-122"/>
              </a:rPr>
              <a:t>的像完全重合：</a:t>
            </a:r>
            <a:endParaRPr lang="zh-CN" altLang="zh-CN" sz="2800" b="1" dirty="0">
              <a:solidFill>
                <a:srgbClr val="FF0000"/>
              </a:solidFill>
              <a:latin typeface="Times New Roman" panose="02020603050405020304" pitchFamily="18" charset="0"/>
              <a:ea typeface="宋体" panose="02010600030101010101" pitchFamily="2" charset="-122"/>
            </a:endParaRPr>
          </a:p>
        </p:txBody>
      </p:sp>
      <p:sp>
        <p:nvSpPr>
          <p:cNvPr id="3" name="文本框 3"/>
          <p:cNvSpPr txBox="1"/>
          <p:nvPr/>
        </p:nvSpPr>
        <p:spPr>
          <a:xfrm>
            <a:off x="944245" y="4712970"/>
            <a:ext cx="8957945" cy="521970"/>
          </a:xfrm>
          <a:prstGeom prst="rect">
            <a:avLst/>
          </a:prstGeom>
          <a:noFill/>
          <a:ln w="9525">
            <a:noFill/>
          </a:ln>
        </p:spPr>
        <p:txBody>
          <a:bodyPr wrap="square" anchor="t">
            <a:spAutoFit/>
          </a:bodyPr>
          <a:lstStyle/>
          <a:p>
            <a:r>
              <a:rPr lang="zh-CN" sz="2800" b="1">
                <a:latin typeface="宋体" panose="02010600030101010101" pitchFamily="2" charset="-122"/>
                <a:ea typeface="宋体" panose="02010600030101010101" pitchFamily="2" charset="-122"/>
              </a:rPr>
              <a:t>④玻璃板厚度对实验的影响。</a:t>
            </a:r>
          </a:p>
        </p:txBody>
      </p:sp>
      <p:pic>
        <p:nvPicPr>
          <p:cNvPr id="25602" name="Picture 2" descr="C:\Documents and Settings\Administrator\桌面\2020河南试题研究物理\H82.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r="46562" b="12299"/>
          <a:stretch>
            <a:fillRect/>
          </a:stretch>
        </p:blipFill>
        <p:spPr bwMode="auto">
          <a:xfrm>
            <a:off x="7196455" y="4265930"/>
            <a:ext cx="287782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927735" y="1728470"/>
            <a:ext cx="5640705" cy="521970"/>
          </a:xfrm>
          <a:prstGeom prst="rect">
            <a:avLst/>
          </a:prstGeom>
          <a:noFill/>
          <a:ln w="9525">
            <a:noFill/>
          </a:ln>
        </p:spPr>
        <p:txBody>
          <a:bodyPr wrap="square" anchor="t">
            <a:spAutoFit/>
          </a:bodyPr>
          <a:lstStyle/>
          <a:p>
            <a:r>
              <a:rPr lang="zh-CN" altLang="zh-CN" sz="2800" b="1">
                <a:latin typeface="宋体" panose="02010600030101010101" pitchFamily="2" charset="-122"/>
                <a:sym typeface="+mn-ea"/>
              </a:rPr>
              <a:t>①</a:t>
            </a:r>
            <a:r>
              <a:rPr lang="zh-CN" altLang="zh-CN" sz="2800" b="1">
                <a:latin typeface="Times New Roman" panose="02020603050405020304" pitchFamily="18" charset="0"/>
                <a:ea typeface="宋体" panose="02010600030101010101" pitchFamily="2" charset="-122"/>
              </a:rPr>
              <a:t>选择玻璃板替代平面镜的目的：</a:t>
            </a:r>
            <a:endParaRPr lang="zh-CN" altLang="en-US" sz="2800" b="1" dirty="0">
              <a:latin typeface="宋体" panose="02010600030101010101" pitchFamily="2" charset="-122"/>
              <a:ea typeface="宋体" panose="02010600030101010101" pitchFamily="2" charset="-122"/>
            </a:endParaRPr>
          </a:p>
        </p:txBody>
      </p:sp>
      <p:sp>
        <p:nvSpPr>
          <p:cNvPr id="5" name="文本框 3"/>
          <p:cNvSpPr txBox="1"/>
          <p:nvPr/>
        </p:nvSpPr>
        <p:spPr>
          <a:xfrm>
            <a:off x="6693535" y="2658110"/>
            <a:ext cx="4893945" cy="521970"/>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便于比较像与物的大小关系；</a:t>
            </a:r>
            <a:endParaRPr lang="zh-CN" altLang="zh-CN" sz="2800" b="1" dirty="0">
              <a:solidFill>
                <a:srgbClr val="FF0000"/>
              </a:solidFill>
              <a:latin typeface="Times New Roman" panose="02020603050405020304" pitchFamily="18" charset="0"/>
              <a:ea typeface="宋体" panose="02010600030101010101" pitchFamily="2" charset="-122"/>
            </a:endParaRPr>
          </a:p>
        </p:txBody>
      </p:sp>
      <p:sp>
        <p:nvSpPr>
          <p:cNvPr id="6" name="文本框 3"/>
          <p:cNvSpPr txBox="1"/>
          <p:nvPr/>
        </p:nvSpPr>
        <p:spPr>
          <a:xfrm>
            <a:off x="7441565" y="3614420"/>
            <a:ext cx="3934460" cy="521970"/>
          </a:xfrm>
          <a:prstGeom prst="rect">
            <a:avLst/>
          </a:prstGeom>
          <a:noFill/>
          <a:ln w="9525">
            <a:noFill/>
          </a:ln>
        </p:spPr>
        <p:txBody>
          <a:bodyPr wrap="square" anchor="t">
            <a:spAutoFit/>
          </a:bodyPr>
          <a:lstStyle/>
          <a:p>
            <a:r>
              <a:rPr lang="zh-CN" altLang="zh-CN" sz="2800" b="1">
                <a:solidFill>
                  <a:srgbClr val="FF0000"/>
                </a:solidFill>
                <a:latin typeface="Times New Roman" panose="02020603050405020304" pitchFamily="18" charset="0"/>
                <a:ea typeface="宋体" panose="02010600030101010101" pitchFamily="2" charset="-122"/>
              </a:rPr>
              <a:t>玻璃板与桌面不垂直；</a:t>
            </a:r>
            <a:endParaRPr lang="zh-CN" altLang="zh-CN" sz="2800" b="1"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checkerboard(across)">
                                      <p:cBhvr>
                                        <p:cTn id="7" dur="500"/>
                                        <p:tgtEl>
                                          <p:spTgt spid="718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2" name="文本框 3"/>
          <p:cNvSpPr txBox="1"/>
          <p:nvPr/>
        </p:nvSpPr>
        <p:spPr>
          <a:xfrm>
            <a:off x="944245" y="2007870"/>
            <a:ext cx="9410065" cy="521970"/>
          </a:xfrm>
          <a:prstGeom prst="rect">
            <a:avLst/>
          </a:prstGeom>
          <a:noFill/>
          <a:ln w="9525">
            <a:noFill/>
          </a:ln>
        </p:spPr>
        <p:txBody>
          <a:bodyPr wrap="square" anchor="t">
            <a:spAutoFit/>
          </a:bodyPr>
          <a:lstStyle/>
          <a:p>
            <a:r>
              <a:rPr lang="zh-CN" altLang="zh-CN" sz="2800" b="1">
                <a:latin typeface="宋体" panose="02010600030101010101" pitchFamily="2" charset="-122"/>
                <a:ea typeface="宋体" panose="02010600030101010101" pitchFamily="2" charset="-122"/>
                <a:sym typeface="+mn-ea"/>
              </a:rPr>
              <a:t>⑤</a:t>
            </a:r>
            <a:r>
              <a:rPr lang="zh-CN" altLang="zh-CN" sz="2800" b="1">
                <a:latin typeface="Times New Roman" panose="02020603050405020304" pitchFamily="18" charset="0"/>
                <a:ea typeface="宋体" panose="02010600030101010101" pitchFamily="2" charset="-122"/>
              </a:rPr>
              <a:t>光屏：根据像能否承接在光屏上，从而判断像的虚实</a:t>
            </a:r>
          </a:p>
        </p:txBody>
      </p:sp>
      <p:sp>
        <p:nvSpPr>
          <p:cNvPr id="7184" name="文本框 3"/>
          <p:cNvSpPr txBox="1"/>
          <p:nvPr/>
        </p:nvSpPr>
        <p:spPr>
          <a:xfrm>
            <a:off x="629286" y="542925"/>
            <a:ext cx="4469130" cy="829945"/>
          </a:xfrm>
          <a:prstGeom prst="rect">
            <a:avLst/>
          </a:prstGeom>
          <a:noFill/>
          <a:ln w="9525">
            <a:noFill/>
          </a:ln>
        </p:spPr>
        <p:txBody>
          <a:bodyPr wrap="none" anchor="t">
            <a:spAutoFit/>
          </a:bodyPr>
          <a:lstStyle/>
          <a:p>
            <a:pPr>
              <a:lnSpc>
                <a:spcPct val="150000"/>
              </a:lnSpc>
            </a:pP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en-US" altLang="zh-CN" sz="3200" b="1" dirty="0">
                <a:solidFill>
                  <a:schemeClr val="tx1"/>
                </a:solidFill>
                <a:latin typeface="Times New Roman" panose="02020603050405020304" pitchFamily="18" charset="0"/>
                <a:ea typeface="汉仪雪君体繁" charset="-122"/>
                <a:cs typeface="Times New Roman" panose="02020603050405020304" pitchFamily="18" charset="0"/>
              </a:rPr>
              <a:t>2</a:t>
            </a:r>
            <a:r>
              <a:rPr lang="zh-CN" altLang="en-US" sz="3200" b="1" dirty="0">
                <a:solidFill>
                  <a:schemeClr val="tx1"/>
                </a:solidFill>
                <a:latin typeface="Times New Roman" panose="02020603050405020304" pitchFamily="18" charset="0"/>
                <a:ea typeface="汉仪雪君体繁" charset="-122"/>
                <a:cs typeface="Times New Roman" panose="02020603050405020304" pitchFamily="18" charset="0"/>
              </a:rPr>
              <a:t>）</a:t>
            </a:r>
            <a:r>
              <a:rPr lang="zh-CN" altLang="en-US" sz="3200" b="1" dirty="0">
                <a:solidFill>
                  <a:schemeClr val="tx1"/>
                </a:solidFill>
                <a:latin typeface="黑体" panose="02010609060101010101" pitchFamily="49" charset="-122"/>
                <a:ea typeface="黑体" panose="02010609060101010101" pitchFamily="49" charset="-122"/>
              </a:rPr>
              <a:t>平面镜成像特点：</a:t>
            </a:r>
            <a:endParaRPr lang="en-US" altLang="zh-CN" sz="3200" b="1" dirty="0">
              <a:solidFill>
                <a:schemeClr val="tx1"/>
              </a:solidFill>
              <a:latin typeface="黑体" panose="02010609060101010101" pitchFamily="49" charset="-122"/>
              <a:ea typeface="黑体" panose="02010609060101010101" pitchFamily="49" charset="-122"/>
            </a:endParaRPr>
          </a:p>
        </p:txBody>
      </p:sp>
      <p:sp>
        <p:nvSpPr>
          <p:cNvPr id="7" name="文本框 3"/>
          <p:cNvSpPr txBox="1"/>
          <p:nvPr/>
        </p:nvSpPr>
        <p:spPr>
          <a:xfrm>
            <a:off x="944245" y="2959100"/>
            <a:ext cx="10808335" cy="1814830"/>
          </a:xfrm>
          <a:prstGeom prst="rect">
            <a:avLst/>
          </a:prstGeom>
          <a:noFill/>
          <a:ln w="9525">
            <a:noFill/>
          </a:ln>
        </p:spPr>
        <p:txBody>
          <a:bodyPr wrap="square" anchor="t">
            <a:spAutoFit/>
          </a:bodyPr>
          <a:lstStyle/>
          <a:p>
            <a:r>
              <a:rPr lang="zh-CN" altLang="zh-CN" sz="2800" dirty="0">
                <a:latin typeface="黑体" panose="02010609060101010101" pitchFamily="49" charset="-122"/>
                <a:ea typeface="黑体" panose="02010609060101010101" pitchFamily="49" charset="-122"/>
                <a:cs typeface="Times New Roman" panose="02020603050405020304" pitchFamily="18" charset="0"/>
                <a:sym typeface="+mn-ea"/>
              </a:rPr>
              <a:t>实验结论</a:t>
            </a:r>
            <a:r>
              <a:rPr lang="zh-CN" altLang="zh-CN" sz="2800" dirty="0">
                <a:latin typeface="Times New Roman" panose="02020603050405020304" pitchFamily="18" charset="0"/>
                <a:cs typeface="Times New Roman" panose="02020603050405020304" pitchFamily="18" charset="0"/>
                <a:sym typeface="+mn-ea"/>
              </a:rPr>
              <a:t>：</a:t>
            </a:r>
            <a:r>
              <a:rPr lang="en-US" altLang="zh-CN" sz="2800" b="1" u="sng" dirty="0">
                <a:latin typeface="Times New Roman" panose="02020603050405020304" pitchFamily="18" charset="0"/>
                <a:cs typeface="Times New Roman" panose="02020603050405020304" pitchFamily="18" charset="0"/>
                <a:sym typeface="+mn-ea"/>
              </a:rPr>
              <a:t>①</a:t>
            </a:r>
            <a:r>
              <a:rPr lang="zh-CN" altLang="zh-CN" sz="2800" b="1" u="sng" dirty="0">
                <a:latin typeface="Times New Roman" panose="02020603050405020304" pitchFamily="18" charset="0"/>
                <a:cs typeface="Times New Roman" panose="02020603050405020304" pitchFamily="18" charset="0"/>
                <a:sym typeface="+mn-ea"/>
              </a:rPr>
              <a:t>平面镜成像的大小与物体的大小相等；</a:t>
            </a:r>
            <a:r>
              <a:rPr lang="en-US" altLang="zh-CN" sz="2800" b="1" u="sng" dirty="0">
                <a:latin typeface="Times New Roman" panose="02020603050405020304" pitchFamily="18" charset="0"/>
                <a:cs typeface="Times New Roman" panose="02020603050405020304" pitchFamily="18" charset="0"/>
                <a:sym typeface="+mn-ea"/>
              </a:rPr>
              <a:t>②</a:t>
            </a:r>
            <a:r>
              <a:rPr lang="zh-CN" altLang="zh-CN" sz="2800" b="1" u="sng" dirty="0">
                <a:latin typeface="Times New Roman" panose="02020603050405020304" pitchFamily="18" charset="0"/>
                <a:cs typeface="Times New Roman" panose="02020603050405020304" pitchFamily="18" charset="0"/>
                <a:sym typeface="+mn-ea"/>
              </a:rPr>
              <a:t>像和物体到平面镜的距离相等；</a:t>
            </a:r>
            <a:r>
              <a:rPr lang="en-US" altLang="zh-CN" sz="2800" b="1" u="sng" dirty="0">
                <a:latin typeface="Times New Roman" panose="02020603050405020304" pitchFamily="18" charset="0"/>
                <a:cs typeface="Times New Roman" panose="02020603050405020304" pitchFamily="18" charset="0"/>
                <a:sym typeface="+mn-ea"/>
              </a:rPr>
              <a:t>③</a:t>
            </a:r>
            <a:r>
              <a:rPr lang="zh-CN" altLang="zh-CN" sz="2800" b="1" u="sng" dirty="0">
                <a:latin typeface="Times New Roman" panose="02020603050405020304" pitchFamily="18" charset="0"/>
                <a:cs typeface="Times New Roman" panose="02020603050405020304" pitchFamily="18" charset="0"/>
                <a:sym typeface="+mn-ea"/>
              </a:rPr>
              <a:t>像和物体的连线与镜面垂直；</a:t>
            </a:r>
            <a:r>
              <a:rPr lang="en-US" altLang="zh-CN" sz="2800" b="1" u="sng" dirty="0">
                <a:latin typeface="Times New Roman" panose="02020603050405020304" pitchFamily="18" charset="0"/>
                <a:cs typeface="Times New Roman" panose="02020603050405020304" pitchFamily="18" charset="0"/>
                <a:sym typeface="+mn-ea"/>
              </a:rPr>
              <a:t>④</a:t>
            </a:r>
            <a:r>
              <a:rPr lang="zh-CN" altLang="zh-CN" sz="2800" b="1" u="sng" dirty="0">
                <a:latin typeface="Times New Roman" panose="02020603050405020304" pitchFamily="18" charset="0"/>
                <a:cs typeface="Times New Roman" panose="02020603050405020304" pitchFamily="18" charset="0"/>
                <a:sym typeface="+mn-ea"/>
              </a:rPr>
              <a:t>平面镜成虚像．</a:t>
            </a:r>
            <a:r>
              <a:rPr lang="zh-CN" altLang="zh-CN" sz="2800" b="1">
                <a:latin typeface="宋体" panose="02010600030101010101" pitchFamily="2" charset="-122"/>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endParaRPr lang="zh-CN" altLang="zh-CN" sz="2800" b="1" dirty="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pic>
        <p:nvPicPr>
          <p:cNvPr id="25602" name="Picture 2" descr="C:\Documents and Settings\Administrator\桌面\2020河南试题研究物理\H82.TIF"/>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r="46562" b="12299"/>
          <a:stretch>
            <a:fillRect/>
          </a:stretch>
        </p:blipFill>
        <p:spPr bwMode="auto">
          <a:xfrm>
            <a:off x="7196455" y="4265930"/>
            <a:ext cx="287782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1721</Words>
  <Application>Microsoft Office PowerPoint</Application>
  <PresentationFormat>自定义</PresentationFormat>
  <Paragraphs>117</Paragraphs>
  <Slides>27</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汉仪雪君体繁</vt:lpstr>
      <vt:lpstr>黑体</vt:lpstr>
      <vt:lpstr>宋体</vt:lpstr>
      <vt:lpstr>Arial</vt:lpstr>
      <vt:lpstr>Calibri</vt:lpstr>
      <vt:lpstr>Comic Sans MS</vt:lpstr>
      <vt:lpstr>Times New Roman</vt:lpstr>
      <vt:lpstr>Crayons</vt:lpstr>
      <vt:lpstr>光学实验专题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admic</dc:creator>
  <cp:lastModifiedBy>yunamm</cp:lastModifiedBy>
  <cp:revision>65</cp:revision>
  <dcterms:created xsi:type="dcterms:W3CDTF">2019-08-25T08:08:00Z</dcterms:created>
  <dcterms:modified xsi:type="dcterms:W3CDTF">2020-04-09T10:08:29Z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