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12192000"/>
  <p:custDataLst>
    <p:tags r:id="rId31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tags" Target="tags/tag1.xml" /><Relationship Id="rId32" Type="http://schemas.openxmlformats.org/officeDocument/2006/relationships/presProps" Target="presProps.xml" /><Relationship Id="rId33" Type="http://schemas.openxmlformats.org/officeDocument/2006/relationships/viewProps" Target="viewProps.xml" /><Relationship Id="rId34" Type="http://schemas.openxmlformats.org/officeDocument/2006/relationships/theme" Target="theme/theme1.xml" /><Relationship Id="rId35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4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5.jpeg" /><Relationship Id="rId4" Type="http://schemas.openxmlformats.org/officeDocument/2006/relationships/image" Target="../media/image15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16.png" /><Relationship Id="rId4" Type="http://schemas.openxmlformats.org/officeDocument/2006/relationships/image" Target="../media/image17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8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7.jpeg" /><Relationship Id="rId4" Type="http://schemas.openxmlformats.org/officeDocument/2006/relationships/image" Target="../media/image19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12.jpeg" /><Relationship Id="rId4" Type="http://schemas.openxmlformats.org/officeDocument/2006/relationships/image" Target="../media/image13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0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12.xml" TargetMode="Internal" /><Relationship Id="rId7" Type="http://schemas.openxmlformats.org/officeDocument/2006/relationships/slide" Target="slide20.xml" TargetMode="Internal" /><Relationship Id="rId8" Type="http://schemas.openxmlformats.org/officeDocument/2006/relationships/slide" Target="slide24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Relationship Id="rId3" Type="http://schemas.openxmlformats.org/officeDocument/2006/relationships/image" Target="../media/image21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Relationship Id="rId3" Type="http://schemas.openxmlformats.org/officeDocument/2006/relationships/image" Target="../media/image22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7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8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5.jpeg" /><Relationship Id="rId4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7.jpeg" /><Relationship Id="rId4" Type="http://schemas.openxmlformats.org/officeDocument/2006/relationships/image" Target="../media/image8.png" /><Relationship Id="rId5" Type="http://schemas.openxmlformats.org/officeDocument/2006/relationships/image" Target="../media/image9.png" /><Relationship Id="rId6" Type="http://schemas.openxmlformats.org/officeDocument/2006/relationships/image" Target="../media/image10.png" /><Relationship Id="rId7" Type="http://schemas.openxmlformats.org/officeDocument/2006/relationships/image" Target="../media/image11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2.jpeg" /><Relationship Id="rId4" Type="http://schemas.openxmlformats.org/officeDocument/2006/relationships/image" Target="../media/image13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158ccdae1.fixed?vcp=1&amp;pid=c26cb4ed5&amp;color=0,0,0&amp;vtp=1&amp;bbb=1" title=""/>
          <p:cNvSpPr/>
          <p:nvPr/>
        </p:nvSpPr>
        <p:spPr>
          <a:xfrm>
            <a:off x="3175" y="1672717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158ccdae1.fixed?vcp=1&amp;pid=c26cb4ed5&amp;color=0,0,0&amp;vtp=1&amp;bbb=1" title=""/>
          <p:cNvSpPr/>
          <p:nvPr/>
        </p:nvSpPr>
        <p:spPr>
          <a:xfrm>
            <a:off x="3175" y="2733421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声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光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热</a:t>
            </a:r>
            <a:endParaRPr lang="en-US" altLang="zh-CN" sz="5500"/>
          </a:p>
        </p:txBody>
      </p:sp>
      <p:sp>
        <p:nvSpPr>
          <p:cNvPr id="4" name="C_3_BD#158ccdae1.fixed?vcp=1&amp;pid=c26cb4ed5&amp;color=0,0,0&amp;vtp=1&amp;bbb=1" title=""/>
          <p:cNvSpPr/>
          <p:nvPr/>
        </p:nvSpPr>
        <p:spPr>
          <a:xfrm>
            <a:off x="3175" y="3666109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第1讲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声现象</a:t>
            </a:r>
            <a:endParaRPr lang="en-US" altLang="zh-CN" sz="5500"/>
          </a:p>
        </p:txBody>
      </p:sp>
      <p:sp>
        <p:nvSpPr>
          <p:cNvPr id="5" name="C_3#158ccdae1" title=""/>
          <p:cNvSpPr/>
          <p:nvPr/>
        </p:nvSpPr>
        <p:spPr>
          <a:xfrm>
            <a:off x="1959991" y="4699381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b7fca964b?vcp=1&amp;pid=514d58434&amp;color=0,0,0&amp;mp=1&amp;vtp=1&amp;bt=1&amp;bbb=1&amp;hb=1" title=""/>
          <p:cNvSpPr/>
          <p:nvPr/>
        </p:nvSpPr>
        <p:spPr>
          <a:xfrm>
            <a:off x="932688" y="1226026"/>
            <a:ext cx="10323576" cy="44129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1.声音产生的条件是发声体必须在振动。正在发声的物体一定正在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振动，振动停止，发声也就停止。如寺庙的大钟停止撞击，仍“余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音未止”，是因为大钟还在振动。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2.声音传播的条件是必须有传播的介质。声音在介质中以声波的形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式传播，以发声体为中心，向各个方向传播，传播途中，声音逐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渐分散，声波逐渐减弱。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#4.2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P_6_BD#b7fca964b?vcp=1&amp;pid=514d58434&amp;color=0,0,0&amp;mp=1&amp;vtp=1&amp;bt=1&amp;bbb=1&amp;hb=1" title=""/>
              <p:cNvSpPr/>
              <p:nvPr/>
            </p:nvSpPr>
            <p:spPr>
              <a:xfrm>
                <a:off x="932688" y="720000"/>
                <a:ext cx="10323576" cy="5393944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3.声音在传播途中遇到障碍物被反射回来的部分叫作回声。若回声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比原声到达人耳晚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𝐬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以上，人耳就能把它们区分开；否则回声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与原声混在一起会加强原声，如教室内听到讲课声音比操场响亮，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就是原声得到了加强。</a:t>
                </a:r>
                <a:endParaRPr lang="en-US" altLang="zh-CN" sz="2800"/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4.声音的“高低”“大小”——声音是由物体振动发出的，发声体振动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频率的大小决定了音调的高低，而振幅的大小和听者距发声体的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远近决定了响度的大小。声音的“高低”通常用来描述音调，声音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的“大小”则用来描述响度，但像“引吭高歌”“低声细语”中的“高”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6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“低”由于是形容声音的大小，因而描述的是响度。</a:t>
                </a:r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#4.4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P_6_BD#b7fca964b?vcp=1&amp;pid=514d58434&amp;color=0,0,0&amp;mp=1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720000"/>
                <a:ext cx="10323576" cy="5393944"/>
              </a:xfrm>
              <a:prstGeom prst="rect">
                <a:avLst/>
              </a:prstGeom>
              <a:blipFill rotWithShape="1">
                <a:blip r:embed="rId3"/>
                <a:stretch>
                  <a:fillRect l="-5" t="-10" r="-1382" b="-12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8a53de46d.fixed?vcp=1&amp;pid=158ccdae1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8a53de46d.fixed?vcp=1&amp;pid=158ccdae1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8a53de46d.fixed?vcp=1&amp;pid=158ccdae1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2a8adaf1d?vcp=1&amp;pid=8a53de46d&amp;color=0,0,0&amp;tib=255,255,255&amp;iip=5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976" y="720000"/>
            <a:ext cx="1250701" cy="510286"/>
          </a:xfrm>
          <a:prstGeom prst="rect">
            <a:avLst/>
          </a:prstGeom>
        </p:spPr>
      </p:pic>
      <p:sp>
        <p:nvSpPr>
          <p:cNvPr id="3" name="C_5_BD#2a8adaf1d?vcp=1&amp;pid=8a53de46d&amp;color=0,0,0&amp;vtp=1&amp;bt=1&amp;bbb=1" title=""/>
          <p:cNvSpPr/>
          <p:nvPr/>
        </p:nvSpPr>
        <p:spPr>
          <a:xfrm>
            <a:off x="932689" y="770800"/>
            <a:ext cx="10323321" cy="45948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3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75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声音的产生、传播、接收</a:t>
            </a:r>
            <a:endParaRPr lang="en-US" altLang="zh-CN" sz="2750"/>
          </a:p>
        </p:txBody>
      </p:sp>
      <p:pic>
        <p:nvPicPr>
          <p:cNvPr id="4" name="QC_6_BD.27_1#9e3ef69df?iti=1&amp;htil=1&amp;vcp=1&amp;vop=1&amp;vis=1&amp;pid=2a8adaf1d&amp;color=0,0,0&amp;tib=255,255,255&amp;vtp=1&amp;hs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94777" y="1285594"/>
            <a:ext cx="1867231" cy="143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27_2#9e3ef69df?iti=1&amp;htil=1&amp;vcp=1&amp;vop=1&amp;vis=1&amp;pid=2a8adaf1d&amp;color=0,0,0&amp;vtp=1&amp;bbb=1" title=""/>
          <p:cNvSpPr/>
          <p:nvPr/>
        </p:nvSpPr>
        <p:spPr>
          <a:xfrm>
            <a:off x="8980717" y="2844138"/>
            <a:ext cx="895350" cy="45948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9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图1-1</a:t>
            </a:r>
            <a:endParaRPr lang="en-US" altLang="zh-CN" sz="2750"/>
          </a:p>
        </p:txBody>
      </p:sp>
      <p:sp>
        <p:nvSpPr>
          <p:cNvPr id="6" name="QC_6_BD.27_3#9e3ef69df?htil=1&amp;vcp=1&amp;vop=1&amp;vis=1&amp;pid=2a8adaf1d&amp;color=0,0,0&amp;vtp=1&amp;bbb=1&amp;hb=1&amp;hs=1" title=""/>
          <p:cNvSpPr/>
          <p:nvPr/>
        </p:nvSpPr>
        <p:spPr>
          <a:xfrm>
            <a:off x="932688" y="1298294"/>
            <a:ext cx="7443216" cy="147288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0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传统文化</a:t>
            </a: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）中华优秀传统文化源远流长。如</a:t>
            </a:r>
            <a:endParaRPr lang="en-US" altLang="zh-CN" sz="275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0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图1-1所示是我国古老的传统弹拨乐器古筝，用</a:t>
            </a:r>
            <a:endParaRPr lang="en-US" altLang="zh-CN" sz="275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39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古筝演奏乐曲时，下列说法正确的是(</a:t>
            </a:r>
            <a:r>
              <a:rPr lang="en-US" altLang="zh-CN" sz="275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750"/>
          </a:p>
        </p:txBody>
      </p:sp>
      <p:sp>
        <p:nvSpPr>
          <p:cNvPr id="7" name="QC_6_AN.28_1#9e3ef69df.bracket?vcp=1&amp;vop=1&amp;vis=1&amp;pid=2a8adaf1d&amp;color=0,0,0&amp;vpa=27&amp;vtp=1" title=""/>
          <p:cNvSpPr/>
          <p:nvPr/>
        </p:nvSpPr>
        <p:spPr>
          <a:xfrm>
            <a:off x="6812787" y="2311691"/>
            <a:ext cx="506413" cy="461455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900"/>
              </a:lnSpc>
            </a:pPr>
            <a:r>
              <a:rPr lang="en-US" altLang="zh-CN" sz="275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750"/>
          </a:p>
        </p:txBody>
      </p:sp>
      <p:sp>
        <p:nvSpPr>
          <p:cNvPr id="8" name="QC_6_BD.27_4#9e3ef69df.choices?vcp=1&amp;vop=1&amp;vis=1&amp;pid=2a8adaf1d&amp;color=0,0,0&amp;vtp=1&amp;bbb=1&amp;hs=1" title=""/>
          <p:cNvSpPr/>
          <p:nvPr/>
        </p:nvSpPr>
        <p:spPr>
          <a:xfrm>
            <a:off x="932688" y="3081501"/>
            <a:ext cx="10323576" cy="198088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0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A.古筝通过弦的振动发出悠扬悦耳的声音</a:t>
            </a:r>
            <a:endParaRPr lang="en-US" altLang="zh-CN" sz="2750"/>
          </a:p>
          <a:p>
            <a:pPr latinLnBrk="1">
              <a:lnSpc>
                <a:spcPts val="40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B.快速拨动弦时，发出的声音在温度不变的空气中传播速度变大</a:t>
            </a:r>
            <a:endParaRPr lang="en-US" altLang="zh-CN" sz="2750"/>
          </a:p>
          <a:p>
            <a:pPr latinLnBrk="1">
              <a:lnSpc>
                <a:spcPts val="40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C.用大小不同的力拨动同一根弦可以改变发出声音的音调</a:t>
            </a:r>
            <a:endParaRPr lang="en-US" altLang="zh-CN" sz="2750"/>
          </a:p>
          <a:p>
            <a:pPr latinLnBrk="1">
              <a:lnSpc>
                <a:spcPts val="3900"/>
              </a:lnSpc>
            </a:pPr>
            <a:r>
              <a:rPr lang="en-US" altLang="zh-CN" sz="275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D.古筝与长笛在演奏同一乐曲时发出声音的音色是相同的</a:t>
            </a:r>
            <a:endParaRPr lang="en-US" altLang="zh-CN" sz="275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6_BD.29_1#ee6fa31d1?iti=2&amp;htil=2&amp;vcp=1&amp;vop=1&amp;vis=1&amp;pid=2a8adaf1d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1429" y="1224502"/>
            <a:ext cx="5102352" cy="130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6_BD.29_2#ee6fa31d1?iti=2&amp;htil=2&amp;vcp=1&amp;vop=1&amp;vis=1&amp;pid=2a8adaf1d&amp;color=0,0,0&amp;vtp=1&amp;bbb=1" title=""/>
          <p:cNvSpPr/>
          <p:nvPr/>
        </p:nvSpPr>
        <p:spPr>
          <a:xfrm>
            <a:off x="8196199" y="2659094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图1-2</a:t>
            </a:r>
            <a:endParaRPr lang="en-US" altLang="zh-CN" sz="2800"/>
          </a:p>
        </p:txBody>
      </p:sp>
      <p:sp>
        <p:nvSpPr>
          <p:cNvPr id="4" name="QC_6_BD.29_3#ee6fa31d1?htil=2&amp;vcp=1&amp;vop=1&amp;vis=1&amp;pid=2a8adaf1d&amp;color=0,0,0&amp;vtp=1&amp;bt=1&amp;bbb=1&amp;hb=1&amp;hs=1" title=""/>
          <p:cNvSpPr/>
          <p:nvPr/>
        </p:nvSpPr>
        <p:spPr>
          <a:xfrm>
            <a:off x="932688" y="1206214"/>
            <a:ext cx="5084064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如图1-2所示的产生的现象都与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声音有关，其中主要用来说明声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音传播需要介质的是(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30_1#ee6fa31d1.bracket?vcp=1&amp;vop=1&amp;vis=1&amp;pid=2a8adaf1d&amp;color=0,0,0&amp;vpa=28&amp;vtp=1" title=""/>
          <p:cNvSpPr/>
          <p:nvPr/>
        </p:nvSpPr>
        <p:spPr>
          <a:xfrm>
            <a:off x="4437094" y="2488279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6" name="QC_6_BD.29_4#ee6fa31d1.choices?vcp=1&amp;vop=1&amp;vis=1&amp;pid=2a8adaf1d&amp;color=0,0,0&amp;vtp=1&amp;bbb=1&amp;hs=1" title=""/>
          <p:cNvSpPr/>
          <p:nvPr/>
        </p:nvSpPr>
        <p:spPr>
          <a:xfrm>
            <a:off x="932688" y="312645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A.甲：拨动直尺产生声音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B.乙：玻璃罩内的空气变少，听到声音变小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C.丙：扬声器发声，烛焰“跳舞”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D.丁：车子排气管上安装消声器</a:t>
            </a:r>
            <a:endParaRPr lang="en-US" altLang="zh-CN" sz="280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896600" y="102743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1_1#ed053eb43?vcp=1&amp;vop=1&amp;vis=1&amp;pid=2a8adaf1d&amp;color=0,0,0&amp;vtp=1&amp;bt=1&amp;bbb=1&amp;hb=1" title=""/>
          <p:cNvSpPr/>
          <p:nvPr/>
        </p:nvSpPr>
        <p:spPr>
          <a:xfrm>
            <a:off x="932688" y="152577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（2025·黑龙江）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关于声音的产生和传播，下列说法中正确的是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2_1#ed053eb43.bracket?vcp=1&amp;vop=1&amp;vis=1&amp;pid=2a8adaf1d&amp;color=0,0,0&amp;vpa=29&amp;vtp=1" title=""/>
          <p:cNvSpPr/>
          <p:nvPr/>
        </p:nvSpPr>
        <p:spPr>
          <a:xfrm>
            <a:off x="1209707" y="216014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C_6_BD.31_2#ed053eb43.choices?vcp=1&amp;vop=1&amp;vis=1&amp;pid=2a8adaf1d&amp;color=0,0,0&amp;vtp=1&amp;bbb=1" title=""/>
              <p:cNvSpPr/>
              <p:nvPr/>
            </p:nvSpPr>
            <p:spPr>
              <a:xfrm>
                <a:off x="932688" y="2801175"/>
                <a:ext cx="10323576" cy="24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A.物体不振动时能产生声音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B.声音可以从月球直接传播到地球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C.声音传播的速度一定是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𝟑𝟒𝟎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𝐬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D.利用声呐可获得水中鱼群的信息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C_6_BD.31_2#ed053eb43.choices?vcp=1&amp;vop=1&amp;vis=1&amp;pid=2a8adaf1d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801175"/>
                <a:ext cx="10323576" cy="2496757"/>
              </a:xfrm>
              <a:prstGeom prst="rect">
                <a:avLst/>
              </a:prstGeom>
              <a:blipFill rotWithShape="1">
                <a:blip r:embed="rId3"/>
                <a:stretch>
                  <a:fillRect l="-5" t="-8" r="2" b="-27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410a57a83?vcp=1&amp;pid=8a53de46d&amp;color=0,0,0&amp;tib=255,255,255&amp;iip=6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410a57a83?vcp=1&amp;pid=8a53de46d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声音的特性</a:t>
            </a:r>
            <a:endParaRPr lang="en-US" altLang="zh-CN" sz="100"/>
          </a:p>
        </p:txBody>
      </p:sp>
      <p:pic>
        <p:nvPicPr>
          <p:cNvPr id="4" name="QC_6_BD.33_1#6937b024a?iti=3&amp;htil=3&amp;vcp=1&amp;vop=1&amp;vis=1&amp;pid=410a57a83&amp;color=0,0,0&amp;tib=255,255,255&amp;vtp=1&amp;hs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6398" y="1369351"/>
            <a:ext cx="3694176" cy="198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3_2#6937b024a?iti=3&amp;htil=3&amp;vcp=1&amp;vop=1&amp;vis=1&amp;pid=410a57a83&amp;color=0,0,0&amp;vtp=1&amp;bbb=1" title=""/>
          <p:cNvSpPr/>
          <p:nvPr/>
        </p:nvSpPr>
        <p:spPr>
          <a:xfrm>
            <a:off x="8897079" y="3480599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图1-3</a:t>
            </a:r>
            <a:endParaRPr lang="en-US" altLang="zh-CN" sz="2800"/>
          </a:p>
        </p:txBody>
      </p:sp>
      <p:sp>
        <p:nvSpPr>
          <p:cNvPr id="6" name="QC_6_BD.33_3#6937b024a?htil=3&amp;vcp=1&amp;vop=1&amp;vis=1&amp;pid=410a57a83&amp;color=0,0,0&amp;vtp=1&amp;bbb=1&amp;hb=1&amp;hs=1" title=""/>
          <p:cNvSpPr/>
          <p:nvPr/>
        </p:nvSpPr>
        <p:spPr>
          <a:xfrm>
            <a:off x="932688" y="1351063"/>
            <a:ext cx="6492240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（2024·常州）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如图1-3所示，拨尺发声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实验中，多次改变尺伸出桌面的长度，用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相同的力拨动尺端，尺发出不同的声音。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不同的声音主要指其(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7" name="QC_6_AN.34_1#6937b024a.bracket?vcp=1&amp;vop=1&amp;vis=1&amp;pid=410a57a83&amp;color=0,0,0&amp;vpa=30&amp;vtp=1" title=""/>
          <p:cNvSpPr/>
          <p:nvPr/>
        </p:nvSpPr>
        <p:spPr>
          <a:xfrm>
            <a:off x="4437094" y="3280828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8" name="QC_6_BD.33_4#6937b024a.choices?vcp=1&amp;vop=1&amp;vis=1&amp;pid=410a57a83&amp;color=0,0,0&amp;vtp=1&amp;bbb=1&amp;hs=1" title=""/>
          <p:cNvSpPr/>
          <p:nvPr/>
        </p:nvSpPr>
        <p:spPr>
          <a:xfrm>
            <a:off x="932688" y="41196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3505"/>
                <a:tab pos="5260975"/>
                <a:tab pos="78917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A.响度不同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B.音调不同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C.音色不同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D.声速不同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5_1#a2fb46753?vcp=1&amp;vop=1&amp;vis=1&amp;pid=410a57a83&amp;color=0,0,0&amp;vtp=1&amp;bt=1&amp;bbb=1&amp;hb=1" title=""/>
          <p:cNvSpPr/>
          <p:nvPr/>
        </p:nvSpPr>
        <p:spPr>
          <a:xfrm>
            <a:off x="932688" y="2504789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5.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（2025·新疆）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我们能够区分琵琶、二胡和编钟发出的声音，是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依据声音的(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6_1#a2fb46753.bracket?vcp=1&amp;vop=1&amp;vis=1&amp;pid=410a57a83&amp;color=0,0,0&amp;vpa=31&amp;vtp=1" title=""/>
          <p:cNvSpPr/>
          <p:nvPr/>
        </p:nvSpPr>
        <p:spPr>
          <a:xfrm>
            <a:off x="3008344" y="3139154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4" name="QC_6_BD.35_2#a2fb46753.choices?vcp=1&amp;vop=1&amp;vis=1&amp;pid=410a57a83&amp;color=0,0,0&amp;vtp=1&amp;bbb=1" title=""/>
          <p:cNvSpPr/>
          <p:nvPr/>
        </p:nvSpPr>
        <p:spPr>
          <a:xfrm>
            <a:off x="932688" y="3780504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A.音调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B.音色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C.响度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D.速度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315135b89?vcp=1&amp;pid=8a53de46d&amp;color=0,0,0&amp;tib=255,255,255&amp;iip=7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315135b89?vcp=1&amp;pid=8a53de46d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噪声的危害和控制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声的利用</a:t>
            </a:r>
            <a:endParaRPr lang="en-US" altLang="zh-CN" sz="100"/>
          </a:p>
        </p:txBody>
      </p:sp>
      <p:pic>
        <p:nvPicPr>
          <p:cNvPr id="4" name="C_5_BD#315135b89?vcp=1&amp;pid=8a53de46d&amp;color=0,0,0&amp;tib=255,255,255&amp;iip=8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690" y="810742"/>
            <a:ext cx="1143000" cy="466344"/>
          </a:xfrm>
          <a:prstGeom prst="rect">
            <a:avLst/>
          </a:prstGeom>
        </p:spPr>
      </p:pic>
      <p:sp>
        <p:nvSpPr>
          <p:cNvPr id="5" name="QC_6_BD.37_1#b0e2c0157?vcp=1&amp;vop=1&amp;vis=1&amp;pid=315135b89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（2025·宜宾）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声在生活中有着广泛的应用。下列主要利用声音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传递能量的是(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6" name="QC_6_AN.38_1#b0e2c0157.bracket?vcp=1&amp;vop=1&amp;vis=1&amp;pid=315135b89&amp;color=0,0,0&amp;vpa=32&amp;vtp=1" title=""/>
          <p:cNvSpPr/>
          <p:nvPr/>
        </p:nvSpPr>
        <p:spPr>
          <a:xfrm>
            <a:off x="3352831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7" name="QC_6_BD.37_2#b0e2c0157.choices?vcp=1&amp;vop=1&amp;vis=1&amp;pid=315135b89&amp;color=0,0,0&amp;vtp=1&amp;bbb=1" title=""/>
          <p:cNvSpPr/>
          <p:nvPr/>
        </p:nvSpPr>
        <p:spPr>
          <a:xfrm>
            <a:off x="932688" y="2635858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A.医院里的常见医疗设备“B超”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B.探测鱼群所用的设备“声呐”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C.中医诊病四个途径中的“闻”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D.清洗眼镜的设备“超声波清洗机”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9_1#3122ae05f?vcp=1&amp;vop=1&amp;vis=1&amp;pid=315135b89&amp;color=0,0,0&amp;vtp=1&amp;bt=1&amp;bbb=1&amp;hb=1" title=""/>
          <p:cNvSpPr/>
          <p:nvPr/>
        </p:nvSpPr>
        <p:spPr>
          <a:xfrm>
            <a:off x="932688" y="1040892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7.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工程实践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）如图1-4为094型核潜艇，它是我国国防力量的重要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组成。它在水下航行时是通过声呐系统发出超声波感知附近海域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情况。下列说法正确的是(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40_1#3122ae05f.bracket?vcp=1&amp;vop=1&amp;vis=1&amp;pid=315135b89&amp;color=0,0,0&amp;vpa=33&amp;vtp=1" title=""/>
          <p:cNvSpPr/>
          <p:nvPr/>
        </p:nvSpPr>
        <p:spPr>
          <a:xfrm>
            <a:off x="5138769" y="2322957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pic>
        <p:nvPicPr>
          <p:cNvPr id="4" name="QC_6_BD.39_2#3122ae05f?iti=4&amp;htil=4&amp;vcp=1&amp;vop=1&amp;vis=1&amp;pid=315135b8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53776" y="2983420"/>
            <a:ext cx="3337560" cy="213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9_3#3122ae05f?iti=4&amp;htil=4&amp;vcp=1&amp;vop=1&amp;vis=1&amp;pid=315135b89&amp;color=0,0,0&amp;vtp=1&amp;bbb=1" title=""/>
          <p:cNvSpPr/>
          <p:nvPr/>
        </p:nvSpPr>
        <p:spPr>
          <a:xfrm>
            <a:off x="9066150" y="5250116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图1-4</a:t>
            </a:r>
            <a:endParaRPr lang="en-US" altLang="zh-CN" sz="2800"/>
          </a:p>
        </p:txBody>
      </p:sp>
      <p:sp>
        <p:nvSpPr>
          <p:cNvPr id="6" name="QC_6_BD.39_4#3122ae05f.choices?htil=4&amp;vcp=1&amp;vop=1&amp;vis=1&amp;pid=315135b89&amp;color=0,0,0&amp;vtp=1&amp;bbb=1" title=""/>
          <p:cNvSpPr/>
          <p:nvPr/>
        </p:nvSpPr>
        <p:spPr>
          <a:xfrm>
            <a:off x="932688" y="2965132"/>
            <a:ext cx="684885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A.超声波不是由物体的振动产生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B.超声波的传播不需要介质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C.感知附近海域情况是利用超声波传递信息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D.潜艇上的舰员能够听见超声波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158ccdae1?lid=c52185e8c&amp;cid=c52185e8c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158ccdae1?lid=c52185e8c&amp;cid=c52185e8c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158ccdae1?lid=c52185e8c&amp;cid=c52185e8c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158ccdae1?lid=c6a1ef1ec&amp;cid=c6a1ef1ec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158ccdae1?lid=c6a1ef1ec&amp;cid=c6a1ef1ec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158ccdae1?lid=c6a1ef1ec&amp;cid=c6a1ef1ec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158ccdae1?lid=8a53de46d&amp;cid=8a53de46d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158ccdae1?lid=8a53de46d&amp;cid=8a53de46d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158ccdae1?lid=8a53de46d&amp;cid=8a53de46d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158ccdae1?lid=db6ce300f&amp;cid=db6ce300f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158ccdae1?lid=db6ce300f&amp;cid=db6ce300f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158ccdae1?lid=db6ce300f&amp;cid=db6ce300f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158ccdae1?lid=618782dc2&amp;cid=618782dc2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158ccdae1?lid=618782dc2&amp;cid=618782dc2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158ccdae1?lid=618782dc2&amp;cid=618782dc2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158ccdae1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158ccdae1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158ccdae1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db6ce300f.fixed?vcp=1&amp;pid=158ccdae1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db6ce300f.fixed?vcp=1&amp;pid=158ccdae1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db6ce300f.fixed?vcp=1&amp;pid=158ccdae1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41_1#a75df277b?vcp=1&amp;vop=1&amp;vis=1&amp;pid=db6ce300f&amp;color=0,0,0&amp;vtp=1&amp;bt=1&amp;bbb=1&amp;hb=1" title=""/>
          <p:cNvSpPr/>
          <p:nvPr/>
        </p:nvSpPr>
        <p:spPr>
          <a:xfrm>
            <a:off x="932688" y="123948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监测器测得某次鸟鸣和猫叫的声音信息如下表，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则(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graphicFrame>
        <p:nvGraphicFramePr>
          <p:cNvPr id="23" name="QC_5_BD.41_2#a75df277b?colgroup=12,7,7&amp;vcp=1&amp;vop=1&amp;vis=1&amp;pid=db6ce300f&amp;color=0,0,0&amp;vtp=1&amp;bbb=1" title=""/>
          <p:cNvGraphicFramePr>
            <a:graphicFrameLocks noGrp="1"/>
          </p:cNvGraphicFramePr>
          <p:nvPr/>
        </p:nvGraphicFramePr>
        <p:xfrm>
          <a:off x="932688" y="2576925"/>
          <a:ext cx="10287000" cy="1681798"/>
        </p:xfrm>
        <a:graphic>
          <a:graphicData uri="http://schemas.openxmlformats.org/drawingml/2006/table">
            <a:tbl>
              <a:tblPr/>
              <a:tblGrid>
                <a:gridCol w="4745736"/>
                <a:gridCol w="2770632"/>
                <a:gridCol w="2770632"/>
              </a:tblGrid>
              <a:tr h="539560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声音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鸟鸣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黑体" panose="02010609060101010101" charset="-122"/>
                          <a:cs typeface="Times New Roman" panose="02020603050405020304" pitchFamily="34" charset="-120"/>
                        </a:rPr>
                        <a:t>猫叫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6C6"/>
                    </a:solidFill>
                  </a:tcPr>
                </a:tc>
              </a:tr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声音的频率/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𝐇𝐳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000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800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声音强弱的等级/</a:t>
                      </a:r>
                      <a14:m>
                        <m:oMathPara>
                          <m:oMathParaPr>
                            <m:jc/>
                          </m:oMathParaPr>
                          <m:oMath>
                            <m:r>
                              <m:rPr>
                                <m:sty m:val="b"/>
                              </m:rPr>
                              <a:rPr lang="en-US" altLang="zh-CN" sz="2800" b="1" i="0" spc="-100">
                                <a:solidFill>
                                  <a:srgbClr val="000000"/>
                                </a:solidFill>
                                <a:latin typeface="Cambria Math" panose="02040503050406030204" pitchFamily="34" charset="0"/>
                                <a:ea typeface="Cambria Math" panose="02040503050406030204" pitchFamily="34" charset="-122"/>
                                <a:cs typeface="Cambria Math" panose="02040503050406030204" pitchFamily="34" charset="-120"/>
                              </a:rPr>
                              <m:t>𝐝𝐁</m:t>
                            </m:r>
                          </m:oMath>
                        </m:oMathPara>
                      </a14:m>
                      <a:r>
                        <a:rPr lang="en-US" altLang="zh-CN" sz="100" b="1" i="0" kern="0" spc="-99900">
                          <a:solidFill>
                            <a:srgbClr val="FFFFFF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 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60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QC_5_AN.42_1#a75df277b.bracket?vcp=1&amp;vop=1&amp;vis=1&amp;pid=db6ce300f&amp;color=0,0,0&amp;vpa=34&amp;vtp=1" title=""/>
          <p:cNvSpPr/>
          <p:nvPr/>
        </p:nvSpPr>
        <p:spPr>
          <a:xfrm>
            <a:off x="1566894" y="187385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5" name="QC_5_BD.41_3#a75df277b.choices?vcp=1&amp;vop=1&amp;vis=1&amp;pid=db6ce300f&amp;color=0,0,0&amp;vtp=1&amp;bbb=1" title=""/>
          <p:cNvSpPr/>
          <p:nvPr/>
        </p:nvSpPr>
        <p:spPr>
          <a:xfrm>
            <a:off x="932688" y="4393025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A.鸟鸣的响度大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B.猫叫是超声波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C.鸟鸣的频率高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D.猫叫的音调高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43_1#692625a55?vcp=1&amp;vop=1&amp;vis=1&amp;pid=db6ce300f&amp;color=0,0,0&amp;vtp=1&amp;bt=1&amp;bbb=1&amp;hb=1" title=""/>
          <p:cNvSpPr/>
          <p:nvPr/>
        </p:nvSpPr>
        <p:spPr>
          <a:xfrm>
            <a:off x="932688" y="977138"/>
            <a:ext cx="10323576" cy="9568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教材原图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）如图1-5所示，下列关于声现象的描述和分析，正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pic>
        <p:nvPicPr>
          <p:cNvPr id="3" name="QC_5_BD.43_2#692625a55?iti=5&amp;vcp=1&amp;vop=1&amp;vis=1&amp;pid=db6ce300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2696" y="2064639"/>
            <a:ext cx="5623560" cy="115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C_5_BD.43_3#692625a55?iti=5&amp;vcp=1&amp;vop=1&amp;vis=1&amp;pid=db6ce300f&amp;color=0,0,0&amp;vtp=1&amp;bbb=1" title=""/>
          <p:cNvSpPr/>
          <p:nvPr/>
        </p:nvSpPr>
        <p:spPr>
          <a:xfrm>
            <a:off x="5638070" y="3343783"/>
            <a:ext cx="912812" cy="84937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图1-5</a:t>
            </a:r>
            <a:endParaRPr lang="en-US" altLang="zh-CN" sz="2800"/>
          </a:p>
        </p:txBody>
      </p:sp>
      <p:sp>
        <p:nvSpPr>
          <p:cNvPr id="5" name="QC_5_AN.44_1#692625a55.bracket?vcp=1&amp;vop=1&amp;vis=1&amp;pid=db6ce300f&amp;color=0,0,0&amp;vpa=35&amp;vtp=1" title=""/>
          <p:cNvSpPr/>
          <p:nvPr/>
        </p:nvSpPr>
        <p:spPr>
          <a:xfrm>
            <a:off x="2293969" y="1469391"/>
            <a:ext cx="495300" cy="4535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6" name="QC_5_BD.43_4#692625a55.choices?vcp=1&amp;vop=1&amp;vis=1&amp;pid=db6ce300f&amp;color=0,0,0&amp;vtp=1&amp;bbb=1" title=""/>
          <p:cNvSpPr/>
          <p:nvPr/>
        </p:nvSpPr>
        <p:spPr>
          <a:xfrm>
            <a:off x="932688" y="3856164"/>
            <a:ext cx="10323576" cy="19728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A.图甲：人发出的声音是由空气振动产生的</a:t>
            </a:r>
            <a:endParaRPr lang="en-US" altLang="zh-CN" sz="2800"/>
          </a:p>
          <a:p>
            <a:pPr latinLnBrk="1">
              <a:lnSpc>
                <a:spcPts val="4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B.图乙：用相同的力敲击水瓶琴能发出音调不同的声音</a:t>
            </a:r>
            <a:endParaRPr lang="en-US" altLang="zh-CN" sz="2800"/>
          </a:p>
          <a:p>
            <a:pPr latinLnBrk="1">
              <a:lnSpc>
                <a:spcPts val="4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C.图丙：蝙蝠利用次声波传递能量确定目标的位置</a:t>
            </a:r>
            <a:endParaRPr lang="en-US" altLang="zh-CN" sz="2800"/>
          </a:p>
          <a:p>
            <a:pPr latinLnBrk="1">
              <a:lnSpc>
                <a:spcPts val="3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D.图丁：禁止鸣笛是在传播过程中控制噪声的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45_1#9ab31cfb9?iti=6&amp;htil=5&amp;vcp=1&amp;vop=1&amp;vis=1&amp;pid=db6ce300f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21693" y="1475232"/>
            <a:ext cx="2478024" cy="1938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45_2#9ab31cfb9?iti=6&amp;htil=5&amp;vcp=1&amp;vop=1&amp;vis=1&amp;pid=db6ce300f&amp;color=0,0,0&amp;vtp=1&amp;bbb=1" title=""/>
          <p:cNvSpPr/>
          <p:nvPr/>
        </p:nvSpPr>
        <p:spPr>
          <a:xfrm>
            <a:off x="9504299" y="354076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图1-6</a:t>
            </a:r>
            <a:endParaRPr lang="en-US" altLang="zh-CN" sz="2800"/>
          </a:p>
        </p:txBody>
      </p:sp>
      <p:sp>
        <p:nvSpPr>
          <p:cNvPr id="4" name="QC_5_BD.45_3#9ab31cfb9?htil=5&amp;vcp=1&amp;vop=1&amp;vis=1&amp;pid=db6ce300f&amp;color=0,0,0&amp;vtp=1&amp;bt=1&amp;bbb=1&amp;hb=1&amp;hs=1" title=""/>
          <p:cNvSpPr/>
          <p:nvPr/>
        </p:nvSpPr>
        <p:spPr>
          <a:xfrm>
            <a:off x="932688" y="1456944"/>
            <a:ext cx="770839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（2025·山西）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如图1-6所示，中国传统乐器古琴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的琴身通常由梧桐木制成，琴弦常采用丝弦。演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奏时，通过按压琴弦的不同位置，可弹出音调高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低不同的声音，其原因是(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46_1#9ab31cfb9.bracket?vcp=1&amp;vop=1&amp;vis=1&amp;pid=db6ce300f&amp;color=0,0,0&amp;vpa=36&amp;vtp=1" title=""/>
          <p:cNvSpPr/>
          <p:nvPr/>
        </p:nvSpPr>
        <p:spPr>
          <a:xfrm>
            <a:off x="5138769" y="338670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5_BD.45_4#9ab31cfb9.choices?vcp=1&amp;vop=1&amp;vis=1&amp;pid=db6ce300f&amp;color=0,0,0&amp;vtp=1&amp;bbb=1&amp;hs=1" title=""/>
          <p:cNvSpPr/>
          <p:nvPr/>
        </p:nvSpPr>
        <p:spPr>
          <a:xfrm>
            <a:off x="932688" y="418128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A.琴声在空气中传播速度改变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B.琴弦振动的幅度发生了变化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C.琴弦振动的频率发生了变化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D.琴身和琴弦的材质比较特殊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618782dc2.fixed?vcp=1&amp;pid=158ccdae1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618782dc2.fixed?vcp=1&amp;pid=158ccdae1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618782dc2.fixed?vcp=1&amp;pid=158ccdae1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47_1#c81b44c2a?vcp=1&amp;vop=1&amp;vis=1&amp;pid=618782dc2&amp;color=0,0,0&amp;vtp=1&amp;bt=1&amp;bbb=1&amp;hb=1" title=""/>
          <p:cNvSpPr/>
          <p:nvPr/>
        </p:nvSpPr>
        <p:spPr>
          <a:xfrm>
            <a:off x="932688" y="250542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（2025·广东）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粤剧被列入联合国教科文组织人类非物质文化遗产</a:t>
            </a:r>
            <a:endParaRPr lang="en-US" altLang="zh-CN" sz="2800" b="1" i="0" spc="-5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代表作名录，在粤剧表演时，琴声是由琴弦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产生的，并通过</a:t>
            </a:r>
            <a:endParaRPr lang="en-US" altLang="zh-CN" sz="2800" b="1" i="0" spc="-5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传播到观众处，观众可根据声音的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分辨不同的乐器。</a:t>
            </a:r>
            <a:endParaRPr lang="en-US" altLang="zh-CN" sz="2800" spc="-50"/>
          </a:p>
        </p:txBody>
      </p:sp>
      <p:sp>
        <p:nvSpPr>
          <p:cNvPr id="3" name="QB_5_AN.48_1#c81b44c2a.blank?vcp=1&amp;vop=1&amp;vis=1&amp;pid=618782dc2&amp;color=0,0,0&amp;vpa=37&amp;vtp=1&amp;bbb=1" title=""/>
          <p:cNvSpPr/>
          <p:nvPr/>
        </p:nvSpPr>
        <p:spPr>
          <a:xfrm>
            <a:off x="7599395" y="3122644"/>
            <a:ext cx="9540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</a:t>
            </a:r>
            <a:endParaRPr lang="en-US" altLang="zh-CN" sz="2800" spc="-50"/>
          </a:p>
        </p:txBody>
      </p:sp>
      <p:sp>
        <p:nvSpPr>
          <p:cNvPr id="4" name="QB_5_AN.49_1#c81b44c2a.blank?vcp=1&amp;vop=1&amp;vis=1&amp;pid=618782dc2&amp;color=0,0,0&amp;vpa=38&amp;vtp=1&amp;bbb=1" title=""/>
          <p:cNvSpPr/>
          <p:nvPr/>
        </p:nvSpPr>
        <p:spPr>
          <a:xfrm>
            <a:off x="933482" y="3749389"/>
            <a:ext cx="95408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空气</a:t>
            </a:r>
            <a:endParaRPr lang="en-US" altLang="zh-CN" sz="2800" spc="-50"/>
          </a:p>
        </p:txBody>
      </p:sp>
      <p:sp>
        <p:nvSpPr>
          <p:cNvPr id="5" name="QB_5_AN.50_1#c81b44c2a.blank?vcp=1&amp;vop=1&amp;vis=1&amp;pid=618782dc2&amp;color=0,0,0&amp;vpa=39&amp;vtp=1&amp;bbb=1" title=""/>
          <p:cNvSpPr/>
          <p:nvPr/>
        </p:nvSpPr>
        <p:spPr>
          <a:xfrm>
            <a:off x="7224745" y="3749389"/>
            <a:ext cx="95408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音色</a:t>
            </a:r>
            <a:endParaRPr lang="en-US" altLang="zh-CN" sz="2800" spc="-5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51_1#a188f09ce?vcp=1&amp;vop=1&amp;vis=1&amp;pid=618782dc2&amp;color=0,0,0&amp;vtp=1&amp;bt=1&amp;bbb=1&amp;hb=1" title=""/>
          <p:cNvSpPr/>
          <p:nvPr/>
        </p:nvSpPr>
        <p:spPr>
          <a:xfrm>
            <a:off x="932688" y="284451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声音是由物体的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产生的。乘客听到列车即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将进站的广播声，广播声通过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传播到人耳。</a:t>
            </a:r>
            <a:endParaRPr lang="en-US" altLang="zh-CN" sz="2800"/>
          </a:p>
        </p:txBody>
      </p:sp>
      <p:sp>
        <p:nvSpPr>
          <p:cNvPr id="3" name="QB_5_AN.52_1#a188f09ce.blank?vcp=1&amp;vop=1&amp;vis=1&amp;pid=618782dc2&amp;color=0,0,0&amp;vpa=40&amp;vtp=1&amp;bbb=1" title=""/>
          <p:cNvSpPr/>
          <p:nvPr/>
        </p:nvSpPr>
        <p:spPr>
          <a:xfrm>
            <a:off x="5969031" y="281403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</a:t>
            </a:r>
            <a:endParaRPr lang="en-US" altLang="zh-CN" sz="2800"/>
          </a:p>
        </p:txBody>
      </p:sp>
      <p:sp>
        <p:nvSpPr>
          <p:cNvPr id="4" name="QB_5_AN.53_1#a188f09ce.blank?vcp=1&amp;vop=1&amp;vis=1&amp;pid=618782dc2&amp;color=0,0,0&amp;vpa=41&amp;vtp=1&amp;bbb=1" title=""/>
          <p:cNvSpPr/>
          <p:nvPr/>
        </p:nvSpPr>
        <p:spPr>
          <a:xfrm>
            <a:off x="5586444" y="344077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空气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54_1#533decdc1?vcp=1&amp;vop=1&amp;vis=1&amp;pid=618782dc2&amp;color=0,0,0&amp;vtp=1&amp;bt=1&amp;bbb=1&amp;hb=1" title=""/>
          <p:cNvSpPr/>
          <p:nvPr/>
        </p:nvSpPr>
        <p:spPr>
          <a:xfrm>
            <a:off x="932688" y="250542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用古琴弹奏名曲《高山流水》时，琴声是由琴弦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产生，经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传播到聆听者耳中。演奏者不断拨动同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一根琴弦，使其振幅越来越大，琴弦发出声音的响度变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QB_5_AN.55_1#533decdc1.blank?vcp=1&amp;vop=1&amp;vis=1&amp;pid=618782dc2&amp;color=0,0,0&amp;vpa=42&amp;vtp=1&amp;bbb=1" title=""/>
          <p:cNvSpPr/>
          <p:nvPr/>
        </p:nvSpPr>
        <p:spPr>
          <a:xfrm>
            <a:off x="1300195" y="312264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</a:t>
            </a:r>
            <a:endParaRPr lang="en-US" altLang="zh-CN" sz="2800"/>
          </a:p>
        </p:txBody>
      </p:sp>
      <p:sp>
        <p:nvSpPr>
          <p:cNvPr id="4" name="QB_5_AN.56_1#533decdc1.blank?vcp=1&amp;vop=1&amp;vis=1&amp;pid=618782dc2&amp;color=0,0,0&amp;vpa=43&amp;vtp=1&amp;bbb=1" title=""/>
          <p:cNvSpPr/>
          <p:nvPr/>
        </p:nvSpPr>
        <p:spPr>
          <a:xfrm>
            <a:off x="3795744" y="312264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空气</a:t>
            </a:r>
            <a:endParaRPr lang="en-US" altLang="zh-CN" sz="2800"/>
          </a:p>
        </p:txBody>
      </p:sp>
      <p:sp>
        <p:nvSpPr>
          <p:cNvPr id="5" name="QB_5_AN.57_1#533decdc1.blank?vcp=1&amp;vop=1&amp;vis=1&amp;pid=618782dc2&amp;color=0,0,0&amp;vpa=44&amp;vtp=1" title=""/>
          <p:cNvSpPr/>
          <p:nvPr/>
        </p:nvSpPr>
        <p:spPr>
          <a:xfrm>
            <a:off x="9515507" y="3749389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52185e8c.fixed?vcp=1&amp;pid=158ccdae1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c52185e8c.fixed?vcp=1&amp;pid=158ccdae1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c52185e8c.fixed?vcp=1&amp;pid=158ccdae1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89c49b308?colgroup=3,23&amp;vcp=1&amp;pid=c52185e8c&amp;color=0,0,0&amp;vtp=1&amp;bt=1&amp;bbb=1&amp;hb=1" title=""/>
          <p:cNvGraphicFramePr>
            <a:graphicFrameLocks noGrp="1"/>
          </p:cNvGraphicFramePr>
          <p:nvPr/>
        </p:nvGraphicFramePr>
        <p:xfrm>
          <a:off x="932688" y="1181448"/>
          <a:ext cx="10277856" cy="4495104"/>
        </p:xfrm>
        <a:graphic>
          <a:graphicData uri="http://schemas.openxmlformats.org/drawingml/2006/table">
            <a:tbl>
              <a:tblPr/>
              <a:tblGrid>
                <a:gridCol w="1591056"/>
                <a:gridCol w="1298448"/>
                <a:gridCol w="1298448"/>
                <a:gridCol w="5184648"/>
                <a:gridCol w="905256"/>
              </a:tblGrid>
              <a:tr h="2256092"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标要求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1.通过实验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认识声的产生和传播条件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2.了解声音的特性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了解现代技术中声学知识的一些应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用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3.知道噪声的危害及控制方法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东中考考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查情况分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484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2023年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声音的产生和传播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484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2024年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声音的产生和传播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484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2025年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声音的产生和传播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声音的特性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6a1ef1ec.fixed?vcp=1&amp;pid=158ccdae1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c6a1ef1ec.fixed?vcp=1&amp;pid=158ccdae1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c6a1ef1ec.fixed?vcp=1&amp;pid=158ccdae1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5b925aa8f?vcp=1&amp;pid=c6a1ef1ec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5b925aa8f?vcp=1&amp;pid=c6a1ef1ec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声音的产生和传播</a:t>
            </a:r>
            <a:endParaRPr lang="en-US" altLang="zh-CN" sz="100"/>
          </a:p>
        </p:txBody>
      </p:sp>
      <mc:AlternateContent>
        <mc:Choice Requires="a14">
          <p:sp>
            <p:nvSpPr>
              <p:cNvPr id="4" name="P_6_BD#973f037e8?vcp=1&amp;pid=5b925aa8f&amp;color=0,0,0&amp;vtp=1&amp;bbb=1&amp;hb=1" title=""/>
              <p:cNvSpPr/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1.声音是由物体的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产生的。发出声音的物体叫作声源。</a:t>
                </a:r>
                <a:endParaRPr lang="en-US" altLang="zh-CN" sz="2800"/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2.声音的传播需要介质，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不能传声。任何固体、液体、气体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都可以作为传声介质，传播速度因介质的不同而不同，一般情况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下，在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体中传播最快，在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体中传播最慢。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𝟏𝟓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时空气中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的声速为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𝐬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P_6_BD#973f037e8?vcp=1&amp;pid=5b925aa8f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5" t="-13" r="-447" b="-21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_6_AN.1_1#973f037e8.blank?vcp=1&amp;pid=5b925aa8f&amp;color=0,0,0&amp;vpa=1&amp;vtp=1&amp;bbb=1" title=""/>
          <p:cNvSpPr/>
          <p:nvPr/>
        </p:nvSpPr>
        <p:spPr>
          <a:xfrm>
            <a:off x="3710019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</a:t>
            </a:r>
            <a:endParaRPr lang="en-US" altLang="zh-CN" sz="2800"/>
          </a:p>
        </p:txBody>
      </p:sp>
      <p:sp>
        <p:nvSpPr>
          <p:cNvPr id="6" name="P_6_AN.2_1#973f037e8.blank?vcp=1&amp;pid=5b925aa8f&amp;color=0,0,0&amp;vpa=2&amp;vtp=1&amp;bbb=1" title=""/>
          <p:cNvSpPr/>
          <p:nvPr/>
        </p:nvSpPr>
        <p:spPr>
          <a:xfrm>
            <a:off x="4781581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真空</a:t>
            </a:r>
            <a:endParaRPr lang="en-US" altLang="zh-CN" sz="2800"/>
          </a:p>
        </p:txBody>
      </p:sp>
      <p:sp>
        <p:nvSpPr>
          <p:cNvPr id="7" name="P_6_AN.3_1#973f037e8.blank?vcp=1&amp;pid=5b925aa8f&amp;color=0,0,0&amp;vpa=3&amp;vtp=1" title=""/>
          <p:cNvSpPr/>
          <p:nvPr/>
        </p:nvSpPr>
        <p:spPr>
          <a:xfrm>
            <a:off x="2014569" y="32636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固</a:t>
            </a:r>
            <a:endParaRPr lang="en-US" altLang="zh-CN" sz="2800"/>
          </a:p>
        </p:txBody>
      </p:sp>
      <p:sp>
        <p:nvSpPr>
          <p:cNvPr id="8" name="P_6_AN.4_1#973f037e8.blank?vcp=1&amp;pid=5b925aa8f&amp;color=0,0,0&amp;vpa=4&amp;vtp=1" title=""/>
          <p:cNvSpPr/>
          <p:nvPr/>
        </p:nvSpPr>
        <p:spPr>
          <a:xfrm>
            <a:off x="5583269" y="32636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</a:t>
            </a:r>
            <a:endParaRPr lang="en-US" altLang="zh-CN" sz="2800"/>
          </a:p>
        </p:txBody>
      </p:sp>
      <p:sp>
        <p:nvSpPr>
          <p:cNvPr id="9" name="P_6_AN.5_1#973f037e8.blank?vcp=1&amp;pid=5b925aa8f&amp;color=0,0,0&amp;vpa=5&amp;vtp=1&amp;bbb=1" title=""/>
          <p:cNvSpPr/>
          <p:nvPr/>
        </p:nvSpPr>
        <p:spPr>
          <a:xfrm>
            <a:off x="2371757" y="3890428"/>
            <a:ext cx="792163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340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e9706fd88?vcp=1&amp;pid=c6a1ef1ec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e9706fd88?vcp=1&amp;pid=c6a1ef1ec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声音的特性</a:t>
            </a:r>
            <a:endParaRPr lang="en-US" altLang="zh-CN" sz="100">
              <a:solidFill>
                <a:srgbClr val="000000"/>
              </a:solidFill>
            </a:endParaRPr>
          </a:p>
        </p:txBody>
      </p:sp>
      <mc:AlternateContent>
        <mc:Choice Requires="a14">
          <p:sp>
            <p:nvSpPr>
              <p:cNvPr id="4" name="P_6_BD#e22025e29?vcp=1&amp;pid=e9706fd88&amp;color=0,0,0&amp;vtp=1&amp;bbb=1&amp;hb=1" title=""/>
              <p:cNvSpPr/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3.声音的三个特性是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、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4.人耳感觉到的声音的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就是指音调；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决定声音的音调，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它的单位是赫兹，赫兹的符号是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；大多数人能听到的频率范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围为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到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。人们把低于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𝐇𝐳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的声波叫作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endParaRPr lang="en-US" altLang="zh-CN" sz="2800" i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，高于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𝐇𝐳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的声波叫作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P_6_BD#e22025e29?vcp=1&amp;pid=e9706fd88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51063"/>
                <a:ext cx="10323576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5" t="-13" r="-3854" b="-21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_6_AN.6_1#e22025e29.blank?vcp=1&amp;pid=e9706fd88&amp;color=0,0,0&amp;vpa=6&amp;vtp=1&amp;bbb=1" title=""/>
          <p:cNvSpPr/>
          <p:nvPr/>
        </p:nvSpPr>
        <p:spPr>
          <a:xfrm>
            <a:off x="4067206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音调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6" name="P_6_AN.7_1#e22025e29.blank?vcp=1&amp;pid=e9706fd88&amp;color=0,0,0&amp;vpa=7&amp;vtp=1&amp;bbb=1" title=""/>
          <p:cNvSpPr/>
          <p:nvPr/>
        </p:nvSpPr>
        <p:spPr>
          <a:xfrm>
            <a:off x="5491194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响度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7" name="P_6_AN.8_1#e22025e29.blank?vcp=1&amp;pid=e9706fd88&amp;color=0,0,0&amp;vpa=8&amp;vtp=1&amp;bbb=1" title=""/>
          <p:cNvSpPr/>
          <p:nvPr/>
        </p:nvSpPr>
        <p:spPr>
          <a:xfrm>
            <a:off x="6915182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音色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9_1#e22025e29.blank?vcp=1&amp;pid=e9706fd88&amp;color=0,0,0&amp;vpa=9&amp;vtp=1&amp;bbb=1" title=""/>
          <p:cNvSpPr/>
          <p:nvPr/>
        </p:nvSpPr>
        <p:spPr>
          <a:xfrm>
            <a:off x="4424394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高低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AN.10_1#e22025e29.blank?vcp=1&amp;pid=e9706fd88&amp;color=0,0,0&amp;vpa=10&amp;vtp=1&amp;bbb=1" title=""/>
          <p:cNvSpPr/>
          <p:nvPr/>
        </p:nvSpPr>
        <p:spPr>
          <a:xfrm>
            <a:off x="7634320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频率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0" name="P_6_AN.11_1#e22025e29.blank?vcp=1&amp;pid=e9706fd88&amp;color=0,0,0&amp;vpa=11&amp;vtp=1&amp;bbb=1" title=""/>
              <p:cNvSpPr/>
              <p:nvPr/>
            </p:nvSpPr>
            <p:spPr>
              <a:xfrm>
                <a:off x="5982526" y="2744697"/>
                <a:ext cx="619125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𝐇𝐳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0" name="P_6_AN.11_1#e22025e29.blank?vcp=1&amp;pid=e9706fd88&amp;color=0,0,0&amp;vpa=11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526" y="2744697"/>
                <a:ext cx="619125" cy="412369"/>
              </a:xfrm>
              <a:prstGeom prst="rect">
                <a:avLst/>
              </a:prstGeom>
              <a:blipFill rotWithShape="1">
                <a:blip r:embed="rId5"/>
                <a:stretch>
                  <a:fillRect l="-31" t="-55" r="31" b="-773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1" name="P_6_AN.12_1#e22025e29.blank?vcp=1&amp;pid=e9706fd88&amp;color=0,0,0&amp;vpa=12&amp;vtp=1&amp;bbb=1" title=""/>
              <p:cNvSpPr/>
              <p:nvPr/>
            </p:nvSpPr>
            <p:spPr>
              <a:xfrm>
                <a:off x="1708976" y="3390111"/>
                <a:ext cx="1120775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𝐇𝐳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1" name="P_6_AN.12_1#e22025e29.blank?vcp=1&amp;pid=e9706fd88&amp;color=0,0,0&amp;vpa=12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976" y="3390111"/>
                <a:ext cx="1120775" cy="412369"/>
              </a:xfrm>
              <a:prstGeom prst="rect">
                <a:avLst/>
              </a:prstGeom>
              <a:blipFill rotWithShape="1">
                <a:blip r:embed="rId6"/>
                <a:stretch>
                  <a:fillRect l="-17" t="-117" r="17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2" name="P_6_AN.13_1#e22025e29.blank?vcp=1&amp;pid=e9706fd88&amp;color=0,0,0&amp;vpa=13&amp;vtp=1&amp;bbb=1" title=""/>
              <p:cNvSpPr/>
              <p:nvPr/>
            </p:nvSpPr>
            <p:spPr>
              <a:xfrm>
                <a:off x="3310763" y="3390111"/>
                <a:ext cx="1835150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𝐇𝐳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2" name="P_6_AN.13_1#e22025e29.blank?vcp=1&amp;pid=e9706fd88&amp;color=0,0,0&amp;vpa=1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0763" y="3390111"/>
                <a:ext cx="1835150" cy="412369"/>
              </a:xfrm>
              <a:prstGeom prst="rect">
                <a:avLst/>
              </a:prstGeom>
              <a:blipFill rotWithShape="1">
                <a:blip r:embed="rId7"/>
                <a:stretch>
                  <a:fillRect l="-28" t="-117" r="28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_6_AN.14_1#e22025e29.blank?vcp=1&amp;pid=e9706fd88&amp;color=0,0,0&amp;vpa=14&amp;vtp=1&amp;bbb=1&amp;hb=1" title=""/>
          <p:cNvSpPr/>
          <p:nvPr/>
        </p:nvSpPr>
        <p:spPr>
          <a:xfrm>
            <a:off x="932689" y="3263683"/>
            <a:ext cx="10323321" cy="120707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latinLnBrk="1">
              <a:lnSpc>
                <a:spcPct val="150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           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次声波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4" name="P_6_AN.15_1#e22025e29.blank?vcp=1&amp;pid=e9706fd88&amp;color=0,0,0&amp;vpa=15&amp;vtp=1&amp;bbb=1" title=""/>
          <p:cNvSpPr/>
          <p:nvPr/>
        </p:nvSpPr>
        <p:spPr>
          <a:xfrm>
            <a:off x="5988081" y="3890428"/>
            <a:ext cx="1330325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超声波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  <p:bldP spid="14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e22025e29?vcp=1&amp;pid=e9706fd88&amp;color=0,0,0&amp;mp=1&amp;vtp=1&amp;bt=1&amp;bbb=1&amp;hb=1" title=""/>
          <p:cNvSpPr/>
          <p:nvPr/>
        </p:nvSpPr>
        <p:spPr>
          <a:xfrm>
            <a:off x="932688" y="219808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5.人耳感觉到的声音的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就是指响度；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的大小决定声音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的响度。响度还跟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有关。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6.音色是人耳感受到的声音的特色，不同发声体的材料、结构不同，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发出声音的音色也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3" name="P_6_AN.16_1#e22025e29.blank?vcp=1&amp;pid=e9706fd88&amp;color=0,0,0&amp;mp=1&amp;vpa=16&amp;vtp=1&amp;bbb=1" title=""/>
          <p:cNvSpPr/>
          <p:nvPr/>
        </p:nvSpPr>
        <p:spPr>
          <a:xfrm>
            <a:off x="4424394" y="216760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强弱</a:t>
            </a:r>
            <a:endParaRPr lang="en-US" altLang="zh-CN" sz="2800"/>
          </a:p>
        </p:txBody>
      </p:sp>
      <p:sp>
        <p:nvSpPr>
          <p:cNvPr id="4" name="P_6_AN.17_1#e22025e29.blank?vcp=1&amp;pid=e9706fd88&amp;color=0,0,0&amp;mp=1&amp;vpa=17&amp;vtp=1&amp;bbb=1" title=""/>
          <p:cNvSpPr/>
          <p:nvPr/>
        </p:nvSpPr>
        <p:spPr>
          <a:xfrm>
            <a:off x="7634320" y="216760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振幅</a:t>
            </a:r>
            <a:endParaRPr lang="en-US" altLang="zh-CN" sz="2800"/>
          </a:p>
        </p:txBody>
      </p:sp>
      <p:sp>
        <p:nvSpPr>
          <p:cNvPr id="5" name="P_6_AN.18_1#e22025e29.blank?vcp=1&amp;pid=e9706fd88&amp;color=0,0,0&amp;mp=1&amp;vpa=18&amp;vtp=1&amp;bbb=1" title=""/>
          <p:cNvSpPr/>
          <p:nvPr/>
        </p:nvSpPr>
        <p:spPr>
          <a:xfrm>
            <a:off x="3800506" y="2815304"/>
            <a:ext cx="311626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距离发声体的远近</a:t>
            </a:r>
            <a:endParaRPr lang="en-US" altLang="zh-CN" sz="2800"/>
          </a:p>
        </p:txBody>
      </p:sp>
      <p:sp>
        <p:nvSpPr>
          <p:cNvPr id="6" name="P_6_AN.19_1#e22025e29.blank?vcp=1&amp;pid=e9706fd88&amp;color=0,0,0&amp;mp=1&amp;vpa=19&amp;vtp=1&amp;bbb=1" title=""/>
          <p:cNvSpPr/>
          <p:nvPr/>
        </p:nvSpPr>
        <p:spPr>
          <a:xfrm>
            <a:off x="3800506" y="408974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不同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514d58434?vcp=1&amp;pid=c6a1ef1ec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514d58434?vcp=1&amp;pid=c6a1ef1ec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噪声的危害和控制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声的利用</a:t>
            </a:r>
            <a:endParaRPr lang="en-US" altLang="zh-CN" sz="100"/>
          </a:p>
        </p:txBody>
      </p:sp>
      <p:pic>
        <p:nvPicPr>
          <p:cNvPr id="4" name="C_5_BD#514d58434?vcp=1&amp;pid=c6a1ef1ec&amp;color=0,0,0&amp;tib=255,255,255&amp;iip=4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690" y="810742"/>
            <a:ext cx="1143000" cy="466344"/>
          </a:xfrm>
          <a:prstGeom prst="rect">
            <a:avLst/>
          </a:prstGeom>
        </p:spPr>
      </p:pic>
      <p:sp>
        <p:nvSpPr>
          <p:cNvPr id="5" name="P_6_BD#b7fca964b?vcp=1&amp;pid=514d58434&amp;color=0,0,0&amp;vtp=1&amp;bbb=1&amp;hb=1" title=""/>
          <p:cNvSpPr/>
          <p:nvPr/>
        </p:nvSpPr>
        <p:spPr>
          <a:xfrm>
            <a:off x="932688" y="1351063"/>
            <a:ext cx="10323576" cy="44129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7.乐音是悦耳动听、使人愉快的声音，是物体做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振动时发出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的声音。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8.噪声是指嘈杂刺耳、令人烦躁的声音。物理学上，噪声是指发声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体做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振动时发出的声音。控制噪声的三个途径是：在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处、在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中和在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处减弱噪声。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9.声音可以传递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，如医生通过听诊器了解病人的病况；声音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还能传递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，如眼镜店利用超声波来清洗眼镜片。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#3</a:t>
            </a:r>
            <a:endParaRPr lang="en-US" altLang="zh-CN" sz="2800"/>
          </a:p>
        </p:txBody>
      </p:sp>
      <p:sp>
        <p:nvSpPr>
          <p:cNvPr id="6" name="P_6_AN.20_1#b7fca964b.blank?vcp=1&amp;pid=514d58434&amp;color=0,0,0&amp;vpa=20&amp;vtp=1&amp;bbb=1" title=""/>
          <p:cNvSpPr/>
          <p:nvPr/>
        </p:nvSpPr>
        <p:spPr>
          <a:xfrm>
            <a:off x="8353457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规则</a:t>
            </a:r>
            <a:endParaRPr lang="en-US" altLang="zh-CN" sz="2800"/>
          </a:p>
        </p:txBody>
      </p:sp>
      <p:sp>
        <p:nvSpPr>
          <p:cNvPr id="7" name="P_6_AN.21_1#b7fca964b.blank?vcp=1&amp;pid=514d58434&amp;color=0,0,0&amp;vpa=21&amp;vtp=1&amp;bbb=1" title=""/>
          <p:cNvSpPr/>
          <p:nvPr/>
        </p:nvSpPr>
        <p:spPr>
          <a:xfrm>
            <a:off x="1657382" y="3263683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无规则</a:t>
            </a:r>
            <a:endParaRPr lang="en-US" altLang="zh-CN" sz="2800"/>
          </a:p>
        </p:txBody>
      </p:sp>
      <p:sp>
        <p:nvSpPr>
          <p:cNvPr id="8" name="P_6_AN.22_1#b7fca964b.blank?vcp=1&amp;pid=514d58434&amp;color=0,0,0&amp;vpa=22&amp;vtp=1&amp;bbb=1" title=""/>
          <p:cNvSpPr/>
          <p:nvPr/>
        </p:nvSpPr>
        <p:spPr>
          <a:xfrm>
            <a:off x="943007" y="39113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声源</a:t>
            </a:r>
            <a:endParaRPr lang="en-US" altLang="zh-CN" sz="2800"/>
          </a:p>
        </p:txBody>
      </p:sp>
      <p:sp>
        <p:nvSpPr>
          <p:cNvPr id="9" name="P_6_AN.23_1#b7fca964b.blank?vcp=1&amp;pid=514d58434&amp;color=0,0,0&amp;vpa=23&amp;vtp=1&amp;bbb=1" title=""/>
          <p:cNvSpPr/>
          <p:nvPr/>
        </p:nvSpPr>
        <p:spPr>
          <a:xfrm>
            <a:off x="3081369" y="39113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传播过程</a:t>
            </a:r>
            <a:endParaRPr lang="en-US" altLang="zh-CN" sz="2800"/>
          </a:p>
        </p:txBody>
      </p:sp>
      <p:sp>
        <p:nvSpPr>
          <p:cNvPr id="10" name="P_6_AN.24_1#b7fca964b.blank?vcp=1&amp;pid=514d58434&amp;color=0,0,0&amp;vpa=24&amp;vtp=1&amp;bbb=1" title=""/>
          <p:cNvSpPr/>
          <p:nvPr/>
        </p:nvSpPr>
        <p:spPr>
          <a:xfrm>
            <a:off x="5930931" y="39113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人耳</a:t>
            </a:r>
            <a:endParaRPr lang="en-US" altLang="zh-CN" sz="2800"/>
          </a:p>
        </p:txBody>
      </p:sp>
      <p:sp>
        <p:nvSpPr>
          <p:cNvPr id="11" name="P_6_AN.25_1#b7fca964b.blank?vcp=1&amp;pid=514d58434&amp;color=0,0,0&amp;vpa=25&amp;vtp=1&amp;bbb=1" title=""/>
          <p:cNvSpPr/>
          <p:nvPr/>
        </p:nvSpPr>
        <p:spPr>
          <a:xfrm>
            <a:off x="3352831" y="45590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信息</a:t>
            </a:r>
            <a:endParaRPr lang="en-US" altLang="zh-CN" sz="2800"/>
          </a:p>
        </p:txBody>
      </p:sp>
      <p:sp>
        <p:nvSpPr>
          <p:cNvPr id="12" name="P_6_AN.26_1#b7fca964b.blank?vcp=1&amp;pid=514d58434&amp;color=0,0,0&amp;vpa=26&amp;vtp=1&amp;bbb=1" title=""/>
          <p:cNvSpPr/>
          <p:nvPr/>
        </p:nvSpPr>
        <p:spPr>
          <a:xfrm>
            <a:off x="2371757" y="51858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能量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190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2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2026-02-06T23:37:02Z</cp:lastPrinted>
  <dcterms:created xsi:type="dcterms:W3CDTF">2026-02-06T23:37:02Z</dcterms:created>
  <dcterms:modified xsi:type="dcterms:W3CDTF">2026-02-06T15:37:02Z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