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1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2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3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notesSlides/notesSlide4.xml" ContentType="application/vnd.openxmlformats-officedocument.presentationml.notesSlide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529" r:id="rId2"/>
    <p:sldId id="305" r:id="rId3"/>
    <p:sldId id="447" r:id="rId4"/>
    <p:sldId id="508" r:id="rId5"/>
    <p:sldId id="509" r:id="rId6"/>
    <p:sldId id="384" r:id="rId7"/>
    <p:sldId id="488" r:id="rId8"/>
    <p:sldId id="489" r:id="rId9"/>
    <p:sldId id="491" r:id="rId10"/>
    <p:sldId id="525" r:id="rId11"/>
    <p:sldId id="492" r:id="rId12"/>
    <p:sldId id="493" r:id="rId13"/>
    <p:sldId id="494" r:id="rId14"/>
    <p:sldId id="495" r:id="rId15"/>
    <p:sldId id="496" r:id="rId16"/>
    <p:sldId id="497" r:id="rId17"/>
    <p:sldId id="498" r:id="rId18"/>
    <p:sldId id="499" r:id="rId19"/>
    <p:sldId id="500" r:id="rId20"/>
    <p:sldId id="501" r:id="rId21"/>
    <p:sldId id="502" r:id="rId22"/>
    <p:sldId id="503" r:id="rId23"/>
    <p:sldId id="506" r:id="rId24"/>
    <p:sldId id="526" r:id="rId25"/>
    <p:sldId id="504" r:id="rId26"/>
    <p:sldId id="507" r:id="rId27"/>
    <p:sldId id="505" r:id="rId28"/>
    <p:sldId id="510" r:id="rId29"/>
    <p:sldId id="527" r:id="rId30"/>
    <p:sldId id="515" r:id="rId31"/>
    <p:sldId id="516" r:id="rId32"/>
    <p:sldId id="522" r:id="rId33"/>
    <p:sldId id="513" r:id="rId34"/>
    <p:sldId id="523" r:id="rId35"/>
    <p:sldId id="517" r:id="rId36"/>
    <p:sldId id="518" r:id="rId37"/>
    <p:sldId id="524" r:id="rId38"/>
    <p:sldId id="383" r:id="rId39"/>
    <p:sldId id="530" r:id="rId40"/>
    <p:sldId id="485" r:id="rId41"/>
    <p:sldId id="486" r:id="rId42"/>
    <p:sldId id="487" r:id="rId43"/>
    <p:sldId id="531" r:id="rId44"/>
  </p:sldIdLst>
  <p:sldSz cx="12192000" cy="6858000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4" autoAdjust="0"/>
  </p:normalViewPr>
  <p:slideViewPr>
    <p:cSldViewPr snapToGrid="0">
      <p:cViewPr varScale="1">
        <p:scale>
          <a:sx n="82" d="100"/>
          <a:sy n="82" d="100"/>
        </p:scale>
        <p:origin x="-828" y="-84"/>
      </p:cViewPr>
      <p:guideLst>
        <p:guide orient="horz" pos="2175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heme" Target="../theme/theme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B90B32E-7898-42A9-B978-F48D83933562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9A27F48-7B8B-415A-B627-D15C9BA5EF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053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38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5" Type="http://schemas.openxmlformats.org/officeDocument/2006/relationships/slide" Target="../slides/slide4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5" Type="http://schemas.openxmlformats.org/officeDocument/2006/relationships/slide" Target="../slides/slide41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5" Type="http://schemas.openxmlformats.org/officeDocument/2006/relationships/slide" Target="../slides/slide42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260843-07E1-41BA-B291-AD55BF4980E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EE4EB1-BEAA-4C3E-AF44-87C9CD4DAF6F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45E886-5019-4ACD-A689-8163476A6C86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5DC322-B192-41B8-914E-7F98DB19C96F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7F9D5-B059-4D5D-8F6A-73319958D394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BED8D-99B0-44D5-978F-4CD880A867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BA47FA-0D76-4616-B489-AC7F1F1B056C}" type="datetimeFigureOut">
              <a:rPr lang="zh-CN" altLang="en-US"/>
              <a:pPr>
                <a:defRPr/>
              </a:pPr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D76B9F-63A1-4D7B-BD10-929B2064EE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107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image" Target="../media/image17.pn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image" Target="../media/image16.png"/><Relationship Id="rId5" Type="http://schemas.openxmlformats.org/officeDocument/2006/relationships/tags" Target="../tags/tag129.xml"/><Relationship Id="rId10" Type="http://schemas.openxmlformats.org/officeDocument/2006/relationships/image" Target="../media/image15.png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image" Target="../media/image19.png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tags" Target="../tags/tag153.xml"/><Relationship Id="rId5" Type="http://schemas.openxmlformats.org/officeDocument/2006/relationships/tags" Target="../tags/tag147.xml"/><Relationship Id="rId10" Type="http://schemas.openxmlformats.org/officeDocument/2006/relationships/tags" Target="../tags/tag152.xml"/><Relationship Id="rId4" Type="http://schemas.openxmlformats.org/officeDocument/2006/relationships/tags" Target="../tags/tag146.xml"/><Relationship Id="rId9" Type="http://schemas.openxmlformats.org/officeDocument/2006/relationships/tags" Target="../tags/tag1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20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18" Type="http://schemas.openxmlformats.org/officeDocument/2006/relationships/tags" Target="../tags/tag193.xml"/><Relationship Id="rId26" Type="http://schemas.openxmlformats.org/officeDocument/2006/relationships/tags" Target="../tags/tag201.xml"/><Relationship Id="rId3" Type="http://schemas.openxmlformats.org/officeDocument/2006/relationships/tags" Target="../tags/tag178.xml"/><Relationship Id="rId21" Type="http://schemas.openxmlformats.org/officeDocument/2006/relationships/tags" Target="../tags/tag196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tags" Target="../tags/tag192.xml"/><Relationship Id="rId25" Type="http://schemas.openxmlformats.org/officeDocument/2006/relationships/tags" Target="../tags/tag200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20" Type="http://schemas.openxmlformats.org/officeDocument/2006/relationships/tags" Target="../tags/tag195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24" Type="http://schemas.openxmlformats.org/officeDocument/2006/relationships/tags" Target="../tags/tag199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23" Type="http://schemas.openxmlformats.org/officeDocument/2006/relationships/tags" Target="../tags/tag198.xml"/><Relationship Id="rId28" Type="http://schemas.openxmlformats.org/officeDocument/2006/relationships/tags" Target="../tags/tag203.xml"/><Relationship Id="rId10" Type="http://schemas.openxmlformats.org/officeDocument/2006/relationships/tags" Target="../tags/tag185.xml"/><Relationship Id="rId19" Type="http://schemas.openxmlformats.org/officeDocument/2006/relationships/tags" Target="../tags/tag194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Relationship Id="rId22" Type="http://schemas.openxmlformats.org/officeDocument/2006/relationships/tags" Target="../tags/tag197.xml"/><Relationship Id="rId27" Type="http://schemas.openxmlformats.org/officeDocument/2006/relationships/tags" Target="../tags/tag20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9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image" Target="../media/image23.jpeg"/><Relationship Id="rId5" Type="http://schemas.openxmlformats.org/officeDocument/2006/relationships/tags" Target="../tags/tag24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42.xml"/><Relationship Id="rId9" Type="http://schemas.openxmlformats.org/officeDocument/2006/relationships/tags" Target="../tags/tag2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13" Type="http://schemas.openxmlformats.org/officeDocument/2006/relationships/tags" Target="../tags/tag262.xml"/><Relationship Id="rId18" Type="http://schemas.openxmlformats.org/officeDocument/2006/relationships/tags" Target="../tags/tag267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12" Type="http://schemas.openxmlformats.org/officeDocument/2006/relationships/tags" Target="../tags/tag261.xml"/><Relationship Id="rId17" Type="http://schemas.openxmlformats.org/officeDocument/2006/relationships/tags" Target="../tags/tag266.xml"/><Relationship Id="rId2" Type="http://schemas.openxmlformats.org/officeDocument/2006/relationships/tags" Target="../tags/tag251.xml"/><Relationship Id="rId16" Type="http://schemas.openxmlformats.org/officeDocument/2006/relationships/tags" Target="../tags/tag265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tags" Target="../tags/tag260.xml"/><Relationship Id="rId5" Type="http://schemas.openxmlformats.org/officeDocument/2006/relationships/tags" Target="../tags/tag254.xml"/><Relationship Id="rId15" Type="http://schemas.openxmlformats.org/officeDocument/2006/relationships/tags" Target="../tags/tag264.xml"/><Relationship Id="rId10" Type="http://schemas.openxmlformats.org/officeDocument/2006/relationships/tags" Target="../tags/tag259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tags" Target="../tags/tag26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70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2.xml"/><Relationship Id="rId4" Type="http://schemas.openxmlformats.org/officeDocument/2006/relationships/tags" Target="../tags/tag27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7" Type="http://schemas.openxmlformats.org/officeDocument/2006/relationships/image" Target="../media/image25.png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4.xml"/><Relationship Id="rId4" Type="http://schemas.openxmlformats.org/officeDocument/2006/relationships/tags" Target="../tags/tag30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openxmlformats.org/officeDocument/2006/relationships/tags" Target="../tags/tag59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34" Type="http://schemas.openxmlformats.org/officeDocument/2006/relationships/image" Target="../media/image4.wmf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tags" Target="../tags/tag58.xml"/><Relationship Id="rId33" Type="http://schemas.openxmlformats.org/officeDocument/2006/relationships/oleObject" Target="../embeddings/oleObject1.bin"/><Relationship Id="rId38" Type="http://schemas.openxmlformats.org/officeDocument/2006/relationships/image" Target="../media/image6.png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29" Type="http://schemas.openxmlformats.org/officeDocument/2006/relationships/tags" Target="../tags/tag62.xml"/><Relationship Id="rId1" Type="http://schemas.openxmlformats.org/officeDocument/2006/relationships/vmlDrawing" Target="../drawings/vmlDrawing1.v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tags" Target="../tags/tag57.xml"/><Relationship Id="rId32" Type="http://schemas.openxmlformats.org/officeDocument/2006/relationships/slideLayout" Target="../slideLayouts/slideLayout1.xml"/><Relationship Id="rId37" Type="http://schemas.openxmlformats.org/officeDocument/2006/relationships/oleObject" Target="../embeddings/oleObject3.bin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tags" Target="../tags/tag56.xml"/><Relationship Id="rId28" Type="http://schemas.openxmlformats.org/officeDocument/2006/relationships/tags" Target="../tags/tag61.xml"/><Relationship Id="rId36" Type="http://schemas.openxmlformats.org/officeDocument/2006/relationships/image" Target="../media/image5.wmf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31" Type="http://schemas.openxmlformats.org/officeDocument/2006/relationships/tags" Target="../tags/tag64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tags" Target="../tags/tag55.xml"/><Relationship Id="rId27" Type="http://schemas.openxmlformats.org/officeDocument/2006/relationships/tags" Target="../tags/tag60.xml"/><Relationship Id="rId30" Type="http://schemas.openxmlformats.org/officeDocument/2006/relationships/tags" Target="../tags/tag63.xml"/><Relationship Id="rId35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image" Target="../media/image7.wmf"/><Relationship Id="rId2" Type="http://schemas.openxmlformats.org/officeDocument/2006/relationships/tags" Target="../tags/tag70.xml"/><Relationship Id="rId1" Type="http://schemas.openxmlformats.org/officeDocument/2006/relationships/vmlDrawing" Target="../drawings/vmlDrawing2.vml"/><Relationship Id="rId6" Type="http://schemas.openxmlformats.org/officeDocument/2006/relationships/tags" Target="../tags/tag74.xml"/><Relationship Id="rId11" Type="http://schemas.openxmlformats.org/officeDocument/2006/relationships/oleObject" Target="../embeddings/oleObject4.bin"/><Relationship Id="rId5" Type="http://schemas.openxmlformats.org/officeDocument/2006/relationships/tags" Target="../tags/tag73.xml"/><Relationship Id="rId10" Type="http://schemas.openxmlformats.org/officeDocument/2006/relationships/image" Target="../media/image8.png"/><Relationship Id="rId4" Type="http://schemas.openxmlformats.org/officeDocument/2006/relationships/tags" Target="../tags/tag72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slideLayout" Target="../slideLayouts/slideLayout1.xml"/><Relationship Id="rId26" Type="http://schemas.openxmlformats.org/officeDocument/2006/relationships/oleObject" Target="../embeddings/oleObject9.bin"/><Relationship Id="rId3" Type="http://schemas.openxmlformats.org/officeDocument/2006/relationships/tags" Target="../tags/tag78.xml"/><Relationship Id="rId21" Type="http://schemas.openxmlformats.org/officeDocument/2006/relationships/oleObject" Target="../embeddings/oleObject6.bin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5" Type="http://schemas.openxmlformats.org/officeDocument/2006/relationships/oleObject" Target="../embeddings/oleObject8.bin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image" Target="../media/image9.wmf"/><Relationship Id="rId1" Type="http://schemas.openxmlformats.org/officeDocument/2006/relationships/vmlDrawing" Target="../drawings/vmlDrawing3.v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image" Target="../media/image7.wmf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oleObject" Target="../embeddings/oleObject7.bin"/><Relationship Id="rId10" Type="http://schemas.openxmlformats.org/officeDocument/2006/relationships/tags" Target="../tags/tag85.xml"/><Relationship Id="rId19" Type="http://schemas.openxmlformats.org/officeDocument/2006/relationships/oleObject" Target="../embeddings/oleObject5.bin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image" Target="../media/image10.wmf"/><Relationship Id="rId27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382838" y="1587500"/>
            <a:ext cx="7345362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+mn-ea"/>
                <a:ea typeface="+mn-ea"/>
              </a:rPr>
              <a:t>第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章 第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节</a:t>
            </a:r>
            <a:endParaRPr lang="en-US" altLang="zh-CN" sz="2400" b="1">
              <a:latin typeface="+mn-ea"/>
              <a:ea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2046288" y="2886075"/>
            <a:ext cx="7821612" cy="963613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声音的特性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1638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4525" y="723900"/>
            <a:ext cx="1733550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实验结论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1513" y="1503363"/>
            <a:ext cx="10707687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比较三种情况下钢尺振动的快慢和发声的音调高低，发现钢尺伸出桌边的长度越长，振动得越慢，钢尺发声的音调越低，因而可知，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物体振动得快，发声的音调就高；振动得慢，发声的音调就低。</a:t>
            </a:r>
            <a:endParaRPr lang="en-US" altLang="zh-CN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5513" y="1323975"/>
            <a:ext cx="10294937" cy="309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）物体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每秒内振动的次数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叫做频率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  <a:sym typeface="+mn-ea"/>
              </a:rPr>
              <a:t>,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用字母 </a:t>
            </a:r>
            <a:r>
              <a:rPr lang="en-US" altLang="zh-CN" sz="2600" i="1">
                <a:latin typeface="Times New Roman" pitchFamily="18" charset="0"/>
                <a:ea typeface="微软雅黑" pitchFamily="34" charset="-122"/>
                <a:sym typeface="+mn-ea"/>
              </a:rPr>
              <a:t>f 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表示。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sym typeface="+mn-ea"/>
              </a:rPr>
              <a:t>2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）频率的单位为：赫兹，简称赫，符号为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sym typeface="+mn-ea"/>
              </a:rPr>
              <a:t>Hz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sz="260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         如果一个物体在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sym typeface="+mn-ea"/>
              </a:rPr>
              <a:t>1s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的时间内振动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sym typeface="+mn-ea"/>
              </a:rPr>
              <a:t>100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次，它的频率就是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sym typeface="+mn-ea"/>
              </a:rPr>
              <a:t>100Hz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en-US" altLang="zh-CN" sz="260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3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）物理意义：描述物体振动快慢的物理量。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4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）频率决定声音的音调，频率高则音调高，频率低则音调低。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7411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8050" y="604838"/>
            <a:ext cx="1335088" cy="661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  <a:sym typeface="+mn-ea"/>
              </a:rPr>
              <a:t>3.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sym typeface="+mn-ea"/>
              </a:rPr>
              <a:t>频率</a:t>
            </a: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8175" y="854075"/>
            <a:ext cx="10985500" cy="182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如图所示，拿一张硬纸片，让它在木梳齿上划过，一次快些，一次慢些，发生明显变化的声音的特征量是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，这说明该特征量跟发声体振动的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有关。</a:t>
            </a: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0275" y="2006600"/>
            <a:ext cx="95091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频率</a:t>
            </a:r>
            <a:r>
              <a:rPr lang="en-US" altLang="zh-CN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Picture 11" descr="x5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27588" y="2562225"/>
            <a:ext cx="2608262" cy="16208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矩形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59425" y="1397000"/>
            <a:ext cx="933450" cy="6207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音调</a:t>
            </a: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 </a:t>
            </a:r>
            <a:endParaRPr lang="zh-CN" altLang="en-US" sz="2600" kern="0">
              <a:solidFill>
                <a:srgbClr val="FF0000"/>
              </a:solidFill>
              <a:ea typeface="微软雅黑" pitchFamily="34" charset="-122"/>
              <a:cs typeface="Helvetica"/>
              <a:sym typeface="Helvetica"/>
            </a:endParaRPr>
          </a:p>
        </p:txBody>
      </p:sp>
      <p:sp>
        <p:nvSpPr>
          <p:cNvPr id="13" name="圆角矩形 12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针对练习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/>
          </p:nvPr>
        </p:nvPicPr>
        <p:blipFill>
          <a:blip r:embed="rId8"/>
          <a:stretch>
            <a:fillRect/>
          </a:stretch>
        </p:blipFill>
        <p:spPr bwMode="auto">
          <a:xfrm>
            <a:off x="668338" y="1660525"/>
            <a:ext cx="5243512" cy="39322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59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4500" y="644525"/>
            <a:ext cx="610870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）演示实验：音调与波形的关系。</a:t>
            </a: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6216650" y="2011363"/>
            <a:ext cx="4897438" cy="3246437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通过屏幕上的波形，我们可以清楚地看到，</a:t>
            </a:r>
            <a:r>
              <a:rPr lang="zh-CN" altLang="en-US" sz="2600" kern="0">
                <a:solidFill>
                  <a:srgbClr val="FF0000"/>
                </a:solidFill>
                <a:latin typeface="Times New Roman" pitchFamily="18" charset="0"/>
                <a:cs typeface="Helvetica"/>
                <a:sym typeface="Helvetica"/>
              </a:rPr>
              <a:t>高音调的波形更密集一些，声音的频率较高；低音调的波形比较稀疏，声音的频率较低。</a:t>
            </a: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3525" y="717550"/>
            <a:ext cx="11498263" cy="5078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）我们平时生活中常说的“女高音”“男低音”中的“高”“低”指的都是音调， 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一般来说，儿童发声的音调比成人高，女声比男声音调高。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）振动发声的频率跟发声体的形状、尺寸和材料有关。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①弦乐器的音调高低取决于弦的粗细、长短和松紧。一般来说，弦乐器的弦越细、  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越短、越紧，其发声时的音调越高。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②管乐器音调的高低取决于所含空气柱的长短。一般来说，长空气柱振动发声的音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调较低，短空气柱振动发声的音调较高。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③打击乐器以鼓为例，鼓皮绷得越紧，振动得越快，音调越高。</a:t>
            </a: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）在同一种介质中，不同频率的声音传播速度相同。</a:t>
            </a: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特别提醒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85788" y="1465263"/>
            <a:ext cx="1066165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1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）人能感受的声音频率有一定的范围</a:t>
            </a:r>
            <a:endParaRPr lang="en-US" altLang="zh-CN" sz="2600" kern="0">
              <a:solidFill>
                <a:sysClr val="windowText" lastClr="000000"/>
              </a:solidFill>
              <a:latin typeface="微软雅黑" pitchFamily="34" charset="-122"/>
              <a:ea typeface="+mn-ea"/>
              <a:cs typeface="Helvetica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   多数</a:t>
            </a:r>
            <a:r>
              <a:rPr lang="zh-CN" altLang="en-US" sz="2600" kern="0">
                <a:latin typeface="微软雅黑" pitchFamily="34" charset="-122"/>
                <a:ea typeface="+mn-ea"/>
                <a:cs typeface="Helvetica"/>
                <a:sym typeface="Helvetica"/>
              </a:rPr>
              <a:t>人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能够听到的频率范围大约为</a:t>
            </a: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20Hz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到</a:t>
            </a: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20000Hz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。</a:t>
            </a:r>
            <a:endParaRPr lang="en-US" altLang="zh-CN" sz="2600" kern="0">
              <a:solidFill>
                <a:sysClr val="windowText" lastClr="000000"/>
              </a:solidFill>
              <a:latin typeface="微软雅黑" pitchFamily="34" charset="-122"/>
              <a:ea typeface="+mn-ea"/>
              <a:cs typeface="Helvetica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2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）超声波</a:t>
            </a:r>
            <a:endParaRPr lang="en-US" altLang="zh-CN" sz="2600" kern="0">
              <a:solidFill>
                <a:sysClr val="windowText" lastClr="000000"/>
              </a:solidFill>
              <a:latin typeface="微软雅黑" pitchFamily="34" charset="-122"/>
              <a:ea typeface="+mn-ea"/>
              <a:cs typeface="Helvetica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  人们把高于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20000Hz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的声叫做超声波，因为它们超过人类听觉的上限。</a:t>
            </a:r>
            <a:endParaRPr lang="en-US" altLang="zh-CN" sz="2600" kern="0">
              <a:solidFill>
                <a:sysClr val="windowText" lastClr="000000"/>
              </a:solidFill>
              <a:latin typeface="微软雅黑" pitchFamily="34" charset="-122"/>
              <a:ea typeface="+mn-ea"/>
              <a:cs typeface="Helvetica"/>
              <a:sym typeface="Helvetic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44500" y="836613"/>
            <a:ext cx="3128963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4. </a:t>
            </a:r>
            <a:r>
              <a:rPr lang="zh-CN" altLang="en-US" sz="2800" b="1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超声波和次声波</a:t>
            </a: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565150" y="681038"/>
            <a:ext cx="10890250" cy="12938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3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）次声波：人们把低于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20Hz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的声叫做次声波，因为它们低于人类听觉</a:t>
            </a:r>
            <a:endParaRPr lang="en-US" altLang="zh-CN" sz="2600" kern="0">
              <a:solidFill>
                <a:sysClr val="windowText" lastClr="000000"/>
              </a:solidFill>
              <a:latin typeface="微软雅黑" pitchFamily="34" charset="-122"/>
              <a:ea typeface="+mn-ea"/>
              <a:cs typeface="Helvetica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 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的下限。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81025" y="1974850"/>
            <a:ext cx="11460163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  <a:sym typeface="Helvetica"/>
              </a:rPr>
              <a:t>4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）人类能听到的声叫声音，声音、超声波、次声波统称声。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  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动物的听觉范围通常与人的不同，</a:t>
            </a:r>
            <a:r>
              <a:rPr lang="zh-CN" altLang="en-US" sz="2600" kern="0">
                <a:latin typeface="微软雅黑" pitchFamily="34" charset="-122"/>
                <a:ea typeface="+mn-ea"/>
                <a:cs typeface="Helvetica"/>
                <a:sym typeface="Helvetica"/>
              </a:rPr>
              <a:t>有些动物对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高频声波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或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+mn-ea"/>
                <a:cs typeface="Helvetica"/>
                <a:sym typeface="Helvetica"/>
              </a:rPr>
              <a:t>低频声波</a:t>
            </a:r>
            <a:r>
              <a:rPr lang="zh-CN" altLang="en-US" sz="2600" kern="0">
                <a:latin typeface="微软雅黑" pitchFamily="34" charset="-122"/>
                <a:ea typeface="+mn-ea"/>
                <a:cs typeface="Helvetica"/>
                <a:sym typeface="Helvetica"/>
              </a:rPr>
              <a:t>反应灵敏。</a:t>
            </a: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1114425" y="3665538"/>
            <a:ext cx="4489450" cy="197802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  <a:sym typeface="Helvetica"/>
              </a:rPr>
              <a:t>有时在你认为很安静、没有任何声音时，猫或者狗却突然表现得非常警觉。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65850" y="3408363"/>
            <a:ext cx="3127375" cy="24939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86713" y="3375025"/>
            <a:ext cx="314642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海豚能听到声的上限是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150000Hz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0445" y="1263321"/>
            <a:ext cx="2710086" cy="1971369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41721" y="1291263"/>
            <a:ext cx="2743473" cy="1943427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986385" y="1291263"/>
            <a:ext cx="2712095" cy="1943427"/>
          </a:xfrm>
          <a:prstGeom prst="roundRect">
            <a:avLst/>
          </a:prstGeom>
        </p:spPr>
      </p:pic>
      <p:sp>
        <p:nvSpPr>
          <p:cNvPr id="5" name="矩形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87463" y="3352800"/>
            <a:ext cx="3454400" cy="1220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猫能够听到的频率范围是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60-65000Hz</a:t>
            </a:r>
            <a:endParaRPr lang="zh-CN" altLang="en-US" sz="260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81525" y="3375025"/>
            <a:ext cx="3290888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狗能够听到的频率范围是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15-50000Hz</a:t>
            </a:r>
            <a:endParaRPr lang="zh-CN" altLang="en-US" sz="260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圆角矩形 9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3563" y="776288"/>
            <a:ext cx="10888662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超声波和次声波也是由物体振动产生的。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超声波和次声波的传播也需要介质，在真空中不能传播。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在相同条件下，超声波和次声波的传播速度与声音的传播速度相同。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发生地震、海啸、火山喷发、台风时会伴有次声波产生，很多动物都能听到这些声音，例如狗、大象等；有些动物可以发出超声波，例如海豚、蝙蝠等；有些动物可以发出次声波，例如大象。</a:t>
            </a: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5602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746125"/>
            <a:ext cx="10922000" cy="1893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春天里，经常会看到蝴蝶在花丛中飞行，如果其中某只蝴蝶的翅膀在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5s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内振动了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30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次，则其振动的频率是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，人类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_________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(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选填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能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或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不能”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)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听到这种声音。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7688" y="2603500"/>
            <a:ext cx="6881812" cy="2493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解析：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蝴蝶的翅膀在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5s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内振动了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30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次，则其振动的频率为：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30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次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/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5s=6Hz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。人类的听觉频率范围是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20~20000Hz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6Hz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不在人类的听觉频率范围内，所以人类不能听到蝴蝶振翅的声音。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23810" y="2672001"/>
            <a:ext cx="3223260" cy="2231469"/>
          </a:xfrm>
          <a:prstGeom prst="roundRect">
            <a:avLst/>
          </a:prstGeom>
        </p:spPr>
      </p:pic>
      <p:sp>
        <p:nvSpPr>
          <p:cNvPr id="9" name="圆角矩形 8"/>
          <p:cNvSpPr/>
          <p:nvPr>
            <p:custDataLst>
              <p:tags r:id="rId5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典型例题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97725" y="1350963"/>
            <a:ext cx="852488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不能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64163" y="1363663"/>
            <a:ext cx="352425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6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1536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3875" y="747713"/>
            <a:ext cx="10928350" cy="2493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en-US" altLang="zh-CN" sz="26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.</a:t>
            </a:r>
            <a:r>
              <a:rPr lang="zh-CN" altLang="zh-CN" sz="26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通过了解声音的特性，掌握响度跟发声体的振幅有关；音调跟发声体的频率有关；不同发声体发出声音的音色不同。</a:t>
            </a:r>
          </a:p>
          <a:p>
            <a:pPr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cs typeface="Times New Roman" pitchFamily="18" charset="0"/>
              </a:rPr>
              <a:t>通过探究“音调与频率的关系”和“响度与振幅的关系”的实验，进一步了解和学习研究物理学问题的方法。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673100" y="3408363"/>
            <a:ext cx="8174038" cy="1327150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重点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sym typeface="+mn-ea"/>
              </a:rPr>
              <a:t>音调、响度、音色的概念及其相关因素。</a:t>
            </a:r>
            <a:endParaRPr lang="en-US" altLang="zh-CN" sz="2600">
              <a:solidFill>
                <a:schemeClr val="tx1"/>
              </a:solidFill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2600" b="1">
                <a:solidFill>
                  <a:schemeClr val="tx1"/>
                </a:solidFill>
                <a:sym typeface="+mn-ea"/>
              </a:rPr>
              <a:t>难点</a:t>
            </a:r>
            <a:r>
              <a:rPr lang="en-US" altLang="zh-CN" sz="2600">
                <a:solidFill>
                  <a:schemeClr val="tx1"/>
                </a:solidFill>
                <a:sym typeface="+mn-ea"/>
              </a:rPr>
              <a:t>】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sym typeface="+mn-ea"/>
              </a:rPr>
              <a:t>探究决定音调、响度的因素。</a:t>
            </a:r>
            <a:endParaRPr lang="zh-CN" altLang="en-US" sz="260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学习目标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5463" y="1458913"/>
            <a:ext cx="616585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声音有音调的不同，也有强弱的不同。</a:t>
            </a:r>
          </a:p>
        </p:txBody>
      </p:sp>
      <p:grpSp>
        <p:nvGrpSpPr>
          <p:cNvPr id="26627" name="组合 6"/>
          <p:cNvGrpSpPr/>
          <p:nvPr>
            <p:custDataLst>
              <p:tags r:id="rId3"/>
            </p:custDataLst>
          </p:nvPr>
        </p:nvGrpSpPr>
        <p:grpSpPr>
          <a:xfrm>
            <a:off x="525463" y="685800"/>
            <a:ext cx="2790825" cy="784225"/>
            <a:chOff x="256491" y="589271"/>
            <a:chExt cx="2791149" cy="784830"/>
          </a:xfrm>
        </p:grpSpPr>
        <p:sp>
          <p:nvSpPr>
            <p:cNvPr id="26632" name="文本框 7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6491" y="589271"/>
              <a:ext cx="2791149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响度</a:t>
              </a:r>
            </a:p>
          </p:txBody>
        </p:sp>
        <p:grpSp>
          <p:nvGrpSpPr>
            <p:cNvPr id="26633" name="组合 9"/>
            <p:cNvGrpSpPr/>
            <p:nvPr>
              <p:custDataLst>
                <p:tags r:id="rId9"/>
              </p:custDataLst>
            </p:nvPr>
          </p:nvGrpSpPr>
          <p:grpSpPr>
            <a:xfrm>
              <a:off x="1619429" y="776408"/>
              <a:ext cx="444617" cy="492443"/>
              <a:chOff x="4205597" y="660160"/>
              <a:chExt cx="444617" cy="492443"/>
            </a:xfrm>
          </p:grpSpPr>
          <p:sp>
            <p:nvSpPr>
              <p:cNvPr id="11" name="椭圆 10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04892" y="676380"/>
                <a:ext cx="444552" cy="46232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000">
                  <a:solidFill>
                    <a:prstClr val="white"/>
                  </a:solidFill>
                </a:endParaRPr>
              </a:p>
            </p:txBody>
          </p:sp>
          <p:sp>
            <p:nvSpPr>
              <p:cNvPr id="26635" name="矩形 11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238233" y="660160"/>
                <a:ext cx="389850" cy="4924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+mn-ea"/>
                  </a:rPr>
                  <a:t>2</a:t>
                </a:r>
                <a:endParaRPr lang="zh-CN" altLang="en-US" sz="2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5463" y="2124075"/>
            <a:ext cx="8223250" cy="69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响度：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物理学中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声音的强弱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叫做响度，俗称音量。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clrChange>
              <a:clrFrom>
                <a:srgbClr val="FFF0CF"/>
              </a:clrFrom>
              <a:clrTo>
                <a:srgbClr val="FFF0CF">
                  <a:alpha val="0"/>
                </a:srgbClr>
              </a:clrTo>
            </a:clrChange>
            <a:extLst/>
          </a:blip>
          <a:stretch>
            <a:fillRect/>
          </a:stretch>
        </p:blipFill>
        <p:spPr>
          <a:xfrm>
            <a:off x="1647825" y="3065570"/>
            <a:ext cx="2169795" cy="2240830"/>
          </a:xfrm>
          <a:prstGeom prst="roundRect">
            <a:avLst/>
          </a:prstGeom>
        </p:spPr>
      </p:pic>
      <p:sp>
        <p:nvSpPr>
          <p:cNvPr id="13" name="圆角矩形 12"/>
          <p:cNvSpPr/>
          <p:nvPr>
            <p:custDataLst>
              <p:tags r:id="rId6"/>
            </p:custDataLst>
          </p:nvPr>
        </p:nvSpPr>
        <p:spPr>
          <a:xfrm>
            <a:off x="4167188" y="3243263"/>
            <a:ext cx="6256337" cy="1885950"/>
          </a:xfrm>
          <a:prstGeom prst="roundRect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例如：用力击鼓比轻轻击鼓产生的声音大，即响度大。平常我们说的“高声喧哗”“低声细语”</a:t>
            </a:r>
            <a:r>
              <a:rPr lang="en-US" altLang="zh-CN" sz="2600">
                <a:solidFill>
                  <a:prstClr val="black"/>
                </a:solidFill>
                <a:sym typeface="+mn-ea"/>
              </a:rPr>
              <a:t> 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都是指响度</a:t>
            </a:r>
          </a:p>
        </p:txBody>
      </p:sp>
      <p:sp>
        <p:nvSpPr>
          <p:cNvPr id="14" name="圆角矩形 13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7650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696913"/>
            <a:ext cx="6032500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实验探究：响度与什么因素有关</a:t>
            </a:r>
          </a:p>
        </p:txBody>
      </p:sp>
      <p:sp>
        <p:nvSpPr>
          <p:cNvPr id="27651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2150" y="1390650"/>
            <a:ext cx="2017713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实验演示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：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692150" y="2205038"/>
            <a:ext cx="10591800" cy="2732087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（</a:t>
            </a:r>
            <a:r>
              <a:rPr lang="en-US" altLang="zh-CN" sz="2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）把系好乒乓球的细线拴在铁架台上，用正在发声的音叉轻触乒乓球，观察乒乓球被弹开的幅度；</a:t>
            </a:r>
            <a:endParaRPr lang="en-US" altLang="zh-CN" sz="2600">
              <a:solidFill>
                <a:prstClr val="black"/>
              </a:solidFill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600">
              <a:solidFill>
                <a:prstClr val="black"/>
              </a:solidFill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4863" y="3582988"/>
            <a:ext cx="10326687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）用大小不同的力敲击音叉，使音叉发出响度不同的声音，重做上面的实验，观察乒乓球被弹开的幅度。</a:t>
            </a:r>
          </a:p>
        </p:txBody>
      </p:sp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47625" y="55563"/>
            <a:ext cx="2000250" cy="5476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white"/>
                </a:solidFill>
              </a:rPr>
              <a:t>新知探究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/>
          </p:nvPr>
        </p:nvPicPr>
        <p:blipFill>
          <a:blip r:embed="rId7"/>
          <a:stretch>
            <a:fillRect/>
          </a:stretch>
        </p:blipFill>
        <p:spPr bwMode="auto">
          <a:xfrm>
            <a:off x="444500" y="1244600"/>
            <a:ext cx="5343525" cy="40084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6007100" y="1612900"/>
            <a:ext cx="5575300" cy="3455988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  <a:sym typeface="+mn-ea"/>
              </a:rPr>
              <a:t>现象：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用较大力敲击音叉时，音叉发出声音的响度大，乒乓球被弹开的幅度大；用较小力敲击音叉时，音叉发出声音的响度小，乒乓球被弹开的幅度小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28675" y="779463"/>
            <a:ext cx="175736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实验结论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942975" y="1646238"/>
            <a:ext cx="9891713" cy="2082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sym typeface="+mn-ea"/>
              </a:rPr>
              <a:t>声音的响度与发声体振动的幅度有关，发声体振动的幅度越大，产生声音的响度越大；发声体振动的幅度越小，产生声音的响度越小。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5150" y="993775"/>
            <a:ext cx="10871200" cy="193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在该实验中，我们用不同的力敲击音叉，使音叉振动幅度不同，然后通过音叉弹开乒乓球的距离来间接反映音叉振动幅度的大小，这种方法是放大法，放大法是转换法中的一种重要方法。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  <a:sym typeface="+mn-ea"/>
              </a:rPr>
              <a:t>拓展延伸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31746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6713" y="641350"/>
            <a:ext cx="11041062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振幅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）定义：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物体在振动时，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偏离原来位置的最大距离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叫做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振幅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。物理学中 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 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用振幅来描述物体振动的幅度。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/>
          </p:nvPr>
        </p:nvPicPr>
        <p:blipFill>
          <a:blip r:embed="rId8"/>
          <a:stretch>
            <a:fillRect/>
          </a:stretch>
        </p:blipFill>
        <p:spPr bwMode="auto">
          <a:xfrm>
            <a:off x="6804025" y="2143125"/>
            <a:ext cx="4294188" cy="34369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6713" y="2568575"/>
            <a:ext cx="6096000" cy="129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）响度与振幅的关系：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响度决定于振幅。 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振幅越大，响度越大。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</a:t>
            </a: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47625" y="55563"/>
            <a:ext cx="2000250" cy="5476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32771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8950" y="765175"/>
            <a:ext cx="305435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振幅与波形图</a:t>
            </a:r>
            <a:endParaRPr lang="en-US" altLang="zh-CN" sz="2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3277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4388" y="4383088"/>
            <a:ext cx="10753725" cy="122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观察比较两个波形图发现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: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左边的振幅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，响度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，右边的振幅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，响度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</a:p>
        </p:txBody>
      </p:sp>
      <p:grpSp>
        <p:nvGrpSpPr>
          <p:cNvPr id="32773" name="Group 2"/>
          <p:cNvGrpSpPr/>
          <p:nvPr>
            <p:custDataLst>
              <p:tags r:id="rId5"/>
            </p:custDataLst>
          </p:nvPr>
        </p:nvGrpSpPr>
        <p:grpSpPr>
          <a:xfrm>
            <a:off x="1871663" y="1862138"/>
            <a:ext cx="3033712" cy="2251075"/>
            <a:chOff x="607" y="1641"/>
            <a:chExt cx="3291" cy="2016"/>
          </a:xfrm>
        </p:grpSpPr>
        <p:sp>
          <p:nvSpPr>
            <p:cNvPr id="32795" name="Line 7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H="1" flipV="1">
              <a:off x="621" y="1641"/>
              <a:ext cx="0" cy="20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Line 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607" y="2651"/>
              <a:ext cx="3291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4" name="Group 20"/>
          <p:cNvGrpSpPr/>
          <p:nvPr>
            <p:custDataLst>
              <p:tags r:id="rId6"/>
            </p:custDataLst>
          </p:nvPr>
        </p:nvGrpSpPr>
        <p:grpSpPr>
          <a:xfrm>
            <a:off x="1911350" y="2662238"/>
            <a:ext cx="2181225" cy="696912"/>
            <a:chOff x="657" y="2296"/>
            <a:chExt cx="4355" cy="1179"/>
          </a:xfrm>
        </p:grpSpPr>
        <p:sp>
          <p:nvSpPr>
            <p:cNvPr id="32793" name="Freeform 21"/>
            <p:cNvSpPr/>
            <p:nvPr>
              <p:custDataLst>
                <p:tags r:id="rId25"/>
              </p:custDataLst>
            </p:nvPr>
          </p:nvSpPr>
          <p:spPr bwMode="auto">
            <a:xfrm>
              <a:off x="657" y="2296"/>
              <a:ext cx="2178" cy="1179"/>
            </a:xfrm>
            <a:custGeom>
              <a:avLst/>
              <a:gdLst>
                <a:gd name="T0" fmla="*/ 0 w 3264"/>
                <a:gd name="T1" fmla="*/ 453 h 1536"/>
                <a:gd name="T2" fmla="*/ 364 w 3264"/>
                <a:gd name="T3" fmla="*/ 0 h 1536"/>
                <a:gd name="T4" fmla="*/ 727 w 3264"/>
                <a:gd name="T5" fmla="*/ 453 h 1536"/>
                <a:gd name="T6" fmla="*/ 1090 w 3264"/>
                <a:gd name="T7" fmla="*/ 905 h 1536"/>
                <a:gd name="T8" fmla="*/ 1453 w 3264"/>
                <a:gd name="T9" fmla="*/ 453 h 1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4"/>
                <a:gd name="T16" fmla="*/ 0 h 1536"/>
                <a:gd name="T17" fmla="*/ 3264 w 3264"/>
                <a:gd name="T18" fmla="*/ 1536 h 1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4" h="1536">
                  <a:moveTo>
                    <a:pt x="0" y="768"/>
                  </a:moveTo>
                  <a:cubicBezTo>
                    <a:pt x="272" y="384"/>
                    <a:pt x="544" y="0"/>
                    <a:pt x="816" y="0"/>
                  </a:cubicBezTo>
                  <a:cubicBezTo>
                    <a:pt x="1088" y="0"/>
                    <a:pt x="1360" y="512"/>
                    <a:pt x="1632" y="768"/>
                  </a:cubicBezTo>
                  <a:cubicBezTo>
                    <a:pt x="1904" y="1024"/>
                    <a:pt x="2176" y="1536"/>
                    <a:pt x="2448" y="1536"/>
                  </a:cubicBezTo>
                  <a:cubicBezTo>
                    <a:pt x="2720" y="1536"/>
                    <a:pt x="2992" y="1152"/>
                    <a:pt x="3264" y="76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Freeform 22"/>
            <p:cNvSpPr/>
            <p:nvPr>
              <p:custDataLst>
                <p:tags r:id="rId26"/>
              </p:custDataLst>
            </p:nvPr>
          </p:nvSpPr>
          <p:spPr bwMode="auto">
            <a:xfrm>
              <a:off x="2834" y="2296"/>
              <a:ext cx="2178" cy="1179"/>
            </a:xfrm>
            <a:custGeom>
              <a:avLst/>
              <a:gdLst>
                <a:gd name="T0" fmla="*/ 0 w 3264"/>
                <a:gd name="T1" fmla="*/ 453 h 1536"/>
                <a:gd name="T2" fmla="*/ 364 w 3264"/>
                <a:gd name="T3" fmla="*/ 0 h 1536"/>
                <a:gd name="T4" fmla="*/ 727 w 3264"/>
                <a:gd name="T5" fmla="*/ 453 h 1536"/>
                <a:gd name="T6" fmla="*/ 1090 w 3264"/>
                <a:gd name="T7" fmla="*/ 905 h 1536"/>
                <a:gd name="T8" fmla="*/ 1453 w 3264"/>
                <a:gd name="T9" fmla="*/ 453 h 1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4"/>
                <a:gd name="T16" fmla="*/ 0 h 1536"/>
                <a:gd name="T17" fmla="*/ 3264 w 3264"/>
                <a:gd name="T18" fmla="*/ 1536 h 1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4" h="1536">
                  <a:moveTo>
                    <a:pt x="0" y="768"/>
                  </a:moveTo>
                  <a:cubicBezTo>
                    <a:pt x="272" y="384"/>
                    <a:pt x="544" y="0"/>
                    <a:pt x="816" y="0"/>
                  </a:cubicBezTo>
                  <a:cubicBezTo>
                    <a:pt x="1088" y="0"/>
                    <a:pt x="1360" y="512"/>
                    <a:pt x="1632" y="768"/>
                  </a:cubicBezTo>
                  <a:cubicBezTo>
                    <a:pt x="1904" y="1024"/>
                    <a:pt x="2176" y="1536"/>
                    <a:pt x="2448" y="1536"/>
                  </a:cubicBezTo>
                  <a:cubicBezTo>
                    <a:pt x="2720" y="1536"/>
                    <a:pt x="2992" y="1152"/>
                    <a:pt x="3264" y="76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5" name="Group 2"/>
          <p:cNvGrpSpPr/>
          <p:nvPr>
            <p:custDataLst>
              <p:tags r:id="rId7"/>
            </p:custDataLst>
          </p:nvPr>
        </p:nvGrpSpPr>
        <p:grpSpPr>
          <a:xfrm>
            <a:off x="5773738" y="1862138"/>
            <a:ext cx="3546475" cy="2251075"/>
            <a:chOff x="50" y="1641"/>
            <a:chExt cx="3848" cy="2016"/>
          </a:xfrm>
        </p:grpSpPr>
        <p:sp>
          <p:nvSpPr>
            <p:cNvPr id="32790" name="Line 7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 flipV="1">
              <a:off x="621" y="1641"/>
              <a:ext cx="0" cy="20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Line 8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607" y="2651"/>
              <a:ext cx="3291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 Box 9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50" y="2477"/>
              <a:ext cx="448" cy="6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800" smtClean="0">
                  <a:solidFill>
                    <a:prstClr val="black"/>
                  </a:solidFill>
                  <a:latin typeface="+mn-lt"/>
                  <a:ea typeface="+mn-ea"/>
                </a:rPr>
                <a:t>o</a:t>
              </a:r>
              <a:endParaRPr lang="en-US" altLang="zh-CN" sz="28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2776" name="矩形 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6313" y="2171700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振幅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777" name="Group 20"/>
          <p:cNvGrpSpPr/>
          <p:nvPr>
            <p:custDataLst>
              <p:tags r:id="rId9"/>
            </p:custDataLst>
          </p:nvPr>
        </p:nvGrpSpPr>
        <p:grpSpPr>
          <a:xfrm>
            <a:off x="6326188" y="2470150"/>
            <a:ext cx="2181225" cy="1047750"/>
            <a:chOff x="657" y="2296"/>
            <a:chExt cx="4355" cy="1179"/>
          </a:xfrm>
        </p:grpSpPr>
        <p:sp>
          <p:nvSpPr>
            <p:cNvPr id="32788" name="Freeform 21"/>
            <p:cNvSpPr/>
            <p:nvPr>
              <p:custDataLst>
                <p:tags r:id="rId20"/>
              </p:custDataLst>
            </p:nvPr>
          </p:nvSpPr>
          <p:spPr bwMode="auto">
            <a:xfrm>
              <a:off x="657" y="2296"/>
              <a:ext cx="2178" cy="1179"/>
            </a:xfrm>
            <a:custGeom>
              <a:avLst/>
              <a:gdLst>
                <a:gd name="T0" fmla="*/ 0 w 3264"/>
                <a:gd name="T1" fmla="*/ 453 h 1536"/>
                <a:gd name="T2" fmla="*/ 364 w 3264"/>
                <a:gd name="T3" fmla="*/ 0 h 1536"/>
                <a:gd name="T4" fmla="*/ 727 w 3264"/>
                <a:gd name="T5" fmla="*/ 453 h 1536"/>
                <a:gd name="T6" fmla="*/ 1090 w 3264"/>
                <a:gd name="T7" fmla="*/ 905 h 1536"/>
                <a:gd name="T8" fmla="*/ 1453 w 3264"/>
                <a:gd name="T9" fmla="*/ 453 h 1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4"/>
                <a:gd name="T16" fmla="*/ 0 h 1536"/>
                <a:gd name="T17" fmla="*/ 3264 w 3264"/>
                <a:gd name="T18" fmla="*/ 1536 h 1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4" h="1536">
                  <a:moveTo>
                    <a:pt x="0" y="768"/>
                  </a:moveTo>
                  <a:cubicBezTo>
                    <a:pt x="272" y="384"/>
                    <a:pt x="544" y="0"/>
                    <a:pt x="816" y="0"/>
                  </a:cubicBezTo>
                  <a:cubicBezTo>
                    <a:pt x="1088" y="0"/>
                    <a:pt x="1360" y="512"/>
                    <a:pt x="1632" y="768"/>
                  </a:cubicBezTo>
                  <a:cubicBezTo>
                    <a:pt x="1904" y="1024"/>
                    <a:pt x="2176" y="1536"/>
                    <a:pt x="2448" y="1536"/>
                  </a:cubicBezTo>
                  <a:cubicBezTo>
                    <a:pt x="2720" y="1536"/>
                    <a:pt x="2992" y="1152"/>
                    <a:pt x="3264" y="76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Freeform 22"/>
            <p:cNvSpPr/>
            <p:nvPr>
              <p:custDataLst>
                <p:tags r:id="rId21"/>
              </p:custDataLst>
            </p:nvPr>
          </p:nvSpPr>
          <p:spPr bwMode="auto">
            <a:xfrm>
              <a:off x="2834" y="2296"/>
              <a:ext cx="2178" cy="1179"/>
            </a:xfrm>
            <a:custGeom>
              <a:avLst/>
              <a:gdLst>
                <a:gd name="T0" fmla="*/ 0 w 3264"/>
                <a:gd name="T1" fmla="*/ 453 h 1536"/>
                <a:gd name="T2" fmla="*/ 364 w 3264"/>
                <a:gd name="T3" fmla="*/ 0 h 1536"/>
                <a:gd name="T4" fmla="*/ 727 w 3264"/>
                <a:gd name="T5" fmla="*/ 453 h 1536"/>
                <a:gd name="T6" fmla="*/ 1090 w 3264"/>
                <a:gd name="T7" fmla="*/ 905 h 1536"/>
                <a:gd name="T8" fmla="*/ 1453 w 3264"/>
                <a:gd name="T9" fmla="*/ 453 h 1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4"/>
                <a:gd name="T16" fmla="*/ 0 h 1536"/>
                <a:gd name="T17" fmla="*/ 3264 w 3264"/>
                <a:gd name="T18" fmla="*/ 1536 h 1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4" h="1536">
                  <a:moveTo>
                    <a:pt x="0" y="768"/>
                  </a:moveTo>
                  <a:cubicBezTo>
                    <a:pt x="272" y="384"/>
                    <a:pt x="544" y="0"/>
                    <a:pt x="816" y="0"/>
                  </a:cubicBezTo>
                  <a:cubicBezTo>
                    <a:pt x="1088" y="0"/>
                    <a:pt x="1360" y="512"/>
                    <a:pt x="1632" y="768"/>
                  </a:cubicBezTo>
                  <a:cubicBezTo>
                    <a:pt x="1904" y="1024"/>
                    <a:pt x="2176" y="1536"/>
                    <a:pt x="2448" y="1536"/>
                  </a:cubicBezTo>
                  <a:cubicBezTo>
                    <a:pt x="2720" y="1536"/>
                    <a:pt x="2992" y="1152"/>
                    <a:pt x="3264" y="76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8" name="矩形 2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62575" y="1946275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振幅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9" name="矩形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549775" y="3017838"/>
            <a:ext cx="85090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时间</a:t>
            </a:r>
          </a:p>
        </p:txBody>
      </p:sp>
      <p:sp>
        <p:nvSpPr>
          <p:cNvPr id="32780" name="矩形 2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624888" y="2963863"/>
            <a:ext cx="85090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时间</a:t>
            </a:r>
          </a:p>
        </p:txBody>
      </p:sp>
      <p:sp>
        <p:nvSpPr>
          <p:cNvPr id="31" name="Text Box 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443038" y="2625725"/>
            <a:ext cx="411162" cy="7381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smtClean="0">
                <a:solidFill>
                  <a:prstClr val="black"/>
                </a:solidFill>
                <a:latin typeface="+mn-lt"/>
                <a:ea typeface="+mn-ea"/>
              </a:rPr>
              <a:t>o</a:t>
            </a:r>
            <a:endParaRPr lang="en-US" altLang="zh-CN" sz="2800">
              <a:solidFill>
                <a:prstClr val="black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14"/>
            </p:custDataLst>
          </p:nvPr>
        </p:nvCxnSpPr>
        <p:spPr>
          <a:xfrm>
            <a:off x="1911350" y="2625725"/>
            <a:ext cx="289560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15"/>
            </p:custDataLst>
          </p:nvPr>
        </p:nvCxnSpPr>
        <p:spPr>
          <a:xfrm flipV="1">
            <a:off x="1898650" y="2433638"/>
            <a:ext cx="6859588" cy="34925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02388" y="4497388"/>
            <a:ext cx="5175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小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067675" y="4497388"/>
            <a:ext cx="51752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小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0691813" y="4484688"/>
            <a:ext cx="517525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大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700213" y="5086350"/>
            <a:ext cx="5191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大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47625" y="55563"/>
            <a:ext cx="2000250" cy="547687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20700" y="811213"/>
            <a:ext cx="10815638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b="1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5.</a:t>
            </a:r>
            <a:r>
              <a:rPr lang="zh-CN" altLang="en-US" sz="2600" b="1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 </a:t>
            </a:r>
            <a:r>
              <a:rPr lang="zh-CN" altLang="en-US" sz="2600" b="1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影响人听到的声音是否响亮的因素</a:t>
            </a:r>
            <a:endParaRPr lang="en-US" altLang="zh-CN" sz="2600" b="1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Helvetica"/>
              <a:sym typeface="Helvetic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人听到的声音是否响亮，除与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响度的大小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有关外，还与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距声源的距离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和</a:t>
            </a: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声音分散的范围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有关。响度越小、距声源越远、声音越分散，声音</a:t>
            </a:r>
            <a:r>
              <a:rPr lang="en-US" altLang="zh-CN" sz="2600" kern="0" baseline="-25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__________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9947275" y="2054225"/>
            <a:ext cx="850900" cy="561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越小</a:t>
            </a:r>
          </a:p>
        </p:txBody>
      </p:sp>
      <p:sp>
        <p:nvSpPr>
          <p:cNvPr id="10" name="Text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850" y="2808288"/>
            <a:ext cx="8175625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latin typeface="Times New Roman" pitchFamily="18" charset="0"/>
                <a:ea typeface="微软雅黑" pitchFamily="34" charset="-122"/>
              </a:rPr>
              <a:t>看图讨论，生活中喇叭为什么可以增大声音的响度？</a:t>
            </a: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577850" y="3602038"/>
            <a:ext cx="8175625" cy="18383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>
                <a:solidFill>
                  <a:sysClr val="windowText" lastClr="000000"/>
                </a:solidFill>
                <a:latin typeface="Times New Roman" pitchFamily="18" charset="0"/>
                <a:cs typeface="Helvetica"/>
              </a:rPr>
              <a:t>声音是从发声体向四面八方传播的，越到远处越分散。所以距离发声体越远，听到的声音越小。用喇叭可以减少声音的分散，使声音传播得更远些。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1000125" y="1155700"/>
            <a:ext cx="10315575" cy="1838325"/>
          </a:xfrm>
          <a:prstGeom prst="roundRect">
            <a:avLst/>
          </a:prstGeom>
          <a:noFill/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+mn-ea"/>
                <a:sym typeface="+mn-ea"/>
              </a:rPr>
              <a:t>用喇叭或者管状物传递声音，没有增大声音的响度，只是减少了声音的散失，从而增强传声效果。</a:t>
            </a:r>
            <a:endParaRPr lang="en-US" altLang="zh-CN" sz="2600">
              <a:solidFill>
                <a:prstClr val="black"/>
              </a:solidFill>
              <a:latin typeface="+mn-ea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  <a:cs typeface="微软雅黑" panose="020B0503020204020204" charset="-122"/>
                <a:sym typeface="+mn-ea"/>
              </a:rPr>
              <a:t>特别提醒</a:t>
            </a:r>
            <a:endParaRPr lang="zh-CN" altLang="en-US" sz="2600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5950" y="842963"/>
            <a:ext cx="11088688" cy="309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医生用听诊器听病人的心、肺发出的声音进行诊病，听诊器能（       ）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A.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改变发声体振动的频率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,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使声音的音调变高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B.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改变发声体振动的振幅，使声音的响度增大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C.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减少声音的分散，使传入人耳的声音响度增大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D.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缩短医生与声源的距离，使传入人耳的声音音调变高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  <a:cs typeface="微软雅黑" panose="020B0503020204020204" charset="-122"/>
                <a:sym typeface="+mn-ea"/>
              </a:rPr>
              <a:t>典型例题</a:t>
            </a:r>
            <a:endParaRPr lang="zh-CN" altLang="en-US" sz="2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096500" y="992188"/>
            <a:ext cx="4079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C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531813" y="4086225"/>
            <a:ext cx="9972675" cy="1701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解析：</a:t>
            </a:r>
            <a:r>
              <a:rPr lang="zh-CN" altLang="en-US" sz="24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听诊器是利用声音在管内集中传播，减小声音的分散，提高传入人耳的声音的响度的原理工作的，听诊器可使医生听到更清楚的声音，然后根据经验判断病人是否有病症。</a:t>
            </a:r>
            <a:endParaRPr lang="zh-CN" altLang="en-US" sz="2400">
              <a:solidFill>
                <a:prstClr val="black"/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3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知识回顾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9925" y="854075"/>
            <a:ext cx="10866438" cy="309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声音向远处传播的条件是什么？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声音的传播需要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介质，传声的介质既可以是气体、固体，也可以是液体；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真空不能传声。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影响声速的因素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声速与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介质种类和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介质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有关系。 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9925" y="3946525"/>
            <a:ext cx="256063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3. 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回声测距原理</a:t>
            </a: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9925" y="4719638"/>
            <a:ext cx="31861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声源到障碍物距离：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98863" y="4719638"/>
            <a:ext cx="237331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i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=(1/2)</a:t>
            </a:r>
            <a:r>
              <a:rPr lang="en-US" altLang="zh-CN" sz="2600" i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vt=v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en-US" altLang="zh-CN" sz="2600" i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/2)</a:t>
            </a:r>
            <a:endParaRPr lang="zh-CN" altLang="en-US" sz="2600"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8788" y="1503363"/>
            <a:ext cx="10982325" cy="3694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音色反映了物体发出声音的品质与特色。</a:t>
            </a:r>
            <a:endParaRPr lang="en-US" altLang="zh-CN" sz="26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不同的发声体即使发出声音的音调与响度都相同，它们的声波也有所区别，这是由于不同发声体发出声音的音色不同。</a:t>
            </a:r>
          </a:p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决定音色的因素</a:t>
            </a:r>
            <a:endParaRPr lang="en-US" altLang="zh-CN" sz="26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发声体的材料、结构等自身因素。</a:t>
            </a:r>
            <a:endParaRPr lang="en-US" altLang="zh-CN" sz="2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例如：不同的人说话的声音不同，就是音色不同。</a:t>
            </a:r>
          </a:p>
        </p:txBody>
      </p:sp>
      <p:grpSp>
        <p:nvGrpSpPr>
          <p:cNvPr id="36866" name="组合 6"/>
          <p:cNvGrpSpPr/>
          <p:nvPr>
            <p:custDataLst>
              <p:tags r:id="rId2"/>
            </p:custDataLst>
          </p:nvPr>
        </p:nvGrpSpPr>
        <p:grpSpPr>
          <a:xfrm>
            <a:off x="434975" y="668338"/>
            <a:ext cx="2790825" cy="703262"/>
            <a:chOff x="256491" y="589271"/>
            <a:chExt cx="2791149" cy="703206"/>
          </a:xfrm>
        </p:grpSpPr>
        <p:sp>
          <p:nvSpPr>
            <p:cNvPr id="36868" name="文本框 7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6491" y="589271"/>
              <a:ext cx="2791149" cy="703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音色</a:t>
              </a: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1606023" y="784517"/>
              <a:ext cx="444552" cy="46192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  <a:cs typeface="微软雅黑" panose="020B0503020204020204" charset="-122"/>
                  <a:sym typeface="+mn-ea"/>
                </a:rPr>
                <a:t>3</a:t>
              </a:r>
              <a:endParaRPr lang="zh-CN" altLang="en-US" sz="2600">
                <a:solidFill>
                  <a:prstClr val="white"/>
                </a:solidFill>
              </a:endParaRPr>
            </a:p>
          </p:txBody>
        </p:sp>
      </p:grp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9588" y="750888"/>
            <a:ext cx="11101387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音色不同，声波的波形不同</a:t>
            </a:r>
            <a:endParaRPr lang="en-US" altLang="zh-CN" sz="26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1220788"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下面分别是音叉、钢琴与长笛发出的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调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</a:t>
            </a: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do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的波形图。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1003300" y="2097088"/>
            <a:ext cx="9229725" cy="21367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矩形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85988" y="4308475"/>
            <a:ext cx="85090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音叉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48288" y="4308475"/>
            <a:ext cx="852487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钢琴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93113" y="4314825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长笛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663575" y="2155825"/>
            <a:ext cx="9680575" cy="20193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观察声音波形可以知道，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音调相同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的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不同乐器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发出的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波形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总体上的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疏密程度是相同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的，即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频率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相同；但是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波的形状不同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，即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音色</a:t>
            </a:r>
            <a:r>
              <a:rPr lang="zh-CN" altLang="en-US" sz="2600">
                <a:solidFill>
                  <a:prstClr val="black"/>
                </a:solidFill>
                <a:latin typeface="Times New Roman" pitchFamily="18" charset="0"/>
              </a:rPr>
              <a:t>不同。</a:t>
            </a: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4675" y="747713"/>
            <a:ext cx="2851150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音色差异的利用</a:t>
            </a:r>
            <a:endParaRPr lang="en-US" altLang="zh-CN" sz="26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676275" y="1606550"/>
            <a:ext cx="10294938" cy="3240088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2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zh-CN" sz="2600">
                <a:solidFill>
                  <a:prstClr val="black"/>
                </a:solidFill>
                <a:sym typeface="+mn-ea"/>
              </a:rPr>
              <a:t>) 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根据音色可以分辨出不同乐器和不同人的声音，在欣赏交响乐时，人们能根据音色分辨出不同乐器发出的声音；</a:t>
            </a:r>
            <a:r>
              <a:rPr lang="en-US" altLang="zh-CN" sz="2600">
                <a:solidFill>
                  <a:prstClr val="black"/>
                </a:solidFill>
                <a:sym typeface="+mn-ea"/>
              </a:rPr>
              <a:t>“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闻其声而知其人”也是因为不同人发出声音的音色不同。</a:t>
            </a: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>
                <a:solidFill>
                  <a:prstClr val="black"/>
                </a:solidFill>
                <a:sym typeface="+mn-ea"/>
              </a:rPr>
              <a:t>(</a:t>
            </a:r>
            <a:r>
              <a:rPr lang="en-US" altLang="zh-CN" sz="2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zh-CN" sz="2600">
                <a:solidFill>
                  <a:prstClr val="black"/>
                </a:solidFill>
                <a:sym typeface="+mn-ea"/>
              </a:rPr>
              <a:t>)</a:t>
            </a:r>
            <a:r>
              <a:rPr lang="zh-CN" altLang="en-US" sz="2600">
                <a:solidFill>
                  <a:prstClr val="black"/>
                </a:solidFill>
                <a:sym typeface="+mn-ea"/>
              </a:rPr>
              <a:t>同一发声体如果其结构发生变化，音色也将变化，因此，可以根据音色来辨别瓷器内部是否有裂纹、机器运转是否正常等。</a:t>
            </a: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25525" y="717550"/>
            <a:ext cx="3089275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5.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声音的三特性</a:t>
            </a:r>
            <a:endParaRPr lang="zh-CN" altLang="en-US" sz="26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39863" y="1571625"/>
          <a:ext cx="9315209" cy="3721054"/>
        </p:xfrm>
        <a:graphic>
          <a:graphicData uri="http://schemas.openxmlformats.org/drawingml/2006/table">
            <a:tbl>
              <a:tblPr/>
              <a:tblGrid>
                <a:gridCol w="914159"/>
                <a:gridCol w="1828800"/>
                <a:gridCol w="2971800"/>
                <a:gridCol w="3600450"/>
              </a:tblGrid>
              <a:tr h="428816"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2000" marR="90000" marT="46800" marB="468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含义</a:t>
                      </a: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ClrTx/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决定因素</a:t>
                      </a: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听感表现</a:t>
                      </a: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02704"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en-US" altLang="zh-CN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音调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ClrTx/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声音的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高低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发声体振动的频率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音调高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：清脆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、尖细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音调低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：粗犷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、低沉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3061"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响度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声音的强弱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（大小）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ClrTx/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发声体振动的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幅度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响度大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：震耳欲聋</a:t>
                      </a:r>
                      <a:endParaRPr lang="en-US" altLang="zh-CN" sz="2400" b="0" i="0" baseline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响度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小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：轻声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耳语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55929"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en-US" altLang="zh-CN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音色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声音的特色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 发声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体本身的材料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、 </a:t>
                      </a:r>
                      <a:endParaRPr lang="en-US" altLang="zh-CN" sz="2400" b="0" i="0" baseline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just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结构</a:t>
                      </a:r>
                      <a:endParaRPr lang="zh-CN" altLang="en-US" sz="2400" b="0" i="0" baseline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083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81661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22491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63258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04089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44919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2857500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265805" algn="l" defTabSz="815975" rtl="0" eaLnBrk="1" latinLnBrk="0" hangingPunct="1">
                        <a:defRPr sz="16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分辨</a:t>
                      </a:r>
                      <a:r>
                        <a:rPr lang="zh-CN" altLang="en-US" sz="2400" b="0" i="0" baseline="0">
                          <a:latin typeface="微软雅黑" pitchFamily="34" charset="-122"/>
                          <a:ea typeface="微软雅黑" pitchFamily="34" charset="-122"/>
                        </a:rPr>
                        <a:t>不同发声体发出的声音的重要</a:t>
                      </a:r>
                      <a:r>
                        <a:rPr lang="zh-CN" altLang="en-US" sz="2400" b="0" i="0" baseline="0" smtClean="0">
                          <a:latin typeface="微软雅黑" pitchFamily="34" charset="-122"/>
                          <a:ea typeface="微软雅黑" pitchFamily="34" charset="-122"/>
                        </a:rPr>
                        <a:t>特征</a:t>
                      </a:r>
                      <a:endParaRPr lang="zh-CN" altLang="en-US" sz="2400" b="0" i="0" baseline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 anchorCtr="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3700" y="974725"/>
            <a:ext cx="11164888" cy="189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云南中考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弹奏前调整琴弦的松紧程度，可以改变琴声的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，根据乐器发声的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，可以听出是什么乐器在演奏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选填“响度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“音调”或“音色”</a:t>
            </a:r>
            <a:r>
              <a:rPr lang="en-US" altLang="zh-CN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2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70950" y="995363"/>
            <a:ext cx="852488" cy="69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音调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57150" y="92075"/>
            <a:ext cx="1682750" cy="444500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  <a:cs typeface="微软雅黑" panose="020B0503020204020204" charset="-122"/>
                <a:sym typeface="+mn-ea"/>
              </a:rPr>
              <a:t>典型例题</a:t>
            </a:r>
            <a:endParaRPr lang="zh-CN" altLang="en-US" sz="2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40964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60525" y="1587500"/>
            <a:ext cx="85090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音色</a:t>
            </a: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582613" y="3011488"/>
            <a:ext cx="10788650" cy="20002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</a:rPr>
              <a:t>解析：</a:t>
            </a:r>
            <a:r>
              <a:rPr lang="zh-CN" altLang="en-US" sz="2600">
                <a:solidFill>
                  <a:prstClr val="black"/>
                </a:solidFill>
              </a:rPr>
              <a:t>物体振动的快慢由物体的材料、长度、橫截面积和张紧程度决定的，故调整琴弦的松紧程度，可以调节琴弦的振动频率，从而调整音调，不同的乐器发声的音色不同，可以根据音色判断乐器。</a:t>
            </a:r>
            <a:endParaRPr lang="en-US" altLang="zh-CN" sz="26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28813" y="1096963"/>
            <a:ext cx="1852612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乐音和乐器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8775" y="1846263"/>
            <a:ext cx="5626100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defTabSz="1220788"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许多声音悠扬、悦耳，听到时感觉非常舒服，人们把这类声音叫做乐音。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19838" y="4144963"/>
            <a:ext cx="5292725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1220788">
              <a:lnSpc>
                <a:spcPct val="150000"/>
              </a:lnSpc>
            </a:pPr>
            <a:r>
              <a:rPr lang="zh-CN" altLang="en-US" sz="2200">
                <a:latin typeface="Times New Roman" pitchFamily="18" charset="0"/>
                <a:ea typeface="微软雅黑" pitchFamily="34" charset="-122"/>
              </a:rPr>
              <a:t>敲击大小不同的钟能发出音调不同的声音</a:t>
            </a:r>
            <a:endParaRPr lang="zh-CN" altLang="en-US" sz="2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6575" y="3267075"/>
            <a:ext cx="5224463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编钟是我国春秋战国时代的乐器。</a:t>
            </a:r>
            <a:endParaRPr lang="zh-CN" altLang="en-US" sz="2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6794500" y="1096963"/>
            <a:ext cx="4129088" cy="2987675"/>
            <a:chOff x="5034357" y="820445"/>
            <a:chExt cx="3088859" cy="2235501"/>
          </a:xfrm>
        </p:grpSpPr>
        <p:pic>
          <p:nvPicPr>
            <p:cNvPr id="3" name="Picture 3" descr="9441163c5688b0d23c6d977d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/>
            </a:blip>
            <a:stretch>
              <a:fillRect/>
            </a:stretch>
          </p:blipFill>
          <p:spPr bwMode="auto">
            <a:xfrm>
              <a:off x="5034357" y="1233729"/>
              <a:ext cx="3088859" cy="1822217"/>
            </a:xfrm>
            <a:prstGeom prst="roundRect">
              <a:avLst/>
            </a:prstGeom>
            <a:extLst/>
          </p:spPr>
        </p:pic>
        <p:sp>
          <p:nvSpPr>
            <p:cNvPr id="41993" name="矩形 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260245" y="820445"/>
              <a:ext cx="637084" cy="3684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微软雅黑" pitchFamily="34" charset="-122"/>
                </a:rPr>
                <a:t>编钟</a:t>
              </a:r>
              <a:endParaRPr lang="zh-CN" altLang="en-US" sz="26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>
            <p:custDataLst>
              <p:tags r:id="rId6"/>
            </p:custDataLst>
          </p:nvPr>
        </p:nvSpPr>
        <p:spPr>
          <a:xfrm>
            <a:off x="34925" y="47625"/>
            <a:ext cx="1682750" cy="446088"/>
          </a:xfrm>
          <a:prstGeom prst="roundRect">
            <a:avLst>
              <a:gd name="adj" fmla="val 50000"/>
            </a:avLst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科学世界</a:t>
            </a:r>
            <a:endParaRPr lang="zh-CN" altLang="en-US" sz="2600" b="1">
              <a:solidFill>
                <a:schemeClr val="bg1"/>
              </a:solidFill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 flipH="1">
            <a:off x="6235700" y="1084263"/>
            <a:ext cx="0" cy="3675062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919163" y="827088"/>
            <a:ext cx="9996487" cy="3127375"/>
          </a:xfrm>
          <a:prstGeom prst="roundRect">
            <a:avLst/>
          </a:prstGeom>
          <a:noFill/>
          <a:ln w="3810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sym typeface="+mn-ea"/>
              </a:rPr>
              <a:t>乐器可以分为三种主要的类型：打击乐器、弦乐器和管乐器。虽然各种乐器看上去千差万别，音色和演奏方式也各不相同，但所有乐器的物理原理都是</a:t>
            </a:r>
            <a:r>
              <a:rPr lang="en-US" altLang="zh-CN" sz="2800">
                <a:solidFill>
                  <a:prstClr val="black"/>
                </a:solidFill>
                <a:sym typeface="+mn-ea"/>
              </a:rPr>
              <a:t>—</a:t>
            </a:r>
            <a:r>
              <a:rPr lang="zh-CN" altLang="en-US" sz="2800">
                <a:solidFill>
                  <a:prstClr val="black"/>
                </a:solidFill>
                <a:sym typeface="+mn-ea"/>
              </a:rPr>
              <a:t>样的：通过振动发出声音。</a:t>
            </a: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882650" y="1946275"/>
            <a:ext cx="603250" cy="244951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声音的特性</a:t>
            </a: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2333625" y="1497013"/>
            <a:ext cx="1081088" cy="46037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音调</a:t>
            </a: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2322513" y="4335463"/>
            <a:ext cx="1079500" cy="458787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音色</a:t>
            </a: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2325688" y="2898775"/>
            <a:ext cx="1079500" cy="46037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响度</a:t>
            </a:r>
          </a:p>
        </p:txBody>
      </p:sp>
      <p:sp>
        <p:nvSpPr>
          <p:cNvPr id="8" name="左大括号 7"/>
          <p:cNvSpPr/>
          <p:nvPr>
            <p:custDataLst>
              <p:tags r:id="rId5"/>
            </p:custDataLst>
          </p:nvPr>
        </p:nvSpPr>
        <p:spPr>
          <a:xfrm>
            <a:off x="1560513" y="1744663"/>
            <a:ext cx="765175" cy="2767012"/>
          </a:xfrm>
          <a:prstGeom prst="leftBrace">
            <a:avLst>
              <a:gd name="adj1" fmla="val 0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4041775" y="1023938"/>
            <a:ext cx="3416300" cy="4603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定义：声音的高低</a:t>
            </a: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4043363" y="1811338"/>
            <a:ext cx="2833687" cy="4603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影响因素：频率</a:t>
            </a:r>
          </a:p>
        </p:txBody>
      </p:sp>
      <p:sp>
        <p:nvSpPr>
          <p:cNvPr id="12" name="圆角矩形 11"/>
          <p:cNvSpPr/>
          <p:nvPr>
            <p:custDataLst>
              <p:tags r:id="rId8"/>
            </p:custDataLst>
          </p:nvPr>
        </p:nvSpPr>
        <p:spPr>
          <a:xfrm>
            <a:off x="7491413" y="1816100"/>
            <a:ext cx="3065462" cy="460375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次声波、超声波</a:t>
            </a:r>
          </a:p>
        </p:txBody>
      </p: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6858000" y="2052638"/>
            <a:ext cx="633413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>
            <p:custDataLst>
              <p:tags r:id="rId10"/>
            </p:custDataLst>
          </p:nvPr>
        </p:nvSpPr>
        <p:spPr>
          <a:xfrm>
            <a:off x="4033838" y="2560638"/>
            <a:ext cx="3132137" cy="4603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定义：声音的强弱</a:t>
            </a:r>
          </a:p>
        </p:txBody>
      </p:sp>
      <p:sp>
        <p:nvSpPr>
          <p:cNvPr id="20" name="圆角矩形 19"/>
          <p:cNvSpPr/>
          <p:nvPr>
            <p:custDataLst>
              <p:tags r:id="rId11"/>
            </p:custDataLst>
          </p:nvPr>
        </p:nvSpPr>
        <p:spPr>
          <a:xfrm>
            <a:off x="4041775" y="3325813"/>
            <a:ext cx="7140575" cy="4603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影响因素：发声体的振幅、距离声源的远近</a:t>
            </a:r>
          </a:p>
        </p:txBody>
      </p:sp>
      <p:sp>
        <p:nvSpPr>
          <p:cNvPr id="22" name="圆角矩形 21"/>
          <p:cNvSpPr/>
          <p:nvPr>
            <p:custDataLst>
              <p:tags r:id="rId12"/>
            </p:custDataLst>
          </p:nvPr>
        </p:nvSpPr>
        <p:spPr>
          <a:xfrm>
            <a:off x="4033838" y="3960813"/>
            <a:ext cx="3132137" cy="460375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定义</a:t>
            </a:r>
            <a:r>
              <a:rPr lang="en-US" altLang="zh-CN" sz="2800">
                <a:solidFill>
                  <a:schemeClr val="tx1"/>
                </a:solidFill>
              </a:rPr>
              <a:t>: </a:t>
            </a:r>
            <a:r>
              <a:rPr lang="zh-CN" altLang="en-US" sz="2800">
                <a:solidFill>
                  <a:schemeClr val="tx1"/>
                </a:solidFill>
              </a:rPr>
              <a:t>声音的品质</a:t>
            </a:r>
          </a:p>
        </p:txBody>
      </p:sp>
      <p:sp>
        <p:nvSpPr>
          <p:cNvPr id="23" name="圆角矩形 22"/>
          <p:cNvSpPr/>
          <p:nvPr>
            <p:custDataLst>
              <p:tags r:id="rId13"/>
            </p:custDataLst>
          </p:nvPr>
        </p:nvSpPr>
        <p:spPr>
          <a:xfrm>
            <a:off x="4041775" y="4743450"/>
            <a:ext cx="5311775" cy="458788"/>
          </a:xfrm>
          <a:prstGeom prst="round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</a:rPr>
              <a:t>影响因素：发声体的材料和结构</a:t>
            </a:r>
          </a:p>
        </p:txBody>
      </p:sp>
      <p:cxnSp>
        <p:nvCxnSpPr>
          <p:cNvPr id="25" name="直接连接符 24"/>
          <p:cNvCxnSpPr/>
          <p:nvPr>
            <p:custDataLst>
              <p:tags r:id="rId14"/>
            </p:custDataLst>
          </p:nvPr>
        </p:nvCxnSpPr>
        <p:spPr>
          <a:xfrm>
            <a:off x="1476375" y="3130550"/>
            <a:ext cx="849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左大括号 28"/>
          <p:cNvSpPr/>
          <p:nvPr>
            <p:custDataLst>
              <p:tags r:id="rId15"/>
            </p:custDataLst>
          </p:nvPr>
        </p:nvSpPr>
        <p:spPr>
          <a:xfrm>
            <a:off x="3514725" y="1266825"/>
            <a:ext cx="519113" cy="774700"/>
          </a:xfrm>
          <a:prstGeom prst="leftBrace">
            <a:avLst>
              <a:gd name="adj1" fmla="val 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16"/>
            </p:custDataLst>
          </p:nvPr>
        </p:nvSpPr>
        <p:spPr>
          <a:xfrm>
            <a:off x="3506788" y="2782888"/>
            <a:ext cx="519112" cy="774700"/>
          </a:xfrm>
          <a:prstGeom prst="leftBrace">
            <a:avLst>
              <a:gd name="adj1" fmla="val 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1" name="左大括号 30"/>
          <p:cNvSpPr/>
          <p:nvPr>
            <p:custDataLst>
              <p:tags r:id="rId17"/>
            </p:custDataLst>
          </p:nvPr>
        </p:nvSpPr>
        <p:spPr>
          <a:xfrm>
            <a:off x="3514725" y="4198938"/>
            <a:ext cx="519113" cy="773112"/>
          </a:xfrm>
          <a:prstGeom prst="leftBrace">
            <a:avLst>
              <a:gd name="adj1" fmla="val 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1" name="圆角矩形 20"/>
          <p:cNvSpPr/>
          <p:nvPr>
            <p:custDataLst>
              <p:tags r:id="rId18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课堂总结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2" grpId="0" animBg="1"/>
      <p:bldP spid="23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5058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5000" y="863600"/>
            <a:ext cx="10693400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重敲同一音叉，听到更大的声音，同时发现乒乓球被弹开得更远，说明声音的响度与发声体的</a:t>
            </a:r>
            <a:r>
              <a:rPr lang="en-US" altLang="zh-CN" sz="26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___________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有关。</a:t>
            </a:r>
            <a:endParaRPr lang="zh-CN" altLang="en-US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81513" y="1476375"/>
            <a:ext cx="852487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振幅</a:t>
            </a:r>
            <a:endParaRPr lang="zh-CN" altLang="en-US" sz="2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60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245100" y="2484438"/>
            <a:ext cx="2206625" cy="24479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2650" y="1033463"/>
            <a:ext cx="10726738" cy="3694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 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“小明，上学去啦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 正在看书的小明听到声音就知道是好朋友小超在叫他，小明判断的主要依据是声音的（       ）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音调          </a:t>
            </a:r>
            <a:endParaRPr lang="en-US" altLang="zh-CN" sz="2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响度           </a:t>
            </a:r>
            <a:endParaRPr lang="en-US" altLang="zh-CN" sz="2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音色           </a:t>
            </a:r>
            <a:endParaRPr lang="en-US" altLang="zh-CN" sz="2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26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频率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81838" y="1763713"/>
            <a:ext cx="4064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81138" y="3638550"/>
            <a:ext cx="9342437" cy="129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微软雅黑" pitchFamily="34" charset="-122"/>
              </a:rPr>
              <a:t>振动会发出声音，为什么我们听不到蝴蝶翅膀振动发出的声音，却能听到讨厌的蚊子声？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6240181" y="1188718"/>
            <a:ext cx="3543900" cy="2274573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47875" y="1188719"/>
            <a:ext cx="3543900" cy="2274572"/>
          </a:xfrm>
          <a:prstGeom prst="roundRect">
            <a:avLst/>
          </a:prstGeom>
        </p:spPr>
      </p:pic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新课引入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48130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2975" y="927100"/>
            <a:ext cx="9883775" cy="3694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60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2019</a:t>
            </a:r>
            <a:r>
              <a:rPr lang="en-US" altLang="zh-CN" sz="2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天津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）演员弹奏钢琴时，使用相同的力量弹不同的键，这主要是为了改变乐音的（　　）</a:t>
            </a:r>
          </a:p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音色	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B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响度	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C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音调	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D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．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振幅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14925" y="1649413"/>
            <a:ext cx="4079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815975">
              <a:buFont typeface="Arial"/>
              <a:buNone/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60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531813" y="874713"/>
            <a:ext cx="10550525" cy="369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4</a:t>
            </a: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（</a:t>
            </a:r>
            <a:r>
              <a:rPr lang="en-US" altLang="zh-CN" sz="2600" kern="0">
                <a:solidFill>
                  <a:srgbClr val="C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Helvetica"/>
              </a:rPr>
              <a:t>2018</a:t>
            </a:r>
            <a:r>
              <a:rPr lang="en-US" altLang="zh-CN" sz="20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Helvetica"/>
                <a:sym typeface="Helvetica"/>
              </a:rPr>
              <a:t>·</a:t>
            </a:r>
            <a:r>
              <a:rPr lang="zh-CN" altLang="en-US" sz="2600" ker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Helvetica"/>
                <a:sym typeface="Helvetica"/>
              </a:rPr>
              <a:t>山东淄博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）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2018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年平昌冬奥会上，智能机器人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Troika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可以用简单语言与人类交流。关于机器人的声音（        ）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A.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机器人的声音不是由振动产生的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B.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机器人的声音可以在真空中传播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C.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机器人的声音与运动员的声音音色不同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D.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机器人的声音在空气中的传播速度约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3×10</a:t>
            </a:r>
            <a:r>
              <a:rPr lang="en-US" altLang="zh-CN" sz="2600" kern="0" baseline="3000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8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 m/s 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085013" y="1597025"/>
            <a:ext cx="40640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C</a:t>
            </a:r>
            <a:endParaRPr lang="zh-CN" altLang="en-US" sz="2600" kern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课堂作业</a:t>
            </a:r>
          </a:p>
        </p:txBody>
      </p:sp>
      <p:sp>
        <p:nvSpPr>
          <p:cNvPr id="5" name="TextBox 2"/>
          <p:cNvSpPr txBox="1"/>
          <p:nvPr>
            <p:custDataLst>
              <p:tags r:id="rId2"/>
            </p:custDataLst>
          </p:nvPr>
        </p:nvSpPr>
        <p:spPr>
          <a:xfrm>
            <a:off x="942975" y="1008063"/>
            <a:ext cx="7850188" cy="309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5.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关于音调，下列说法正确的是 </a:t>
            </a: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(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　 　</a:t>
            </a: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 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A.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音调的高低只与发声体的长度有关             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 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B. </a:t>
            </a:r>
            <a:r>
              <a:rPr lang="en-US" altLang="zh-CN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“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闻其声便知其人”判断的依据就是音调             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 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C.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音调的高低与发声体无关             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 </a:t>
            </a:r>
            <a:r>
              <a:rPr lang="en-US" altLang="zh-CN" sz="2600" kern="0">
                <a:solidFill>
                  <a:sysClr val="windowText" lastClr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D. </a:t>
            </a:r>
            <a:r>
              <a:rPr lang="zh-CN" altLang="en-US" sz="2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Helvetica"/>
                <a:sym typeface="Helvetica"/>
              </a:rPr>
              <a:t>音调的高低由发声体振动的频率决定             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030913" y="985838"/>
            <a:ext cx="444500" cy="739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ker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Helvetica"/>
              </a:rPr>
              <a:t>D</a:t>
            </a:r>
            <a:endParaRPr lang="zh-CN" altLang="en-US" sz="2800" kern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itchFamily="18" charset="0"/>
              <a:sym typeface="Helvetica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3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54274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5488" y="927100"/>
            <a:ext cx="10691812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6.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某种昆虫靠翅膀的振动发声。如果这种昆虫的翅膀在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内做了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700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次振动，频率是多少？人类能听到吗？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25488" y="2239963"/>
            <a:ext cx="10418762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解析：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这种昆虫的翅膀在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内做了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700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次振动，所以它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1s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内振动了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350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次，即频率为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350Hz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。而人耳能听到的声音的频率范围为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20~20000Hz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，所以人能听到。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答：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sym typeface="+mn-ea"/>
              </a:rPr>
              <a:t> 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350Hz 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；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 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endParaRPr lang="en-US" altLang="zh-CN" sz="2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课堂作业</a:t>
            </a:r>
          </a:p>
        </p:txBody>
      </p:sp>
      <p:pic>
        <p:nvPicPr>
          <p:cNvPr id="54275" name="New picture" hidden="1"/>
          <p:cNvPicPr/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569700" y="11912600"/>
            <a:ext cx="482600" cy="3429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2" t="9325" r="314"/>
          <a:stretch>
            <a:fillRect/>
          </a:stretch>
        </p:blipFill>
        <p:spPr>
          <a:xfrm>
            <a:off x="4200630" y="2274570"/>
            <a:ext cx="3607860" cy="2411730"/>
          </a:xfrm>
          <a:prstGeom prst="round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39775" y="852488"/>
            <a:ext cx="10529888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000000"/>
                </a:solidFill>
                <a:latin typeface="+mn-lt"/>
                <a:ea typeface="+mn-ea"/>
                <a:cs typeface="Helvetica"/>
                <a:sym typeface="Helvetica"/>
              </a:rPr>
              <a:t>为什么用力鼓掌比轻轻拍掌发出的声音大？要知道这些问题的答案，就需要研究声音的特性。</a:t>
            </a:r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新课引入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0" name="矩形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grpSp>
        <p:nvGrpSpPr>
          <p:cNvPr id="2341" name="组合 4"/>
          <p:cNvGrpSpPr/>
          <p:nvPr>
            <p:custDataLst>
              <p:tags r:id="rId3"/>
            </p:custDataLst>
          </p:nvPr>
        </p:nvGrpSpPr>
        <p:grpSpPr>
          <a:xfrm>
            <a:off x="115888" y="701675"/>
            <a:ext cx="2792412" cy="785813"/>
            <a:chOff x="256491" y="589271"/>
            <a:chExt cx="2791149" cy="784830"/>
          </a:xfrm>
        </p:grpSpPr>
        <p:sp>
          <p:nvSpPr>
            <p:cNvPr id="2365" name="文本框 6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56491" y="589271"/>
              <a:ext cx="2791149" cy="784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+mn-ea"/>
                </a:rPr>
                <a:t>知识点      音调</a:t>
              </a:r>
            </a:p>
          </p:txBody>
        </p:sp>
        <p:sp>
          <p:nvSpPr>
            <p:cNvPr id="10" name="椭圆 9"/>
            <p:cNvSpPr/>
            <p:nvPr>
              <p:custDataLst>
                <p:tags r:id="rId31"/>
              </p:custDataLst>
            </p:nvPr>
          </p:nvSpPr>
          <p:spPr>
            <a:xfrm>
              <a:off x="1610016" y="785875"/>
              <a:ext cx="444299" cy="4613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  <a:cs typeface="微软雅黑" panose="020B0503020204020204" charset="-122"/>
                  <a:sym typeface="+mn-ea"/>
                </a:rPr>
                <a:t>1</a:t>
              </a:r>
              <a:endParaRPr lang="zh-CN" altLang="en-US" sz="2600">
                <a:solidFill>
                  <a:prstClr val="white"/>
                </a:solidFill>
              </a:endParaRPr>
            </a:p>
          </p:txBody>
        </p:sp>
      </p:grpSp>
      <p:sp>
        <p:nvSpPr>
          <p:cNvPr id="2342" name="矩形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9088" y="1466850"/>
            <a:ext cx="2365375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音调</a:t>
            </a:r>
            <a:endParaRPr lang="zh-CN" altLang="en-US" sz="26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00" y="3870325"/>
            <a:ext cx="755967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简谱中的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、 、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600" baseline="300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26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表示的就是音调。</a:t>
            </a:r>
            <a:endParaRPr lang="en-US" altLang="zh-CN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444500" y="2390775"/>
            <a:ext cx="7653338" cy="646113"/>
          </a:xfrm>
          <a:prstGeom prst="ellipse">
            <a:avLst/>
          </a:prstGeom>
          <a:noFill/>
          <a:ln w="25400" cap="flat">
            <a:solidFill>
              <a:srgbClr val="FF0000"/>
            </a:solidFill>
            <a:prstDash val="solid"/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8" tIns="45718" rIns="45718" bIns="45718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  <a:sym typeface="Helvetica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37550" y="3833813"/>
            <a:ext cx="3408363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latin typeface="楷体" pitchFamily="49" charset="-122"/>
                <a:ea typeface="楷体" pitchFamily="49" charset="-122"/>
              </a:rPr>
              <a:t>帕瓦罗蒂是世界著名三大男高音之一，被誉为”高音</a:t>
            </a:r>
            <a:r>
              <a:rPr lang="en-US" altLang="zh-CN" sz="24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之王“</a:t>
            </a:r>
          </a:p>
        </p:txBody>
      </p:sp>
      <p:cxnSp>
        <p:nvCxnSpPr>
          <p:cNvPr id="33" name="直接连接符 32"/>
          <p:cNvCxnSpPr/>
          <p:nvPr>
            <p:custDataLst>
              <p:tags r:id="rId8"/>
            </p:custDataLst>
          </p:nvPr>
        </p:nvCxnSpPr>
        <p:spPr>
          <a:xfrm>
            <a:off x="2193925" y="2359025"/>
            <a:ext cx="3175" cy="6064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7" name="组合 51"/>
          <p:cNvGrpSpPr/>
          <p:nvPr>
            <p:custDataLst>
              <p:tags r:id="rId9"/>
            </p:custDataLst>
          </p:nvPr>
        </p:nvGrpSpPr>
        <p:grpSpPr>
          <a:xfrm>
            <a:off x="533400" y="2439988"/>
            <a:ext cx="6696075" cy="1068387"/>
            <a:chOff x="613608" y="2608091"/>
            <a:chExt cx="6696064" cy="1068748"/>
          </a:xfrm>
        </p:grpSpPr>
        <p:grpSp>
          <p:nvGrpSpPr>
            <p:cNvPr id="2352" name="组合 38"/>
            <p:cNvGrpSpPr/>
            <p:nvPr>
              <p:custDataLst>
                <p:tags r:id="rId17"/>
              </p:custDataLst>
            </p:nvPr>
          </p:nvGrpSpPr>
          <p:grpSpPr>
            <a:xfrm>
              <a:off x="715814" y="2608091"/>
              <a:ext cx="6515239" cy="664717"/>
              <a:chOff x="3286786" y="1788752"/>
              <a:chExt cx="6515239" cy="664717"/>
            </a:xfrm>
          </p:grpSpPr>
          <p:grpSp>
            <p:nvGrpSpPr>
              <p:cNvPr id="2354" name="组合 24"/>
              <p:cNvGrpSpPr/>
              <p:nvPr>
                <p:custDataLst>
                  <p:tags r:id="rId19"/>
                </p:custDataLst>
              </p:nvPr>
            </p:nvGrpSpPr>
            <p:grpSpPr>
              <a:xfrm>
                <a:off x="3286786" y="1788752"/>
                <a:ext cx="6515239" cy="557787"/>
                <a:chOff x="735775" y="2600620"/>
                <a:chExt cx="6515239" cy="557787"/>
              </a:xfrm>
            </p:grpSpPr>
            <p:sp>
              <p:nvSpPr>
                <p:cNvPr id="2361" name="矩形 17"/>
                <p:cNvSpPr>
                  <a:spLocks noChangeArrowheads="1"/>
                </p:cNvSpPr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735775" y="2600620"/>
                  <a:ext cx="922047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3   3</a:t>
                  </a:r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62" name="矩形 18"/>
                <p:cNvSpPr>
                  <a:spLocks noChangeArrowheads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1724556" y="2622507"/>
                  <a:ext cx="1027845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5    6</a:t>
                  </a:r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63" name="矩形 19"/>
                <p:cNvSpPr>
                  <a:spLocks noChangeArrowhead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2722051" y="2634160"/>
                  <a:ext cx="1346844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         6</a:t>
                  </a:r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64" name="矩形 20"/>
                <p:cNvSpPr>
                  <a:spLocks noChangeArrowheads="1"/>
                </p:cNvSpPr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4427805" y="2635187"/>
                  <a:ext cx="2823209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5     5  6          5</a:t>
                  </a:r>
                  <a:endParaRPr lang="zh-CN" altLang="en-US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3927529" y="2209581"/>
                <a:ext cx="5841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4980040" y="2346153"/>
                <a:ext cx="5841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22"/>
                </p:custDataLst>
              </p:nvPr>
            </p:nvCxnSpPr>
            <p:spPr>
              <a:xfrm flipV="1">
                <a:off x="5788076" y="2342977"/>
                <a:ext cx="788987" cy="142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7797847" y="2339801"/>
                <a:ext cx="58419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6872337" y="1837981"/>
                <a:ext cx="3175" cy="60821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8826546" y="1845921"/>
                <a:ext cx="3175" cy="60821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3" name="矩形 3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13608" y="3153619"/>
              <a:ext cx="6696064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微软雅黑" pitchFamily="34" charset="-122"/>
                  <a:ea typeface="微软雅黑" pitchFamily="34" charset="-122"/>
                </a:rPr>
                <a:t>好  一朵   美     丽  的    茉   莉            花</a:t>
              </a:r>
            </a:p>
          </p:txBody>
        </p:sp>
      </p:grpSp>
      <p:graphicFrame>
        <p:nvGraphicFramePr>
          <p:cNvPr id="2337" name="Object 289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752725" y="2387600"/>
          <a:ext cx="196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公式" r:id="rId33" imgW="88560" imgH="266400" progId="Equation.3">
                  <p:embed/>
                </p:oleObj>
              </mc:Choice>
              <mc:Fallback>
                <p:oleObj name="公式" r:id="rId33" imgW="88560" imgH="2664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752725" y="2387600"/>
                        <a:ext cx="196850" cy="590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38" name="Object 290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3370263" y="2344738"/>
          <a:ext cx="196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公式" r:id="rId35" imgW="88560" imgH="266400" progId="Equation.3">
                  <p:embed/>
                </p:oleObj>
              </mc:Choice>
              <mc:Fallback>
                <p:oleObj name="公式" r:id="rId35" imgW="88560" imgH="2664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370263" y="2344738"/>
                        <a:ext cx="196850" cy="590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弧形 46"/>
          <p:cNvSpPr/>
          <p:nvPr>
            <p:custDataLst>
              <p:tags r:id="rId12"/>
            </p:custDataLst>
          </p:nvPr>
        </p:nvSpPr>
        <p:spPr>
          <a:xfrm rot="18942924">
            <a:off x="5259388" y="2501900"/>
            <a:ext cx="474662" cy="361950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aphicFrame>
        <p:nvGraphicFramePr>
          <p:cNvPr id="53" name="Object 291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2238375" y="3892550"/>
          <a:ext cx="1809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公式" r:id="rId37" imgW="88560" imgH="266400" progId="Equation.3">
                  <p:embed/>
                </p:oleObj>
              </mc:Choice>
              <mc:Fallback>
                <p:oleObj name="公式" r:id="rId37" imgW="88560" imgH="2664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238375" y="3892550"/>
                        <a:ext cx="180975" cy="541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8782437" y="1360790"/>
            <a:ext cx="2293234" cy="2339620"/>
          </a:xfrm>
          <a:prstGeom prst="roundRect">
            <a:avLst/>
          </a:prstGeom>
        </p:spPr>
      </p:pic>
      <p:sp>
        <p:nvSpPr>
          <p:cNvPr id="40" name="圆角矩形 39"/>
          <p:cNvSpPr/>
          <p:nvPr>
            <p:custDataLst>
              <p:tags r:id="rId15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  <p:sp>
        <p:nvSpPr>
          <p:cNvPr id="41" name="圆角矩形 40"/>
          <p:cNvSpPr/>
          <p:nvPr>
            <p:custDataLst>
              <p:tags r:id="rId16"/>
            </p:custDataLst>
          </p:nvPr>
        </p:nvSpPr>
        <p:spPr>
          <a:xfrm>
            <a:off x="533400" y="3833813"/>
            <a:ext cx="7470775" cy="1831975"/>
          </a:xfrm>
          <a:prstGeom prst="roundRect">
            <a:avLst>
              <a:gd name="adj" fmla="val 9099"/>
            </a:avLst>
          </a:prstGeom>
          <a:solidFill>
            <a:schemeClr val="bg1"/>
          </a:solidFill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>
                <a:solidFill>
                  <a:srgbClr val="FF0000"/>
                </a:solidFill>
              </a:rPr>
              <a:t>声音的高低叫做音调</a:t>
            </a:r>
            <a:r>
              <a:rPr lang="zh-CN" altLang="en-US" sz="2600">
                <a:solidFill>
                  <a:prstClr val="black"/>
                </a:solidFill>
              </a:rPr>
              <a:t>，日常生活中的声音有高有低，有的听起来</a:t>
            </a:r>
            <a:r>
              <a:rPr lang="zh-CN" altLang="en-US" sz="2600">
                <a:solidFill>
                  <a:srgbClr val="FF0000"/>
                </a:solidFill>
              </a:rPr>
              <a:t>尖脆，音调高</a:t>
            </a:r>
            <a:r>
              <a:rPr lang="zh-CN" altLang="en-US" sz="2600">
                <a:solidFill>
                  <a:prstClr val="black"/>
                </a:solidFill>
              </a:rPr>
              <a:t>；有的听起来</a:t>
            </a:r>
            <a:r>
              <a:rPr lang="zh-CN" altLang="en-US" sz="2600">
                <a:solidFill>
                  <a:srgbClr val="FF0000"/>
                </a:solidFill>
              </a:rPr>
              <a:t>低沉，音调低</a:t>
            </a:r>
            <a:r>
              <a:rPr lang="zh-CN" altLang="en-US" sz="2600">
                <a:solidFill>
                  <a:prstClr val="black"/>
                </a:solidFill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16063" y="1098550"/>
          <a:ext cx="8441957" cy="48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9393"/>
                <a:gridCol w="2588578"/>
                <a:gridCol w="2813986"/>
              </a:tblGrid>
              <a:tr h="54792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生活中的声音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声音的特点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967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口哨声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尖脆、刺耳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307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军号声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尖脆、嘹亮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317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小鸟的叫声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尖细、婉转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307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牛的叫声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低沉、粗壮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307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跑车发动机的声音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低沉、震耳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307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海浪的声音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低沉、震撼</a:t>
                      </a: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47025" y="2290763"/>
            <a:ext cx="1185863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音调高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53375" y="4351338"/>
            <a:ext cx="118427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音调低</a:t>
            </a: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8" name="矩形 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3159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5600" y="739775"/>
            <a:ext cx="5730875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实验探究：影响音调高低的因素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70138" y="3024188"/>
            <a:ext cx="3716337" cy="19716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" name="矩形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00" y="1479550"/>
            <a:ext cx="11145838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815975">
              <a:lnSpc>
                <a:spcPct val="150000"/>
              </a:lnSpc>
              <a:buFont typeface="Arial"/>
              <a:buNone/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）将一把钢尺紧按在桌面上，一端伸出桌边约     ，拨动钢尺，听它振动发出的声音，同时注意钢尺振动的快慢。</a:t>
            </a:r>
          </a:p>
        </p:txBody>
      </p:sp>
      <p:graphicFrame>
        <p:nvGraphicFramePr>
          <p:cNvPr id="20" name="Object 85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7637463" y="1468438"/>
          <a:ext cx="534987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公式" r:id="rId11" imgW="152280" imgH="393480" progId="Equation.3">
                  <p:embed/>
                </p:oleObj>
              </mc:Choice>
              <mc:Fallback>
                <p:oleObj name="公式" r:id="rId11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37463" y="1468438"/>
                        <a:ext cx="534987" cy="820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云形标注 22"/>
          <p:cNvSpPr/>
          <p:nvPr>
            <p:custDataLst>
              <p:tags r:id="rId7"/>
            </p:custDataLst>
          </p:nvPr>
        </p:nvSpPr>
        <p:spPr>
          <a:xfrm>
            <a:off x="6988175" y="2932113"/>
            <a:ext cx="2863850" cy="1812925"/>
          </a:xfrm>
          <a:prstGeom prst="cloudCallout">
            <a:avLst>
              <a:gd name="adj1" fmla="val -60512"/>
              <a:gd name="adj2" fmla="val 27609"/>
            </a:avLst>
          </a:prstGeom>
          <a:solidFill>
            <a:srgbClr val="FFFFFF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kern="0">
                <a:solidFill>
                  <a:srgbClr val="000000"/>
                </a:solidFill>
                <a:cs typeface="Helvetica"/>
                <a:sym typeface="Helvetica"/>
              </a:rPr>
              <a:t>探究音调和频率的关系</a:t>
            </a:r>
          </a:p>
        </p:txBody>
      </p:sp>
      <p:sp>
        <p:nvSpPr>
          <p:cNvPr id="10" name="圆角矩形 9"/>
          <p:cNvSpPr/>
          <p:nvPr>
            <p:custDataLst>
              <p:tags r:id="rId8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74800" y="2347913"/>
          <a:ext cx="7997343" cy="2852562"/>
        </p:xfrm>
        <a:graphic>
          <a:graphicData uri="http://schemas.openxmlformats.org/drawingml/2006/table">
            <a:tbl>
              <a:tblPr firstRow="1" bandRow="1"/>
              <a:tblGrid>
                <a:gridCol w="3634984"/>
                <a:gridCol w="1652014"/>
                <a:gridCol w="2710345"/>
              </a:tblGrid>
              <a:tr h="795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钢尺露出桌面的长度</a:t>
                      </a: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振动快慢</a:t>
                      </a: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600" kern="1200" smtClean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rPr>
                        <a:t>声音音调的高低</a:t>
                      </a: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4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en-US" altLang="zh-CN" sz="2600" kern="120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26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"/>
                          <a:ea typeface="Helvetica"/>
                          <a:cs typeface="Helvetica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266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2600" kern="120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10" name="矩形 3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4500" y="14288"/>
            <a:ext cx="995363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49575" y="5397500"/>
            <a:ext cx="5527675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注意：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三次实验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要用</a:t>
            </a: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相同大小的力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00" y="788988"/>
            <a:ext cx="1053782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）改变钢尺伸出桌边的长度，分别约为    和     ，再次拨动，听它振动发出的声音，同时注意钢尺振动的快慢，并填入表格中</a:t>
            </a:r>
          </a:p>
        </p:txBody>
      </p:sp>
      <p:graphicFrame>
        <p:nvGraphicFramePr>
          <p:cNvPr id="8" name="Object 359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6630988" y="763588"/>
          <a:ext cx="511175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公式" r:id="rId19" imgW="152280" imgH="393480" progId="Equation.3">
                  <p:embed/>
                </p:oleObj>
              </mc:Choice>
              <mc:Fallback>
                <p:oleObj name="公式" r:id="rId19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30988" y="763588"/>
                        <a:ext cx="511175" cy="785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60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7416800" y="773113"/>
          <a:ext cx="49847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公式" r:id="rId21" imgW="152280" imgH="393480" progId="Equation.3">
                  <p:embed/>
                </p:oleObj>
              </mc:Choice>
              <mc:Fallback>
                <p:oleObj name="公式" r:id="rId21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16800" y="773113"/>
                        <a:ext cx="498475" cy="766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6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3086100" y="3152775"/>
          <a:ext cx="422275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公式" r:id="rId23" imgW="152280" imgH="393480" progId="Equation.3">
                  <p:embed/>
                </p:oleObj>
              </mc:Choice>
              <mc:Fallback>
                <p:oleObj name="公式" r:id="rId23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86100" y="3152775"/>
                        <a:ext cx="422275" cy="649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62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079750" y="3802063"/>
          <a:ext cx="46831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公式" r:id="rId25" imgW="152280" imgH="393480" progId="Equation.3">
                  <p:embed/>
                </p:oleObj>
              </mc:Choice>
              <mc:Fallback>
                <p:oleObj name="公式" r:id="rId25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79750" y="3802063"/>
                        <a:ext cx="468313" cy="720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63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3079750" y="4494213"/>
          <a:ext cx="474663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公式" r:id="rId26" imgW="152280" imgH="393480" progId="Equation.3">
                  <p:embed/>
                </p:oleObj>
              </mc:Choice>
              <mc:Fallback>
                <p:oleObj name="公式" r:id="rId26" imgW="152280" imgH="39348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79750" y="4494213"/>
                        <a:ext cx="474663" cy="731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15275" y="3087688"/>
            <a:ext cx="519113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高</a:t>
            </a: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72400" y="3792538"/>
            <a:ext cx="850900" cy="62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较低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83513" y="4532313"/>
            <a:ext cx="85090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更低</a:t>
            </a: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26113" y="3109913"/>
            <a:ext cx="51752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快</a:t>
            </a:r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37225" y="3822700"/>
            <a:ext cx="51911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慢</a:t>
            </a:r>
          </a:p>
        </p:txBody>
      </p:sp>
      <p:sp>
        <p:nvSpPr>
          <p:cNvPr id="16" name="矩形 1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611813" y="4527550"/>
            <a:ext cx="85248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更慢</a:t>
            </a:r>
          </a:p>
        </p:txBody>
      </p:sp>
      <p:sp>
        <p:nvSpPr>
          <p:cNvPr id="18" name="圆角矩形 17"/>
          <p:cNvSpPr/>
          <p:nvPr>
            <p:custDataLst>
              <p:tags r:id="rId17"/>
            </p:custDataLst>
          </p:nvPr>
        </p:nvSpPr>
        <p:spPr>
          <a:xfrm>
            <a:off x="47625" y="55563"/>
            <a:ext cx="1563688" cy="479425"/>
          </a:xfrm>
          <a:prstGeom prst="roundRect">
            <a:avLst/>
          </a:prstGeom>
          <a:solidFill>
            <a:srgbClr val="83C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white"/>
                </a:solidFill>
              </a:rPr>
              <a:t>新知探究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3" grpId="0"/>
      <p:bldP spid="4" grpId="0"/>
      <p:bldP spid="6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2899</Words>
  <Application>Microsoft Office PowerPoint</Application>
  <PresentationFormat>自定义</PresentationFormat>
  <Paragraphs>305</Paragraphs>
  <Slides>43</Slides>
  <Notes>4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1</cp:revision>
  <dcterms:created xsi:type="dcterms:W3CDTF">2019-05-20T10:58:00Z</dcterms:created>
  <dcterms:modified xsi:type="dcterms:W3CDTF">2020-10-26T02:37:10Z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