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3" r:id="rId2"/>
    <p:sldId id="400" r:id="rId3"/>
    <p:sldId id="407" r:id="rId4"/>
    <p:sldId id="401" r:id="rId5"/>
    <p:sldId id="402" r:id="rId6"/>
    <p:sldId id="408" r:id="rId7"/>
    <p:sldId id="415" r:id="rId8"/>
    <p:sldId id="416" r:id="rId9"/>
    <p:sldId id="417" r:id="rId10"/>
    <p:sldId id="418" r:id="rId11"/>
    <p:sldId id="419" r:id="rId12"/>
    <p:sldId id="427" r:id="rId13"/>
    <p:sldId id="414" r:id="rId14"/>
    <p:sldId id="424" r:id="rId15"/>
    <p:sldId id="421" r:id="rId16"/>
    <p:sldId id="422" r:id="rId17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4">
          <p15:clr>
            <a:srgbClr val="A4A3A4"/>
          </p15:clr>
        </p15:guide>
        <p15:guide id="2" pos="279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000000"/>
    <a:srgbClr val="008000"/>
    <a:srgbClr val="CCECFF"/>
    <a:srgbClr val="660066"/>
    <a:srgbClr val="0000FF"/>
    <a:srgbClr val="FF3300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66"/>
  </p:normalViewPr>
  <p:slideViewPr>
    <p:cSldViewPr showGuides="1">
      <p:cViewPr varScale="1">
        <p:scale>
          <a:sx n="110" d="100"/>
          <a:sy n="110" d="100"/>
        </p:scale>
        <p:origin x="114" y="108"/>
      </p:cViewPr>
      <p:guideLst>
        <p:guide orient="horz" pos="1514"/>
        <p:guide pos="279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algn="r" fontAlgn="base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 Black" panose="020B0A04020102020204" pitchFamily="34" charset="0"/>
            </a:endParaRPr>
          </a:p>
        </p:txBody>
      </p:sp>
      <p:sp>
        <p:nvSpPr>
          <p:cNvPr id="19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21336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 Black" panose="020B0A0402010202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  <p:sp>
        <p:nvSpPr>
          <p:cNvPr id="1038" name="Rectangle 14"/>
          <p:cNvSpPr>
            <a:spLocks noGrp="1"/>
          </p:cNvSpPr>
          <p:nvPr>
            <p:ph type="title"/>
          </p:nvPr>
        </p:nvSpPr>
        <p:spPr>
          <a:xfrm>
            <a:off x="457200" y="342900"/>
            <a:ext cx="8229600" cy="1028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39" name="Rectangle 15"/>
          <p:cNvSpPr>
            <a:spLocks noGrp="1"/>
          </p:cNvSpPr>
          <p:nvPr>
            <p:ph type="body"/>
          </p:nvPr>
        </p:nvSpPr>
        <p:spPr>
          <a:xfrm>
            <a:off x="457200" y="1485900"/>
            <a:ext cx="8229600" cy="29146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40976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C:/Users/Administrator/Desktop/file:/C:/Documents%20and%20Settings/Administrator/&#26700;&#38754;/2020&#27827;&#21335;&#35797;&#39064;&#30740;&#31350;&#29289;&#29702;/H146.TIF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C:/Users/Administrator/Desktop/file:/C:/Documents%20and%20Settings/Administrator/&#26700;&#38754;/2020&#27827;&#21335;&#35797;&#39064;&#30740;&#31350;&#29289;&#29702;/&#21494;66.TIF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C:/Users/Administrator/Desktop/file:/C:/Documents%20and%20Settings/Administrator/&#26700;&#38754;/2020&#27827;&#21335;&#35797;&#39064;&#30740;&#31350;&#29289;&#29702;/&#21494;62.TI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2.bin"/><Relationship Id="rId4" Type="http://schemas.openxmlformats.org/officeDocument/2006/relationships/image" Target="C:/Users/Administrator/Desktop/file:/C:/Documents%20and%20Settings/Administrator/&#26700;&#38754;/2020&#27827;&#21335;&#35797;&#39064;&#30740;&#31350;&#29289;&#29702;/&#21494;63.TI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C:/Users/Administrator/Desktop/file:/C:/Documents%20and%20Settings/Administrator/&#26700;&#38754;/2020&#27827;&#21335;&#35797;&#39064;&#30740;&#31350;&#29289;&#29702;/&#21494;64.TIF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3.bin"/><Relationship Id="rId4" Type="http://schemas.openxmlformats.org/officeDocument/2006/relationships/image" Target="C:/Users/Administrator/Desktop/file:/C:/Documents%20and%20Settings/Administrator/&#26700;&#38754;/2020&#27827;&#21335;&#35797;&#39064;&#30740;&#31350;&#29289;&#29702;/&#21494;65.TIF" TargetMode="Externa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3"/>
          <p:cNvSpPr txBox="1"/>
          <p:nvPr/>
        </p:nvSpPr>
        <p:spPr>
          <a:xfrm>
            <a:off x="2170113" y="1436688"/>
            <a:ext cx="4805362" cy="6842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专题：变式测电功率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1"/>
          <p:cNvSpPr/>
          <p:nvPr/>
        </p:nvSpPr>
        <p:spPr>
          <a:xfrm>
            <a:off x="282575" y="795338"/>
            <a:ext cx="8553450" cy="1338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小明在实验过程中不小心将电压表烧坏了，小明新增一只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 Ω 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的定值电阻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，利用原有器材，也测出了额定电压为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 V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小灯泡的额定功率，实验电路如图所示．步骤如下：</a:t>
            </a:r>
          </a:p>
        </p:txBody>
      </p:sp>
      <p:sp>
        <p:nvSpPr>
          <p:cNvPr id="23554" name="矩形 2"/>
          <p:cNvSpPr/>
          <p:nvPr/>
        </p:nvSpPr>
        <p:spPr>
          <a:xfrm>
            <a:off x="409575" y="2020888"/>
            <a:ext cx="541655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①闭合开关，调节滑动变阻器滑片，使电流表示数为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________A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时，灯泡正常发光 ；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②断开开关，保持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不变，将电流表改接在灯泡所在支路中，再闭合开关，读出电流表示数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I; </a:t>
            </a:r>
            <a:endParaRPr lang="zh-CN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③小灯泡额定功率的表达式为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zh-CN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</a:p>
        </p:txBody>
      </p:sp>
      <p:pic>
        <p:nvPicPr>
          <p:cNvPr id="23555" name="Picture 2" descr="C:\Documents and Settings\Administrator\桌面\2020河南试题研究物理\H146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5826125" y="1724025"/>
            <a:ext cx="2278063" cy="1695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矩形 3"/>
          <p:cNvSpPr/>
          <p:nvPr/>
        </p:nvSpPr>
        <p:spPr>
          <a:xfrm>
            <a:off x="6938963" y="4192588"/>
            <a:ext cx="239712" cy="1063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100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第</a:t>
            </a:r>
            <a:r>
              <a:rPr lang="en-US" altLang="zh-CN" sz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100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题图甲</a:t>
            </a:r>
            <a:endParaRPr lang="zh-CN" altLang="en-US" sz="100" dirty="0">
              <a:solidFill>
                <a:srgbClr val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2338" y="2460625"/>
            <a:ext cx="58261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0.25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20938" y="2921000"/>
            <a:ext cx="10985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滑片位置</a:t>
            </a:r>
            <a:endParaRPr lang="zh-CN" altLang="en-US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64000" y="3729038"/>
            <a:ext cx="99060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 V×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60" name="Rectangle 1"/>
          <p:cNvSpPr/>
          <p:nvPr/>
        </p:nvSpPr>
        <p:spPr>
          <a:xfrm>
            <a:off x="1504950" y="57150"/>
            <a:ext cx="2543175" cy="49847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indent="200025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变式测电功率</a:t>
            </a:r>
          </a:p>
        </p:txBody>
      </p:sp>
      <p:grpSp>
        <p:nvGrpSpPr>
          <p:cNvPr id="23561" name="组合 62487"/>
          <p:cNvGrpSpPr/>
          <p:nvPr/>
        </p:nvGrpSpPr>
        <p:grpSpPr>
          <a:xfrm>
            <a:off x="4030663" y="104775"/>
            <a:ext cx="3302000" cy="565150"/>
            <a:chOff x="301" y="615"/>
            <a:chExt cx="2080" cy="356"/>
          </a:xfrm>
        </p:grpSpPr>
        <p:grpSp>
          <p:nvGrpSpPr>
            <p:cNvPr id="23562" name="组合 62470"/>
            <p:cNvGrpSpPr/>
            <p:nvPr/>
          </p:nvGrpSpPr>
          <p:grpSpPr>
            <a:xfrm>
              <a:off x="301" y="615"/>
              <a:ext cx="1106" cy="356"/>
              <a:chOff x="255" y="1079"/>
              <a:chExt cx="1106" cy="356"/>
            </a:xfrm>
          </p:grpSpPr>
          <p:pic>
            <p:nvPicPr>
              <p:cNvPr id="23563" name="图片 62471" descr="LS考点带序号二字标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5" y="1079"/>
                <a:ext cx="998" cy="31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3564" name="文本框 62472"/>
              <p:cNvSpPr txBox="1"/>
              <p:nvPr/>
            </p:nvSpPr>
            <p:spPr>
              <a:xfrm>
                <a:off x="363" y="1106"/>
                <a:ext cx="998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srgbClr val="FFFFFF"/>
                    </a:solidFill>
                    <a:latin typeface="Calibri" panose="020F0502020204030204"/>
                    <a:ea typeface="黑体" panose="02010609060101010101" pitchFamily="49" charset="-122"/>
                  </a:rPr>
                  <a:t>类型   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</a:p>
            </p:txBody>
          </p:sp>
        </p:grpSp>
        <p:sp>
          <p:nvSpPr>
            <p:cNvPr id="23565" name="矩形 10"/>
            <p:cNvSpPr/>
            <p:nvPr/>
          </p:nvSpPr>
          <p:spPr>
            <a:xfrm>
              <a:off x="1407" y="657"/>
              <a:ext cx="974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zh-CN" sz="2400" dirty="0">
                  <a:solidFill>
                    <a:srgbClr val="FF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缺电压表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1"/>
          <p:cNvSpPr/>
          <p:nvPr/>
        </p:nvSpPr>
        <p:spPr>
          <a:xfrm>
            <a:off x="241300" y="517525"/>
            <a:ext cx="8661400" cy="4107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、小明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同学测量标有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“2.5 V”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的小灯泡的额定功率时，发现电压表损坏了，老师给了他一个阻值为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的电阻和一个单刀双掷开关．他重新设计了如图乙所示的电路，也测出了小灯泡的额定功率，正确连接电路后，接下来的实验步骤是：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①闭合开关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相接，调节滑片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，使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电流表示数为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  <a:p>
            <a:pPr>
              <a:lnSpc>
                <a:spcPct val="200000"/>
              </a:lnSpc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记下电流表的示数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en-US" altLang="zh-CN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③小灯泡额定功率的表达式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zh-CN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__________________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用已知量和测量量的符号表示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4578" name="Picture 2" descr="C:\Documents and Settings\Administrator\桌面\2020河南试题研究物理\叶66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5616575" y="2163763"/>
            <a:ext cx="2014538" cy="1639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矩形 2"/>
          <p:cNvSpPr/>
          <p:nvPr/>
        </p:nvSpPr>
        <p:spPr>
          <a:xfrm>
            <a:off x="6948488" y="4111625"/>
            <a:ext cx="239712" cy="1063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100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第</a:t>
            </a:r>
            <a:r>
              <a:rPr lang="en-US" altLang="zh-CN" sz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100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题图乙</a:t>
            </a:r>
            <a:endParaRPr lang="zh-CN" altLang="en-US" sz="100" dirty="0">
              <a:solidFill>
                <a:srgbClr val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759398" y="2277776"/>
            <a:ext cx="1134126" cy="588191"/>
          </a:xfrm>
          <a:prstGeom prst="rect">
            <a:avLst/>
          </a:prstGeom>
          <a:blipFill rotWithShape="0">
            <a:blip r:embed="rId4"/>
            <a:stretch>
              <a:fillRect b="-3101"/>
            </a:stretch>
          </a:blipFill>
        </p:spPr>
        <p:txBody>
          <a:bodyPr/>
          <a:lstStyle/>
          <a:p>
            <a:r>
              <a:rPr lang="zh-CN" altLang="en-US" sz="100" noProof="1">
                <a:noFill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endParaRPr lang="zh-CN" altLang="en-US" sz="100" noProof="1">
              <a:noFill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6738" y="2947988"/>
            <a:ext cx="451167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保持滑片位置不变，闭合开关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相接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606550" y="3706062"/>
            <a:ext cx="1930481" cy="512208"/>
          </a:xfrm>
          <a:prstGeom prst="rect">
            <a:avLst/>
          </a:prstGeom>
          <a:blipFill rotWithShape="0">
            <a:blip r:embed="rId5"/>
            <a:stretch>
              <a:fillRect l="-3546" r="-2837" b="-7143"/>
            </a:stretch>
          </a:blipFill>
        </p:spPr>
        <p:txBody>
          <a:bodyPr/>
          <a:lstStyle/>
          <a:p>
            <a:pPr fontAlgn="base"/>
            <a:r>
              <a:rPr lang="zh-CN" altLang="en-US" sz="100" strike="noStrike" noProof="1">
                <a:noFill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 </a:t>
            </a:r>
            <a:endParaRPr lang="zh-CN" altLang="en-US" sz="100" strike="noStrike" noProof="1">
              <a:noFill/>
            </a:endParaRPr>
          </a:p>
        </p:txBody>
      </p:sp>
      <p:sp>
        <p:nvSpPr>
          <p:cNvPr id="24583" name="Rectangle 1"/>
          <p:cNvSpPr/>
          <p:nvPr/>
        </p:nvSpPr>
        <p:spPr>
          <a:xfrm>
            <a:off x="1504950" y="57150"/>
            <a:ext cx="2543175" cy="49847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indent="200025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变式测电功率</a:t>
            </a:r>
          </a:p>
        </p:txBody>
      </p:sp>
      <p:grpSp>
        <p:nvGrpSpPr>
          <p:cNvPr id="24584" name="组合 62487"/>
          <p:cNvGrpSpPr/>
          <p:nvPr/>
        </p:nvGrpSpPr>
        <p:grpSpPr>
          <a:xfrm>
            <a:off x="4030663" y="104775"/>
            <a:ext cx="3302000" cy="565150"/>
            <a:chOff x="301" y="615"/>
            <a:chExt cx="2080" cy="356"/>
          </a:xfrm>
        </p:grpSpPr>
        <p:grpSp>
          <p:nvGrpSpPr>
            <p:cNvPr id="24585" name="组合 62470"/>
            <p:cNvGrpSpPr/>
            <p:nvPr/>
          </p:nvGrpSpPr>
          <p:grpSpPr>
            <a:xfrm>
              <a:off x="301" y="615"/>
              <a:ext cx="1106" cy="356"/>
              <a:chOff x="255" y="1079"/>
              <a:chExt cx="1106" cy="356"/>
            </a:xfrm>
          </p:grpSpPr>
          <p:pic>
            <p:nvPicPr>
              <p:cNvPr id="24586" name="图片 62471" descr="LS考点带序号二字标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55" y="1079"/>
                <a:ext cx="998" cy="31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4587" name="文本框 62472"/>
              <p:cNvSpPr txBox="1"/>
              <p:nvPr/>
            </p:nvSpPr>
            <p:spPr>
              <a:xfrm>
                <a:off x="363" y="1106"/>
                <a:ext cx="998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srgbClr val="FFFFFF"/>
                    </a:solidFill>
                    <a:latin typeface="Calibri" panose="020F0502020204030204"/>
                    <a:ea typeface="黑体" panose="02010609060101010101" pitchFamily="49" charset="-122"/>
                  </a:rPr>
                  <a:t>类型   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</a:p>
            </p:txBody>
          </p:sp>
        </p:grpSp>
        <p:sp>
          <p:nvSpPr>
            <p:cNvPr id="24588" name="矩形 10"/>
            <p:cNvSpPr/>
            <p:nvPr/>
          </p:nvSpPr>
          <p:spPr>
            <a:xfrm>
              <a:off x="1407" y="657"/>
              <a:ext cx="974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zh-CN" sz="2400" dirty="0">
                  <a:solidFill>
                    <a:srgbClr val="FF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缺电压表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5265" y="914400"/>
            <a:ext cx="8713788" cy="9525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小明同学发现器材箱中有一个小灯泡只标识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2.5V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的额定电压，想测得其额定电功率，你有办法吗？</a:t>
            </a:r>
          </a:p>
        </p:txBody>
      </p:sp>
      <p:pic>
        <p:nvPicPr>
          <p:cNvPr id="15362" name="内容占位符 1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3266440" y="1969770"/>
            <a:ext cx="2023110" cy="218249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69"/>
          <p:cNvSpPr txBox="1"/>
          <p:nvPr/>
        </p:nvSpPr>
        <p:spPr>
          <a:xfrm>
            <a:off x="3451225" y="286393"/>
            <a:ext cx="1889125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defTabSz="1219200">
              <a:buSzPct val="75000"/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</a:p>
        </p:txBody>
      </p:sp>
      <p:grpSp>
        <p:nvGrpSpPr>
          <p:cNvPr id="25602" name="组合 67"/>
          <p:cNvGrpSpPr/>
          <p:nvPr/>
        </p:nvGrpSpPr>
        <p:grpSpPr>
          <a:xfrm>
            <a:off x="3414713" y="267343"/>
            <a:ext cx="1960562" cy="576263"/>
            <a:chOff x="2455" y="1376"/>
            <a:chExt cx="3977" cy="849"/>
          </a:xfrm>
        </p:grpSpPr>
        <p:pic>
          <p:nvPicPr>
            <p:cNvPr id="25603" name="图片 68" descr="4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55" y="1376"/>
              <a:ext cx="3977" cy="8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04" name="文本框 69"/>
            <p:cNvSpPr txBox="1"/>
            <p:nvPr/>
          </p:nvSpPr>
          <p:spPr>
            <a:xfrm>
              <a:off x="2528" y="1403"/>
              <a:ext cx="3831" cy="7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 defTabSz="1219200">
                <a:buSzPct val="75000"/>
                <a:buFont typeface="Wingdings" panose="05000000000000000000" pitchFamily="2" charset="2"/>
                <a:buNone/>
              </a:pPr>
              <a:r>
                <a:rPr lang="zh-CN" altLang="en-US" sz="2800" b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达标检测</a:t>
              </a:r>
            </a:p>
          </p:txBody>
        </p:sp>
      </p:grpSp>
      <p:sp>
        <p:nvSpPr>
          <p:cNvPr id="25605" name="文本框 3"/>
          <p:cNvSpPr txBox="1"/>
          <p:nvPr/>
        </p:nvSpPr>
        <p:spPr>
          <a:xfrm>
            <a:off x="541338" y="1023326"/>
            <a:ext cx="5227637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                     </a:t>
            </a:r>
            <a:r>
              <a:rPr lang="zh-CN" altLang="en-US" sz="2000">
                <a:latin typeface="Arial" panose="020B0604020202020204" pitchFamily="34" charset="0"/>
                <a:ea typeface="宋体" panose="02010600030101010101" pitchFamily="2" charset="-122"/>
              </a:rPr>
              <a:t>小强同学用两只电流表和一个</a:t>
            </a:r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000">
                <a:latin typeface="Arial" panose="020B0604020202020204" pitchFamily="34" charset="0"/>
                <a:ea typeface="宋体" panose="02010600030101010101" pitchFamily="2" charset="-122"/>
              </a:rPr>
              <a:t>Ω的定值电阻</a:t>
            </a:r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R,</a:t>
            </a:r>
            <a:r>
              <a:rPr lang="zh-CN" altLang="en-US" sz="2000">
                <a:latin typeface="Arial" panose="020B0604020202020204" pitchFamily="34" charset="0"/>
                <a:ea typeface="宋体" panose="02010600030101010101" pitchFamily="2" charset="-122"/>
              </a:rPr>
              <a:t>连接了如图所示的电路。同样测出了额定电压</a:t>
            </a:r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2.5V</a:t>
            </a:r>
            <a:r>
              <a:rPr lang="zh-CN" altLang="en-US" sz="2000">
                <a:latin typeface="Arial" panose="020B0604020202020204" pitchFamily="34" charset="0"/>
                <a:ea typeface="宋体" panose="02010600030101010101" pitchFamily="2" charset="-122"/>
              </a:rPr>
              <a:t>小灯泡的额定功率。具体操作是：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Arial" panose="020B0604020202020204" pitchFamily="34" charset="0"/>
                <a:ea typeface="宋体" panose="02010600030101010101" pitchFamily="2" charset="-122"/>
              </a:rPr>
              <a:t>闭合开关，移动滑动变阻器的滑片，使电流表A2的示数为</a:t>
            </a:r>
            <a:r>
              <a:rPr lang="zh-CN" altLang="en-US" sz="2000" u="sng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000">
                <a:latin typeface="Arial" panose="020B0604020202020204" pitchFamily="34" charset="0"/>
                <a:ea typeface="宋体" panose="02010600030101010101" pitchFamily="2" charset="-122"/>
              </a:rPr>
              <a:t>，使小灯泡正常发光，此时电流表A1的示数如图所示。则小灯泡的额定电功率</a:t>
            </a:r>
            <a:r>
              <a:rPr lang="zh-CN" altLang="en-US" sz="2000" u="sng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</a:t>
            </a:r>
            <a:r>
              <a:rPr lang="en-US" altLang="zh-CN" sz="200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W</a:t>
            </a:r>
            <a:r>
              <a:rPr lang="zh-CN" altLang="en-US" sz="2000" u="sng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</a:t>
            </a:r>
            <a:r>
              <a:rPr lang="zh-CN" altLang="en-US" sz="2000" u="sng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25606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5150" y="1139214"/>
            <a:ext cx="2551113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84848" y="1139214"/>
            <a:ext cx="16097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河南（</a:t>
            </a:r>
            <a:r>
              <a:rPr lang="en-US" altLang="zh-CN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2012</a:t>
            </a:r>
            <a:r>
              <a:rPr lang="zh-CN" altLang="en-US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</a:p>
        </p:txBody>
      </p:sp>
      <p:pic>
        <p:nvPicPr>
          <p:cNvPr id="25608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2025" y="2929914"/>
            <a:ext cx="1757363" cy="129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294890" y="3393781"/>
            <a:ext cx="7169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</a:rPr>
              <a:t>0.5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92960" y="4306911"/>
            <a:ext cx="5270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FF0000"/>
                </a:solidFill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55682" y="135094"/>
            <a:ext cx="1787669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河南（</a:t>
            </a:r>
            <a:r>
              <a:rPr lang="en-US" altLang="zh-CN" sz="2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2019</a:t>
            </a:r>
            <a:r>
              <a:rPr lang="zh-CN" altLang="en-US" sz="20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635" y="2457450"/>
            <a:ext cx="2229485" cy="16814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2415" y="700405"/>
            <a:ext cx="408178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如图所示，已知定值电阻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</a:t>
            </a:r>
            <a:r>
              <a:rPr lang="en-US" altLang="zh-CN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电源电压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恒为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8V</a:t>
            </a:r>
            <a:r>
              <a:rPr lang="zh-CN" alt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、所用电压表量程为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“0-15V”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小灯泡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</a:t>
            </a:r>
            <a:r>
              <a:rPr lang="zh-CN" altLang="en-US"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额</a:t>
            </a:r>
            <a:r>
              <a:rPr lang="en-US" altLang="zh-CN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=2.5V</a:t>
            </a: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，依据下图求其额定电功率，请完善步骤。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4980" y="771525"/>
            <a:ext cx="4851400" cy="32791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168265" y="1625600"/>
            <a:ext cx="6527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5.5V</a:t>
            </a:r>
          </a:p>
        </p:txBody>
      </p:sp>
      <p:graphicFrame>
        <p:nvGraphicFramePr>
          <p:cNvPr id="9" name="对象 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7308850" y="2853055"/>
          <a:ext cx="775335" cy="628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r:id="rId5" imgW="533400" imgH="431800" progId="Equation.KSEE3">
                  <p:embed/>
                </p:oleObj>
              </mc:Choice>
              <mc:Fallback>
                <p:oleObj r:id="rId5" imgW="533400" imgH="4318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08850" y="2853055"/>
                        <a:ext cx="775335" cy="628015"/>
                      </a:xfrm>
                      <a:prstGeom prst="rect">
                        <a:avLst/>
                      </a:prstGeom>
                      <a:ln>
                        <a:solidFill>
                          <a:srgbClr val="C0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84" name="Text Box 8"/>
          <p:cNvSpPr txBox="1"/>
          <p:nvPr/>
        </p:nvSpPr>
        <p:spPr>
          <a:xfrm>
            <a:off x="3451225" y="1713052"/>
            <a:ext cx="3149600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Garamond"/>
                <a:ea typeface="楷体_GB2312" charset="-122"/>
              </a:rPr>
              <a:t>类型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Garamond"/>
                <a:ea typeface="楷体_GB2312" charset="-122"/>
              </a:rPr>
              <a:t>缺电流表  </a:t>
            </a:r>
            <a:endParaRPr lang="zh-CN" altLang="en-US" sz="2800" b="1" i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6985" name="Text Box 9"/>
          <p:cNvSpPr txBox="1"/>
          <p:nvPr/>
        </p:nvSpPr>
        <p:spPr>
          <a:xfrm>
            <a:off x="3531235" y="3273564"/>
            <a:ext cx="286385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类型2：缺电压表</a:t>
            </a:r>
          </a:p>
        </p:txBody>
      </p:sp>
      <p:sp>
        <p:nvSpPr>
          <p:cNvPr id="126981" name="AutoShape 5"/>
          <p:cNvSpPr/>
          <p:nvPr/>
        </p:nvSpPr>
        <p:spPr>
          <a:xfrm>
            <a:off x="3127375" y="1897202"/>
            <a:ext cx="287338" cy="1641475"/>
          </a:xfrm>
          <a:prstGeom prst="leftBrace">
            <a:avLst>
              <a:gd name="adj1" fmla="val 121008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pPr fontAlgn="base"/>
            <a:endParaRPr lang="zh-CN" altLang="en-US" sz="2800" strike="noStrike" noProof="1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8"/>
          <p:cNvSpPr txBox="1"/>
          <p:nvPr/>
        </p:nvSpPr>
        <p:spPr>
          <a:xfrm>
            <a:off x="676275" y="2456002"/>
            <a:ext cx="2327275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变式测电功率</a:t>
            </a:r>
          </a:p>
        </p:txBody>
      </p:sp>
      <p:grpSp>
        <p:nvGrpSpPr>
          <p:cNvPr id="28677" name="组合 67"/>
          <p:cNvGrpSpPr/>
          <p:nvPr/>
        </p:nvGrpSpPr>
        <p:grpSpPr>
          <a:xfrm>
            <a:off x="3414713" y="784364"/>
            <a:ext cx="1960562" cy="576263"/>
            <a:chOff x="2455" y="1376"/>
            <a:chExt cx="3977" cy="849"/>
          </a:xfrm>
        </p:grpSpPr>
        <p:pic>
          <p:nvPicPr>
            <p:cNvPr id="28678" name="图片 68" descr="4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55" y="1376"/>
              <a:ext cx="3977" cy="8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9" name="文本框 69"/>
            <p:cNvSpPr txBox="1"/>
            <p:nvPr/>
          </p:nvSpPr>
          <p:spPr>
            <a:xfrm>
              <a:off x="2528" y="1403"/>
              <a:ext cx="3831" cy="7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dist" defTabSz="1219200">
                <a:buSzPct val="75000"/>
                <a:buFont typeface="Wingdings" panose="05000000000000000000" pitchFamily="2" charset="2"/>
                <a:buNone/>
              </a:pPr>
              <a:r>
                <a:rPr lang="zh-CN" altLang="en-US" sz="2800" b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6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4" grpId="0"/>
      <p:bldP spid="126985" grpId="0"/>
      <p:bldP spid="126981" grpId="0" bldLvl="0" animBg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8"/>
          <p:cNvSpPr txBox="1"/>
          <p:nvPr/>
        </p:nvSpPr>
        <p:spPr>
          <a:xfrm>
            <a:off x="2378945" y="1491660"/>
            <a:ext cx="3890809" cy="120032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7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谢谢聆听</a:t>
            </a:r>
            <a:endParaRPr lang="zh-CN" altLang="en-US" sz="7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5265" y="914400"/>
            <a:ext cx="8444230" cy="95313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小明同学在器材箱中发现有一个小灯泡只标识了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2.5V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的额定电压，现想测其额定电功率，你有办法吗？</a:t>
            </a:r>
          </a:p>
        </p:txBody>
      </p:sp>
      <p:pic>
        <p:nvPicPr>
          <p:cNvPr id="15362" name="内容占位符 1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256030" y="2300605"/>
            <a:ext cx="1434465" cy="1547495"/>
          </a:xfrm>
        </p:spPr>
      </p:pic>
      <p:sp>
        <p:nvSpPr>
          <p:cNvPr id="6" name="TextBox 4"/>
          <p:cNvSpPr txBox="1"/>
          <p:nvPr/>
        </p:nvSpPr>
        <p:spPr>
          <a:xfrm>
            <a:off x="3623945" y="2197735"/>
            <a:ext cx="4297045" cy="175323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器材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电流表 、电压表、电源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开关、导线、滑动变阻器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4"/>
          <p:cNvSpPr txBox="1"/>
          <p:nvPr/>
        </p:nvSpPr>
        <p:spPr>
          <a:xfrm>
            <a:off x="1357313" y="428625"/>
            <a:ext cx="3990975" cy="4381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en-US" altLang="zh-CN" sz="2400" b="1" u="sng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86" name="Rectangle 1"/>
          <p:cNvSpPr/>
          <p:nvPr/>
        </p:nvSpPr>
        <p:spPr>
          <a:xfrm>
            <a:off x="2097088" y="60325"/>
            <a:ext cx="4792662" cy="49847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indent="200025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实验：测量小灯泡的电功率</a:t>
            </a:r>
          </a:p>
        </p:txBody>
      </p:sp>
      <p:sp>
        <p:nvSpPr>
          <p:cNvPr id="11" name="矩形 10"/>
          <p:cNvSpPr/>
          <p:nvPr/>
        </p:nvSpPr>
        <p:spPr>
          <a:xfrm>
            <a:off x="396240" y="3224530"/>
            <a:ext cx="7896225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使小灯泡正常发光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的操作：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移动滑片，使电压表的示数等于额定电压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389" name="TextBox 11"/>
          <p:cNvSpPr txBox="1"/>
          <p:nvPr/>
        </p:nvSpPr>
        <p:spPr>
          <a:xfrm>
            <a:off x="323850" y="1152525"/>
            <a:ext cx="20637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实验原理：</a:t>
            </a:r>
          </a:p>
        </p:txBody>
      </p:sp>
      <p:graphicFrame>
        <p:nvGraphicFramePr>
          <p:cNvPr id="16391" name="对象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553970" y="1197610"/>
          <a:ext cx="979488" cy="36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r:id="rId3" imgW="469900" imgH="177165" progId="Equation.KSEE3">
                  <p:embed/>
                </p:oleObj>
              </mc:Choice>
              <mc:Fallback>
                <p:oleObj r:id="rId3" imgW="469900" imgH="177165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53970" y="1197610"/>
                        <a:ext cx="979488" cy="3698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46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22258" y="1567180"/>
            <a:ext cx="1944687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13"/>
          <p:cNvSpPr txBox="1"/>
          <p:nvPr/>
        </p:nvSpPr>
        <p:spPr>
          <a:xfrm>
            <a:off x="396240" y="2165033"/>
            <a:ext cx="20637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电路图：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076325" y="986473"/>
          <a:ext cx="6485890" cy="2286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6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06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7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10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44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2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序号</a:t>
                      </a: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电压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/V</a:t>
                      </a: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0.5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1.3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2.1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2.5</a:t>
                      </a: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2.9</a:t>
                      </a: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电流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/A</a:t>
                      </a: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功率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/W</a:t>
                      </a: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亮度</a:t>
                      </a: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正常</a:t>
                      </a: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anchor="ctr" anchorCtr="1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7453" name="Rectangle 1"/>
          <p:cNvSpPr/>
          <p:nvPr/>
        </p:nvSpPr>
        <p:spPr>
          <a:xfrm>
            <a:off x="2174875" y="34925"/>
            <a:ext cx="4792663" cy="49847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pPr indent="200025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实验：测量小灯泡的电功率</a:t>
            </a:r>
          </a:p>
        </p:txBody>
      </p:sp>
      <p:sp>
        <p:nvSpPr>
          <p:cNvPr id="17454" name="TextBox 11"/>
          <p:cNvSpPr txBox="1"/>
          <p:nvPr/>
        </p:nvSpPr>
        <p:spPr>
          <a:xfrm>
            <a:off x="1076960" y="3272790"/>
            <a:ext cx="64852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实验表明：小灯泡的实际电功率随其两端电压的增大而增大，且实际电功率越大，亮度越强。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84" name="Text Box 8"/>
          <p:cNvSpPr txBox="1"/>
          <p:nvPr/>
        </p:nvSpPr>
        <p:spPr>
          <a:xfrm>
            <a:off x="3506788" y="1217613"/>
            <a:ext cx="2865437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Garamond"/>
                <a:ea typeface="楷体_GB2312" charset="-122"/>
              </a:rPr>
              <a:t>类型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800" b="1" dirty="0">
                <a:latin typeface="Garamond"/>
                <a:ea typeface="楷体_GB2312" charset="-122"/>
              </a:rPr>
              <a:t>缺电流表</a:t>
            </a:r>
            <a:endParaRPr lang="zh-CN" altLang="en-US" sz="2800" b="1" i="1" dirty="0">
              <a:latin typeface="Garamond"/>
              <a:ea typeface="楷体_GB2312" charset="-122"/>
            </a:endParaRPr>
          </a:p>
        </p:txBody>
      </p:sp>
      <p:sp>
        <p:nvSpPr>
          <p:cNvPr id="126985" name="Text Box 9"/>
          <p:cNvSpPr txBox="1"/>
          <p:nvPr/>
        </p:nvSpPr>
        <p:spPr>
          <a:xfrm>
            <a:off x="3641725" y="3005138"/>
            <a:ext cx="2865438" cy="520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类型2：缺电压表</a:t>
            </a:r>
          </a:p>
        </p:txBody>
      </p:sp>
      <p:sp>
        <p:nvSpPr>
          <p:cNvPr id="126981" name="AutoShape 5"/>
          <p:cNvSpPr/>
          <p:nvPr/>
        </p:nvSpPr>
        <p:spPr>
          <a:xfrm>
            <a:off x="3127375" y="1530350"/>
            <a:ext cx="287338" cy="1711325"/>
          </a:xfrm>
          <a:prstGeom prst="leftBrace">
            <a:avLst>
              <a:gd name="adj1" fmla="val 121008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pPr fontAlgn="base"/>
            <a:endParaRPr lang="zh-CN" altLang="en-US" sz="2800" strike="noStrike" noProof="1">
              <a:solidFill>
                <a:srgbClr val="008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8"/>
          <p:cNvSpPr txBox="1"/>
          <p:nvPr/>
        </p:nvSpPr>
        <p:spPr>
          <a:xfrm>
            <a:off x="595313" y="2033588"/>
            <a:ext cx="2327275" cy="5207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变式测电功率</a:t>
            </a:r>
          </a:p>
        </p:txBody>
      </p:sp>
      <p:sp>
        <p:nvSpPr>
          <p:cNvPr id="18437" name="Rectangle 1"/>
          <p:cNvSpPr/>
          <p:nvPr/>
        </p:nvSpPr>
        <p:spPr>
          <a:xfrm>
            <a:off x="3414713" y="57150"/>
            <a:ext cx="2541587" cy="49847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indent="200025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变式测电功率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6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6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4" grpId="0"/>
      <p:bldP spid="126985" grpId="0"/>
      <p:bldP spid="126981" grpId="0" bldLvl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/>
          <p:nvPr/>
        </p:nvSpPr>
        <p:spPr>
          <a:xfrm>
            <a:off x="1423988" y="41275"/>
            <a:ext cx="2541587" cy="49847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indent="200025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变式测电功率</a:t>
            </a:r>
          </a:p>
        </p:txBody>
      </p:sp>
      <p:sp>
        <p:nvSpPr>
          <p:cNvPr id="19458" name="矩形 8"/>
          <p:cNvSpPr/>
          <p:nvPr/>
        </p:nvSpPr>
        <p:spPr>
          <a:xfrm>
            <a:off x="328930" y="735330"/>
            <a:ext cx="8768715" cy="131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【设计思路】</a:t>
            </a:r>
            <a:endParaRPr lang="zh-CN" altLang="zh-CN" sz="20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①使小灯泡正常发光：</a:t>
            </a:r>
          </a:p>
          <a:p>
            <a:pPr>
              <a:lnSpc>
                <a:spcPct val="150000"/>
              </a:lnSpc>
            </a:pPr>
            <a:endParaRPr lang="zh-CN" altLang="zh-CN" sz="2000" baseline="-25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9459" name="组合 62487"/>
          <p:cNvGrpSpPr/>
          <p:nvPr/>
        </p:nvGrpSpPr>
        <p:grpSpPr>
          <a:xfrm>
            <a:off x="4100513" y="41275"/>
            <a:ext cx="3302000" cy="565150"/>
            <a:chOff x="301" y="615"/>
            <a:chExt cx="2080" cy="356"/>
          </a:xfrm>
        </p:grpSpPr>
        <p:grpSp>
          <p:nvGrpSpPr>
            <p:cNvPr id="19460" name="组合 62470"/>
            <p:cNvGrpSpPr/>
            <p:nvPr/>
          </p:nvGrpSpPr>
          <p:grpSpPr>
            <a:xfrm>
              <a:off x="301" y="615"/>
              <a:ext cx="1106" cy="356"/>
              <a:chOff x="255" y="1079"/>
              <a:chExt cx="1106" cy="356"/>
            </a:xfrm>
          </p:grpSpPr>
          <p:pic>
            <p:nvPicPr>
              <p:cNvPr id="19461" name="图片 62471" descr="LS考点带序号二字标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55" y="1079"/>
                <a:ext cx="998" cy="31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462" name="文本框 62472"/>
              <p:cNvSpPr txBox="1"/>
              <p:nvPr/>
            </p:nvSpPr>
            <p:spPr>
              <a:xfrm>
                <a:off x="363" y="1106"/>
                <a:ext cx="998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srgbClr val="FFFFFF"/>
                    </a:solidFill>
                    <a:latin typeface="Calibri" panose="020F0502020204030204"/>
                    <a:ea typeface="黑体" panose="02010609060101010101" pitchFamily="49" charset="-122"/>
                  </a:rPr>
                  <a:t>类型   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9463" name="矩形 10"/>
            <p:cNvSpPr/>
            <p:nvPr/>
          </p:nvSpPr>
          <p:spPr>
            <a:xfrm>
              <a:off x="1407" y="657"/>
              <a:ext cx="974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zh-CN" sz="2400" dirty="0">
                  <a:solidFill>
                    <a:srgbClr val="FF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缺电流表</a:t>
              </a:r>
            </a:p>
          </p:txBody>
        </p:sp>
      </p:grpSp>
      <p:pic>
        <p:nvPicPr>
          <p:cNvPr id="71682" name="Picture 2" descr="C:\Documents and Settings\Administrator\桌面\2020河南试题研究物理\叶62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630555" y="2797175"/>
            <a:ext cx="3470275" cy="1022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9775" y="2351088"/>
            <a:ext cx="1762125" cy="1563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3400" y="2425700"/>
            <a:ext cx="1812925" cy="1489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28930" y="1712595"/>
            <a:ext cx="860425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②利用</a:t>
            </a:r>
            <a:r>
              <a:rPr lang="zh-CN" altLang="zh-CN" u="sng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电压表并联已知电阻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或已知最大阻值的滑动变阻器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)</a:t>
            </a:r>
            <a:r>
              <a:rPr lang="zh-CN" altLang="zh-CN" u="sng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等效替代电流表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，间接测出通过小灯泡的电流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I</a:t>
            </a:r>
            <a:r>
              <a:rPr lang="zh-CN" altLang="zh-CN" baseline="-250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额．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09875" y="1313815"/>
            <a:ext cx="637349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调节滑片的位置，使小灯泡两端电压等于额定电压</a:t>
            </a:r>
            <a:r>
              <a:rPr lang="en-US" altLang="zh-CN" sz="2000" i="1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U</a:t>
            </a:r>
            <a:r>
              <a:rPr lang="zh-CN" altLang="zh-CN" sz="2000" baseline="-250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额</a:t>
            </a:r>
            <a:r>
              <a:rPr lang="zh-CN" altLang="zh-CN" sz="20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1"/>
          <p:cNvSpPr/>
          <p:nvPr/>
        </p:nvSpPr>
        <p:spPr>
          <a:xfrm>
            <a:off x="376555" y="607060"/>
            <a:ext cx="8389938" cy="3830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1.(2019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绥化改编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小明在进行测量小灯泡电功率的实验中发现电流表损坏不能使用，她利用阻值已知的定值电阻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，设计了如图所示的电路，测量额定电压为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altLang="zh-CN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的小灯泡的额定功率．操作如下：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闭合开关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，断开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，调节滑动变阻器，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使电压表的示数为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②保持滑动变阻器滑片位置不变，闭合开关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断开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en-US" altLang="zh-CN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，读出电压表示数为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  <a:p>
            <a:pPr>
              <a:lnSpc>
                <a:spcPct val="150000"/>
              </a:lnSpc>
            </a:pPr>
            <a:endParaRPr lang="zh-CN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③小灯泡的额定功率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zh-CN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altLang="zh-CN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0482" name="Picture 2" descr="C:\Documents and Settings\Administrator\桌面\2020河南试题研究物理\叶63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6208713" y="1565275"/>
            <a:ext cx="2290762" cy="2033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矩形 2"/>
          <p:cNvSpPr/>
          <p:nvPr/>
        </p:nvSpPr>
        <p:spPr>
          <a:xfrm>
            <a:off x="6732588" y="3492500"/>
            <a:ext cx="239712" cy="1063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100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第</a:t>
            </a:r>
            <a:r>
              <a:rPr lang="en-US" altLang="zh-CN" sz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100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题图甲</a:t>
            </a:r>
            <a:endParaRPr lang="zh-CN" altLang="en-US" sz="100" dirty="0">
              <a:solidFill>
                <a:srgbClr val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96833" y="2238058"/>
            <a:ext cx="496887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altLang="zh-CN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额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3305493" y="3599180"/>
          <a:ext cx="1195387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r:id="rId5" imgW="1057910" imgH="571500" progId="Equation.DSMT4">
                  <p:embed/>
                </p:oleObj>
              </mc:Choice>
              <mc:Fallback>
                <p:oleObj r:id="rId5" imgW="1057910" imgH="5715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05493" y="3599180"/>
                        <a:ext cx="1195387" cy="679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6" name="Rectangle 1"/>
          <p:cNvSpPr/>
          <p:nvPr/>
        </p:nvSpPr>
        <p:spPr>
          <a:xfrm>
            <a:off x="1423988" y="41275"/>
            <a:ext cx="2541587" cy="49847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indent="200025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变式测电功率</a:t>
            </a:r>
          </a:p>
        </p:txBody>
      </p:sp>
      <p:grpSp>
        <p:nvGrpSpPr>
          <p:cNvPr id="20487" name="组合 62487"/>
          <p:cNvGrpSpPr/>
          <p:nvPr/>
        </p:nvGrpSpPr>
        <p:grpSpPr>
          <a:xfrm>
            <a:off x="3930650" y="41275"/>
            <a:ext cx="3302000" cy="565150"/>
            <a:chOff x="301" y="615"/>
            <a:chExt cx="2080" cy="356"/>
          </a:xfrm>
        </p:grpSpPr>
        <p:grpSp>
          <p:nvGrpSpPr>
            <p:cNvPr id="20488" name="组合 62470"/>
            <p:cNvGrpSpPr/>
            <p:nvPr/>
          </p:nvGrpSpPr>
          <p:grpSpPr>
            <a:xfrm>
              <a:off x="301" y="615"/>
              <a:ext cx="1106" cy="356"/>
              <a:chOff x="255" y="1079"/>
              <a:chExt cx="1106" cy="356"/>
            </a:xfrm>
          </p:grpSpPr>
          <p:pic>
            <p:nvPicPr>
              <p:cNvPr id="20489" name="图片 62471" descr="LS考点带序号二字标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55" y="1079"/>
                <a:ext cx="998" cy="31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62472"/>
              <p:cNvSpPr txBox="1"/>
              <p:nvPr/>
            </p:nvSpPr>
            <p:spPr>
              <a:xfrm>
                <a:off x="363" y="1106"/>
                <a:ext cx="998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srgbClr val="FFFFFF"/>
                    </a:solidFill>
                    <a:latin typeface="Calibri" panose="020F0502020204030204"/>
                    <a:ea typeface="黑体" panose="02010609060101010101" pitchFamily="49" charset="-122"/>
                  </a:rPr>
                  <a:t>类型   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0491" name="矩形 10"/>
            <p:cNvSpPr/>
            <p:nvPr/>
          </p:nvSpPr>
          <p:spPr>
            <a:xfrm>
              <a:off x="1407" y="657"/>
              <a:ext cx="974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zh-CN" sz="2400" dirty="0">
                  <a:solidFill>
                    <a:srgbClr val="FF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缺电流表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1"/>
          <p:cNvSpPr/>
          <p:nvPr/>
        </p:nvSpPr>
        <p:spPr>
          <a:xfrm>
            <a:off x="628650" y="449263"/>
            <a:ext cx="854710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小明在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测量小灯泡额定功率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的实验中，实验室提供如下器材：被测小灯泡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额定电压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 V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，电阻约为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 Ω)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，电源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电压恒为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 V)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、电压表、开关各一个，滑动变阻器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(“10 Ω 1 A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(“50 Ω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0.5 A”)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．如图乙为小明设计的电路，请你写出实验步骤和小灯泡额定功率表达式．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①闭合开关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，将滑动变阻器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的滑片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移至</a:t>
            </a:r>
            <a:r>
              <a:rPr lang="en-US" altLang="zh-CN" i="1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端，移动滑动变阻器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的滑片，使电压表示数为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 V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②保持滑动变阻器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的滑片位置不动，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___________________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，读出电压表的示数</a:t>
            </a: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③小灯泡额电功率表达式为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zh-CN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__________________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用已知量和测量量表示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1506" name="Picture 2" descr="C:\Documents and Settings\Administrator\桌面\2020河南试题研究物理\叶64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6405563" y="2733675"/>
            <a:ext cx="2024062" cy="1666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矩形 2"/>
          <p:cNvSpPr/>
          <p:nvPr/>
        </p:nvSpPr>
        <p:spPr>
          <a:xfrm>
            <a:off x="7065963" y="4497388"/>
            <a:ext cx="239712" cy="1063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100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第</a:t>
            </a:r>
            <a:r>
              <a:rPr lang="en-US" altLang="zh-CN" sz="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100" dirty="0">
                <a:solidFill>
                  <a:srgbClr val="000000"/>
                </a:solidFill>
                <a:latin typeface="Calibri" panose="020F0502020204030204"/>
                <a:ea typeface="宋体" panose="02010600030101010101" pitchFamily="2" charset="-122"/>
              </a:rPr>
              <a:t>题图乙</a:t>
            </a:r>
            <a:endParaRPr lang="zh-CN" altLang="en-US" sz="100" dirty="0">
              <a:solidFill>
                <a:srgbClr val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10175" y="2136775"/>
            <a:ext cx="3911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5" name="矩形 4"/>
          <p:cNvSpPr/>
          <p:nvPr/>
        </p:nvSpPr>
        <p:spPr>
          <a:xfrm>
            <a:off x="2574925" y="3057525"/>
            <a:ext cx="39687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0238" y="3452813"/>
            <a:ext cx="225107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将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的滑片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移至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端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4113" y="4267200"/>
            <a:ext cx="207010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0.05 A×(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 V)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1512" name="组合 62487"/>
          <p:cNvGrpSpPr/>
          <p:nvPr/>
        </p:nvGrpSpPr>
        <p:grpSpPr>
          <a:xfrm>
            <a:off x="4100513" y="41275"/>
            <a:ext cx="3302000" cy="565150"/>
            <a:chOff x="301" y="615"/>
            <a:chExt cx="2080" cy="356"/>
          </a:xfrm>
        </p:grpSpPr>
        <p:grpSp>
          <p:nvGrpSpPr>
            <p:cNvPr id="21513" name="组合 62470"/>
            <p:cNvGrpSpPr/>
            <p:nvPr/>
          </p:nvGrpSpPr>
          <p:grpSpPr>
            <a:xfrm>
              <a:off x="301" y="615"/>
              <a:ext cx="1106" cy="356"/>
              <a:chOff x="255" y="1079"/>
              <a:chExt cx="1106" cy="356"/>
            </a:xfrm>
          </p:grpSpPr>
          <p:pic>
            <p:nvPicPr>
              <p:cNvPr id="21514" name="图片 62471" descr="LS考点带序号二字标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55" y="1079"/>
                <a:ext cx="998" cy="31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1515" name="文本框 62472"/>
              <p:cNvSpPr txBox="1"/>
              <p:nvPr/>
            </p:nvSpPr>
            <p:spPr>
              <a:xfrm>
                <a:off x="363" y="1106"/>
                <a:ext cx="998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srgbClr val="FFFFFF"/>
                    </a:solidFill>
                    <a:latin typeface="Calibri" panose="020F0502020204030204"/>
                    <a:ea typeface="黑体" panose="02010609060101010101" pitchFamily="49" charset="-122"/>
                  </a:rPr>
                  <a:t>类型   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1516" name="矩形 10"/>
            <p:cNvSpPr/>
            <p:nvPr/>
          </p:nvSpPr>
          <p:spPr>
            <a:xfrm>
              <a:off x="1407" y="657"/>
              <a:ext cx="974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zh-CN" sz="2400" dirty="0">
                  <a:solidFill>
                    <a:srgbClr val="FF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缺电流表</a:t>
              </a:r>
            </a:p>
          </p:txBody>
        </p:sp>
      </p:grpSp>
      <p:sp>
        <p:nvSpPr>
          <p:cNvPr id="21517" name="Rectangle 1"/>
          <p:cNvSpPr/>
          <p:nvPr/>
        </p:nvSpPr>
        <p:spPr>
          <a:xfrm>
            <a:off x="1423988" y="41275"/>
            <a:ext cx="2541587" cy="49847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indent="200025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变式测电功率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C:\Documents and Settings\Administrator\桌面\2020河南试题研究物理\叶65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573088" y="3057525"/>
            <a:ext cx="3397250" cy="11160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0" name="组合 7"/>
          <p:cNvGrpSpPr/>
          <p:nvPr/>
        </p:nvGrpSpPr>
        <p:grpSpPr>
          <a:xfrm>
            <a:off x="447675" y="869950"/>
            <a:ext cx="8255000" cy="2307114"/>
            <a:chOff x="601" y="1826"/>
            <a:chExt cx="15989" cy="4844"/>
          </a:xfrm>
        </p:grpSpPr>
        <p:sp>
          <p:nvSpPr>
            <p:cNvPr id="22531" name="矩形 2"/>
            <p:cNvSpPr/>
            <p:nvPr/>
          </p:nvSpPr>
          <p:spPr>
            <a:xfrm>
              <a:off x="601" y="1826"/>
              <a:ext cx="15989" cy="48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【设计思路】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①</a:t>
              </a:r>
              <a:r>
                <a:rPr lang="zh-CN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使小灯泡正常发光：利用</a:t>
              </a:r>
              <a:r>
                <a:rPr lang="zh-CN" altLang="zh-CN" u="sng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电流表串联已知电阻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或者已知最大阻值的滑动变阻器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zh-CN" altLang="zh-CN" u="sng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等效替代电压表</a:t>
              </a:r>
              <a:r>
                <a:rPr lang="zh-CN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，调节滑片的位置，使电流表的示数等于        ；</a:t>
              </a:r>
            </a:p>
            <a:p>
              <a:pPr>
                <a:lnSpc>
                  <a:spcPct val="200000"/>
                </a:lnSpc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②</a:t>
              </a:r>
              <a:r>
                <a:rPr lang="zh-CN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利用电流表测出通过小灯泡的电流</a:t>
              </a:r>
              <a:r>
                <a:rPr lang="en-US" altLang="zh-CN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  <a:r>
                <a:rPr lang="zh-CN" altLang="zh-CN" baseline="-25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额 。</a:t>
              </a:r>
              <a:endPara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22532" name="对象 5"/>
            <p:cNvGraphicFramePr/>
            <p:nvPr/>
          </p:nvGraphicFramePr>
          <p:xfrm>
            <a:off x="12437" y="4254"/>
            <a:ext cx="931" cy="14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2" r:id="rId5" imgW="361950" imgH="665480" progId="Equation.DSMT4">
                    <p:embed/>
                  </p:oleObj>
                </mc:Choice>
                <mc:Fallback>
                  <p:oleObj r:id="rId5" imgW="361950" imgH="665480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2437" y="4254"/>
                          <a:ext cx="931" cy="147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18050" y="2832100"/>
            <a:ext cx="2103438" cy="1566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46900" y="2832100"/>
            <a:ext cx="2017713" cy="1641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5" name="组合 62487"/>
          <p:cNvGrpSpPr/>
          <p:nvPr/>
        </p:nvGrpSpPr>
        <p:grpSpPr>
          <a:xfrm>
            <a:off x="4030663" y="104775"/>
            <a:ext cx="3302000" cy="565150"/>
            <a:chOff x="301" y="615"/>
            <a:chExt cx="2080" cy="356"/>
          </a:xfrm>
        </p:grpSpPr>
        <p:grpSp>
          <p:nvGrpSpPr>
            <p:cNvPr id="22536" name="组合 62470"/>
            <p:cNvGrpSpPr/>
            <p:nvPr/>
          </p:nvGrpSpPr>
          <p:grpSpPr>
            <a:xfrm>
              <a:off x="301" y="615"/>
              <a:ext cx="1106" cy="356"/>
              <a:chOff x="255" y="1079"/>
              <a:chExt cx="1106" cy="356"/>
            </a:xfrm>
          </p:grpSpPr>
          <p:pic>
            <p:nvPicPr>
              <p:cNvPr id="22537" name="图片 62471" descr="LS考点带序号二字标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55" y="1079"/>
                <a:ext cx="998" cy="31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538" name="文本框 62472"/>
              <p:cNvSpPr txBox="1"/>
              <p:nvPr/>
            </p:nvSpPr>
            <p:spPr>
              <a:xfrm>
                <a:off x="363" y="1106"/>
                <a:ext cx="998" cy="3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srgbClr val="FFFFFF"/>
                    </a:solidFill>
                    <a:latin typeface="Calibri" panose="020F0502020204030204"/>
                    <a:ea typeface="黑体" panose="02010609060101010101" pitchFamily="49" charset="-122"/>
                  </a:rPr>
                  <a:t>类型   </a:t>
                </a:r>
                <a:r>
                  <a:rPr lang="en-US" altLang="zh-CN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</a:p>
            </p:txBody>
          </p:sp>
        </p:grpSp>
        <p:sp>
          <p:nvSpPr>
            <p:cNvPr id="22539" name="矩形 10"/>
            <p:cNvSpPr/>
            <p:nvPr/>
          </p:nvSpPr>
          <p:spPr>
            <a:xfrm>
              <a:off x="1407" y="657"/>
              <a:ext cx="974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zh-CN" sz="2400" dirty="0">
                  <a:solidFill>
                    <a:srgbClr val="FFFF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缺电压表</a:t>
              </a:r>
            </a:p>
          </p:txBody>
        </p:sp>
      </p:grpSp>
      <p:sp>
        <p:nvSpPr>
          <p:cNvPr id="22540" name="Rectangle 1"/>
          <p:cNvSpPr/>
          <p:nvPr/>
        </p:nvSpPr>
        <p:spPr>
          <a:xfrm>
            <a:off x="1504950" y="57150"/>
            <a:ext cx="2543175" cy="49847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indent="200025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变式测电功率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2</TotalTime>
  <Words>1014</Words>
  <Application>Microsoft Office PowerPoint</Application>
  <PresentationFormat>全屏显示(16:9)</PresentationFormat>
  <Paragraphs>113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黑体</vt:lpstr>
      <vt:lpstr>楷体_GB2312</vt:lpstr>
      <vt:lpstr>宋体</vt:lpstr>
      <vt:lpstr>微软雅黑</vt:lpstr>
      <vt:lpstr>Arial</vt:lpstr>
      <vt:lpstr>Arial Black</vt:lpstr>
      <vt:lpstr>Calibri</vt:lpstr>
      <vt:lpstr>Garamond</vt:lpstr>
      <vt:lpstr>Times New Roman</vt:lpstr>
      <vt:lpstr>Wingdings</vt:lpstr>
      <vt:lpstr>Pixel</vt:lpstr>
      <vt:lpstr>WPS 公式 3.0</vt:lpstr>
      <vt:lpstr>MathType 6.0 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2011-03-24T02:17:00Z</dcterms:created>
  <dcterms:modified xsi:type="dcterms:W3CDTF">2020-04-05T04:02:19Z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