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eg" ContentType="image/jpeg"/>
  <Default Extension="png" ContentType="image/png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&#65279;<?xml version="1.0" encoding="utf-8" standalone="yes"?><Relationships xmlns="http://schemas.openxmlformats.org/package/2006/relationships"><Relationship Id="rId1" Type="http://schemas.openxmlformats.org/officeDocument/2006/relationships/officeDocument" Target="ppt/presentation.xml" /><Relationship Id="rId2" Type="http://schemas.openxmlformats.org/package/2006/relationships/metadata/core-properties" Target="docProps/core.xml" /><Relationship Id="rId3" Type="http://schemas.openxmlformats.org/officeDocument/2006/relationships/extended-properties" Target="docProps/app.xml" /><Relationship Id="rId4" Type="http://schemas.openxmlformats.org/package/2006/relationships/metadata/thumbnail" Target="docProps/thumbnail.jpeg" /><Relationship Id="rId5" Type="http://schemas.openxmlformats.org/officeDocument/2006/relationships/custom-properties" Target="docProps/custom.xml" /></Relationships>
</file>

<file path=ppt/presentation.xml><?xml version="1.0" encoding="utf-8"?>
<!--Generated by Aspose.Slides for Java 23.3-->
<p:presentation xmlns:r="http://schemas.openxmlformats.org/officeDocument/2006/relationships" xmlns:a="http://schemas.openxmlformats.org/drawingml/2006/main" xmlns:p="http://schemas.openxmlformats.org/presentationml/2006/main" autoCompressPictures="0">
  <p:sldMasterIdLst>
    <p:sldMasterId id="2147483648" r:id="rId1"/>
  </p:sldMasterIdLst>
  <p:notesMasterIdLst>
    <p:notesMasterId r:id="rId2"/>
  </p:notesMasterIdLst>
  <p:sldIdLst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</p:sldIdLst>
  <p:sldSz cx="12192000" cy="6858000"/>
  <p:notesSz cx="6858000" cy="12192000"/>
  <p:custDataLst>
    <p:tags r:id="rId30"/>
  </p:custDataLst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r="http://schemas.openxmlformats.org/officeDocument/2006/relationships" xmlns:a="http://schemas.openxmlformats.org/drawingml/2006/main" xmlns:p="http://schemas.openxmlformats.org/presentationml/2006/main">
  <p:showPr showNarration="1"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  <p:ext uri="{1BD7E111-0CB8-44D6-8891-C1BB2F81B7CC}">
      <p1710:readonlyRecommended xmlns:p1710="http://schemas.microsoft.com/office/powerpoint/2017/10/main" val="0"/>
    </p:ext>
  </p:extLst>
</p:presentationPr>
</file>

<file path=ppt/tableStyles.xml><?xml version="1.0" encoding="utf-8"?>
<a:tblStyleLst xmlns:r="http://schemas.openxmlformats.org/officeDocument/2006/relationships"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fill>
          <a:solidFill>
            <a:schemeClr val="accent1">
              <a:tint val="40000"/>
            </a:schemeClr>
          </a:solidFill>
        </a:fill>
      </a:tcStyle>
    </a:band1H>
    <a:band1V>
      <a:tcStyle>
        <a:fill>
          <a:solidFill>
            <a:schemeClr val="accent1">
              <a:tint val="40000"/>
            </a:schemeClr>
          </a:solidFill>
        </a:fill>
      </a:tcStyle>
    </a:band1V>
    <a:lastCol>
      <a:tcTxStyle b="on">
        <a:fontRef idx="minor">
          <a:prstClr val="black"/>
        </a:fontRef>
        <a:schemeClr val="lt1"/>
      </a:tcTxStyle>
      <a:tcStyle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65" d="100"/>
          <a:sy n="65" d="100"/>
        </p:scale>
        <p:origin x="72" y="31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>
        <p:scale>
          <a:sx n="1" d="100"/>
          <a:sy n="1" d="100"/>
        </p:scale>
        <p:origin x="0" y="0"/>
      </p:cViewPr>
    </p:cSldViewPr>
  </p:notesViewPr>
  <p:gridSpacing cx="76200" cy="76200"/>
</p:viewPr>
</file>

<file path=ppt/_rels/presentation.xml.rels>&#65279;<?xml version="1.0" encoding="utf-8" standalone="yes"?><Relationships xmlns="http://schemas.openxmlformats.org/package/2006/relationships"><Relationship Id="rId1" Type="http://schemas.openxmlformats.org/officeDocument/2006/relationships/slideMaster" Target="slideMasters/slideMaster1.xml" /><Relationship Id="rId10" Type="http://schemas.openxmlformats.org/officeDocument/2006/relationships/slide" Target="slides/slide8.xml" /><Relationship Id="rId11" Type="http://schemas.openxmlformats.org/officeDocument/2006/relationships/slide" Target="slides/slide9.xml" /><Relationship Id="rId12" Type="http://schemas.openxmlformats.org/officeDocument/2006/relationships/slide" Target="slides/slide10.xml" /><Relationship Id="rId13" Type="http://schemas.openxmlformats.org/officeDocument/2006/relationships/slide" Target="slides/slide11.xml" /><Relationship Id="rId14" Type="http://schemas.openxmlformats.org/officeDocument/2006/relationships/slide" Target="slides/slide12.xml" /><Relationship Id="rId15" Type="http://schemas.openxmlformats.org/officeDocument/2006/relationships/slide" Target="slides/slide13.xml" /><Relationship Id="rId16" Type="http://schemas.openxmlformats.org/officeDocument/2006/relationships/slide" Target="slides/slide14.xml" /><Relationship Id="rId17" Type="http://schemas.openxmlformats.org/officeDocument/2006/relationships/slide" Target="slides/slide15.xml" /><Relationship Id="rId18" Type="http://schemas.openxmlformats.org/officeDocument/2006/relationships/slide" Target="slides/slide16.xml" /><Relationship Id="rId19" Type="http://schemas.openxmlformats.org/officeDocument/2006/relationships/slide" Target="slides/slide17.xml" /><Relationship Id="rId2" Type="http://schemas.openxmlformats.org/officeDocument/2006/relationships/notesMaster" Target="notesMasters/notesMaster1.xml" /><Relationship Id="rId20" Type="http://schemas.openxmlformats.org/officeDocument/2006/relationships/slide" Target="slides/slide18.xml" /><Relationship Id="rId21" Type="http://schemas.openxmlformats.org/officeDocument/2006/relationships/slide" Target="slides/slide19.xml" /><Relationship Id="rId22" Type="http://schemas.openxmlformats.org/officeDocument/2006/relationships/slide" Target="slides/slide20.xml" /><Relationship Id="rId23" Type="http://schemas.openxmlformats.org/officeDocument/2006/relationships/slide" Target="slides/slide21.xml" /><Relationship Id="rId24" Type="http://schemas.openxmlformats.org/officeDocument/2006/relationships/slide" Target="slides/slide22.xml" /><Relationship Id="rId25" Type="http://schemas.openxmlformats.org/officeDocument/2006/relationships/slide" Target="slides/slide23.xml" /><Relationship Id="rId26" Type="http://schemas.openxmlformats.org/officeDocument/2006/relationships/slide" Target="slides/slide24.xml" /><Relationship Id="rId27" Type="http://schemas.openxmlformats.org/officeDocument/2006/relationships/slide" Target="slides/slide25.xml" /><Relationship Id="rId28" Type="http://schemas.openxmlformats.org/officeDocument/2006/relationships/slide" Target="slides/slide26.xml" /><Relationship Id="rId29" Type="http://schemas.openxmlformats.org/officeDocument/2006/relationships/slide" Target="slides/slide27.xml" /><Relationship Id="rId3" Type="http://schemas.openxmlformats.org/officeDocument/2006/relationships/slide" Target="slides/slide1.xml" /><Relationship Id="rId30" Type="http://schemas.openxmlformats.org/officeDocument/2006/relationships/tags" Target="tags/tag1.xml" /><Relationship Id="rId31" Type="http://schemas.openxmlformats.org/officeDocument/2006/relationships/presProps" Target="presProps.xml" /><Relationship Id="rId32" Type="http://schemas.openxmlformats.org/officeDocument/2006/relationships/viewProps" Target="viewProps.xml" /><Relationship Id="rId33" Type="http://schemas.openxmlformats.org/officeDocument/2006/relationships/theme" Target="theme/theme1.xml" /><Relationship Id="rId34" Type="http://schemas.openxmlformats.org/officeDocument/2006/relationships/tableStyles" Target="tableStyles.xml" /><Relationship Id="rId4" Type="http://schemas.openxmlformats.org/officeDocument/2006/relationships/slide" Target="slides/slide2.xml" /><Relationship Id="rId5" Type="http://schemas.openxmlformats.org/officeDocument/2006/relationships/slide" Target="slides/slide3.xml" /><Relationship Id="rId6" Type="http://schemas.openxmlformats.org/officeDocument/2006/relationships/slide" Target="slides/slide4.xml" /><Relationship Id="rId7" Type="http://schemas.openxmlformats.org/officeDocument/2006/relationships/slide" Target="slides/slide5.xml" /><Relationship Id="rId8" Type="http://schemas.openxmlformats.org/officeDocument/2006/relationships/slide" Target="slides/slide6.xml" /><Relationship Id="rId9" Type="http://schemas.openxmlformats.org/officeDocument/2006/relationships/slide" Target="slides/slide7.xml" /></Relationships>
</file>

<file path=ppt/notesMasters/_rels/notesMaster1.xml.rels>&#65279;<?xml version="1.0" encoding="utf-8" standalone="yes"?><Relationships xmlns="http://schemas.openxmlformats.org/package/2006/relationships"><Relationship Id="rId1" Type="http://schemas.openxmlformats.org/officeDocument/2006/relationships/theme" Target="../theme/theme2.xml" /></Relationships>
</file>

<file path=ppt/notesMasters/notesMaster1.xml><?xml version="1.0" encoding="utf-8"?>
<p:notes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 name="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1.xml" /><Relationship Id="rId2" Type="http://schemas.openxmlformats.org/officeDocument/2006/relationships/notesMaster" Target="../notesMasters/notesMaster1.xml" /></Relationships>
</file>

<file path=ppt/notesSlides/_rels/notesSlide10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10.xml" /><Relationship Id="rId2" Type="http://schemas.openxmlformats.org/officeDocument/2006/relationships/notesMaster" Target="../notesMasters/notesMaster1.xml" /></Relationships>
</file>

<file path=ppt/notesSlides/_rels/notesSlide11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11.xml" /><Relationship Id="rId2" Type="http://schemas.openxmlformats.org/officeDocument/2006/relationships/notesMaster" Target="../notesMasters/notesMaster1.xml" /></Relationships>
</file>

<file path=ppt/notesSlides/_rels/notesSlide12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12.xml" /><Relationship Id="rId2" Type="http://schemas.openxmlformats.org/officeDocument/2006/relationships/notesMaster" Target="../notesMasters/notesMaster1.xml" /></Relationships>
</file>

<file path=ppt/notesSlides/_rels/notesSlide13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13.xml" /><Relationship Id="rId2" Type="http://schemas.openxmlformats.org/officeDocument/2006/relationships/notesMaster" Target="../notesMasters/notesMaster1.xml" /></Relationships>
</file>

<file path=ppt/notesSlides/_rels/notesSlide14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14.xml" /><Relationship Id="rId2" Type="http://schemas.openxmlformats.org/officeDocument/2006/relationships/notesMaster" Target="../notesMasters/notesMaster1.xml" /></Relationships>
</file>

<file path=ppt/notesSlides/_rels/notesSlide15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15.xml" /><Relationship Id="rId2" Type="http://schemas.openxmlformats.org/officeDocument/2006/relationships/notesMaster" Target="../notesMasters/notesMaster1.xml" /></Relationships>
</file>

<file path=ppt/notesSlides/_rels/notesSlide16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16.xml" /><Relationship Id="rId2" Type="http://schemas.openxmlformats.org/officeDocument/2006/relationships/notesMaster" Target="../notesMasters/notesMaster1.xml" /></Relationships>
</file>

<file path=ppt/notesSlides/_rels/notesSlide17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17.xml" /><Relationship Id="rId2" Type="http://schemas.openxmlformats.org/officeDocument/2006/relationships/notesMaster" Target="../notesMasters/notesMaster1.xml" /></Relationships>
</file>

<file path=ppt/notesSlides/_rels/notesSlide18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18.xml" /><Relationship Id="rId2" Type="http://schemas.openxmlformats.org/officeDocument/2006/relationships/notesMaster" Target="../notesMasters/notesMaster1.xml" /></Relationships>
</file>

<file path=ppt/notesSlides/_rels/notesSlide19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19.xml" /><Relationship Id="rId2" Type="http://schemas.openxmlformats.org/officeDocument/2006/relationships/notesMaster" Target="../notesMasters/notesMaster1.xml" /></Relationships>
</file>

<file path=ppt/notesSlides/_rels/notesSlide2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2.xml" /><Relationship Id="rId2" Type="http://schemas.openxmlformats.org/officeDocument/2006/relationships/notesMaster" Target="../notesMasters/notesMaster1.xml" /></Relationships>
</file>

<file path=ppt/notesSlides/_rels/notesSlide20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20.xml" /><Relationship Id="rId2" Type="http://schemas.openxmlformats.org/officeDocument/2006/relationships/notesMaster" Target="../notesMasters/notesMaster1.xml" /></Relationships>
</file>

<file path=ppt/notesSlides/_rels/notesSlide21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21.xml" /><Relationship Id="rId2" Type="http://schemas.openxmlformats.org/officeDocument/2006/relationships/notesMaster" Target="../notesMasters/notesMaster1.xml" /></Relationships>
</file>

<file path=ppt/notesSlides/_rels/notesSlide22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22.xml" /><Relationship Id="rId2" Type="http://schemas.openxmlformats.org/officeDocument/2006/relationships/notesMaster" Target="../notesMasters/notesMaster1.xml" /></Relationships>
</file>

<file path=ppt/notesSlides/_rels/notesSlide23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23.xml" /><Relationship Id="rId2" Type="http://schemas.openxmlformats.org/officeDocument/2006/relationships/notesMaster" Target="../notesMasters/notesMaster1.xml" /></Relationships>
</file>

<file path=ppt/notesSlides/_rels/notesSlide24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24.xml" /><Relationship Id="rId2" Type="http://schemas.openxmlformats.org/officeDocument/2006/relationships/notesMaster" Target="../notesMasters/notesMaster1.xml" /></Relationships>
</file>

<file path=ppt/notesSlides/_rels/notesSlide25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25.xml" /><Relationship Id="rId2" Type="http://schemas.openxmlformats.org/officeDocument/2006/relationships/notesMaster" Target="../notesMasters/notesMaster1.xml" /></Relationships>
</file>

<file path=ppt/notesSlides/_rels/notesSlide26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26.xml" /><Relationship Id="rId2" Type="http://schemas.openxmlformats.org/officeDocument/2006/relationships/notesMaster" Target="../notesMasters/notesMaster1.xml" /></Relationships>
</file>

<file path=ppt/notesSlides/_rels/notesSlide27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27.xml" /><Relationship Id="rId2" Type="http://schemas.openxmlformats.org/officeDocument/2006/relationships/notesMaster" Target="../notesMasters/notesMaster1.xml" /></Relationships>
</file>

<file path=ppt/notesSlides/_rels/notesSlide3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3.xml" /><Relationship Id="rId2" Type="http://schemas.openxmlformats.org/officeDocument/2006/relationships/notesMaster" Target="../notesMasters/notesMaster1.xml" /></Relationships>
</file>

<file path=ppt/notesSlides/_rels/notesSlide4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4.xml" /><Relationship Id="rId2" Type="http://schemas.openxmlformats.org/officeDocument/2006/relationships/notesMaster" Target="../notesMasters/notesMaster1.xml" /></Relationships>
</file>

<file path=ppt/notesSlides/_rels/notesSlide5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5.xml" /><Relationship Id="rId2" Type="http://schemas.openxmlformats.org/officeDocument/2006/relationships/notesMaster" Target="../notesMasters/notesMaster1.xml" /></Relationships>
</file>

<file path=ppt/notesSlides/_rels/notesSlide6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6.xml" /><Relationship Id="rId2" Type="http://schemas.openxmlformats.org/officeDocument/2006/relationships/notesMaster" Target="../notesMasters/notesMaster1.xml" /></Relationships>
</file>

<file path=ppt/notesSlides/_rels/notesSlide7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7.xml" /><Relationship Id="rId2" Type="http://schemas.openxmlformats.org/officeDocument/2006/relationships/notesMaster" Target="../notesMasters/notesMaster1.xml" /></Relationships>
</file>

<file path=ppt/notesSlides/_rels/notesSlide8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8.xml" /><Relationship Id="rId2" Type="http://schemas.openxmlformats.org/officeDocument/2006/relationships/notesMaster" Target="../notesMasters/notesMaster1.xml" /></Relationships>
</file>

<file path=ppt/notesSlides/_rels/notesSlide9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9.xml" /><Relationship Id="rId2" Type="http://schemas.openxmlformats.org/officeDocument/2006/relationships/notesMaster" Target="../notesMasters/notesMaster1.xml" /></Relationships>
</file>

<file path=ppt/notesSlides/notesSlide1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 txBox="1"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 txBox="1"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 txBox="1"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 txBox="1"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 txBox="1"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 txBox="1"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 txBox="1"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 txBox="1"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 txBox="1"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 txBox="1"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 txBox="1"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 txBox="1"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 txBox="1"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 txBox="1"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21</a:t>
            </a:fld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 txBox="1"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22</a:t>
            </a:fld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 txBox="1"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23</a:t>
            </a:fld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 txBox="1"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24</a:t>
            </a:fld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 txBox="1"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25</a:t>
            </a:fld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 txBox="1"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26</a:t>
            </a:fld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 txBox="1"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27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 txBox="1"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 txBox="1"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 txBox="1"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 txBox="1"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 txBox="1"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 txBox="1"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 txBox="1"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&#65279;<?xml version="1.0" encoding="utf-8" standalone="yes"?><Relationships xmlns="http://schemas.openxmlformats.org/package/2006/relationships"><Relationship Id="rId1" Type="http://schemas.openxmlformats.org/officeDocument/2006/relationships/image" Target="../media/image1.png" /><Relationship Id="rId2" Type="http://schemas.openxmlformats.org/officeDocument/2006/relationships/image" Target="../media/image2.png" /><Relationship Id="rId3" Type="http://schemas.openxmlformats.org/officeDocument/2006/relationships/slide" Target="../slides/slide1.xml" TargetMode="Internal" /><Relationship Id="rId4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2" name="MasterShapeName" descr="preencoded.png"/>
          <p:cNvPicPr>
            <a:picLocks noChangeAspect="1"/>
          </p:cNvPicPr>
          <p:nvPr userDrawn="1"/>
        </p:nvPicPr>
        <p:blipFill>
          <a:blip r:embed="rId1"/>
          <a:stretch>
            <a:fillRect/>
          </a:stretch>
        </p:blipFill>
        <p:spPr>
          <a:xfrm>
            <a:off x="0" y="-17462"/>
            <a:ext cx="12260263" cy="6856412"/>
          </a:xfrm>
          <a:prstGeom prst="rect">
            <a:avLst/>
          </a:prstGeom>
          <a:gradFill rotWithShape="1">
            <a:gsLst>
              <a:gs pos="0">
                <a:srgbClr val="00D1E7"/>
              </a:gs>
              <a:gs pos="100000">
                <a:srgbClr val="96C0B8"/>
              </a:gs>
            </a:gsLst>
            <a:lin ang="2700000"/>
          </a:gradFill>
          <a:ln w="9525">
            <a:noFill/>
          </a:ln>
        </p:spPr>
      </p:pic>
      <p:pic>
        <p:nvPicPr>
          <p:cNvPr id="4" name="MasterShapeName?linknodeid=back_to_first_catalog" descr="preencoded.png">
            <a:hlinkClick r:id="rId3" action="ppaction://hlinksldjump"/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182100" y="136525"/>
            <a:ext cx="2851150" cy="25717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5" name="MasterShapeName?linknodeid=back_to_first_catalog&amp;color=RGB(210,24,24)">
            <a:hlinkClick r:id="rId3" action="ppaction://hlinksldjump"/>
          </p:cNvPr>
          <p:cNvSpPr/>
          <p:nvPr userDrawn="1"/>
        </p:nvSpPr>
        <p:spPr>
          <a:xfrm>
            <a:off x="9164955" y="136525"/>
            <a:ext cx="2868295" cy="257175"/>
          </a:xfrm>
          <a:prstGeom prst="rect">
            <a:avLst/>
          </a:prstGeom>
          <a:noFill/>
          <a:ln w="9525">
            <a:noFill/>
          </a:ln>
        </p:spPr>
        <p:txBody>
          <a:bodyPr wrap="square" lIns="0" tIns="0" rIns="0" bIns="0" anchor="ctr" anchorCtr="0"/>
          <a:lstStyle/>
          <a:p>
            <a:pPr lvl="0" algn="ctr"/>
            <a:r>
              <a:rPr lang="zh-CN" altLang="zh-CN" sz="1600">
                <a:solidFill>
                  <a:srgbClr val="D25A18"/>
                </a:solidFill>
                <a:latin typeface="Times New Roman" panose="02020603050405020304" pitchFamily="34" charset="0"/>
                <a:ea typeface="黑体" panose="02010609060101010101" charset="-122"/>
              </a:rPr>
              <a:t>广东中考物理解读课件</a:t>
            </a:r>
            <a:endParaRPr lang="zh-CN" altLang="zh-CN" sz="1600">
              <a:solidFill>
                <a:srgbClr val="D25A18"/>
              </a:solidFill>
              <a:latin typeface="Times New Roman" panose="02020603050405020304" pitchFamily="34" charset="0"/>
              <a:ea typeface="黑体" panose="02010609060101010101" charset="-122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  <p:transition/>
  <p:timing/>
</p:sldLayout>
</file>

<file path=ppt/slideMasters/_rels/slideMaster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file:///D:\qq&#25991;&#20214;\712321467\Image\C2C\Image2\%7b75232B38-A165-1FB7-499C-2E1C792CACB5%7d.png" TargetMode="External" /><Relationship Id="rId3" Type="http://schemas.openxmlformats.org/officeDocument/2006/relationships/image" Target="../media/image3.png" /><Relationship Id="rId4" Type="http://schemas.openxmlformats.org/officeDocument/2006/relationships/theme" Target="../theme/theme1.xml" /></Relationships>
</file>

<file path=ppt/slideMasters/slideMaster1.xml><?xml version="1.0" encoding="utf-8"?>
<p:sld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2" name="图片 1073743875" descr="学科网 zxxk.com" title=""/>
          <p:cNvPicPr>
            <a:picLocks noChangeAspect="1"/>
          </p:cNvPicPr>
          <p:nvPr/>
        </p:nvPicPr>
        <p:blipFill>
          <a:blip r:embed="rId3" r:link="rId2"/>
          <a:stretch>
            <a:fillRect/>
          </a:stretch>
        </p:blipFill>
        <p:spPr>
          <a:xfrm>
            <a:off x="838200" y="365125"/>
            <a:ext cx="9525" cy="9525"/>
          </a:xfrm>
          <a:prstGeom prst="rect">
            <a:avLst/>
          </a:prstGeom>
          <a:noFill/>
          <a:ln>
            <a:noFill/>
            <a:miter lim="800000"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ransition/>
  <p:timing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notesSlide" Target="../notesSlides/notesSlide1.xml" /></Relationships>
</file>

<file path=ppt/slides/_rels/slide10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notesSlide" Target="../notesSlides/notesSlide10.xml" /></Relationships>
</file>

<file path=ppt/slides/_rels/slide1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notesSlide" Target="../notesSlides/notesSlide11.xml" /></Relationships>
</file>

<file path=ppt/slides/_rels/slide12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notesSlide" Target="../notesSlides/notesSlide12.xml" /><Relationship Id="rId3" Type="http://schemas.openxmlformats.org/officeDocument/2006/relationships/image" Target="../media/image5.jpeg" /><Relationship Id="rId4" Type="http://schemas.openxmlformats.org/officeDocument/2006/relationships/image" Target="../media/image7.jpeg" /></Relationships>
</file>

<file path=ppt/slides/_rels/slide13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notesSlide" Target="../notesSlides/notesSlide13.xml" /><Relationship Id="rId3" Type="http://schemas.openxmlformats.org/officeDocument/2006/relationships/image" Target="../media/image11.jpeg" /><Relationship Id="rId4" Type="http://schemas.openxmlformats.org/officeDocument/2006/relationships/image" Target="../media/image12.jpeg" /><Relationship Id="rId5" Type="http://schemas.openxmlformats.org/officeDocument/2006/relationships/image" Target="../media/image13.jpeg" /><Relationship Id="rId6" Type="http://schemas.openxmlformats.org/officeDocument/2006/relationships/image" Target="../media/image14.jpeg" /></Relationships>
</file>

<file path=ppt/slides/_rels/slide14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notesSlide" Target="../notesSlides/notesSlide14.xml" /><Relationship Id="rId3" Type="http://schemas.openxmlformats.org/officeDocument/2006/relationships/image" Target="../media/image15.jpeg" /></Relationships>
</file>

<file path=ppt/slides/_rels/slide15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notesSlide" Target="../notesSlides/notesSlide15.xml" /><Relationship Id="rId3" Type="http://schemas.openxmlformats.org/officeDocument/2006/relationships/image" Target="../media/image8.jpeg" /></Relationships>
</file>

<file path=ppt/slides/_rels/slide16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notesSlide" Target="../notesSlides/notesSlide16.xml" /><Relationship Id="rId3" Type="http://schemas.openxmlformats.org/officeDocument/2006/relationships/image" Target="../media/image16.jpeg" /><Relationship Id="rId4" Type="http://schemas.openxmlformats.org/officeDocument/2006/relationships/image" Target="../media/image17.png" /></Relationships>
</file>

<file path=ppt/slides/_rels/slide17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notesSlide" Target="../notesSlides/notesSlide17.xml" /><Relationship Id="rId3" Type="http://schemas.openxmlformats.org/officeDocument/2006/relationships/image" Target="../media/image18.jpeg" /><Relationship Id="rId4" Type="http://schemas.openxmlformats.org/officeDocument/2006/relationships/image" Target="../media/image19.png" /></Relationships>
</file>

<file path=ppt/slides/_rels/slide18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notesSlide" Target="../notesSlides/notesSlide18.xml" /></Relationships>
</file>

<file path=ppt/slides/_rels/slide19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notesSlide" Target="../notesSlides/notesSlide19.xml" /><Relationship Id="rId3" Type="http://schemas.openxmlformats.org/officeDocument/2006/relationships/image" Target="../media/image20.jpeg" /></Relationships>
</file>

<file path=ppt/slides/_rels/slide2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notesSlide" Target="../notesSlides/notesSlide2.xml" /><Relationship Id="rId3" Type="http://schemas.openxmlformats.org/officeDocument/2006/relationships/image" Target="../media/image4.png" /><Relationship Id="rId4" Type="http://schemas.openxmlformats.org/officeDocument/2006/relationships/slide" Target="slide3.xml" TargetMode="Internal" /><Relationship Id="rId5" Type="http://schemas.openxmlformats.org/officeDocument/2006/relationships/slide" Target="slide5.xml" TargetMode="Internal" /><Relationship Id="rId6" Type="http://schemas.openxmlformats.org/officeDocument/2006/relationships/slide" Target="slide11.xml" TargetMode="Internal" /><Relationship Id="rId7" Type="http://schemas.openxmlformats.org/officeDocument/2006/relationships/slide" Target="slide18.xml" TargetMode="Internal" /><Relationship Id="rId8" Type="http://schemas.openxmlformats.org/officeDocument/2006/relationships/slide" Target="slide22.xml" TargetMode="Internal" /></Relationships>
</file>

<file path=ppt/slides/_rels/slide20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notesSlide" Target="../notesSlides/notesSlide20.xml" /><Relationship Id="rId3" Type="http://schemas.openxmlformats.org/officeDocument/2006/relationships/image" Target="../media/image21.png" /><Relationship Id="rId4" Type="http://schemas.openxmlformats.org/officeDocument/2006/relationships/image" Target="../media/image22.jpeg" /><Relationship Id="rId5" Type="http://schemas.openxmlformats.org/officeDocument/2006/relationships/image" Target="../media/image23.jpeg" /><Relationship Id="rId6" Type="http://schemas.openxmlformats.org/officeDocument/2006/relationships/image" Target="../media/image24.png" /></Relationships>
</file>

<file path=ppt/slides/_rels/slide2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notesSlide" Target="../notesSlides/notesSlide21.xml" /><Relationship Id="rId3" Type="http://schemas.openxmlformats.org/officeDocument/2006/relationships/image" Target="../media/image25.jpeg" /><Relationship Id="rId4" Type="http://schemas.openxmlformats.org/officeDocument/2006/relationships/image" Target="../media/image26.jpeg" /></Relationships>
</file>

<file path=ppt/slides/_rels/slide22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notesSlide" Target="../notesSlides/notesSlide22.xml" /></Relationships>
</file>

<file path=ppt/slides/_rels/slide23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notesSlide" Target="../notesSlides/notesSlide23.xml" /><Relationship Id="rId3" Type="http://schemas.openxmlformats.org/officeDocument/2006/relationships/image" Target="../media/image27.png" /><Relationship Id="rId4" Type="http://schemas.openxmlformats.org/officeDocument/2006/relationships/image" Target="../media/image28.jpeg" /><Relationship Id="rId5" Type="http://schemas.openxmlformats.org/officeDocument/2006/relationships/image" Target="../media/image29.jpeg" /></Relationships>
</file>

<file path=ppt/slides/_rels/slide24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notesSlide" Target="../notesSlides/notesSlide24.xml" /><Relationship Id="rId3" Type="http://schemas.openxmlformats.org/officeDocument/2006/relationships/image" Target="../media/image30.png" /></Relationships>
</file>

<file path=ppt/slides/_rels/slide25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notesSlide" Target="../notesSlides/notesSlide25.xml" /></Relationships>
</file>

<file path=ppt/slides/_rels/slide26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notesSlide" Target="../notesSlides/notesSlide26.xml" /><Relationship Id="rId3" Type="http://schemas.openxmlformats.org/officeDocument/2006/relationships/image" Target="../media/image31.png" /><Relationship Id="rId4" Type="http://schemas.openxmlformats.org/officeDocument/2006/relationships/image" Target="../media/image32.jpeg" /><Relationship Id="rId5" Type="http://schemas.openxmlformats.org/officeDocument/2006/relationships/image" Target="../media/image33.jpeg" /></Relationships>
</file>

<file path=ppt/slides/_rels/slide27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notesSlide" Target="../notesSlides/notesSlide27.xml" /></Relationships>
</file>

<file path=ppt/slides/_rels/slide3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notesSlide" Target="../notesSlides/notesSlide3.xml" /></Relationships>
</file>

<file path=ppt/slides/_rels/slide4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notesSlide" Target="../notesSlides/notesSlide4.xml" /></Relationships>
</file>

<file path=ppt/slides/_rels/slide5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notesSlide" Target="../notesSlides/notesSlide5.xml" /></Relationships>
</file>

<file path=ppt/slides/_rels/slide6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notesSlide" Target="../notesSlides/notesSlide6.xml" /><Relationship Id="rId3" Type="http://schemas.openxmlformats.org/officeDocument/2006/relationships/image" Target="../media/image5.jpeg" /><Relationship Id="rId4" Type="http://schemas.openxmlformats.org/officeDocument/2006/relationships/image" Target="../media/image6.png" /></Relationships>
</file>

<file path=ppt/slides/_rels/slide7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notesSlide" Target="../notesSlides/notesSlide7.xml" /></Relationships>
</file>

<file path=ppt/slides/_rels/slide8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notesSlide" Target="../notesSlides/notesSlide8.xml" /><Relationship Id="rId3" Type="http://schemas.openxmlformats.org/officeDocument/2006/relationships/image" Target="../media/image7.jpeg" /></Relationships>
</file>

<file path=ppt/slides/_rels/slide9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notesSlide" Target="../notesSlides/notesSlide9.xml" /><Relationship Id="rId3" Type="http://schemas.openxmlformats.org/officeDocument/2006/relationships/image" Target="../media/image8.jpeg" /><Relationship Id="rId4" Type="http://schemas.openxmlformats.org/officeDocument/2006/relationships/image" Target="../media/image9.png" /><Relationship Id="rId5" Type="http://schemas.openxmlformats.org/officeDocument/2006/relationships/image" Target="../media/image10.png" /></Relationships>
</file>

<file path=ppt/slides/slide1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C_3#707ec645b.fixed?vcp=1&amp;pid=58bc74f9f&amp;color=0,0,0&amp;vtp=1&amp;bbb=1" title=""/>
          <p:cNvSpPr/>
          <p:nvPr/>
        </p:nvSpPr>
        <p:spPr>
          <a:xfrm>
            <a:off x="0" y="713232"/>
            <a:ext cx="12188952" cy="932688"/>
          </a:xfrm>
          <a:prstGeom prst="rect">
            <a:avLst/>
          </a:prstGeom>
          <a:noFill/>
        </p:spPr>
        <p:txBody>
          <a:bodyPr wrap="none" lIns="0" tIns="0" rIns="0" bIns="0" rtlCol="0" anchor="ctr"/>
          <a:lstStyle/>
          <a:p>
            <a:pPr algn="ctr" latinLnBrk="1">
              <a:lnSpc>
                <a:spcPts val="7000"/>
              </a:lnSpc>
            </a:pPr>
            <a:r>
              <a:rPr lang="en-US" altLang="zh-CN" sz="5500" b="1" i="0">
                <a:solidFill>
                  <a:srgbClr val="000000"/>
                </a:solidFill>
                <a:latin typeface="思源黑体 CN Heavy" pitchFamily="34" charset="0"/>
                <a:ea typeface="思源黑体 CN Heavy" pitchFamily="34" charset="-122"/>
                <a:cs typeface="思源黑体 CN Heavy" pitchFamily="34" charset="-120"/>
              </a:rPr>
              <a:t>第一轮</a:t>
            </a:r>
            <a:r>
              <a:rPr lang="en-US" altLang="zh-CN" sz="5500" b="1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5500" b="1" i="0">
                <a:solidFill>
                  <a:srgbClr val="000000"/>
                </a:solidFill>
                <a:latin typeface="思源黑体 CN Heavy" pitchFamily="34" charset="0"/>
                <a:ea typeface="思源黑体 CN Heavy" pitchFamily="34" charset="-122"/>
                <a:cs typeface="思源黑体 CN Heavy" pitchFamily="34" charset="-120"/>
              </a:rPr>
              <a:t>考点过关</a:t>
            </a:r>
            <a:endParaRPr lang="en-US" altLang="zh-CN" sz="5500"/>
          </a:p>
        </p:txBody>
      </p:sp>
      <p:sp>
        <p:nvSpPr>
          <p:cNvPr id="3" name="C_3#707ec645b.fixed?vcp=1&amp;pid=58bc74f9f&amp;color=0,0,0&amp;vtp=1&amp;bbb=1" title=""/>
          <p:cNvSpPr/>
          <p:nvPr/>
        </p:nvSpPr>
        <p:spPr>
          <a:xfrm>
            <a:off x="0" y="1773936"/>
            <a:ext cx="12188952" cy="932688"/>
          </a:xfrm>
          <a:prstGeom prst="rect">
            <a:avLst/>
          </a:prstGeom>
          <a:noFill/>
        </p:spPr>
        <p:txBody>
          <a:bodyPr wrap="none" lIns="0" tIns="0" rIns="0" bIns="0" rtlCol="0" anchor="ctr"/>
          <a:lstStyle/>
          <a:p>
            <a:pPr algn="ctr" latinLnBrk="1">
              <a:lnSpc>
                <a:spcPts val="7000"/>
              </a:lnSpc>
            </a:pPr>
            <a:r>
              <a:rPr lang="en-US" altLang="zh-CN" sz="5500" b="1" i="0">
                <a:solidFill>
                  <a:srgbClr val="000000"/>
                </a:solidFill>
                <a:latin typeface="思源黑体 CN Heavy" pitchFamily="34" charset="0"/>
                <a:ea typeface="思源黑体 CN Heavy" pitchFamily="34" charset="-122"/>
                <a:cs typeface="思源黑体 CN Heavy" pitchFamily="34" charset="-120"/>
              </a:rPr>
              <a:t>第二部分</a:t>
            </a:r>
            <a:r>
              <a:rPr lang="en-US" altLang="zh-CN" sz="5500" b="1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5500" b="1" i="0">
                <a:solidFill>
                  <a:srgbClr val="000000"/>
                </a:solidFill>
                <a:latin typeface="思源黑体 CN Heavy" pitchFamily="34" charset="0"/>
                <a:ea typeface="思源黑体 CN Heavy" pitchFamily="34" charset="-122"/>
                <a:cs typeface="思源黑体 CN Heavy" pitchFamily="34" charset="-120"/>
              </a:rPr>
              <a:t>物质、运动和相互作用</a:t>
            </a:r>
            <a:endParaRPr lang="en-US" altLang="zh-CN" sz="5500"/>
          </a:p>
        </p:txBody>
      </p:sp>
      <p:sp>
        <p:nvSpPr>
          <p:cNvPr id="4" name="C_3_BD#707ec645b.fixed?vcp=1&amp;pid=58bc74f9f&amp;color=0,0,0&amp;vtp=1&amp;bbb=1" title=""/>
          <p:cNvSpPr/>
          <p:nvPr/>
        </p:nvSpPr>
        <p:spPr>
          <a:xfrm>
            <a:off x="0" y="2706624"/>
            <a:ext cx="12188952" cy="932688"/>
          </a:xfrm>
          <a:prstGeom prst="rect">
            <a:avLst/>
          </a:prstGeom>
          <a:noFill/>
        </p:spPr>
        <p:txBody>
          <a:bodyPr wrap="none" lIns="0" tIns="0" rIns="0" bIns="0" rtlCol="0" anchor="ctr"/>
          <a:lstStyle/>
          <a:p>
            <a:pPr algn="ctr" latinLnBrk="1">
              <a:lnSpc>
                <a:spcPts val="7000"/>
              </a:lnSpc>
            </a:pPr>
            <a:r>
              <a:rPr lang="en-US" altLang="zh-CN" sz="5500" b="1" i="0">
                <a:solidFill>
                  <a:srgbClr val="000000"/>
                </a:solidFill>
                <a:latin typeface="思源黑体 CN Heavy" pitchFamily="34" charset="0"/>
                <a:ea typeface="思源黑体 CN Heavy" pitchFamily="34" charset="-122"/>
                <a:cs typeface="思源黑体 CN Heavy" pitchFamily="34" charset="-120"/>
              </a:rPr>
              <a:t>第8讲</a:t>
            </a:r>
            <a:r>
              <a:rPr lang="en-US" altLang="zh-CN" sz="5500" b="1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5500" b="1" i="0">
                <a:solidFill>
                  <a:srgbClr val="000000"/>
                </a:solidFill>
                <a:latin typeface="思源黑体 CN Heavy" pitchFamily="34" charset="0"/>
                <a:ea typeface="思源黑体 CN Heavy" pitchFamily="34" charset="-122"/>
                <a:cs typeface="思源黑体 CN Heavy" pitchFamily="34" charset="-120"/>
              </a:rPr>
              <a:t>力</a:t>
            </a:r>
            <a:r>
              <a:rPr lang="en-US" altLang="zh-CN" sz="5500" b="1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5500" b="1" i="0">
                <a:solidFill>
                  <a:srgbClr val="000000"/>
                </a:solidFill>
                <a:latin typeface="思源黑体 CN Heavy" pitchFamily="34" charset="0"/>
                <a:ea typeface="思源黑体 CN Heavy" pitchFamily="34" charset="-122"/>
                <a:cs typeface="思源黑体 CN Heavy" pitchFamily="34" charset="-120"/>
              </a:rPr>
              <a:t>弹力</a:t>
            </a:r>
            <a:r>
              <a:rPr lang="en-US" altLang="zh-CN" sz="5500" b="1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5500" b="1" i="0">
                <a:solidFill>
                  <a:srgbClr val="000000"/>
                </a:solidFill>
                <a:latin typeface="思源黑体 CN Heavy" pitchFamily="34" charset="0"/>
                <a:ea typeface="思源黑体 CN Heavy" pitchFamily="34" charset="-122"/>
                <a:cs typeface="思源黑体 CN Heavy" pitchFamily="34" charset="-120"/>
              </a:rPr>
              <a:t>重力</a:t>
            </a:r>
            <a:endParaRPr lang="en-US" altLang="zh-CN" sz="5500"/>
          </a:p>
        </p:txBody>
      </p:sp>
      <p:sp>
        <p:nvSpPr>
          <p:cNvPr id="5" name="C_3#707ec645b" title=""/>
          <p:cNvSpPr/>
          <p:nvPr/>
        </p:nvSpPr>
        <p:spPr>
          <a:xfrm>
            <a:off x="1956816" y="3739896"/>
            <a:ext cx="8284464" cy="9144"/>
          </a:xfrm>
          <a:prstGeom prst="line">
            <a:avLst/>
          </a:prstGeom>
          <a:noFill/>
          <a:ln w="101600">
            <a:solidFill>
              <a:srgbClr val="FFC611"/>
            </a:solidFill>
            <a:prstDash val="solid"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6" name="C_3#707ec645b.fixed?vcp=1&amp;pid=58bc74f9f&amp;color=0,0,0&amp;vtp=1&amp;bbb=1" title=""/>
          <p:cNvSpPr/>
          <p:nvPr/>
        </p:nvSpPr>
        <p:spPr>
          <a:xfrm>
            <a:off x="3090672" y="5330952"/>
            <a:ext cx="1938528" cy="402336"/>
          </a:xfrm>
          <a:prstGeom prst="rect">
            <a:avLst/>
          </a:prstGeom>
          <a:noFill/>
        </p:spPr>
        <p:txBody>
          <a:bodyPr wrap="none" lIns="0" tIns="0" rIns="0" bIns="0" rtlCol="0" anchor="ctr"/>
          <a:lstStyle/>
          <a:p>
            <a:pPr algn="l" latinLnBrk="1">
              <a:lnSpc>
                <a:spcPts val="2500"/>
              </a:lnSpc>
            </a:pPr>
            <a:r>
              <a:rPr lang="en-US" altLang="zh-CN" sz="2000" b="1" i="0">
                <a:solidFill>
                  <a:srgbClr val="000000"/>
                </a:solidFill>
                <a:latin typeface="思源黑体 CN Medium" pitchFamily="34" charset="0"/>
                <a:ea typeface="思源黑体 CN Medium" pitchFamily="34" charset="-122"/>
                <a:cs typeface="思源黑体 CN Medium" pitchFamily="34" charset="-120"/>
              </a:rPr>
              <a:t>第一轮</a:t>
            </a:r>
            <a:endParaRPr lang="en-US" altLang="zh-CN" sz="2000"/>
          </a:p>
        </p:txBody>
      </p:sp>
      <p:sp>
        <p:nvSpPr>
          <p:cNvPr id="7" name="C_3#707ec645b.fixed?vcp=1&amp;pid=58bc74f9f&amp;color=0,0,0&amp;vtp=1&amp;bbb=1" title=""/>
          <p:cNvSpPr/>
          <p:nvPr/>
        </p:nvSpPr>
        <p:spPr>
          <a:xfrm>
            <a:off x="6153912" y="5330952"/>
            <a:ext cx="1938528" cy="402336"/>
          </a:xfrm>
          <a:prstGeom prst="rect">
            <a:avLst/>
          </a:prstGeom>
          <a:noFill/>
        </p:spPr>
        <p:txBody>
          <a:bodyPr wrap="none" lIns="0" tIns="0" rIns="0" bIns="0" rtlCol="0" anchor="ctr"/>
          <a:lstStyle/>
          <a:p>
            <a:pPr algn="l" latinLnBrk="1">
              <a:lnSpc>
                <a:spcPts val="2500"/>
              </a:lnSpc>
            </a:pPr>
            <a:r>
              <a:rPr lang="en-US" altLang="zh-CN" sz="2000" b="1" i="0">
                <a:solidFill>
                  <a:srgbClr val="000000"/>
                </a:solidFill>
                <a:latin typeface="思源黑体 CN Medium" pitchFamily="34" charset="0"/>
                <a:ea typeface="思源黑体 CN Medium" pitchFamily="34" charset="-122"/>
                <a:cs typeface="思源黑体 CN Medium" pitchFamily="34" charset="-120"/>
              </a:rPr>
              <a:t>第二部分</a:t>
            </a:r>
            <a:endParaRPr lang="en-US" altLang="zh-CN" sz="2000"/>
          </a:p>
        </p:txBody>
      </p:sp>
    </p:spTree>
  </p:cSld>
  <p:clrMapOvr>
    <a:masterClrMapping/>
  </p:clrMapOvr>
  <p:transition>
    <p:split dir="in"/>
  </p:transition>
  <p:timing/>
</p:sld>
</file>

<file path=ppt/slides/slide10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P_6_BD#3af64bc46?vcp=1&amp;pid=00dd9411b&amp;color=0,0,0&amp;vtp=1&amp;bt=1&amp;bbb=1&amp;hb=1" title=""/>
          <p:cNvSpPr/>
          <p:nvPr/>
        </p:nvSpPr>
        <p:spPr>
          <a:xfrm>
            <a:off x="932688" y="1858994"/>
            <a:ext cx="10323576" cy="314445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l" latinLnBrk="1">
              <a:lnSpc>
                <a:spcPts val="51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考点点拨</a:t>
            </a:r>
            <a:endParaRPr lang="en-US" altLang="zh-CN" sz="2800"/>
          </a:p>
          <a:p>
            <a:pPr latinLnBrk="1">
              <a:lnSpc>
                <a:spcPts val="51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34" charset="-120"/>
              </a:rPr>
              <a:t>    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弹力与重力的区别：弹力是由于物体发生弹性形变而产生的</a:t>
            </a:r>
            <a:endParaRPr lang="en-US" altLang="zh-CN" sz="2800" b="1" i="0">
              <a:solidFill>
                <a:srgbClr val="000000"/>
              </a:solidFill>
              <a:latin typeface="Times New Roman" panose="02020603050405020304" pitchFamily="34" charset="0"/>
              <a:ea typeface="宋体" panose="02010600030101010101" pitchFamily="2" charset="-122"/>
              <a:cs typeface="Times New Roman" panose="02020603050405020304" pitchFamily="34" charset="-120"/>
            </a:endParaRPr>
          </a:p>
          <a:p>
            <a:pPr latinLnBrk="1">
              <a:lnSpc>
                <a:spcPts val="51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力，如拉力、压力、推力、支持力都属于弹力，弹力的方向与物</a:t>
            </a:r>
            <a:endParaRPr lang="en-US" altLang="zh-CN" sz="2800" b="1" i="0">
              <a:solidFill>
                <a:srgbClr val="000000"/>
              </a:solidFill>
              <a:latin typeface="Times New Roman" panose="02020603050405020304" pitchFamily="34" charset="0"/>
              <a:ea typeface="宋体" panose="02010600030101010101" pitchFamily="2" charset="-122"/>
              <a:cs typeface="Times New Roman" panose="02020603050405020304" pitchFamily="34" charset="-120"/>
            </a:endParaRPr>
          </a:p>
          <a:p>
            <a:pPr latinLnBrk="1">
              <a:lnSpc>
                <a:spcPts val="51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体的形变方向有关；重力是由于地球吸引而产生的力，重力的方</a:t>
            </a:r>
            <a:endParaRPr lang="en-US" altLang="zh-CN" sz="2800" b="1" i="0">
              <a:solidFill>
                <a:srgbClr val="000000"/>
              </a:solidFill>
              <a:latin typeface="Times New Roman" panose="02020603050405020304" pitchFamily="34" charset="0"/>
              <a:ea typeface="宋体" panose="02010600030101010101" pitchFamily="2" charset="-122"/>
              <a:cs typeface="Times New Roman" panose="02020603050405020304" pitchFamily="34" charset="-120"/>
            </a:endParaRPr>
          </a:p>
          <a:p>
            <a:pPr latinLnBrk="1">
              <a:lnSpc>
                <a:spcPts val="49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向总是竖直向下的。</a:t>
            </a:r>
            <a:endParaRPr lang="en-US" altLang="zh-CN" sz="2800"/>
          </a:p>
        </p:txBody>
      </p:sp>
    </p:spTree>
  </p:cSld>
  <p:clrMapOvr>
    <a:masterClrMapping/>
  </p:clrMapOvr>
  <p:transition>
    <p:split dir="in"/>
  </p:transition>
  <p:timing/>
</p:sld>
</file>

<file path=ppt/slides/slide11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C_4#6058b8b56.fixed?vcp=1&amp;pid=707ec645b&amp;color=0,0,0&amp;vtp=1&amp;bbb=1" title=""/>
          <p:cNvSpPr/>
          <p:nvPr/>
        </p:nvSpPr>
        <p:spPr>
          <a:xfrm>
            <a:off x="795528" y="722376"/>
            <a:ext cx="1508760" cy="1325880"/>
          </a:xfrm>
          <a:prstGeom prst="rect">
            <a:avLst/>
          </a:prstGeom>
          <a:noFill/>
        </p:spPr>
        <p:txBody>
          <a:bodyPr wrap="none" lIns="0" tIns="0" rIns="0" bIns="0" rtlCol="0" anchor="ctr"/>
          <a:lstStyle/>
          <a:p>
            <a:pPr algn="l" latinLnBrk="1">
              <a:lnSpc>
                <a:spcPts val="10000"/>
              </a:lnSpc>
            </a:pPr>
            <a:r>
              <a:rPr lang="en-US" altLang="zh-CN" sz="8000" b="1" i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03</a:t>
            </a:r>
            <a:endParaRPr lang="en-US" altLang="zh-CN" sz="8000"/>
          </a:p>
        </p:txBody>
      </p:sp>
      <p:sp>
        <p:nvSpPr>
          <p:cNvPr id="3" name="C_4_BD#6058b8b56.fixed?vcp=1&amp;pid=707ec645b&amp;color=255,198,17&amp;vtp=1&amp;bbb=1" title=""/>
          <p:cNvSpPr/>
          <p:nvPr/>
        </p:nvSpPr>
        <p:spPr>
          <a:xfrm>
            <a:off x="795528" y="2880360"/>
            <a:ext cx="6848856" cy="1197864"/>
          </a:xfrm>
          <a:prstGeom prst="rect">
            <a:avLst/>
          </a:prstGeom>
          <a:noFill/>
        </p:spPr>
        <p:txBody>
          <a:bodyPr wrap="none" lIns="0" tIns="0" rIns="0" bIns="0" rtlCol="0" anchor="ctr"/>
          <a:lstStyle/>
          <a:p>
            <a:pPr algn="l" latinLnBrk="1">
              <a:lnSpc>
                <a:spcPts val="8900"/>
              </a:lnSpc>
            </a:pPr>
            <a:r>
              <a:rPr lang="en-US" altLang="zh-CN" sz="7200" b="1" i="0">
                <a:solidFill>
                  <a:srgbClr val="FFC61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夯实基础</a:t>
            </a:r>
            <a:endParaRPr lang="en-US" altLang="zh-CN" sz="7200"/>
          </a:p>
        </p:txBody>
      </p:sp>
      <p:sp>
        <p:nvSpPr>
          <p:cNvPr id="4" name="C_4#6058b8b56.fixed?vcp=1&amp;pid=707ec645b&amp;color=0,0,0&amp;vtp=1&amp;bbb=1" title=""/>
          <p:cNvSpPr/>
          <p:nvPr/>
        </p:nvSpPr>
        <p:spPr>
          <a:xfrm>
            <a:off x="2295144" y="932688"/>
            <a:ext cx="612648" cy="310896"/>
          </a:xfrm>
          <a:prstGeom prst="rect">
            <a:avLst/>
          </a:prstGeom>
          <a:noFill/>
        </p:spPr>
        <p:txBody>
          <a:bodyPr wrap="none" lIns="0" tIns="0" rIns="0" bIns="0" rtlCol="0" anchor="ctr"/>
          <a:lstStyle/>
          <a:p>
            <a:pPr algn="ctr" latinLnBrk="1">
              <a:lnSpc>
                <a:spcPts val="1700"/>
              </a:lnSpc>
            </a:pPr>
            <a:r>
              <a:rPr lang="en-US" altLang="zh-CN" sz="1400" b="1" i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2026</a:t>
            </a:r>
            <a:endParaRPr lang="en-US" altLang="zh-CN" sz="1400"/>
          </a:p>
        </p:txBody>
      </p:sp>
    </p:spTree>
  </p:cSld>
  <p:clrMapOvr>
    <a:masterClrMapping/>
  </p:clrMapOvr>
  <p:transition>
    <p:split dir="in"/>
  </p:transition>
  <p:timing/>
</p:sld>
</file>

<file path=ppt/slides/slide12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2" name="C_5_BD#0acf8c28b?vcp=1&amp;pid=6058b8b56&amp;color=0,0,0&amp;tib=255,255,255&amp;iip=4&amp;vtp=1" title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22415" y="810742"/>
            <a:ext cx="1143000" cy="466344"/>
          </a:xfrm>
          <a:prstGeom prst="rect">
            <a:avLst/>
          </a:prstGeom>
        </p:spPr>
      </p:pic>
      <p:sp>
        <p:nvSpPr>
          <p:cNvPr id="3" name="C_5_BD#0acf8c28b?vcp=1&amp;pid=6058b8b56&amp;color=0,0,0&amp;vtp=1&amp;bt=1&amp;bbb=1" title=""/>
          <p:cNvSpPr/>
          <p:nvPr/>
        </p:nvSpPr>
        <p:spPr>
          <a:xfrm>
            <a:off x="932689" y="720000"/>
            <a:ext cx="10323320" cy="748792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l" latinLnBrk="1">
              <a:lnSpc>
                <a:spcPts val="4900"/>
              </a:lnSpc>
            </a:pPr>
            <a:r>
              <a:rPr lang="en-US" altLang="zh-CN" sz="900" b="1" i="0" kern="0">
                <a:solidFill>
                  <a:srgbClr val="FFFFFF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34" charset="-120"/>
              </a:rPr>
              <a:t>                    </a:t>
            </a:r>
            <a:r>
              <a:rPr lang="en-US" altLang="zh-CN" sz="2800" b="1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黑体" panose="02010609060101010101" charset="-122"/>
                <a:cs typeface="Times New Roman" panose="02020603050405020304" pitchFamily="34" charset="-120"/>
              </a:rPr>
              <a:t>力</a:t>
            </a:r>
            <a:r>
              <a:rPr lang="en-US" altLang="zh-CN" sz="2800" b="1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900" b="1" i="0" kern="0">
                <a:solidFill>
                  <a:srgbClr val="FFFFFF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34" charset="-120"/>
              </a:rPr>
              <a:t>                    </a:t>
            </a:r>
            <a:r>
              <a:rPr lang="en-US" altLang="zh-CN" sz="2800" b="1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黑体" panose="02010609060101010101" charset="-122"/>
                <a:cs typeface="Times New Roman" panose="02020603050405020304" pitchFamily="34" charset="-120"/>
              </a:rPr>
              <a:t>弹力</a:t>
            </a:r>
            <a:endParaRPr lang="en-US" altLang="zh-CN" sz="100"/>
          </a:p>
        </p:txBody>
      </p:sp>
      <p:pic>
        <p:nvPicPr>
          <p:cNvPr id="4" name="C_5_BD#0acf8c28b?vcp=1&amp;pid=6058b8b56&amp;color=0,0,0&amp;tib=255,255,255&amp;iip=5&amp;vtp=1" title="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881378" y="810742"/>
            <a:ext cx="1143000" cy="466344"/>
          </a:xfrm>
          <a:prstGeom prst="rect">
            <a:avLst/>
          </a:prstGeom>
        </p:spPr>
      </p:pic>
      <p:sp>
        <p:nvSpPr>
          <p:cNvPr id="5" name="QC_6_BD.27_1#556314747?vcp=1&amp;vop=1&amp;vis=1&amp;pid=0acf8c28b&amp;color=0,0,0&amp;vtp=1&amp;bbb=1&amp;hb=1" title=""/>
          <p:cNvSpPr/>
          <p:nvPr/>
        </p:nvSpPr>
        <p:spPr>
          <a:xfrm>
            <a:off x="932688" y="1351063"/>
            <a:ext cx="10323576" cy="120135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l" latinLnBrk="1">
              <a:lnSpc>
                <a:spcPts val="51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黑体" panose="02010609060101010101" charset="-122"/>
                <a:cs typeface="Times New Roman" panose="02020603050405020304" pitchFamily="34" charset="-120"/>
              </a:rPr>
              <a:t>1.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楷体" panose="02010609060101010101" pitchFamily="34" charset="-122"/>
                <a:cs typeface="Times New Roman" panose="02020603050405020304" pitchFamily="34" charset="-120"/>
              </a:rPr>
              <a:t>（2025·广西）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运动员投篮时，将篮球投出去的力的施力物体是</a:t>
            </a:r>
            <a:endParaRPr lang="en-US" altLang="zh-CN" sz="2800" b="1" i="0">
              <a:solidFill>
                <a:srgbClr val="000000"/>
              </a:solidFill>
              <a:latin typeface="Times New Roman" panose="02020603050405020304" pitchFamily="34" charset="0"/>
              <a:ea typeface="宋体" panose="02010600030101010101" pitchFamily="2" charset="-122"/>
              <a:cs typeface="Times New Roman" panose="02020603050405020304" pitchFamily="34" charset="-120"/>
            </a:endParaRPr>
          </a:p>
          <a:p>
            <a:pPr latinLnBrk="1">
              <a:lnSpc>
                <a:spcPts val="49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(</a:t>
            </a:r>
            <a:r>
              <a:rPr lang="en-US" altLang="zh-CN" sz="2800" b="1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    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)</a:t>
            </a:r>
            <a:endParaRPr lang="en-US" altLang="zh-CN" sz="2800"/>
          </a:p>
        </p:txBody>
      </p:sp>
      <p:sp>
        <p:nvSpPr>
          <p:cNvPr id="6" name="QC_6_AN.28_1#556314747.bracket?vcp=1&amp;vop=1&amp;vis=1&amp;pid=0acf8c28b&amp;color=0,0,0&amp;vpa=27&amp;vtp=1" title=""/>
          <p:cNvSpPr/>
          <p:nvPr/>
        </p:nvSpPr>
        <p:spPr>
          <a:xfrm>
            <a:off x="1209707" y="1985428"/>
            <a:ext cx="515938" cy="558292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ctr" latinLnBrk="1">
              <a:lnSpc>
                <a:spcPts val="4900"/>
              </a:lnSpc>
            </a:pPr>
            <a:r>
              <a:rPr lang="en-US" altLang="zh-CN" sz="2800" b="1" i="0">
                <a:solidFill>
                  <a:srgbClr val="FF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D</a:t>
            </a:r>
            <a:endParaRPr lang="en-US" altLang="zh-CN" sz="2800"/>
          </a:p>
        </p:txBody>
      </p:sp>
      <p:sp>
        <p:nvSpPr>
          <p:cNvPr id="7" name="QC_6_BD.27_2#556314747.choices?vcp=1&amp;vop=1&amp;vis=1&amp;pid=0acf8c28b&amp;color=0,0,0&amp;vtp=1&amp;bbb=1" title=""/>
          <p:cNvSpPr/>
          <p:nvPr/>
        </p:nvSpPr>
        <p:spPr>
          <a:xfrm>
            <a:off x="932688" y="2628048"/>
            <a:ext cx="10323576" cy="563182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latinLnBrk="1">
              <a:lnSpc>
                <a:spcPts val="5000"/>
              </a:lnSpc>
              <a:tabLst>
                <a:tab pos="2557780"/>
                <a:tab pos="5076825"/>
                <a:tab pos="7621905"/>
              </a:tabLst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A.地球</a:t>
            </a:r>
            <a:r>
              <a:rPr lang="en-US" altLang="zh-CN" sz="2800" b="1" i="0" spc="-1030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	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B.篮球</a:t>
            </a:r>
            <a:r>
              <a:rPr lang="en-US" altLang="zh-CN" sz="2800" b="1" i="0" spc="-1030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	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C.篮筐</a:t>
            </a:r>
            <a:r>
              <a:rPr lang="en-US" altLang="zh-CN" sz="2800" b="1" i="0" spc="-1030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	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D.运动员</a:t>
            </a:r>
            <a:endParaRPr lang="en-US" altLang="zh-CN" sz="2800"/>
          </a:p>
        </p:txBody>
      </p:sp>
    </p:spTree>
  </p:cSld>
  <p:clrMapOvr>
    <a:masterClrMapping/>
  </p:clrMapOvr>
  <p:transition>
    <p:split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uiExpand="1" build="p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QC_6_BD.29_1#83e3eb342?vcp=1&amp;vop=1&amp;vis=1&amp;pid=0acf8c28b&amp;color=0,0,0&amp;vtp=1&amp;bt=1&amp;bbb=1&amp;hb=1" title=""/>
          <p:cNvSpPr/>
          <p:nvPr/>
        </p:nvSpPr>
        <p:spPr>
          <a:xfrm>
            <a:off x="932688" y="1625568"/>
            <a:ext cx="10323576" cy="120135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l" latinLnBrk="1">
              <a:lnSpc>
                <a:spcPts val="51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黑体" panose="02010609060101010101" charset="-122"/>
                <a:cs typeface="Times New Roman" panose="02020603050405020304" pitchFamily="34" charset="-120"/>
              </a:rPr>
              <a:t>2.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楷体" panose="02010609060101010101" pitchFamily="34" charset="-122"/>
                <a:cs typeface="Times New Roman" panose="02020603050405020304" pitchFamily="34" charset="-120"/>
              </a:rPr>
              <a:t>（2024·宜宾）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如下列四幅图所示的测量工具中，属于测量力的</a:t>
            </a:r>
            <a:endParaRPr lang="en-US" altLang="zh-CN" sz="2800" b="1" i="0">
              <a:solidFill>
                <a:srgbClr val="000000"/>
              </a:solidFill>
              <a:latin typeface="Times New Roman" panose="02020603050405020304" pitchFamily="34" charset="0"/>
              <a:ea typeface="宋体" panose="02010600030101010101" pitchFamily="2" charset="-122"/>
              <a:cs typeface="Times New Roman" panose="02020603050405020304" pitchFamily="34" charset="-120"/>
            </a:endParaRPr>
          </a:p>
          <a:p>
            <a:pPr latinLnBrk="1">
              <a:lnSpc>
                <a:spcPts val="49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是(</a:t>
            </a:r>
            <a:r>
              <a:rPr lang="en-US" altLang="zh-CN" sz="2800" b="1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    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)</a:t>
            </a:r>
            <a:endParaRPr lang="en-US" altLang="zh-CN" sz="2800"/>
          </a:p>
        </p:txBody>
      </p:sp>
      <p:sp>
        <p:nvSpPr>
          <p:cNvPr id="3" name="QC_6_AN.30_1#83e3eb342.bracket?vcp=1&amp;vop=1&amp;vis=1&amp;pid=0acf8c28b&amp;color=0,0,0&amp;vpa=28&amp;vtp=1" title=""/>
          <p:cNvSpPr/>
          <p:nvPr/>
        </p:nvSpPr>
        <p:spPr>
          <a:xfrm>
            <a:off x="1566894" y="2259933"/>
            <a:ext cx="515938" cy="558292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ctr" latinLnBrk="1">
              <a:lnSpc>
                <a:spcPts val="4900"/>
              </a:lnSpc>
            </a:pPr>
            <a:r>
              <a:rPr lang="en-US" altLang="zh-CN" sz="2800" b="1" i="0">
                <a:solidFill>
                  <a:srgbClr val="FF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A</a:t>
            </a:r>
            <a:endParaRPr lang="en-US" altLang="zh-CN" sz="2800"/>
          </a:p>
        </p:txBody>
      </p:sp>
      <p:sp>
        <p:nvSpPr>
          <p:cNvPr id="4" name="QC_6_BD.29_2#83e3eb342.choices?vcp=1&amp;vop=1&amp;vis=1&amp;pid=0acf8c28b&amp;color=0,0,0&amp;vtp=1&amp;bbb=1" title=""/>
          <p:cNvSpPr/>
          <p:nvPr/>
        </p:nvSpPr>
        <p:spPr>
          <a:xfrm>
            <a:off x="932689" y="2968720"/>
            <a:ext cx="10323320" cy="2258949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latinLnBrk="1">
              <a:lnSpc>
                <a:spcPts val="20200"/>
              </a:lnSpc>
              <a:tabLst>
                <a:tab pos="2275205"/>
                <a:tab pos="5197475"/>
                <a:tab pos="8145780"/>
              </a:tabLst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A.</a:t>
            </a:r>
            <a:r>
              <a:rPr lang="en-US" altLang="zh-CN" sz="9950" b="1" i="0" kern="0" spc="-99900">
                <a:solidFill>
                  <a:srgbClr val="FFFFFF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 </a:t>
            </a:r>
            <a:r>
              <a:rPr lang="en-US" altLang="zh-CN" sz="900" b="1" i="0" kern="0">
                <a:solidFill>
                  <a:srgbClr val="FFFFFF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34" charset="-120"/>
              </a:rPr>
              <a:t>                            </a:t>
            </a:r>
            <a:r>
              <a:rPr lang="en-US" altLang="zh-CN" sz="2800" b="1" i="0" spc="-1030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	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B.</a:t>
            </a:r>
            <a:r>
              <a:rPr lang="en-US" altLang="zh-CN" sz="9950" b="1" i="0" kern="0" spc="-99900">
                <a:solidFill>
                  <a:srgbClr val="FFFFFF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 </a:t>
            </a:r>
            <a:r>
              <a:rPr lang="en-US" altLang="zh-CN" sz="900" b="1" i="0" kern="0">
                <a:solidFill>
                  <a:srgbClr val="FFFFFF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34" charset="-120"/>
              </a:rPr>
              <a:t>                                        </a:t>
            </a:r>
            <a:r>
              <a:rPr lang="en-US" altLang="zh-CN" sz="2800" b="1" i="0" spc="-1030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	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C.</a:t>
            </a:r>
            <a:r>
              <a:rPr lang="en-US" altLang="zh-CN" sz="9950" b="1" i="0" kern="0" spc="-99900">
                <a:solidFill>
                  <a:srgbClr val="FFFFFF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 </a:t>
            </a:r>
            <a:r>
              <a:rPr lang="en-US" altLang="zh-CN" sz="900" b="1" i="0" kern="0">
                <a:solidFill>
                  <a:srgbClr val="FFFFFF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34" charset="-120"/>
              </a:rPr>
              <a:t>                                        </a:t>
            </a:r>
            <a:r>
              <a:rPr lang="en-US" altLang="zh-CN" sz="2800" b="1" i="0" spc="-1030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	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D.</a:t>
            </a:r>
            <a:r>
              <a:rPr lang="en-US" altLang="zh-CN" sz="11250" b="1" i="0" kern="0" spc="-99900">
                <a:solidFill>
                  <a:srgbClr val="FFFFFF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 </a:t>
            </a:r>
            <a:r>
              <a:rPr lang="en-US" altLang="zh-CN" sz="900" b="1" i="0" kern="0">
                <a:solidFill>
                  <a:srgbClr val="FFFFFF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34" charset="-120"/>
              </a:rPr>
              <a:t>                              </a:t>
            </a:r>
            <a:endParaRPr lang="en-US" altLang="zh-CN" sz="900">
              <a:latin typeface="宋体" panose="02010600030101010101" pitchFamily="2" charset="-122"/>
            </a:endParaRPr>
          </a:p>
        </p:txBody>
      </p:sp>
      <p:pic>
        <p:nvPicPr>
          <p:cNvPr id="5" name="QC_6_BD.29_2#83e3eb342.choice_image?vcp=1&amp;vop=1&amp;vis=1&amp;pid=0acf8c28b&amp;color=0,0,0&amp;tib=255,255,255&amp;iip=6&amp;vtp=1" title="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301656" y="3229896"/>
            <a:ext cx="1554480" cy="20025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>
                    <a:alpha val="0"/>
                  </a:schemeClr>
                </a:solidFill>
              </a14:hiddenFill>
            </a:ext>
          </a:extLst>
        </p:spPr>
      </p:pic>
      <p:pic>
        <p:nvPicPr>
          <p:cNvPr id="6" name="QC_6_BD.29_2#83e3eb342.choice_image?vcp=1&amp;vop=1&amp;vis=1&amp;pid=0acf8c28b&amp;color=0,0,0&amp;tib=255,255,255&amp;iip=7&amp;vtp=1" title=""/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3537936" y="3979704"/>
            <a:ext cx="2276856" cy="12527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>
                    <a:alpha val="0"/>
                  </a:schemeClr>
                </a:solidFill>
              </a14:hiddenFill>
            </a:ext>
          </a:extLst>
        </p:spPr>
      </p:pic>
      <p:pic>
        <p:nvPicPr>
          <p:cNvPr id="7" name="QC_6_BD.29_2#83e3eb342.choice_image?vcp=1&amp;vop=1&amp;vis=1&amp;pid=0acf8c28b&amp;color=0,0,0&amp;tib=255,255,255&amp;iip=8&amp;vtp=1" title=""/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6476906" y="3815112"/>
            <a:ext cx="2286000" cy="1417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>
                    <a:alpha val="0"/>
                  </a:schemeClr>
                </a:solidFill>
              </a14:hiddenFill>
            </a:ext>
          </a:extLst>
        </p:spPr>
      </p:pic>
      <p:pic>
        <p:nvPicPr>
          <p:cNvPr id="8" name="QC_6_BD.29_2#83e3eb342.choice_image?vcp=1&amp;vop=1&amp;vis=1&amp;pid=0acf8c28b&amp;color=0,0,0&amp;tib=255,255,255&amp;iip=9&amp;vtp=1" title=""/>
          <p:cNvPicPr>
            <a:picLocks noChangeAspect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9427497" y="2959005"/>
            <a:ext cx="1709928" cy="22677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>
                    <a:alpha val="0"/>
                  </a:schemeClr>
                </a:solidFill>
              </a14:hiddenFill>
            </a:ext>
          </a:extLst>
        </p:spPr>
      </p:pic>
    </p:spTree>
  </p:cSld>
  <p:clrMapOvr>
    <a:masterClrMapping/>
  </p:clrMapOvr>
  <p:transition>
    <p:split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2" name="QC_6_BD.31_1#e480e0a4a?iti=1&amp;htil=1&amp;vcp=1&amp;vop=1&amp;vis=1&amp;pid=0acf8c28b&amp;color=0,0,0&amp;tib=255,255,255&amp;vtp=1" title="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7682992" y="971518"/>
            <a:ext cx="3483864" cy="33101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>
                    <a:alpha val="0"/>
                  </a:schemeClr>
                </a:solidFill>
              </a14:hiddenFill>
            </a:ext>
          </a:extLst>
        </p:spPr>
      </p:pic>
      <p:sp>
        <p:nvSpPr>
          <p:cNvPr id="3" name="QC_6_BD.31_2#e480e0a4a?iti=1&amp;htil=1&amp;vcp=1&amp;vop=1&amp;vis=1&amp;pid=0acf8c28b&amp;color=0,0,0&amp;vtp=1&amp;bbb=1" title=""/>
          <p:cNvSpPr/>
          <p:nvPr/>
        </p:nvSpPr>
        <p:spPr>
          <a:xfrm>
            <a:off x="8968518" y="4408646"/>
            <a:ext cx="912812" cy="977392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ctr" latinLnBrk="1">
              <a:lnSpc>
                <a:spcPts val="48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图8-1</a:t>
            </a:r>
            <a:endParaRPr lang="en-US" altLang="zh-CN" sz="2800"/>
          </a:p>
        </p:txBody>
      </p:sp>
      <p:sp>
        <p:nvSpPr>
          <p:cNvPr id="4" name="QC_6_BD.31_3#e480e0a4a?htil=1&amp;vcp=1&amp;vop=1&amp;vis=1&amp;pid=0acf8c28b&amp;color=0,0,0&amp;vtp=1&amp;bt=1&amp;bbb=1&amp;hb=1" title=""/>
          <p:cNvSpPr/>
          <p:nvPr/>
        </p:nvSpPr>
        <p:spPr>
          <a:xfrm>
            <a:off x="932688" y="944086"/>
            <a:ext cx="6702552" cy="2449132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l" latinLnBrk="1">
              <a:lnSpc>
                <a:spcPts val="50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黑体" panose="02010609060101010101" charset="-122"/>
                <a:cs typeface="Times New Roman" panose="02020603050405020304" pitchFamily="34" charset="-120"/>
              </a:rPr>
              <a:t>3.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楷体" panose="02010609060101010101" pitchFamily="34" charset="-122"/>
                <a:cs typeface="Times New Roman" panose="02020603050405020304" pitchFamily="34" charset="-120"/>
              </a:rPr>
              <a:t>（2024·山西）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如图8-1所示为运动员撑竿</a:t>
            </a:r>
            <a:endParaRPr lang="en-US" altLang="zh-CN" sz="2800" b="1" i="0">
              <a:solidFill>
                <a:srgbClr val="000000"/>
              </a:solidFill>
              <a:latin typeface="Times New Roman" panose="02020603050405020304" pitchFamily="34" charset="0"/>
              <a:ea typeface="宋体" panose="02010600030101010101" pitchFamily="2" charset="-122"/>
              <a:cs typeface="Times New Roman" panose="02020603050405020304" pitchFamily="34" charset="-120"/>
            </a:endParaRPr>
          </a:p>
          <a:p>
            <a:pPr latinLnBrk="1">
              <a:lnSpc>
                <a:spcPts val="50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跳高的场景。他通过助跑将撑竿压弯后起</a:t>
            </a:r>
            <a:endParaRPr lang="en-US" altLang="zh-CN" sz="2800" b="1" i="0">
              <a:solidFill>
                <a:srgbClr val="000000"/>
              </a:solidFill>
              <a:latin typeface="Times New Roman" panose="02020603050405020304" pitchFamily="34" charset="0"/>
              <a:ea typeface="宋体" panose="02010600030101010101" pitchFamily="2" charset="-122"/>
              <a:cs typeface="Times New Roman" panose="02020603050405020304" pitchFamily="34" charset="-120"/>
            </a:endParaRPr>
          </a:p>
          <a:p>
            <a:pPr latinLnBrk="1">
              <a:lnSpc>
                <a:spcPts val="50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跳，越过横杆，松手后撑竿恢复原状。下</a:t>
            </a:r>
            <a:endParaRPr lang="en-US" altLang="zh-CN" sz="2800" b="1" i="0">
              <a:solidFill>
                <a:srgbClr val="000000"/>
              </a:solidFill>
              <a:latin typeface="Times New Roman" panose="02020603050405020304" pitchFamily="34" charset="0"/>
              <a:ea typeface="宋体" panose="02010600030101010101" pitchFamily="2" charset="-122"/>
              <a:cs typeface="Times New Roman" panose="02020603050405020304" pitchFamily="34" charset="-120"/>
            </a:endParaRPr>
          </a:p>
          <a:p>
            <a:pPr latinLnBrk="1">
              <a:lnSpc>
                <a:spcPts val="48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列说法正确的是(</a:t>
            </a:r>
            <a:r>
              <a:rPr lang="en-US" altLang="zh-CN" sz="2800" b="1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    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)</a:t>
            </a:r>
            <a:endParaRPr lang="en-US" altLang="zh-CN" sz="2800"/>
          </a:p>
        </p:txBody>
      </p:sp>
      <p:sp>
        <p:nvSpPr>
          <p:cNvPr id="5" name="QC_6_AN.32_1#e480e0a4a.bracket?vcp=1&amp;vop=1&amp;vis=1&amp;pid=0acf8c28b&amp;color=0,0,0&amp;vpa=29&amp;vtp=1" title=""/>
          <p:cNvSpPr/>
          <p:nvPr/>
        </p:nvSpPr>
        <p:spPr>
          <a:xfrm>
            <a:off x="3722719" y="2835815"/>
            <a:ext cx="495300" cy="54876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ctr" latinLnBrk="1">
              <a:lnSpc>
                <a:spcPts val="4800"/>
              </a:lnSpc>
            </a:pPr>
            <a:r>
              <a:rPr lang="en-US" altLang="zh-CN" sz="2800" b="1" i="0">
                <a:solidFill>
                  <a:srgbClr val="FF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B</a:t>
            </a:r>
            <a:endParaRPr lang="en-US" altLang="zh-CN" sz="2800"/>
          </a:p>
        </p:txBody>
      </p:sp>
      <p:sp>
        <p:nvSpPr>
          <p:cNvPr id="6" name="QC_6_BD.31_4#e480e0a4a.choices?htil=1&amp;vcp=1&amp;vop=1&amp;vis=1&amp;pid=0acf8c28b&amp;color=0,0,0&amp;vtp=1&amp;bbb=1" title=""/>
          <p:cNvSpPr/>
          <p:nvPr/>
        </p:nvSpPr>
        <p:spPr>
          <a:xfrm>
            <a:off x="932688" y="3388582"/>
            <a:ext cx="6702552" cy="249675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l" latinLnBrk="1">
              <a:lnSpc>
                <a:spcPts val="51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A.助跑时运动员相对于地面是静止的</a:t>
            </a:r>
            <a:endParaRPr lang="en-US" altLang="zh-CN" sz="2800"/>
          </a:p>
          <a:p>
            <a:pPr latinLnBrk="1">
              <a:lnSpc>
                <a:spcPts val="51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B.压弯撑竿说明力能改变物体的形状</a:t>
            </a:r>
            <a:endParaRPr lang="en-US" altLang="zh-CN" sz="2800"/>
          </a:p>
          <a:p>
            <a:pPr latinLnBrk="1">
              <a:lnSpc>
                <a:spcPts val="51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C.运动员鞋底的花纹是为了减小摩擦</a:t>
            </a:r>
            <a:endParaRPr lang="en-US" altLang="zh-CN" sz="2800"/>
          </a:p>
          <a:p>
            <a:pPr latinLnBrk="1">
              <a:lnSpc>
                <a:spcPts val="49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D.松手后运动员仍然受撑竿的作用力</a:t>
            </a:r>
            <a:endParaRPr lang="en-US" altLang="zh-CN" sz="2800"/>
          </a:p>
        </p:txBody>
      </p:sp>
    </p:spTree>
  </p:cSld>
  <p:clrMapOvr>
    <a:masterClrMapping/>
  </p:clrMapOvr>
  <p:transition>
    <p:split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2" name="C_5_BD#e85af39f4?vcp=1&amp;pid=6058b8b56&amp;color=0,0,0&amp;tib=255,255,255&amp;iip=10&amp;vtp=1" title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22415" y="810742"/>
            <a:ext cx="1143000" cy="466344"/>
          </a:xfrm>
          <a:prstGeom prst="rect">
            <a:avLst/>
          </a:prstGeom>
        </p:spPr>
      </p:pic>
      <p:sp>
        <p:nvSpPr>
          <p:cNvPr id="3" name="C_5_BD#e85af39f4?vcp=1&amp;pid=6058b8b56&amp;color=0,0,0&amp;vtp=1&amp;bt=1&amp;bbb=1" title=""/>
          <p:cNvSpPr/>
          <p:nvPr/>
        </p:nvSpPr>
        <p:spPr>
          <a:xfrm>
            <a:off x="932689" y="720000"/>
            <a:ext cx="10323321" cy="748792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l" latinLnBrk="1">
              <a:lnSpc>
                <a:spcPts val="4900"/>
              </a:lnSpc>
            </a:pPr>
            <a:r>
              <a:rPr lang="en-US" altLang="zh-CN" sz="900" b="1" i="0" kern="0">
                <a:solidFill>
                  <a:srgbClr val="FFFFFF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34" charset="-120"/>
              </a:rPr>
              <a:t>                    </a:t>
            </a:r>
            <a:r>
              <a:rPr lang="en-US" altLang="zh-CN" sz="2800" b="1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黑体" panose="02010609060101010101" charset="-122"/>
                <a:cs typeface="Times New Roman" panose="02020603050405020304" pitchFamily="34" charset="-120"/>
              </a:rPr>
              <a:t>重力</a:t>
            </a:r>
            <a:endParaRPr lang="en-US" altLang="zh-CN" sz="100"/>
          </a:p>
        </p:txBody>
      </p:sp>
      <p:sp>
        <p:nvSpPr>
          <p:cNvPr id="4" name="QC_6_BD.33_1#80b769ff4?vcp=1&amp;vop=1&amp;vis=1&amp;pid=e85af39f4&amp;color=0,0,0&amp;vtp=1&amp;bbb=1&amp;hb=1" title=""/>
          <p:cNvSpPr/>
          <p:nvPr/>
        </p:nvSpPr>
        <p:spPr>
          <a:xfrm>
            <a:off x="932688" y="1351063"/>
            <a:ext cx="10323576" cy="184905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l" latinLnBrk="1">
              <a:lnSpc>
                <a:spcPts val="51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黑体" panose="02010609060101010101" charset="-122"/>
                <a:cs typeface="Times New Roman" panose="02020603050405020304" pitchFamily="34" charset="-120"/>
              </a:rPr>
              <a:t>4.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楷体" panose="02010609060101010101" pitchFamily="34" charset="-122"/>
                <a:cs typeface="Times New Roman" panose="02020603050405020304" pitchFamily="34" charset="-120"/>
              </a:rPr>
              <a:t>（2023·扬州）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若地球上的物体所受的重力突然消失：①物体将</a:t>
            </a:r>
            <a:endParaRPr lang="en-US" altLang="zh-CN" sz="2800" b="1" i="0">
              <a:solidFill>
                <a:srgbClr val="000000"/>
              </a:solidFill>
              <a:latin typeface="Times New Roman" panose="02020603050405020304" pitchFamily="34" charset="0"/>
              <a:ea typeface="宋体" panose="02010600030101010101" pitchFamily="2" charset="-122"/>
              <a:cs typeface="Times New Roman" panose="02020603050405020304" pitchFamily="34" charset="-120"/>
            </a:endParaRPr>
          </a:p>
          <a:p>
            <a:pPr latinLnBrk="1">
              <a:lnSpc>
                <a:spcPts val="51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没有质量；②摩擦力将不存在；③火焰的形状是球形的；④瀑布</a:t>
            </a:r>
            <a:endParaRPr lang="en-US" altLang="zh-CN" sz="2800" b="1" i="0">
              <a:solidFill>
                <a:srgbClr val="000000"/>
              </a:solidFill>
              <a:latin typeface="Times New Roman" panose="02020603050405020304" pitchFamily="34" charset="0"/>
              <a:ea typeface="宋体" panose="02010600030101010101" pitchFamily="2" charset="-122"/>
              <a:cs typeface="Times New Roman" panose="02020603050405020304" pitchFamily="34" charset="-120"/>
            </a:endParaRPr>
          </a:p>
          <a:p>
            <a:pPr latinLnBrk="1">
              <a:lnSpc>
                <a:spcPts val="49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将消失。其中正确的是(</a:t>
            </a:r>
            <a:r>
              <a:rPr lang="en-US" altLang="zh-CN" sz="2800" b="1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    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)</a:t>
            </a:r>
            <a:endParaRPr lang="en-US" altLang="zh-CN" sz="2800"/>
          </a:p>
        </p:txBody>
      </p:sp>
      <p:sp>
        <p:nvSpPr>
          <p:cNvPr id="5" name="QC_6_AN.34_1#80b769ff4.bracket?vcp=1&amp;vop=1&amp;vis=1&amp;pid=e85af39f4&amp;color=0,0,0&amp;vpa=30&amp;vtp=1" title=""/>
          <p:cNvSpPr/>
          <p:nvPr/>
        </p:nvSpPr>
        <p:spPr>
          <a:xfrm>
            <a:off x="4781581" y="2633128"/>
            <a:ext cx="515938" cy="558292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ctr" latinLnBrk="1">
              <a:lnSpc>
                <a:spcPts val="4900"/>
              </a:lnSpc>
            </a:pPr>
            <a:r>
              <a:rPr lang="en-US" altLang="zh-CN" sz="2800" b="1" i="0">
                <a:solidFill>
                  <a:srgbClr val="FF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C</a:t>
            </a:r>
            <a:endParaRPr lang="en-US" altLang="zh-CN" sz="2800"/>
          </a:p>
        </p:txBody>
      </p:sp>
      <p:sp>
        <p:nvSpPr>
          <p:cNvPr id="6" name="QC_6_BD.33_2#80b769ff4.choices?vcp=1&amp;vop=1&amp;vis=1&amp;pid=e85af39f4&amp;color=0,0,0&amp;vtp=1&amp;bbb=1" title=""/>
          <p:cNvSpPr/>
          <p:nvPr/>
        </p:nvSpPr>
        <p:spPr>
          <a:xfrm>
            <a:off x="932688" y="3268763"/>
            <a:ext cx="10323576" cy="563182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latinLnBrk="1">
              <a:lnSpc>
                <a:spcPts val="5000"/>
              </a:lnSpc>
              <a:tabLst>
                <a:tab pos="2646680"/>
                <a:tab pos="5254625"/>
                <a:tab pos="7888605"/>
              </a:tabLst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A.①②</a:t>
            </a:r>
            <a:r>
              <a:rPr lang="en-US" altLang="zh-CN" sz="2800" b="1" i="0" spc="-1030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	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B.②③</a:t>
            </a:r>
            <a:r>
              <a:rPr lang="en-US" altLang="zh-CN" sz="2800" b="1" i="0" spc="-1030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	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C.③④</a:t>
            </a:r>
            <a:r>
              <a:rPr lang="en-US" altLang="zh-CN" sz="2800" b="1" i="0" spc="-1030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	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D.①④</a:t>
            </a:r>
            <a:endParaRPr lang="en-US" altLang="zh-CN" sz="2800"/>
          </a:p>
        </p:txBody>
      </p:sp>
    </p:spTree>
  </p:cSld>
  <p:clrMapOvr>
    <a:masterClrMapping/>
  </p:clrMapOvr>
  <p:transition>
    <p:split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2" name="QB_6_BD.35_1#71415f34f?iti=2&amp;htil=2&amp;vcp=1&amp;vop=1&amp;vis=1&amp;pid=e85af39f4&amp;color=0,0,0&amp;tib=255,255,255&amp;vtp=1" title="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9178893" y="1344644"/>
            <a:ext cx="2020824" cy="34930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>
                    <a:alpha val="0"/>
                  </a:schemeClr>
                </a:solidFill>
              </a14:hiddenFill>
            </a:ext>
          </a:extLst>
        </p:spPr>
      </p:pic>
      <p:sp>
        <p:nvSpPr>
          <p:cNvPr id="3" name="QB_6_BD.35_2#71415f34f?iti=2&amp;htil=2&amp;vcp=1&amp;vop=1&amp;vis=1&amp;pid=e85af39f4&amp;color=0,0,0&amp;vtp=1&amp;bbb=1" title=""/>
          <p:cNvSpPr/>
          <p:nvPr/>
        </p:nvSpPr>
        <p:spPr>
          <a:xfrm>
            <a:off x="9732899" y="4964652"/>
            <a:ext cx="912812" cy="995680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ctr" latinLnBrk="1">
              <a:lnSpc>
                <a:spcPts val="49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图8-2</a:t>
            </a:r>
            <a:endParaRPr lang="en-US" altLang="zh-CN" sz="2800"/>
          </a:p>
        </p:txBody>
      </p:sp>
      <mc:AlternateContent>
        <mc:Choice Requires="a14">
          <p:sp>
            <p:nvSpPr>
              <p:cNvPr id="4" name="QB_6_BD.35_3#71415f34f?htil=2&amp;vcp=1&amp;vop=1&amp;vis=1&amp;pid=e85af39f4&amp;color=0,0,0&amp;vtp=1&amp;bt=1&amp;bbb=1&amp;hb=1" title=""/>
              <p:cNvSpPr/>
              <p:nvPr/>
            </p:nvSpPr>
            <p:spPr>
              <a:xfrm>
                <a:off x="932688" y="1326356"/>
                <a:ext cx="8165592" cy="3144457"/>
              </a:xfrm>
              <a:prstGeom prst="rect">
                <a:avLst/>
              </a:prstGeom>
              <a:noFill/>
            </p:spPr>
            <p:txBody>
              <a:bodyPr wrap="none" lIns="0" tIns="0" rIns="0" bIns="0" rtlCol="0" anchor="t"/>
              <a:lstStyle/>
              <a:p>
                <a:pPr algn="l" latinLnBrk="1">
                  <a:lnSpc>
                    <a:spcPts val="5100"/>
                  </a:lnSpc>
                </a:pPr>
                <a:r>
                  <a:rPr lang="en-US" altLang="zh-CN" sz="2800" b="1" i="0">
                    <a:solidFill>
                      <a:srgbClr val="000000"/>
                    </a:solidFill>
                    <a:latin typeface="Times New Roman" panose="02020603050405020304" pitchFamily="34" charset="0"/>
                    <a:ea typeface="黑体" panose="02010609060101010101" charset="-122"/>
                    <a:cs typeface="Times New Roman" panose="02020603050405020304" pitchFamily="34" charset="-120"/>
                  </a:rPr>
                  <a:t>5.</a:t>
                </a:r>
                <a:r>
                  <a:rPr lang="en-US" altLang="zh-CN" sz="2800" b="1" i="0">
                    <a:solidFill>
                      <a:srgbClr val="000000"/>
                    </a:solidFill>
                    <a:latin typeface="Times New Roman" panose="02020603050405020304" pitchFamily="34" charset="0"/>
                    <a:ea typeface="楷体" panose="02010609060101010101" pitchFamily="34" charset="-122"/>
                    <a:cs typeface="Times New Roman" panose="02020603050405020304" pitchFamily="34" charset="-120"/>
                  </a:rPr>
                  <a:t>（2025·乐山）</a:t>
                </a:r>
                <a:r>
                  <a:rPr lang="en-US" altLang="zh-CN" sz="2800" b="1" i="0">
                    <a:solidFill>
                      <a:srgbClr val="000000"/>
                    </a:solidFill>
                    <a:latin typeface="Times New Roman" panose="02020603050405020304" pitchFamily="34" charset="0"/>
                    <a:ea typeface="宋体" panose="02010600030101010101" pitchFamily="2" charset="-122"/>
                    <a:cs typeface="Times New Roman" panose="02020603050405020304" pitchFamily="34" charset="-120"/>
                  </a:rPr>
                  <a:t>如图8-2所示，将一物体竖直悬挂在</a:t>
                </a:r>
                <a:endParaRPr lang="en-US" altLang="zh-CN" sz="2800" b="1" i="0">
                  <a:solidFill>
                    <a:srgbClr val="000000"/>
                  </a:solidFill>
                  <a:latin typeface="Times New Roman" panose="02020603050405020304" pitchFamily="34" charset="0"/>
                  <a:ea typeface="宋体" panose="02010600030101010101" pitchFamily="2" charset="-122"/>
                  <a:cs typeface="Times New Roman" panose="02020603050405020304" pitchFamily="34" charset="-120"/>
                </a:endParaRPr>
              </a:p>
              <a:p>
                <a:pPr latinLnBrk="1">
                  <a:lnSpc>
                    <a:spcPts val="5100"/>
                  </a:lnSpc>
                </a:pPr>
                <a:r>
                  <a:rPr lang="en-US" altLang="zh-CN" sz="2800" b="1" i="0">
                    <a:solidFill>
                      <a:srgbClr val="000000"/>
                    </a:solidFill>
                    <a:latin typeface="Times New Roman" panose="02020603050405020304" pitchFamily="34" charset="0"/>
                    <a:ea typeface="宋体" panose="02010600030101010101" pitchFamily="2" charset="-122"/>
                    <a:cs typeface="Times New Roman" panose="02020603050405020304" pitchFamily="34" charset="-120"/>
                  </a:rPr>
                  <a:t>弹簧测力计的挂钩上，物体静止时弹簧测力计的示</a:t>
                </a:r>
                <a:endParaRPr lang="en-US" altLang="zh-CN" sz="2800" b="1" i="0">
                  <a:solidFill>
                    <a:srgbClr val="000000"/>
                  </a:solidFill>
                  <a:latin typeface="Times New Roman" panose="02020603050405020304" pitchFamily="34" charset="0"/>
                  <a:ea typeface="宋体" panose="02010600030101010101" pitchFamily="2" charset="-122"/>
                  <a:cs typeface="Times New Roman" panose="02020603050405020304" pitchFamily="34" charset="-120"/>
                </a:endParaRPr>
              </a:p>
              <a:p>
                <a:pPr latinLnBrk="1">
                  <a:lnSpc>
                    <a:spcPts val="5100"/>
                  </a:lnSpc>
                </a:pPr>
                <a:r>
                  <a:rPr lang="en-US" altLang="zh-CN" sz="2800" b="1" i="0">
                    <a:solidFill>
                      <a:srgbClr val="000000"/>
                    </a:solidFill>
                    <a:latin typeface="Times New Roman" panose="02020603050405020304" pitchFamily="34" charset="0"/>
                    <a:ea typeface="宋体" panose="02010600030101010101" pitchFamily="2" charset="-122"/>
                    <a:cs typeface="Times New Roman" panose="02020603050405020304" pitchFamily="34" charset="-120"/>
                  </a:rPr>
                  <a:t>数为</a:t>
                </a:r>
                <a:r>
                  <a:rPr lang="en-US" altLang="zh-CN" sz="2800" i="0">
                    <a:solidFill>
                      <a:srgbClr val="000000"/>
                    </a:solidFill>
                    <a:latin typeface="宋体" panose="02010600030101010101" pitchFamily="2" charset="-122"/>
                    <a:ea typeface="宋体" panose="02010600030101010101" pitchFamily="2" charset="-122"/>
                    <a:cs typeface="宋体" panose="02010600030101010101" pitchFamily="34" charset="-120"/>
                  </a:rPr>
                  <a:t>____</a:t>
                </a:r>
                <a14:m>
                  <m:oMathPara>
                    <m:oMathParaPr>
                      <m:jc/>
                    </m:oMathParaPr>
                    <m:oMath>
                      <m:r>
                        <m:rPr>
                          <m:sty m:val="b"/>
                        </m:rPr>
                        <a:rPr lang="en-US" altLang="zh-CN" sz="2800" b="1" i="0">
                          <a:solidFill>
                            <a:srgbClr val="000000"/>
                          </a:solidFill>
                          <a:latin typeface="Cambria Math" panose="02040503050406030204" pitchFamily="34" charset="0"/>
                          <a:ea typeface="Cambria Math" panose="02040503050406030204" pitchFamily="34" charset="-122"/>
                          <a:cs typeface="Cambria Math" panose="02040503050406030204" pitchFamily="34" charset="-120"/>
                        </a:rPr>
                        <m:t>𝐍</m:t>
                      </m:r>
                    </m:oMath>
                  </m:oMathPara>
                </a14:m>
                <a:r>
                  <a:rPr lang="en-US" altLang="zh-CN" sz="100" b="1" i="0" kern="0" spc="-99900">
                    <a:solidFill>
                      <a:srgbClr val="FFFFFF"/>
                    </a:solidFill>
                    <a:latin typeface="Times New Roman" panose="02020603050405020304" pitchFamily="34" charset="0"/>
                    <a:ea typeface="宋体" panose="02010600030101010101" pitchFamily="2" charset="-122"/>
                    <a:cs typeface="Times New Roman" panose="02020603050405020304" pitchFamily="34" charset="-120"/>
                  </a:rPr>
                  <a:t> </a:t>
                </a:r>
                <a:r>
                  <a:rPr lang="en-US" altLang="zh-CN" sz="2800" b="1" i="0">
                    <a:solidFill>
                      <a:srgbClr val="000000"/>
                    </a:solidFill>
                    <a:latin typeface="Times New Roman" panose="02020603050405020304" pitchFamily="34" charset="0"/>
                    <a:ea typeface="宋体" panose="02010600030101010101" pitchFamily="2" charset="-122"/>
                    <a:cs typeface="Times New Roman" panose="02020603050405020304" pitchFamily="34" charset="-120"/>
                  </a:rPr>
                  <a:t>；把弹簧测力计倒过来，将此物体竖直挂</a:t>
                </a:r>
                <a:endParaRPr lang="en-US" altLang="zh-CN" sz="2800" b="1" i="0">
                  <a:solidFill>
                    <a:srgbClr val="000000"/>
                  </a:solidFill>
                  <a:latin typeface="Times New Roman" panose="02020603050405020304" pitchFamily="34" charset="0"/>
                  <a:ea typeface="宋体" panose="02010600030101010101" pitchFamily="2" charset="-122"/>
                  <a:cs typeface="Times New Roman" panose="02020603050405020304" pitchFamily="34" charset="-120"/>
                </a:endParaRPr>
              </a:p>
              <a:p>
                <a:pPr latinLnBrk="1">
                  <a:lnSpc>
                    <a:spcPts val="5100"/>
                  </a:lnSpc>
                </a:pPr>
                <a:r>
                  <a:rPr lang="en-US" altLang="zh-CN" sz="2800" b="1" i="0">
                    <a:solidFill>
                      <a:srgbClr val="000000"/>
                    </a:solidFill>
                    <a:latin typeface="Times New Roman" panose="02020603050405020304" pitchFamily="34" charset="0"/>
                    <a:ea typeface="宋体" panose="02010600030101010101" pitchFamily="2" charset="-122"/>
                    <a:cs typeface="Times New Roman" panose="02020603050405020304" pitchFamily="34" charset="-120"/>
                  </a:rPr>
                  <a:t>在弹簧测力计的拉环上，物体静止时弹簧测力计的</a:t>
                </a:r>
                <a:endParaRPr lang="en-US" altLang="zh-CN" sz="2800" b="1" i="0">
                  <a:solidFill>
                    <a:srgbClr val="000000"/>
                  </a:solidFill>
                  <a:latin typeface="Times New Roman" panose="02020603050405020304" pitchFamily="34" charset="0"/>
                  <a:ea typeface="宋体" panose="02010600030101010101" pitchFamily="2" charset="-122"/>
                  <a:cs typeface="Times New Roman" panose="02020603050405020304" pitchFamily="34" charset="-120"/>
                </a:endParaRPr>
              </a:p>
              <a:p>
                <a:pPr latinLnBrk="1">
                  <a:lnSpc>
                    <a:spcPts val="4900"/>
                  </a:lnSpc>
                </a:pPr>
                <a:r>
                  <a:rPr lang="en-US" altLang="zh-CN" sz="2800" b="1" i="0">
                    <a:solidFill>
                      <a:srgbClr val="000000"/>
                    </a:solidFill>
                    <a:latin typeface="Times New Roman" panose="02020603050405020304" pitchFamily="34" charset="0"/>
                    <a:ea typeface="宋体" panose="02010600030101010101" pitchFamily="2" charset="-122"/>
                    <a:cs typeface="Times New Roman" panose="02020603050405020304" pitchFamily="34" charset="-120"/>
                  </a:rPr>
                  <a:t>示数将</a:t>
                </a:r>
                <a:r>
                  <a:rPr lang="en-US" altLang="zh-CN" sz="2800" i="0">
                    <a:solidFill>
                      <a:srgbClr val="000000"/>
                    </a:solidFill>
                    <a:latin typeface="宋体" panose="02010600030101010101" pitchFamily="2" charset="-122"/>
                    <a:ea typeface="宋体" panose="02010600030101010101" pitchFamily="2" charset="-122"/>
                    <a:cs typeface="宋体" panose="02010600030101010101" pitchFamily="34" charset="-120"/>
                  </a:rPr>
                  <a:t>______</a:t>
                </a:r>
                <a:r>
                  <a:rPr lang="en-US" altLang="zh-CN" sz="2800" b="1" i="0">
                    <a:solidFill>
                      <a:srgbClr val="000000"/>
                    </a:solidFill>
                    <a:latin typeface="Times New Roman" panose="02020603050405020304" pitchFamily="34" charset="0"/>
                    <a:ea typeface="宋体" panose="02010600030101010101" pitchFamily="2" charset="-122"/>
                    <a:cs typeface="Times New Roman" panose="02020603050405020304" pitchFamily="34" charset="-120"/>
                  </a:rPr>
                  <a:t>。</a:t>
                </a:r>
                <a:endParaRPr lang="en-US" altLang="zh-CN" sz="2800"/>
              </a:p>
            </p:txBody>
          </p:sp>
        </mc:Choice>
        <mc:Fallback>
          <p:sp>
            <p:nvSpPr>
              <p:cNvPr id="4" name="QB_6_BD.35_3#71415f34f?htil=2&amp;vcp=1&amp;vop=1&amp;vis=1&amp;pid=e85af39f4&amp;color=0,0,0&amp;vtp=1&amp;bt=1&amp;bbb=1&amp;hb=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32688" y="1326356"/>
                <a:ext cx="8165592" cy="3144457"/>
              </a:xfrm>
              <a:prstGeom prst="rect">
                <a:avLst/>
              </a:prstGeom>
              <a:blipFill rotWithShape="1">
                <a:blip r:embed="rId4"/>
                <a:stretch>
                  <a:fillRect l="-6" t="-15" r="-505" b="-2168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QB_6_AN.36_1#71415f34f.blank?vcp=1&amp;vop=1&amp;vis=1&amp;pid=e85af39f4&amp;color=0,0,0&amp;vpa=31&amp;vtp=1&amp;bbb=1" title=""/>
          <p:cNvSpPr/>
          <p:nvPr/>
        </p:nvSpPr>
        <p:spPr>
          <a:xfrm>
            <a:off x="1619282" y="2591276"/>
            <a:ext cx="703263" cy="577342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ctr" latinLnBrk="1">
              <a:lnSpc>
                <a:spcPts val="5100"/>
              </a:lnSpc>
            </a:pPr>
            <a:r>
              <a:rPr lang="en-US" altLang="zh-CN" sz="2800" b="1" i="0">
                <a:solidFill>
                  <a:srgbClr val="FF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2.2</a:t>
            </a:r>
            <a:endParaRPr lang="en-US" altLang="zh-CN" sz="2800"/>
          </a:p>
        </p:txBody>
      </p:sp>
      <p:sp>
        <p:nvSpPr>
          <p:cNvPr id="6" name="QB_6_AN.37_1#71415f34f.blank?vcp=1&amp;vop=1&amp;vis=1&amp;pid=e85af39f4&amp;color=0,0,0&amp;vpa=32&amp;vtp=1&amp;bbb=1" title=""/>
          <p:cNvSpPr/>
          <p:nvPr/>
        </p:nvSpPr>
        <p:spPr>
          <a:xfrm>
            <a:off x="2014569" y="3865721"/>
            <a:ext cx="973138" cy="55365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ctr" latinLnBrk="1">
              <a:lnSpc>
                <a:spcPts val="4900"/>
              </a:lnSpc>
            </a:pPr>
            <a:r>
              <a:rPr lang="en-US" altLang="zh-CN" sz="2800" b="1" i="0">
                <a:solidFill>
                  <a:srgbClr val="FF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变大</a:t>
            </a:r>
            <a:endParaRPr lang="en-US" altLang="zh-CN" sz="2800"/>
          </a:p>
        </p:txBody>
      </p:sp>
    </p:spTree>
  </p:cSld>
  <p:clrMapOvr>
    <a:masterClrMapping/>
  </p:clrMapOvr>
  <p:transition>
    <p:split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 animBg="1"/>
      <p:bldP spid="6" grpId="0" uiExpand="1" build="p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2" name="QB_6_BD.38_1#46694dacd?iti=3&amp;htil=3&amp;vcp=1&amp;vop=1&amp;vis=1&amp;pid=e85af39f4&amp;color=0,0,0&amp;tib=255,255,255&amp;vtp=1&amp;hs=1&amp;hs=1" title="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8074152" y="1274286"/>
            <a:ext cx="3163824" cy="14721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>
                    <a:alpha val="0"/>
                  </a:schemeClr>
                </a:solidFill>
              </a14:hiddenFill>
            </a:ext>
          </a:extLst>
        </p:spPr>
      </p:pic>
      <p:sp>
        <p:nvSpPr>
          <p:cNvPr id="3" name="QB_6_BD.38_2#46694dacd?iti=3&amp;htil=3&amp;vcp=1&amp;vop=1&amp;vis=1&amp;pid=e85af39f4&amp;color=0,0,0&amp;vtp=1&amp;bbb=1" title=""/>
          <p:cNvSpPr/>
          <p:nvPr/>
        </p:nvSpPr>
        <p:spPr>
          <a:xfrm>
            <a:off x="9199658" y="2873470"/>
            <a:ext cx="912812" cy="995680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ctr" latinLnBrk="1">
              <a:lnSpc>
                <a:spcPts val="49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图8-3</a:t>
            </a:r>
            <a:endParaRPr lang="en-US" altLang="zh-CN" sz="2800"/>
          </a:p>
        </p:txBody>
      </p:sp>
      <p:sp>
        <p:nvSpPr>
          <p:cNvPr id="4" name="QB_6_BD.38_3#46694dacd?htil=3&amp;vcp=1&amp;vop=1&amp;vis=1&amp;pid=e85af39f4&amp;color=0,0,0&amp;vtp=1&amp;bt=1&amp;bbb=1&amp;hb=1&amp;hs=1" title=""/>
          <p:cNvSpPr/>
          <p:nvPr/>
        </p:nvSpPr>
        <p:spPr>
          <a:xfrm>
            <a:off x="932688" y="1255998"/>
            <a:ext cx="7022592" cy="249675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l" latinLnBrk="1">
              <a:lnSpc>
                <a:spcPts val="51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黑体" panose="02010609060101010101" charset="-122"/>
                <a:cs typeface="Times New Roman" panose="02020603050405020304" pitchFamily="34" charset="-120"/>
              </a:rPr>
              <a:t>6.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楷体" panose="02010609060101010101" pitchFamily="34" charset="-122"/>
                <a:cs typeface="Times New Roman" panose="02020603050405020304" pitchFamily="34" charset="-120"/>
              </a:rPr>
              <a:t>（2025·眉山）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2025年4月30日，神舟十九号</a:t>
            </a:r>
            <a:endParaRPr lang="en-US" altLang="zh-CN" sz="2800" b="1" i="0">
              <a:solidFill>
                <a:srgbClr val="000000"/>
              </a:solidFill>
              <a:latin typeface="Times New Roman" panose="02020603050405020304" pitchFamily="34" charset="0"/>
              <a:ea typeface="宋体" panose="02010600030101010101" pitchFamily="2" charset="-122"/>
              <a:cs typeface="Times New Roman" panose="02020603050405020304" pitchFamily="34" charset="-120"/>
            </a:endParaRPr>
          </a:p>
          <a:p>
            <a:pPr latinLnBrk="1">
              <a:lnSpc>
                <a:spcPts val="51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返回舱在东风着陆场成功着陆，神舟十九号</a:t>
            </a:r>
            <a:endParaRPr lang="en-US" altLang="zh-CN" sz="2800" b="1" i="0">
              <a:solidFill>
                <a:srgbClr val="000000"/>
              </a:solidFill>
              <a:latin typeface="Times New Roman" panose="02020603050405020304" pitchFamily="34" charset="0"/>
              <a:ea typeface="宋体" panose="02010600030101010101" pitchFamily="2" charset="-122"/>
              <a:cs typeface="Times New Roman" panose="02020603050405020304" pitchFamily="34" charset="-120"/>
            </a:endParaRPr>
          </a:p>
          <a:p>
            <a:pPr latinLnBrk="1">
              <a:lnSpc>
                <a:spcPts val="51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载人飞行任务取得圆满成功！返回舱回收着</a:t>
            </a:r>
            <a:endParaRPr lang="en-US" altLang="zh-CN" sz="2800" b="1" i="0">
              <a:solidFill>
                <a:srgbClr val="000000"/>
              </a:solidFill>
              <a:latin typeface="Times New Roman" panose="02020603050405020304" pitchFamily="34" charset="0"/>
              <a:ea typeface="宋体" panose="02010600030101010101" pitchFamily="2" charset="-122"/>
              <a:cs typeface="Times New Roman" panose="02020603050405020304" pitchFamily="34" charset="-120"/>
            </a:endParaRPr>
          </a:p>
          <a:p>
            <a:pPr latinLnBrk="1">
              <a:lnSpc>
                <a:spcPts val="49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陆阶段，减速伞拉出并降速，如图8-3甲所示，</a:t>
            </a:r>
            <a:endParaRPr lang="en-US" altLang="zh-CN" sz="2800"/>
          </a:p>
        </p:txBody>
      </p:sp>
      <p:sp>
        <p:nvSpPr>
          <p:cNvPr id="5" name="QB_6_AN.39_1#46694dacd.blank?vcp=1&amp;vop=1&amp;vis=1&amp;pid=e85af39f4&amp;color=0,0,0&amp;vpa=33&amp;vtp=1&amp;bbb=1" title=""/>
          <p:cNvSpPr/>
          <p:nvPr/>
        </p:nvSpPr>
        <p:spPr>
          <a:xfrm>
            <a:off x="4872069" y="3724370"/>
            <a:ext cx="973138" cy="57270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ctr" latinLnBrk="1">
              <a:lnSpc>
                <a:spcPts val="5100"/>
              </a:lnSpc>
            </a:pPr>
            <a:r>
              <a:rPr lang="en-US" altLang="zh-CN" sz="2800" b="1" i="0">
                <a:solidFill>
                  <a:srgbClr val="FF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静止</a:t>
            </a:r>
            <a:endParaRPr lang="en-US" altLang="zh-CN" sz="2800"/>
          </a:p>
        </p:txBody>
      </p:sp>
      <p:sp>
        <p:nvSpPr>
          <p:cNvPr id="6" name="QB_6_AN.40_1#46694dacd.blank?vcp=1&amp;vop=1&amp;vis=1&amp;pid=e85af39f4&amp;color=0,0,0&amp;vpa=34&amp;vtp=1&amp;bbb=1" title=""/>
          <p:cNvSpPr/>
          <p:nvPr/>
        </p:nvSpPr>
        <p:spPr>
          <a:xfrm>
            <a:off x="8990807" y="4998815"/>
            <a:ext cx="1687513" cy="55365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ctr" latinLnBrk="1">
              <a:lnSpc>
                <a:spcPts val="4900"/>
              </a:lnSpc>
            </a:pPr>
            <a:r>
              <a:rPr lang="en-US" altLang="zh-CN" sz="2800" b="1" i="0">
                <a:solidFill>
                  <a:srgbClr val="FF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运动状态</a:t>
            </a:r>
            <a:endParaRPr lang="en-US" altLang="zh-CN" sz="2800"/>
          </a:p>
        </p:txBody>
      </p:sp>
      <mc:AlternateContent>
        <mc:Choice Requires="a14">
          <p:sp>
            <p:nvSpPr>
              <p:cNvPr id="7" name="QB_6_BD.38_3#46694dacd?htil=3&amp;vcp=1&amp;vop=1&amp;vis=1&amp;pid=e85af39f4&amp;color=0,0,0&amp;vtp=1&amp;bt=1&amp;bbb=1&amp;hb=1&amp;hs=1" title=""/>
              <p:cNvSpPr/>
              <p:nvPr/>
            </p:nvSpPr>
            <p:spPr>
              <a:xfrm>
                <a:off x="932688" y="3754850"/>
                <a:ext cx="10320018" cy="1849057"/>
              </a:xfrm>
              <a:prstGeom prst="rect">
                <a:avLst/>
              </a:prstGeom>
              <a:noFill/>
            </p:spPr>
            <p:txBody>
              <a:bodyPr wrap="none" lIns="0" tIns="0" rIns="0" bIns="0" rtlCol="0" anchor="t"/>
              <a:lstStyle/>
              <a:p>
                <a:pPr latinLnBrk="1">
                  <a:lnSpc>
                    <a:spcPts val="5100"/>
                  </a:lnSpc>
                </a:pPr>
                <a:r>
                  <a:rPr lang="en-US" altLang="zh-CN" sz="2800" b="1" i="0">
                    <a:solidFill>
                      <a:srgbClr val="000000"/>
                    </a:solidFill>
                    <a:latin typeface="Times New Roman" panose="02020603050405020304" pitchFamily="34" charset="0"/>
                    <a:ea typeface="宋体" panose="02010600030101010101" pitchFamily="2" charset="-122"/>
                    <a:cs typeface="Times New Roman" panose="02020603050405020304" pitchFamily="34" charset="-120"/>
                  </a:rPr>
                  <a:t>以伞为参照物，返回舱是</a:t>
                </a:r>
                <a:r>
                  <a:rPr lang="en-US" altLang="zh-CN" sz="2800" i="0">
                    <a:solidFill>
                      <a:srgbClr val="000000"/>
                    </a:solidFill>
                    <a:latin typeface="宋体" panose="02010600030101010101" pitchFamily="2" charset="-122"/>
                    <a:ea typeface="宋体" panose="02010600030101010101" pitchFamily="2" charset="-122"/>
                    <a:cs typeface="宋体" panose="02010600030101010101" pitchFamily="34" charset="-120"/>
                  </a:rPr>
                  <a:t>______</a:t>
                </a:r>
                <a:r>
                  <a:rPr lang="en-US" altLang="zh-CN" sz="2800" b="1" i="0">
                    <a:solidFill>
                      <a:srgbClr val="000000"/>
                    </a:solidFill>
                    <a:latin typeface="Times New Roman" panose="02020603050405020304" pitchFamily="34" charset="0"/>
                    <a:ea typeface="宋体" panose="02010600030101010101" pitchFamily="2" charset="-122"/>
                    <a:cs typeface="Times New Roman" panose="02020603050405020304" pitchFamily="34" charset="-120"/>
                  </a:rPr>
                  <a:t>的。在返回舱距离地面</a:t>
                </a:r>
                <a14:m>
                  <m:oMathPara>
                    <m:oMathParaPr>
                      <m:jc/>
                    </m:oMathParaPr>
                    <m:oMath>
                      <m:r>
                        <m:rPr>
                          <m:sty m:val="bi"/>
                        </m:rPr>
                        <a:rPr lang="en-US" altLang="zh-CN" sz="2800" b="1" i="1">
                          <a:solidFill>
                            <a:srgbClr val="000000"/>
                          </a:solidFill>
                          <a:latin typeface="Cambria Math" panose="02040503050406030204" pitchFamily="34" charset="0"/>
                          <a:ea typeface="Cambria Math" panose="02040503050406030204" pitchFamily="34" charset="-122"/>
                          <a:cs typeface="Cambria Math" panose="02040503050406030204" pitchFamily="34" charset="-120"/>
                        </a:rPr>
                        <m:t>𝟏</m:t>
                      </m:r>
                      <m:r>
                        <m:rPr>
                          <m:sty m:val="b"/>
                        </m:rPr>
                        <a:rPr lang="en-US" altLang="zh-CN" sz="2800" b="1" i="0">
                          <a:solidFill>
                            <a:srgbClr val="000000"/>
                          </a:solidFill>
                          <a:latin typeface="Cambria Math" panose="02040503050406030204" pitchFamily="34" charset="0"/>
                          <a:ea typeface="Cambria Math" panose="02040503050406030204" pitchFamily="34" charset="-122"/>
                          <a:cs typeface="Cambria Math" panose="02040503050406030204" pitchFamily="34" charset="-120"/>
                        </a:rPr>
                        <m:t> </m:t>
                      </m:r>
                      <m:r>
                        <m:rPr>
                          <m:sty m:val="b"/>
                        </m:rPr>
                        <a:rPr lang="en-US" altLang="zh-CN" sz="2800" b="1" i="0">
                          <a:solidFill>
                            <a:srgbClr val="000000"/>
                          </a:solidFill>
                          <a:latin typeface="Cambria Math" panose="02040503050406030204" pitchFamily="34" charset="0"/>
                          <a:ea typeface="Cambria Math" panose="02040503050406030204" pitchFamily="34" charset="-122"/>
                          <a:cs typeface="Cambria Math" panose="02040503050406030204" pitchFamily="34" charset="-120"/>
                        </a:rPr>
                        <m:t>𝐦</m:t>
                      </m:r>
                    </m:oMath>
                  </m:oMathPara>
                </a14:m>
                <a:r>
                  <a:rPr lang="en-US" altLang="zh-CN" sz="100" b="1" i="0" kern="0" spc="-99900">
                    <a:solidFill>
                      <a:srgbClr val="FFFFFF"/>
                    </a:solidFill>
                    <a:latin typeface="Times New Roman" panose="02020603050405020304" pitchFamily="34" charset="0"/>
                    <a:ea typeface="宋体" panose="02010600030101010101" pitchFamily="2" charset="-122"/>
                    <a:cs typeface="Times New Roman" panose="02020603050405020304" pitchFamily="34" charset="-120"/>
                  </a:rPr>
                  <a:t> </a:t>
                </a:r>
                <a:r>
                  <a:rPr lang="en-US" altLang="zh-CN" sz="2800" b="1" i="0">
                    <a:solidFill>
                      <a:srgbClr val="000000"/>
                    </a:solidFill>
                    <a:latin typeface="Times New Roman" panose="02020603050405020304" pitchFamily="34" charset="0"/>
                    <a:ea typeface="宋体" panose="02010600030101010101" pitchFamily="2" charset="-122"/>
                    <a:cs typeface="Times New Roman" panose="02020603050405020304" pitchFamily="34" charset="-120"/>
                  </a:rPr>
                  <a:t>左右时，</a:t>
                </a:r>
                <a:endParaRPr lang="en-US" altLang="zh-CN" sz="2800" b="1" i="0">
                  <a:solidFill>
                    <a:srgbClr val="000000"/>
                  </a:solidFill>
                  <a:latin typeface="Times New Roman" panose="02020603050405020304" pitchFamily="34" charset="0"/>
                  <a:ea typeface="宋体" panose="02010600030101010101" pitchFamily="2" charset="-122"/>
                  <a:cs typeface="Times New Roman" panose="02020603050405020304" pitchFamily="34" charset="-120"/>
                </a:endParaRPr>
              </a:p>
              <a:p>
                <a:pPr latinLnBrk="1">
                  <a:lnSpc>
                    <a:spcPts val="5100"/>
                  </a:lnSpc>
                </a:pPr>
                <a:r>
                  <a:rPr lang="en-US" altLang="zh-CN" sz="2800" b="1" i="0">
                    <a:solidFill>
                      <a:srgbClr val="000000"/>
                    </a:solidFill>
                    <a:latin typeface="Times New Roman" panose="02020603050405020304" pitchFamily="34" charset="0"/>
                    <a:ea typeface="宋体" panose="02010600030101010101" pitchFamily="2" charset="-122"/>
                    <a:cs typeface="Times New Roman" panose="02020603050405020304" pitchFamily="34" charset="-120"/>
                  </a:rPr>
                  <a:t>反推发动机点火，如图8-3乙所示，将返回舱的速度降低到</a:t>
                </a:r>
                <a:endParaRPr lang="en-US" altLang="zh-CN" sz="2800" b="1" i="0">
                  <a:solidFill>
                    <a:srgbClr val="000000"/>
                  </a:solidFill>
                  <a:latin typeface="Times New Roman" panose="02020603050405020304" pitchFamily="34" charset="0"/>
                  <a:ea typeface="宋体" panose="02010600030101010101" pitchFamily="2" charset="-122"/>
                  <a:cs typeface="Times New Roman" panose="02020603050405020304" pitchFamily="34" charset="-120"/>
                </a:endParaRPr>
              </a:p>
              <a:p>
                <a:pPr latinLnBrk="1">
                  <a:lnSpc>
                    <a:spcPts val="4900"/>
                  </a:lnSpc>
                </a:pPr>
                <a14:m>
                  <m:oMathPara>
                    <m:oMathParaPr>
                      <m:jc/>
                    </m:oMathParaPr>
                    <m:oMath>
                      <m:r>
                        <m:rPr>
                          <m:sty m:val="bi"/>
                        </m:rPr>
                        <a:rPr lang="en-US" altLang="zh-CN" sz="2800" b="1" i="1">
                          <a:solidFill>
                            <a:srgbClr val="000000"/>
                          </a:solidFill>
                          <a:latin typeface="Cambria Math" panose="02040503050406030204" pitchFamily="34" charset="0"/>
                          <a:ea typeface="Cambria Math" panose="02040503050406030204" pitchFamily="34" charset="-122"/>
                          <a:cs typeface="Cambria Math" panose="02040503050406030204" pitchFamily="34" charset="-120"/>
                        </a:rPr>
                        <m:t>𝟏</m:t>
                      </m:r>
                      <m:r>
                        <m:rPr>
                          <m:sty m:val="b"/>
                        </m:rPr>
                        <a:rPr lang="en-US" altLang="zh-CN" sz="2800" b="1" i="0">
                          <a:solidFill>
                            <a:srgbClr val="000000"/>
                          </a:solidFill>
                          <a:latin typeface="Cambria Math" panose="02040503050406030204" pitchFamily="34" charset="0"/>
                          <a:ea typeface="Cambria Math" panose="02040503050406030204" pitchFamily="34" charset="-122"/>
                          <a:cs typeface="Cambria Math" panose="02040503050406030204" pitchFamily="34" charset="-120"/>
                        </a:rPr>
                        <m:t>∼</m:t>
                      </m:r>
                      <m:r>
                        <m:rPr>
                          <m:sty m:val="bi"/>
                        </m:rPr>
                        <a:rPr lang="en-US" altLang="zh-CN" sz="2800" b="1" i="1">
                          <a:solidFill>
                            <a:srgbClr val="000000"/>
                          </a:solidFill>
                          <a:latin typeface="Cambria Math" panose="02040503050406030204" pitchFamily="34" charset="0"/>
                          <a:ea typeface="Cambria Math" panose="02040503050406030204" pitchFamily="34" charset="-122"/>
                          <a:cs typeface="Cambria Math" panose="02040503050406030204" pitchFamily="34" charset="-120"/>
                        </a:rPr>
                        <m:t>𝟐</m:t>
                      </m:r>
                      <m:r>
                        <m:rPr>
                          <m:sty m:val="b"/>
                        </m:rPr>
                        <a:rPr lang="en-US" altLang="zh-CN" sz="2800" b="1" i="0">
                          <a:solidFill>
                            <a:srgbClr val="000000"/>
                          </a:solidFill>
                          <a:latin typeface="Cambria Math" panose="02040503050406030204" pitchFamily="34" charset="0"/>
                          <a:ea typeface="Cambria Math" panose="02040503050406030204" pitchFamily="34" charset="-122"/>
                          <a:cs typeface="Cambria Math" panose="02040503050406030204" pitchFamily="34" charset="-120"/>
                        </a:rPr>
                        <m:t> </m:t>
                      </m:r>
                      <m:r>
                        <m:rPr>
                          <m:sty m:val="b"/>
                        </m:rPr>
                        <a:rPr lang="en-US" altLang="zh-CN" sz="2800" b="1" i="0">
                          <a:solidFill>
                            <a:srgbClr val="000000"/>
                          </a:solidFill>
                          <a:latin typeface="Cambria Math" panose="02040503050406030204" pitchFamily="34" charset="0"/>
                          <a:ea typeface="Cambria Math" panose="02040503050406030204" pitchFamily="34" charset="-122"/>
                          <a:cs typeface="Cambria Math" panose="02040503050406030204" pitchFamily="34" charset="-120"/>
                        </a:rPr>
                        <m:t>𝐦</m:t>
                      </m:r>
                      <m:r>
                        <m:rPr>
                          <m:sty m:val="b"/>
                        </m:rPr>
                        <a:rPr lang="en-US" altLang="zh-CN" sz="2800" b="1" i="0">
                          <a:solidFill>
                            <a:srgbClr val="000000"/>
                          </a:solidFill>
                          <a:latin typeface="Cambria Math" panose="02040503050406030204" pitchFamily="34" charset="0"/>
                          <a:ea typeface="Cambria Math" panose="02040503050406030204" pitchFamily="34" charset="-122"/>
                          <a:cs typeface="Cambria Math" panose="02040503050406030204" pitchFamily="34" charset="-120"/>
                        </a:rPr>
                        <m:t>/</m:t>
                      </m:r>
                      <m:r>
                        <m:rPr>
                          <m:sty m:val="b"/>
                        </m:rPr>
                        <a:rPr lang="en-US" altLang="zh-CN" sz="2800" b="1" i="0">
                          <a:solidFill>
                            <a:srgbClr val="000000"/>
                          </a:solidFill>
                          <a:latin typeface="Cambria Math" panose="02040503050406030204" pitchFamily="34" charset="0"/>
                          <a:ea typeface="Cambria Math" panose="02040503050406030204" pitchFamily="34" charset="-122"/>
                          <a:cs typeface="Cambria Math" panose="02040503050406030204" pitchFamily="34" charset="-120"/>
                        </a:rPr>
                        <m:t>𝐬</m:t>
                      </m:r>
                    </m:oMath>
                  </m:oMathPara>
                </a14:m>
                <a:r>
                  <a:rPr lang="en-US" altLang="zh-CN" sz="100" b="1" i="0" kern="0" spc="-99900">
                    <a:solidFill>
                      <a:srgbClr val="FFFFFF"/>
                    </a:solidFill>
                    <a:latin typeface="Times New Roman" panose="02020603050405020304" pitchFamily="34" charset="0"/>
                    <a:ea typeface="宋体" panose="02010600030101010101" pitchFamily="2" charset="-122"/>
                    <a:cs typeface="Times New Roman" panose="02020603050405020304" pitchFamily="34" charset="-120"/>
                  </a:rPr>
                  <a:t> </a:t>
                </a:r>
                <a:r>
                  <a:rPr lang="en-US" altLang="zh-CN" sz="2800" b="1" i="0">
                    <a:solidFill>
                      <a:srgbClr val="000000"/>
                    </a:solidFill>
                    <a:latin typeface="Times New Roman" panose="02020603050405020304" pitchFamily="34" charset="0"/>
                    <a:ea typeface="宋体" panose="02010600030101010101" pitchFamily="2" charset="-122"/>
                    <a:cs typeface="Times New Roman" panose="02020603050405020304" pitchFamily="34" charset="-120"/>
                  </a:rPr>
                  <a:t>，实现平稳着陆，说明力可以改变物体的</a:t>
                </a:r>
                <a:r>
                  <a:rPr lang="en-US" altLang="zh-CN" sz="2800" i="0">
                    <a:solidFill>
                      <a:srgbClr val="000000"/>
                    </a:solidFill>
                    <a:latin typeface="宋体" panose="02010600030101010101" pitchFamily="2" charset="-122"/>
                    <a:ea typeface="宋体" panose="02010600030101010101" pitchFamily="2" charset="-122"/>
                    <a:cs typeface="宋体" panose="02010600030101010101" pitchFamily="34" charset="-120"/>
                  </a:rPr>
                  <a:t>__________</a:t>
                </a:r>
                <a:r>
                  <a:rPr lang="en-US" altLang="zh-CN" sz="2800" b="1" i="0">
                    <a:solidFill>
                      <a:srgbClr val="000000"/>
                    </a:solidFill>
                    <a:latin typeface="Times New Roman" panose="02020603050405020304" pitchFamily="34" charset="0"/>
                    <a:ea typeface="宋体" panose="02010600030101010101" pitchFamily="2" charset="-122"/>
                    <a:cs typeface="Times New Roman" panose="02020603050405020304" pitchFamily="34" charset="-120"/>
                  </a:rPr>
                  <a:t>。</a:t>
                </a:r>
                <a:endParaRPr lang="en-US" altLang="zh-CN" sz="2800"/>
              </a:p>
            </p:txBody>
          </p:sp>
        </mc:Choice>
        <mc:Fallback>
          <p:sp>
            <p:nvSpPr>
              <p:cNvPr id="7" name="QB_6_BD.38_3#46694dacd?htil=3&amp;vcp=1&amp;vop=1&amp;vis=1&amp;pid=e85af39f4&amp;color=0,0,0&amp;vtp=1&amp;bt=1&amp;bbb=1&amp;hb=1&amp;hs=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32688" y="3754850"/>
                <a:ext cx="10320018" cy="1849057"/>
              </a:xfrm>
              <a:prstGeom prst="rect">
                <a:avLst/>
              </a:prstGeom>
              <a:blipFill rotWithShape="1">
                <a:blip r:embed="rId4"/>
                <a:stretch>
                  <a:fillRect l="-5" t="-5" r="-3841" b="-3707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ransition>
    <p:split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 animBg="1"/>
      <p:bldP spid="6" grpId="0" uiExpand="1" build="p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C_4#45c55f78b.fixed?vcp=1&amp;pid=707ec645b&amp;color=0,0,0&amp;vtp=1&amp;bbb=1" title=""/>
          <p:cNvSpPr/>
          <p:nvPr/>
        </p:nvSpPr>
        <p:spPr>
          <a:xfrm>
            <a:off x="795528" y="722376"/>
            <a:ext cx="1508760" cy="1325880"/>
          </a:xfrm>
          <a:prstGeom prst="rect">
            <a:avLst/>
          </a:prstGeom>
          <a:noFill/>
        </p:spPr>
        <p:txBody>
          <a:bodyPr wrap="none" lIns="0" tIns="0" rIns="0" bIns="0" rtlCol="0" anchor="ctr"/>
          <a:lstStyle/>
          <a:p>
            <a:pPr algn="l" latinLnBrk="1">
              <a:lnSpc>
                <a:spcPts val="10000"/>
              </a:lnSpc>
            </a:pPr>
            <a:r>
              <a:rPr lang="en-US" altLang="zh-CN" sz="8000" b="1" i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04</a:t>
            </a:r>
            <a:endParaRPr lang="en-US" altLang="zh-CN" sz="8000"/>
          </a:p>
        </p:txBody>
      </p:sp>
      <p:sp>
        <p:nvSpPr>
          <p:cNvPr id="3" name="C_4_BD#45c55f78b.fixed?vcp=1&amp;pid=707ec645b&amp;color=255,198,17&amp;vtp=1&amp;bbb=1" title=""/>
          <p:cNvSpPr/>
          <p:nvPr/>
        </p:nvSpPr>
        <p:spPr>
          <a:xfrm>
            <a:off x="795528" y="2880360"/>
            <a:ext cx="6848856" cy="1197864"/>
          </a:xfrm>
          <a:prstGeom prst="rect">
            <a:avLst/>
          </a:prstGeom>
          <a:noFill/>
        </p:spPr>
        <p:txBody>
          <a:bodyPr wrap="none" lIns="0" tIns="0" rIns="0" bIns="0" rtlCol="0" anchor="ctr"/>
          <a:lstStyle/>
          <a:p>
            <a:pPr algn="l" latinLnBrk="1">
              <a:lnSpc>
                <a:spcPts val="8900"/>
              </a:lnSpc>
            </a:pPr>
            <a:r>
              <a:rPr lang="en-US" altLang="zh-CN" sz="7200" b="1" i="0">
                <a:solidFill>
                  <a:srgbClr val="FFC61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优化提升</a:t>
            </a:r>
            <a:endParaRPr lang="en-US" altLang="zh-CN" sz="7200"/>
          </a:p>
        </p:txBody>
      </p:sp>
      <p:sp>
        <p:nvSpPr>
          <p:cNvPr id="4" name="C_4#45c55f78b.fixed?vcp=1&amp;pid=707ec645b&amp;color=0,0,0&amp;vtp=1&amp;bbb=1" title=""/>
          <p:cNvSpPr/>
          <p:nvPr/>
        </p:nvSpPr>
        <p:spPr>
          <a:xfrm>
            <a:off x="2295144" y="932688"/>
            <a:ext cx="612648" cy="310896"/>
          </a:xfrm>
          <a:prstGeom prst="rect">
            <a:avLst/>
          </a:prstGeom>
          <a:noFill/>
        </p:spPr>
        <p:txBody>
          <a:bodyPr wrap="none" lIns="0" tIns="0" rIns="0" bIns="0" rtlCol="0" anchor="ctr"/>
          <a:lstStyle/>
          <a:p>
            <a:pPr algn="ctr" latinLnBrk="1">
              <a:lnSpc>
                <a:spcPts val="1700"/>
              </a:lnSpc>
            </a:pPr>
            <a:r>
              <a:rPr lang="en-US" altLang="zh-CN" sz="1400" b="1" i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2026</a:t>
            </a:r>
            <a:endParaRPr lang="en-US" altLang="zh-CN" sz="1400"/>
          </a:p>
        </p:txBody>
      </p:sp>
    </p:spTree>
  </p:cSld>
  <p:clrMapOvr>
    <a:masterClrMapping/>
  </p:clrMapOvr>
  <p:transition>
    <p:split dir="in"/>
  </p:transition>
  <p:timing/>
</p:sld>
</file>

<file path=ppt/slides/slide19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QB_5_BD.41_1#a8a836a0c?vcp=1&amp;vop=1&amp;vis=1&amp;pid=45c55f78b&amp;color=0,0,0&amp;vtp=1&amp;bt=1&amp;bbb=1&amp;hb=1" title=""/>
          <p:cNvSpPr/>
          <p:nvPr/>
        </p:nvSpPr>
        <p:spPr>
          <a:xfrm>
            <a:off x="932688" y="1272000"/>
            <a:ext cx="10323576" cy="120135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l" latinLnBrk="1">
              <a:lnSpc>
                <a:spcPts val="51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黑体" panose="02010609060101010101" charset="-122"/>
                <a:cs typeface="Times New Roman" panose="02020603050405020304" pitchFamily="34" charset="-120"/>
              </a:rPr>
              <a:t>1</a:t>
            </a:r>
            <a:r>
              <a:rPr lang="en-US" altLang="zh-CN" sz="2800" b="1" i="0" spc="-50">
                <a:solidFill>
                  <a:srgbClr val="000000"/>
                </a:solidFill>
                <a:latin typeface="Times New Roman" panose="02020603050405020304" pitchFamily="34" charset="0"/>
                <a:ea typeface="黑体" panose="02010609060101010101" charset="-122"/>
                <a:cs typeface="Times New Roman" panose="02020603050405020304" pitchFamily="34" charset="-120"/>
              </a:rPr>
              <a:t>.</a:t>
            </a:r>
            <a:r>
              <a:rPr lang="en-US" altLang="zh-CN" sz="2800" b="1" i="0" spc="-50">
                <a:solidFill>
                  <a:srgbClr val="000000"/>
                </a:solidFill>
                <a:latin typeface="Times New Roman" panose="02020603050405020304" pitchFamily="34" charset="0"/>
                <a:ea typeface="楷体" panose="02010609060101010101" pitchFamily="34" charset="-122"/>
                <a:cs typeface="Times New Roman" panose="02020603050405020304" pitchFamily="34" charset="-120"/>
              </a:rPr>
              <a:t>（2024·山东）</a:t>
            </a:r>
            <a:r>
              <a:rPr lang="en-US" altLang="zh-CN" sz="2800" b="1" i="0" spc="-5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如图8-4所示，滑旱冰时小明用力推墙，他便向后退，</a:t>
            </a:r>
            <a:endParaRPr lang="en-US" altLang="zh-CN" sz="2800" b="1" i="0" spc="-50">
              <a:solidFill>
                <a:srgbClr val="000000"/>
              </a:solidFill>
              <a:latin typeface="Times New Roman" panose="02020603050405020304" pitchFamily="34" charset="0"/>
              <a:ea typeface="宋体" panose="02010600030101010101" pitchFamily="2" charset="-122"/>
              <a:cs typeface="Times New Roman" panose="02020603050405020304" pitchFamily="34" charset="-120"/>
            </a:endParaRPr>
          </a:p>
          <a:p>
            <a:pPr latinLnBrk="1">
              <a:lnSpc>
                <a:spcPts val="4900"/>
              </a:lnSpc>
            </a:pPr>
            <a:r>
              <a:rPr lang="en-US" altLang="zh-CN" sz="2800" b="1" i="0" spc="-5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说明力的作用是</a:t>
            </a:r>
            <a:r>
              <a:rPr lang="en-US" altLang="zh-CN" sz="2800" i="0" spc="-5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______</a:t>
            </a:r>
            <a:r>
              <a:rPr lang="en-US" altLang="zh-CN" sz="2800" b="1" i="0" spc="-5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的；使小明后退的力的施力物体是</a:t>
            </a:r>
            <a:r>
              <a:rPr lang="en-US" altLang="zh-CN" sz="2800" i="0" spc="-5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____</a:t>
            </a:r>
            <a:r>
              <a:rPr lang="en-US" altLang="zh-CN" sz="2800" b="1" i="0" spc="-5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。</a:t>
            </a:r>
            <a:endParaRPr lang="en-US" altLang="zh-CN" sz="2800" spc="-50"/>
          </a:p>
        </p:txBody>
      </p:sp>
      <p:sp>
        <p:nvSpPr>
          <p:cNvPr id="3" name="QB_5_AN.42_1#a8a836a0c.blank?vcp=1&amp;vop=1&amp;vis=1&amp;pid=45c55f78b&amp;color=0,0,0&amp;vpa=35&amp;vtp=1&amp;bbb=1" title=""/>
          <p:cNvSpPr/>
          <p:nvPr/>
        </p:nvSpPr>
        <p:spPr>
          <a:xfrm>
            <a:off x="3389344" y="1868265"/>
            <a:ext cx="954088" cy="55365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ctr" latinLnBrk="1">
              <a:lnSpc>
                <a:spcPts val="4900"/>
              </a:lnSpc>
            </a:pPr>
            <a:r>
              <a:rPr lang="en-US" altLang="zh-CN" sz="2800" b="1" i="0" spc="-50">
                <a:solidFill>
                  <a:srgbClr val="FF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相互</a:t>
            </a:r>
            <a:endParaRPr lang="en-US" altLang="zh-CN" sz="2800" spc="-50"/>
          </a:p>
        </p:txBody>
      </p:sp>
      <p:sp>
        <p:nvSpPr>
          <p:cNvPr id="4" name="QB_5_AN.44_1#a8a836a0c.blank?vcp=1&amp;vop=1&amp;vis=1&amp;pid=45c55f78b&amp;color=0,0,0&amp;vpa=36&amp;vtp=1" title=""/>
          <p:cNvSpPr/>
          <p:nvPr/>
        </p:nvSpPr>
        <p:spPr>
          <a:xfrm>
            <a:off x="9693307" y="1868265"/>
            <a:ext cx="603250" cy="55365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ctr" latinLnBrk="1">
              <a:lnSpc>
                <a:spcPts val="4900"/>
              </a:lnSpc>
            </a:pPr>
            <a:r>
              <a:rPr lang="en-US" altLang="zh-CN" sz="2800" b="1" i="0" spc="-50">
                <a:solidFill>
                  <a:srgbClr val="FF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墙</a:t>
            </a:r>
            <a:endParaRPr lang="en-US" altLang="zh-CN" sz="2800" spc="-50"/>
          </a:p>
        </p:txBody>
      </p:sp>
      <p:pic>
        <p:nvPicPr>
          <p:cNvPr id="5" name="QB_5_BD.43_1#a8a836a0c?iti=4&amp;vcp=1&amp;vop=1&amp;vis=1&amp;pid=45c55f78b&amp;color=0,0,0&amp;tib=255,255,255&amp;vtp=1" title="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4882896" y="2609437"/>
            <a:ext cx="2423160" cy="22768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>
                    <a:alpha val="0"/>
                  </a:schemeClr>
                </a:solidFill>
              </a14:hiddenFill>
            </a:ext>
          </a:extLst>
        </p:spPr>
      </p:pic>
      <p:sp>
        <p:nvSpPr>
          <p:cNvPr id="6" name="QB_5_BD.43_2#a8a836a0c?iti=4&amp;vcp=1&amp;vop=1&amp;vis=1&amp;pid=45c55f78b&amp;color=0,0,0&amp;vtp=1&amp;bbb=1" title=""/>
          <p:cNvSpPr/>
          <p:nvPr/>
        </p:nvSpPr>
        <p:spPr>
          <a:xfrm>
            <a:off x="5638070" y="5013293"/>
            <a:ext cx="912812" cy="995680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ctr" latinLnBrk="1">
              <a:lnSpc>
                <a:spcPts val="49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图8-4</a:t>
            </a:r>
            <a:endParaRPr lang="en-US" altLang="zh-CN" sz="2800"/>
          </a:p>
        </p:txBody>
      </p:sp>
    </p:spTree>
  </p:cSld>
  <p:clrMapOvr>
    <a:masterClrMapping/>
  </p:clrMapOvr>
  <p:transition>
    <p:split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 animBg="1"/>
      <p:bldP spid="4" grpId="0" uiExpand="1" build="p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2" name="C_1#目录1:707ec645b?lid=a4f732791&amp;cid=a4f732791&amp;tib=255,255,255&amp;vtp=1" title="">
            <a:hlinkClick r:id="rId4" action="ppaction://hlinksldjump"/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09360" y="1216152"/>
            <a:ext cx="612648" cy="612648"/>
          </a:xfrm>
          <a:prstGeom prst="rect">
            <a:avLst/>
          </a:prstGeom>
        </p:spPr>
      </p:pic>
      <p:sp>
        <p:nvSpPr>
          <p:cNvPr id="3" name="C_1#目录1:707ec645b?lid=a4f732791&amp;cid=a4f732791&amp;vtp=1&amp;bbb=1" title="">
            <a:hlinkClick r:id="rId4" action="ppaction://hlinksldjump"/>
          </p:cNvPr>
          <p:cNvSpPr/>
          <p:nvPr/>
        </p:nvSpPr>
        <p:spPr>
          <a:xfrm>
            <a:off x="6309360" y="1216152"/>
            <a:ext cx="612648" cy="557784"/>
          </a:xfrm>
          <a:prstGeom prst="rect">
            <a:avLst/>
          </a:prstGeom>
          <a:noFill/>
        </p:spPr>
        <p:txBody>
          <a:bodyPr wrap="none" lIns="0" tIns="0" rIns="0" bIns="0" rtlCol="0" anchor="ctr"/>
          <a:lstStyle/>
          <a:p>
            <a:pPr algn="ctr" latinLnBrk="1">
              <a:lnSpc>
                <a:spcPts val="2900"/>
              </a:lnSpc>
            </a:pPr>
            <a:r>
              <a:rPr lang="en-US" altLang="zh-CN" sz="2400" b="1" i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01</a:t>
            </a:r>
            <a:endParaRPr lang="en-US" altLang="zh-CN" sz="2400"/>
          </a:p>
        </p:txBody>
      </p:sp>
      <p:sp>
        <p:nvSpPr>
          <p:cNvPr id="4" name="C_1#目录1:707ec645b?lid=a4f732791&amp;cid=a4f732791&amp;vtp=1&amp;bbb=1" title="">
            <a:hlinkClick r:id="rId4" action="ppaction://hlinksldjump"/>
          </p:cNvPr>
          <p:cNvSpPr/>
          <p:nvPr/>
        </p:nvSpPr>
        <p:spPr>
          <a:xfrm>
            <a:off x="7095744" y="1234440"/>
            <a:ext cx="2523744" cy="521208"/>
          </a:xfrm>
          <a:prstGeom prst="rect">
            <a:avLst/>
          </a:prstGeom>
          <a:noFill/>
        </p:spPr>
        <p:txBody>
          <a:bodyPr wrap="none" lIns="0" tIns="0" rIns="0" bIns="0" rtlCol="0" anchor="ctr"/>
          <a:lstStyle/>
          <a:p>
            <a:pPr algn="l" latinLnBrk="1">
              <a:lnSpc>
                <a:spcPts val="3400"/>
              </a:lnSpc>
            </a:pPr>
            <a:r>
              <a:rPr lang="en-US" altLang="zh-CN" sz="2800" b="1" i="0">
                <a:solidFill>
                  <a:srgbClr val="40404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考情分析</a:t>
            </a:r>
            <a:endParaRPr lang="en-US" altLang="zh-CN" sz="2800"/>
          </a:p>
        </p:txBody>
      </p:sp>
      <p:pic>
        <p:nvPicPr>
          <p:cNvPr id="5" name="C_1#目录1:707ec645b?lid=73a819191&amp;cid=73a819191&amp;tib=255,255,255&amp;vtp=1" title="">
            <a:hlinkClick r:id="rId5" action="ppaction://hlinksldjump"/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09360" y="2020824"/>
            <a:ext cx="612648" cy="612648"/>
          </a:xfrm>
          <a:prstGeom prst="rect">
            <a:avLst/>
          </a:prstGeom>
        </p:spPr>
      </p:pic>
      <p:sp>
        <p:nvSpPr>
          <p:cNvPr id="6" name="C_1#目录1:707ec645b?lid=73a819191&amp;cid=73a819191&amp;vtp=1&amp;bbb=1" title="">
            <a:hlinkClick r:id="rId5" action="ppaction://hlinksldjump"/>
          </p:cNvPr>
          <p:cNvSpPr/>
          <p:nvPr/>
        </p:nvSpPr>
        <p:spPr>
          <a:xfrm>
            <a:off x="6309360" y="2020824"/>
            <a:ext cx="612648" cy="557784"/>
          </a:xfrm>
          <a:prstGeom prst="rect">
            <a:avLst/>
          </a:prstGeom>
          <a:noFill/>
        </p:spPr>
        <p:txBody>
          <a:bodyPr wrap="none" lIns="0" tIns="0" rIns="0" bIns="0" rtlCol="0" anchor="ctr"/>
          <a:lstStyle/>
          <a:p>
            <a:pPr algn="ctr" latinLnBrk="1">
              <a:lnSpc>
                <a:spcPts val="2900"/>
              </a:lnSpc>
            </a:pPr>
            <a:r>
              <a:rPr lang="en-US" altLang="zh-CN" sz="2400" b="1" i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02</a:t>
            </a:r>
            <a:endParaRPr lang="en-US" altLang="zh-CN" sz="2400"/>
          </a:p>
        </p:txBody>
      </p:sp>
      <p:sp>
        <p:nvSpPr>
          <p:cNvPr id="7" name="C_1#目录1:707ec645b?lid=73a819191&amp;cid=73a819191&amp;vtp=1&amp;bbb=1" title="">
            <a:hlinkClick r:id="rId5" action="ppaction://hlinksldjump"/>
          </p:cNvPr>
          <p:cNvSpPr/>
          <p:nvPr/>
        </p:nvSpPr>
        <p:spPr>
          <a:xfrm>
            <a:off x="7095744" y="2039112"/>
            <a:ext cx="2523744" cy="521208"/>
          </a:xfrm>
          <a:prstGeom prst="rect">
            <a:avLst/>
          </a:prstGeom>
          <a:noFill/>
        </p:spPr>
        <p:txBody>
          <a:bodyPr wrap="none" lIns="0" tIns="0" rIns="0" bIns="0" rtlCol="0" anchor="ctr"/>
          <a:lstStyle/>
          <a:p>
            <a:pPr algn="l" latinLnBrk="1">
              <a:lnSpc>
                <a:spcPts val="3400"/>
              </a:lnSpc>
            </a:pPr>
            <a:r>
              <a:rPr lang="en-US" altLang="zh-CN" sz="2800" b="1" i="0">
                <a:solidFill>
                  <a:srgbClr val="40404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考点回顾</a:t>
            </a:r>
            <a:endParaRPr lang="en-US" altLang="zh-CN" sz="2800"/>
          </a:p>
        </p:txBody>
      </p:sp>
      <p:pic>
        <p:nvPicPr>
          <p:cNvPr id="8" name="C_1#目录1:707ec645b?lid=6058b8b56&amp;cid=6058b8b56&amp;tib=255,255,255&amp;vtp=1" title="">
            <a:hlinkClick r:id="rId6" action="ppaction://hlinksldjump"/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09360" y="2834640"/>
            <a:ext cx="612648" cy="612648"/>
          </a:xfrm>
          <a:prstGeom prst="rect">
            <a:avLst/>
          </a:prstGeom>
        </p:spPr>
      </p:pic>
      <p:sp>
        <p:nvSpPr>
          <p:cNvPr id="9" name="C_1#目录1:707ec645b?lid=6058b8b56&amp;cid=6058b8b56&amp;vtp=1&amp;bbb=1" title="">
            <a:hlinkClick r:id="rId6" action="ppaction://hlinksldjump"/>
          </p:cNvPr>
          <p:cNvSpPr/>
          <p:nvPr/>
        </p:nvSpPr>
        <p:spPr>
          <a:xfrm>
            <a:off x="6309360" y="2834640"/>
            <a:ext cx="612648" cy="557784"/>
          </a:xfrm>
          <a:prstGeom prst="rect">
            <a:avLst/>
          </a:prstGeom>
          <a:noFill/>
        </p:spPr>
        <p:txBody>
          <a:bodyPr wrap="none" lIns="0" tIns="0" rIns="0" bIns="0" rtlCol="0" anchor="ctr"/>
          <a:lstStyle/>
          <a:p>
            <a:pPr algn="ctr" latinLnBrk="1">
              <a:lnSpc>
                <a:spcPts val="2900"/>
              </a:lnSpc>
            </a:pPr>
            <a:r>
              <a:rPr lang="en-US" altLang="zh-CN" sz="2400" b="1" i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03</a:t>
            </a:r>
            <a:endParaRPr lang="en-US" altLang="zh-CN" sz="2400"/>
          </a:p>
        </p:txBody>
      </p:sp>
      <p:sp>
        <p:nvSpPr>
          <p:cNvPr id="10" name="C_1#目录1:707ec645b?lid=6058b8b56&amp;cid=6058b8b56&amp;vtp=1&amp;bbb=1" title="">
            <a:hlinkClick r:id="rId6" action="ppaction://hlinksldjump"/>
          </p:cNvPr>
          <p:cNvSpPr/>
          <p:nvPr/>
        </p:nvSpPr>
        <p:spPr>
          <a:xfrm>
            <a:off x="7095744" y="2852928"/>
            <a:ext cx="2523744" cy="521208"/>
          </a:xfrm>
          <a:prstGeom prst="rect">
            <a:avLst/>
          </a:prstGeom>
          <a:noFill/>
        </p:spPr>
        <p:txBody>
          <a:bodyPr wrap="none" lIns="0" tIns="0" rIns="0" bIns="0" rtlCol="0" anchor="ctr"/>
          <a:lstStyle/>
          <a:p>
            <a:pPr algn="l" latinLnBrk="1">
              <a:lnSpc>
                <a:spcPts val="3400"/>
              </a:lnSpc>
            </a:pPr>
            <a:r>
              <a:rPr lang="en-US" altLang="zh-CN" sz="2800" b="1" i="0">
                <a:solidFill>
                  <a:srgbClr val="40404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夯实基础</a:t>
            </a:r>
            <a:endParaRPr lang="en-US" altLang="zh-CN" sz="2800"/>
          </a:p>
        </p:txBody>
      </p:sp>
      <p:pic>
        <p:nvPicPr>
          <p:cNvPr id="11" name="C_1#目录1:707ec645b?lid=45c55f78b&amp;cid=45c55f78b&amp;tib=255,255,255&amp;vtp=1" title="">
            <a:hlinkClick r:id="rId7" action="ppaction://hlinksldjump"/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09360" y="3648456"/>
            <a:ext cx="612648" cy="612648"/>
          </a:xfrm>
          <a:prstGeom prst="rect">
            <a:avLst/>
          </a:prstGeom>
        </p:spPr>
      </p:pic>
      <p:sp>
        <p:nvSpPr>
          <p:cNvPr id="12" name="C_1#目录1:707ec645b?lid=45c55f78b&amp;cid=45c55f78b&amp;vtp=1&amp;bbb=1" title="">
            <a:hlinkClick r:id="rId7" action="ppaction://hlinksldjump"/>
          </p:cNvPr>
          <p:cNvSpPr/>
          <p:nvPr/>
        </p:nvSpPr>
        <p:spPr>
          <a:xfrm>
            <a:off x="6309360" y="3648456"/>
            <a:ext cx="612648" cy="557784"/>
          </a:xfrm>
          <a:prstGeom prst="rect">
            <a:avLst/>
          </a:prstGeom>
          <a:noFill/>
        </p:spPr>
        <p:txBody>
          <a:bodyPr wrap="none" lIns="0" tIns="0" rIns="0" bIns="0" rtlCol="0" anchor="ctr"/>
          <a:lstStyle/>
          <a:p>
            <a:pPr algn="ctr" latinLnBrk="1">
              <a:lnSpc>
                <a:spcPts val="2900"/>
              </a:lnSpc>
            </a:pPr>
            <a:r>
              <a:rPr lang="en-US" altLang="zh-CN" sz="2400" b="1" i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04</a:t>
            </a:r>
            <a:endParaRPr lang="en-US" altLang="zh-CN" sz="2400"/>
          </a:p>
        </p:txBody>
      </p:sp>
      <p:sp>
        <p:nvSpPr>
          <p:cNvPr id="13" name="C_1#目录1:707ec645b?lid=45c55f78b&amp;cid=45c55f78b&amp;vtp=1&amp;bbb=1" title="">
            <a:hlinkClick r:id="rId7" action="ppaction://hlinksldjump"/>
          </p:cNvPr>
          <p:cNvSpPr/>
          <p:nvPr/>
        </p:nvSpPr>
        <p:spPr>
          <a:xfrm>
            <a:off x="7095744" y="3666744"/>
            <a:ext cx="2523744" cy="521208"/>
          </a:xfrm>
          <a:prstGeom prst="rect">
            <a:avLst/>
          </a:prstGeom>
          <a:noFill/>
        </p:spPr>
        <p:txBody>
          <a:bodyPr wrap="none" lIns="0" tIns="0" rIns="0" bIns="0" rtlCol="0" anchor="ctr"/>
          <a:lstStyle/>
          <a:p>
            <a:pPr algn="l" latinLnBrk="1">
              <a:lnSpc>
                <a:spcPts val="3400"/>
              </a:lnSpc>
            </a:pPr>
            <a:r>
              <a:rPr lang="en-US" altLang="zh-CN" sz="2800" b="1" i="0">
                <a:solidFill>
                  <a:srgbClr val="40404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优化提升</a:t>
            </a:r>
            <a:endParaRPr lang="en-US" altLang="zh-CN" sz="2800"/>
          </a:p>
        </p:txBody>
      </p:sp>
      <p:pic>
        <p:nvPicPr>
          <p:cNvPr id="14" name="C_1#目录1:707ec645b?lid=8764d10cf&amp;cid=8764d10cf&amp;tib=255,255,255&amp;vtp=1" title="">
            <a:hlinkClick r:id="rId8" action="ppaction://hlinksldjump"/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09360" y="4453128"/>
            <a:ext cx="612648" cy="612648"/>
          </a:xfrm>
          <a:prstGeom prst="rect">
            <a:avLst/>
          </a:prstGeom>
        </p:spPr>
      </p:pic>
      <p:sp>
        <p:nvSpPr>
          <p:cNvPr id="15" name="C_1#目录1:707ec645b?lid=8764d10cf&amp;cid=8764d10cf&amp;vtp=1&amp;bbb=1" title="">
            <a:hlinkClick r:id="rId8" action="ppaction://hlinksldjump"/>
          </p:cNvPr>
          <p:cNvSpPr/>
          <p:nvPr/>
        </p:nvSpPr>
        <p:spPr>
          <a:xfrm>
            <a:off x="6309360" y="4453128"/>
            <a:ext cx="612648" cy="557784"/>
          </a:xfrm>
          <a:prstGeom prst="rect">
            <a:avLst/>
          </a:prstGeom>
          <a:noFill/>
        </p:spPr>
        <p:txBody>
          <a:bodyPr wrap="none" lIns="0" tIns="0" rIns="0" bIns="0" rtlCol="0" anchor="ctr"/>
          <a:lstStyle/>
          <a:p>
            <a:pPr algn="ctr" latinLnBrk="1">
              <a:lnSpc>
                <a:spcPts val="2900"/>
              </a:lnSpc>
            </a:pPr>
            <a:r>
              <a:rPr lang="en-US" altLang="zh-CN" sz="2400" b="1" i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05</a:t>
            </a:r>
            <a:endParaRPr lang="en-US" altLang="zh-CN" sz="2400"/>
          </a:p>
        </p:txBody>
      </p:sp>
      <p:sp>
        <p:nvSpPr>
          <p:cNvPr id="16" name="C_1#目录1:707ec645b?lid=8764d10cf&amp;cid=8764d10cf&amp;vtp=1&amp;bbb=1" title="">
            <a:hlinkClick r:id="rId8" action="ppaction://hlinksldjump"/>
          </p:cNvPr>
          <p:cNvSpPr/>
          <p:nvPr/>
        </p:nvSpPr>
        <p:spPr>
          <a:xfrm>
            <a:off x="7095744" y="4471416"/>
            <a:ext cx="2523744" cy="521208"/>
          </a:xfrm>
          <a:prstGeom prst="rect">
            <a:avLst/>
          </a:prstGeom>
          <a:noFill/>
        </p:spPr>
        <p:txBody>
          <a:bodyPr wrap="none" lIns="0" tIns="0" rIns="0" bIns="0" rtlCol="0" anchor="ctr"/>
          <a:lstStyle/>
          <a:p>
            <a:pPr algn="l" latinLnBrk="1">
              <a:lnSpc>
                <a:spcPts val="3400"/>
              </a:lnSpc>
            </a:pPr>
            <a:r>
              <a:rPr lang="en-US" altLang="zh-CN" sz="2800" b="1" i="0">
                <a:solidFill>
                  <a:srgbClr val="40404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广东中考</a:t>
            </a:r>
            <a:endParaRPr lang="en-US" altLang="zh-CN" sz="2800"/>
          </a:p>
        </p:txBody>
      </p:sp>
      <p:sp>
        <p:nvSpPr>
          <p:cNvPr id="17" name="O_0#目录1:707ec645b.fixed?vcp=1&amp;color=0,0,0&amp;vtp=1&amp;bt=1&amp;bbb=1" title=""/>
          <p:cNvSpPr/>
          <p:nvPr/>
        </p:nvSpPr>
        <p:spPr>
          <a:xfrm>
            <a:off x="1225296" y="612648"/>
            <a:ext cx="2880360" cy="932688"/>
          </a:xfrm>
          <a:prstGeom prst="rect">
            <a:avLst/>
          </a:prstGeom>
          <a:noFill/>
        </p:spPr>
        <p:txBody>
          <a:bodyPr wrap="none" lIns="0" tIns="0" rIns="0" bIns="0" rtlCol="0" anchor="ctr"/>
          <a:lstStyle/>
          <a:p>
            <a:pPr algn="l" latinLnBrk="1">
              <a:lnSpc>
                <a:spcPts val="6700"/>
              </a:lnSpc>
            </a:pPr>
            <a:r>
              <a:rPr lang="en-US" altLang="zh-CN" sz="5400" b="1" i="0">
                <a:solidFill>
                  <a:srgbClr val="000000"/>
                </a:solidFill>
                <a:latin typeface="字魂45号-冰宇雅宋" pitchFamily="34" charset="0"/>
                <a:ea typeface="字魂45号-冰宇雅宋" pitchFamily="34" charset="-122"/>
                <a:cs typeface="字魂45号-冰宇雅宋" pitchFamily="34" charset="-120"/>
              </a:rPr>
              <a:t>目</a:t>
            </a:r>
            <a:r>
              <a:rPr lang="en-US" altLang="zh-CN" sz="5400" b="1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5400" b="1" i="0">
                <a:solidFill>
                  <a:srgbClr val="000000"/>
                </a:solidFill>
                <a:latin typeface="字魂45号-冰宇雅宋" pitchFamily="34" charset="0"/>
                <a:ea typeface="字魂45号-冰宇雅宋" pitchFamily="34" charset="-122"/>
                <a:cs typeface="字魂45号-冰宇雅宋" pitchFamily="34" charset="-120"/>
              </a:rPr>
              <a:t>录</a:t>
            </a:r>
            <a:endParaRPr lang="en-US" altLang="zh-CN" sz="5400"/>
          </a:p>
        </p:txBody>
      </p:sp>
      <p:sp>
        <p:nvSpPr>
          <p:cNvPr id="18" name="O_0#目录1:707ec645b.fixed?vcp=1&amp;color=0,0,0&amp;vtp=1&amp;bbb=1" title=""/>
          <p:cNvSpPr/>
          <p:nvPr/>
        </p:nvSpPr>
        <p:spPr>
          <a:xfrm>
            <a:off x="1298448" y="1508760"/>
            <a:ext cx="2880360" cy="393192"/>
          </a:xfrm>
          <a:prstGeom prst="rect">
            <a:avLst/>
          </a:prstGeom>
          <a:noFill/>
        </p:spPr>
        <p:txBody>
          <a:bodyPr wrap="none" lIns="0" tIns="0" rIns="0" bIns="0" rtlCol="0" anchor="ctr"/>
          <a:lstStyle/>
          <a:p>
            <a:pPr algn="l" latinLnBrk="1">
              <a:lnSpc>
                <a:spcPts val="2500"/>
              </a:lnSpc>
            </a:pPr>
            <a:r>
              <a:rPr lang="en-US" altLang="zh-CN" sz="2000" b="1" i="0">
                <a:solidFill>
                  <a:srgbClr val="000000"/>
                </a:solidFill>
                <a:latin typeface="字魂45号-冰宇雅宋" pitchFamily="34" charset="0"/>
                <a:ea typeface="字魂45号-冰宇雅宋" pitchFamily="34" charset="-122"/>
                <a:cs typeface="字魂45号-冰宇雅宋" pitchFamily="34" charset="-120"/>
              </a:rPr>
              <a:t>C</a:t>
            </a:r>
            <a:r>
              <a:rPr lang="en-US" altLang="zh-CN" sz="2000" b="1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000" b="1" i="0">
                <a:solidFill>
                  <a:srgbClr val="000000"/>
                </a:solidFill>
                <a:latin typeface="字魂45号-冰宇雅宋" pitchFamily="34" charset="0"/>
                <a:ea typeface="字魂45号-冰宇雅宋" pitchFamily="34" charset="-122"/>
                <a:cs typeface="字魂45号-冰宇雅宋" pitchFamily="34" charset="-120"/>
              </a:rPr>
              <a:t>O</a:t>
            </a:r>
            <a:r>
              <a:rPr lang="en-US" altLang="zh-CN" sz="2000" b="1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000" b="1" i="0">
                <a:solidFill>
                  <a:srgbClr val="000000"/>
                </a:solidFill>
                <a:latin typeface="字魂45号-冰宇雅宋" pitchFamily="34" charset="0"/>
                <a:ea typeface="字魂45号-冰宇雅宋" pitchFamily="34" charset="-122"/>
                <a:cs typeface="字魂45号-冰宇雅宋" pitchFamily="34" charset="-120"/>
              </a:rPr>
              <a:t>N</a:t>
            </a:r>
            <a:r>
              <a:rPr lang="en-US" altLang="zh-CN" sz="2000" b="1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000" b="1" i="0">
                <a:solidFill>
                  <a:srgbClr val="000000"/>
                </a:solidFill>
                <a:latin typeface="字魂45号-冰宇雅宋" pitchFamily="34" charset="0"/>
                <a:ea typeface="字魂45号-冰宇雅宋" pitchFamily="34" charset="-122"/>
                <a:cs typeface="字魂45号-冰宇雅宋" pitchFamily="34" charset="-120"/>
              </a:rPr>
              <a:t>T</a:t>
            </a:r>
            <a:r>
              <a:rPr lang="en-US" altLang="zh-CN" sz="2000" b="1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000" b="1" i="0">
                <a:solidFill>
                  <a:srgbClr val="000000"/>
                </a:solidFill>
                <a:latin typeface="字魂45号-冰宇雅宋" pitchFamily="34" charset="0"/>
                <a:ea typeface="字魂45号-冰宇雅宋" pitchFamily="34" charset="-122"/>
                <a:cs typeface="字魂45号-冰宇雅宋" pitchFamily="34" charset="-120"/>
              </a:rPr>
              <a:t>E</a:t>
            </a:r>
            <a:r>
              <a:rPr lang="en-US" altLang="zh-CN" sz="2000" b="1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000" b="1" i="0">
                <a:solidFill>
                  <a:srgbClr val="000000"/>
                </a:solidFill>
                <a:latin typeface="字魂45号-冰宇雅宋" pitchFamily="34" charset="0"/>
                <a:ea typeface="字魂45号-冰宇雅宋" pitchFamily="34" charset="-122"/>
                <a:cs typeface="字魂45号-冰宇雅宋" pitchFamily="34" charset="-120"/>
              </a:rPr>
              <a:t>N</a:t>
            </a:r>
            <a:r>
              <a:rPr lang="en-US" altLang="zh-CN" sz="2000" b="1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000" b="1" i="0">
                <a:solidFill>
                  <a:srgbClr val="000000"/>
                </a:solidFill>
                <a:latin typeface="字魂45号-冰宇雅宋" pitchFamily="34" charset="0"/>
                <a:ea typeface="字魂45号-冰宇雅宋" pitchFamily="34" charset="-122"/>
                <a:cs typeface="字魂45号-冰宇雅宋" pitchFamily="34" charset="-120"/>
              </a:rPr>
              <a:t>T</a:t>
            </a:r>
            <a:r>
              <a:rPr lang="en-US" altLang="zh-CN" sz="2000" b="1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000" b="1" i="0">
                <a:solidFill>
                  <a:srgbClr val="000000"/>
                </a:solidFill>
                <a:latin typeface="字魂45号-冰宇雅宋" pitchFamily="34" charset="0"/>
                <a:ea typeface="字魂45号-冰宇雅宋" pitchFamily="34" charset="-122"/>
                <a:cs typeface="字魂45号-冰宇雅宋" pitchFamily="34" charset="-120"/>
              </a:rPr>
              <a:t>S</a:t>
            </a:r>
            <a:endParaRPr lang="en-US" altLang="zh-CN" sz="2000"/>
          </a:p>
        </p:txBody>
      </p:sp>
      <p:sp>
        <p:nvSpPr>
          <p:cNvPr id="19" name="O_0#目录1:707ec645b" title=""/>
          <p:cNvSpPr/>
          <p:nvPr/>
        </p:nvSpPr>
        <p:spPr>
          <a:xfrm>
            <a:off x="1335024" y="2048256"/>
            <a:ext cx="539496" cy="9144"/>
          </a:xfrm>
          <a:prstGeom prst="line">
            <a:avLst/>
          </a:prstGeom>
          <a:noFill/>
          <a:ln w="38100">
            <a:solidFill>
              <a:srgbClr val="000000"/>
            </a:solidFill>
            <a:prstDash val="solid"/>
          </a:ln>
        </p:spPr>
        <p:txBody>
          <a:bodyPr tIns="0" bIns="0"/>
          <a:lstStyle/>
          <a:p>
            <a:endParaRPr lang="zh-CN" altLang="en-US"/>
          </a:p>
        </p:txBody>
      </p:sp>
    </p:spTree>
  </p:cSld>
  <p:clrMapOvr>
    <a:masterClrMapping/>
  </p:clrMapOvr>
  <p:transition>
    <p:split dir="in"/>
  </p:transition>
  <p:timing/>
</p:sld>
</file>

<file path=ppt/slides/slide20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mc:AlternateContent>
        <mc:Choice Requires="a14">
          <p:sp>
            <p:nvSpPr>
              <p:cNvPr id="2" name="QO_5_BD.45_1#3c1b6ec90?vcp=1&amp;vop=1&amp;vis=1&amp;pid=45c55f78b&amp;color=0,0,0&amp;vtp=1&amp;bt=1&amp;bbb=1&amp;hb=1" title=""/>
              <p:cNvSpPr/>
              <p:nvPr/>
            </p:nvSpPr>
            <p:spPr>
              <a:xfrm>
                <a:off x="932688" y="1527524"/>
                <a:ext cx="10323576" cy="1201357"/>
              </a:xfrm>
              <a:prstGeom prst="rect">
                <a:avLst/>
              </a:prstGeom>
              <a:noFill/>
            </p:spPr>
            <p:txBody>
              <a:bodyPr wrap="none" lIns="0" tIns="0" rIns="0" bIns="0" rtlCol="0" anchor="t"/>
              <a:lstStyle/>
              <a:p>
                <a:pPr algn="l" latinLnBrk="1">
                  <a:lnSpc>
                    <a:spcPts val="5100"/>
                  </a:lnSpc>
                </a:pPr>
                <a:r>
                  <a:rPr lang="en-US" altLang="zh-CN" sz="2800" b="1" i="0">
                    <a:solidFill>
                      <a:srgbClr val="000000"/>
                    </a:solidFill>
                    <a:latin typeface="Times New Roman" panose="02020603050405020304" pitchFamily="34" charset="0"/>
                    <a:ea typeface="黑体" panose="02010609060101010101" charset="-122"/>
                    <a:cs typeface="Times New Roman" panose="02020603050405020304" pitchFamily="34" charset="-120"/>
                  </a:rPr>
                  <a:t>2.</a:t>
                </a:r>
                <a:r>
                  <a:rPr lang="en-US" altLang="zh-CN" sz="2800" b="1" i="0">
                    <a:solidFill>
                      <a:srgbClr val="000000"/>
                    </a:solidFill>
                    <a:latin typeface="Times New Roman" panose="02020603050405020304" pitchFamily="34" charset="0"/>
                    <a:ea typeface="楷体" panose="02010609060101010101" pitchFamily="34" charset="-122"/>
                    <a:cs typeface="Times New Roman" panose="02020603050405020304" pitchFamily="34" charset="-120"/>
                  </a:rPr>
                  <a:t>（2023·山东）</a:t>
                </a:r>
                <a:r>
                  <a:rPr lang="en-US" altLang="zh-CN" sz="2800" b="1" i="0">
                    <a:solidFill>
                      <a:srgbClr val="000000"/>
                    </a:solidFill>
                    <a:latin typeface="Times New Roman" panose="02020603050405020304" pitchFamily="34" charset="0"/>
                    <a:ea typeface="宋体" panose="02010600030101010101" pitchFamily="2" charset="-122"/>
                    <a:cs typeface="Times New Roman" panose="02020603050405020304" pitchFamily="34" charset="-120"/>
                  </a:rPr>
                  <a:t>如图8-5所示，一个小球在竖直挡板的作用下静止</a:t>
                </a:r>
                <a:endParaRPr lang="en-US" altLang="zh-CN" sz="2800" b="1" i="0">
                  <a:solidFill>
                    <a:srgbClr val="000000"/>
                  </a:solidFill>
                  <a:latin typeface="Times New Roman" panose="02020603050405020304" pitchFamily="34" charset="0"/>
                  <a:ea typeface="宋体" panose="02010600030101010101" pitchFamily="2" charset="-122"/>
                  <a:cs typeface="Times New Roman" panose="02020603050405020304" pitchFamily="34" charset="-120"/>
                </a:endParaRPr>
              </a:p>
              <a:p>
                <a:pPr latinLnBrk="1">
                  <a:lnSpc>
                    <a:spcPts val="4900"/>
                  </a:lnSpc>
                </a:pPr>
                <a:r>
                  <a:rPr lang="en-US" altLang="zh-CN" sz="2800" b="1" i="0">
                    <a:solidFill>
                      <a:srgbClr val="000000"/>
                    </a:solidFill>
                    <a:latin typeface="Times New Roman" panose="02020603050405020304" pitchFamily="34" charset="0"/>
                    <a:ea typeface="宋体" panose="02010600030101010101" pitchFamily="2" charset="-122"/>
                    <a:cs typeface="Times New Roman" panose="02020603050405020304" pitchFamily="34" charset="-120"/>
                  </a:rPr>
                  <a:t>在斜面上，请作出小球所受重力的示意图（</a:t>
                </a:r>
                <a14:m>
                  <m:oMathPara>
                    <m:oMathParaPr>
                      <m:jc/>
                    </m:oMathParaPr>
                    <m:oMath>
                      <m:r>
                        <m:rPr>
                          <m:sty m:val="bi"/>
                        </m:rPr>
                        <a:rPr lang="en-US" altLang="zh-CN" sz="2800" b="1" i="1">
                          <a:solidFill>
                            <a:srgbClr val="000000"/>
                          </a:solidFill>
                          <a:latin typeface="Cambria Math" panose="02040503050406030204" pitchFamily="34" charset="0"/>
                          <a:ea typeface="Cambria Math" panose="02040503050406030204" pitchFamily="34" charset="-122"/>
                          <a:cs typeface="Cambria Math" panose="02040503050406030204" pitchFamily="34" charset="-120"/>
                        </a:rPr>
                        <m:t>𝑶</m:t>
                      </m:r>
                    </m:oMath>
                  </m:oMathPara>
                </a14:m>
                <a:r>
                  <a:rPr lang="en-US" altLang="zh-CN" sz="100" b="1" i="0" kern="0" spc="-99900">
                    <a:solidFill>
                      <a:srgbClr val="FFFFFF"/>
                    </a:solidFill>
                    <a:latin typeface="Times New Roman" panose="02020603050405020304" pitchFamily="34" charset="0"/>
                    <a:ea typeface="宋体" panose="02010600030101010101" pitchFamily="2" charset="-122"/>
                    <a:cs typeface="Times New Roman" panose="02020603050405020304" pitchFamily="34" charset="-120"/>
                  </a:rPr>
                  <a:t> </a:t>
                </a:r>
                <a:r>
                  <a:rPr lang="en-US" altLang="zh-CN" sz="2800" b="1" i="0">
                    <a:solidFill>
                      <a:srgbClr val="000000"/>
                    </a:solidFill>
                    <a:latin typeface="Times New Roman" panose="02020603050405020304" pitchFamily="34" charset="0"/>
                    <a:ea typeface="宋体" panose="02010600030101010101" pitchFamily="2" charset="-122"/>
                    <a:cs typeface="Times New Roman" panose="02020603050405020304" pitchFamily="34" charset="-120"/>
                  </a:rPr>
                  <a:t>为小球的重心）。</a:t>
                </a:r>
                <a:endParaRPr lang="en-US" altLang="zh-CN" sz="2800"/>
              </a:p>
            </p:txBody>
          </p:sp>
        </mc:Choice>
        <mc:Fallback>
          <p:sp>
            <p:nvSpPr>
              <p:cNvPr id="2" name="QO_5_BD.45_1#3c1b6ec90?vcp=1&amp;vop=1&amp;vis=1&amp;pid=45c55f78b&amp;color=0,0,0&amp;vtp=1&amp;bt=1&amp;bbb=1&amp;hb=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32688" y="1527524"/>
                <a:ext cx="10323576" cy="1201357"/>
              </a:xfrm>
              <a:prstGeom prst="rect">
                <a:avLst/>
              </a:prstGeom>
              <a:blipFill rotWithShape="1">
                <a:blip r:embed="rId3"/>
                <a:stretch>
                  <a:fillRect l="-5" t="-29" r="2" b="-5685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3" name="QO_5_BD.45_2#3c1b6ec90?iti=5&amp;htil=4&amp;vcp=1&amp;vop=1&amp;vis=1&amp;pid=45c55f78b&amp;color=0,0,0&amp;tib=255,255,255&amp;vtp=1" title=""/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2130552" y="2765393"/>
            <a:ext cx="2679192" cy="18653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>
                    <a:alpha val="0"/>
                  </a:schemeClr>
                </a:solidFill>
              </a14:hiddenFill>
            </a:ext>
          </a:extLst>
        </p:spPr>
      </p:pic>
      <p:sp>
        <p:nvSpPr>
          <p:cNvPr id="4" name="QO_5_BD.45_3#3c1b6ec90?iti=5&amp;htil=4&amp;vcp=1&amp;vop=1&amp;vis=1&amp;pid=45c55f78b&amp;color=0,0,0&amp;vtp=1&amp;bbb=1" title=""/>
          <p:cNvSpPr/>
          <p:nvPr/>
        </p:nvSpPr>
        <p:spPr>
          <a:xfrm>
            <a:off x="3013742" y="4753959"/>
            <a:ext cx="912812" cy="995680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ctr" latinLnBrk="1">
              <a:lnSpc>
                <a:spcPts val="49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图8-5</a:t>
            </a:r>
            <a:endParaRPr lang="en-US" altLang="zh-CN" sz="2800"/>
          </a:p>
        </p:txBody>
      </p:sp>
      <p:sp>
        <p:nvSpPr>
          <p:cNvPr id="5" name="QO_5_AN.46_1#3c1b6ec90?htil=4&amp;vcp=1&amp;vop=1&amp;vis=1&amp;pid=45c55f78b&amp;color=0,0,0&amp;vtp=1&amp;bbb=1" title=""/>
          <p:cNvSpPr/>
          <p:nvPr/>
        </p:nvSpPr>
        <p:spPr>
          <a:xfrm>
            <a:off x="6089904" y="2737961"/>
            <a:ext cx="5157216" cy="563182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l" latinLnBrk="1">
              <a:lnSpc>
                <a:spcPts val="5000"/>
              </a:lnSpc>
            </a:pPr>
            <a:r>
              <a:rPr lang="en-US" altLang="zh-CN" sz="2800" b="1" i="0">
                <a:solidFill>
                  <a:srgbClr val="FF0000"/>
                </a:solidFill>
                <a:latin typeface="Times New Roman" panose="02020603050405020304" pitchFamily="34" charset="0"/>
                <a:ea typeface="黑体" panose="02010609060101010101" charset="-122"/>
                <a:cs typeface="Times New Roman" panose="02020603050405020304" pitchFamily="34" charset="-120"/>
              </a:rPr>
              <a:t>【答案】</a:t>
            </a:r>
            <a:endParaRPr lang="en-US" altLang="zh-CN" sz="2800"/>
          </a:p>
        </p:txBody>
      </p:sp>
      <p:pic>
        <p:nvPicPr>
          <p:cNvPr id="6" name="QO_5_AN.46_2#3c1b6ec90?htil=4&amp;vcp=1&amp;vop=1&amp;vis=1&amp;pid=45c55f78b&amp;color=0,0,0&amp;tib=255,255,255&amp;vtp=1" title=""/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7507224" y="3428143"/>
            <a:ext cx="2322576" cy="18928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>
                    <a:alpha val="0"/>
                  </a:schemeClr>
                </a:solidFill>
              </a14:hiddenFill>
            </a:ext>
          </a:extLst>
        </p:spPr>
      </p:pic>
      <p:pic>
        <p:nvPicPr>
          <p:cNvPr id="7" name="Picture 2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 flipH="1">
            <a:off x="11442700" y="11747500"/>
            <a:ext cx="0" cy="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ransition>
    <p:split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QO_5_BD.47_1#6e0785749?vcp=1&amp;vop=1&amp;vis=1&amp;pid=45c55f78b&amp;color=0,0,0&amp;vtp=1&amp;bt=1&amp;bbb=1&amp;hb=1" title=""/>
          <p:cNvSpPr/>
          <p:nvPr/>
        </p:nvSpPr>
        <p:spPr>
          <a:xfrm>
            <a:off x="932688" y="1499457"/>
            <a:ext cx="10323576" cy="120135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l" latinLnBrk="1">
              <a:lnSpc>
                <a:spcPts val="51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黑体" panose="02010609060101010101" charset="-122"/>
                <a:cs typeface="Times New Roman" panose="02020603050405020304" pitchFamily="34" charset="-120"/>
              </a:rPr>
              <a:t>3.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楷体" panose="02010609060101010101" pitchFamily="34" charset="-122"/>
                <a:cs typeface="Times New Roman" panose="02020603050405020304" pitchFamily="34" charset="-120"/>
              </a:rPr>
              <a:t>（2025·新疆）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如图8-6所示，请在图中画出空中飞行的篮球所受</a:t>
            </a:r>
            <a:endParaRPr lang="en-US" altLang="zh-CN" sz="2800" b="1" i="0">
              <a:solidFill>
                <a:srgbClr val="000000"/>
              </a:solidFill>
              <a:latin typeface="Times New Roman" panose="02020603050405020304" pitchFamily="34" charset="0"/>
              <a:ea typeface="宋体" panose="02010600030101010101" pitchFamily="2" charset="-122"/>
              <a:cs typeface="Times New Roman" panose="02020603050405020304" pitchFamily="34" charset="-120"/>
            </a:endParaRPr>
          </a:p>
          <a:p>
            <a:pPr latinLnBrk="1">
              <a:lnSpc>
                <a:spcPts val="49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重力的示意图。</a:t>
            </a:r>
            <a:endParaRPr lang="en-US" altLang="zh-CN" sz="2800"/>
          </a:p>
        </p:txBody>
      </p:sp>
      <p:pic>
        <p:nvPicPr>
          <p:cNvPr id="3" name="QO_5_BD.47_2#6e0785749?iti=6&amp;htil=5&amp;vcp=1&amp;vop=1&amp;vis=1&amp;pid=45c55f78b&amp;color=0,0,0&amp;tib=255,255,255&amp;vtp=1" title="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932688" y="2839180"/>
            <a:ext cx="5074920" cy="18196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>
                    <a:alpha val="0"/>
                  </a:schemeClr>
                </a:solidFill>
              </a14:hiddenFill>
            </a:ext>
          </a:extLst>
        </p:spPr>
      </p:pic>
      <p:sp>
        <p:nvSpPr>
          <p:cNvPr id="4" name="QO_5_BD.47_3#6e0785749?iti=6&amp;htil=5&amp;vcp=1&amp;vop=1&amp;vis=1&amp;pid=45c55f78b&amp;color=0,0,0&amp;vtp=1&amp;bbb=1" title=""/>
          <p:cNvSpPr/>
          <p:nvPr/>
        </p:nvSpPr>
        <p:spPr>
          <a:xfrm>
            <a:off x="3013742" y="4782026"/>
            <a:ext cx="912812" cy="995680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ctr" latinLnBrk="1">
              <a:lnSpc>
                <a:spcPts val="49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图8-6</a:t>
            </a:r>
            <a:endParaRPr lang="en-US" altLang="zh-CN" sz="2800"/>
          </a:p>
        </p:txBody>
      </p:sp>
      <p:sp>
        <p:nvSpPr>
          <p:cNvPr id="5" name="QO_5_AN.48_1#6e0785749?htil=5&amp;vcp=1&amp;vop=1&amp;vis=1&amp;pid=45c55f78b&amp;color=0,0,0&amp;vtp=1&amp;bbb=1" title=""/>
          <p:cNvSpPr/>
          <p:nvPr/>
        </p:nvSpPr>
        <p:spPr>
          <a:xfrm>
            <a:off x="6089904" y="2775172"/>
            <a:ext cx="5157216" cy="563182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l" latinLnBrk="1">
              <a:lnSpc>
                <a:spcPts val="5000"/>
              </a:lnSpc>
            </a:pPr>
            <a:r>
              <a:rPr lang="en-US" altLang="zh-CN" sz="2800" b="1" i="0">
                <a:solidFill>
                  <a:srgbClr val="FF0000"/>
                </a:solidFill>
                <a:latin typeface="Times New Roman" panose="02020603050405020304" pitchFamily="34" charset="0"/>
                <a:ea typeface="黑体" panose="02010609060101010101" charset="-122"/>
                <a:cs typeface="Times New Roman" panose="02020603050405020304" pitchFamily="34" charset="-120"/>
              </a:rPr>
              <a:t>【答案】</a:t>
            </a:r>
            <a:endParaRPr lang="en-US" altLang="zh-CN" sz="2800"/>
          </a:p>
        </p:txBody>
      </p:sp>
      <p:pic>
        <p:nvPicPr>
          <p:cNvPr id="6" name="QO_5_AN.48_2#6e0785749?htil=5&amp;vcp=1&amp;vop=1&amp;vis=1&amp;pid=45c55f78b&amp;color=0,0,0&amp;tib=255,255,255&amp;vtp=1" title=""/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6108192" y="3465354"/>
            <a:ext cx="4233672" cy="18836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>
                    <a:alpha val="0"/>
                  </a:schemeClr>
                </a:solidFill>
              </a14:hiddenFill>
            </a:ext>
          </a:extLst>
        </p:spPr>
      </p:pic>
    </p:spTree>
  </p:cSld>
  <p:clrMapOvr>
    <a:masterClrMapping/>
  </p:clrMapOvr>
  <p:transition>
    <p:split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C_4#8764d10cf.fixed?vcp=1&amp;pid=707ec645b&amp;color=0,0,0&amp;vtp=1&amp;bbb=1" title=""/>
          <p:cNvSpPr/>
          <p:nvPr/>
        </p:nvSpPr>
        <p:spPr>
          <a:xfrm>
            <a:off x="795528" y="722376"/>
            <a:ext cx="1508760" cy="1325880"/>
          </a:xfrm>
          <a:prstGeom prst="rect">
            <a:avLst/>
          </a:prstGeom>
          <a:noFill/>
        </p:spPr>
        <p:txBody>
          <a:bodyPr wrap="none" lIns="0" tIns="0" rIns="0" bIns="0" rtlCol="0" anchor="ctr"/>
          <a:lstStyle/>
          <a:p>
            <a:pPr algn="l" latinLnBrk="1">
              <a:lnSpc>
                <a:spcPts val="10000"/>
              </a:lnSpc>
            </a:pPr>
            <a:r>
              <a:rPr lang="en-US" altLang="zh-CN" sz="8000" b="1" i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05</a:t>
            </a:r>
            <a:endParaRPr lang="en-US" altLang="zh-CN" sz="8000"/>
          </a:p>
        </p:txBody>
      </p:sp>
      <p:sp>
        <p:nvSpPr>
          <p:cNvPr id="3" name="C_4_BD#8764d10cf.fixed?vcp=1&amp;pid=707ec645b&amp;color=255,198,17&amp;vtp=1&amp;bbb=1" title=""/>
          <p:cNvSpPr/>
          <p:nvPr/>
        </p:nvSpPr>
        <p:spPr>
          <a:xfrm>
            <a:off x="795528" y="2880360"/>
            <a:ext cx="6848856" cy="1197864"/>
          </a:xfrm>
          <a:prstGeom prst="rect">
            <a:avLst/>
          </a:prstGeom>
          <a:noFill/>
        </p:spPr>
        <p:txBody>
          <a:bodyPr wrap="none" lIns="0" tIns="0" rIns="0" bIns="0" rtlCol="0" anchor="ctr"/>
          <a:lstStyle/>
          <a:p>
            <a:pPr algn="l" latinLnBrk="1">
              <a:lnSpc>
                <a:spcPts val="8900"/>
              </a:lnSpc>
            </a:pPr>
            <a:r>
              <a:rPr lang="en-US" altLang="zh-CN" sz="7200" b="1" i="0">
                <a:solidFill>
                  <a:srgbClr val="FFC61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广东中考</a:t>
            </a:r>
            <a:endParaRPr lang="en-US" altLang="zh-CN" sz="7200"/>
          </a:p>
        </p:txBody>
      </p:sp>
      <p:sp>
        <p:nvSpPr>
          <p:cNvPr id="4" name="C_4#8764d10cf.fixed?vcp=1&amp;pid=707ec645b&amp;color=0,0,0&amp;vtp=1&amp;bbb=1" title=""/>
          <p:cNvSpPr/>
          <p:nvPr/>
        </p:nvSpPr>
        <p:spPr>
          <a:xfrm>
            <a:off x="2295144" y="932688"/>
            <a:ext cx="612648" cy="310896"/>
          </a:xfrm>
          <a:prstGeom prst="rect">
            <a:avLst/>
          </a:prstGeom>
          <a:noFill/>
        </p:spPr>
        <p:txBody>
          <a:bodyPr wrap="none" lIns="0" tIns="0" rIns="0" bIns="0" rtlCol="0" anchor="ctr"/>
          <a:lstStyle/>
          <a:p>
            <a:pPr algn="ctr" latinLnBrk="1">
              <a:lnSpc>
                <a:spcPts val="1700"/>
              </a:lnSpc>
            </a:pPr>
            <a:r>
              <a:rPr lang="en-US" altLang="zh-CN" sz="1400" b="1" i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2026</a:t>
            </a:r>
            <a:endParaRPr lang="en-US" altLang="zh-CN" sz="1400"/>
          </a:p>
        </p:txBody>
      </p:sp>
    </p:spTree>
  </p:cSld>
  <p:clrMapOvr>
    <a:masterClrMapping/>
  </p:clrMapOvr>
  <p:transition>
    <p:split dir="in"/>
  </p:transition>
  <p:timing/>
</p:sld>
</file>

<file path=ppt/slides/slide23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mc:AlternateContent>
        <mc:Choice Requires="a14">
          <p:sp>
            <p:nvSpPr>
              <p:cNvPr id="2" name="QO_5_BD.49_1#12a2b950b?vcp=1&amp;vop=1&amp;vis=1&amp;pid=8764d10cf&amp;color=0,0,0&amp;vtp=1&amp;bt=1&amp;bbb=1&amp;hb=1" title=""/>
              <p:cNvSpPr/>
              <p:nvPr/>
            </p:nvSpPr>
            <p:spPr>
              <a:xfrm>
                <a:off x="932688" y="1104106"/>
                <a:ext cx="10323576" cy="1201357"/>
              </a:xfrm>
              <a:prstGeom prst="rect">
                <a:avLst/>
              </a:prstGeom>
              <a:noFill/>
            </p:spPr>
            <p:txBody>
              <a:bodyPr wrap="none" lIns="0" tIns="0" rIns="0" bIns="0" rtlCol="0" anchor="t"/>
              <a:lstStyle/>
              <a:p>
                <a:pPr algn="l" latinLnBrk="1">
                  <a:lnSpc>
                    <a:spcPts val="5100"/>
                  </a:lnSpc>
                </a:pPr>
                <a:r>
                  <a:rPr lang="en-US" altLang="zh-CN" sz="2800" b="1" i="0">
                    <a:solidFill>
                      <a:srgbClr val="000000"/>
                    </a:solidFill>
                    <a:latin typeface="Times New Roman" panose="02020603050405020304" pitchFamily="34" charset="0"/>
                    <a:ea typeface="黑体" panose="02010609060101010101" charset="-122"/>
                    <a:cs typeface="Times New Roman" panose="02020603050405020304" pitchFamily="34" charset="-120"/>
                  </a:rPr>
                  <a:t>1.</a:t>
                </a:r>
                <a:r>
                  <a:rPr lang="en-US" altLang="zh-CN" sz="2800" b="1" i="0">
                    <a:solidFill>
                      <a:srgbClr val="000000"/>
                    </a:solidFill>
                    <a:latin typeface="Times New Roman" panose="02020603050405020304" pitchFamily="34" charset="0"/>
                    <a:ea typeface="楷体" panose="02010609060101010101" pitchFamily="34" charset="-122"/>
                    <a:cs typeface="Times New Roman" panose="02020603050405020304" pitchFamily="34" charset="-120"/>
                  </a:rPr>
                  <a:t>（2025·广东）</a:t>
                </a:r>
                <a:r>
                  <a:rPr lang="en-US" altLang="zh-CN" sz="2800" b="1" i="0">
                    <a:solidFill>
                      <a:srgbClr val="000000"/>
                    </a:solidFill>
                    <a:latin typeface="Times New Roman" panose="02020603050405020304" pitchFamily="34" charset="0"/>
                    <a:ea typeface="宋体" panose="02010600030101010101" pitchFamily="2" charset="-122"/>
                    <a:cs typeface="Times New Roman" panose="02020603050405020304" pitchFamily="34" charset="-120"/>
                  </a:rPr>
                  <a:t>如图8-7，苹果静止在水平面上，请在</a:t>
                </a:r>
                <a14:m>
                  <m:oMathPara>
                    <m:oMathParaPr>
                      <m:jc/>
                    </m:oMathParaPr>
                    <m:oMath>
                      <m:r>
                        <m:rPr>
                          <m:sty m:val="bi"/>
                        </m:rPr>
                        <a:rPr lang="en-US" altLang="zh-CN" sz="2800" b="1" i="1">
                          <a:solidFill>
                            <a:srgbClr val="000000"/>
                          </a:solidFill>
                          <a:latin typeface="Cambria Math" panose="02040503050406030204" pitchFamily="34" charset="0"/>
                          <a:ea typeface="Cambria Math" panose="02040503050406030204" pitchFamily="34" charset="-122"/>
                          <a:cs typeface="Cambria Math" panose="02040503050406030204" pitchFamily="34" charset="-120"/>
                        </a:rPr>
                        <m:t>𝑶</m:t>
                      </m:r>
                    </m:oMath>
                  </m:oMathPara>
                </a14:m>
                <a:r>
                  <a:rPr lang="en-US" altLang="zh-CN" sz="100" b="1" i="0" kern="0" spc="-99900">
                    <a:solidFill>
                      <a:srgbClr val="FFFFFF"/>
                    </a:solidFill>
                    <a:latin typeface="Times New Roman" panose="02020603050405020304" pitchFamily="34" charset="0"/>
                    <a:ea typeface="宋体" panose="02010600030101010101" pitchFamily="2" charset="-122"/>
                    <a:cs typeface="Times New Roman" panose="02020603050405020304" pitchFamily="34" charset="-120"/>
                  </a:rPr>
                  <a:t> </a:t>
                </a:r>
                <a:r>
                  <a:rPr lang="en-US" altLang="zh-CN" sz="2800" b="1" i="0">
                    <a:solidFill>
                      <a:srgbClr val="000000"/>
                    </a:solidFill>
                    <a:latin typeface="Times New Roman" panose="02020603050405020304" pitchFamily="34" charset="0"/>
                    <a:ea typeface="宋体" panose="02010600030101010101" pitchFamily="2" charset="-122"/>
                    <a:cs typeface="Times New Roman" panose="02020603050405020304" pitchFamily="34" charset="-120"/>
                  </a:rPr>
                  <a:t>点画出苹</a:t>
                </a:r>
                <a:endParaRPr lang="en-US" altLang="zh-CN" sz="2800" b="1" i="0">
                  <a:solidFill>
                    <a:srgbClr val="000000"/>
                  </a:solidFill>
                  <a:latin typeface="Times New Roman" panose="02020603050405020304" pitchFamily="34" charset="0"/>
                  <a:ea typeface="宋体" panose="02010600030101010101" pitchFamily="2" charset="-122"/>
                  <a:cs typeface="Times New Roman" panose="02020603050405020304" pitchFamily="34" charset="-120"/>
                </a:endParaRPr>
              </a:p>
              <a:p>
                <a:pPr latinLnBrk="1">
                  <a:lnSpc>
                    <a:spcPts val="4900"/>
                  </a:lnSpc>
                </a:pPr>
                <a:r>
                  <a:rPr lang="en-US" altLang="zh-CN" sz="2800" b="1" i="0">
                    <a:solidFill>
                      <a:srgbClr val="000000"/>
                    </a:solidFill>
                    <a:latin typeface="Times New Roman" panose="02020603050405020304" pitchFamily="34" charset="0"/>
                    <a:ea typeface="宋体" panose="02010600030101010101" pitchFamily="2" charset="-122"/>
                    <a:cs typeface="Times New Roman" panose="02020603050405020304" pitchFamily="34" charset="-120"/>
                  </a:rPr>
                  <a:t>果所受重力</a:t>
                </a:r>
                <a14:m>
                  <m:oMathPara>
                    <m:oMathParaPr>
                      <m:jc/>
                    </m:oMathParaPr>
                    <m:oMath>
                      <m:r>
                        <m:rPr>
                          <m:sty m:val="bi"/>
                        </m:rPr>
                        <a:rPr lang="en-US" altLang="zh-CN" sz="2800" b="1" i="1">
                          <a:solidFill>
                            <a:srgbClr val="000000"/>
                          </a:solidFill>
                          <a:latin typeface="Cambria Math" panose="02040503050406030204" pitchFamily="34" charset="0"/>
                          <a:ea typeface="Cambria Math" panose="02040503050406030204" pitchFamily="34" charset="-122"/>
                          <a:cs typeface="Cambria Math" panose="02040503050406030204" pitchFamily="34" charset="-120"/>
                        </a:rPr>
                        <m:t>𝑮</m:t>
                      </m:r>
                    </m:oMath>
                  </m:oMathPara>
                </a14:m>
                <a:r>
                  <a:rPr lang="en-US" altLang="zh-CN" sz="2800" b="1" i="0">
                    <a:solidFill>
                      <a:srgbClr val="000000"/>
                    </a:solidFill>
                    <a:latin typeface="Times New Roman" panose="02020603050405020304" pitchFamily="34" charset="0"/>
                    <a:ea typeface="宋体" panose="02010600030101010101" pitchFamily="2" charset="-122"/>
                    <a:cs typeface="Times New Roman" panose="02020603050405020304" pitchFamily="34" charset="-120"/>
                  </a:rPr>
                  <a:t>和支持力</a:t>
                </a:r>
                <a14:m>
                  <m:oMathPara>
                    <m:oMathParaPr>
                      <m:jc/>
                    </m:oMathParaPr>
                    <m:oMath>
                      <m:r>
                        <m:rPr>
                          <m:sty m:val="bi"/>
                        </m:rPr>
                        <a:rPr lang="en-US" altLang="zh-CN" sz="2800" b="1" i="1">
                          <a:solidFill>
                            <a:srgbClr val="000000"/>
                          </a:solidFill>
                          <a:latin typeface="Cambria Math" panose="02040503050406030204" pitchFamily="34" charset="0"/>
                          <a:ea typeface="Cambria Math" panose="02040503050406030204" pitchFamily="34" charset="-122"/>
                          <a:cs typeface="Cambria Math" panose="02040503050406030204" pitchFamily="34" charset="-120"/>
                        </a:rPr>
                        <m:t>𝑭</m:t>
                      </m:r>
                    </m:oMath>
                  </m:oMathPara>
                </a14:m>
                <a:r>
                  <a:rPr lang="en-US" altLang="zh-CN" sz="100" b="1" i="0" kern="0" spc="-99900">
                    <a:solidFill>
                      <a:srgbClr val="FFFFFF"/>
                    </a:solidFill>
                    <a:latin typeface="Times New Roman" panose="02020603050405020304" pitchFamily="34" charset="0"/>
                    <a:ea typeface="宋体" panose="02010600030101010101" pitchFamily="2" charset="-122"/>
                    <a:cs typeface="Times New Roman" panose="02020603050405020304" pitchFamily="34" charset="-120"/>
                  </a:rPr>
                  <a:t> </a:t>
                </a:r>
                <a:r>
                  <a:rPr lang="en-US" altLang="zh-CN" sz="2800" b="1" i="0">
                    <a:solidFill>
                      <a:srgbClr val="000000"/>
                    </a:solidFill>
                    <a:latin typeface="Times New Roman" panose="02020603050405020304" pitchFamily="34" charset="0"/>
                    <a:ea typeface="宋体" panose="02010600030101010101" pitchFamily="2" charset="-122"/>
                    <a:cs typeface="Times New Roman" panose="02020603050405020304" pitchFamily="34" charset="-120"/>
                  </a:rPr>
                  <a:t>的示意图。</a:t>
                </a:r>
                <a:endParaRPr lang="en-US" altLang="zh-CN" sz="2800"/>
              </a:p>
            </p:txBody>
          </p:sp>
        </mc:Choice>
        <mc:Fallback>
          <p:sp>
            <p:nvSpPr>
              <p:cNvPr id="2" name="QO_5_BD.49_1#12a2b950b?vcp=1&amp;vop=1&amp;vis=1&amp;pid=8764d10cf&amp;color=0,0,0&amp;vtp=1&amp;bt=1&amp;bbb=1&amp;hb=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32688" y="1104106"/>
                <a:ext cx="10323576" cy="1201357"/>
              </a:xfrm>
              <a:prstGeom prst="rect">
                <a:avLst/>
              </a:prstGeom>
              <a:blipFill rotWithShape="1">
                <a:blip r:embed="rId3"/>
                <a:stretch>
                  <a:fillRect l="-5" t="-40" r="2" b="-5674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3" name="QO_5_BD.49_2#12a2b950b?iti=7&amp;htil=6&amp;vcp=1&amp;vop=1&amp;vis=1&amp;pid=8764d10cf&amp;color=0,0,0&amp;tib=255,255,255&amp;vtp=1" title=""/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956816" y="3642201"/>
            <a:ext cx="3026664" cy="14081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>
                    <a:alpha val="0"/>
                  </a:schemeClr>
                </a:solidFill>
              </a14:hiddenFill>
            </a:ext>
          </a:extLst>
        </p:spPr>
      </p:pic>
      <p:sp>
        <p:nvSpPr>
          <p:cNvPr id="4" name="QO_5_BD.49_3#12a2b950b?iti=7&amp;htil=6&amp;vcp=1&amp;vop=1&amp;vis=1&amp;pid=8764d10cf&amp;color=0,0,0&amp;vtp=1&amp;bbb=1" title=""/>
          <p:cNvSpPr/>
          <p:nvPr/>
        </p:nvSpPr>
        <p:spPr>
          <a:xfrm>
            <a:off x="3013742" y="5177377"/>
            <a:ext cx="912812" cy="995680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ctr" latinLnBrk="1">
              <a:lnSpc>
                <a:spcPts val="49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图8-7</a:t>
            </a:r>
            <a:endParaRPr lang="en-US" altLang="zh-CN" sz="2800"/>
          </a:p>
        </p:txBody>
      </p:sp>
      <p:sp>
        <p:nvSpPr>
          <p:cNvPr id="5" name="QO_5_AN.50_1#12a2b950b?htil=6&amp;vcp=1&amp;vop=1&amp;vis=1&amp;pid=8764d10cf&amp;color=0,0,0&amp;vtp=1&amp;bbb=1" title=""/>
          <p:cNvSpPr/>
          <p:nvPr/>
        </p:nvSpPr>
        <p:spPr>
          <a:xfrm>
            <a:off x="6089904" y="2310987"/>
            <a:ext cx="5157216" cy="563182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l" latinLnBrk="1">
              <a:lnSpc>
                <a:spcPts val="5000"/>
              </a:lnSpc>
            </a:pPr>
            <a:r>
              <a:rPr lang="en-US" altLang="zh-CN" sz="2800" b="1" i="0">
                <a:solidFill>
                  <a:srgbClr val="FF0000"/>
                </a:solidFill>
                <a:latin typeface="Times New Roman" panose="02020603050405020304" pitchFamily="34" charset="0"/>
                <a:ea typeface="黑体" panose="02010609060101010101" charset="-122"/>
                <a:cs typeface="Times New Roman" panose="02020603050405020304" pitchFamily="34" charset="-120"/>
              </a:rPr>
              <a:t>【答案】</a:t>
            </a:r>
            <a:endParaRPr lang="en-US" altLang="zh-CN" sz="2800"/>
          </a:p>
        </p:txBody>
      </p:sp>
      <p:pic>
        <p:nvPicPr>
          <p:cNvPr id="6" name="QO_5_AN.50_2#12a2b950b?htil=6&amp;vcp=1&amp;vop=1&amp;vis=1&amp;pid=8764d10cf&amp;color=0,0,0&amp;tib=255,255,255&amp;vtp=1" title=""/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7205472" y="3001169"/>
            <a:ext cx="2926080" cy="2743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>
                    <a:alpha val="0"/>
                  </a:schemeClr>
                </a:solidFill>
              </a14:hiddenFill>
            </a:ext>
          </a:extLst>
        </p:spPr>
      </p:pic>
    </p:spTree>
  </p:cSld>
  <p:clrMapOvr>
    <a:masterClrMapping/>
  </p:clrMapOvr>
  <p:transition>
    <p:split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mc:AlternateContent>
        <mc:Choice Requires="a14">
          <p:sp>
            <p:nvSpPr>
              <p:cNvPr id="2" name="QB_5_BD.51_1#ecfb620fc?vcp=1&amp;vop=1&amp;vis=1&amp;pid=8764d10cf&amp;color=0,0,0&amp;vtp=1&amp;bt=1&amp;bbb=1&amp;hb=1" title=""/>
              <p:cNvSpPr/>
              <p:nvPr/>
            </p:nvSpPr>
            <p:spPr>
              <a:xfrm>
                <a:off x="932688" y="2185384"/>
                <a:ext cx="10323576" cy="2496757"/>
              </a:xfrm>
              <a:prstGeom prst="rect">
                <a:avLst/>
              </a:prstGeom>
              <a:noFill/>
            </p:spPr>
            <p:txBody>
              <a:bodyPr wrap="none" lIns="0" tIns="0" rIns="0" bIns="0" rtlCol="0" anchor="t"/>
              <a:lstStyle/>
              <a:p>
                <a:pPr algn="l" latinLnBrk="1">
                  <a:lnSpc>
                    <a:spcPts val="5100"/>
                  </a:lnSpc>
                </a:pPr>
                <a:r>
                  <a:rPr lang="en-US" altLang="zh-CN" sz="2800" b="1" i="0">
                    <a:solidFill>
                      <a:srgbClr val="000000"/>
                    </a:solidFill>
                    <a:latin typeface="Times New Roman" panose="02020603050405020304" pitchFamily="34" charset="0"/>
                    <a:ea typeface="黑体" panose="02010609060101010101" charset="-122"/>
                    <a:cs typeface="Times New Roman" panose="02020603050405020304" pitchFamily="34" charset="-120"/>
                  </a:rPr>
                  <a:t>2.</a:t>
                </a:r>
                <a:r>
                  <a:rPr lang="en-US" altLang="zh-CN" sz="2800" b="1" i="0">
                    <a:solidFill>
                      <a:srgbClr val="000000"/>
                    </a:solidFill>
                    <a:latin typeface="Times New Roman" panose="02020603050405020304" pitchFamily="34" charset="0"/>
                    <a:ea typeface="楷体" panose="02010609060101010101" pitchFamily="34" charset="-122"/>
                    <a:cs typeface="Times New Roman" panose="02020603050405020304" pitchFamily="34" charset="-120"/>
                  </a:rPr>
                  <a:t>（2025·广东）</a:t>
                </a:r>
                <a:r>
                  <a:rPr lang="en-US" altLang="zh-CN" sz="2800" b="1" i="0">
                    <a:solidFill>
                      <a:srgbClr val="000000"/>
                    </a:solidFill>
                    <a:latin typeface="Times New Roman" panose="02020603050405020304" pitchFamily="34" charset="0"/>
                    <a:ea typeface="宋体" panose="02010600030101010101" pitchFamily="2" charset="-122"/>
                    <a:cs typeface="Times New Roman" panose="02020603050405020304" pitchFamily="34" charset="-120"/>
                  </a:rPr>
                  <a:t>我国研制的</a:t>
                </a:r>
                <a14:m>
                  <m:oMathPara>
                    <m:oMathParaPr>
                      <m:jc/>
                    </m:oMathParaPr>
                    <m:oMath>
                      <m:r>
                        <m:rPr>
                          <m:sty m:val="b"/>
                        </m:rPr>
                        <a:rPr lang="en-US" altLang="zh-CN" sz="2800" b="1" i="0">
                          <a:solidFill>
                            <a:srgbClr val="000000"/>
                          </a:solidFill>
                          <a:latin typeface="Cambria Math" panose="02040503050406030204" pitchFamily="34" charset="0"/>
                          <a:ea typeface="Cambria Math" panose="02040503050406030204" pitchFamily="34" charset="-122"/>
                          <a:cs typeface="Cambria Math" panose="02040503050406030204" pitchFamily="34" charset="-120"/>
                        </a:rPr>
                        <m:t>𝐂𝐑</m:t>
                      </m:r>
                      <m:r>
                        <m:rPr>
                          <m:sty m:val="bi"/>
                        </m:rPr>
                        <a:rPr lang="en-US" altLang="zh-CN" sz="2800" b="1" i="1">
                          <a:solidFill>
                            <a:srgbClr val="000000"/>
                          </a:solidFill>
                          <a:latin typeface="Cambria Math" panose="02040503050406030204" pitchFamily="34" charset="0"/>
                          <a:ea typeface="Cambria Math" panose="02040503050406030204" pitchFamily="34" charset="-122"/>
                          <a:cs typeface="Cambria Math" panose="02040503050406030204" pitchFamily="34" charset="-120"/>
                        </a:rPr>
                        <m:t>𝟒𝟓𝟎</m:t>
                      </m:r>
                    </m:oMath>
                  </m:oMathPara>
                </a14:m>
                <a:r>
                  <a:rPr lang="en-US" altLang="zh-CN" sz="100" b="1" i="0" kern="0" spc="-99900">
                    <a:solidFill>
                      <a:srgbClr val="FFFFFF"/>
                    </a:solidFill>
                    <a:latin typeface="Times New Roman" panose="02020603050405020304" pitchFamily="34" charset="0"/>
                    <a:ea typeface="宋体" panose="02010600030101010101" pitchFamily="2" charset="-122"/>
                    <a:cs typeface="Times New Roman" panose="02020603050405020304" pitchFamily="34" charset="-120"/>
                  </a:rPr>
                  <a:t> </a:t>
                </a:r>
                <a:r>
                  <a:rPr lang="en-US" altLang="zh-CN" sz="2800" b="1" i="0">
                    <a:solidFill>
                      <a:srgbClr val="000000"/>
                    </a:solidFill>
                    <a:latin typeface="Times New Roman" panose="02020603050405020304" pitchFamily="34" charset="0"/>
                    <a:ea typeface="宋体" panose="02010600030101010101" pitchFamily="2" charset="-122"/>
                    <a:cs typeface="Times New Roman" panose="02020603050405020304" pitchFamily="34" charset="-120"/>
                  </a:rPr>
                  <a:t>动车组样车，运营时速可达400</a:t>
                </a:r>
                <a:endParaRPr lang="en-US" altLang="zh-CN" sz="2800" b="1" i="0">
                  <a:solidFill>
                    <a:srgbClr val="000000"/>
                  </a:solidFill>
                  <a:latin typeface="Times New Roman" panose="02020603050405020304" pitchFamily="34" charset="0"/>
                  <a:ea typeface="宋体" panose="02010600030101010101" pitchFamily="2" charset="-122"/>
                  <a:cs typeface="Times New Roman" panose="02020603050405020304" pitchFamily="34" charset="-120"/>
                </a:endParaRPr>
              </a:p>
              <a:p>
                <a:pPr latinLnBrk="1">
                  <a:lnSpc>
                    <a:spcPts val="5100"/>
                  </a:lnSpc>
                </a:pPr>
                <a:r>
                  <a:rPr lang="en-US" altLang="zh-CN" sz="2800" b="1" i="0">
                    <a:solidFill>
                      <a:srgbClr val="000000"/>
                    </a:solidFill>
                    <a:latin typeface="Times New Roman" panose="02020603050405020304" pitchFamily="34" charset="0"/>
                    <a:ea typeface="宋体" panose="02010600030101010101" pitchFamily="2" charset="-122"/>
                    <a:cs typeface="Times New Roman" panose="02020603050405020304" pitchFamily="34" charset="-120"/>
                  </a:rPr>
                  <a:t>公里。样车行驶时，以车厢为参照物，轨道是</a:t>
                </a:r>
                <a:r>
                  <a:rPr lang="en-US" altLang="zh-CN" sz="2800" i="0">
                    <a:solidFill>
                      <a:srgbClr val="000000"/>
                    </a:solidFill>
                    <a:latin typeface="宋体" panose="02010600030101010101" pitchFamily="2" charset="-122"/>
                    <a:ea typeface="宋体" panose="02010600030101010101" pitchFamily="2" charset="-122"/>
                    <a:cs typeface="宋体" panose="02010600030101010101" pitchFamily="34" charset="-120"/>
                  </a:rPr>
                  <a:t>______</a:t>
                </a:r>
                <a:r>
                  <a:rPr lang="en-US" altLang="zh-CN" sz="2800" b="1" i="0">
                    <a:solidFill>
                      <a:srgbClr val="000000"/>
                    </a:solidFill>
                    <a:latin typeface="Times New Roman" panose="02020603050405020304" pitchFamily="34" charset="0"/>
                    <a:ea typeface="宋体" panose="02010600030101010101" pitchFamily="2" charset="-122"/>
                    <a:cs typeface="Times New Roman" panose="02020603050405020304" pitchFamily="34" charset="-120"/>
                  </a:rPr>
                  <a:t>（选填“运动”</a:t>
                </a:r>
                <a:endParaRPr lang="en-US" altLang="zh-CN" sz="2800" b="1" i="0">
                  <a:solidFill>
                    <a:srgbClr val="000000"/>
                  </a:solidFill>
                  <a:latin typeface="Times New Roman" panose="02020603050405020304" pitchFamily="34" charset="0"/>
                  <a:ea typeface="宋体" panose="02010600030101010101" pitchFamily="2" charset="-122"/>
                  <a:cs typeface="Times New Roman" panose="02020603050405020304" pitchFamily="34" charset="-120"/>
                </a:endParaRPr>
              </a:p>
              <a:p>
                <a:pPr latinLnBrk="1">
                  <a:lnSpc>
                    <a:spcPts val="5100"/>
                  </a:lnSpc>
                </a:pPr>
                <a:r>
                  <a:rPr lang="en-US" altLang="zh-CN" sz="2800" b="1" i="0">
                    <a:solidFill>
                      <a:srgbClr val="000000"/>
                    </a:solidFill>
                    <a:latin typeface="Times New Roman" panose="02020603050405020304" pitchFamily="34" charset="0"/>
                    <a:ea typeface="宋体" panose="02010600030101010101" pitchFamily="2" charset="-122"/>
                    <a:cs typeface="Times New Roman" panose="02020603050405020304" pitchFamily="34" charset="-120"/>
                  </a:rPr>
                  <a:t>或“静止”）的，样车刹车时受阻力作用减速，说明力可以改变物</a:t>
                </a:r>
                <a:endParaRPr lang="en-US" altLang="zh-CN" sz="2800" b="1" i="0">
                  <a:solidFill>
                    <a:srgbClr val="000000"/>
                  </a:solidFill>
                  <a:latin typeface="Times New Roman" panose="02020603050405020304" pitchFamily="34" charset="0"/>
                  <a:ea typeface="宋体" panose="02010600030101010101" pitchFamily="2" charset="-122"/>
                  <a:cs typeface="Times New Roman" panose="02020603050405020304" pitchFamily="34" charset="-120"/>
                </a:endParaRPr>
              </a:p>
              <a:p>
                <a:pPr latinLnBrk="1">
                  <a:lnSpc>
                    <a:spcPts val="4900"/>
                  </a:lnSpc>
                </a:pPr>
                <a:r>
                  <a:rPr lang="en-US" altLang="zh-CN" sz="2800" b="1" i="0">
                    <a:solidFill>
                      <a:srgbClr val="000000"/>
                    </a:solidFill>
                    <a:latin typeface="Times New Roman" panose="02020603050405020304" pitchFamily="34" charset="0"/>
                    <a:ea typeface="宋体" panose="02010600030101010101" pitchFamily="2" charset="-122"/>
                    <a:cs typeface="Times New Roman" panose="02020603050405020304" pitchFamily="34" charset="-120"/>
                  </a:rPr>
                  <a:t>体的</a:t>
                </a:r>
                <a:r>
                  <a:rPr lang="en-US" altLang="zh-CN" sz="2800" i="0">
                    <a:solidFill>
                      <a:srgbClr val="000000"/>
                    </a:solidFill>
                    <a:latin typeface="宋体" panose="02010600030101010101" pitchFamily="2" charset="-122"/>
                    <a:ea typeface="宋体" panose="02010600030101010101" pitchFamily="2" charset="-122"/>
                    <a:cs typeface="宋体" panose="02010600030101010101" pitchFamily="34" charset="-120"/>
                  </a:rPr>
                  <a:t>__________</a:t>
                </a:r>
                <a:r>
                  <a:rPr lang="en-US" altLang="zh-CN" sz="2800" b="1" i="0">
                    <a:solidFill>
                      <a:srgbClr val="000000"/>
                    </a:solidFill>
                    <a:latin typeface="Times New Roman" panose="02020603050405020304" pitchFamily="34" charset="0"/>
                    <a:ea typeface="宋体" panose="02010600030101010101" pitchFamily="2" charset="-122"/>
                    <a:cs typeface="Times New Roman" panose="02020603050405020304" pitchFamily="34" charset="-120"/>
                  </a:rPr>
                  <a:t>，司机由于具有</a:t>
                </a:r>
                <a:r>
                  <a:rPr lang="en-US" altLang="zh-CN" sz="2800" i="0">
                    <a:solidFill>
                      <a:srgbClr val="000000"/>
                    </a:solidFill>
                    <a:latin typeface="宋体" panose="02010600030101010101" pitchFamily="2" charset="-122"/>
                    <a:ea typeface="宋体" panose="02010600030101010101" pitchFamily="2" charset="-122"/>
                    <a:cs typeface="宋体" panose="02010600030101010101" pitchFamily="34" charset="-120"/>
                  </a:rPr>
                  <a:t>______</a:t>
                </a:r>
                <a:r>
                  <a:rPr lang="en-US" altLang="zh-CN" sz="2800" b="1" i="0">
                    <a:solidFill>
                      <a:srgbClr val="000000"/>
                    </a:solidFill>
                    <a:latin typeface="Times New Roman" panose="02020603050405020304" pitchFamily="34" charset="0"/>
                    <a:ea typeface="宋体" panose="02010600030101010101" pitchFamily="2" charset="-122"/>
                    <a:cs typeface="Times New Roman" panose="02020603050405020304" pitchFamily="34" charset="-120"/>
                  </a:rPr>
                  <a:t>会向前倾。</a:t>
                </a:r>
                <a:endParaRPr lang="en-US" altLang="zh-CN" sz="2800"/>
              </a:p>
            </p:txBody>
          </p:sp>
        </mc:Choice>
        <mc:Fallback>
          <p:sp>
            <p:nvSpPr>
              <p:cNvPr id="2" name="QB_5_BD.51_1#ecfb620fc?vcp=1&amp;vop=1&amp;vis=1&amp;pid=8764d10cf&amp;color=0,0,0&amp;vtp=1&amp;bt=1&amp;bbb=1&amp;hb=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32688" y="2185384"/>
                <a:ext cx="10323576" cy="2496757"/>
              </a:xfrm>
              <a:prstGeom prst="rect">
                <a:avLst/>
              </a:prstGeom>
              <a:blipFill rotWithShape="1">
                <a:blip r:embed="rId3"/>
                <a:stretch>
                  <a:fillRect l="-5" t="-14" r="-1308" b="-2735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QB_5_AN.52_1#ecfb620fc.blank?vcp=1&amp;vop=1&amp;vis=1&amp;pid=8764d10cf&amp;color=0,0,0&amp;vpa=37&amp;vtp=1&amp;bbb=1" title=""/>
          <p:cNvSpPr/>
          <p:nvPr/>
        </p:nvSpPr>
        <p:spPr>
          <a:xfrm>
            <a:off x="8086757" y="2802604"/>
            <a:ext cx="973138" cy="57270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ctr" latinLnBrk="1">
              <a:lnSpc>
                <a:spcPts val="5100"/>
              </a:lnSpc>
            </a:pPr>
            <a:r>
              <a:rPr lang="en-US" altLang="zh-CN" sz="2800" b="1" i="0">
                <a:solidFill>
                  <a:srgbClr val="FF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运动</a:t>
            </a:r>
            <a:endParaRPr lang="en-US" altLang="zh-CN" sz="2800"/>
          </a:p>
        </p:txBody>
      </p:sp>
      <p:sp>
        <p:nvSpPr>
          <p:cNvPr id="4" name="QB_5_AN.53_1#ecfb620fc.blank?vcp=1&amp;vop=1&amp;vis=1&amp;pid=8764d10cf&amp;color=0,0,0&amp;vpa=38&amp;vtp=1&amp;bbb=1" title=""/>
          <p:cNvSpPr/>
          <p:nvPr/>
        </p:nvSpPr>
        <p:spPr>
          <a:xfrm>
            <a:off x="1657382" y="4077049"/>
            <a:ext cx="1687513" cy="55365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ctr" latinLnBrk="1">
              <a:lnSpc>
                <a:spcPts val="4900"/>
              </a:lnSpc>
            </a:pPr>
            <a:r>
              <a:rPr lang="en-US" altLang="zh-CN" sz="2800" b="1" i="0">
                <a:solidFill>
                  <a:srgbClr val="FF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运动状态</a:t>
            </a:r>
            <a:endParaRPr lang="en-US" altLang="zh-CN" sz="2800"/>
          </a:p>
        </p:txBody>
      </p:sp>
      <p:sp>
        <p:nvSpPr>
          <p:cNvPr id="5" name="QB_5_AN.54_1#ecfb620fc.blank?vcp=1&amp;vop=1&amp;vis=1&amp;pid=8764d10cf&amp;color=0,0,0&amp;vpa=39&amp;vtp=1&amp;bbb=1" title=""/>
          <p:cNvSpPr/>
          <p:nvPr/>
        </p:nvSpPr>
        <p:spPr>
          <a:xfrm>
            <a:off x="5935694" y="4077049"/>
            <a:ext cx="973138" cy="55365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ctr" latinLnBrk="1">
              <a:lnSpc>
                <a:spcPts val="4900"/>
              </a:lnSpc>
            </a:pPr>
            <a:r>
              <a:rPr lang="en-US" altLang="zh-CN" sz="2800" b="1" i="0">
                <a:solidFill>
                  <a:srgbClr val="FF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惯性</a:t>
            </a:r>
            <a:endParaRPr lang="en-US" altLang="zh-CN" sz="2800"/>
          </a:p>
        </p:txBody>
      </p:sp>
    </p:spTree>
  </p:cSld>
  <p:clrMapOvr>
    <a:masterClrMapping/>
  </p:clrMapOvr>
  <p:transition>
    <p:split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 animBg="1"/>
      <p:bldP spid="4" grpId="0" uiExpand="1" build="p" animBg="1"/>
      <p:bldP spid="5" grpId="0" uiExpand="1" build="p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QB_5_BD.55_1#b6b73e6f1?vcp=1&amp;vop=1&amp;vis=1&amp;pid=8764d10cf&amp;color=0,0,0&amp;vtp=1&amp;bt=1&amp;bbb=1&amp;hb=1" title=""/>
          <p:cNvSpPr/>
          <p:nvPr/>
        </p:nvSpPr>
        <p:spPr>
          <a:xfrm>
            <a:off x="932688" y="2185384"/>
            <a:ext cx="10323576" cy="249675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l" latinLnBrk="1">
              <a:lnSpc>
                <a:spcPts val="51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黑体" panose="02010609060101010101" charset="-122"/>
                <a:cs typeface="Times New Roman" panose="02020603050405020304" pitchFamily="34" charset="-120"/>
              </a:rPr>
              <a:t>3.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楷体" panose="02010609060101010101" pitchFamily="34" charset="-122"/>
                <a:cs typeface="Times New Roman" panose="02020603050405020304" pitchFamily="34" charset="-120"/>
              </a:rPr>
              <a:t>（2024·广东）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广东生产的无人驾驶电动垂直起降航空器首飞成</a:t>
            </a:r>
            <a:endParaRPr lang="en-US" altLang="zh-CN" sz="2800" b="1" i="0">
              <a:solidFill>
                <a:srgbClr val="000000"/>
              </a:solidFill>
              <a:latin typeface="Times New Roman" panose="02020603050405020304" pitchFamily="34" charset="0"/>
              <a:ea typeface="宋体" panose="02010600030101010101" pitchFamily="2" charset="-122"/>
              <a:cs typeface="Times New Roman" panose="02020603050405020304" pitchFamily="34" charset="-120"/>
            </a:endParaRPr>
          </a:p>
          <a:p>
            <a:pPr latinLnBrk="1">
              <a:lnSpc>
                <a:spcPts val="51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功，彰显了我国科技在城市空中交通领域的领先地位。航空器可</a:t>
            </a:r>
            <a:endParaRPr lang="en-US" altLang="zh-CN" sz="2800" b="1" i="0">
              <a:solidFill>
                <a:srgbClr val="000000"/>
              </a:solidFill>
              <a:latin typeface="Times New Roman" panose="02020603050405020304" pitchFamily="34" charset="0"/>
              <a:ea typeface="宋体" panose="02010600030101010101" pitchFamily="2" charset="-122"/>
              <a:cs typeface="Times New Roman" panose="02020603050405020304" pitchFamily="34" charset="-120"/>
            </a:endParaRPr>
          </a:p>
          <a:p>
            <a:pPr latinLnBrk="1">
              <a:lnSpc>
                <a:spcPts val="51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用于高空摄影、旅游观光等，航空器通过旋转旋翼对空气施加向</a:t>
            </a:r>
            <a:endParaRPr lang="en-US" altLang="zh-CN" sz="2800" b="1" i="0">
              <a:solidFill>
                <a:srgbClr val="000000"/>
              </a:solidFill>
              <a:latin typeface="Times New Roman" panose="02020603050405020304" pitchFamily="34" charset="0"/>
              <a:ea typeface="宋体" panose="02010600030101010101" pitchFamily="2" charset="-122"/>
              <a:cs typeface="Times New Roman" panose="02020603050405020304" pitchFamily="34" charset="-120"/>
            </a:endParaRPr>
          </a:p>
          <a:p>
            <a:pPr latinLnBrk="1">
              <a:lnSpc>
                <a:spcPts val="49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下的力，从而获得升力，这说明了力的作用是</a:t>
            </a:r>
            <a:r>
              <a:rPr lang="en-US" altLang="zh-CN" sz="2800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______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的。</a:t>
            </a:r>
            <a:endParaRPr lang="en-US" altLang="zh-CN" sz="2800"/>
          </a:p>
        </p:txBody>
      </p:sp>
      <p:sp>
        <p:nvSpPr>
          <p:cNvPr id="3" name="QB_5_AN.56_1#b6b73e6f1.blank?vcp=1&amp;vop=1&amp;vis=1&amp;pid=8764d10cf&amp;color=0,0,0&amp;vpa=40&amp;vtp=1&amp;bbb=1" title=""/>
          <p:cNvSpPr/>
          <p:nvPr/>
        </p:nvSpPr>
        <p:spPr>
          <a:xfrm>
            <a:off x="8086757" y="4077049"/>
            <a:ext cx="973138" cy="55365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ctr" latinLnBrk="1">
              <a:lnSpc>
                <a:spcPts val="4900"/>
              </a:lnSpc>
            </a:pPr>
            <a:r>
              <a:rPr lang="en-US" altLang="zh-CN" sz="2800" b="1" i="0">
                <a:solidFill>
                  <a:srgbClr val="FF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相互</a:t>
            </a:r>
            <a:endParaRPr lang="en-US" altLang="zh-CN" sz="2800"/>
          </a:p>
        </p:txBody>
      </p:sp>
    </p:spTree>
  </p:cSld>
  <p:clrMapOvr>
    <a:masterClrMapping/>
  </p:clrMapOvr>
  <p:transition>
    <p:split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mc:AlternateContent>
        <mc:Choice Requires="a14">
          <p:sp>
            <p:nvSpPr>
              <p:cNvPr id="2" name="QO_5_BD.57_1#558fc5b2e?vcp=1&amp;vop=1&amp;vis=1&amp;pid=8764d10cf&amp;color=0,0,0&amp;vtp=1&amp;bt=1&amp;bbb=1&amp;hb=1" title=""/>
              <p:cNvSpPr/>
              <p:nvPr/>
            </p:nvSpPr>
            <p:spPr>
              <a:xfrm>
                <a:off x="932688" y="1136110"/>
                <a:ext cx="10323576" cy="1201357"/>
              </a:xfrm>
              <a:prstGeom prst="rect">
                <a:avLst/>
              </a:prstGeom>
              <a:noFill/>
            </p:spPr>
            <p:txBody>
              <a:bodyPr wrap="none" lIns="0" tIns="0" rIns="0" bIns="0" rtlCol="0" anchor="t"/>
              <a:lstStyle/>
              <a:p>
                <a:pPr algn="l" latinLnBrk="1">
                  <a:lnSpc>
                    <a:spcPts val="5100"/>
                  </a:lnSpc>
                </a:pPr>
                <a:r>
                  <a:rPr lang="en-US" altLang="zh-CN" sz="2800" b="1" i="0">
                    <a:solidFill>
                      <a:srgbClr val="000000"/>
                    </a:solidFill>
                    <a:latin typeface="Times New Roman" panose="02020603050405020304" pitchFamily="34" charset="0"/>
                    <a:ea typeface="黑体" panose="02010609060101010101" charset="-122"/>
                    <a:cs typeface="Times New Roman" panose="02020603050405020304" pitchFamily="34" charset="-120"/>
                  </a:rPr>
                  <a:t>4.</a:t>
                </a:r>
                <a:r>
                  <a:rPr lang="en-US" altLang="zh-CN" sz="2800" b="1" i="0">
                    <a:solidFill>
                      <a:srgbClr val="000000"/>
                    </a:solidFill>
                    <a:latin typeface="Times New Roman" panose="02020603050405020304" pitchFamily="34" charset="0"/>
                    <a:ea typeface="楷体" panose="02010609060101010101" pitchFamily="34" charset="-122"/>
                    <a:cs typeface="Times New Roman" panose="02020603050405020304" pitchFamily="34" charset="-120"/>
                  </a:rPr>
                  <a:t>（2023·广东）</a:t>
                </a:r>
                <a:r>
                  <a:rPr lang="en-US" altLang="zh-CN" sz="2800" b="1" i="0">
                    <a:solidFill>
                      <a:srgbClr val="000000"/>
                    </a:solidFill>
                    <a:latin typeface="Times New Roman" panose="02020603050405020304" pitchFamily="34" charset="0"/>
                    <a:ea typeface="宋体" panose="02010600030101010101" pitchFamily="2" charset="-122"/>
                    <a:cs typeface="Times New Roman" panose="02020603050405020304" pitchFamily="34" charset="-120"/>
                  </a:rPr>
                  <a:t>如图8-8所示，物体</a:t>
                </a:r>
                <a14:m>
                  <m:oMathPara>
                    <m:oMathParaPr>
                      <m:jc/>
                    </m:oMathParaPr>
                    <m:oMath>
                      <m:r>
                        <m:rPr>
                          <m:sty m:val="bi"/>
                        </m:rPr>
                        <a:rPr lang="en-US" altLang="zh-CN" sz="2800" b="1" i="1">
                          <a:solidFill>
                            <a:srgbClr val="000000"/>
                          </a:solidFill>
                          <a:latin typeface="Cambria Math" panose="02040503050406030204" pitchFamily="34" charset="0"/>
                          <a:ea typeface="Cambria Math" panose="02040503050406030204" pitchFamily="34" charset="-122"/>
                          <a:cs typeface="Cambria Math" panose="02040503050406030204" pitchFamily="34" charset="-120"/>
                        </a:rPr>
                        <m:t>𝑨</m:t>
                      </m:r>
                    </m:oMath>
                  </m:oMathPara>
                </a14:m>
                <a:r>
                  <a:rPr lang="en-US" altLang="zh-CN" sz="2800" b="1" i="0">
                    <a:solidFill>
                      <a:srgbClr val="000000"/>
                    </a:solidFill>
                    <a:latin typeface="Times New Roman" panose="02020603050405020304" pitchFamily="34" charset="0"/>
                    <a:ea typeface="宋体" panose="02010600030101010101" pitchFamily="2" charset="-122"/>
                    <a:cs typeface="Times New Roman" panose="02020603050405020304" pitchFamily="34" charset="-120"/>
                  </a:rPr>
                  <a:t>保持静止，画出</a:t>
                </a:r>
                <a14:m>
                  <m:oMathPara>
                    <m:oMathParaPr>
                      <m:jc/>
                    </m:oMathParaPr>
                    <m:oMath>
                      <m:r>
                        <m:rPr>
                          <m:sty m:val="bi"/>
                        </m:rPr>
                        <a:rPr lang="en-US" altLang="zh-CN" sz="2800" b="1" i="1">
                          <a:solidFill>
                            <a:srgbClr val="000000"/>
                          </a:solidFill>
                          <a:latin typeface="Cambria Math" panose="02040503050406030204" pitchFamily="34" charset="0"/>
                          <a:ea typeface="Cambria Math" panose="02040503050406030204" pitchFamily="34" charset="-122"/>
                          <a:cs typeface="Cambria Math" panose="02040503050406030204" pitchFamily="34" charset="-120"/>
                        </a:rPr>
                        <m:t>𝑨</m:t>
                      </m:r>
                    </m:oMath>
                  </m:oMathPara>
                </a14:m>
                <a:r>
                  <a:rPr lang="en-US" altLang="zh-CN" sz="2800" b="1" i="0">
                    <a:solidFill>
                      <a:srgbClr val="000000"/>
                    </a:solidFill>
                    <a:latin typeface="Times New Roman" panose="02020603050405020304" pitchFamily="34" charset="0"/>
                    <a:ea typeface="宋体" panose="02010600030101010101" pitchFamily="2" charset="-122"/>
                    <a:cs typeface="Times New Roman" panose="02020603050405020304" pitchFamily="34" charset="-120"/>
                  </a:rPr>
                  <a:t>所受重力</a:t>
                </a:r>
                <a14:m>
                  <m:oMathPara>
                    <m:oMathParaPr>
                      <m:jc/>
                    </m:oMathParaPr>
                    <m:oMath>
                      <m:r>
                        <m:rPr>
                          <m:sty m:val="bi"/>
                        </m:rPr>
                        <a:rPr lang="en-US" altLang="zh-CN" sz="2800" b="1" i="1">
                          <a:solidFill>
                            <a:srgbClr val="000000"/>
                          </a:solidFill>
                          <a:latin typeface="Cambria Math" panose="02040503050406030204" pitchFamily="34" charset="0"/>
                          <a:ea typeface="Cambria Math" panose="02040503050406030204" pitchFamily="34" charset="-122"/>
                          <a:cs typeface="Cambria Math" panose="02040503050406030204" pitchFamily="34" charset="-120"/>
                        </a:rPr>
                        <m:t>𝑮</m:t>
                      </m:r>
                    </m:oMath>
                  </m:oMathPara>
                </a14:m>
                <a:r>
                  <a:rPr lang="en-US" altLang="zh-CN" sz="100" b="1" i="0" kern="0" spc="-99900">
                    <a:solidFill>
                      <a:srgbClr val="FFFFFF"/>
                    </a:solidFill>
                    <a:latin typeface="Times New Roman" panose="02020603050405020304" pitchFamily="34" charset="0"/>
                    <a:ea typeface="宋体" panose="02010600030101010101" pitchFamily="2" charset="-122"/>
                    <a:cs typeface="Times New Roman" panose="02020603050405020304" pitchFamily="34" charset="-120"/>
                  </a:rPr>
                  <a:t> </a:t>
                </a:r>
                <a:endParaRPr lang="en-US" altLang="zh-CN" sz="100" b="1" i="0" kern="0" spc="-99900">
                  <a:solidFill>
                    <a:srgbClr val="FFFFFF"/>
                  </a:solidFill>
                  <a:latin typeface="Times New Roman" panose="02020603050405020304" pitchFamily="34" charset="0"/>
                  <a:ea typeface="宋体" panose="02010600030101010101" pitchFamily="2" charset="-122"/>
                  <a:cs typeface="Times New Roman" panose="02020603050405020304" pitchFamily="34" charset="-120"/>
                </a:endParaRPr>
              </a:p>
              <a:p>
                <a:pPr latinLnBrk="1">
                  <a:lnSpc>
                    <a:spcPts val="4900"/>
                  </a:lnSpc>
                </a:pPr>
                <a:r>
                  <a:rPr lang="en-US" altLang="zh-CN" sz="2800" b="1" i="0">
                    <a:solidFill>
                      <a:srgbClr val="000000"/>
                    </a:solidFill>
                    <a:latin typeface="Times New Roman" panose="02020603050405020304" pitchFamily="34" charset="0"/>
                    <a:ea typeface="宋体" panose="02010600030101010101" pitchFamily="2" charset="-122"/>
                    <a:cs typeface="Times New Roman" panose="02020603050405020304" pitchFamily="34" charset="-120"/>
                  </a:rPr>
                  <a:t>和拉力</a:t>
                </a:r>
                <a14:m>
                  <m:oMathPara>
                    <m:oMathParaPr>
                      <m:jc/>
                    </m:oMathParaPr>
                    <m:oMath>
                      <m:r>
                        <m:rPr>
                          <m:sty m:val="bi"/>
                        </m:rPr>
                        <a:rPr lang="en-US" altLang="zh-CN" sz="2800" b="1" i="1">
                          <a:solidFill>
                            <a:srgbClr val="000000"/>
                          </a:solidFill>
                          <a:latin typeface="Cambria Math" panose="02040503050406030204" pitchFamily="34" charset="0"/>
                          <a:ea typeface="Cambria Math" panose="02040503050406030204" pitchFamily="34" charset="-122"/>
                          <a:cs typeface="Cambria Math" panose="02040503050406030204" pitchFamily="34" charset="-120"/>
                        </a:rPr>
                        <m:t>𝑭</m:t>
                      </m:r>
                    </m:oMath>
                  </m:oMathPara>
                </a14:m>
                <a:r>
                  <a:rPr lang="en-US" altLang="zh-CN" sz="100" b="1" i="0" kern="0" spc="-99900">
                    <a:solidFill>
                      <a:srgbClr val="FFFFFF"/>
                    </a:solidFill>
                    <a:latin typeface="Times New Roman" panose="02020603050405020304" pitchFamily="34" charset="0"/>
                    <a:ea typeface="宋体" panose="02010600030101010101" pitchFamily="2" charset="-122"/>
                    <a:cs typeface="Times New Roman" panose="02020603050405020304" pitchFamily="34" charset="-120"/>
                  </a:rPr>
                  <a:t> </a:t>
                </a:r>
                <a:r>
                  <a:rPr lang="en-US" altLang="zh-CN" sz="2800" b="1" i="0">
                    <a:solidFill>
                      <a:srgbClr val="000000"/>
                    </a:solidFill>
                    <a:latin typeface="Times New Roman" panose="02020603050405020304" pitchFamily="34" charset="0"/>
                    <a:ea typeface="宋体" panose="02010600030101010101" pitchFamily="2" charset="-122"/>
                    <a:cs typeface="Times New Roman" panose="02020603050405020304" pitchFamily="34" charset="-120"/>
                  </a:rPr>
                  <a:t>的示意图。</a:t>
                </a:r>
                <a:endParaRPr lang="en-US" altLang="zh-CN" sz="2800"/>
              </a:p>
            </p:txBody>
          </p:sp>
        </mc:Choice>
        <mc:Fallback>
          <p:sp>
            <p:nvSpPr>
              <p:cNvPr id="2" name="QO_5_BD.57_1#558fc5b2e?vcp=1&amp;vop=1&amp;vis=1&amp;pid=8764d10cf&amp;color=0,0,0&amp;vtp=1&amp;bt=1&amp;bbb=1&amp;hb=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32688" y="1136110"/>
                <a:ext cx="10323576" cy="1201357"/>
              </a:xfrm>
              <a:prstGeom prst="rect">
                <a:avLst/>
              </a:prstGeom>
              <a:blipFill rotWithShape="1">
                <a:blip r:embed="rId3"/>
                <a:stretch>
                  <a:fillRect l="-5" t="-8" r="2" b="-5706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3" name="QO_5_BD.57_2#558fc5b2e?iti=8&amp;htil=7&amp;vcp=1&amp;vop=1&amp;vis=1&amp;pid=8764d10cf&amp;color=0,0,0&amp;tib=255,255,255&amp;vtp=1" title=""/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3072384" y="2553303"/>
            <a:ext cx="804672" cy="24688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>
                    <a:alpha val="0"/>
                  </a:schemeClr>
                </a:solidFill>
              </a14:hiddenFill>
            </a:ext>
          </a:extLst>
        </p:spPr>
      </p:pic>
      <p:sp>
        <p:nvSpPr>
          <p:cNvPr id="4" name="QO_5_BD.57_3#558fc5b2e?iti=8&amp;htil=7&amp;vcp=1&amp;vop=1&amp;vis=1&amp;pid=8764d10cf&amp;color=0,0,0&amp;vtp=1&amp;bbb=1" title=""/>
          <p:cNvSpPr/>
          <p:nvPr/>
        </p:nvSpPr>
        <p:spPr>
          <a:xfrm>
            <a:off x="3018314" y="5145373"/>
            <a:ext cx="912812" cy="995680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ctr" latinLnBrk="1">
              <a:lnSpc>
                <a:spcPts val="49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图8-8</a:t>
            </a:r>
            <a:endParaRPr lang="en-US" altLang="zh-CN" sz="2800"/>
          </a:p>
        </p:txBody>
      </p:sp>
      <p:sp>
        <p:nvSpPr>
          <p:cNvPr id="5" name="QO_5_AN.58_1#558fc5b2e?htil=7&amp;vcp=1&amp;vop=1&amp;vis=1&amp;pid=8764d10cf&amp;color=0,0,0&amp;vtp=1&amp;bbb=1" title=""/>
          <p:cNvSpPr/>
          <p:nvPr/>
        </p:nvSpPr>
        <p:spPr>
          <a:xfrm>
            <a:off x="6089904" y="2342991"/>
            <a:ext cx="5157216" cy="563182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l" latinLnBrk="1">
              <a:lnSpc>
                <a:spcPts val="5000"/>
              </a:lnSpc>
            </a:pPr>
            <a:r>
              <a:rPr lang="en-US" altLang="zh-CN" sz="2800" b="1" i="0">
                <a:solidFill>
                  <a:srgbClr val="FF0000"/>
                </a:solidFill>
                <a:latin typeface="Times New Roman" panose="02020603050405020304" pitchFamily="34" charset="0"/>
                <a:ea typeface="黑体" panose="02010609060101010101" charset="-122"/>
                <a:cs typeface="Times New Roman" panose="02020603050405020304" pitchFamily="34" charset="-120"/>
              </a:rPr>
              <a:t>【答案】</a:t>
            </a:r>
            <a:endParaRPr lang="en-US" altLang="zh-CN" sz="2800"/>
          </a:p>
        </p:txBody>
      </p:sp>
      <p:pic>
        <p:nvPicPr>
          <p:cNvPr id="6" name="QO_5_AN.58_2#558fc5b2e?htil=7&amp;vcp=1&amp;vop=1&amp;vis=1&amp;pid=8764d10cf&amp;color=0,0,0&amp;tib=255,255,255&amp;vtp=1" title=""/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6108192" y="3033173"/>
            <a:ext cx="493776" cy="26791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>
                    <a:alpha val="0"/>
                  </a:schemeClr>
                </a:solidFill>
              </a14:hiddenFill>
            </a:ext>
          </a:extLst>
        </p:spPr>
      </p:pic>
    </p:spTree>
  </p:cSld>
  <p:clrMapOvr>
    <a:masterClrMapping/>
  </p:clrMapOvr>
  <p:transition>
    <p:split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ExtraPageShapeName&amp;bt=1&amp;bbb=1" title=""/>
          <p:cNvSpPr/>
          <p:nvPr/>
        </p:nvSpPr>
        <p:spPr>
          <a:xfrm>
            <a:off x="1225296" y="182880"/>
            <a:ext cx="612648" cy="356616"/>
          </a:xfrm>
          <a:prstGeom prst="rect">
            <a:avLst/>
          </a:prstGeom>
          <a:noFill/>
        </p:spPr>
        <p:txBody>
          <a:bodyPr wrap="none" lIns="0" tIns="0" rIns="0" bIns="0" rtlCol="0" anchor="ctr"/>
          <a:lstStyle/>
          <a:p>
            <a:pPr algn="ctr" latinLnBrk="1">
              <a:lnSpc>
                <a:spcPts val="1700"/>
              </a:lnSpc>
            </a:pPr>
            <a:r>
              <a:rPr lang="en-US" altLang="zh-CN" sz="1400" b="0" i="0">
                <a:solidFill>
                  <a:srgbClr val="FFFFFF"/>
                </a:solidFill>
                <a:latin typeface="思源黑体 CN Medium" pitchFamily="34" charset="0"/>
                <a:ea typeface="思源黑体 CN Medium" pitchFamily="34" charset="-122"/>
                <a:cs typeface="思源黑体 CN Medium" pitchFamily="34" charset="-120"/>
              </a:rPr>
              <a:t>物理</a:t>
            </a:r>
            <a:endParaRPr lang="en-US" altLang="zh-CN" sz="1400"/>
          </a:p>
        </p:txBody>
      </p:sp>
      <p:sp>
        <p:nvSpPr>
          <p:cNvPr id="5" name="ExtraPageShapeName&amp;bbb=1" title=""/>
          <p:cNvSpPr/>
          <p:nvPr/>
        </p:nvSpPr>
        <p:spPr>
          <a:xfrm>
            <a:off x="1078992" y="2587752"/>
            <a:ext cx="5038344" cy="1188720"/>
          </a:xfrm>
          <a:prstGeom prst="rect">
            <a:avLst/>
          </a:prstGeom>
          <a:noFill/>
        </p:spPr>
        <p:txBody>
          <a:bodyPr wrap="none" lIns="0" tIns="0" rIns="0" bIns="0" rtlCol="0" anchor="ctr"/>
          <a:lstStyle/>
          <a:p>
            <a:pPr algn="l" latinLnBrk="1">
              <a:lnSpc>
                <a:spcPts val="8900"/>
              </a:lnSpc>
            </a:pPr>
            <a:r>
              <a:rPr lang="en-US" altLang="zh-CN" sz="7200" b="0" i="0">
                <a:solidFill>
                  <a:srgbClr val="000000"/>
                </a:solidFill>
                <a:latin typeface="思源黑体 CN Heavy" pitchFamily="34" charset="0"/>
                <a:ea typeface="思源黑体 CN Heavy" pitchFamily="34" charset="-122"/>
                <a:cs typeface="思源黑体 CN Heavy" pitchFamily="34" charset="-120"/>
              </a:rPr>
              <a:t>谢谢观看</a:t>
            </a:r>
            <a:endParaRPr lang="en-US" altLang="zh-CN" sz="7200"/>
          </a:p>
        </p:txBody>
      </p:sp>
    </p:spTree>
  </p:cSld>
  <p:clrMapOvr>
    <a:masterClrMapping/>
  </p:clrMapOvr>
  <p:transition>
    <p:split dir="in"/>
  </p:transition>
  <p:timing/>
</p:sld>
</file>

<file path=ppt/slides/slide3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C_4#a4f732791.fixed?vcp=1&amp;pid=707ec645b&amp;color=0,0,0&amp;vtp=1&amp;bbb=1" title=""/>
          <p:cNvSpPr/>
          <p:nvPr/>
        </p:nvSpPr>
        <p:spPr>
          <a:xfrm>
            <a:off x="795528" y="722376"/>
            <a:ext cx="1508760" cy="1325880"/>
          </a:xfrm>
          <a:prstGeom prst="rect">
            <a:avLst/>
          </a:prstGeom>
          <a:noFill/>
        </p:spPr>
        <p:txBody>
          <a:bodyPr wrap="none" lIns="0" tIns="0" rIns="0" bIns="0" rtlCol="0" anchor="ctr"/>
          <a:lstStyle/>
          <a:p>
            <a:pPr algn="l" latinLnBrk="1">
              <a:lnSpc>
                <a:spcPts val="10000"/>
              </a:lnSpc>
            </a:pPr>
            <a:r>
              <a:rPr lang="en-US" altLang="zh-CN" sz="8000" b="1" i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01</a:t>
            </a:r>
            <a:endParaRPr lang="en-US" altLang="zh-CN" sz="8000"/>
          </a:p>
        </p:txBody>
      </p:sp>
      <p:sp>
        <p:nvSpPr>
          <p:cNvPr id="3" name="C_4_BD#a4f732791.fixed?vcp=1&amp;pid=707ec645b&amp;color=255,198,17&amp;vtp=1&amp;bbb=1" title=""/>
          <p:cNvSpPr/>
          <p:nvPr/>
        </p:nvSpPr>
        <p:spPr>
          <a:xfrm>
            <a:off x="795528" y="2880360"/>
            <a:ext cx="6848856" cy="1197864"/>
          </a:xfrm>
          <a:prstGeom prst="rect">
            <a:avLst/>
          </a:prstGeom>
          <a:noFill/>
        </p:spPr>
        <p:txBody>
          <a:bodyPr wrap="none" lIns="0" tIns="0" rIns="0" bIns="0" rtlCol="0" anchor="ctr"/>
          <a:lstStyle/>
          <a:p>
            <a:pPr algn="l" latinLnBrk="1">
              <a:lnSpc>
                <a:spcPts val="8900"/>
              </a:lnSpc>
            </a:pPr>
            <a:r>
              <a:rPr lang="en-US" altLang="zh-CN" sz="7200" b="1" i="0">
                <a:solidFill>
                  <a:srgbClr val="FFC61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考情分析</a:t>
            </a:r>
            <a:endParaRPr lang="en-US" altLang="zh-CN" sz="7200"/>
          </a:p>
        </p:txBody>
      </p:sp>
      <p:sp>
        <p:nvSpPr>
          <p:cNvPr id="4" name="C_4#a4f732791.fixed?vcp=1&amp;pid=707ec645b&amp;color=0,0,0&amp;vtp=1&amp;bbb=1" title=""/>
          <p:cNvSpPr/>
          <p:nvPr/>
        </p:nvSpPr>
        <p:spPr>
          <a:xfrm>
            <a:off x="2295144" y="932688"/>
            <a:ext cx="612648" cy="310896"/>
          </a:xfrm>
          <a:prstGeom prst="rect">
            <a:avLst/>
          </a:prstGeom>
          <a:noFill/>
        </p:spPr>
        <p:txBody>
          <a:bodyPr wrap="none" lIns="0" tIns="0" rIns="0" bIns="0" rtlCol="0" anchor="ctr"/>
          <a:lstStyle/>
          <a:p>
            <a:pPr algn="ctr" latinLnBrk="1">
              <a:lnSpc>
                <a:spcPts val="1700"/>
              </a:lnSpc>
            </a:pPr>
            <a:r>
              <a:rPr lang="en-US" altLang="zh-CN" sz="1400" b="1" i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2026</a:t>
            </a:r>
            <a:endParaRPr lang="en-US" altLang="zh-CN" sz="1400"/>
          </a:p>
        </p:txBody>
      </p:sp>
    </p:spTree>
  </p:cSld>
  <p:clrMapOvr>
    <a:masterClrMapping/>
  </p:clrMapOvr>
  <p:transition>
    <p:split dir="in"/>
  </p:transition>
  <p:timing/>
</p:sld>
</file>

<file path=ppt/slides/slide4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aphicFrame>
        <p:nvGraphicFramePr>
          <p:cNvPr id="6" name="P_5_BD#62eb83f0e?colgroup=4,22&amp;vcp=1&amp;pid=a4f732791&amp;color=0,0,0&amp;vtp=1&amp;bt=1&amp;bbb=1&amp;hb=1" title=""/>
          <p:cNvGraphicFramePr>
            <a:graphicFrameLocks noGrp="1"/>
          </p:cNvGraphicFramePr>
          <p:nvPr/>
        </p:nvGraphicFramePr>
        <p:xfrm>
          <a:off x="932688" y="1458214"/>
          <a:ext cx="10259568" cy="3941573"/>
        </p:xfrm>
        <a:graphic>
          <a:graphicData uri="http://schemas.openxmlformats.org/drawingml/2006/table">
            <a:tbl>
              <a:tblPr/>
              <a:tblGrid>
                <a:gridCol w="1847088"/>
                <a:gridCol w="1847088"/>
                <a:gridCol w="2359152"/>
                <a:gridCol w="2359152"/>
                <a:gridCol w="1847088"/>
              </a:tblGrid>
              <a:tr h="1688656">
                <a:tc>
                  <a:txBody>
                    <a:bodyPr vert="horz" wrap="square"/>
                    <a:lstStyle/>
                    <a:p>
                      <a:pPr marL="0" indent="0" algn="ctr" latinLnBrk="1" hangingPunct="0">
                        <a:lnSpc>
                          <a:spcPts val="4400"/>
                        </a:lnSpc>
                      </a:pPr>
                      <a:r>
                        <a:rPr lang="en-US" altLang="zh-CN" sz="2800" b="1" i="0">
                          <a:solidFill>
                            <a:srgbClr val="000000"/>
                          </a:solidFill>
                          <a:latin typeface="Times New Roman" panose="02020603050405020304" pitchFamily="34" charset="0"/>
                          <a:ea typeface="宋体" panose="02010600030101010101" pitchFamily="2" charset="-122"/>
                          <a:cs typeface="Times New Roman" panose="02020603050405020304" pitchFamily="34" charset="-120"/>
                        </a:rPr>
                        <a:t>2022版课</a:t>
                      </a:r>
                      <a:endParaRPr lang="en-US" altLang="zh-CN" sz="2800" b="1" i="0">
                        <a:solidFill>
                          <a:srgbClr val="000000"/>
                        </a:solidFill>
                        <a:latin typeface="Times New Roman" panose="02020603050405020304" pitchFamily="34" charset="0"/>
                        <a:ea typeface="宋体" panose="02010600030101010101" pitchFamily="2" charset="-122"/>
                        <a:cs typeface="Times New Roman" panose="02020603050405020304" pitchFamily="34" charset="-120"/>
                      </a:endParaRPr>
                    </a:p>
                    <a:p>
                      <a:pPr marL="0" lvl="0" indent="0" algn="ctr" latinLnBrk="1" hangingPunct="0">
                        <a:lnSpc>
                          <a:spcPts val="4300"/>
                        </a:lnSpc>
                      </a:pPr>
                      <a:r>
                        <a:rPr lang="en-US" altLang="zh-CN" sz="2800" b="1" i="0">
                          <a:solidFill>
                            <a:srgbClr val="000000"/>
                          </a:solidFill>
                          <a:latin typeface="Times New Roman" panose="02020603050405020304" pitchFamily="34" charset="0"/>
                          <a:ea typeface="宋体" panose="02010600030101010101" pitchFamily="2" charset="-122"/>
                          <a:cs typeface="Times New Roman" panose="02020603050405020304" pitchFamily="34" charset="-120"/>
                        </a:rPr>
                        <a:t>标要求</a:t>
                      </a:r>
                      <a:endParaRPr lang="en-US" altLang="zh-CN" sz="1200"/>
                    </a:p>
                  </a:txBody>
                  <a:tcPr marL="72000" marR="72000" marT="0" marB="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 vert="horz" wrap="square"/>
                    <a:lstStyle/>
                    <a:p>
                      <a:pPr marL="0" indent="0" algn="l" latinLnBrk="1" hangingPunct="0">
                        <a:lnSpc>
                          <a:spcPts val="4400"/>
                        </a:lnSpc>
                      </a:pPr>
                      <a:r>
                        <a:rPr lang="en-US" altLang="zh-CN" sz="2800" b="1" i="0">
                          <a:solidFill>
                            <a:srgbClr val="000000"/>
                          </a:solidFill>
                          <a:latin typeface="Times New Roman" panose="02020603050405020304" pitchFamily="34" charset="0"/>
                          <a:ea typeface="宋体" panose="02010600030101010101" pitchFamily="2" charset="-122"/>
                          <a:cs typeface="Times New Roman" panose="02020603050405020304" pitchFamily="34" charset="-120"/>
                        </a:rPr>
                        <a:t>1.能用示意图描述力</a:t>
                      </a:r>
                      <a:r>
                        <a:rPr lang="en-US" altLang="zh-CN" sz="2800" b="1" i="0" spc="-100">
                          <a:solidFill>
                            <a:srgbClr val="000000"/>
                          </a:solidFill>
                          <a:latin typeface="Times New Roman" panose="02020603050405020304" pitchFamily="34" charset="0"/>
                          <a:ea typeface="宋体" panose="02010600030101010101" pitchFamily="2" charset="-122"/>
                          <a:cs typeface="Times New Roman" panose="02020603050405020304" pitchFamily="34" charset="-120"/>
                        </a:rPr>
                        <a:t>。</a:t>
                      </a:r>
                      <a:r>
                        <a:rPr lang="en-US" altLang="zh-CN" sz="2800" b="1" i="0">
                          <a:solidFill>
                            <a:srgbClr val="000000"/>
                          </a:solidFill>
                          <a:latin typeface="Times New Roman" panose="02020603050405020304" pitchFamily="34" charset="0"/>
                          <a:ea typeface="宋体" panose="02010600030101010101" pitchFamily="2" charset="-122"/>
                          <a:cs typeface="Times New Roman" panose="02020603050405020304" pitchFamily="34" charset="-120"/>
                        </a:rPr>
                        <a:t>会测量力的大小</a:t>
                      </a:r>
                      <a:r>
                        <a:rPr lang="en-US" altLang="zh-CN" sz="2800" b="1" i="0" spc="-100">
                          <a:solidFill>
                            <a:srgbClr val="000000"/>
                          </a:solidFill>
                          <a:latin typeface="Times New Roman" panose="02020603050405020304" pitchFamily="34" charset="0"/>
                          <a:ea typeface="宋体" panose="02010600030101010101" pitchFamily="2" charset="-122"/>
                          <a:cs typeface="Times New Roman" panose="02020603050405020304" pitchFamily="34" charset="-120"/>
                        </a:rPr>
                        <a:t>。</a:t>
                      </a:r>
                      <a:endParaRPr lang="en-US" altLang="zh-CN" sz="1200" spc="-100"/>
                    </a:p>
                    <a:p>
                      <a:pPr marL="0" indent="0" algn="l" latinLnBrk="1" hangingPunct="0">
                        <a:lnSpc>
                          <a:spcPts val="4400"/>
                        </a:lnSpc>
                      </a:pPr>
                      <a:r>
                        <a:rPr lang="en-US" altLang="zh-CN" sz="2800" b="1" i="0">
                          <a:solidFill>
                            <a:srgbClr val="000000"/>
                          </a:solidFill>
                          <a:latin typeface="Times New Roman" panose="02020603050405020304" pitchFamily="34" charset="0"/>
                          <a:ea typeface="宋体" panose="02010600030101010101" pitchFamily="2" charset="-122"/>
                          <a:cs typeface="Times New Roman" panose="02020603050405020304" pitchFamily="34" charset="-120"/>
                        </a:rPr>
                        <a:t>2.通过常见事例或实验</a:t>
                      </a:r>
                      <a:r>
                        <a:rPr lang="en-US" altLang="zh-CN" sz="2800" b="1" i="0" spc="-100">
                          <a:solidFill>
                            <a:srgbClr val="000000"/>
                          </a:solidFill>
                          <a:latin typeface="Times New Roman" panose="02020603050405020304" pitchFamily="34" charset="0"/>
                          <a:ea typeface="宋体" panose="02010600030101010101" pitchFamily="2" charset="-122"/>
                          <a:cs typeface="Times New Roman" panose="02020603050405020304" pitchFamily="34" charset="-120"/>
                        </a:rPr>
                        <a:t>，</a:t>
                      </a:r>
                      <a:r>
                        <a:rPr lang="en-US" altLang="zh-CN" sz="2800" b="1" i="0">
                          <a:solidFill>
                            <a:srgbClr val="000000"/>
                          </a:solidFill>
                          <a:latin typeface="Times New Roman" panose="02020603050405020304" pitchFamily="34" charset="0"/>
                          <a:ea typeface="宋体" panose="02010600030101010101" pitchFamily="2" charset="-122"/>
                          <a:cs typeface="Times New Roman" panose="02020603050405020304" pitchFamily="34" charset="-120"/>
                        </a:rPr>
                        <a:t>了解重力和弹力</a:t>
                      </a:r>
                      <a:r>
                        <a:rPr lang="en-US" altLang="zh-CN" sz="2800" b="1" i="0" spc="-100">
                          <a:solidFill>
                            <a:srgbClr val="000000"/>
                          </a:solidFill>
                          <a:latin typeface="Times New Roman" panose="02020603050405020304" pitchFamily="34" charset="0"/>
                          <a:ea typeface="宋体" panose="02010600030101010101" pitchFamily="2" charset="-122"/>
                          <a:cs typeface="Times New Roman" panose="02020603050405020304" pitchFamily="34" charset="-120"/>
                        </a:rPr>
                        <a:t>，</a:t>
                      </a:r>
                      <a:r>
                        <a:rPr lang="en-US" altLang="zh-CN" sz="2800" b="1" i="0">
                          <a:solidFill>
                            <a:srgbClr val="000000"/>
                          </a:solidFill>
                          <a:latin typeface="Times New Roman" panose="02020603050405020304" pitchFamily="34" charset="0"/>
                          <a:ea typeface="宋体" panose="02010600030101010101" pitchFamily="2" charset="-122"/>
                          <a:cs typeface="Times New Roman" panose="02020603050405020304" pitchFamily="34" charset="-120"/>
                        </a:rPr>
                        <a:t>认识力的</a:t>
                      </a:r>
                      <a:endParaRPr lang="en-US" altLang="zh-CN" sz="2800" b="1" i="0">
                        <a:solidFill>
                          <a:srgbClr val="000000"/>
                        </a:solidFill>
                        <a:latin typeface="Times New Roman" panose="02020603050405020304" pitchFamily="34" charset="0"/>
                        <a:ea typeface="宋体" panose="02010600030101010101" pitchFamily="2" charset="-122"/>
                        <a:cs typeface="Times New Roman" panose="02020603050405020304" pitchFamily="34" charset="-120"/>
                      </a:endParaRPr>
                    </a:p>
                    <a:p>
                      <a:pPr marL="0" lvl="0" indent="0" algn="l" latinLnBrk="1" hangingPunct="0">
                        <a:lnSpc>
                          <a:spcPts val="4200"/>
                        </a:lnSpc>
                      </a:pPr>
                      <a:r>
                        <a:rPr lang="en-US" altLang="zh-CN" sz="2800" b="1" i="0">
                          <a:solidFill>
                            <a:srgbClr val="000000"/>
                          </a:solidFill>
                          <a:latin typeface="Times New Roman" panose="02020603050405020304" pitchFamily="34" charset="0"/>
                          <a:ea typeface="宋体" panose="02010600030101010101" pitchFamily="2" charset="-122"/>
                          <a:cs typeface="Times New Roman" panose="02020603050405020304" pitchFamily="34" charset="-120"/>
                        </a:rPr>
                        <a:t>作用效果</a:t>
                      </a:r>
                      <a:r>
                        <a:rPr lang="en-US" altLang="zh-CN" sz="2800" b="1" i="0" spc="-100">
                          <a:solidFill>
                            <a:srgbClr val="000000"/>
                          </a:solidFill>
                          <a:latin typeface="Times New Roman" panose="02020603050405020304" pitchFamily="34" charset="0"/>
                          <a:ea typeface="宋体" panose="02010600030101010101" pitchFamily="2" charset="-122"/>
                          <a:cs typeface="Times New Roman" panose="02020603050405020304" pitchFamily="34" charset="-120"/>
                        </a:rPr>
                        <a:t>。</a:t>
                      </a:r>
                      <a:endParaRPr lang="en-US" altLang="zh-CN" sz="1200" spc="-100"/>
                    </a:p>
                  </a:txBody>
                  <a:tcPr marL="72000" marR="72000" marT="0" marB="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 vert="horz" wrap="square"/>
                    <a:lstStyle/>
                    <a:p/>
                  </a:txBody>
                  <a:tcPr/>
                </a:tc>
                <a:tc hMerge="1">
                  <a:txBody>
                    <a:bodyPr vert="horz" wrap="square"/>
                    <a:lstStyle/>
                    <a:p/>
                  </a:txBody>
                  <a:tcPr/>
                </a:tc>
                <a:tc hMerge="1">
                  <a:txBody>
                    <a:bodyPr vert="horz" wrap="square"/>
                    <a:lstStyle/>
                    <a:p/>
                  </a:txBody>
                  <a:tcPr/>
                </a:tc>
              </a:tr>
              <a:tr h="539560">
                <a:tc rowSpan="4">
                  <a:txBody>
                    <a:bodyPr vert="horz" wrap="square"/>
                    <a:lstStyle/>
                    <a:p>
                      <a:pPr marL="0" indent="0" algn="ctr" latinLnBrk="1" hangingPunct="0">
                        <a:lnSpc>
                          <a:spcPts val="4400"/>
                        </a:lnSpc>
                      </a:pPr>
                      <a:r>
                        <a:rPr lang="en-US" altLang="zh-CN" sz="2800" b="1" i="0">
                          <a:solidFill>
                            <a:srgbClr val="000000"/>
                          </a:solidFill>
                          <a:latin typeface="Times New Roman" panose="02020603050405020304" pitchFamily="34" charset="0"/>
                          <a:ea typeface="宋体" panose="02010600030101010101" pitchFamily="2" charset="-122"/>
                          <a:cs typeface="Times New Roman" panose="02020603050405020304" pitchFamily="34" charset="-120"/>
                        </a:rPr>
                        <a:t>近三年广</a:t>
                      </a:r>
                      <a:endParaRPr lang="en-US" altLang="zh-CN" sz="2800" b="1" i="0">
                        <a:solidFill>
                          <a:srgbClr val="000000"/>
                        </a:solidFill>
                        <a:latin typeface="Times New Roman" panose="02020603050405020304" pitchFamily="34" charset="0"/>
                        <a:ea typeface="宋体" panose="02010600030101010101" pitchFamily="2" charset="-122"/>
                        <a:cs typeface="Times New Roman" panose="02020603050405020304" pitchFamily="34" charset="-120"/>
                      </a:endParaRPr>
                    </a:p>
                    <a:p>
                      <a:pPr marL="0" indent="0" algn="ctr" latinLnBrk="1" hangingPunct="0">
                        <a:lnSpc>
                          <a:spcPts val="4400"/>
                        </a:lnSpc>
                      </a:pPr>
                      <a:r>
                        <a:rPr lang="en-US" altLang="zh-CN" sz="2800" b="1" i="0">
                          <a:solidFill>
                            <a:srgbClr val="000000"/>
                          </a:solidFill>
                          <a:latin typeface="Times New Roman" panose="02020603050405020304" pitchFamily="34" charset="0"/>
                          <a:ea typeface="宋体" panose="02010600030101010101" pitchFamily="2" charset="-122"/>
                          <a:cs typeface="Times New Roman" panose="02020603050405020304" pitchFamily="34" charset="-120"/>
                        </a:rPr>
                        <a:t>东中考考</a:t>
                      </a:r>
                      <a:endParaRPr lang="en-US" altLang="zh-CN" sz="2800" b="1" i="0">
                        <a:solidFill>
                          <a:srgbClr val="000000"/>
                        </a:solidFill>
                        <a:latin typeface="Times New Roman" panose="02020603050405020304" pitchFamily="34" charset="0"/>
                        <a:ea typeface="宋体" panose="02010600030101010101" pitchFamily="2" charset="-122"/>
                        <a:cs typeface="Times New Roman" panose="02020603050405020304" pitchFamily="34" charset="-120"/>
                      </a:endParaRPr>
                    </a:p>
                    <a:p>
                      <a:pPr marL="0" indent="0" algn="ctr" latinLnBrk="1" hangingPunct="0">
                        <a:lnSpc>
                          <a:spcPts val="4400"/>
                        </a:lnSpc>
                      </a:pPr>
                      <a:r>
                        <a:rPr lang="en-US" altLang="zh-CN" sz="2800" b="1" i="0">
                          <a:solidFill>
                            <a:srgbClr val="000000"/>
                          </a:solidFill>
                          <a:latin typeface="Times New Roman" panose="02020603050405020304" pitchFamily="34" charset="0"/>
                          <a:ea typeface="宋体" panose="02010600030101010101" pitchFamily="2" charset="-122"/>
                          <a:cs typeface="Times New Roman" panose="02020603050405020304" pitchFamily="34" charset="-120"/>
                        </a:rPr>
                        <a:t>查情况分</a:t>
                      </a:r>
                      <a:endParaRPr lang="en-US" altLang="zh-CN" sz="2800" b="1" i="0">
                        <a:solidFill>
                          <a:srgbClr val="000000"/>
                        </a:solidFill>
                        <a:latin typeface="Times New Roman" panose="02020603050405020304" pitchFamily="34" charset="0"/>
                        <a:ea typeface="宋体" panose="02010600030101010101" pitchFamily="2" charset="-122"/>
                        <a:cs typeface="Times New Roman" panose="02020603050405020304" pitchFamily="34" charset="-120"/>
                      </a:endParaRPr>
                    </a:p>
                    <a:p>
                      <a:pPr marL="0" lvl="0" indent="0" algn="ctr" latinLnBrk="1" hangingPunct="0">
                        <a:lnSpc>
                          <a:spcPts val="4200"/>
                        </a:lnSpc>
                      </a:pPr>
                      <a:r>
                        <a:rPr lang="en-US" altLang="zh-CN" sz="2800" b="1" i="0">
                          <a:solidFill>
                            <a:srgbClr val="000000"/>
                          </a:solidFill>
                          <a:latin typeface="Times New Roman" panose="02020603050405020304" pitchFamily="34" charset="0"/>
                          <a:ea typeface="宋体" panose="02010600030101010101" pitchFamily="2" charset="-122"/>
                          <a:cs typeface="Times New Roman" panose="02020603050405020304" pitchFamily="34" charset="-120"/>
                        </a:rPr>
                        <a:t>析</a:t>
                      </a:r>
                      <a:endParaRPr lang="en-US" altLang="zh-CN" sz="1200"/>
                    </a:p>
                  </a:txBody>
                  <a:tcPr marL="72000" marR="72000" marT="0" marB="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 latinLnBrk="1" hangingPunct="0">
                        <a:lnSpc>
                          <a:spcPts val="4200"/>
                        </a:lnSpc>
                      </a:pPr>
                      <a:r>
                        <a:rPr lang="en-US" altLang="zh-CN" sz="2800" b="1" i="0">
                          <a:solidFill>
                            <a:srgbClr val="000000"/>
                          </a:solidFill>
                          <a:latin typeface="Times New Roman" panose="02020603050405020304" pitchFamily="34" charset="0"/>
                          <a:ea typeface="宋体" panose="02010600030101010101" pitchFamily="2" charset="-122"/>
                          <a:cs typeface="Times New Roman" panose="02020603050405020304" pitchFamily="34" charset="-120"/>
                        </a:rPr>
                        <a:t>年份</a:t>
                      </a:r>
                      <a:endParaRPr lang="en-US" altLang="zh-CN" sz="1200"/>
                    </a:p>
                  </a:txBody>
                  <a:tcPr marL="72000" marR="72000" marT="0" marB="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 latinLnBrk="1" hangingPunct="0">
                        <a:lnSpc>
                          <a:spcPts val="4200"/>
                        </a:lnSpc>
                      </a:pPr>
                      <a:r>
                        <a:rPr lang="en-US" altLang="zh-CN" sz="2800" b="1" i="0">
                          <a:solidFill>
                            <a:srgbClr val="000000"/>
                          </a:solidFill>
                          <a:latin typeface="Times New Roman" panose="02020603050405020304" pitchFamily="34" charset="0"/>
                          <a:ea typeface="宋体" panose="02010600030101010101" pitchFamily="2" charset="-122"/>
                          <a:cs typeface="Times New Roman" panose="02020603050405020304" pitchFamily="34" charset="-120"/>
                        </a:rPr>
                        <a:t>题型</a:t>
                      </a:r>
                      <a:endParaRPr lang="en-US" altLang="zh-CN" sz="1200"/>
                    </a:p>
                  </a:txBody>
                  <a:tcPr marL="72000" marR="72000" marT="0" marB="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 latinLnBrk="1" hangingPunct="0">
                        <a:lnSpc>
                          <a:spcPts val="4200"/>
                        </a:lnSpc>
                      </a:pPr>
                      <a:r>
                        <a:rPr lang="en-US" altLang="zh-CN" sz="2800" b="1" i="0">
                          <a:solidFill>
                            <a:srgbClr val="000000"/>
                          </a:solidFill>
                          <a:latin typeface="Times New Roman" panose="02020603050405020304" pitchFamily="34" charset="0"/>
                          <a:ea typeface="宋体" panose="02010600030101010101" pitchFamily="2" charset="-122"/>
                          <a:cs typeface="Times New Roman" panose="02020603050405020304" pitchFamily="34" charset="-120"/>
                        </a:rPr>
                        <a:t>考点</a:t>
                      </a:r>
                      <a:endParaRPr lang="en-US" altLang="zh-CN" sz="1200"/>
                    </a:p>
                  </a:txBody>
                  <a:tcPr marL="72000" marR="72000" marT="0" marB="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 latinLnBrk="1" hangingPunct="0">
                        <a:lnSpc>
                          <a:spcPts val="4200"/>
                        </a:lnSpc>
                      </a:pPr>
                      <a:r>
                        <a:rPr lang="en-US" altLang="zh-CN" sz="2800" b="1" i="0">
                          <a:solidFill>
                            <a:srgbClr val="000000"/>
                          </a:solidFill>
                          <a:latin typeface="Times New Roman" panose="02020603050405020304" pitchFamily="34" charset="0"/>
                          <a:ea typeface="宋体" panose="02010600030101010101" pitchFamily="2" charset="-122"/>
                          <a:cs typeface="Times New Roman" panose="02020603050405020304" pitchFamily="34" charset="-120"/>
                        </a:rPr>
                        <a:t>分值</a:t>
                      </a:r>
                      <a:endParaRPr lang="en-US" altLang="zh-CN" sz="1200"/>
                    </a:p>
                  </a:txBody>
                  <a:tcPr marL="72000" marR="72000" marT="0" marB="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71119">
                <a:tc vMerge="1">
                  <a:txBody>
                    <a:bodyPr vert="horz" wrap="square"/>
                    <a:lstStyle/>
                    <a:p/>
                  </a:txBody>
                  <a:tcPr/>
                </a:tc>
                <a:tc>
                  <a:txBody>
                    <a:bodyPr vert="horz" wrap="square"/>
                    <a:lstStyle/>
                    <a:p>
                      <a:pPr algn="ctr" latinLnBrk="1" hangingPunct="0">
                        <a:lnSpc>
                          <a:spcPts val="4200"/>
                        </a:lnSpc>
                      </a:pPr>
                      <a:r>
                        <a:rPr lang="en-US" altLang="zh-CN" sz="2800" b="1" i="0">
                          <a:solidFill>
                            <a:srgbClr val="000000"/>
                          </a:solidFill>
                          <a:latin typeface="Times New Roman" panose="02020603050405020304" pitchFamily="34" charset="0"/>
                          <a:ea typeface="宋体" panose="02010600030101010101" pitchFamily="2" charset="-122"/>
                          <a:cs typeface="Times New Roman" panose="02020603050405020304" pitchFamily="34" charset="-120"/>
                        </a:rPr>
                        <a:t>2023</a:t>
                      </a:r>
                      <a:endParaRPr lang="en-US" altLang="zh-CN" sz="1200"/>
                    </a:p>
                  </a:txBody>
                  <a:tcPr marL="72000" marR="72000" marT="0" marB="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 latinLnBrk="1" hangingPunct="0">
                        <a:lnSpc>
                          <a:spcPts val="4200"/>
                        </a:lnSpc>
                      </a:pPr>
                      <a:r>
                        <a:rPr lang="en-US" altLang="zh-CN" sz="2800" b="1" i="0">
                          <a:solidFill>
                            <a:srgbClr val="000000"/>
                          </a:solidFill>
                          <a:latin typeface="Times New Roman" panose="02020603050405020304" pitchFamily="34" charset="0"/>
                          <a:ea typeface="宋体" panose="02010600030101010101" pitchFamily="2" charset="-122"/>
                          <a:cs typeface="Times New Roman" panose="02020603050405020304" pitchFamily="34" charset="-120"/>
                        </a:rPr>
                        <a:t>作图题</a:t>
                      </a:r>
                      <a:endParaRPr lang="en-US" altLang="zh-CN" sz="1200"/>
                    </a:p>
                  </a:txBody>
                  <a:tcPr marL="72000" marR="72000" marT="0" marB="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 latinLnBrk="1" hangingPunct="0">
                        <a:lnSpc>
                          <a:spcPts val="4200"/>
                        </a:lnSpc>
                      </a:pPr>
                      <a:r>
                        <a:rPr lang="en-US" altLang="zh-CN" sz="2800" b="1" i="0">
                          <a:solidFill>
                            <a:srgbClr val="000000"/>
                          </a:solidFill>
                          <a:latin typeface="Times New Roman" panose="02020603050405020304" pitchFamily="34" charset="0"/>
                          <a:ea typeface="宋体" panose="02010600030101010101" pitchFamily="2" charset="-122"/>
                          <a:cs typeface="Times New Roman" panose="02020603050405020304" pitchFamily="34" charset="-120"/>
                        </a:rPr>
                        <a:t>重力作图</a:t>
                      </a:r>
                      <a:endParaRPr lang="en-US" altLang="zh-CN" sz="1200"/>
                    </a:p>
                  </a:txBody>
                  <a:tcPr marL="72000" marR="72000" marT="0" marB="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 latinLnBrk="1" hangingPunct="0">
                        <a:lnSpc>
                          <a:spcPts val="4200"/>
                        </a:lnSpc>
                      </a:pPr>
                      <a:r>
                        <a:rPr lang="en-US" altLang="zh-CN" sz="2800" b="1" i="0">
                          <a:solidFill>
                            <a:srgbClr val="000000"/>
                          </a:solidFill>
                          <a:latin typeface="Times New Roman" panose="02020603050405020304" pitchFamily="34" charset="0"/>
                          <a:ea typeface="宋体" panose="02010600030101010101" pitchFamily="2" charset="-122"/>
                          <a:cs typeface="Times New Roman" panose="02020603050405020304" pitchFamily="34" charset="-120"/>
                        </a:rPr>
                        <a:t>2分</a:t>
                      </a:r>
                      <a:endParaRPr lang="en-US" altLang="zh-CN" sz="1200"/>
                    </a:p>
                  </a:txBody>
                  <a:tcPr marL="72000" marR="72000" marT="0" marB="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71119">
                <a:tc vMerge="1">
                  <a:txBody>
                    <a:bodyPr vert="horz" wrap="square"/>
                    <a:lstStyle/>
                    <a:p/>
                  </a:txBody>
                  <a:tcPr/>
                </a:tc>
                <a:tc>
                  <a:txBody>
                    <a:bodyPr vert="horz" wrap="square"/>
                    <a:lstStyle/>
                    <a:p>
                      <a:pPr algn="ctr" latinLnBrk="1" hangingPunct="0">
                        <a:lnSpc>
                          <a:spcPts val="4200"/>
                        </a:lnSpc>
                      </a:pPr>
                      <a:r>
                        <a:rPr lang="en-US" altLang="zh-CN" sz="2800" b="1" i="0">
                          <a:solidFill>
                            <a:srgbClr val="000000"/>
                          </a:solidFill>
                          <a:latin typeface="Times New Roman" panose="02020603050405020304" pitchFamily="34" charset="0"/>
                          <a:ea typeface="宋体" panose="02010600030101010101" pitchFamily="2" charset="-122"/>
                          <a:cs typeface="Times New Roman" panose="02020603050405020304" pitchFamily="34" charset="-120"/>
                        </a:rPr>
                        <a:t>2024</a:t>
                      </a:r>
                      <a:endParaRPr lang="en-US" altLang="zh-CN" sz="1200"/>
                    </a:p>
                  </a:txBody>
                  <a:tcPr marL="72000" marR="72000" marT="0" marB="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 latinLnBrk="1" hangingPunct="0">
                        <a:lnSpc>
                          <a:spcPts val="4200"/>
                        </a:lnSpc>
                      </a:pPr>
                      <a:r>
                        <a:rPr lang="en-US" altLang="zh-CN" sz="2800" b="1" i="0">
                          <a:solidFill>
                            <a:srgbClr val="000000"/>
                          </a:solidFill>
                          <a:latin typeface="Times New Roman" panose="02020603050405020304" pitchFamily="34" charset="0"/>
                          <a:ea typeface="宋体" panose="02010600030101010101" pitchFamily="2" charset="-122"/>
                          <a:cs typeface="Times New Roman" panose="02020603050405020304" pitchFamily="34" charset="-120"/>
                        </a:rPr>
                        <a:t>填空题</a:t>
                      </a:r>
                      <a:endParaRPr lang="en-US" altLang="zh-CN" sz="1200"/>
                    </a:p>
                  </a:txBody>
                  <a:tcPr marL="72000" marR="72000" marT="0" marB="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 latinLnBrk="1" hangingPunct="0">
                        <a:lnSpc>
                          <a:spcPts val="4200"/>
                        </a:lnSpc>
                      </a:pPr>
                      <a:r>
                        <a:rPr lang="en-US" altLang="zh-CN" sz="2800" b="1" i="0">
                          <a:solidFill>
                            <a:srgbClr val="000000"/>
                          </a:solidFill>
                          <a:latin typeface="Times New Roman" panose="02020603050405020304" pitchFamily="34" charset="0"/>
                          <a:ea typeface="宋体" panose="02010600030101010101" pitchFamily="2" charset="-122"/>
                          <a:cs typeface="Times New Roman" panose="02020603050405020304" pitchFamily="34" charset="-120"/>
                        </a:rPr>
                        <a:t>力的相互作用</a:t>
                      </a:r>
                      <a:endParaRPr lang="en-US" altLang="zh-CN" sz="1200"/>
                    </a:p>
                  </a:txBody>
                  <a:tcPr marL="72000" marR="72000" marT="0" marB="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 latinLnBrk="1" hangingPunct="0">
                        <a:lnSpc>
                          <a:spcPts val="4200"/>
                        </a:lnSpc>
                      </a:pPr>
                      <a:r>
                        <a:rPr lang="en-US" altLang="zh-CN" sz="2800" b="1" i="0">
                          <a:solidFill>
                            <a:srgbClr val="000000"/>
                          </a:solidFill>
                          <a:latin typeface="Times New Roman" panose="02020603050405020304" pitchFamily="34" charset="0"/>
                          <a:ea typeface="宋体" panose="02010600030101010101" pitchFamily="2" charset="-122"/>
                          <a:cs typeface="Times New Roman" panose="02020603050405020304" pitchFamily="34" charset="-120"/>
                        </a:rPr>
                        <a:t>1分</a:t>
                      </a:r>
                      <a:endParaRPr lang="en-US" altLang="zh-CN" sz="1200"/>
                    </a:p>
                  </a:txBody>
                  <a:tcPr marL="72000" marR="72000" marT="0" marB="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71119">
                <a:tc vMerge="1">
                  <a:txBody>
                    <a:bodyPr vert="horz" wrap="square"/>
                    <a:lstStyle/>
                    <a:p/>
                  </a:txBody>
                  <a:tcPr/>
                </a:tc>
                <a:tc>
                  <a:txBody>
                    <a:bodyPr vert="horz" wrap="square"/>
                    <a:lstStyle/>
                    <a:p>
                      <a:pPr algn="ctr" latinLnBrk="1" hangingPunct="0">
                        <a:lnSpc>
                          <a:spcPts val="4200"/>
                        </a:lnSpc>
                      </a:pPr>
                      <a:r>
                        <a:rPr lang="en-US" altLang="zh-CN" sz="2800" b="1" i="0">
                          <a:solidFill>
                            <a:srgbClr val="000000"/>
                          </a:solidFill>
                          <a:latin typeface="Times New Roman" panose="02020603050405020304" pitchFamily="34" charset="0"/>
                          <a:ea typeface="宋体" panose="02010600030101010101" pitchFamily="2" charset="-122"/>
                          <a:cs typeface="Times New Roman" panose="02020603050405020304" pitchFamily="34" charset="-120"/>
                        </a:rPr>
                        <a:t>2025</a:t>
                      </a:r>
                      <a:endParaRPr lang="en-US" altLang="zh-CN" sz="1200"/>
                    </a:p>
                  </a:txBody>
                  <a:tcPr marL="72000" marR="72000" marT="0" marB="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 latinLnBrk="1" hangingPunct="0">
                        <a:lnSpc>
                          <a:spcPts val="4200"/>
                        </a:lnSpc>
                      </a:pPr>
                      <a:r>
                        <a:rPr lang="en-US" altLang="zh-CN" sz="2800" b="1" i="0">
                          <a:solidFill>
                            <a:srgbClr val="000000"/>
                          </a:solidFill>
                          <a:latin typeface="Times New Roman" panose="02020603050405020304" pitchFamily="34" charset="0"/>
                          <a:ea typeface="宋体" panose="02010600030101010101" pitchFamily="2" charset="-122"/>
                          <a:cs typeface="Times New Roman" panose="02020603050405020304" pitchFamily="34" charset="-120"/>
                        </a:rPr>
                        <a:t>作图题</a:t>
                      </a:r>
                      <a:endParaRPr lang="en-US" altLang="zh-CN" sz="1200"/>
                    </a:p>
                  </a:txBody>
                  <a:tcPr marL="72000" marR="72000" marT="0" marB="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 latinLnBrk="1" hangingPunct="0">
                        <a:lnSpc>
                          <a:spcPts val="4200"/>
                        </a:lnSpc>
                      </a:pPr>
                      <a:r>
                        <a:rPr lang="en-US" altLang="zh-CN" sz="2800" b="1" i="0">
                          <a:solidFill>
                            <a:srgbClr val="000000"/>
                          </a:solidFill>
                          <a:latin typeface="Times New Roman" panose="02020603050405020304" pitchFamily="34" charset="0"/>
                          <a:ea typeface="宋体" panose="02010600030101010101" pitchFamily="2" charset="-122"/>
                          <a:cs typeface="Times New Roman" panose="02020603050405020304" pitchFamily="34" charset="-120"/>
                        </a:rPr>
                        <a:t>重力作图</a:t>
                      </a:r>
                      <a:endParaRPr lang="en-US" altLang="zh-CN" sz="1200"/>
                    </a:p>
                  </a:txBody>
                  <a:tcPr marL="72000" marR="72000" marT="0" marB="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 latinLnBrk="1" hangingPunct="0">
                        <a:lnSpc>
                          <a:spcPts val="4200"/>
                        </a:lnSpc>
                      </a:pPr>
                      <a:r>
                        <a:rPr lang="en-US" altLang="zh-CN" sz="2800" b="1" i="0">
                          <a:solidFill>
                            <a:srgbClr val="000000"/>
                          </a:solidFill>
                          <a:latin typeface="Times New Roman" panose="02020603050405020304" pitchFamily="34" charset="0"/>
                          <a:ea typeface="宋体" panose="02010600030101010101" pitchFamily="2" charset="-122"/>
                          <a:cs typeface="Times New Roman" panose="02020603050405020304" pitchFamily="34" charset="-120"/>
                        </a:rPr>
                        <a:t>2分</a:t>
                      </a:r>
                      <a:endParaRPr lang="en-US" altLang="zh-CN" sz="1200"/>
                    </a:p>
                  </a:txBody>
                  <a:tcPr marL="72000" marR="72000" marT="0" marB="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split dir="in"/>
  </p:transition>
  <p:timing/>
</p:sld>
</file>

<file path=ppt/slides/slide5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C_4#73a819191.fixed?vcp=1&amp;pid=707ec645b&amp;color=0,0,0&amp;vtp=1&amp;bbb=1" title=""/>
          <p:cNvSpPr/>
          <p:nvPr/>
        </p:nvSpPr>
        <p:spPr>
          <a:xfrm>
            <a:off x="795528" y="722376"/>
            <a:ext cx="1508760" cy="1325880"/>
          </a:xfrm>
          <a:prstGeom prst="rect">
            <a:avLst/>
          </a:prstGeom>
          <a:noFill/>
        </p:spPr>
        <p:txBody>
          <a:bodyPr wrap="none" lIns="0" tIns="0" rIns="0" bIns="0" rtlCol="0" anchor="ctr"/>
          <a:lstStyle/>
          <a:p>
            <a:pPr algn="l" latinLnBrk="1">
              <a:lnSpc>
                <a:spcPts val="10000"/>
              </a:lnSpc>
            </a:pPr>
            <a:r>
              <a:rPr lang="en-US" altLang="zh-CN" sz="8000" b="1" i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02</a:t>
            </a:r>
            <a:endParaRPr lang="en-US" altLang="zh-CN" sz="8000"/>
          </a:p>
        </p:txBody>
      </p:sp>
      <p:sp>
        <p:nvSpPr>
          <p:cNvPr id="3" name="C_4_BD#73a819191.fixed?vcp=1&amp;pid=707ec645b&amp;color=255,198,17&amp;vtp=1&amp;bbb=1" title=""/>
          <p:cNvSpPr/>
          <p:nvPr/>
        </p:nvSpPr>
        <p:spPr>
          <a:xfrm>
            <a:off x="795528" y="2880360"/>
            <a:ext cx="6848856" cy="1197864"/>
          </a:xfrm>
          <a:prstGeom prst="rect">
            <a:avLst/>
          </a:prstGeom>
          <a:noFill/>
        </p:spPr>
        <p:txBody>
          <a:bodyPr wrap="none" lIns="0" tIns="0" rIns="0" bIns="0" rtlCol="0" anchor="ctr"/>
          <a:lstStyle/>
          <a:p>
            <a:pPr algn="l" latinLnBrk="1">
              <a:lnSpc>
                <a:spcPts val="8900"/>
              </a:lnSpc>
            </a:pPr>
            <a:r>
              <a:rPr lang="en-US" altLang="zh-CN" sz="7200" b="1" i="0">
                <a:solidFill>
                  <a:srgbClr val="FFC61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考点回顾</a:t>
            </a:r>
            <a:endParaRPr lang="en-US" altLang="zh-CN" sz="7200"/>
          </a:p>
        </p:txBody>
      </p:sp>
      <p:sp>
        <p:nvSpPr>
          <p:cNvPr id="4" name="C_4#73a819191.fixed?vcp=1&amp;pid=707ec645b&amp;color=0,0,0&amp;vtp=1&amp;bbb=1" title=""/>
          <p:cNvSpPr/>
          <p:nvPr/>
        </p:nvSpPr>
        <p:spPr>
          <a:xfrm>
            <a:off x="2295144" y="932688"/>
            <a:ext cx="612648" cy="310896"/>
          </a:xfrm>
          <a:prstGeom prst="rect">
            <a:avLst/>
          </a:prstGeom>
          <a:noFill/>
        </p:spPr>
        <p:txBody>
          <a:bodyPr wrap="none" lIns="0" tIns="0" rIns="0" bIns="0" rtlCol="0" anchor="ctr"/>
          <a:lstStyle/>
          <a:p>
            <a:pPr algn="ctr" latinLnBrk="1">
              <a:lnSpc>
                <a:spcPts val="1700"/>
              </a:lnSpc>
            </a:pPr>
            <a:r>
              <a:rPr lang="en-US" altLang="zh-CN" sz="1400" b="1" i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2026</a:t>
            </a:r>
            <a:endParaRPr lang="en-US" altLang="zh-CN" sz="1400"/>
          </a:p>
        </p:txBody>
      </p:sp>
    </p:spTree>
  </p:cSld>
  <p:clrMapOvr>
    <a:masterClrMapping/>
  </p:clrMapOvr>
  <p:transition>
    <p:split dir="in"/>
  </p:transition>
  <p:timing/>
</p:sld>
</file>

<file path=ppt/slides/slide6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2" name="C_5_BD#a32502f97?vcp=1&amp;pid=73a819191&amp;color=0,0,0&amp;tib=255,255,255&amp;iip=1&amp;vtp=1" title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22415" y="810742"/>
            <a:ext cx="1143000" cy="466344"/>
          </a:xfrm>
          <a:prstGeom prst="rect">
            <a:avLst/>
          </a:prstGeom>
        </p:spPr>
      </p:pic>
      <p:sp>
        <p:nvSpPr>
          <p:cNvPr id="3" name="C_5_BD#a32502f97?vcp=1&amp;pid=73a819191&amp;color=0,0,0&amp;vtp=1&amp;bt=1&amp;bbb=1" title=""/>
          <p:cNvSpPr/>
          <p:nvPr/>
        </p:nvSpPr>
        <p:spPr>
          <a:xfrm>
            <a:off x="932689" y="720000"/>
            <a:ext cx="10323321" cy="748792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l" latinLnBrk="1">
              <a:lnSpc>
                <a:spcPts val="4900"/>
              </a:lnSpc>
            </a:pPr>
            <a:r>
              <a:rPr lang="en-US" altLang="zh-CN" sz="900" b="1" i="0" kern="0">
                <a:solidFill>
                  <a:srgbClr val="FFFFFF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34" charset="-120"/>
              </a:rPr>
              <a:t>                    </a:t>
            </a:r>
            <a:r>
              <a:rPr lang="en-US" altLang="zh-CN" sz="2800" b="1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黑体" panose="02010609060101010101" charset="-122"/>
                <a:cs typeface="Times New Roman" panose="02020603050405020304" pitchFamily="34" charset="-120"/>
              </a:rPr>
              <a:t>力</a:t>
            </a:r>
            <a:endParaRPr lang="en-US" altLang="zh-CN" sz="100">
              <a:solidFill>
                <a:srgbClr val="000000"/>
              </a:solidFill>
            </a:endParaRPr>
          </a:p>
        </p:txBody>
      </p:sp>
      <p:sp>
        <p:nvSpPr>
          <p:cNvPr id="4" name="P_6_BD#c31a06e77?vcp=1&amp;pid=a32502f97&amp;color=0,0,0&amp;vtp=1&amp;bbb=1&amp;hb=1" title=""/>
          <p:cNvSpPr/>
          <p:nvPr/>
        </p:nvSpPr>
        <p:spPr>
          <a:xfrm>
            <a:off x="932688" y="1351063"/>
            <a:ext cx="10323576" cy="249675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l" latinLnBrk="1">
              <a:lnSpc>
                <a:spcPts val="51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1.力是物体对物体的</a:t>
            </a:r>
            <a:r>
              <a:rPr lang="en-US" altLang="zh-CN" sz="2800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______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，物体间力的作用是</a:t>
            </a:r>
            <a:r>
              <a:rPr lang="en-US" altLang="zh-CN" sz="2800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______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的。</a:t>
            </a:r>
            <a:endParaRPr lang="en-US" altLang="zh-CN" sz="2800">
              <a:solidFill>
                <a:srgbClr val="000000"/>
              </a:solidFill>
            </a:endParaRPr>
          </a:p>
          <a:p>
            <a:pPr latinLnBrk="1">
              <a:lnSpc>
                <a:spcPts val="51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2.作用效果：（1）力使物体改变</a:t>
            </a:r>
            <a:r>
              <a:rPr lang="en-US" altLang="zh-CN" sz="2800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______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。（2）力使物体改变</a:t>
            </a:r>
            <a:endParaRPr lang="en-US" altLang="zh-CN" sz="2800" b="1" i="0">
              <a:solidFill>
                <a:srgbClr val="000000"/>
              </a:solidFill>
              <a:latin typeface="Times New Roman" panose="02020603050405020304" pitchFamily="34" charset="0"/>
              <a:ea typeface="宋体" panose="02010600030101010101" pitchFamily="2" charset="-122"/>
              <a:cs typeface="Times New Roman" panose="02020603050405020304" pitchFamily="34" charset="-120"/>
            </a:endParaRPr>
          </a:p>
          <a:p>
            <a:pPr latinLnBrk="1">
              <a:lnSpc>
                <a:spcPts val="5100"/>
              </a:lnSpc>
            </a:pPr>
            <a:r>
              <a:rPr lang="en-US" altLang="zh-CN" sz="2800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__________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。</a:t>
            </a:r>
            <a:endParaRPr lang="en-US" altLang="zh-CN" sz="2800">
              <a:solidFill>
                <a:srgbClr val="000000"/>
              </a:solidFill>
            </a:endParaRPr>
          </a:p>
          <a:p>
            <a:pPr latinLnBrk="1">
              <a:lnSpc>
                <a:spcPts val="49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3.物理学中，力的单位是</a:t>
            </a:r>
            <a:r>
              <a:rPr lang="en-US" altLang="zh-CN" sz="2800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______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，符号是</a:t>
            </a:r>
            <a:r>
              <a:rPr lang="en-US" altLang="zh-CN" sz="2800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___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。</a:t>
            </a:r>
            <a:endParaRPr lang="en-US" altLang="zh-CN" sz="2800">
              <a:solidFill>
                <a:srgbClr val="000000"/>
              </a:solidFill>
            </a:endParaRPr>
          </a:p>
        </p:txBody>
      </p:sp>
      <p:sp>
        <p:nvSpPr>
          <p:cNvPr id="5" name="P_6_AN.1_1#c31a06e77.blank?vcp=1&amp;pid=a32502f97&amp;color=0,0,0&amp;vpa=1&amp;vtp=1&amp;bbb=1" title=""/>
          <p:cNvSpPr/>
          <p:nvPr/>
        </p:nvSpPr>
        <p:spPr>
          <a:xfrm>
            <a:off x="4067206" y="1320583"/>
            <a:ext cx="973138" cy="57270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ctr" latinLnBrk="1">
              <a:lnSpc>
                <a:spcPts val="5100"/>
              </a:lnSpc>
            </a:pPr>
            <a:r>
              <a:rPr lang="en-US" altLang="zh-CN" sz="2800" b="1" i="0">
                <a:solidFill>
                  <a:srgbClr val="FF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作用</a:t>
            </a:r>
            <a:endParaRPr lang="en-US" altLang="zh-CN" sz="2800">
              <a:solidFill>
                <a:srgbClr val="FF0000"/>
              </a:solidFill>
            </a:endParaRPr>
          </a:p>
        </p:txBody>
      </p:sp>
      <p:sp>
        <p:nvSpPr>
          <p:cNvPr id="6" name="P_6_AN.2_1#c31a06e77.blank?vcp=1&amp;pid=a32502f97&amp;color=0,0,0&amp;vpa=2&amp;vtp=1&amp;bbb=1" title=""/>
          <p:cNvSpPr/>
          <p:nvPr/>
        </p:nvSpPr>
        <p:spPr>
          <a:xfrm>
            <a:off x="8348695" y="1320583"/>
            <a:ext cx="973138" cy="57270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ctr" latinLnBrk="1">
              <a:lnSpc>
                <a:spcPts val="5100"/>
              </a:lnSpc>
            </a:pPr>
            <a:r>
              <a:rPr lang="en-US" altLang="zh-CN" sz="2800" b="1" i="0">
                <a:solidFill>
                  <a:srgbClr val="FF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相互</a:t>
            </a:r>
            <a:endParaRPr lang="en-US" altLang="zh-CN" sz="2800">
              <a:solidFill>
                <a:srgbClr val="FF0000"/>
              </a:solidFill>
            </a:endParaRPr>
          </a:p>
        </p:txBody>
      </p:sp>
      <p:sp>
        <p:nvSpPr>
          <p:cNvPr id="7" name="P_6_AN.3_1#c31a06e77.blank?vcp=1&amp;pid=a32502f97&amp;color=0,0,0&amp;vpa=3&amp;vtp=1&amp;bbb=1" title=""/>
          <p:cNvSpPr/>
          <p:nvPr/>
        </p:nvSpPr>
        <p:spPr>
          <a:xfrm>
            <a:off x="6030944" y="1968283"/>
            <a:ext cx="973138" cy="57270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ctr" latinLnBrk="1">
              <a:lnSpc>
                <a:spcPts val="5100"/>
              </a:lnSpc>
            </a:pPr>
            <a:r>
              <a:rPr lang="en-US" altLang="zh-CN" sz="2800" b="1" i="0">
                <a:solidFill>
                  <a:srgbClr val="FF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形状</a:t>
            </a:r>
            <a:endParaRPr lang="en-US" altLang="zh-CN" sz="2800">
              <a:solidFill>
                <a:srgbClr val="FF0000"/>
              </a:solidFill>
            </a:endParaRPr>
          </a:p>
        </p:txBody>
      </p:sp>
      <p:sp>
        <p:nvSpPr>
          <p:cNvPr id="8" name="P_6_AN.4_1#c31a06e77.blank?vcp=1&amp;pid=a32502f97&amp;color=0,0,0&amp;vpa=4&amp;vtp=1&amp;bbb=1" title=""/>
          <p:cNvSpPr/>
          <p:nvPr/>
        </p:nvSpPr>
        <p:spPr>
          <a:xfrm>
            <a:off x="943007" y="2615983"/>
            <a:ext cx="1687513" cy="57270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ctr" latinLnBrk="1">
              <a:lnSpc>
                <a:spcPts val="5100"/>
              </a:lnSpc>
            </a:pPr>
            <a:r>
              <a:rPr lang="en-US" altLang="zh-CN" sz="2800" b="1" i="0">
                <a:solidFill>
                  <a:srgbClr val="FF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运动状态</a:t>
            </a:r>
            <a:endParaRPr lang="en-US" altLang="zh-CN" sz="2800">
              <a:solidFill>
                <a:srgbClr val="FF0000"/>
              </a:solidFill>
            </a:endParaRPr>
          </a:p>
        </p:txBody>
      </p:sp>
      <p:sp>
        <p:nvSpPr>
          <p:cNvPr id="9" name="P_6_AN.5_1#c31a06e77.blank?vcp=1&amp;pid=a32502f97&amp;color=0,0,0&amp;vpa=5&amp;vtp=1&amp;bbb=1" title=""/>
          <p:cNvSpPr/>
          <p:nvPr/>
        </p:nvSpPr>
        <p:spPr>
          <a:xfrm>
            <a:off x="4781581" y="3242728"/>
            <a:ext cx="973138" cy="55365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ctr" latinLnBrk="1">
              <a:lnSpc>
                <a:spcPts val="4900"/>
              </a:lnSpc>
            </a:pPr>
            <a:r>
              <a:rPr lang="en-US" altLang="zh-CN" sz="2800" b="1" i="0">
                <a:solidFill>
                  <a:srgbClr val="FF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牛顿</a:t>
            </a:r>
            <a:endParaRPr lang="en-US" altLang="zh-CN" sz="2800">
              <a:solidFill>
                <a:srgbClr val="FF0000"/>
              </a:solidFill>
            </a:endParaRPr>
          </a:p>
        </p:txBody>
      </p:sp>
      <mc:AlternateContent>
        <mc:Choice Requires="a14">
          <p:sp>
            <p:nvSpPr>
              <p:cNvPr id="10" name="P_6_AN.6_1#c31a06e77.blank?vcp=1&amp;pid=a32502f97&amp;color=0,0,0&amp;vpa=6&amp;vtp=1&amp;bbb=1" title=""/>
              <p:cNvSpPr/>
              <p:nvPr/>
            </p:nvSpPr>
            <p:spPr>
              <a:xfrm>
                <a:off x="7328725" y="3370171"/>
                <a:ext cx="427038" cy="412369"/>
              </a:xfrm>
              <a:prstGeom prst="rect">
                <a:avLst/>
              </a:prstGeom>
              <a:noFill/>
            </p:spPr>
            <p:txBody>
              <a:bodyPr wrap="none" lIns="0" tIns="0" rIns="0" bIns="0" rtlCol="0" anchor="t"/>
              <a:lstStyle/>
              <a:p>
                <a:pPr algn="ctr" latinLnBrk="1">
                  <a:lnSpc>
                    <a:spcPts val="3500"/>
                  </a:lnSpc>
                </a:pPr>
                <a14:m>
                  <m:oMathPara>
                    <m:oMathParaPr>
                      <m:jc/>
                    </m:oMathParaPr>
                    <m:oMath>
                      <m:r>
                        <m:rPr>
                          <m:sty m:val="b"/>
                        </m:rPr>
                        <a:rPr lang="en-US" altLang="zh-CN" sz="2800" b="1" i="0" smtClean="0">
                          <a:solidFill>
                            <a:srgbClr val="FF0000"/>
                          </a:solidFill>
                          <a:latin typeface="Cambria Math" panose="02040503050406030204" pitchFamily="34" charset="0"/>
                          <a:ea typeface="Cambria Math" panose="02040503050406030204" pitchFamily="34" charset="-122"/>
                          <a:cs typeface="Cambria Math" panose="02040503050406030204" pitchFamily="34" charset="-120"/>
                        </a:rPr>
                        <m:t>𝐍</m:t>
                      </m:r>
                    </m:oMath>
                  </m:oMathPara>
                </a14:m>
                <a:r>
                  <a:rPr lang="en-US" altLang="zh-CN" sz="100" b="1" i="0" kern="0" spc="-99900">
                    <a:solidFill>
                      <a:srgbClr val="FFFFFF"/>
                    </a:solidFill>
                    <a:latin typeface="Times New Roman" panose="02020603050405020304" pitchFamily="34" charset="0"/>
                    <a:ea typeface="宋体" panose="02010600030101010101" pitchFamily="2" charset="-122"/>
                    <a:cs typeface="Times New Roman" panose="02020603050405020304" pitchFamily="34" charset="-120"/>
                  </a:rPr>
                  <a:t> </a:t>
                </a:r>
                <a:endParaRPr lang="en-US" altLang="zh-CN" sz="100"/>
              </a:p>
            </p:txBody>
          </p:sp>
        </mc:Choice>
        <mc:Fallback>
          <p:sp>
            <p:nvSpPr>
              <p:cNvPr id="10" name="P_6_AN.6_1#c31a06e77.blank?vcp=1&amp;pid=a32502f97&amp;color=0,0,0&amp;vpa=6&amp;vtp=1&amp;bbb=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28725" y="3370171"/>
                <a:ext cx="427038" cy="412369"/>
              </a:xfrm>
              <a:prstGeom prst="rect">
                <a:avLst/>
              </a:prstGeom>
              <a:blipFill rotWithShape="1">
                <a:blip r:embed="rId4"/>
                <a:stretch>
                  <a:fillRect l="-44" t="-55" r="119" b="-7737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ransition>
    <p:split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 animBg="1"/>
      <p:bldP spid="6" grpId="0" uiExpand="1" build="p" animBg="1"/>
      <p:bldP spid="7" grpId="0" uiExpand="1" build="p" animBg="1"/>
      <p:bldP spid="8" grpId="0" uiExpand="1" build="p" animBg="1"/>
      <p:bldP spid="9" grpId="0" uiExpand="1" build="p" animBg="1"/>
      <p:bldP spid="10" grpId="0" uiExpand="1" build="p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P_6_BD#c31a06e77?vcp=1&amp;pid=a32502f97&amp;color=0,0,0&amp;vtp=1&amp;bt=1&amp;bbb=1&amp;hb=1" title=""/>
          <p:cNvSpPr/>
          <p:nvPr/>
        </p:nvSpPr>
        <p:spPr>
          <a:xfrm>
            <a:off x="932688" y="1878044"/>
            <a:ext cx="10323576" cy="314445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l" latinLnBrk="1">
              <a:lnSpc>
                <a:spcPts val="51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4.力的作用效果跟力的</a:t>
            </a:r>
            <a:r>
              <a:rPr lang="en-US" altLang="zh-CN" sz="2800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______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、</a:t>
            </a:r>
            <a:r>
              <a:rPr lang="en-US" altLang="zh-CN" sz="2800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______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和</a:t>
            </a:r>
            <a:r>
              <a:rPr lang="en-US" altLang="zh-CN" sz="2800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________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有关，它们被称</a:t>
            </a:r>
            <a:endParaRPr lang="en-US" altLang="zh-CN" sz="2800" b="1" i="0">
              <a:solidFill>
                <a:srgbClr val="000000"/>
              </a:solidFill>
              <a:latin typeface="Times New Roman" panose="02020603050405020304" pitchFamily="34" charset="0"/>
              <a:ea typeface="宋体" panose="02010600030101010101" pitchFamily="2" charset="-122"/>
              <a:cs typeface="Times New Roman" panose="02020603050405020304" pitchFamily="34" charset="-120"/>
            </a:endParaRPr>
          </a:p>
          <a:p>
            <a:pPr latinLnBrk="1">
              <a:lnSpc>
                <a:spcPts val="51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为力的三要素。</a:t>
            </a:r>
            <a:endParaRPr lang="en-US" altLang="zh-CN" sz="2800"/>
          </a:p>
          <a:p>
            <a:pPr latinLnBrk="1">
              <a:lnSpc>
                <a:spcPts val="51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5.力的三要素可用力的示意图表示：用一条</a:t>
            </a:r>
            <a:r>
              <a:rPr lang="en-US" altLang="zh-CN" sz="2800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______________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来表示</a:t>
            </a:r>
            <a:endParaRPr lang="en-US" altLang="zh-CN" sz="2800" b="1" i="0">
              <a:solidFill>
                <a:srgbClr val="000000"/>
              </a:solidFill>
              <a:latin typeface="Times New Roman" panose="02020603050405020304" pitchFamily="34" charset="0"/>
              <a:ea typeface="宋体" panose="02010600030101010101" pitchFamily="2" charset="-122"/>
              <a:cs typeface="Times New Roman" panose="02020603050405020304" pitchFamily="34" charset="-120"/>
            </a:endParaRPr>
          </a:p>
          <a:p>
            <a:pPr latinLnBrk="1">
              <a:lnSpc>
                <a:spcPts val="51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力，</a:t>
            </a:r>
            <a:r>
              <a:rPr lang="en-US" altLang="zh-CN" sz="2800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__________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表示力的大小，</a:t>
            </a:r>
            <a:r>
              <a:rPr lang="en-US" altLang="zh-CN" sz="2800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______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表示力的方向，线段的起</a:t>
            </a:r>
            <a:endParaRPr lang="en-US" altLang="zh-CN" sz="2800" b="1" i="0">
              <a:solidFill>
                <a:srgbClr val="000000"/>
              </a:solidFill>
              <a:latin typeface="Times New Roman" panose="02020603050405020304" pitchFamily="34" charset="0"/>
              <a:ea typeface="宋体" panose="02010600030101010101" pitchFamily="2" charset="-122"/>
              <a:cs typeface="Times New Roman" panose="02020603050405020304" pitchFamily="34" charset="-120"/>
            </a:endParaRPr>
          </a:p>
          <a:p>
            <a:pPr latinLnBrk="1">
              <a:lnSpc>
                <a:spcPts val="49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点（或终点）表示力的作用点。</a:t>
            </a:r>
            <a:endParaRPr lang="en-US" altLang="zh-CN" sz="2800"/>
          </a:p>
        </p:txBody>
      </p:sp>
      <p:sp>
        <p:nvSpPr>
          <p:cNvPr id="3" name="P_6_AN.7_1#c31a06e77.blank?vcp=1&amp;pid=a32502f97&amp;color=0,0,0&amp;vpa=7&amp;vtp=1&amp;bbb=1" title=""/>
          <p:cNvSpPr/>
          <p:nvPr/>
        </p:nvSpPr>
        <p:spPr>
          <a:xfrm>
            <a:off x="4424394" y="1847564"/>
            <a:ext cx="973138" cy="57270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ctr" latinLnBrk="1">
              <a:lnSpc>
                <a:spcPts val="5100"/>
              </a:lnSpc>
            </a:pPr>
            <a:r>
              <a:rPr lang="en-US" altLang="zh-CN" sz="2800" b="1" i="0">
                <a:solidFill>
                  <a:srgbClr val="FF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大小</a:t>
            </a:r>
            <a:endParaRPr lang="en-US" altLang="zh-CN" sz="2800"/>
          </a:p>
        </p:txBody>
      </p:sp>
      <p:sp>
        <p:nvSpPr>
          <p:cNvPr id="4" name="P_6_AN.8_1#c31a06e77.blank?vcp=1&amp;pid=a32502f97&amp;color=0,0,0&amp;vpa=8&amp;vtp=1&amp;bbb=1" title=""/>
          <p:cNvSpPr/>
          <p:nvPr/>
        </p:nvSpPr>
        <p:spPr>
          <a:xfrm>
            <a:off x="5848381" y="1847564"/>
            <a:ext cx="973138" cy="57270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ctr" latinLnBrk="1">
              <a:lnSpc>
                <a:spcPts val="5100"/>
              </a:lnSpc>
            </a:pPr>
            <a:r>
              <a:rPr lang="en-US" altLang="zh-CN" sz="2800" b="1" i="0">
                <a:solidFill>
                  <a:srgbClr val="FF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方向</a:t>
            </a:r>
            <a:endParaRPr lang="en-US" altLang="zh-CN" sz="2800"/>
          </a:p>
        </p:txBody>
      </p:sp>
      <p:sp>
        <p:nvSpPr>
          <p:cNvPr id="5" name="P_6_AN.9_1#c31a06e77.blank?vcp=1&amp;pid=a32502f97&amp;color=0,0,0&amp;vpa=9&amp;vtp=1&amp;bbb=1" title=""/>
          <p:cNvSpPr/>
          <p:nvPr/>
        </p:nvSpPr>
        <p:spPr>
          <a:xfrm>
            <a:off x="7272370" y="1847564"/>
            <a:ext cx="1330325" cy="57270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ctr" latinLnBrk="1">
              <a:lnSpc>
                <a:spcPts val="5100"/>
              </a:lnSpc>
            </a:pPr>
            <a:r>
              <a:rPr lang="en-US" altLang="zh-CN" sz="2800" b="1" i="0">
                <a:solidFill>
                  <a:srgbClr val="FF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作用点</a:t>
            </a:r>
            <a:endParaRPr lang="en-US" altLang="zh-CN" sz="2800"/>
          </a:p>
        </p:txBody>
      </p:sp>
      <p:sp>
        <p:nvSpPr>
          <p:cNvPr id="6" name="P_6_AN.10_1#c31a06e77.blank?vcp=1&amp;pid=a32502f97&amp;color=0,0,0&amp;vpa=10&amp;vtp=1&amp;bbb=1" title=""/>
          <p:cNvSpPr/>
          <p:nvPr/>
        </p:nvSpPr>
        <p:spPr>
          <a:xfrm>
            <a:off x="7639082" y="3142964"/>
            <a:ext cx="2401888" cy="57270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ctr" latinLnBrk="1">
              <a:lnSpc>
                <a:spcPts val="5100"/>
              </a:lnSpc>
            </a:pPr>
            <a:r>
              <a:rPr lang="en-US" altLang="zh-CN" sz="2800" b="1" i="0">
                <a:solidFill>
                  <a:srgbClr val="FF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带箭头的线段</a:t>
            </a:r>
            <a:endParaRPr lang="en-US" altLang="zh-CN" sz="2800"/>
          </a:p>
        </p:txBody>
      </p:sp>
      <p:sp>
        <p:nvSpPr>
          <p:cNvPr id="7" name="P_6_AN.11_1#c31a06e77.blank?vcp=1&amp;pid=a32502f97&amp;color=0,0,0&amp;vpa=11&amp;vtp=1&amp;bbb=1" title=""/>
          <p:cNvSpPr/>
          <p:nvPr/>
        </p:nvSpPr>
        <p:spPr>
          <a:xfrm>
            <a:off x="1657382" y="3790664"/>
            <a:ext cx="1687513" cy="57270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ctr" latinLnBrk="1">
              <a:lnSpc>
                <a:spcPts val="5100"/>
              </a:lnSpc>
            </a:pPr>
            <a:r>
              <a:rPr lang="en-US" altLang="zh-CN" sz="2800" b="1" i="0">
                <a:solidFill>
                  <a:srgbClr val="FF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线段长度</a:t>
            </a:r>
            <a:endParaRPr lang="en-US" altLang="zh-CN" sz="2800"/>
          </a:p>
        </p:txBody>
      </p:sp>
      <p:sp>
        <p:nvSpPr>
          <p:cNvPr id="8" name="P_6_AN.12_1#c31a06e77.blank?vcp=1&amp;pid=a32502f97&amp;color=0,0,0&amp;vpa=12&amp;vtp=1&amp;bbb=1" title=""/>
          <p:cNvSpPr/>
          <p:nvPr/>
        </p:nvSpPr>
        <p:spPr>
          <a:xfrm>
            <a:off x="5935694" y="3790664"/>
            <a:ext cx="973138" cy="57270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ctr" latinLnBrk="1">
              <a:lnSpc>
                <a:spcPts val="5100"/>
              </a:lnSpc>
            </a:pPr>
            <a:r>
              <a:rPr lang="en-US" altLang="zh-CN" sz="2800" b="1" i="0">
                <a:solidFill>
                  <a:srgbClr val="FF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箭头</a:t>
            </a:r>
            <a:endParaRPr lang="en-US" altLang="zh-CN" sz="2800"/>
          </a:p>
        </p:txBody>
      </p:sp>
    </p:spTree>
  </p:cSld>
  <p:clrMapOvr>
    <a:masterClrMapping/>
  </p:clrMapOvr>
  <p:transition>
    <p:split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 animBg="1"/>
      <p:bldP spid="4" grpId="0" uiExpand="1" build="p" animBg="1"/>
      <p:bldP spid="5" grpId="0" uiExpand="1" build="p" animBg="1"/>
      <p:bldP spid="6" grpId="0" uiExpand="1" build="p" animBg="1"/>
      <p:bldP spid="7" grpId="0" uiExpand="1" build="p" animBg="1"/>
      <p:bldP spid="8" grpId="0" uiExpand="1" build="p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2" name="C_5_BD#d842ca15c?vcp=1&amp;pid=73a819191&amp;color=0,0,0&amp;tib=255,255,255&amp;iip=2&amp;vtp=1" title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22415" y="810742"/>
            <a:ext cx="1143000" cy="466344"/>
          </a:xfrm>
          <a:prstGeom prst="rect">
            <a:avLst/>
          </a:prstGeom>
        </p:spPr>
      </p:pic>
      <p:sp>
        <p:nvSpPr>
          <p:cNvPr id="3" name="C_5_BD#d842ca15c?vcp=1&amp;pid=73a819191&amp;color=0,0,0&amp;vtp=1&amp;bt=1&amp;bbb=1" title=""/>
          <p:cNvSpPr/>
          <p:nvPr/>
        </p:nvSpPr>
        <p:spPr>
          <a:xfrm>
            <a:off x="932689" y="720000"/>
            <a:ext cx="10323321" cy="748792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l" latinLnBrk="1">
              <a:lnSpc>
                <a:spcPts val="4900"/>
              </a:lnSpc>
            </a:pPr>
            <a:r>
              <a:rPr lang="en-US" altLang="zh-CN" sz="900" b="1" i="0" kern="0">
                <a:solidFill>
                  <a:srgbClr val="FFFFFF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34" charset="-120"/>
              </a:rPr>
              <a:t>                    </a:t>
            </a:r>
            <a:r>
              <a:rPr lang="en-US" altLang="zh-CN" sz="2800" b="1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黑体" panose="02010609060101010101" charset="-122"/>
                <a:cs typeface="Times New Roman" panose="02020603050405020304" pitchFamily="34" charset="-120"/>
              </a:rPr>
              <a:t>弹力</a:t>
            </a:r>
            <a:endParaRPr lang="en-US" altLang="zh-CN" sz="100"/>
          </a:p>
        </p:txBody>
      </p:sp>
      <p:sp>
        <p:nvSpPr>
          <p:cNvPr id="4" name="P_6_BD#bb972538d?vcp=1&amp;pid=d842ca15c&amp;color=0,0,0&amp;vtp=1&amp;bbb=1&amp;hb=1" title=""/>
          <p:cNvSpPr/>
          <p:nvPr/>
        </p:nvSpPr>
        <p:spPr>
          <a:xfrm>
            <a:off x="932688" y="1351063"/>
            <a:ext cx="10323576" cy="379215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l" latinLnBrk="1">
              <a:lnSpc>
                <a:spcPts val="51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6.物体由于发生</a:t>
            </a:r>
            <a:r>
              <a:rPr lang="en-US" altLang="zh-CN" sz="2800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__________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而产生的力，叫作弹力；平时我们所说</a:t>
            </a:r>
            <a:endParaRPr lang="en-US" altLang="zh-CN" sz="2800" b="1" i="0">
              <a:solidFill>
                <a:srgbClr val="000000"/>
              </a:solidFill>
              <a:latin typeface="Times New Roman" panose="02020603050405020304" pitchFamily="34" charset="0"/>
              <a:ea typeface="宋体" panose="02010600030101010101" pitchFamily="2" charset="-122"/>
              <a:cs typeface="Times New Roman" panose="02020603050405020304" pitchFamily="34" charset="-120"/>
            </a:endParaRPr>
          </a:p>
          <a:p>
            <a:pPr latinLnBrk="1">
              <a:lnSpc>
                <a:spcPts val="51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的拉力、压力、推力、支持力均属</a:t>
            </a:r>
            <a:r>
              <a:rPr lang="en-US" altLang="zh-CN" sz="2800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____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力。</a:t>
            </a:r>
            <a:endParaRPr lang="en-US" altLang="zh-CN" sz="2800"/>
          </a:p>
          <a:p>
            <a:pPr latinLnBrk="1">
              <a:lnSpc>
                <a:spcPts val="51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7.力的测量工具是</a:t>
            </a:r>
            <a:r>
              <a:rPr lang="en-US" altLang="zh-CN" sz="2800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________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。弹簧测力计是利用</a:t>
            </a:r>
            <a:r>
              <a:rPr lang="en-US" altLang="zh-CN" sz="2800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________________</a:t>
            </a:r>
            <a:endParaRPr lang="en-US" altLang="zh-CN" sz="2800" i="0">
              <a:solidFill>
                <a:srgbClr val="000000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34" charset="-120"/>
            </a:endParaRPr>
          </a:p>
          <a:p>
            <a:pPr latinLnBrk="1">
              <a:lnSpc>
                <a:spcPts val="5100"/>
              </a:lnSpc>
            </a:pPr>
            <a:r>
              <a:rPr lang="en-US" altLang="zh-CN" sz="2800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_____________________________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的原理制成的。弹簧测力计的使</a:t>
            </a:r>
            <a:endParaRPr lang="en-US" altLang="zh-CN" sz="2800" b="1" i="0">
              <a:solidFill>
                <a:srgbClr val="000000"/>
              </a:solidFill>
              <a:latin typeface="Times New Roman" panose="02020603050405020304" pitchFamily="34" charset="0"/>
              <a:ea typeface="宋体" panose="02010600030101010101" pitchFamily="2" charset="-122"/>
              <a:cs typeface="Times New Roman" panose="02020603050405020304" pitchFamily="34" charset="-120"/>
            </a:endParaRPr>
          </a:p>
          <a:p>
            <a:pPr latinLnBrk="1">
              <a:lnSpc>
                <a:spcPts val="51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用：（1）使用前要校零，即要使指针</a:t>
            </a:r>
            <a:r>
              <a:rPr lang="en-US" altLang="zh-CN" sz="2800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______________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。（2）要</a:t>
            </a:r>
            <a:endParaRPr lang="en-US" altLang="zh-CN" sz="2800" b="1" i="0">
              <a:solidFill>
                <a:srgbClr val="000000"/>
              </a:solidFill>
              <a:latin typeface="Times New Roman" panose="02020603050405020304" pitchFamily="34" charset="0"/>
              <a:ea typeface="宋体" panose="02010600030101010101" pitchFamily="2" charset="-122"/>
              <a:cs typeface="Times New Roman" panose="02020603050405020304" pitchFamily="34" charset="-120"/>
            </a:endParaRPr>
          </a:p>
          <a:p>
            <a:pPr latinLnBrk="1">
              <a:lnSpc>
                <a:spcPts val="49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看清</a:t>
            </a:r>
            <a:r>
              <a:rPr lang="en-US" altLang="zh-CN" sz="2800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__________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和</a:t>
            </a:r>
            <a:r>
              <a:rPr lang="en-US" altLang="zh-CN" sz="2800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________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。</a:t>
            </a:r>
            <a:endParaRPr lang="en-US" altLang="zh-CN" sz="2800"/>
          </a:p>
        </p:txBody>
      </p:sp>
      <p:sp>
        <p:nvSpPr>
          <p:cNvPr id="5" name="P_6_AN.13_1#bb972538d.blank?vcp=1&amp;pid=d842ca15c&amp;color=0,0,0&amp;vpa=13&amp;vtp=1&amp;bbb=1" title=""/>
          <p:cNvSpPr/>
          <p:nvPr/>
        </p:nvSpPr>
        <p:spPr>
          <a:xfrm>
            <a:off x="3352831" y="1320583"/>
            <a:ext cx="1687513" cy="57270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ctr" latinLnBrk="1">
              <a:lnSpc>
                <a:spcPts val="5100"/>
              </a:lnSpc>
            </a:pPr>
            <a:r>
              <a:rPr lang="en-US" altLang="zh-CN" sz="2800" b="1" i="0">
                <a:solidFill>
                  <a:srgbClr val="FF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弹性形变</a:t>
            </a:r>
            <a:endParaRPr lang="en-US" altLang="zh-CN" sz="2800"/>
          </a:p>
        </p:txBody>
      </p:sp>
      <p:sp>
        <p:nvSpPr>
          <p:cNvPr id="6" name="P_6_AN.14_1#bb972538d.blank?vcp=1&amp;pid=d842ca15c&amp;color=0,0,0&amp;vpa=14&amp;vtp=1" title=""/>
          <p:cNvSpPr/>
          <p:nvPr/>
        </p:nvSpPr>
        <p:spPr>
          <a:xfrm>
            <a:off x="6300819" y="1968283"/>
            <a:ext cx="615950" cy="57270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ctr" latinLnBrk="1">
              <a:lnSpc>
                <a:spcPts val="5100"/>
              </a:lnSpc>
            </a:pPr>
            <a:r>
              <a:rPr lang="en-US" altLang="zh-CN" sz="2800" b="1" i="0">
                <a:solidFill>
                  <a:srgbClr val="FF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弹</a:t>
            </a:r>
            <a:endParaRPr lang="en-US" altLang="zh-CN" sz="2800"/>
          </a:p>
        </p:txBody>
      </p:sp>
      <p:sp>
        <p:nvSpPr>
          <p:cNvPr id="7" name="P_6_AN.15_1#bb972538d.blank?vcp=1&amp;pid=d842ca15c&amp;color=0,0,0&amp;vpa=15&amp;vtp=1&amp;bbb=1" title=""/>
          <p:cNvSpPr/>
          <p:nvPr/>
        </p:nvSpPr>
        <p:spPr>
          <a:xfrm>
            <a:off x="3710019" y="2615983"/>
            <a:ext cx="1330325" cy="57270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ctr" latinLnBrk="1">
              <a:lnSpc>
                <a:spcPts val="5100"/>
              </a:lnSpc>
            </a:pPr>
            <a:r>
              <a:rPr lang="en-US" altLang="zh-CN" sz="2800" b="1" i="0">
                <a:solidFill>
                  <a:srgbClr val="FF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测力计</a:t>
            </a:r>
            <a:endParaRPr lang="en-US" altLang="zh-CN" sz="2800"/>
          </a:p>
        </p:txBody>
      </p:sp>
      <p:sp>
        <p:nvSpPr>
          <p:cNvPr id="8" name="P_6_AN.16_1#bb972538d.blank?vcp=1&amp;pid=d842ca15c&amp;color=0,0,0&amp;vpa=16&amp;vtp=1&amp;bbb=1&amp;hb=1" title=""/>
          <p:cNvSpPr/>
          <p:nvPr/>
        </p:nvSpPr>
        <p:spPr>
          <a:xfrm>
            <a:off x="932689" y="2615983"/>
            <a:ext cx="10323321" cy="120135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latinLnBrk="1">
              <a:lnSpc>
                <a:spcPts val="5100"/>
              </a:lnSpc>
            </a:pPr>
            <a:r>
              <a:rPr lang="en-US" altLang="zh-CN" sz="2800" b="1" i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34" charset="-120"/>
              </a:rPr>
              <a:t>                                           </a:t>
            </a:r>
            <a:r>
              <a:rPr lang="en-US" altLang="zh-CN" sz="2800" b="1" i="0">
                <a:solidFill>
                  <a:srgbClr val="FF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在弹性限度内，</a:t>
            </a:r>
            <a:endParaRPr lang="en-US" altLang="zh-CN" sz="2800" b="1" i="0">
              <a:solidFill>
                <a:srgbClr val="FF0000"/>
              </a:solidFill>
              <a:latin typeface="Times New Roman" panose="02020603050405020304" pitchFamily="34" charset="0"/>
              <a:ea typeface="宋体" panose="02010600030101010101" pitchFamily="2" charset="-122"/>
              <a:cs typeface="Times New Roman" panose="02020603050405020304" pitchFamily="34" charset="-120"/>
            </a:endParaRPr>
          </a:p>
          <a:p>
            <a:pPr latinLnBrk="1">
              <a:lnSpc>
                <a:spcPts val="4900"/>
              </a:lnSpc>
            </a:pPr>
            <a:r>
              <a:rPr lang="en-US" altLang="zh-CN" sz="2800" b="1" i="0">
                <a:solidFill>
                  <a:srgbClr val="FF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弹簧的伸长量与拉力大小成正比</a:t>
            </a:r>
            <a:endParaRPr lang="en-US" altLang="zh-CN" sz="2800"/>
          </a:p>
        </p:txBody>
      </p:sp>
      <p:sp>
        <p:nvSpPr>
          <p:cNvPr id="9" name="P_6_AN.17_1#bb972538d.blank?vcp=1&amp;pid=d842ca15c&amp;color=0,0,0&amp;vpa=17&amp;vtp=1&amp;bbb=1" title=""/>
          <p:cNvSpPr/>
          <p:nvPr/>
        </p:nvSpPr>
        <p:spPr>
          <a:xfrm>
            <a:off x="6835807" y="3911383"/>
            <a:ext cx="2401888" cy="57270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ctr" latinLnBrk="1">
              <a:lnSpc>
                <a:spcPts val="5100"/>
              </a:lnSpc>
            </a:pPr>
            <a:r>
              <a:rPr lang="en-US" altLang="zh-CN" sz="2800" b="1" i="0">
                <a:solidFill>
                  <a:srgbClr val="FF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指在零刻度线</a:t>
            </a:r>
            <a:endParaRPr lang="en-US" altLang="zh-CN" sz="2800"/>
          </a:p>
        </p:txBody>
      </p:sp>
      <p:sp>
        <p:nvSpPr>
          <p:cNvPr id="10" name="P_6_AN.18_1#bb972538d.blank?vcp=1&amp;pid=d842ca15c&amp;color=0,0,0&amp;vpa=18&amp;vtp=1&amp;bbb=1" title=""/>
          <p:cNvSpPr/>
          <p:nvPr/>
        </p:nvSpPr>
        <p:spPr>
          <a:xfrm>
            <a:off x="1657382" y="4538128"/>
            <a:ext cx="1687513" cy="55365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ctr" latinLnBrk="1">
              <a:lnSpc>
                <a:spcPts val="4900"/>
              </a:lnSpc>
            </a:pPr>
            <a:r>
              <a:rPr lang="en-US" altLang="zh-CN" sz="2800" b="1" i="0">
                <a:solidFill>
                  <a:srgbClr val="FF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测量范围</a:t>
            </a:r>
            <a:endParaRPr lang="en-US" altLang="zh-CN" sz="2800"/>
          </a:p>
        </p:txBody>
      </p:sp>
      <p:sp>
        <p:nvSpPr>
          <p:cNvPr id="11" name="P_6_AN.19_1#bb972538d.blank?vcp=1&amp;pid=d842ca15c&amp;color=0,0,0&amp;vpa=19&amp;vtp=1&amp;bbb=1" title=""/>
          <p:cNvSpPr/>
          <p:nvPr/>
        </p:nvSpPr>
        <p:spPr>
          <a:xfrm>
            <a:off x="3792569" y="4538128"/>
            <a:ext cx="1330325" cy="55365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ctr" latinLnBrk="1">
              <a:lnSpc>
                <a:spcPts val="4900"/>
              </a:lnSpc>
            </a:pPr>
            <a:r>
              <a:rPr lang="en-US" altLang="zh-CN" sz="2800" b="1" i="0">
                <a:solidFill>
                  <a:srgbClr val="FF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分度值</a:t>
            </a:r>
            <a:endParaRPr lang="en-US" altLang="zh-CN" sz="2800"/>
          </a:p>
        </p:txBody>
      </p:sp>
    </p:spTree>
  </p:cSld>
  <p:clrMapOvr>
    <a:masterClrMapping/>
  </p:clrMapOvr>
  <p:transition>
    <p:split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500"/>
                                        <p:tgtEl>
                                          <p:spTgt spid="11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 animBg="1"/>
      <p:bldP spid="6" grpId="0" uiExpand="1" build="p" animBg="1"/>
      <p:bldP spid="7" grpId="0" uiExpand="1" build="p" animBg="1"/>
      <p:bldP spid="8" grpId="0" uiExpand="1" build="p" animBg="1"/>
      <p:bldP spid="9" grpId="0" uiExpand="1" build="p" animBg="1"/>
      <p:bldP spid="10" grpId="0" uiExpand="1" build="p" animBg="1"/>
      <p:bldP spid="11" grpId="0" uiExpand="1" build="p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2" name="C_5_BD#00dd9411b?vcp=1&amp;pid=73a819191&amp;color=0,0,0&amp;tib=255,255,255&amp;iip=3&amp;vtp=1" title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22415" y="810742"/>
            <a:ext cx="1143000" cy="466344"/>
          </a:xfrm>
          <a:prstGeom prst="rect">
            <a:avLst/>
          </a:prstGeom>
        </p:spPr>
      </p:pic>
      <p:sp>
        <p:nvSpPr>
          <p:cNvPr id="3" name="C_5_BD#00dd9411b?vcp=1&amp;pid=73a819191&amp;color=0,0,0&amp;vtp=1&amp;bt=1&amp;bbb=1" title=""/>
          <p:cNvSpPr/>
          <p:nvPr/>
        </p:nvSpPr>
        <p:spPr>
          <a:xfrm>
            <a:off x="932689" y="720000"/>
            <a:ext cx="10323321" cy="748792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l" latinLnBrk="1">
              <a:lnSpc>
                <a:spcPts val="4900"/>
              </a:lnSpc>
            </a:pPr>
            <a:r>
              <a:rPr lang="en-US" altLang="zh-CN" sz="900" b="1" i="0" kern="0">
                <a:solidFill>
                  <a:srgbClr val="FFFFFF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34" charset="-120"/>
              </a:rPr>
              <a:t>                    </a:t>
            </a:r>
            <a:r>
              <a:rPr lang="en-US" altLang="zh-CN" sz="2800" b="1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黑体" panose="02010609060101010101" charset="-122"/>
                <a:cs typeface="Times New Roman" panose="02020603050405020304" pitchFamily="34" charset="-120"/>
              </a:rPr>
              <a:t>重力</a:t>
            </a:r>
            <a:endParaRPr lang="en-US" altLang="zh-CN" sz="100">
              <a:solidFill>
                <a:srgbClr val="000000"/>
              </a:solidFill>
            </a:endParaRPr>
          </a:p>
        </p:txBody>
      </p:sp>
      <p:sp>
        <p:nvSpPr>
          <p:cNvPr id="4" name="P_6_BD#3af64bc46?vcp=1&amp;pid=00dd9411b&amp;color=0,0,0&amp;vtp=1&amp;bbb=1&amp;hb=1" title=""/>
          <p:cNvSpPr/>
          <p:nvPr/>
        </p:nvSpPr>
        <p:spPr>
          <a:xfrm>
            <a:off x="932688" y="1351063"/>
            <a:ext cx="10323576" cy="249675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l" latinLnBrk="1">
              <a:lnSpc>
                <a:spcPts val="51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8.由于</a:t>
            </a:r>
            <a:r>
              <a:rPr lang="en-US" altLang="zh-CN" sz="2800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____________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而使物体受到的力叫作重力，用符号</a:t>
            </a:r>
            <a:r>
              <a:rPr lang="en-US" altLang="zh-CN" sz="2800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___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表示。</a:t>
            </a:r>
            <a:endParaRPr lang="en-US" altLang="zh-CN" sz="2800">
              <a:solidFill>
                <a:srgbClr val="000000"/>
              </a:solidFill>
            </a:endParaRPr>
          </a:p>
          <a:p>
            <a:pPr latinLnBrk="1">
              <a:lnSpc>
                <a:spcPts val="51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9.重力的方向总是</a:t>
            </a:r>
            <a:r>
              <a:rPr lang="en-US" altLang="zh-CN" sz="2800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__________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的；重力在物体上的等效作用点叫作</a:t>
            </a:r>
            <a:endParaRPr lang="en-US" altLang="zh-CN" sz="2800" b="1" i="0">
              <a:solidFill>
                <a:srgbClr val="000000"/>
              </a:solidFill>
              <a:latin typeface="Times New Roman" panose="02020603050405020304" pitchFamily="34" charset="0"/>
              <a:ea typeface="宋体" panose="02010600030101010101" pitchFamily="2" charset="-122"/>
              <a:cs typeface="Times New Roman" panose="02020603050405020304" pitchFamily="34" charset="-120"/>
            </a:endParaRPr>
          </a:p>
          <a:p>
            <a:pPr latinLnBrk="1">
              <a:lnSpc>
                <a:spcPts val="5100"/>
              </a:lnSpc>
            </a:pPr>
            <a:r>
              <a:rPr lang="en-US" altLang="zh-CN" sz="2800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______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；质地均匀、外形规则的物体重心在物体的</a:t>
            </a:r>
            <a:r>
              <a:rPr lang="en-US" altLang="zh-CN" sz="2800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__________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；</a:t>
            </a:r>
            <a:endParaRPr lang="en-US" altLang="zh-CN" sz="2800" b="1" i="0">
              <a:solidFill>
                <a:srgbClr val="000000"/>
              </a:solidFill>
              <a:latin typeface="Times New Roman" panose="02020603050405020304" pitchFamily="34" charset="0"/>
              <a:ea typeface="宋体" panose="02010600030101010101" pitchFamily="2" charset="-122"/>
              <a:cs typeface="Times New Roman" panose="02020603050405020304" pitchFamily="34" charset="-120"/>
            </a:endParaRPr>
          </a:p>
          <a:p>
            <a:pPr latinLnBrk="1">
              <a:lnSpc>
                <a:spcPts val="49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重力的大小跟物体的</a:t>
            </a:r>
            <a:r>
              <a:rPr lang="en-US" altLang="zh-CN" sz="2800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______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成正比，关系式为</a:t>
            </a:r>
            <a:r>
              <a:rPr lang="en-US" altLang="zh-CN" sz="2800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_________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。</a:t>
            </a:r>
            <a:endParaRPr lang="en-US" altLang="zh-CN" sz="2800">
              <a:solidFill>
                <a:srgbClr val="000000"/>
              </a:solidFill>
            </a:endParaRPr>
          </a:p>
        </p:txBody>
      </p:sp>
      <p:sp>
        <p:nvSpPr>
          <p:cNvPr id="5" name="P_6_AN.20_1#3af64bc46.blank?vcp=1&amp;pid=00dd9411b&amp;color=0,0,0&amp;vpa=20&amp;vtp=1&amp;bbb=1" title=""/>
          <p:cNvSpPr/>
          <p:nvPr/>
        </p:nvSpPr>
        <p:spPr>
          <a:xfrm>
            <a:off x="1924082" y="1320583"/>
            <a:ext cx="2044700" cy="57270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ctr" latinLnBrk="1">
              <a:lnSpc>
                <a:spcPts val="5100"/>
              </a:lnSpc>
            </a:pPr>
            <a:r>
              <a:rPr lang="en-US" altLang="zh-CN" sz="2800" b="1" i="0">
                <a:solidFill>
                  <a:srgbClr val="FF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地球的吸引</a:t>
            </a:r>
            <a:endParaRPr lang="en-US" altLang="zh-CN" sz="2800">
              <a:solidFill>
                <a:srgbClr val="FF0000"/>
              </a:solidFill>
            </a:endParaRPr>
          </a:p>
        </p:txBody>
      </p:sp>
      <mc:AlternateContent>
        <mc:Choice Requires="a14">
          <p:sp>
            <p:nvSpPr>
              <p:cNvPr id="6" name="P_6_AN.21_1#3af64bc46.blank?vcp=1&amp;pid=00dd9411b&amp;color=0,0,0&amp;vpa=21&amp;vtp=1&amp;bbb=1" title=""/>
              <p:cNvSpPr/>
              <p:nvPr/>
            </p:nvSpPr>
            <p:spPr>
              <a:xfrm>
                <a:off x="9824276" y="1445995"/>
                <a:ext cx="419100" cy="412369"/>
              </a:xfrm>
              <a:prstGeom prst="rect">
                <a:avLst/>
              </a:prstGeom>
              <a:noFill/>
            </p:spPr>
            <p:txBody>
              <a:bodyPr wrap="none" lIns="0" tIns="0" rIns="0" bIns="0" rtlCol="0" anchor="t"/>
              <a:lstStyle/>
              <a:p>
                <a:pPr algn="ctr" latinLnBrk="1">
                  <a:lnSpc>
                    <a:spcPts val="3500"/>
                  </a:lnSpc>
                </a:pPr>
                <a14:m>
                  <m:oMathPara>
                    <m:oMathParaPr>
                      <m:jc/>
                    </m:oMathParaPr>
                    <m:oMath>
                      <m:r>
                        <m:rPr>
                          <m:sty m:val="bi"/>
                        </m:rPr>
                        <a:rPr lang="en-US" altLang="zh-CN" sz="2800" b="1" i="1" smtClean="0">
                          <a:solidFill>
                            <a:srgbClr val="FF0000"/>
                          </a:solidFill>
                          <a:latin typeface="Cambria Math" panose="02040503050406030204" pitchFamily="34" charset="0"/>
                          <a:ea typeface="Cambria Math" panose="02040503050406030204" pitchFamily="34" charset="-122"/>
                          <a:cs typeface="Cambria Math" panose="02040503050406030204" pitchFamily="34" charset="-120"/>
                        </a:rPr>
                        <m:t>𝑮</m:t>
                      </m:r>
                    </m:oMath>
                  </m:oMathPara>
                </a14:m>
                <a:r>
                  <a:rPr lang="en-US" altLang="zh-CN" sz="100" b="1" i="0" kern="0" spc="-99900">
                    <a:solidFill>
                      <a:srgbClr val="FFFFFF"/>
                    </a:solidFill>
                    <a:latin typeface="Times New Roman" panose="02020603050405020304" pitchFamily="34" charset="0"/>
                    <a:ea typeface="宋体" panose="02010600030101010101" pitchFamily="2" charset="-122"/>
                    <a:cs typeface="Times New Roman" panose="02020603050405020304" pitchFamily="34" charset="-120"/>
                  </a:rPr>
                  <a:t> </a:t>
                </a:r>
                <a:endParaRPr lang="en-US" altLang="zh-CN" sz="100"/>
              </a:p>
            </p:txBody>
          </p:sp>
        </mc:Choice>
        <mc:Fallback>
          <p:sp>
            <p:nvSpPr>
              <p:cNvPr id="6" name="P_6_AN.21_1#3af64bc46.blank?vcp=1&amp;pid=00dd9411b&amp;color=0,0,0&amp;vpa=21&amp;vtp=1&amp;bbb=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824276" y="1445995"/>
                <a:ext cx="419100" cy="412369"/>
              </a:xfrm>
              <a:prstGeom prst="rect">
                <a:avLst/>
              </a:prstGeom>
              <a:blipFill rotWithShape="1">
                <a:blip r:embed="rId4"/>
                <a:stretch>
                  <a:fillRect l="-46" t="-24" r="46" b="-7768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P_6_AN.22_1#3af64bc46.blank?vcp=1&amp;pid=00dd9411b&amp;color=0,0,0&amp;vpa=22&amp;vtp=1&amp;bbb=1" title=""/>
          <p:cNvSpPr/>
          <p:nvPr/>
        </p:nvSpPr>
        <p:spPr>
          <a:xfrm>
            <a:off x="3710019" y="1968283"/>
            <a:ext cx="1687513" cy="57270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ctr" latinLnBrk="1">
              <a:lnSpc>
                <a:spcPts val="5100"/>
              </a:lnSpc>
            </a:pPr>
            <a:r>
              <a:rPr lang="en-US" altLang="zh-CN" sz="2800" b="1" i="0">
                <a:solidFill>
                  <a:srgbClr val="FF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竖直向下</a:t>
            </a:r>
            <a:endParaRPr lang="en-US" altLang="zh-CN" sz="2800">
              <a:solidFill>
                <a:srgbClr val="FF0000"/>
              </a:solidFill>
            </a:endParaRPr>
          </a:p>
        </p:txBody>
      </p:sp>
      <p:sp>
        <p:nvSpPr>
          <p:cNvPr id="8" name="P_6_AN.23_1#3af64bc46.blank?vcp=1&amp;pid=00dd9411b&amp;color=0,0,0&amp;vpa=23&amp;vtp=1&amp;bbb=1" title=""/>
          <p:cNvSpPr/>
          <p:nvPr/>
        </p:nvSpPr>
        <p:spPr>
          <a:xfrm>
            <a:off x="943007" y="2615983"/>
            <a:ext cx="973138" cy="57270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ctr" latinLnBrk="1">
              <a:lnSpc>
                <a:spcPts val="5100"/>
              </a:lnSpc>
            </a:pPr>
            <a:r>
              <a:rPr lang="en-US" altLang="zh-CN" sz="2800" b="1" i="0">
                <a:solidFill>
                  <a:srgbClr val="FF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重心</a:t>
            </a:r>
            <a:endParaRPr lang="en-US" altLang="zh-CN" sz="2800">
              <a:solidFill>
                <a:srgbClr val="FF0000"/>
              </a:solidFill>
            </a:endParaRPr>
          </a:p>
        </p:txBody>
      </p:sp>
      <p:sp>
        <p:nvSpPr>
          <p:cNvPr id="9" name="P_6_AN.24_1#3af64bc46.blank?vcp=1&amp;pid=00dd9411b&amp;color=0,0,0&amp;vpa=24&amp;vtp=1&amp;bbb=1" title=""/>
          <p:cNvSpPr/>
          <p:nvPr/>
        </p:nvSpPr>
        <p:spPr>
          <a:xfrm>
            <a:off x="8796370" y="2615983"/>
            <a:ext cx="1687513" cy="57270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ctr" latinLnBrk="1">
              <a:lnSpc>
                <a:spcPts val="5100"/>
              </a:lnSpc>
            </a:pPr>
            <a:r>
              <a:rPr lang="en-US" altLang="zh-CN" sz="2800" b="1" i="0">
                <a:solidFill>
                  <a:srgbClr val="FF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几何中心</a:t>
            </a:r>
            <a:endParaRPr lang="en-US" altLang="zh-CN" sz="2800">
              <a:solidFill>
                <a:srgbClr val="FF0000"/>
              </a:solidFill>
            </a:endParaRPr>
          </a:p>
        </p:txBody>
      </p:sp>
      <p:sp>
        <p:nvSpPr>
          <p:cNvPr id="10" name="P_6_AN.25_1#3af64bc46.blank?vcp=1&amp;pid=00dd9411b&amp;color=0,0,0&amp;vpa=25&amp;vtp=1&amp;bbb=1" title=""/>
          <p:cNvSpPr/>
          <p:nvPr/>
        </p:nvSpPr>
        <p:spPr>
          <a:xfrm>
            <a:off x="4157694" y="3242728"/>
            <a:ext cx="973138" cy="55365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ctr" latinLnBrk="1">
              <a:lnSpc>
                <a:spcPts val="4900"/>
              </a:lnSpc>
            </a:pPr>
            <a:r>
              <a:rPr lang="en-US" altLang="zh-CN" sz="2800" b="1" i="0">
                <a:solidFill>
                  <a:srgbClr val="FF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质量</a:t>
            </a:r>
            <a:endParaRPr lang="en-US" altLang="zh-CN" sz="2800">
              <a:solidFill>
                <a:srgbClr val="FF0000"/>
              </a:solidFill>
            </a:endParaRPr>
          </a:p>
        </p:txBody>
      </p:sp>
      <mc:AlternateContent>
        <mc:Choice Requires="a14">
          <p:sp>
            <p:nvSpPr>
              <p:cNvPr id="11" name="P_6_AN.26_1#3af64bc46.blank?vcp=1&amp;pid=00dd9411b&amp;color=0,0,0&amp;vpa=26&amp;vtp=1&amp;bbb=1" title=""/>
              <p:cNvSpPr/>
              <p:nvPr/>
            </p:nvSpPr>
            <p:spPr>
              <a:xfrm>
                <a:off x="8146289" y="3369156"/>
                <a:ext cx="1453325" cy="412369"/>
              </a:xfrm>
              <a:prstGeom prst="rect">
                <a:avLst/>
              </a:prstGeom>
              <a:noFill/>
            </p:spPr>
            <p:txBody>
              <a:bodyPr wrap="none" lIns="0" tIns="0" rIns="0" bIns="0" rtlCol="0" anchor="t"/>
              <a:lstStyle/>
              <a:p>
                <a:pPr algn="ctr" latinLnBrk="1">
                  <a:lnSpc>
                    <a:spcPts val="3500"/>
                  </a:lnSpc>
                </a:pPr>
                <a14:m>
                  <m:oMathPara>
                    <m:oMathParaPr>
                      <m:jc/>
                    </m:oMathParaPr>
                    <m:oMath>
                      <m:r>
                        <m:rPr>
                          <m:sty m:val="bi"/>
                        </m:rPr>
                        <a:rPr lang="en-US" altLang="zh-CN" sz="2800" b="1" i="1" smtClean="0">
                          <a:solidFill>
                            <a:srgbClr val="FF0000"/>
                          </a:solidFill>
                          <a:latin typeface="Cambria Math" panose="02040503050406030204" pitchFamily="34" charset="0"/>
                          <a:ea typeface="Cambria Math" panose="02040503050406030204" pitchFamily="34" charset="-122"/>
                          <a:cs typeface="Cambria Math" panose="02040503050406030204" pitchFamily="34" charset="-120"/>
                        </a:rPr>
                        <m:t>𝑮</m:t>
                      </m:r>
                      <m:r>
                        <m:rPr>
                          <m:sty m:val="b"/>
                        </m:rPr>
                        <a:rPr lang="en-US" altLang="zh-CN" sz="2800" b="1" i="0" smtClean="0">
                          <a:solidFill>
                            <a:srgbClr val="FF0000"/>
                          </a:solidFill>
                          <a:latin typeface="Cambria Math" panose="02040503050406030204" pitchFamily="34" charset="0"/>
                          <a:ea typeface="Cambria Math" panose="02040503050406030204" pitchFamily="34" charset="-122"/>
                          <a:cs typeface="Cambria Math" panose="02040503050406030204" pitchFamily="34" charset="-120"/>
                        </a:rPr>
                        <m:t>=</m:t>
                      </m:r>
                      <m:r>
                        <m:rPr>
                          <m:sty m:val="bi"/>
                        </m:rPr>
                        <a:rPr lang="en-US" altLang="zh-CN" sz="2800" b="1" i="1" smtClean="0">
                          <a:solidFill>
                            <a:srgbClr val="FF0000"/>
                          </a:solidFill>
                          <a:latin typeface="Cambria Math" panose="02040503050406030204" pitchFamily="34" charset="0"/>
                          <a:ea typeface="Cambria Math" panose="02040503050406030204" pitchFamily="34" charset="-122"/>
                          <a:cs typeface="Cambria Math" panose="02040503050406030204" pitchFamily="34" charset="-120"/>
                        </a:rPr>
                        <m:t>𝒎𝒈</m:t>
                      </m:r>
                    </m:oMath>
                  </m:oMathPara>
                </a14:m>
                <a:r>
                  <a:rPr lang="en-US" altLang="zh-CN" sz="100" b="1" i="0" kern="0" spc="-99900">
                    <a:solidFill>
                      <a:srgbClr val="FFFFFF"/>
                    </a:solidFill>
                    <a:latin typeface="Times New Roman" panose="02020603050405020304" pitchFamily="34" charset="0"/>
                    <a:ea typeface="宋体" panose="02010600030101010101" pitchFamily="2" charset="-122"/>
                    <a:cs typeface="Times New Roman" panose="02020603050405020304" pitchFamily="34" charset="-120"/>
                  </a:rPr>
                  <a:t> </a:t>
                </a:r>
                <a:endParaRPr lang="en-US" altLang="zh-CN" sz="100"/>
              </a:p>
            </p:txBody>
          </p:sp>
        </mc:Choice>
        <mc:Fallback>
          <p:sp>
            <p:nvSpPr>
              <p:cNvPr id="11" name="P_6_AN.26_1#3af64bc46.blank?vcp=1&amp;pid=00dd9411b&amp;color=0,0,0&amp;vpa=26&amp;vtp=1&amp;bbb=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146289" y="3369156"/>
                <a:ext cx="1453325" cy="412369"/>
              </a:xfrm>
              <a:prstGeom prst="rect">
                <a:avLst/>
              </a:prstGeom>
              <a:blipFill rotWithShape="1">
                <a:blip r:embed="rId5"/>
                <a:stretch>
                  <a:fillRect l="-35" t="-117" r="22" b="-7675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ransition>
    <p:split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500"/>
                                        <p:tgtEl>
                                          <p:spTgt spid="11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 animBg="1"/>
      <p:bldP spid="6" grpId="0" uiExpand="1" build="p" animBg="1"/>
      <p:bldP spid="7" grpId="0" uiExpand="1" build="p" animBg="1"/>
      <p:bldP spid="8" grpId="0" uiExpand="1" build="p" animBg="1"/>
      <p:bldP spid="9" grpId="0" uiExpand="1" build="p" animBg="1"/>
      <p:bldP spid="10" grpId="0" uiExpand="1" build="p" animBg="1"/>
      <p:bldP spid="11" grpId="0" uiExpand="1" build="p" animBg="1"/>
    </p:bldLst>
  </p:timing>
</p:sld>
</file>

<file path=ppt/tags/tag1.xml><?xml version="1.0" encoding="utf-8"?>
<p:tagLst xmlns:p="http://schemas.openxmlformats.org/presentationml/2006/main">
  <p:tag name="AS_OS" val="Unix 3.10 unknown"/>
  <p:tag name="AS_RELEASE_DATE" val="2023.03.31"/>
  <p:tag name="AS_TITLE" val="Aspose.Slides for Java"/>
  <p:tag name="AS_VERSION" val="23.3"/>
  <p:tag name="COMMONDATA" val="eyJoZGlkIjoiOGMxNWJkM2RlZDFjYzllMDRlMzYwODIxOGNiZjY5OGIifQ=="/>
</p:tagLst>
</file>

<file path=ppt/theme/theme1.xml><?xml version="1.0" encoding="utf-8"?>
<a:theme xmlns:r="http://schemas.openxmlformats.org/officeDocument/2006/relationships" xmlns:a="http://schemas.openxmlformats.org/drawingml/2006/mai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Calibri Light"/>
        <a:cs typeface="Arial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Calibri"/>
        <a:cs typeface="Arial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r="http://schemas.openxmlformats.org/officeDocument/2006/relationships"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等线 Light"/>
        <a:ea typeface="等线 Light"/>
        <a:cs typeface="Arial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等线"/>
        <a:cs typeface="Arial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Paragraphs>164</Paragraphs>
  <Slides>27</Slides>
  <Notes>27</Notes>
  <HiddenSlides>0</HiddenSlides>
  <MMClips>0</MMClips>
  <ScaleCrop>false</ScaleCrop>
  <HeadingPairs>
    <vt:vector size="6" baseType="variant">
      <vt:variant>
        <vt:lpstr>Fonts used</vt:lpstr>
      </vt:variant>
      <vt:variant>
        <vt:i4>13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41" baseType="lpstr">
      <vt:lpstr>Arial</vt:lpstr>
      <vt:lpstr>Calibri Light</vt:lpstr>
      <vt:lpstr>Calibri</vt:lpstr>
      <vt:lpstr>Times New Roman</vt:lpstr>
      <vt:lpstr>黑体</vt:lpstr>
      <vt:lpstr>宋体</vt:lpstr>
      <vt:lpstr>等线 Light</vt:lpstr>
      <vt:lpstr>等线</vt:lpstr>
      <vt:lpstr>思源黑体 CN Heavy</vt:lpstr>
      <vt:lpstr>思源黑体 CN Medium</vt:lpstr>
      <vt:lpstr>微软雅黑</vt:lpstr>
      <vt:lpstr>字魂45号-冰宇雅宋</vt:lpstr>
      <vt:lpstr>楷体</vt:lpstr>
      <vt:lpstr/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23.0300</AppVersion>
  <TotalTime>0</TotalTime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Printed>2026-02-06T23:36:52Z</cp:lastPrinted>
  <dcterms:created xsi:type="dcterms:W3CDTF">2026-02-06T23:36:52Z</dcterms:created>
  <dcterms:modified xsi:type="dcterms:W3CDTF">2026-02-06T15:36:52Z</dcterms:modified>
</cp:coreProperties>
</file>

<file path=docProps/custom.xml><?xml version="1.0" encoding="utf-8"?>
<Properties xmlns:vt="http://schemas.openxmlformats.org/officeDocument/2006/docPropsVTypes" xmlns="http://schemas.openxmlformats.org/officeDocument/2006/custom-properties">
  <property fmtid="{D5CDD505-2E9C-101B-9397-08002B2CF9AE}" pid="2" name="album">
    <vt:lpwstr>rbm.xkw.com</vt:lpwstr>
  </property>
  <property fmtid="{D5CDD505-2E9C-101B-9397-08002B2CF9AE}" pid="3" name="author">
    <vt:lpwstr>rbm.xkw.com</vt:lpwstr>
  </property>
  <property fmtid="{D5CDD505-2E9C-101B-9397-08002B2CF9AE}" pid="4" name="company">
    <vt:lpwstr>学科网</vt:lpwstr>
  </property>
  <property fmtid="{D5CDD505-2E9C-101B-9397-08002B2CF9AE}" pid="5" name="copyright">
    <vt:lpwstr>学科网版权所有</vt:lpwstr>
  </property>
</Properties>
</file>